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5"/>
  </p:notesMasterIdLst>
  <p:sldIdLst>
    <p:sldId id="262" r:id="rId4"/>
    <p:sldId id="265" r:id="rId6"/>
    <p:sldId id="267" r:id="rId7"/>
    <p:sldId id="264" r:id="rId8"/>
    <p:sldId id="269" r:id="rId9"/>
    <p:sldId id="299" r:id="rId10"/>
    <p:sldId id="296" r:id="rId11"/>
    <p:sldId id="297" r:id="rId12"/>
    <p:sldId id="298" r:id="rId13"/>
    <p:sldId id="334" r:id="rId14"/>
    <p:sldId id="300" r:id="rId15"/>
    <p:sldId id="301" r:id="rId16"/>
    <p:sldId id="302" r:id="rId17"/>
    <p:sldId id="335" r:id="rId18"/>
    <p:sldId id="328" r:id="rId19"/>
    <p:sldId id="277" r:id="rId20"/>
    <p:sldId id="336" r:id="rId21"/>
    <p:sldId id="337" r:id="rId22"/>
    <p:sldId id="338" r:id="rId23"/>
    <p:sldId id="29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B39D"/>
    <a:srgbClr val="38A39A"/>
    <a:srgbClr val="31939A"/>
    <a:srgbClr val="45B0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114" d="100"/>
          <a:sy n="11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CFE29B-0165-4071-8AA1-F96FDF997C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42A2A0-5881-4310-B79C-032DD5E1F1F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1CEB0A-A192-456E-B819-88B8C4A39D39}"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0CBF84D-EE77-4DF6-9C00-8C2FCC90D90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4D792D-E4D4-4505-8445-869BD132060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42A2A0-5881-4310-B79C-032DD5E1F1F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C378D1-A0EF-4BB5-86A9-1496B178C9A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ctrTitle" hasCustomPrompt="1"/>
          </p:nvPr>
        </p:nvSpPr>
        <p:spPr>
          <a:xfrm>
            <a:off x="880110" y="2971800"/>
            <a:ext cx="7102645" cy="1241358"/>
          </a:xfrm>
        </p:spPr>
        <p:txBody>
          <a:bodyPr anchor="b">
            <a:normAutofit/>
          </a:bodyPr>
          <a:lstStyle>
            <a:lvl1pPr algn="l">
              <a:defRPr sz="6000" b="1">
                <a:solidFill>
                  <a:schemeClr val="bg1"/>
                </a:solidFill>
              </a:defRPr>
            </a:lvl1pPr>
          </a:lstStyle>
          <a:p>
            <a:r>
              <a:rPr lang="zh-CN" altLang="en-US" dirty="0"/>
              <a:t>单击此处</a:t>
            </a:r>
            <a:r>
              <a:rPr lang="zh-CN" altLang="en-US" dirty="0" smtClean="0"/>
              <a:t>编辑标题</a:t>
            </a:r>
            <a:endParaRPr lang="zh-CN" altLang="en-US" dirty="0"/>
          </a:p>
        </p:txBody>
      </p:sp>
      <p:sp>
        <p:nvSpPr>
          <p:cNvPr id="3" name="副标题 2"/>
          <p:cNvSpPr>
            <a:spLocks noGrp="1"/>
          </p:cNvSpPr>
          <p:nvPr>
            <p:ph type="subTitle" idx="1"/>
          </p:nvPr>
        </p:nvSpPr>
        <p:spPr>
          <a:xfrm>
            <a:off x="880110" y="4317933"/>
            <a:ext cx="7102645" cy="8081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ctrTitle" hasCustomPrompt="1"/>
          </p:nvPr>
        </p:nvSpPr>
        <p:spPr>
          <a:xfrm>
            <a:off x="880110" y="3289828"/>
            <a:ext cx="7102645" cy="923330"/>
          </a:xfrm>
        </p:spPr>
        <p:txBody>
          <a:bodyPr anchor="b">
            <a:normAutofit/>
          </a:bodyPr>
          <a:lstStyle>
            <a:lvl1pPr algn="l">
              <a:defRPr sz="6000" b="1">
                <a:solidFill>
                  <a:schemeClr val="bg1"/>
                </a:solidFill>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880110" y="4317933"/>
            <a:ext cx="7102645" cy="808136"/>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7"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dirty="0">
              <a:solidFill>
                <a:schemeClr val="bg1"/>
              </a:solidFill>
            </a:endParaRPr>
          </a:p>
        </p:txBody>
      </p:sp>
      <p:sp>
        <p:nvSpPr>
          <p:cNvPr id="8"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723900" y="1689101"/>
            <a:ext cx="9131300" cy="1727200"/>
          </a:xfrm>
        </p:spPr>
        <p:txBody>
          <a:bodyPr anchor="b" anchorCtr="0">
            <a:normAutofit/>
          </a:bodyPr>
          <a:lstStyle>
            <a:lvl1pPr algn="l">
              <a:defRPr sz="6600" b="1">
                <a:solidFill>
                  <a:schemeClr val="bg1"/>
                </a:solidFill>
              </a:defRPr>
            </a:lvl1pPr>
          </a:lstStyle>
          <a:p>
            <a:r>
              <a:rPr lang="zh-CN" altLang="en-US" dirty="0"/>
              <a:t>单击此处编辑标题</a:t>
            </a:r>
            <a:endParaRPr lang="zh-CN" altLang="en-US" dirty="0"/>
          </a:p>
        </p:txBody>
      </p:sp>
      <p:sp>
        <p:nvSpPr>
          <p:cNvPr id="11" name="文本占位符 10"/>
          <p:cNvSpPr>
            <a:spLocks noGrp="1"/>
          </p:cNvSpPr>
          <p:nvPr>
            <p:ph type="body" sz="quarter" idx="13" hasCustomPrompt="1"/>
          </p:nvPr>
        </p:nvSpPr>
        <p:spPr>
          <a:xfrm>
            <a:off x="723900" y="3568700"/>
            <a:ext cx="9131300" cy="1551762"/>
          </a:xfrm>
        </p:spPr>
        <p:txBody>
          <a:bodyPr>
            <a:normAutofit/>
          </a:bodyPr>
          <a:lstStyle>
            <a:lvl1pPr marL="0" indent="0">
              <a:buNone/>
              <a:defRPr sz="2000">
                <a:solidFill>
                  <a:schemeClr val="bg1"/>
                </a:solidFill>
              </a:defRPr>
            </a:lvl1pPr>
          </a:lstStyle>
          <a:p>
            <a:pPr lvl="0"/>
            <a:r>
              <a:rPr lang="zh-CN" altLang="en-US" dirty="0"/>
              <a:t>单机此处编辑文本</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title" hasCustomPrompt="1"/>
          </p:nvPr>
        </p:nvSpPr>
        <p:spPr>
          <a:xfrm>
            <a:off x="762000" y="2159000"/>
            <a:ext cx="5715000" cy="1382450"/>
          </a:xfrm>
        </p:spPr>
        <p:txBody>
          <a:bodyPr anchor="b" anchorCtr="0">
            <a:normAutofit/>
          </a:bodyPr>
          <a:lstStyle>
            <a:lvl1pPr algn="l">
              <a:defRPr sz="80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762000" y="3733201"/>
            <a:ext cx="5715000" cy="1185937"/>
          </a:xfrm>
        </p:spPr>
        <p:txBody>
          <a:bodyPr>
            <a:normAutofit/>
          </a:bodyPr>
          <a:lstStyle>
            <a:lvl1pPr marL="0" indent="0" algn="l">
              <a:buNone/>
              <a:defRPr sz="3200">
                <a:solidFill>
                  <a:schemeClr val="bg1"/>
                </a:solidFill>
              </a:defRPr>
            </a:lvl1pPr>
          </a:lstStyle>
          <a:p>
            <a:pPr lvl="0"/>
            <a:r>
              <a:rPr lang="zh-CN" altLang="en-US" dirty="0"/>
              <a:t>编辑文本</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6"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7"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dirty="0">
              <a:solidFill>
                <a:schemeClr val="bg1"/>
              </a:solidFill>
            </a:endParaRPr>
          </a:p>
        </p:txBody>
      </p:sp>
      <p:sp>
        <p:nvSpPr>
          <p:cNvPr id="8"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日期占位符 1"/>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5" name="标题 4"/>
          <p:cNvSpPr>
            <a:spLocks noGrp="1"/>
          </p:cNvSpPr>
          <p:nvPr>
            <p:ph type="title" hasCustomPrompt="1"/>
          </p:nvPr>
        </p:nvSpPr>
        <p:spPr>
          <a:xfrm>
            <a:off x="723900" y="1689101"/>
            <a:ext cx="9131300" cy="1727200"/>
          </a:xfrm>
        </p:spPr>
        <p:txBody>
          <a:bodyPr anchor="b" anchorCtr="0">
            <a:normAutofit/>
          </a:bodyPr>
          <a:lstStyle>
            <a:lvl1pPr algn="l">
              <a:defRPr sz="6600" b="1">
                <a:solidFill>
                  <a:schemeClr val="bg1"/>
                </a:solidFill>
              </a:defRPr>
            </a:lvl1pPr>
          </a:lstStyle>
          <a:p>
            <a:r>
              <a:rPr lang="zh-CN" altLang="en-US" dirty="0" smtClean="0"/>
              <a:t>单击此处编辑标题</a:t>
            </a:r>
            <a:endParaRPr lang="zh-CN" altLang="en-US" dirty="0"/>
          </a:p>
        </p:txBody>
      </p:sp>
      <p:sp>
        <p:nvSpPr>
          <p:cNvPr id="11" name="文本占位符 10"/>
          <p:cNvSpPr>
            <a:spLocks noGrp="1"/>
          </p:cNvSpPr>
          <p:nvPr>
            <p:ph type="body" sz="quarter" idx="13" hasCustomPrompt="1"/>
          </p:nvPr>
        </p:nvSpPr>
        <p:spPr>
          <a:xfrm>
            <a:off x="723900" y="3568700"/>
            <a:ext cx="9131300" cy="1551762"/>
          </a:xfrm>
        </p:spPr>
        <p:txBody>
          <a:bodyPr>
            <a:normAutofit/>
          </a:bodyPr>
          <a:lstStyle>
            <a:lvl1pPr marL="0" indent="0">
              <a:buNone/>
              <a:defRPr sz="2000">
                <a:solidFill>
                  <a:schemeClr val="bg1"/>
                </a:solidFill>
              </a:defRPr>
            </a:lvl1pPr>
          </a:lstStyle>
          <a:p>
            <a:pPr lvl="0"/>
            <a:r>
              <a:rPr lang="zh-CN" altLang="en-US" dirty="0" smtClean="0"/>
              <a:t>单机此处编辑文本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内容占位符 3"/>
          <p:cNvSpPr>
            <a:spLocks noGrp="1"/>
          </p:cNvSpPr>
          <p:nvPr>
            <p:ph sz="half" idx="2"/>
          </p:nvPr>
        </p:nvSpPr>
        <p:spPr>
          <a:xfrm>
            <a:off x="839788" y="2615609"/>
            <a:ext cx="5157787"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gradFill>
          <a:gsLst>
            <a:gs pos="0">
              <a:schemeClr val="bg2"/>
            </a:gs>
            <a:gs pos="46000">
              <a:schemeClr val="tx2"/>
            </a:gs>
            <a:gs pos="100000">
              <a:schemeClr val="accent3"/>
            </a:gs>
          </a:gsLst>
          <a:path path="circle">
            <a:fillToRect l="50000" t="130000" r="50000" b="-30000"/>
          </a:path>
        </a:gradFill>
        <a:effectLst/>
      </p:bgPr>
    </p:bg>
    <p:spTree>
      <p:nvGrpSpPr>
        <p:cNvPr id="1" name=""/>
        <p:cNvGrpSpPr/>
        <p:nvPr/>
      </p:nvGrpSpPr>
      <p:grpSpPr>
        <a:xfrm>
          <a:off x="0" y="0"/>
          <a:ext cx="0" cy="0"/>
          <a:chOff x="0" y="0"/>
          <a:chExt cx="0" cy="0"/>
        </a:xfrm>
      </p:grpSpPr>
      <p:sp>
        <p:nvSpPr>
          <p:cNvPr id="7" name="Freeform 5"/>
          <p:cNvSpPr/>
          <p:nvPr userDrawn="1"/>
        </p:nvSpPr>
        <p:spPr bwMode="auto">
          <a:xfrm flipH="1">
            <a:off x="5340436" y="0"/>
            <a:ext cx="2635289" cy="2840813"/>
          </a:xfrm>
          <a:custGeom>
            <a:avLst/>
            <a:gdLst/>
            <a:ahLst/>
            <a:cxnLst>
              <a:cxn ang="0">
                <a:pos x="0" y="1673"/>
              </a:cxn>
              <a:cxn ang="0">
                <a:pos x="2802" y="2951"/>
              </a:cxn>
              <a:cxn ang="0">
                <a:pos x="1743" y="0"/>
              </a:cxn>
              <a:cxn ang="0">
                <a:pos x="1390" y="0"/>
              </a:cxn>
              <a:cxn ang="0">
                <a:pos x="0" y="1673"/>
              </a:cxn>
            </a:cxnLst>
            <a:rect l="0" t="0" r="r" b="b"/>
            <a:pathLst>
              <a:path w="2802" h="2951">
                <a:moveTo>
                  <a:pt x="0" y="1673"/>
                </a:moveTo>
                <a:lnTo>
                  <a:pt x="2802" y="2951"/>
                </a:lnTo>
                <a:lnTo>
                  <a:pt x="1743" y="0"/>
                </a:lnTo>
                <a:lnTo>
                  <a:pt x="1390" y="0"/>
                </a:lnTo>
                <a:lnTo>
                  <a:pt x="0" y="1673"/>
                </a:lnTo>
                <a:close/>
              </a:path>
            </a:pathLst>
          </a:custGeom>
          <a:solidFill>
            <a:schemeClr val="accent3"/>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8" name="Freeform 6"/>
          <p:cNvSpPr/>
          <p:nvPr userDrawn="1"/>
        </p:nvSpPr>
        <p:spPr bwMode="auto">
          <a:xfrm flipH="1">
            <a:off x="5340436" y="1610532"/>
            <a:ext cx="6851564" cy="5247466"/>
          </a:xfrm>
          <a:custGeom>
            <a:avLst/>
            <a:gdLst/>
            <a:ahLst/>
            <a:cxnLst>
              <a:cxn ang="0">
                <a:pos x="4483" y="0"/>
              </a:cxn>
              <a:cxn ang="0">
                <a:pos x="219" y="5125"/>
              </a:cxn>
              <a:cxn ang="0">
                <a:pos x="0" y="5389"/>
              </a:cxn>
              <a:cxn ang="0">
                <a:pos x="0" y="5451"/>
              </a:cxn>
              <a:cxn ang="0">
                <a:pos x="5575" y="5451"/>
              </a:cxn>
              <a:cxn ang="0">
                <a:pos x="5709" y="5125"/>
              </a:cxn>
              <a:cxn ang="0">
                <a:pos x="7285" y="1278"/>
              </a:cxn>
              <a:cxn ang="0">
                <a:pos x="4483" y="0"/>
              </a:cxn>
            </a:cxnLst>
            <a:rect l="0" t="0" r="r" b="b"/>
            <a:pathLst>
              <a:path w="7285" h="5451">
                <a:moveTo>
                  <a:pt x="4483" y="0"/>
                </a:moveTo>
                <a:lnTo>
                  <a:pt x="219" y="5125"/>
                </a:lnTo>
                <a:lnTo>
                  <a:pt x="0" y="5389"/>
                </a:lnTo>
                <a:lnTo>
                  <a:pt x="0" y="5451"/>
                </a:lnTo>
                <a:lnTo>
                  <a:pt x="5575" y="5451"/>
                </a:lnTo>
                <a:lnTo>
                  <a:pt x="5709" y="5125"/>
                </a:lnTo>
                <a:lnTo>
                  <a:pt x="7285" y="1278"/>
                </a:lnTo>
                <a:lnTo>
                  <a:pt x="4483" y="0"/>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9" name="Freeform 7"/>
          <p:cNvSpPr/>
          <p:nvPr userDrawn="1"/>
        </p:nvSpPr>
        <p:spPr bwMode="auto">
          <a:xfrm flipH="1">
            <a:off x="6668426" y="0"/>
            <a:ext cx="4754243" cy="1610532"/>
          </a:xfrm>
          <a:custGeom>
            <a:avLst/>
            <a:gdLst/>
            <a:ahLst/>
            <a:cxnLst>
              <a:cxn ang="0">
                <a:pos x="3665" y="1673"/>
              </a:cxn>
              <a:cxn ang="0">
                <a:pos x="5055" y="0"/>
              </a:cxn>
              <a:cxn ang="0">
                <a:pos x="0" y="0"/>
              </a:cxn>
              <a:cxn ang="0">
                <a:pos x="3665" y="1673"/>
              </a:cxn>
            </a:cxnLst>
            <a:rect l="0" t="0" r="r" b="b"/>
            <a:pathLst>
              <a:path w="5055" h="1673">
                <a:moveTo>
                  <a:pt x="3665" y="1673"/>
                </a:moveTo>
                <a:lnTo>
                  <a:pt x="5055" y="0"/>
                </a:lnTo>
                <a:lnTo>
                  <a:pt x="0" y="0"/>
                </a:lnTo>
                <a:lnTo>
                  <a:pt x="3665" y="1673"/>
                </a:lnTo>
                <a:close/>
              </a:path>
            </a:pathLst>
          </a:custGeom>
          <a:solidFill>
            <a:schemeClr val="accent1"/>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10" name="Freeform 8"/>
          <p:cNvSpPr/>
          <p:nvPr userDrawn="1"/>
        </p:nvSpPr>
        <p:spPr bwMode="auto">
          <a:xfrm flipH="1">
            <a:off x="7975725" y="0"/>
            <a:ext cx="4216275" cy="6798312"/>
          </a:xfrm>
          <a:custGeom>
            <a:avLst/>
            <a:gdLst/>
            <a:ahLst/>
            <a:cxnLst>
              <a:cxn ang="0">
                <a:pos x="818" y="0"/>
              </a:cxn>
              <a:cxn ang="0">
                <a:pos x="0" y="0"/>
              </a:cxn>
              <a:cxn ang="0">
                <a:pos x="0" y="6798"/>
              </a:cxn>
              <a:cxn ang="0">
                <a:pos x="0" y="7062"/>
              </a:cxn>
              <a:cxn ang="0">
                <a:pos x="219" y="6798"/>
              </a:cxn>
              <a:cxn ang="0">
                <a:pos x="4483" y="1673"/>
              </a:cxn>
              <a:cxn ang="0">
                <a:pos x="818" y="0"/>
              </a:cxn>
            </a:cxnLst>
            <a:rect l="0" t="0" r="r" b="b"/>
            <a:pathLst>
              <a:path w="4483" h="7062">
                <a:moveTo>
                  <a:pt x="818" y="0"/>
                </a:moveTo>
                <a:lnTo>
                  <a:pt x="0" y="0"/>
                </a:lnTo>
                <a:lnTo>
                  <a:pt x="0" y="6798"/>
                </a:lnTo>
                <a:lnTo>
                  <a:pt x="0" y="7062"/>
                </a:lnTo>
                <a:lnTo>
                  <a:pt x="219" y="6798"/>
                </a:lnTo>
                <a:lnTo>
                  <a:pt x="4483" y="1673"/>
                </a:lnTo>
                <a:lnTo>
                  <a:pt x="818" y="0"/>
                </a:lnTo>
                <a:close/>
              </a:path>
            </a:pathLst>
          </a:custGeom>
          <a:solidFill>
            <a:schemeClr val="accent2"/>
          </a:solidFill>
          <a:ln w="9525">
            <a:noFill/>
            <a:round/>
          </a:ln>
        </p:spPr>
        <p:txBody>
          <a:bodyPr vert="horz" wrap="square" lIns="91440" tIns="45720" rIns="91440" bIns="45720" numCol="1" anchor="t" anchorCtr="0" compatLnSpc="1"/>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ru-RU"/>
          </a:p>
        </p:txBody>
      </p:sp>
      <p:sp>
        <p:nvSpPr>
          <p:cNvPr id="2" name="标题 1"/>
          <p:cNvSpPr>
            <a:spLocks noGrp="1"/>
          </p:cNvSpPr>
          <p:nvPr>
            <p:ph type="title" hasCustomPrompt="1"/>
          </p:nvPr>
        </p:nvSpPr>
        <p:spPr>
          <a:xfrm>
            <a:off x="762000" y="2159000"/>
            <a:ext cx="5715000" cy="1382450"/>
          </a:xfrm>
        </p:spPr>
        <p:txBody>
          <a:bodyPr anchor="b" anchorCtr="0">
            <a:normAutofit/>
          </a:bodyPr>
          <a:lstStyle>
            <a:lvl1pPr algn="l">
              <a:defRPr sz="8000" b="1">
                <a:solidFill>
                  <a:schemeClr val="bg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20DD7636-5BE1-44BC-BB5F-15739D9E18E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fld>
            <a:endParaRPr lang="zh-CN" altLang="en-US"/>
          </a:p>
        </p:txBody>
      </p:sp>
      <p:sp>
        <p:nvSpPr>
          <p:cNvPr id="37" name="内容占位符 36"/>
          <p:cNvSpPr>
            <a:spLocks noGrp="1"/>
          </p:cNvSpPr>
          <p:nvPr>
            <p:ph sz="quarter" idx="13" hasCustomPrompt="1"/>
          </p:nvPr>
        </p:nvSpPr>
        <p:spPr>
          <a:xfrm>
            <a:off x="762000" y="3733201"/>
            <a:ext cx="5715000" cy="1185937"/>
          </a:xfrm>
        </p:spPr>
        <p:txBody>
          <a:bodyPr>
            <a:normAutofit/>
          </a:bodyPr>
          <a:lstStyle>
            <a:lvl1pPr marL="0" indent="0" algn="l">
              <a:buNone/>
              <a:defRPr sz="3200">
                <a:solidFill>
                  <a:schemeClr val="bg1"/>
                </a:solidFill>
              </a:defRPr>
            </a:lvl1pPr>
          </a:lstStyle>
          <a:p>
            <a:pPr lvl="0"/>
            <a:r>
              <a:rPr lang="zh-CN" altLang="en-US" dirty="0"/>
              <a:t>编辑文本</a:t>
            </a:r>
            <a:endParaRPr lang="zh-CN"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smtClean="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smtClean="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4" Type="http://schemas.openxmlformats.org/officeDocument/2006/relationships/theme" Target="../theme/theme2.xml"/><Relationship Id="rId13" Type="http://schemas.openxmlformats.org/officeDocument/2006/relationships/tags" Target="../tags/tag6.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tags" Target="../tags/tag58.xml"/><Relationship Id="rId4" Type="http://schemas.openxmlformats.org/officeDocument/2006/relationships/image" Target="../media/image1.jpeg"/><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tags" Target="../tags/tag62.xml"/><Relationship Id="rId4" Type="http://schemas.openxmlformats.org/officeDocument/2006/relationships/image" Target="../media/image1.jpeg"/><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8" Type="http://schemas.openxmlformats.org/officeDocument/2006/relationships/notesSlide" Target="../notesSlides/notesSlide9.xml"/><Relationship Id="rId17" Type="http://schemas.openxmlformats.org/officeDocument/2006/relationships/slideLayout" Target="../slideLayouts/slideLayout7.xml"/><Relationship Id="rId16" Type="http://schemas.openxmlformats.org/officeDocument/2006/relationships/tags" Target="../tags/tag74.xml"/><Relationship Id="rId15" Type="http://schemas.openxmlformats.org/officeDocument/2006/relationships/image" Target="../media/image1.jpeg"/><Relationship Id="rId14" Type="http://schemas.openxmlformats.org/officeDocument/2006/relationships/image" Target="../media/image14.jpeg"/><Relationship Id="rId13" Type="http://schemas.openxmlformats.org/officeDocument/2006/relationships/image" Target="../media/image13.jpeg"/><Relationship Id="rId12" Type="http://schemas.openxmlformats.org/officeDocument/2006/relationships/image" Target="../media/image12.png"/><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5.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3" Type="http://schemas.openxmlformats.org/officeDocument/2006/relationships/notesSlide" Target="../notesSlides/notesSlide10.xml"/><Relationship Id="rId12" Type="http://schemas.openxmlformats.org/officeDocument/2006/relationships/slideLayout" Target="../slideLayouts/slideLayout7.xml"/><Relationship Id="rId11" Type="http://schemas.openxmlformats.org/officeDocument/2006/relationships/tags" Target="../tags/tag88.xml"/><Relationship Id="rId10" Type="http://schemas.openxmlformats.org/officeDocument/2006/relationships/image" Target="../media/image1.jpeg"/><Relationship Id="rId1" Type="http://schemas.openxmlformats.org/officeDocument/2006/relationships/tags" Target="../tags/tag79.xml"/></Relationships>
</file>

<file path=ppt/slides/_rels/slide16.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0" Type="http://schemas.openxmlformats.org/officeDocument/2006/relationships/slideLayout" Target="../slideLayouts/slideLayout1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image" Target="../media/image1.jpeg"/><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0" Type="http://schemas.openxmlformats.org/officeDocument/2006/relationships/slideLayout" Target="../slideLayouts/slideLayout17.xml"/><Relationship Id="rId1" Type="http://schemas.openxmlformats.org/officeDocument/2006/relationships/tags" Target="../tags/tag97.xml"/></Relationships>
</file>

<file path=ppt/slides/_rels/slide1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0" Type="http://schemas.openxmlformats.org/officeDocument/2006/relationships/slideLayout" Target="../slideLayouts/slideLayout17.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image" Target="../media/image1.jpeg"/><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0" Type="http://schemas.openxmlformats.org/officeDocument/2006/relationships/slideLayout" Target="../slideLayouts/slideLayout17.xml"/><Relationship Id="rId1" Type="http://schemas.openxmlformats.org/officeDocument/2006/relationships/tags" Target="../tags/tag113.xml"/></Relationships>
</file>

<file path=ppt/slides/_rels/slide2.xml.rels><?xml version="1.0" encoding="UTF-8" standalone="yes"?>
<Relationships xmlns="http://schemas.openxmlformats.org/package/2006/relationships"><Relationship Id="rId9" Type="http://schemas.openxmlformats.org/officeDocument/2006/relationships/tags" Target="../tags/tag19.xml"/><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0" Type="http://schemas.openxmlformats.org/officeDocument/2006/relationships/notesSlide" Target="../notesSlides/notesSlide2.xml"/><Relationship Id="rId2" Type="http://schemas.openxmlformats.org/officeDocument/2006/relationships/tags" Target="../tags/tag12.xml"/><Relationship Id="rId19" Type="http://schemas.openxmlformats.org/officeDocument/2006/relationships/slideLayout" Target="../slideLayouts/slideLayout7.xml"/><Relationship Id="rId18" Type="http://schemas.openxmlformats.org/officeDocument/2006/relationships/tags" Target="../tags/tag27.xml"/><Relationship Id="rId17" Type="http://schemas.openxmlformats.org/officeDocument/2006/relationships/image" Target="../media/image1.jpeg"/><Relationship Id="rId16" Type="http://schemas.openxmlformats.org/officeDocument/2006/relationships/tags" Target="../tags/tag26.xml"/><Relationship Id="rId15" Type="http://schemas.openxmlformats.org/officeDocument/2006/relationships/tags" Target="../tags/tag25.xml"/><Relationship Id="rId14" Type="http://schemas.openxmlformats.org/officeDocument/2006/relationships/tags" Target="../tags/tag24.xml"/><Relationship Id="rId13" Type="http://schemas.openxmlformats.org/officeDocument/2006/relationships/tags" Target="../tags/tag23.xml"/><Relationship Id="rId12" Type="http://schemas.openxmlformats.org/officeDocument/2006/relationships/tags" Target="../tags/tag22.xml"/><Relationship Id="rId11" Type="http://schemas.openxmlformats.org/officeDocument/2006/relationships/tags" Target="../tags/tag21.xml"/><Relationship Id="rId10" Type="http://schemas.openxmlformats.org/officeDocument/2006/relationships/tags" Target="../tags/tag20.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6.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tags" Target="../tags/tag33.xml"/><Relationship Id="rId6" Type="http://schemas.openxmlformats.org/officeDocument/2006/relationships/image" Target="../media/image1.jpeg"/><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3.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8.xml"/><Relationship Id="rId5" Type="http://schemas.openxmlformats.org/officeDocument/2006/relationships/tags" Target="../tags/tag40.xml"/><Relationship Id="rId4" Type="http://schemas.openxmlformats.org/officeDocument/2006/relationships/image" Target="../media/image2.jpeg"/><Relationship Id="rId3" Type="http://schemas.openxmlformats.org/officeDocument/2006/relationships/image" Target="../media/image1.jpeg"/><Relationship Id="rId2" Type="http://schemas.openxmlformats.org/officeDocument/2006/relationships/tags" Target="../tags/tag39.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4.xml"/><Relationship Id="rId5" Type="http://schemas.openxmlformats.org/officeDocument/2006/relationships/tags" Target="../tags/tag44.xml"/><Relationship Id="rId4" Type="http://schemas.openxmlformats.org/officeDocument/2006/relationships/image" Target="../media/image1.jpe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46.xml"/><Relationship Id="rId5" Type="http://schemas.openxmlformats.org/officeDocument/2006/relationships/image" Target="../media/image1.jpeg"/><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tags" Target="../tags/tag45.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48.xml"/><Relationship Id="rId5" Type="http://schemas.openxmlformats.org/officeDocument/2006/relationships/image" Target="../media/image1.jpeg"/><Relationship Id="rId4" Type="http://schemas.openxmlformats.org/officeDocument/2006/relationships/tags" Target="../tags/tag4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tags" Target="../tags/tag50.xml"/><Relationship Id="rId5" Type="http://schemas.openxmlformats.org/officeDocument/2006/relationships/image" Target="../media/image1.jpe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tags" Target="../tags/tag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custDataLst>
              <p:tags r:id="rId1"/>
            </p:custDataLst>
          </p:nvPr>
        </p:nvSpPr>
        <p:spPr>
          <a:xfrm>
            <a:off x="826770" y="2205355"/>
            <a:ext cx="3406140" cy="101473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zh-CN" altLang="en-US" sz="6000" dirty="0">
              <a:solidFill>
                <a:schemeClr val="bg1"/>
              </a:solidFill>
              <a:latin typeface="+mj-ea"/>
              <a:ea typeface="+mj-ea"/>
            </a:endParaRPr>
          </a:p>
        </p:txBody>
      </p:sp>
      <p:sp>
        <p:nvSpPr>
          <p:cNvPr id="4" name="标题 3"/>
          <p:cNvSpPr>
            <a:spLocks noGrp="1"/>
          </p:cNvSpPr>
          <p:nvPr>
            <p:ph type="ctrTitle"/>
            <p:custDataLst>
              <p:tags r:id="rId2"/>
            </p:custDataLst>
          </p:nvPr>
        </p:nvSpPr>
        <p:spPr>
          <a:xfrm>
            <a:off x="880110" y="2971800"/>
            <a:ext cx="8456295" cy="1241425"/>
          </a:xfrm>
        </p:spPr>
        <p:txBody>
          <a:bodyPr>
            <a:normAutofit/>
          </a:bodyPr>
          <a:lstStyle/>
          <a:p>
            <a:r>
              <a:rPr lang="zh-CN" altLang="en-US">
                <a:sym typeface="+mn-ea"/>
              </a:rPr>
              <a:t>“微网店”平台的选择</a:t>
            </a:r>
            <a:endParaRPr lang="zh-CN" altLang="en-US">
              <a:sym typeface="+mn-ea"/>
            </a:endParaRPr>
          </a:p>
        </p:txBody>
      </p:sp>
      <p:sp>
        <p:nvSpPr>
          <p:cNvPr id="6" name="副标题 5"/>
          <p:cNvSpPr>
            <a:spLocks noGrp="1"/>
          </p:cNvSpPr>
          <p:nvPr>
            <p:ph type="subTitle" idx="1"/>
            <p:custDataLst>
              <p:tags r:id="rId3"/>
            </p:custDataLst>
          </p:nvPr>
        </p:nvSpPr>
        <p:spPr/>
        <p:txBody>
          <a:bodyPr/>
          <a:lstStyle/>
          <a:p>
            <a:r>
              <a:rPr lang="zh-CN" altLang="en-US" dirty="0"/>
              <a:t>"Micro online platform of choice</a:t>
            </a:r>
            <a:endParaRPr lang="zh-CN" altLang="en-US" dirty="0"/>
          </a:p>
        </p:txBody>
      </p:sp>
      <p:sp>
        <p:nvSpPr>
          <p:cNvPr id="2" name="文本框 1"/>
          <p:cNvSpPr txBox="1"/>
          <p:nvPr/>
        </p:nvSpPr>
        <p:spPr>
          <a:xfrm>
            <a:off x="880110" y="2251710"/>
            <a:ext cx="2967355" cy="922020"/>
          </a:xfrm>
          <a:prstGeom prst="rect">
            <a:avLst/>
          </a:prstGeom>
          <a:noFill/>
        </p:spPr>
        <p:txBody>
          <a:bodyPr wrap="square" rtlCol="0">
            <a:spAutoFit/>
          </a:bodyPr>
          <a:p>
            <a:r>
              <a:rPr lang="zh-CN" altLang="en-US" sz="5400" b="1">
                <a:solidFill>
                  <a:schemeClr val="bg1"/>
                </a:solidFill>
              </a:rPr>
              <a:t>课件六</a:t>
            </a:r>
            <a:endParaRPr lang="en-US" altLang="zh-CN" sz="5400" b="1">
              <a:solidFill>
                <a:schemeClr val="bg1"/>
              </a:solidFill>
            </a:endParaRPr>
          </a:p>
        </p:txBody>
      </p:sp>
    </p:spTree>
    <p:custDataLst>
      <p:tags r:id="rId4"/>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checkerboard(across)">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723900" y="2420620"/>
            <a:ext cx="9131300" cy="995680"/>
          </a:xfrm>
        </p:spPr>
        <p:txBody>
          <a:bodyPr>
            <a:normAutofit/>
          </a:bodyPr>
          <a:p>
            <a:r>
              <a:rPr lang="zh-CN" altLang="en-US" sz="4400" dirty="0">
                <a:sym typeface="+mn-ea"/>
              </a:rPr>
              <a:t>“微网店”市场发展现状</a:t>
            </a:r>
            <a:endParaRPr lang="zh-CN" altLang="en-US" sz="4400" spc="150" dirty="0">
              <a:solidFill>
                <a:schemeClr val="bg1"/>
              </a:solidFill>
              <a:uFillTx/>
              <a:sym typeface="+mn-ea"/>
            </a:endParaRPr>
          </a:p>
        </p:txBody>
      </p:sp>
      <p:sp>
        <p:nvSpPr>
          <p:cNvPr id="5" name="文本占位符 4"/>
          <p:cNvSpPr>
            <a:spLocks noGrp="1"/>
          </p:cNvSpPr>
          <p:nvPr>
            <p:ph type="body" sz="quarter" idx="13"/>
            <p:custDataLst>
              <p:tags r:id="rId2"/>
            </p:custDataLst>
          </p:nvPr>
        </p:nvSpPr>
        <p:spPr>
          <a:xfrm>
            <a:off x="723900" y="3568700"/>
            <a:ext cx="9131300" cy="648970"/>
          </a:xfrm>
        </p:spPr>
        <p:txBody>
          <a:bodyPr/>
          <a:p>
            <a:pPr marL="0" indent="0">
              <a:buNone/>
            </a:pPr>
            <a:r>
              <a:rPr lang="en-US" altLang="zh-CN">
                <a:solidFill>
                  <a:schemeClr val="bg1"/>
                </a:solidFill>
                <a:sym typeface="+mn-ea"/>
              </a:rPr>
              <a:t>"Micro online" market development present situation</a:t>
            </a:r>
            <a:endParaRPr lang="en-US" altLang="zh-CN">
              <a:solidFill>
                <a:schemeClr val="bg1"/>
              </a:solidFill>
              <a:sym typeface="+mn-ea"/>
            </a:endParaRPr>
          </a:p>
        </p:txBody>
      </p:sp>
      <p:sp>
        <p:nvSpPr>
          <p:cNvPr id="6" name="矩形 5"/>
          <p:cNvSpPr/>
          <p:nvPr>
            <p:custDataLst>
              <p:tags r:id="rId3"/>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700"/>
              <a:t>2</a:t>
            </a:r>
            <a:endParaRPr lang="en-US" altLang="zh-CN" sz="2870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29" presetClass="entr" presetSubtype="0" fill="hold" grpId="15"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par>
                          <p:cTn id="15" fill="hold">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checkerboard(across)">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6" grpId="10" animBg="1"/>
      <p:bldP spid="6" grpId="11" animBg="1"/>
      <p:bldP spid="6" grpId="12" animBg="1"/>
      <p:bldP spid="6" grpId="13" animBg="1"/>
      <p:bldP spid="6" grpId="14" animBg="1"/>
      <p:bldP spid="6" grpId="15"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93394" y="1195705"/>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zh-CN" altLang="en-US" sz="3600" spc="150" dirty="0">
                <a:solidFill>
                  <a:schemeClr val="tx1"/>
                </a:solidFill>
                <a:uFillTx/>
              </a:rPr>
              <a:t>微网店的概念</a:t>
            </a:r>
            <a:endParaRPr lang="zh-CN" altLang="en-US" sz="3600" spc="150" dirty="0">
              <a:solidFill>
                <a:schemeClr val="tx1"/>
              </a:solidFill>
              <a:uFillTx/>
            </a:endParaRPr>
          </a:p>
        </p:txBody>
      </p:sp>
      <p:sp>
        <p:nvSpPr>
          <p:cNvPr id="3" name="文本框 2"/>
          <p:cNvSpPr txBox="1"/>
          <p:nvPr>
            <p:custDataLst>
              <p:tags r:id="rId2"/>
            </p:custDataLst>
          </p:nvPr>
        </p:nvSpPr>
        <p:spPr>
          <a:xfrm>
            <a:off x="493393" y="3148505"/>
            <a:ext cx="11321415" cy="1069800"/>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dirty="0">
                <a:solidFill>
                  <a:srgbClr val="38A39A"/>
                </a:solidFill>
                <a:latin typeface="+mn-lt"/>
                <a:ea typeface="+mn-ea"/>
              </a:rPr>
              <a:t>The concept of micro online store</a:t>
            </a:r>
            <a:endParaRPr lang="zh-CN" altLang="en-US" sz="1800" dirty="0">
              <a:solidFill>
                <a:srgbClr val="38A39A"/>
              </a:solidFill>
              <a:latin typeface="+mn-lt"/>
              <a:ea typeface="+mn-ea"/>
            </a:endParaRPr>
          </a:p>
        </p:txBody>
      </p:sp>
      <p:cxnSp>
        <p:nvCxnSpPr>
          <p:cNvPr id="5" name="直接连接符 4"/>
          <p:cNvCxnSpPr/>
          <p:nvPr>
            <p:custDataLst>
              <p:tags r:id="rId3"/>
            </p:custDataLst>
          </p:nvPr>
        </p:nvCxnSpPr>
        <p:spPr>
          <a:xfrm>
            <a:off x="493395" y="3015615"/>
            <a:ext cx="11321413" cy="6350"/>
          </a:xfrm>
          <a:prstGeom prst="line">
            <a:avLst/>
          </a:prstGeom>
          <a:ln>
            <a:gradFill>
              <a:gsLst>
                <a:gs pos="0">
                  <a:schemeClr val="bg2"/>
                </a:gs>
                <a:gs pos="50000">
                  <a:schemeClr val="tx2"/>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93395" y="3669030"/>
            <a:ext cx="6480810" cy="2030095"/>
          </a:xfrm>
          <a:prstGeom prst="rect">
            <a:avLst/>
          </a:prstGeom>
          <a:noFill/>
          <a:ln w="9525">
            <a:noFill/>
          </a:ln>
        </p:spPr>
        <p:txBody>
          <a:bodyPr wrap="square">
            <a:spAutoFit/>
          </a:bodyPr>
          <a:p>
            <a:pPr indent="0" fontAlgn="auto">
              <a:lnSpc>
                <a:spcPct val="150000"/>
              </a:lnSpc>
            </a:pPr>
            <a:r>
              <a:rPr lang="en-US" altLang="zh-CN" sz="1400" b="0">
                <a:latin typeface="+mn-ea"/>
                <a:cs typeface="宋体" panose="02010600030101010101" pitchFamily="2" charset="-122"/>
              </a:rPr>
              <a:t>“</a:t>
            </a:r>
            <a:r>
              <a:rPr lang="zh-CN" altLang="en-US" sz="1400" b="0">
                <a:latin typeface="+mn-ea"/>
                <a:cs typeface="宋体" panose="02010600030101010101" pitchFamily="2" charset="-122"/>
              </a:rPr>
              <a:t>微网店”的诞生应该说是电子商务发展的必然，随着移动互联网的普及，人们越来越习惯通过手机、平板电脑这样的移动智能设备完成购物、支付、搜索等服务，在该环境下，但无论是传统的淘宝、京东还是新兴的蘑菇街、美丽说，它们虽然在移动市场占据了一席之地，但较为封闭的经营模式和较高的开店门槛使得这些企业对移动市场开发并不充分，在此之际，一种能够吸引用户共同参与深度开发利用移动市场的新型电商模式诞生，这种模式就是“微网店”。</a:t>
            </a:r>
            <a:endParaRPr lang="zh-CN" altLang="en-US" sz="1400">
              <a:latin typeface="+mn-ea"/>
            </a:endParaRPr>
          </a:p>
        </p:txBody>
      </p:sp>
      <p:pic>
        <p:nvPicPr>
          <p:cNvPr id="7" name="图片 6"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par>
                          <p:cTn id="13" fill="hold">
                            <p:stCondLst>
                              <p:cond delay="1000"/>
                            </p:stCondLst>
                            <p:childTnLst>
                              <p:par>
                                <p:cTn id="14" presetID="3" presetClass="entr" presetSubtype="5"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blinds(vertical)">
                                      <p:cBhvr>
                                        <p:cTn id="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93394" y="1195705"/>
            <a:ext cx="11321415" cy="1703245"/>
          </a:xfrm>
          <a:prstGeom prst="rect">
            <a:avLst/>
          </a:prstGeom>
        </p:spPr>
        <p:txBody>
          <a:bodyPr vert="horz" lIns="91440" tIns="45720" rIns="91440" bIns="45720" rtlCol="0" anchor="b">
            <a:normAutofit/>
          </a:bodyPr>
          <a:lstStyle>
            <a:defPPr>
              <a:defRPr lang="zh-CN"/>
            </a:defPPr>
            <a:lvl1pPr lvl="0">
              <a:lnSpc>
                <a:spcPct val="90000"/>
              </a:lnSpc>
              <a:spcBef>
                <a:spcPct val="0"/>
              </a:spcBef>
              <a:buNone/>
              <a:defRPr sz="4800">
                <a:solidFill>
                  <a:srgbClr val="00B0F0"/>
                </a:solidFill>
                <a:latin typeface="+mj-lt"/>
                <a:ea typeface="+mj-ea"/>
                <a:cs typeface="+mj-cs"/>
              </a:defRPr>
            </a:lvl1pPr>
          </a:lstStyle>
          <a:p>
            <a:r>
              <a:rPr lang="zh-CN" altLang="en-US" sz="3600" spc="150" dirty="0">
                <a:solidFill>
                  <a:schemeClr val="tx1"/>
                </a:solidFill>
                <a:uFillTx/>
                <a:sym typeface="+mn-ea"/>
              </a:rPr>
              <a:t>微网店的现状</a:t>
            </a:r>
            <a:endParaRPr lang="zh-CN" altLang="en-US" sz="3600" dirty="0">
              <a:solidFill>
                <a:schemeClr val="tx1"/>
              </a:solidFill>
            </a:endParaRPr>
          </a:p>
        </p:txBody>
      </p:sp>
      <p:sp>
        <p:nvSpPr>
          <p:cNvPr id="3" name="文本框 2"/>
          <p:cNvSpPr txBox="1"/>
          <p:nvPr>
            <p:custDataLst>
              <p:tags r:id="rId2"/>
            </p:custDataLst>
          </p:nvPr>
        </p:nvSpPr>
        <p:spPr>
          <a:xfrm>
            <a:off x="493393" y="3148505"/>
            <a:ext cx="11321415" cy="1069800"/>
          </a:xfrm>
          <a:prstGeom prst="rect">
            <a:avLst/>
          </a:prstGeom>
        </p:spPr>
        <p:txBody>
          <a:bodyPr vert="horz" lIns="91440" tIns="45720" rIns="91440" bIns="45720" rtlCol="0">
            <a:normAutofit/>
          </a:bodyPr>
          <a:lstStyle>
            <a:defPPr>
              <a:defRPr lang="zh-CN"/>
            </a:defPPr>
            <a:lvl1pPr marR="0" lvl="0" indent="0" eaLnBrk="0" fontAlgn="base" hangingPunct="0">
              <a:lnSpc>
                <a:spcPct val="100000"/>
              </a:lnSpc>
              <a:spcBef>
                <a:spcPct val="0"/>
              </a:spcBef>
              <a:spcAft>
                <a:spcPct val="0"/>
              </a:spcAft>
              <a:buClrTx/>
              <a:buSzTx/>
              <a:buFont typeface="Arial" panose="020B0604020202020204" pitchFamily="34" charset="0"/>
              <a:buNone/>
              <a:defRPr kumimoji="0" sz="3600" b="0" i="0" u="none" strike="noStrike" cap="none" spc="0" normalizeH="0" baseline="0">
                <a:ln>
                  <a:noFill/>
                </a:ln>
                <a:effectLst/>
                <a:uLnTx/>
                <a:uFillTx/>
                <a:latin typeface="Calibri" panose="020F0502020204030204" charset="0"/>
                <a:ea typeface="微软雅黑" panose="020B0503020204020204" charset="-122"/>
              </a:defRPr>
            </a:lvl1pPr>
            <a:lvl2pPr marL="685800" indent="-228600">
              <a:lnSpc>
                <a:spcPct val="90000"/>
              </a:lnSpc>
              <a:spcBef>
                <a:spcPts val="500"/>
              </a:spcBef>
              <a:buFont typeface="Arial" panose="020B0604020202020204" pitchFamily="34" charset="0"/>
              <a:buChar char="•"/>
              <a:defRPr sz="2000">
                <a:solidFill>
                  <a:schemeClr val="bg1">
                    <a:lumMod val="85000"/>
                  </a:schemeClr>
                </a:solidFill>
              </a:defRPr>
            </a:lvl2pPr>
            <a:lvl3pPr marL="1143000" indent="-228600">
              <a:lnSpc>
                <a:spcPct val="90000"/>
              </a:lnSpc>
              <a:spcBef>
                <a:spcPts val="500"/>
              </a:spcBef>
              <a:buFont typeface="Arial" panose="020B0604020202020204" pitchFamily="34" charset="0"/>
              <a:buChar char="•"/>
              <a:defRPr>
                <a:solidFill>
                  <a:schemeClr val="bg1">
                    <a:lumMod val="85000"/>
                  </a:schemeClr>
                </a:solidFill>
              </a:defRPr>
            </a:lvl3pPr>
            <a:lvl4pPr marL="1600200" indent="-228600">
              <a:lnSpc>
                <a:spcPct val="90000"/>
              </a:lnSpc>
              <a:spcBef>
                <a:spcPts val="500"/>
              </a:spcBef>
              <a:buFont typeface="Arial" panose="020B0604020202020204" pitchFamily="34" charset="0"/>
              <a:buChar char="•"/>
              <a:defRPr>
                <a:solidFill>
                  <a:schemeClr val="bg1">
                    <a:lumMod val="85000"/>
                  </a:schemeClr>
                </a:solidFill>
              </a:defRPr>
            </a:lvl4pPr>
            <a:lvl5pPr marL="2057400" indent="-228600">
              <a:lnSpc>
                <a:spcPct val="90000"/>
              </a:lnSpc>
              <a:spcBef>
                <a:spcPts val="500"/>
              </a:spcBef>
              <a:buFont typeface="Arial" panose="020B0604020202020204" pitchFamily="34" charset="0"/>
              <a:buChar char="•"/>
              <a:defRPr>
                <a:solidFill>
                  <a:schemeClr val="bg1">
                    <a:lumMod val="8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1800" dirty="0">
                <a:solidFill>
                  <a:srgbClr val="38A39A"/>
                </a:solidFill>
                <a:latin typeface="+mn-lt"/>
                <a:ea typeface="+mn-ea"/>
              </a:rPr>
              <a:t>The present status of micro online store</a:t>
            </a:r>
            <a:endParaRPr lang="zh-CN" altLang="en-US" sz="1800" dirty="0">
              <a:solidFill>
                <a:srgbClr val="38A39A"/>
              </a:solidFill>
              <a:latin typeface="+mn-lt"/>
              <a:ea typeface="+mn-ea"/>
            </a:endParaRPr>
          </a:p>
        </p:txBody>
      </p:sp>
      <p:cxnSp>
        <p:nvCxnSpPr>
          <p:cNvPr id="5" name="直接连接符 4"/>
          <p:cNvCxnSpPr/>
          <p:nvPr>
            <p:custDataLst>
              <p:tags r:id="rId3"/>
            </p:custDataLst>
          </p:nvPr>
        </p:nvCxnSpPr>
        <p:spPr>
          <a:xfrm>
            <a:off x="493395" y="3015615"/>
            <a:ext cx="11321413" cy="6350"/>
          </a:xfrm>
          <a:prstGeom prst="line">
            <a:avLst/>
          </a:prstGeom>
          <a:ln>
            <a:gradFill>
              <a:gsLst>
                <a:gs pos="0">
                  <a:schemeClr val="bg2"/>
                </a:gs>
                <a:gs pos="50000">
                  <a:schemeClr val="tx2"/>
                </a:gs>
                <a:gs pos="100000">
                  <a:schemeClr val="accent1"/>
                </a:gs>
              </a:gsLst>
              <a:lin ang="5400000" scaled="1"/>
            </a:gra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93395" y="3632835"/>
            <a:ext cx="6658610" cy="2030095"/>
          </a:xfrm>
          <a:prstGeom prst="rect">
            <a:avLst/>
          </a:prstGeom>
          <a:noFill/>
          <a:ln w="9525">
            <a:noFill/>
          </a:ln>
        </p:spPr>
        <p:txBody>
          <a:bodyPr wrap="square">
            <a:spAutoFit/>
          </a:bodyPr>
          <a:p>
            <a:pPr indent="0" fontAlgn="auto">
              <a:lnSpc>
                <a:spcPct val="150000"/>
              </a:lnSpc>
            </a:pPr>
            <a:r>
              <a:rPr lang="en-US" altLang="zh-CN" sz="1400" b="0">
                <a:latin typeface="+mn-ea"/>
                <a:cs typeface="宋体" panose="02010600030101010101" pitchFamily="2" charset="-122"/>
              </a:rPr>
              <a:t>“</a:t>
            </a:r>
            <a:r>
              <a:rPr lang="zh-CN" altLang="en-US" sz="1400" b="0">
                <a:latin typeface="+mn-ea"/>
                <a:cs typeface="宋体" panose="02010600030101010101" pitchFamily="2" charset="-122"/>
              </a:rPr>
              <a:t>微网店”自诞生之日起，“微网店”模式的</a:t>
            </a:r>
            <a:r>
              <a:rPr lang="en-US" altLang="zh-CN" sz="1400" b="0">
                <a:latin typeface="+mn-ea"/>
                <a:cs typeface="宋体" panose="02010600030101010101" pitchFamily="2" charset="-122"/>
              </a:rPr>
              <a:t>App</a:t>
            </a:r>
            <a:r>
              <a:rPr lang="zh-CN" altLang="en-US" sz="1400" b="0">
                <a:latin typeface="+mn-ea"/>
                <a:cs typeface="宋体" panose="02010600030101010101" pitchFamily="2" charset="-122"/>
              </a:rPr>
              <a:t>就层出不穷，微店、有赞、萌店等都是“微网店”中的佼佼者，微网店”</a:t>
            </a:r>
            <a:r>
              <a:rPr lang="en-US" altLang="zh-CN" sz="1400" b="0">
                <a:latin typeface="+mn-ea"/>
                <a:cs typeface="宋体" panose="02010600030101010101" pitchFamily="2" charset="-122"/>
              </a:rPr>
              <a:t>App</a:t>
            </a:r>
            <a:r>
              <a:rPr lang="zh-CN" altLang="en-US" sz="1400" b="0">
                <a:latin typeface="+mn-ea"/>
                <a:cs typeface="宋体" panose="02010600030101010101" pitchFamily="2" charset="-122"/>
              </a:rPr>
              <a:t>凭借其开店门槛低、易于推广运营的优势，很快的成为倍受人们关注的新型电商模式。</a:t>
            </a:r>
            <a:endParaRPr lang="zh-CN" altLang="en-US" sz="1400" b="0">
              <a:latin typeface="+mn-ea"/>
              <a:cs typeface="宋体" panose="02010600030101010101" pitchFamily="2" charset="-122"/>
            </a:endParaRPr>
          </a:p>
          <a:p>
            <a:pPr indent="0" fontAlgn="auto">
              <a:lnSpc>
                <a:spcPct val="150000"/>
              </a:lnSpc>
            </a:pPr>
            <a:r>
              <a:rPr lang="zh-CN" altLang="en-US" sz="1400" b="0">
                <a:latin typeface="+mn-ea"/>
                <a:cs typeface="宋体" panose="02010600030101010101" pitchFamily="2" charset="-122"/>
              </a:rPr>
              <a:t>据亿邦动力统计2014年至2017年微店App的使用人数由起初的366万增长到7000万，其中80、90后的微店商家占比达到88%，由此可见，“微网店”的普及程度整和使用人数整在逐年增加。</a:t>
            </a:r>
            <a:endParaRPr lang="zh-CN" altLang="en-US" sz="1400" b="0">
              <a:latin typeface="+mn-ea"/>
              <a:cs typeface="宋体" panose="02010600030101010101" pitchFamily="2" charset="-122"/>
            </a:endParaRPr>
          </a:p>
        </p:txBody>
      </p:sp>
      <p:pic>
        <p:nvPicPr>
          <p:cNvPr id="7" name="图片 6"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left)">
                                      <p:cBhvr>
                                        <p:cTn id="8" dur="500"/>
                                        <p:tgtEl>
                                          <p:spTgt spid="2"/>
                                        </p:tgtEl>
                                      </p:cBhvr>
                                    </p:animEffect>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p:stCondLst>
                              <p:cond delay="1000"/>
                            </p:stCondLst>
                            <p:childTnLst>
                              <p:par>
                                <p:cTn id="14" presetID="5" presetClass="entr" presetSubtype="10" fill="hold" grpId="0"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checkerboard(across)">
                                      <p:cBhvr>
                                        <p:cTn id="16"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custDataLst>
              <p:tags r:id="rId1"/>
            </p:custDataLst>
          </p:nvPr>
        </p:nvSpPr>
        <p:spPr>
          <a:xfrm>
            <a:off x="838200" y="219075"/>
            <a:ext cx="5763895" cy="97726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spcBef>
                <a:spcPts val="1000"/>
              </a:spcBef>
              <a:buFont typeface="Arial" panose="020B0604020202020204" pitchFamily="34" charset="0"/>
            </a:pPr>
            <a:r>
              <a:rPr lang="zh-CN" altLang="en-US" spc="150" dirty="0">
                <a:uFillTx/>
                <a:sym typeface="+mn-ea"/>
              </a:rPr>
              <a:t>微网店的发展</a:t>
            </a:r>
            <a:br>
              <a:rPr lang="zh-CN" altLang="en-US" dirty="0">
                <a:sym typeface="+mn-ea"/>
              </a:rPr>
            </a:br>
            <a:r>
              <a:rPr lang="en-US" altLang="zh-CN" sz="2000">
                <a:solidFill>
                  <a:srgbClr val="38A39A"/>
                </a:solidFill>
                <a:sym typeface="+mn-ea"/>
              </a:rPr>
              <a:t>The development of the online store</a:t>
            </a:r>
            <a:endParaRPr lang="en-US" altLang="zh-CN" sz="2000">
              <a:solidFill>
                <a:srgbClr val="38A39A"/>
              </a:solidFill>
              <a:sym typeface="+mn-ea"/>
            </a:endParaRPr>
          </a:p>
        </p:txBody>
      </p:sp>
      <p:sp>
        <p:nvSpPr>
          <p:cNvPr id="31" name="矩形 30"/>
          <p:cNvSpPr/>
          <p:nvPr>
            <p:custDataLst>
              <p:tags r:id="rId2"/>
            </p:custDataLst>
          </p:nvPr>
        </p:nvSpPr>
        <p:spPr>
          <a:xfrm>
            <a:off x="9271582" y="5320178"/>
            <a:ext cx="1063177" cy="106317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3"/>
            </p:custDataLst>
          </p:nvPr>
        </p:nvSpPr>
        <p:spPr>
          <a:xfrm>
            <a:off x="7880739" y="3714784"/>
            <a:ext cx="1063177" cy="1063177"/>
          </a:xfrm>
          <a:prstGeom prst="rect">
            <a:avLst/>
          </a:prstGeom>
          <a:solidFill>
            <a:srgbClr val="45B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custDataLst>
              <p:tags r:id="rId4"/>
            </p:custDataLst>
          </p:nvPr>
        </p:nvSpPr>
        <p:spPr>
          <a:xfrm>
            <a:off x="6333378" y="1986425"/>
            <a:ext cx="1063177" cy="10631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custDataLst>
              <p:tags r:id="rId5"/>
            </p:custDataLst>
          </p:nvPr>
        </p:nvSpPr>
        <p:spPr>
          <a:xfrm>
            <a:off x="1858786" y="1382959"/>
            <a:ext cx="1544204" cy="777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5" name="矩形 14"/>
          <p:cNvSpPr/>
          <p:nvPr>
            <p:custDataLst>
              <p:tags r:id="rId6"/>
            </p:custDataLst>
          </p:nvPr>
        </p:nvSpPr>
        <p:spPr>
          <a:xfrm>
            <a:off x="3422622" y="3063127"/>
            <a:ext cx="1544204" cy="777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19"/>
          <p:cNvSpPr/>
          <p:nvPr>
            <p:custDataLst>
              <p:tags r:id="rId7"/>
            </p:custDataLst>
          </p:nvPr>
        </p:nvSpPr>
        <p:spPr>
          <a:xfrm>
            <a:off x="4914882" y="4648359"/>
            <a:ext cx="1544204" cy="7776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33" name="KSO_Shape"/>
          <p:cNvSpPr/>
          <p:nvPr>
            <p:custDataLst>
              <p:tags r:id="rId8"/>
            </p:custDataLst>
          </p:nvPr>
        </p:nvSpPr>
        <p:spPr bwMode="auto">
          <a:xfrm>
            <a:off x="8130233" y="3972189"/>
            <a:ext cx="604285" cy="517958"/>
          </a:xfrm>
          <a:custGeom>
            <a:avLst/>
            <a:gdLst>
              <a:gd name="T0" fmla="*/ 852289 w 12766676"/>
              <a:gd name="T1" fmla="*/ 1146683 h 10934699"/>
              <a:gd name="T2" fmla="*/ 948108 w 12766676"/>
              <a:gd name="T3" fmla="*/ 1146683 h 10934699"/>
              <a:gd name="T4" fmla="*/ 948108 w 12766676"/>
              <a:gd name="T5" fmla="*/ 1542045 h 10934699"/>
              <a:gd name="T6" fmla="*/ 852289 w 12766676"/>
              <a:gd name="T7" fmla="*/ 1542045 h 10934699"/>
              <a:gd name="T8" fmla="*/ 1193698 w 12766676"/>
              <a:gd name="T9" fmla="*/ 1055119 h 10934699"/>
              <a:gd name="T10" fmla="*/ 1391603 w 12766676"/>
              <a:gd name="T11" fmla="*/ 1397646 h 10934699"/>
              <a:gd name="T12" fmla="*/ 1308545 w 12766676"/>
              <a:gd name="T13" fmla="*/ 1445108 h 10934699"/>
              <a:gd name="T14" fmla="*/ 1110640 w 12766676"/>
              <a:gd name="T15" fmla="*/ 1102804 h 10934699"/>
              <a:gd name="T16" fmla="*/ 606028 w 12766676"/>
              <a:gd name="T17" fmla="*/ 1055119 h 10934699"/>
              <a:gd name="T18" fmla="*/ 689309 w 12766676"/>
              <a:gd name="T19" fmla="*/ 1102804 h 10934699"/>
              <a:gd name="T20" fmla="*/ 491180 w 12766676"/>
              <a:gd name="T21" fmla="*/ 1445108 h 10934699"/>
              <a:gd name="T22" fmla="*/ 408123 w 12766676"/>
              <a:gd name="T23" fmla="*/ 1397646 h 10934699"/>
              <a:gd name="T24" fmla="*/ 1360932 w 12766676"/>
              <a:gd name="T25" fmla="*/ 852289 h 10934699"/>
              <a:gd name="T26" fmla="*/ 1703459 w 12766676"/>
              <a:gd name="T27" fmla="*/ 1050194 h 10934699"/>
              <a:gd name="T28" fmla="*/ 1655774 w 12766676"/>
              <a:gd name="T29" fmla="*/ 1133475 h 10934699"/>
              <a:gd name="T30" fmla="*/ 1312799 w 12766676"/>
              <a:gd name="T31" fmla="*/ 936018 h 10934699"/>
              <a:gd name="T32" fmla="*/ 438794 w 12766676"/>
              <a:gd name="T33" fmla="*/ 852289 h 10934699"/>
              <a:gd name="T34" fmla="*/ 486927 w 12766676"/>
              <a:gd name="T35" fmla="*/ 935346 h 10934699"/>
              <a:gd name="T36" fmla="*/ 144623 w 12766676"/>
              <a:gd name="T37" fmla="*/ 1133475 h 10934699"/>
              <a:gd name="T38" fmla="*/ 96266 w 12766676"/>
              <a:gd name="T39" fmla="*/ 1050194 h 10934699"/>
              <a:gd name="T40" fmla="*/ 1404363 w 12766676"/>
              <a:gd name="T41" fmla="*/ 593938 h 10934699"/>
              <a:gd name="T42" fmla="*/ 1800397 w 12766676"/>
              <a:gd name="T43" fmla="*/ 593938 h 10934699"/>
              <a:gd name="T44" fmla="*/ 1800397 w 12766676"/>
              <a:gd name="T45" fmla="*/ 689756 h 10934699"/>
              <a:gd name="T46" fmla="*/ 1404363 w 12766676"/>
              <a:gd name="T47" fmla="*/ 689756 h 10934699"/>
              <a:gd name="T48" fmla="*/ 0 w 12766676"/>
              <a:gd name="T49" fmla="*/ 593938 h 10934699"/>
              <a:gd name="T50" fmla="*/ 395362 w 12766676"/>
              <a:gd name="T51" fmla="*/ 593938 h 10934699"/>
              <a:gd name="T52" fmla="*/ 395362 w 12766676"/>
              <a:gd name="T53" fmla="*/ 689756 h 10934699"/>
              <a:gd name="T54" fmla="*/ 0 w 12766676"/>
              <a:gd name="T55" fmla="*/ 689756 h 10934699"/>
              <a:gd name="T56" fmla="*/ 899934 w 12766676"/>
              <a:gd name="T57" fmla="*/ 167297 h 10934699"/>
              <a:gd name="T58" fmla="*/ 813106 w 12766676"/>
              <a:gd name="T59" fmla="*/ 175767 h 10934699"/>
              <a:gd name="T60" fmla="*/ 813106 w 12766676"/>
              <a:gd name="T61" fmla="*/ 274769 h 10934699"/>
              <a:gd name="T62" fmla="*/ 743750 w 12766676"/>
              <a:gd name="T63" fmla="*/ 401830 h 10934699"/>
              <a:gd name="T64" fmla="*/ 612978 w 12766676"/>
              <a:gd name="T65" fmla="*/ 642716 h 10934699"/>
              <a:gd name="T66" fmla="*/ 899934 w 12766676"/>
              <a:gd name="T67" fmla="*/ 929661 h 10934699"/>
              <a:gd name="T68" fmla="*/ 1186890 w 12766676"/>
              <a:gd name="T69" fmla="*/ 642716 h 10934699"/>
              <a:gd name="T70" fmla="*/ 1056648 w 12766676"/>
              <a:gd name="T71" fmla="*/ 401830 h 10934699"/>
              <a:gd name="T72" fmla="*/ 987291 w 12766676"/>
              <a:gd name="T73" fmla="*/ 274769 h 10934699"/>
              <a:gd name="T74" fmla="*/ 987291 w 12766676"/>
              <a:gd name="T75" fmla="*/ 175767 h 10934699"/>
              <a:gd name="T76" fmla="*/ 899934 w 12766676"/>
              <a:gd name="T77" fmla="*/ 167297 h 10934699"/>
              <a:gd name="T78" fmla="*/ 899934 w 12766676"/>
              <a:gd name="T79" fmla="*/ 0 h 10934699"/>
              <a:gd name="T80" fmla="*/ 1083120 w 12766676"/>
              <a:gd name="T81" fmla="*/ 26471 h 10934699"/>
              <a:gd name="T82" fmla="*/ 1083120 w 12766676"/>
              <a:gd name="T83" fmla="*/ 274769 h 10934699"/>
              <a:gd name="T84" fmla="*/ 1104826 w 12766676"/>
              <a:gd name="T85" fmla="*/ 319240 h 10934699"/>
              <a:gd name="T86" fmla="*/ 1283247 w 12766676"/>
              <a:gd name="T87" fmla="*/ 642716 h 10934699"/>
              <a:gd name="T88" fmla="*/ 899934 w 12766676"/>
              <a:gd name="T89" fmla="*/ 1026015 h 10934699"/>
              <a:gd name="T90" fmla="*/ 517150 w 12766676"/>
              <a:gd name="T91" fmla="*/ 642716 h 10934699"/>
              <a:gd name="T92" fmla="*/ 695041 w 12766676"/>
              <a:gd name="T93" fmla="*/ 319240 h 10934699"/>
              <a:gd name="T94" fmla="*/ 717278 w 12766676"/>
              <a:gd name="T95" fmla="*/ 274769 h 10934699"/>
              <a:gd name="T96" fmla="*/ 717278 w 12766676"/>
              <a:gd name="T97" fmla="*/ 26471 h 10934699"/>
              <a:gd name="T98" fmla="*/ 899934 w 12766676"/>
              <a:gd name="T99" fmla="*/ 0 h 109346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66676" h="10934699">
                <a:moveTo>
                  <a:pt x="6043613" y="8131174"/>
                </a:moveTo>
                <a:lnTo>
                  <a:pt x="6723063" y="8131174"/>
                </a:lnTo>
                <a:lnTo>
                  <a:pt x="6723063" y="10934699"/>
                </a:lnTo>
                <a:lnTo>
                  <a:pt x="6043613" y="10934699"/>
                </a:lnTo>
                <a:lnTo>
                  <a:pt x="6043613" y="8131174"/>
                </a:lnTo>
                <a:close/>
                <a:moveTo>
                  <a:pt x="8464551" y="7481887"/>
                </a:moveTo>
                <a:lnTo>
                  <a:pt x="9867901" y="9910762"/>
                </a:lnTo>
                <a:lnTo>
                  <a:pt x="9278939" y="10247312"/>
                </a:lnTo>
                <a:lnTo>
                  <a:pt x="7875588" y="7820025"/>
                </a:lnTo>
                <a:lnTo>
                  <a:pt x="8464551" y="7481887"/>
                </a:lnTo>
                <a:close/>
                <a:moveTo>
                  <a:pt x="4297364" y="7481887"/>
                </a:moveTo>
                <a:lnTo>
                  <a:pt x="4887914" y="7820025"/>
                </a:lnTo>
                <a:lnTo>
                  <a:pt x="3482976" y="10247312"/>
                </a:lnTo>
                <a:lnTo>
                  <a:pt x="2894013" y="9910762"/>
                </a:lnTo>
                <a:lnTo>
                  <a:pt x="4297364" y="7481887"/>
                </a:lnTo>
                <a:close/>
                <a:moveTo>
                  <a:pt x="9650413" y="6043612"/>
                </a:moveTo>
                <a:lnTo>
                  <a:pt x="12079288" y="7446962"/>
                </a:lnTo>
                <a:lnTo>
                  <a:pt x="11741151" y="8037512"/>
                </a:lnTo>
                <a:lnTo>
                  <a:pt x="9309100" y="6637337"/>
                </a:lnTo>
                <a:lnTo>
                  <a:pt x="9650413" y="6043612"/>
                </a:lnTo>
                <a:close/>
                <a:moveTo>
                  <a:pt x="3111501" y="6043612"/>
                </a:moveTo>
                <a:lnTo>
                  <a:pt x="3452813" y="6632575"/>
                </a:lnTo>
                <a:lnTo>
                  <a:pt x="1025525" y="8037512"/>
                </a:lnTo>
                <a:lnTo>
                  <a:pt x="682625" y="7446962"/>
                </a:lnTo>
                <a:lnTo>
                  <a:pt x="3111501" y="6043612"/>
                </a:lnTo>
                <a:close/>
                <a:moveTo>
                  <a:pt x="9958388" y="4211638"/>
                </a:moveTo>
                <a:lnTo>
                  <a:pt x="12766676" y="4211638"/>
                </a:lnTo>
                <a:lnTo>
                  <a:pt x="12766676" y="4891088"/>
                </a:lnTo>
                <a:lnTo>
                  <a:pt x="9958388" y="4891088"/>
                </a:lnTo>
                <a:lnTo>
                  <a:pt x="9958388" y="4211638"/>
                </a:lnTo>
                <a:close/>
                <a:moveTo>
                  <a:pt x="0" y="4211637"/>
                </a:moveTo>
                <a:lnTo>
                  <a:pt x="2803525" y="4211637"/>
                </a:lnTo>
                <a:lnTo>
                  <a:pt x="2803525" y="4891087"/>
                </a:lnTo>
                <a:lnTo>
                  <a:pt x="0" y="4891087"/>
                </a:lnTo>
                <a:lnTo>
                  <a:pt x="0" y="4211637"/>
                </a:lnTo>
                <a:close/>
                <a:moveTo>
                  <a:pt x="6381460" y="1186307"/>
                </a:moveTo>
                <a:cubicBezTo>
                  <a:pt x="6171222" y="1186307"/>
                  <a:pt x="5964738" y="1208832"/>
                  <a:pt x="5765762" y="1246373"/>
                </a:cubicBezTo>
                <a:cubicBezTo>
                  <a:pt x="5765762" y="1246373"/>
                  <a:pt x="5765762" y="1832018"/>
                  <a:pt x="5765762" y="1948396"/>
                </a:cubicBezTo>
                <a:cubicBezTo>
                  <a:pt x="5765762" y="2481483"/>
                  <a:pt x="5457912" y="2744273"/>
                  <a:pt x="5273953" y="2849389"/>
                </a:cubicBezTo>
                <a:cubicBezTo>
                  <a:pt x="4703304" y="3187261"/>
                  <a:pt x="4346649" y="3840480"/>
                  <a:pt x="4346649" y="4557520"/>
                </a:cubicBezTo>
                <a:cubicBezTo>
                  <a:pt x="4346649" y="5680005"/>
                  <a:pt x="5262690" y="6592260"/>
                  <a:pt x="6381460" y="6592260"/>
                </a:cubicBezTo>
                <a:cubicBezTo>
                  <a:pt x="7503986" y="6592260"/>
                  <a:pt x="8416274" y="5680005"/>
                  <a:pt x="8416274" y="4557520"/>
                </a:cubicBezTo>
                <a:cubicBezTo>
                  <a:pt x="8416274" y="3840480"/>
                  <a:pt x="8063372" y="3187261"/>
                  <a:pt x="7492724" y="2849389"/>
                </a:cubicBezTo>
                <a:cubicBezTo>
                  <a:pt x="7308765" y="2744273"/>
                  <a:pt x="7000915" y="2481483"/>
                  <a:pt x="7000915" y="1948396"/>
                </a:cubicBezTo>
                <a:cubicBezTo>
                  <a:pt x="7000915" y="1749427"/>
                  <a:pt x="7000915" y="1246373"/>
                  <a:pt x="7000915" y="1246373"/>
                </a:cubicBezTo>
                <a:cubicBezTo>
                  <a:pt x="6798184" y="1208832"/>
                  <a:pt x="6595454" y="1186307"/>
                  <a:pt x="6381460" y="1186307"/>
                </a:cubicBezTo>
                <a:close/>
                <a:moveTo>
                  <a:pt x="6381460" y="0"/>
                </a:moveTo>
                <a:cubicBezTo>
                  <a:pt x="6835727" y="0"/>
                  <a:pt x="7271222" y="63821"/>
                  <a:pt x="7680437" y="187707"/>
                </a:cubicBezTo>
                <a:cubicBezTo>
                  <a:pt x="7680437" y="187707"/>
                  <a:pt x="7680437" y="1696869"/>
                  <a:pt x="7680437" y="1948396"/>
                </a:cubicBezTo>
                <a:cubicBezTo>
                  <a:pt x="7680437" y="2079791"/>
                  <a:pt x="7714225" y="2192415"/>
                  <a:pt x="7834362" y="2263744"/>
                </a:cubicBezTo>
                <a:cubicBezTo>
                  <a:pt x="8611495" y="2717994"/>
                  <a:pt x="9099550" y="3592707"/>
                  <a:pt x="9099550" y="4557520"/>
                </a:cubicBezTo>
                <a:cubicBezTo>
                  <a:pt x="9099550" y="6055418"/>
                  <a:pt x="7879413" y="7275512"/>
                  <a:pt x="6381460" y="7275512"/>
                </a:cubicBezTo>
                <a:cubicBezTo>
                  <a:pt x="4883509" y="7275512"/>
                  <a:pt x="3667126" y="6055418"/>
                  <a:pt x="3667126" y="4557520"/>
                </a:cubicBezTo>
                <a:cubicBezTo>
                  <a:pt x="3667126" y="3592707"/>
                  <a:pt x="4155181" y="2717994"/>
                  <a:pt x="4928560" y="2263744"/>
                </a:cubicBezTo>
                <a:cubicBezTo>
                  <a:pt x="5052451" y="2192415"/>
                  <a:pt x="5086240" y="2079791"/>
                  <a:pt x="5086240" y="1948396"/>
                </a:cubicBezTo>
                <a:cubicBezTo>
                  <a:pt x="5086240" y="1621787"/>
                  <a:pt x="5086240" y="187707"/>
                  <a:pt x="5086240" y="187707"/>
                </a:cubicBezTo>
                <a:cubicBezTo>
                  <a:pt x="5499209" y="63821"/>
                  <a:pt x="5934704" y="0"/>
                  <a:pt x="6381460" y="0"/>
                </a:cubicBezTo>
                <a:close/>
              </a:path>
            </a:pathLst>
          </a:custGeom>
          <a:solidFill>
            <a:srgbClr val="FFFFFF"/>
          </a:solidFill>
          <a:ln>
            <a:noFill/>
          </a:ln>
        </p:spPr>
        <p:txBody>
          <a:bodyPr anchor="ctr" anchorCtr="1"/>
          <a:lstStyle/>
          <a:p>
            <a:endParaRPr lang="zh-CN" altLang="en-US"/>
          </a:p>
        </p:txBody>
      </p:sp>
      <p:sp>
        <p:nvSpPr>
          <p:cNvPr id="34" name="KSO_Shape"/>
          <p:cNvSpPr/>
          <p:nvPr>
            <p:custDataLst>
              <p:tags r:id="rId9"/>
            </p:custDataLst>
          </p:nvPr>
        </p:nvSpPr>
        <p:spPr bwMode="auto">
          <a:xfrm>
            <a:off x="9581027" y="5545941"/>
            <a:ext cx="478859" cy="544114"/>
          </a:xfrm>
          <a:custGeom>
            <a:avLst/>
            <a:gdLst>
              <a:gd name="T0" fmla="*/ 1552862 w 4875"/>
              <a:gd name="T1" fmla="*/ 906214 h 5537"/>
              <a:gd name="T2" fmla="*/ 1431535 w 4875"/>
              <a:gd name="T3" fmla="*/ 1123744 h 5537"/>
              <a:gd name="T4" fmla="*/ 1250031 w 4875"/>
              <a:gd name="T5" fmla="*/ 1281771 h 5537"/>
              <a:gd name="T6" fmla="*/ 1018761 w 4875"/>
              <a:gd name="T7" fmla="*/ 1367287 h 5537"/>
              <a:gd name="T8" fmla="*/ 814488 w 4875"/>
              <a:gd name="T9" fmla="*/ 1370214 h 5537"/>
              <a:gd name="T10" fmla="*/ 653802 w 4875"/>
              <a:gd name="T11" fmla="*/ 1310385 h 5537"/>
              <a:gd name="T12" fmla="*/ 527596 w 4875"/>
              <a:gd name="T13" fmla="*/ 1200807 h 5537"/>
              <a:gd name="T14" fmla="*/ 443024 w 4875"/>
              <a:gd name="T15" fmla="*/ 1049608 h 5537"/>
              <a:gd name="T16" fmla="*/ 419930 w 4875"/>
              <a:gd name="T17" fmla="*/ 886379 h 5537"/>
              <a:gd name="T18" fmla="*/ 455060 w 4875"/>
              <a:gd name="T19" fmla="*/ 715346 h 5537"/>
              <a:gd name="T20" fmla="*/ 551991 w 4875"/>
              <a:gd name="T21" fmla="*/ 569351 h 5537"/>
              <a:gd name="T22" fmla="*/ 684378 w 4875"/>
              <a:gd name="T23" fmla="*/ 469527 h 5537"/>
              <a:gd name="T24" fmla="*/ 850269 w 4875"/>
              <a:gd name="T25" fmla="*/ 422054 h 5537"/>
              <a:gd name="T26" fmla="*/ 1011280 w 4875"/>
              <a:gd name="T27" fmla="*/ 432459 h 5537"/>
              <a:gd name="T28" fmla="*/ 1162207 w 4875"/>
              <a:gd name="T29" fmla="*/ 498466 h 5537"/>
              <a:gd name="T30" fmla="*/ 1279957 w 4875"/>
              <a:gd name="T31" fmla="*/ 608044 h 5537"/>
              <a:gd name="T32" fmla="*/ 1356396 w 4875"/>
              <a:gd name="T33" fmla="*/ 753715 h 5537"/>
              <a:gd name="T34" fmla="*/ 1390225 w 4875"/>
              <a:gd name="T35" fmla="*/ 822323 h 5537"/>
              <a:gd name="T36" fmla="*/ 1407139 w 4875"/>
              <a:gd name="T37" fmla="*/ 662996 h 5537"/>
              <a:gd name="T38" fmla="*/ 1365504 w 4875"/>
              <a:gd name="T39" fmla="*/ 481883 h 5537"/>
              <a:gd name="T40" fmla="*/ 1258163 w 4875"/>
              <a:gd name="T41" fmla="*/ 327759 h 5537"/>
              <a:gd name="T42" fmla="*/ 1115693 w 4875"/>
              <a:gd name="T43" fmla="*/ 225334 h 5537"/>
              <a:gd name="T44" fmla="*/ 936792 w 4875"/>
              <a:gd name="T45" fmla="*/ 179487 h 5537"/>
              <a:gd name="T46" fmla="*/ 703570 w 4875"/>
              <a:gd name="T47" fmla="*/ 203223 h 5537"/>
              <a:gd name="T48" fmla="*/ 471649 w 4875"/>
              <a:gd name="T49" fmla="*/ 318004 h 5537"/>
              <a:gd name="T50" fmla="*/ 296651 w 4875"/>
              <a:gd name="T51" fmla="*/ 501393 h 5537"/>
              <a:gd name="T52" fmla="*/ 194514 w 4875"/>
              <a:gd name="T53" fmla="*/ 739408 h 5537"/>
              <a:gd name="T54" fmla="*/ 183130 w 4875"/>
              <a:gd name="T55" fmla="*/ 991405 h 5537"/>
              <a:gd name="T56" fmla="*/ 260220 w 4875"/>
              <a:gd name="T57" fmla="*/ 1239175 h 5537"/>
              <a:gd name="T58" fmla="*/ 415701 w 4875"/>
              <a:gd name="T59" fmla="*/ 1435895 h 5537"/>
              <a:gd name="T60" fmla="*/ 637539 w 4875"/>
              <a:gd name="T61" fmla="*/ 1575713 h 5537"/>
              <a:gd name="T62" fmla="*/ 897433 w 4875"/>
              <a:gd name="T63" fmla="*/ 1622211 h 5537"/>
              <a:gd name="T64" fmla="*/ 1101381 w 4875"/>
              <a:gd name="T65" fmla="*/ 1592947 h 5537"/>
              <a:gd name="T66" fmla="*/ 1299798 w 4875"/>
              <a:gd name="T67" fmla="*/ 1496700 h 5537"/>
              <a:gd name="T68" fmla="*/ 1454304 w 4875"/>
              <a:gd name="T69" fmla="*/ 1379968 h 5537"/>
              <a:gd name="T70" fmla="*/ 1515456 w 4875"/>
              <a:gd name="T71" fmla="*/ 1391349 h 5537"/>
              <a:gd name="T72" fmla="*/ 1561319 w 4875"/>
              <a:gd name="T73" fmla="*/ 1470687 h 5537"/>
              <a:gd name="T74" fmla="*/ 1440642 w 4875"/>
              <a:gd name="T75" fmla="*/ 1620910 h 5537"/>
              <a:gd name="T76" fmla="*/ 1157653 w 4875"/>
              <a:gd name="T77" fmla="*/ 1761378 h 5537"/>
              <a:gd name="T78" fmla="*/ 852220 w 4875"/>
              <a:gd name="T79" fmla="*/ 1799422 h 5537"/>
              <a:gd name="T80" fmla="*/ 533776 w 4875"/>
              <a:gd name="T81" fmla="*/ 1725936 h 5537"/>
              <a:gd name="T82" fmla="*/ 263147 w 4875"/>
              <a:gd name="T83" fmla="*/ 1536044 h 5537"/>
              <a:gd name="T84" fmla="*/ 83270 w 4875"/>
              <a:gd name="T85" fmla="*/ 1284372 h 5537"/>
              <a:gd name="T86" fmla="*/ 2277 w 4875"/>
              <a:gd name="T87" fmla="*/ 968969 h 5537"/>
              <a:gd name="T88" fmla="*/ 31226 w 4875"/>
              <a:gd name="T89" fmla="*/ 657468 h 5537"/>
              <a:gd name="T90" fmla="*/ 173697 w 4875"/>
              <a:gd name="T91" fmla="*/ 367103 h 5537"/>
              <a:gd name="T92" fmla="*/ 401714 w 4875"/>
              <a:gd name="T93" fmla="*/ 148597 h 5537"/>
              <a:gd name="T94" fmla="*/ 697389 w 4875"/>
              <a:gd name="T95" fmla="*/ 21135 h 5537"/>
              <a:gd name="T96" fmla="*/ 984607 w 4875"/>
              <a:gd name="T97" fmla="*/ 4877 h 5537"/>
              <a:gd name="T98" fmla="*/ 1221082 w 4875"/>
              <a:gd name="T99" fmla="*/ 79013 h 5537"/>
              <a:gd name="T100" fmla="*/ 1408765 w 4875"/>
              <a:gd name="T101" fmla="*/ 227610 h 5537"/>
              <a:gd name="T102" fmla="*/ 1541478 w 4875"/>
              <a:gd name="T103" fmla="*/ 439938 h 5537"/>
              <a:gd name="T104" fmla="*/ 1585715 w 4875"/>
              <a:gd name="T105" fmla="*/ 688358 h 5537"/>
              <a:gd name="T106" fmla="*/ 1146594 w 4875"/>
              <a:gd name="T107" fmla="*/ 732580 h 5537"/>
              <a:gd name="T108" fmla="*/ 984282 w 4875"/>
              <a:gd name="T109" fmla="*/ 610646 h 5537"/>
              <a:gd name="T110" fmla="*/ 782611 w 4875"/>
              <a:gd name="T111" fmla="*/ 620075 h 5537"/>
              <a:gd name="T112" fmla="*/ 632334 w 4875"/>
              <a:gd name="T113" fmla="*/ 757617 h 5537"/>
              <a:gd name="T114" fmla="*/ 603385 w 4875"/>
              <a:gd name="T115" fmla="*/ 958564 h 5537"/>
              <a:gd name="T116" fmla="*/ 708449 w 4875"/>
              <a:gd name="T117" fmla="*/ 1131873 h 5537"/>
              <a:gd name="T118" fmla="*/ 898084 w 4875"/>
              <a:gd name="T119" fmla="*/ 1199181 h 5537"/>
              <a:gd name="T120" fmla="*/ 1097803 w 4875"/>
              <a:gd name="T121" fmla="*/ 1121468 h 5537"/>
              <a:gd name="T122" fmla="*/ 1193108 w 4875"/>
              <a:gd name="T123" fmla="*/ 943932 h 55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75" h="5537">
                <a:moveTo>
                  <a:pt x="4875" y="2117"/>
                </a:moveTo>
                <a:lnTo>
                  <a:pt x="4875" y="2117"/>
                </a:lnTo>
                <a:lnTo>
                  <a:pt x="4875" y="2172"/>
                </a:lnTo>
                <a:lnTo>
                  <a:pt x="4873" y="2226"/>
                </a:lnTo>
                <a:lnTo>
                  <a:pt x="4869" y="2280"/>
                </a:lnTo>
                <a:lnTo>
                  <a:pt x="4866" y="2333"/>
                </a:lnTo>
                <a:lnTo>
                  <a:pt x="4860" y="2386"/>
                </a:lnTo>
                <a:lnTo>
                  <a:pt x="4853" y="2437"/>
                </a:lnTo>
                <a:lnTo>
                  <a:pt x="4845" y="2490"/>
                </a:lnTo>
                <a:lnTo>
                  <a:pt x="4836" y="2540"/>
                </a:lnTo>
                <a:lnTo>
                  <a:pt x="4826" y="2591"/>
                </a:lnTo>
                <a:lnTo>
                  <a:pt x="4815" y="2640"/>
                </a:lnTo>
                <a:lnTo>
                  <a:pt x="4802" y="2690"/>
                </a:lnTo>
                <a:lnTo>
                  <a:pt x="4788" y="2740"/>
                </a:lnTo>
                <a:lnTo>
                  <a:pt x="4774" y="2787"/>
                </a:lnTo>
                <a:lnTo>
                  <a:pt x="4756" y="2835"/>
                </a:lnTo>
                <a:lnTo>
                  <a:pt x="4739" y="2883"/>
                </a:lnTo>
                <a:lnTo>
                  <a:pt x="4720" y="2930"/>
                </a:lnTo>
                <a:lnTo>
                  <a:pt x="4701" y="2977"/>
                </a:lnTo>
                <a:lnTo>
                  <a:pt x="4679" y="3023"/>
                </a:lnTo>
                <a:lnTo>
                  <a:pt x="4657" y="3068"/>
                </a:lnTo>
                <a:lnTo>
                  <a:pt x="4633" y="3114"/>
                </a:lnTo>
                <a:lnTo>
                  <a:pt x="4608" y="3158"/>
                </a:lnTo>
                <a:lnTo>
                  <a:pt x="4583" y="3202"/>
                </a:lnTo>
                <a:lnTo>
                  <a:pt x="4556" y="3245"/>
                </a:lnTo>
                <a:lnTo>
                  <a:pt x="4527" y="3288"/>
                </a:lnTo>
                <a:lnTo>
                  <a:pt x="4497" y="3331"/>
                </a:lnTo>
                <a:lnTo>
                  <a:pt x="4467" y="3373"/>
                </a:lnTo>
                <a:lnTo>
                  <a:pt x="4435" y="3415"/>
                </a:lnTo>
                <a:lnTo>
                  <a:pt x="4401" y="3456"/>
                </a:lnTo>
                <a:lnTo>
                  <a:pt x="4367" y="3496"/>
                </a:lnTo>
                <a:lnTo>
                  <a:pt x="4331" y="3536"/>
                </a:lnTo>
                <a:lnTo>
                  <a:pt x="4294" y="3576"/>
                </a:lnTo>
                <a:lnTo>
                  <a:pt x="4257" y="3615"/>
                </a:lnTo>
                <a:lnTo>
                  <a:pt x="4217" y="3653"/>
                </a:lnTo>
                <a:lnTo>
                  <a:pt x="4178" y="3690"/>
                </a:lnTo>
                <a:lnTo>
                  <a:pt x="4138" y="3726"/>
                </a:lnTo>
                <a:lnTo>
                  <a:pt x="4097" y="3760"/>
                </a:lnTo>
                <a:lnTo>
                  <a:pt x="4056" y="3793"/>
                </a:lnTo>
                <a:lnTo>
                  <a:pt x="4015" y="3826"/>
                </a:lnTo>
                <a:lnTo>
                  <a:pt x="3972" y="3857"/>
                </a:lnTo>
                <a:lnTo>
                  <a:pt x="3930" y="3887"/>
                </a:lnTo>
                <a:lnTo>
                  <a:pt x="3888" y="3915"/>
                </a:lnTo>
                <a:lnTo>
                  <a:pt x="3843" y="3942"/>
                </a:lnTo>
                <a:lnTo>
                  <a:pt x="3800" y="3968"/>
                </a:lnTo>
                <a:lnTo>
                  <a:pt x="3755" y="3993"/>
                </a:lnTo>
                <a:lnTo>
                  <a:pt x="3711" y="4017"/>
                </a:lnTo>
                <a:lnTo>
                  <a:pt x="3665" y="4038"/>
                </a:lnTo>
                <a:lnTo>
                  <a:pt x="3620" y="4060"/>
                </a:lnTo>
                <a:lnTo>
                  <a:pt x="3573" y="4081"/>
                </a:lnTo>
                <a:lnTo>
                  <a:pt x="3526" y="4099"/>
                </a:lnTo>
                <a:lnTo>
                  <a:pt x="3478" y="4116"/>
                </a:lnTo>
                <a:lnTo>
                  <a:pt x="3430" y="4133"/>
                </a:lnTo>
                <a:lnTo>
                  <a:pt x="3382" y="4148"/>
                </a:lnTo>
                <a:lnTo>
                  <a:pt x="3333" y="4162"/>
                </a:lnTo>
                <a:lnTo>
                  <a:pt x="3284" y="4174"/>
                </a:lnTo>
                <a:lnTo>
                  <a:pt x="3234" y="4186"/>
                </a:lnTo>
                <a:lnTo>
                  <a:pt x="3184" y="4196"/>
                </a:lnTo>
                <a:lnTo>
                  <a:pt x="3132" y="4205"/>
                </a:lnTo>
                <a:lnTo>
                  <a:pt x="3081" y="4213"/>
                </a:lnTo>
                <a:lnTo>
                  <a:pt x="3028" y="4220"/>
                </a:lnTo>
                <a:lnTo>
                  <a:pt x="2976" y="4226"/>
                </a:lnTo>
                <a:lnTo>
                  <a:pt x="2923" y="4230"/>
                </a:lnTo>
                <a:lnTo>
                  <a:pt x="2870" y="4232"/>
                </a:lnTo>
                <a:lnTo>
                  <a:pt x="2816" y="4235"/>
                </a:lnTo>
                <a:lnTo>
                  <a:pt x="2761" y="4235"/>
                </a:lnTo>
                <a:lnTo>
                  <a:pt x="2724" y="4235"/>
                </a:lnTo>
                <a:lnTo>
                  <a:pt x="2686" y="4234"/>
                </a:lnTo>
                <a:lnTo>
                  <a:pt x="2649" y="4231"/>
                </a:lnTo>
                <a:lnTo>
                  <a:pt x="2613" y="4229"/>
                </a:lnTo>
                <a:lnTo>
                  <a:pt x="2576" y="4224"/>
                </a:lnTo>
                <a:lnTo>
                  <a:pt x="2540" y="4220"/>
                </a:lnTo>
                <a:lnTo>
                  <a:pt x="2504" y="4214"/>
                </a:lnTo>
                <a:lnTo>
                  <a:pt x="2469" y="4208"/>
                </a:lnTo>
                <a:lnTo>
                  <a:pt x="2434" y="4200"/>
                </a:lnTo>
                <a:lnTo>
                  <a:pt x="2399" y="4192"/>
                </a:lnTo>
                <a:lnTo>
                  <a:pt x="2365" y="4184"/>
                </a:lnTo>
                <a:lnTo>
                  <a:pt x="2331" y="4174"/>
                </a:lnTo>
                <a:lnTo>
                  <a:pt x="2298" y="4164"/>
                </a:lnTo>
                <a:lnTo>
                  <a:pt x="2265" y="4152"/>
                </a:lnTo>
                <a:lnTo>
                  <a:pt x="2232" y="4140"/>
                </a:lnTo>
                <a:lnTo>
                  <a:pt x="2198" y="4127"/>
                </a:lnTo>
                <a:lnTo>
                  <a:pt x="2166" y="4114"/>
                </a:lnTo>
                <a:lnTo>
                  <a:pt x="2135" y="4099"/>
                </a:lnTo>
                <a:lnTo>
                  <a:pt x="2103" y="4083"/>
                </a:lnTo>
                <a:lnTo>
                  <a:pt x="2072" y="4066"/>
                </a:lnTo>
                <a:lnTo>
                  <a:pt x="2041" y="4049"/>
                </a:lnTo>
                <a:lnTo>
                  <a:pt x="2010" y="4030"/>
                </a:lnTo>
                <a:lnTo>
                  <a:pt x="1979" y="4012"/>
                </a:lnTo>
                <a:lnTo>
                  <a:pt x="1950" y="3992"/>
                </a:lnTo>
                <a:lnTo>
                  <a:pt x="1920" y="3971"/>
                </a:lnTo>
                <a:lnTo>
                  <a:pt x="1891" y="3949"/>
                </a:lnTo>
                <a:lnTo>
                  <a:pt x="1862" y="3928"/>
                </a:lnTo>
                <a:lnTo>
                  <a:pt x="1833" y="3904"/>
                </a:lnTo>
                <a:lnTo>
                  <a:pt x="1806" y="3880"/>
                </a:lnTo>
                <a:lnTo>
                  <a:pt x="1777" y="3855"/>
                </a:lnTo>
                <a:lnTo>
                  <a:pt x="1750" y="3829"/>
                </a:lnTo>
                <a:lnTo>
                  <a:pt x="1722" y="3803"/>
                </a:lnTo>
                <a:lnTo>
                  <a:pt x="1696" y="3776"/>
                </a:lnTo>
                <a:lnTo>
                  <a:pt x="1670" y="3748"/>
                </a:lnTo>
                <a:lnTo>
                  <a:pt x="1646" y="3720"/>
                </a:lnTo>
                <a:lnTo>
                  <a:pt x="1622" y="3693"/>
                </a:lnTo>
                <a:lnTo>
                  <a:pt x="1598" y="3664"/>
                </a:lnTo>
                <a:lnTo>
                  <a:pt x="1576" y="3634"/>
                </a:lnTo>
                <a:lnTo>
                  <a:pt x="1555" y="3606"/>
                </a:lnTo>
                <a:lnTo>
                  <a:pt x="1534" y="3576"/>
                </a:lnTo>
                <a:lnTo>
                  <a:pt x="1514" y="3545"/>
                </a:lnTo>
                <a:lnTo>
                  <a:pt x="1495" y="3516"/>
                </a:lnTo>
                <a:lnTo>
                  <a:pt x="1477" y="3485"/>
                </a:lnTo>
                <a:lnTo>
                  <a:pt x="1460" y="3454"/>
                </a:lnTo>
                <a:lnTo>
                  <a:pt x="1443" y="3423"/>
                </a:lnTo>
                <a:lnTo>
                  <a:pt x="1428" y="3391"/>
                </a:lnTo>
                <a:lnTo>
                  <a:pt x="1413" y="3359"/>
                </a:lnTo>
                <a:lnTo>
                  <a:pt x="1399" y="3327"/>
                </a:lnTo>
                <a:lnTo>
                  <a:pt x="1386" y="3294"/>
                </a:lnTo>
                <a:lnTo>
                  <a:pt x="1373" y="3261"/>
                </a:lnTo>
                <a:lnTo>
                  <a:pt x="1362" y="3228"/>
                </a:lnTo>
                <a:lnTo>
                  <a:pt x="1351" y="3194"/>
                </a:lnTo>
                <a:lnTo>
                  <a:pt x="1342" y="3160"/>
                </a:lnTo>
                <a:lnTo>
                  <a:pt x="1333" y="3125"/>
                </a:lnTo>
                <a:lnTo>
                  <a:pt x="1325" y="3091"/>
                </a:lnTo>
                <a:lnTo>
                  <a:pt x="1318" y="3056"/>
                </a:lnTo>
                <a:lnTo>
                  <a:pt x="1312" y="3020"/>
                </a:lnTo>
                <a:lnTo>
                  <a:pt x="1306" y="2985"/>
                </a:lnTo>
                <a:lnTo>
                  <a:pt x="1301" y="2948"/>
                </a:lnTo>
                <a:lnTo>
                  <a:pt x="1298" y="2912"/>
                </a:lnTo>
                <a:lnTo>
                  <a:pt x="1294" y="2875"/>
                </a:lnTo>
                <a:lnTo>
                  <a:pt x="1292" y="2839"/>
                </a:lnTo>
                <a:lnTo>
                  <a:pt x="1291" y="2801"/>
                </a:lnTo>
                <a:lnTo>
                  <a:pt x="1291" y="2763"/>
                </a:lnTo>
                <a:lnTo>
                  <a:pt x="1291" y="2726"/>
                </a:lnTo>
                <a:lnTo>
                  <a:pt x="1292" y="2688"/>
                </a:lnTo>
                <a:lnTo>
                  <a:pt x="1294" y="2650"/>
                </a:lnTo>
                <a:lnTo>
                  <a:pt x="1298" y="2614"/>
                </a:lnTo>
                <a:lnTo>
                  <a:pt x="1301" y="2577"/>
                </a:lnTo>
                <a:lnTo>
                  <a:pt x="1306" y="2542"/>
                </a:lnTo>
                <a:lnTo>
                  <a:pt x="1312" y="2506"/>
                </a:lnTo>
                <a:lnTo>
                  <a:pt x="1318" y="2470"/>
                </a:lnTo>
                <a:lnTo>
                  <a:pt x="1325" y="2436"/>
                </a:lnTo>
                <a:lnTo>
                  <a:pt x="1333" y="2401"/>
                </a:lnTo>
                <a:lnTo>
                  <a:pt x="1342" y="2366"/>
                </a:lnTo>
                <a:lnTo>
                  <a:pt x="1351" y="2332"/>
                </a:lnTo>
                <a:lnTo>
                  <a:pt x="1362" y="2299"/>
                </a:lnTo>
                <a:lnTo>
                  <a:pt x="1373" y="2266"/>
                </a:lnTo>
                <a:lnTo>
                  <a:pt x="1386" y="2233"/>
                </a:lnTo>
                <a:lnTo>
                  <a:pt x="1399" y="2200"/>
                </a:lnTo>
                <a:lnTo>
                  <a:pt x="1413" y="2168"/>
                </a:lnTo>
                <a:lnTo>
                  <a:pt x="1428" y="2136"/>
                </a:lnTo>
                <a:lnTo>
                  <a:pt x="1444" y="2104"/>
                </a:lnTo>
                <a:lnTo>
                  <a:pt x="1460" y="2073"/>
                </a:lnTo>
                <a:lnTo>
                  <a:pt x="1477" y="2042"/>
                </a:lnTo>
                <a:lnTo>
                  <a:pt x="1495" y="2011"/>
                </a:lnTo>
                <a:lnTo>
                  <a:pt x="1515" y="1981"/>
                </a:lnTo>
                <a:lnTo>
                  <a:pt x="1534" y="1951"/>
                </a:lnTo>
                <a:lnTo>
                  <a:pt x="1555" y="1921"/>
                </a:lnTo>
                <a:lnTo>
                  <a:pt x="1576" y="1893"/>
                </a:lnTo>
                <a:lnTo>
                  <a:pt x="1599" y="1863"/>
                </a:lnTo>
                <a:lnTo>
                  <a:pt x="1622" y="1834"/>
                </a:lnTo>
                <a:lnTo>
                  <a:pt x="1646" y="1807"/>
                </a:lnTo>
                <a:lnTo>
                  <a:pt x="1671" y="1778"/>
                </a:lnTo>
                <a:lnTo>
                  <a:pt x="1697" y="1751"/>
                </a:lnTo>
                <a:lnTo>
                  <a:pt x="1724" y="1724"/>
                </a:lnTo>
                <a:lnTo>
                  <a:pt x="1751" y="1697"/>
                </a:lnTo>
                <a:lnTo>
                  <a:pt x="1778" y="1671"/>
                </a:lnTo>
                <a:lnTo>
                  <a:pt x="1806" y="1647"/>
                </a:lnTo>
                <a:lnTo>
                  <a:pt x="1834" y="1622"/>
                </a:lnTo>
                <a:lnTo>
                  <a:pt x="1863" y="1599"/>
                </a:lnTo>
                <a:lnTo>
                  <a:pt x="1891" y="1576"/>
                </a:lnTo>
                <a:lnTo>
                  <a:pt x="1921" y="1556"/>
                </a:lnTo>
                <a:lnTo>
                  <a:pt x="1951" y="1534"/>
                </a:lnTo>
                <a:lnTo>
                  <a:pt x="1980" y="1515"/>
                </a:lnTo>
                <a:lnTo>
                  <a:pt x="2011" y="1495"/>
                </a:lnTo>
                <a:lnTo>
                  <a:pt x="2041" y="1478"/>
                </a:lnTo>
                <a:lnTo>
                  <a:pt x="2073" y="1460"/>
                </a:lnTo>
                <a:lnTo>
                  <a:pt x="2104" y="1444"/>
                </a:lnTo>
                <a:lnTo>
                  <a:pt x="2136" y="1428"/>
                </a:lnTo>
                <a:lnTo>
                  <a:pt x="2168" y="1413"/>
                </a:lnTo>
                <a:lnTo>
                  <a:pt x="2200" y="1400"/>
                </a:lnTo>
                <a:lnTo>
                  <a:pt x="2233" y="1387"/>
                </a:lnTo>
                <a:lnTo>
                  <a:pt x="2266" y="1374"/>
                </a:lnTo>
                <a:lnTo>
                  <a:pt x="2299" y="1363"/>
                </a:lnTo>
                <a:lnTo>
                  <a:pt x="2332" y="1353"/>
                </a:lnTo>
                <a:lnTo>
                  <a:pt x="2366" y="1342"/>
                </a:lnTo>
                <a:lnTo>
                  <a:pt x="2400" y="1333"/>
                </a:lnTo>
                <a:lnTo>
                  <a:pt x="2436" y="1325"/>
                </a:lnTo>
                <a:lnTo>
                  <a:pt x="2470" y="1319"/>
                </a:lnTo>
                <a:lnTo>
                  <a:pt x="2506" y="1313"/>
                </a:lnTo>
                <a:lnTo>
                  <a:pt x="2542" y="1307"/>
                </a:lnTo>
                <a:lnTo>
                  <a:pt x="2577" y="1303"/>
                </a:lnTo>
                <a:lnTo>
                  <a:pt x="2614" y="1298"/>
                </a:lnTo>
                <a:lnTo>
                  <a:pt x="2652" y="1296"/>
                </a:lnTo>
                <a:lnTo>
                  <a:pt x="2688" y="1293"/>
                </a:lnTo>
                <a:lnTo>
                  <a:pt x="2726" y="1292"/>
                </a:lnTo>
                <a:lnTo>
                  <a:pt x="2763" y="1291"/>
                </a:lnTo>
                <a:lnTo>
                  <a:pt x="2799" y="1292"/>
                </a:lnTo>
                <a:lnTo>
                  <a:pt x="2835" y="1293"/>
                </a:lnTo>
                <a:lnTo>
                  <a:pt x="2871" y="1295"/>
                </a:lnTo>
                <a:lnTo>
                  <a:pt x="2905" y="1298"/>
                </a:lnTo>
                <a:lnTo>
                  <a:pt x="2940" y="1301"/>
                </a:lnTo>
                <a:lnTo>
                  <a:pt x="2975" y="1306"/>
                </a:lnTo>
                <a:lnTo>
                  <a:pt x="3009" y="1311"/>
                </a:lnTo>
                <a:lnTo>
                  <a:pt x="3043" y="1316"/>
                </a:lnTo>
                <a:lnTo>
                  <a:pt x="3076" y="1323"/>
                </a:lnTo>
                <a:lnTo>
                  <a:pt x="3109" y="1330"/>
                </a:lnTo>
                <a:lnTo>
                  <a:pt x="3142" y="1338"/>
                </a:lnTo>
                <a:lnTo>
                  <a:pt x="3176" y="1347"/>
                </a:lnTo>
                <a:lnTo>
                  <a:pt x="3208" y="1357"/>
                </a:lnTo>
                <a:lnTo>
                  <a:pt x="3239" y="1368"/>
                </a:lnTo>
                <a:lnTo>
                  <a:pt x="3271" y="1379"/>
                </a:lnTo>
                <a:lnTo>
                  <a:pt x="3303" y="1390"/>
                </a:lnTo>
                <a:lnTo>
                  <a:pt x="3334" y="1403"/>
                </a:lnTo>
                <a:lnTo>
                  <a:pt x="3365" y="1417"/>
                </a:lnTo>
                <a:lnTo>
                  <a:pt x="3396" y="1432"/>
                </a:lnTo>
                <a:lnTo>
                  <a:pt x="3427" y="1446"/>
                </a:lnTo>
                <a:lnTo>
                  <a:pt x="3456" y="1462"/>
                </a:lnTo>
                <a:lnTo>
                  <a:pt x="3486" y="1478"/>
                </a:lnTo>
                <a:lnTo>
                  <a:pt x="3516" y="1497"/>
                </a:lnTo>
                <a:lnTo>
                  <a:pt x="3544" y="1515"/>
                </a:lnTo>
                <a:lnTo>
                  <a:pt x="3573" y="1533"/>
                </a:lnTo>
                <a:lnTo>
                  <a:pt x="3601" y="1554"/>
                </a:lnTo>
                <a:lnTo>
                  <a:pt x="3630" y="1574"/>
                </a:lnTo>
                <a:lnTo>
                  <a:pt x="3658" y="1595"/>
                </a:lnTo>
                <a:lnTo>
                  <a:pt x="3686" y="1616"/>
                </a:lnTo>
                <a:lnTo>
                  <a:pt x="3713" y="1639"/>
                </a:lnTo>
                <a:lnTo>
                  <a:pt x="3739" y="1663"/>
                </a:lnTo>
                <a:lnTo>
                  <a:pt x="3767" y="1687"/>
                </a:lnTo>
                <a:lnTo>
                  <a:pt x="3793" y="1712"/>
                </a:lnTo>
                <a:lnTo>
                  <a:pt x="3818" y="1737"/>
                </a:lnTo>
                <a:lnTo>
                  <a:pt x="3843" y="1764"/>
                </a:lnTo>
                <a:lnTo>
                  <a:pt x="3867" y="1790"/>
                </a:lnTo>
                <a:lnTo>
                  <a:pt x="3890" y="1816"/>
                </a:lnTo>
                <a:lnTo>
                  <a:pt x="3913" y="1842"/>
                </a:lnTo>
                <a:lnTo>
                  <a:pt x="3935" y="1870"/>
                </a:lnTo>
                <a:lnTo>
                  <a:pt x="3955" y="1897"/>
                </a:lnTo>
                <a:lnTo>
                  <a:pt x="3976" y="1925"/>
                </a:lnTo>
                <a:lnTo>
                  <a:pt x="3995" y="1953"/>
                </a:lnTo>
                <a:lnTo>
                  <a:pt x="4013" y="1982"/>
                </a:lnTo>
                <a:lnTo>
                  <a:pt x="4032" y="2010"/>
                </a:lnTo>
                <a:lnTo>
                  <a:pt x="4049" y="2040"/>
                </a:lnTo>
                <a:lnTo>
                  <a:pt x="4065" y="2070"/>
                </a:lnTo>
                <a:lnTo>
                  <a:pt x="4081" y="2099"/>
                </a:lnTo>
                <a:lnTo>
                  <a:pt x="4096" y="2129"/>
                </a:lnTo>
                <a:lnTo>
                  <a:pt x="4109" y="2160"/>
                </a:lnTo>
                <a:lnTo>
                  <a:pt x="4123" y="2191"/>
                </a:lnTo>
                <a:lnTo>
                  <a:pt x="4136" y="2222"/>
                </a:lnTo>
                <a:lnTo>
                  <a:pt x="4148" y="2254"/>
                </a:lnTo>
                <a:lnTo>
                  <a:pt x="4158" y="2286"/>
                </a:lnTo>
                <a:lnTo>
                  <a:pt x="4170" y="2318"/>
                </a:lnTo>
                <a:lnTo>
                  <a:pt x="4179" y="2351"/>
                </a:lnTo>
                <a:lnTo>
                  <a:pt x="4188" y="2385"/>
                </a:lnTo>
                <a:lnTo>
                  <a:pt x="4196" y="2418"/>
                </a:lnTo>
                <a:lnTo>
                  <a:pt x="4203" y="2452"/>
                </a:lnTo>
                <a:lnTo>
                  <a:pt x="4210" y="2486"/>
                </a:lnTo>
                <a:lnTo>
                  <a:pt x="4217" y="2520"/>
                </a:lnTo>
                <a:lnTo>
                  <a:pt x="4221" y="2556"/>
                </a:lnTo>
                <a:lnTo>
                  <a:pt x="4226" y="2591"/>
                </a:lnTo>
                <a:lnTo>
                  <a:pt x="4229" y="2627"/>
                </a:lnTo>
                <a:lnTo>
                  <a:pt x="4233" y="2662"/>
                </a:lnTo>
                <a:lnTo>
                  <a:pt x="4244" y="2630"/>
                </a:lnTo>
                <a:lnTo>
                  <a:pt x="4254" y="2597"/>
                </a:lnTo>
                <a:lnTo>
                  <a:pt x="4264" y="2564"/>
                </a:lnTo>
                <a:lnTo>
                  <a:pt x="4274" y="2529"/>
                </a:lnTo>
                <a:lnTo>
                  <a:pt x="4283" y="2496"/>
                </a:lnTo>
                <a:lnTo>
                  <a:pt x="4291" y="2463"/>
                </a:lnTo>
                <a:lnTo>
                  <a:pt x="4298" y="2429"/>
                </a:lnTo>
                <a:lnTo>
                  <a:pt x="4303" y="2395"/>
                </a:lnTo>
                <a:lnTo>
                  <a:pt x="4309" y="2362"/>
                </a:lnTo>
                <a:lnTo>
                  <a:pt x="4315" y="2327"/>
                </a:lnTo>
                <a:lnTo>
                  <a:pt x="4318" y="2293"/>
                </a:lnTo>
                <a:lnTo>
                  <a:pt x="4322" y="2258"/>
                </a:lnTo>
                <a:lnTo>
                  <a:pt x="4325" y="2224"/>
                </a:lnTo>
                <a:lnTo>
                  <a:pt x="4326" y="2189"/>
                </a:lnTo>
                <a:lnTo>
                  <a:pt x="4327" y="2154"/>
                </a:lnTo>
                <a:lnTo>
                  <a:pt x="4327" y="2119"/>
                </a:lnTo>
                <a:lnTo>
                  <a:pt x="4327" y="2079"/>
                </a:lnTo>
                <a:lnTo>
                  <a:pt x="4326" y="2039"/>
                </a:lnTo>
                <a:lnTo>
                  <a:pt x="4324" y="1999"/>
                </a:lnTo>
                <a:lnTo>
                  <a:pt x="4320" y="1959"/>
                </a:lnTo>
                <a:lnTo>
                  <a:pt x="4317" y="1920"/>
                </a:lnTo>
                <a:lnTo>
                  <a:pt x="4311" y="1881"/>
                </a:lnTo>
                <a:lnTo>
                  <a:pt x="4306" y="1844"/>
                </a:lnTo>
                <a:lnTo>
                  <a:pt x="4299" y="1806"/>
                </a:lnTo>
                <a:lnTo>
                  <a:pt x="4292" y="1768"/>
                </a:lnTo>
                <a:lnTo>
                  <a:pt x="4283" y="1731"/>
                </a:lnTo>
                <a:lnTo>
                  <a:pt x="4274" y="1694"/>
                </a:lnTo>
                <a:lnTo>
                  <a:pt x="4263" y="1658"/>
                </a:lnTo>
                <a:lnTo>
                  <a:pt x="4252" y="1622"/>
                </a:lnTo>
                <a:lnTo>
                  <a:pt x="4239" y="1586"/>
                </a:lnTo>
                <a:lnTo>
                  <a:pt x="4227" y="1551"/>
                </a:lnTo>
                <a:lnTo>
                  <a:pt x="4213" y="1516"/>
                </a:lnTo>
                <a:lnTo>
                  <a:pt x="4198" y="1482"/>
                </a:lnTo>
                <a:lnTo>
                  <a:pt x="4182" y="1447"/>
                </a:lnTo>
                <a:lnTo>
                  <a:pt x="4166" y="1413"/>
                </a:lnTo>
                <a:lnTo>
                  <a:pt x="4148" y="1380"/>
                </a:lnTo>
                <a:lnTo>
                  <a:pt x="4130" y="1347"/>
                </a:lnTo>
                <a:lnTo>
                  <a:pt x="4110" y="1314"/>
                </a:lnTo>
                <a:lnTo>
                  <a:pt x="4091" y="1282"/>
                </a:lnTo>
                <a:lnTo>
                  <a:pt x="4069" y="1250"/>
                </a:lnTo>
                <a:lnTo>
                  <a:pt x="4048" y="1218"/>
                </a:lnTo>
                <a:lnTo>
                  <a:pt x="4025" y="1187"/>
                </a:lnTo>
                <a:lnTo>
                  <a:pt x="4001" y="1156"/>
                </a:lnTo>
                <a:lnTo>
                  <a:pt x="3976" y="1126"/>
                </a:lnTo>
                <a:lnTo>
                  <a:pt x="3951" y="1096"/>
                </a:lnTo>
                <a:lnTo>
                  <a:pt x="3924" y="1066"/>
                </a:lnTo>
                <a:lnTo>
                  <a:pt x="3897" y="1037"/>
                </a:lnTo>
                <a:lnTo>
                  <a:pt x="3868" y="1008"/>
                </a:lnTo>
                <a:lnTo>
                  <a:pt x="3840" y="980"/>
                </a:lnTo>
                <a:lnTo>
                  <a:pt x="3810" y="952"/>
                </a:lnTo>
                <a:lnTo>
                  <a:pt x="3781" y="926"/>
                </a:lnTo>
                <a:lnTo>
                  <a:pt x="3751" y="901"/>
                </a:lnTo>
                <a:lnTo>
                  <a:pt x="3720" y="876"/>
                </a:lnTo>
                <a:lnTo>
                  <a:pt x="3689" y="852"/>
                </a:lnTo>
                <a:lnTo>
                  <a:pt x="3658" y="829"/>
                </a:lnTo>
                <a:lnTo>
                  <a:pt x="3628" y="807"/>
                </a:lnTo>
                <a:lnTo>
                  <a:pt x="3596" y="786"/>
                </a:lnTo>
                <a:lnTo>
                  <a:pt x="3562" y="765"/>
                </a:lnTo>
                <a:lnTo>
                  <a:pt x="3531" y="747"/>
                </a:lnTo>
                <a:lnTo>
                  <a:pt x="3497" y="727"/>
                </a:lnTo>
                <a:lnTo>
                  <a:pt x="3464" y="710"/>
                </a:lnTo>
                <a:lnTo>
                  <a:pt x="3430" y="693"/>
                </a:lnTo>
                <a:lnTo>
                  <a:pt x="3396" y="678"/>
                </a:lnTo>
                <a:lnTo>
                  <a:pt x="3362" y="663"/>
                </a:lnTo>
                <a:lnTo>
                  <a:pt x="3327" y="649"/>
                </a:lnTo>
                <a:lnTo>
                  <a:pt x="3292" y="636"/>
                </a:lnTo>
                <a:lnTo>
                  <a:pt x="3257" y="623"/>
                </a:lnTo>
                <a:lnTo>
                  <a:pt x="3220" y="613"/>
                </a:lnTo>
                <a:lnTo>
                  <a:pt x="3184" y="603"/>
                </a:lnTo>
                <a:lnTo>
                  <a:pt x="3147" y="593"/>
                </a:lnTo>
                <a:lnTo>
                  <a:pt x="3110" y="585"/>
                </a:lnTo>
                <a:lnTo>
                  <a:pt x="3073" y="577"/>
                </a:lnTo>
                <a:lnTo>
                  <a:pt x="3035" y="570"/>
                </a:lnTo>
                <a:lnTo>
                  <a:pt x="2997" y="564"/>
                </a:lnTo>
                <a:lnTo>
                  <a:pt x="2959" y="560"/>
                </a:lnTo>
                <a:lnTo>
                  <a:pt x="2920" y="555"/>
                </a:lnTo>
                <a:lnTo>
                  <a:pt x="2880" y="552"/>
                </a:lnTo>
                <a:lnTo>
                  <a:pt x="2841" y="549"/>
                </a:lnTo>
                <a:lnTo>
                  <a:pt x="2801" y="548"/>
                </a:lnTo>
                <a:lnTo>
                  <a:pt x="2760" y="548"/>
                </a:lnTo>
                <a:lnTo>
                  <a:pt x="2703" y="548"/>
                </a:lnTo>
                <a:lnTo>
                  <a:pt x="2647" y="550"/>
                </a:lnTo>
                <a:lnTo>
                  <a:pt x="2591" y="554"/>
                </a:lnTo>
                <a:lnTo>
                  <a:pt x="2535" y="558"/>
                </a:lnTo>
                <a:lnTo>
                  <a:pt x="2480" y="564"/>
                </a:lnTo>
                <a:lnTo>
                  <a:pt x="2427" y="571"/>
                </a:lnTo>
                <a:lnTo>
                  <a:pt x="2373" y="579"/>
                </a:lnTo>
                <a:lnTo>
                  <a:pt x="2319" y="589"/>
                </a:lnTo>
                <a:lnTo>
                  <a:pt x="2267" y="599"/>
                </a:lnTo>
                <a:lnTo>
                  <a:pt x="2214" y="612"/>
                </a:lnTo>
                <a:lnTo>
                  <a:pt x="2163" y="625"/>
                </a:lnTo>
                <a:lnTo>
                  <a:pt x="2112" y="639"/>
                </a:lnTo>
                <a:lnTo>
                  <a:pt x="2060" y="655"/>
                </a:lnTo>
                <a:lnTo>
                  <a:pt x="2010" y="673"/>
                </a:lnTo>
                <a:lnTo>
                  <a:pt x="1961" y="691"/>
                </a:lnTo>
                <a:lnTo>
                  <a:pt x="1912" y="711"/>
                </a:lnTo>
                <a:lnTo>
                  <a:pt x="1863" y="732"/>
                </a:lnTo>
                <a:lnTo>
                  <a:pt x="1815" y="754"/>
                </a:lnTo>
                <a:lnTo>
                  <a:pt x="1768" y="778"/>
                </a:lnTo>
                <a:lnTo>
                  <a:pt x="1720" y="803"/>
                </a:lnTo>
                <a:lnTo>
                  <a:pt x="1675" y="829"/>
                </a:lnTo>
                <a:lnTo>
                  <a:pt x="1628" y="856"/>
                </a:lnTo>
                <a:lnTo>
                  <a:pt x="1582" y="885"/>
                </a:lnTo>
                <a:lnTo>
                  <a:pt x="1538" y="914"/>
                </a:lnTo>
                <a:lnTo>
                  <a:pt x="1493" y="945"/>
                </a:lnTo>
                <a:lnTo>
                  <a:pt x="1450" y="978"/>
                </a:lnTo>
                <a:lnTo>
                  <a:pt x="1406" y="1012"/>
                </a:lnTo>
                <a:lnTo>
                  <a:pt x="1363" y="1047"/>
                </a:lnTo>
                <a:lnTo>
                  <a:pt x="1321" y="1083"/>
                </a:lnTo>
                <a:lnTo>
                  <a:pt x="1278" y="1121"/>
                </a:lnTo>
                <a:lnTo>
                  <a:pt x="1237" y="1160"/>
                </a:lnTo>
                <a:lnTo>
                  <a:pt x="1196" y="1200"/>
                </a:lnTo>
                <a:lnTo>
                  <a:pt x="1156" y="1241"/>
                </a:lnTo>
                <a:lnTo>
                  <a:pt x="1117" y="1282"/>
                </a:lnTo>
                <a:lnTo>
                  <a:pt x="1081" y="1324"/>
                </a:lnTo>
                <a:lnTo>
                  <a:pt x="1044" y="1366"/>
                </a:lnTo>
                <a:lnTo>
                  <a:pt x="1009" y="1410"/>
                </a:lnTo>
                <a:lnTo>
                  <a:pt x="976" y="1453"/>
                </a:lnTo>
                <a:lnTo>
                  <a:pt x="944" y="1497"/>
                </a:lnTo>
                <a:lnTo>
                  <a:pt x="912" y="1542"/>
                </a:lnTo>
                <a:lnTo>
                  <a:pt x="882" y="1587"/>
                </a:lnTo>
                <a:lnTo>
                  <a:pt x="854" y="1632"/>
                </a:lnTo>
                <a:lnTo>
                  <a:pt x="826" y="1679"/>
                </a:lnTo>
                <a:lnTo>
                  <a:pt x="801" y="1725"/>
                </a:lnTo>
                <a:lnTo>
                  <a:pt x="776" y="1773"/>
                </a:lnTo>
                <a:lnTo>
                  <a:pt x="752" y="1821"/>
                </a:lnTo>
                <a:lnTo>
                  <a:pt x="731" y="1869"/>
                </a:lnTo>
                <a:lnTo>
                  <a:pt x="710" y="1918"/>
                </a:lnTo>
                <a:lnTo>
                  <a:pt x="689" y="1967"/>
                </a:lnTo>
                <a:lnTo>
                  <a:pt x="671" y="2017"/>
                </a:lnTo>
                <a:lnTo>
                  <a:pt x="654" y="2067"/>
                </a:lnTo>
                <a:lnTo>
                  <a:pt x="638" y="2117"/>
                </a:lnTo>
                <a:lnTo>
                  <a:pt x="624" y="2169"/>
                </a:lnTo>
                <a:lnTo>
                  <a:pt x="611" y="2221"/>
                </a:lnTo>
                <a:lnTo>
                  <a:pt x="598" y="2274"/>
                </a:lnTo>
                <a:lnTo>
                  <a:pt x="588" y="2326"/>
                </a:lnTo>
                <a:lnTo>
                  <a:pt x="579" y="2380"/>
                </a:lnTo>
                <a:lnTo>
                  <a:pt x="570" y="2434"/>
                </a:lnTo>
                <a:lnTo>
                  <a:pt x="563" y="2488"/>
                </a:lnTo>
                <a:lnTo>
                  <a:pt x="557" y="2543"/>
                </a:lnTo>
                <a:lnTo>
                  <a:pt x="552" y="2599"/>
                </a:lnTo>
                <a:lnTo>
                  <a:pt x="550" y="2655"/>
                </a:lnTo>
                <a:lnTo>
                  <a:pt x="548" y="2711"/>
                </a:lnTo>
                <a:lnTo>
                  <a:pt x="547" y="2768"/>
                </a:lnTo>
                <a:lnTo>
                  <a:pt x="548" y="2826"/>
                </a:lnTo>
                <a:lnTo>
                  <a:pt x="550" y="2882"/>
                </a:lnTo>
                <a:lnTo>
                  <a:pt x="552" y="2938"/>
                </a:lnTo>
                <a:lnTo>
                  <a:pt x="557" y="2994"/>
                </a:lnTo>
                <a:lnTo>
                  <a:pt x="563" y="3049"/>
                </a:lnTo>
                <a:lnTo>
                  <a:pt x="570" y="3104"/>
                </a:lnTo>
                <a:lnTo>
                  <a:pt x="579" y="3157"/>
                </a:lnTo>
                <a:lnTo>
                  <a:pt x="588" y="3211"/>
                </a:lnTo>
                <a:lnTo>
                  <a:pt x="598" y="3263"/>
                </a:lnTo>
                <a:lnTo>
                  <a:pt x="611" y="3316"/>
                </a:lnTo>
                <a:lnTo>
                  <a:pt x="624" y="3368"/>
                </a:lnTo>
                <a:lnTo>
                  <a:pt x="638" y="3420"/>
                </a:lnTo>
                <a:lnTo>
                  <a:pt x="654" y="3470"/>
                </a:lnTo>
                <a:lnTo>
                  <a:pt x="671" y="3520"/>
                </a:lnTo>
                <a:lnTo>
                  <a:pt x="689" y="3570"/>
                </a:lnTo>
                <a:lnTo>
                  <a:pt x="709" y="3619"/>
                </a:lnTo>
                <a:lnTo>
                  <a:pt x="731" y="3669"/>
                </a:lnTo>
                <a:lnTo>
                  <a:pt x="752" y="3716"/>
                </a:lnTo>
                <a:lnTo>
                  <a:pt x="776" y="3764"/>
                </a:lnTo>
                <a:lnTo>
                  <a:pt x="800" y="3811"/>
                </a:lnTo>
                <a:lnTo>
                  <a:pt x="826" y="3858"/>
                </a:lnTo>
                <a:lnTo>
                  <a:pt x="854" y="3905"/>
                </a:lnTo>
                <a:lnTo>
                  <a:pt x="882" y="3950"/>
                </a:lnTo>
                <a:lnTo>
                  <a:pt x="912" y="3995"/>
                </a:lnTo>
                <a:lnTo>
                  <a:pt x="943" y="4039"/>
                </a:lnTo>
                <a:lnTo>
                  <a:pt x="976" y="4084"/>
                </a:lnTo>
                <a:lnTo>
                  <a:pt x="1009" y="4127"/>
                </a:lnTo>
                <a:lnTo>
                  <a:pt x="1043" y="4171"/>
                </a:lnTo>
                <a:lnTo>
                  <a:pt x="1080" y="4213"/>
                </a:lnTo>
                <a:lnTo>
                  <a:pt x="1117" y="4255"/>
                </a:lnTo>
                <a:lnTo>
                  <a:pt x="1156" y="4296"/>
                </a:lnTo>
                <a:lnTo>
                  <a:pt x="1196" y="4337"/>
                </a:lnTo>
                <a:lnTo>
                  <a:pt x="1236" y="4377"/>
                </a:lnTo>
                <a:lnTo>
                  <a:pt x="1278" y="4416"/>
                </a:lnTo>
                <a:lnTo>
                  <a:pt x="1320" y="4454"/>
                </a:lnTo>
                <a:lnTo>
                  <a:pt x="1362" y="4490"/>
                </a:lnTo>
                <a:lnTo>
                  <a:pt x="1405" y="4526"/>
                </a:lnTo>
                <a:lnTo>
                  <a:pt x="1449" y="4559"/>
                </a:lnTo>
                <a:lnTo>
                  <a:pt x="1492" y="4592"/>
                </a:lnTo>
                <a:lnTo>
                  <a:pt x="1536" y="4623"/>
                </a:lnTo>
                <a:lnTo>
                  <a:pt x="1582" y="4652"/>
                </a:lnTo>
                <a:lnTo>
                  <a:pt x="1627" y="4681"/>
                </a:lnTo>
                <a:lnTo>
                  <a:pt x="1673" y="4708"/>
                </a:lnTo>
                <a:lnTo>
                  <a:pt x="1719" y="4735"/>
                </a:lnTo>
                <a:lnTo>
                  <a:pt x="1767" y="4760"/>
                </a:lnTo>
                <a:lnTo>
                  <a:pt x="1814" y="4784"/>
                </a:lnTo>
                <a:lnTo>
                  <a:pt x="1862" y="4805"/>
                </a:lnTo>
                <a:lnTo>
                  <a:pt x="1911" y="4826"/>
                </a:lnTo>
                <a:lnTo>
                  <a:pt x="1960" y="4846"/>
                </a:lnTo>
                <a:lnTo>
                  <a:pt x="2009" y="4865"/>
                </a:lnTo>
                <a:lnTo>
                  <a:pt x="2059" y="4882"/>
                </a:lnTo>
                <a:lnTo>
                  <a:pt x="2111" y="4898"/>
                </a:lnTo>
                <a:lnTo>
                  <a:pt x="2162" y="4913"/>
                </a:lnTo>
                <a:lnTo>
                  <a:pt x="2213" y="4925"/>
                </a:lnTo>
                <a:lnTo>
                  <a:pt x="2266" y="4938"/>
                </a:lnTo>
                <a:lnTo>
                  <a:pt x="2318" y="4948"/>
                </a:lnTo>
                <a:lnTo>
                  <a:pt x="2371" y="4958"/>
                </a:lnTo>
                <a:lnTo>
                  <a:pt x="2426" y="4966"/>
                </a:lnTo>
                <a:lnTo>
                  <a:pt x="2479" y="4973"/>
                </a:lnTo>
                <a:lnTo>
                  <a:pt x="2534" y="4979"/>
                </a:lnTo>
                <a:lnTo>
                  <a:pt x="2590" y="4983"/>
                </a:lnTo>
                <a:lnTo>
                  <a:pt x="2646" y="4987"/>
                </a:lnTo>
                <a:lnTo>
                  <a:pt x="2702" y="4989"/>
                </a:lnTo>
                <a:lnTo>
                  <a:pt x="2759" y="4989"/>
                </a:lnTo>
                <a:lnTo>
                  <a:pt x="2806" y="4989"/>
                </a:lnTo>
                <a:lnTo>
                  <a:pt x="2851" y="4987"/>
                </a:lnTo>
                <a:lnTo>
                  <a:pt x="2898" y="4985"/>
                </a:lnTo>
                <a:lnTo>
                  <a:pt x="2944" y="4982"/>
                </a:lnTo>
                <a:lnTo>
                  <a:pt x="2988" y="4978"/>
                </a:lnTo>
                <a:lnTo>
                  <a:pt x="3034" y="4973"/>
                </a:lnTo>
                <a:lnTo>
                  <a:pt x="3079" y="4966"/>
                </a:lnTo>
                <a:lnTo>
                  <a:pt x="3124" y="4959"/>
                </a:lnTo>
                <a:lnTo>
                  <a:pt x="3168" y="4953"/>
                </a:lnTo>
                <a:lnTo>
                  <a:pt x="3212" y="4943"/>
                </a:lnTo>
                <a:lnTo>
                  <a:pt x="3255" y="4934"/>
                </a:lnTo>
                <a:lnTo>
                  <a:pt x="3300" y="4923"/>
                </a:lnTo>
                <a:lnTo>
                  <a:pt x="3342" y="4911"/>
                </a:lnTo>
                <a:lnTo>
                  <a:pt x="3386" y="4899"/>
                </a:lnTo>
                <a:lnTo>
                  <a:pt x="3429" y="4886"/>
                </a:lnTo>
                <a:lnTo>
                  <a:pt x="3471" y="4872"/>
                </a:lnTo>
                <a:lnTo>
                  <a:pt x="3513" y="4857"/>
                </a:lnTo>
                <a:lnTo>
                  <a:pt x="3555" y="4841"/>
                </a:lnTo>
                <a:lnTo>
                  <a:pt x="3597" y="4824"/>
                </a:lnTo>
                <a:lnTo>
                  <a:pt x="3638" y="4805"/>
                </a:lnTo>
                <a:lnTo>
                  <a:pt x="3679" y="4787"/>
                </a:lnTo>
                <a:lnTo>
                  <a:pt x="3719" y="4768"/>
                </a:lnTo>
                <a:lnTo>
                  <a:pt x="3760" y="4747"/>
                </a:lnTo>
                <a:lnTo>
                  <a:pt x="3800" y="4725"/>
                </a:lnTo>
                <a:lnTo>
                  <a:pt x="3840" y="4703"/>
                </a:lnTo>
                <a:lnTo>
                  <a:pt x="3880" y="4680"/>
                </a:lnTo>
                <a:lnTo>
                  <a:pt x="3919" y="4655"/>
                </a:lnTo>
                <a:lnTo>
                  <a:pt x="3957" y="4630"/>
                </a:lnTo>
                <a:lnTo>
                  <a:pt x="3996" y="4603"/>
                </a:lnTo>
                <a:lnTo>
                  <a:pt x="4035" y="4577"/>
                </a:lnTo>
                <a:lnTo>
                  <a:pt x="4074" y="4549"/>
                </a:lnTo>
                <a:lnTo>
                  <a:pt x="4112" y="4520"/>
                </a:lnTo>
                <a:lnTo>
                  <a:pt x="4150" y="4482"/>
                </a:lnTo>
                <a:lnTo>
                  <a:pt x="4199" y="4438"/>
                </a:lnTo>
                <a:lnTo>
                  <a:pt x="4258" y="4386"/>
                </a:lnTo>
                <a:lnTo>
                  <a:pt x="4325" y="4328"/>
                </a:lnTo>
                <a:lnTo>
                  <a:pt x="4350" y="4307"/>
                </a:lnTo>
                <a:lnTo>
                  <a:pt x="4375" y="4288"/>
                </a:lnTo>
                <a:lnTo>
                  <a:pt x="4400" y="4273"/>
                </a:lnTo>
                <a:lnTo>
                  <a:pt x="4424" y="4261"/>
                </a:lnTo>
                <a:lnTo>
                  <a:pt x="4448" y="4251"/>
                </a:lnTo>
                <a:lnTo>
                  <a:pt x="4471" y="4244"/>
                </a:lnTo>
                <a:lnTo>
                  <a:pt x="4494" y="4239"/>
                </a:lnTo>
                <a:lnTo>
                  <a:pt x="4505" y="4238"/>
                </a:lnTo>
                <a:lnTo>
                  <a:pt x="4517" y="4238"/>
                </a:lnTo>
                <a:lnTo>
                  <a:pt x="4530" y="4238"/>
                </a:lnTo>
                <a:lnTo>
                  <a:pt x="4545" y="4239"/>
                </a:lnTo>
                <a:lnTo>
                  <a:pt x="4559" y="4240"/>
                </a:lnTo>
                <a:lnTo>
                  <a:pt x="4572" y="4244"/>
                </a:lnTo>
                <a:lnTo>
                  <a:pt x="4585" y="4246"/>
                </a:lnTo>
                <a:lnTo>
                  <a:pt x="4598" y="4251"/>
                </a:lnTo>
                <a:lnTo>
                  <a:pt x="4611" y="4254"/>
                </a:lnTo>
                <a:lnTo>
                  <a:pt x="4624" y="4260"/>
                </a:lnTo>
                <a:lnTo>
                  <a:pt x="4635" y="4265"/>
                </a:lnTo>
                <a:lnTo>
                  <a:pt x="4648" y="4272"/>
                </a:lnTo>
                <a:lnTo>
                  <a:pt x="4659" y="4279"/>
                </a:lnTo>
                <a:lnTo>
                  <a:pt x="4672" y="4287"/>
                </a:lnTo>
                <a:lnTo>
                  <a:pt x="4694" y="4304"/>
                </a:lnTo>
                <a:lnTo>
                  <a:pt x="4715" y="4325"/>
                </a:lnTo>
                <a:lnTo>
                  <a:pt x="4736" y="4348"/>
                </a:lnTo>
                <a:lnTo>
                  <a:pt x="4753" y="4370"/>
                </a:lnTo>
                <a:lnTo>
                  <a:pt x="4768" y="4394"/>
                </a:lnTo>
                <a:lnTo>
                  <a:pt x="4779" y="4418"/>
                </a:lnTo>
                <a:lnTo>
                  <a:pt x="4784" y="4431"/>
                </a:lnTo>
                <a:lnTo>
                  <a:pt x="4788" y="4444"/>
                </a:lnTo>
                <a:lnTo>
                  <a:pt x="4792" y="4456"/>
                </a:lnTo>
                <a:lnTo>
                  <a:pt x="4795" y="4470"/>
                </a:lnTo>
                <a:lnTo>
                  <a:pt x="4799" y="4496"/>
                </a:lnTo>
                <a:lnTo>
                  <a:pt x="4800" y="4523"/>
                </a:lnTo>
                <a:lnTo>
                  <a:pt x="4799" y="4549"/>
                </a:lnTo>
                <a:lnTo>
                  <a:pt x="4795" y="4574"/>
                </a:lnTo>
                <a:lnTo>
                  <a:pt x="4788" y="4599"/>
                </a:lnTo>
                <a:lnTo>
                  <a:pt x="4779" y="4623"/>
                </a:lnTo>
                <a:lnTo>
                  <a:pt x="4768" y="4648"/>
                </a:lnTo>
                <a:lnTo>
                  <a:pt x="4753" y="4672"/>
                </a:lnTo>
                <a:lnTo>
                  <a:pt x="4736" y="4696"/>
                </a:lnTo>
                <a:lnTo>
                  <a:pt x="4715" y="4721"/>
                </a:lnTo>
                <a:lnTo>
                  <a:pt x="4672" y="4768"/>
                </a:lnTo>
                <a:lnTo>
                  <a:pt x="4626" y="4813"/>
                </a:lnTo>
                <a:lnTo>
                  <a:pt x="4580" y="4858"/>
                </a:lnTo>
                <a:lnTo>
                  <a:pt x="4532" y="4901"/>
                </a:lnTo>
                <a:lnTo>
                  <a:pt x="4481" y="4943"/>
                </a:lnTo>
                <a:lnTo>
                  <a:pt x="4429" y="4985"/>
                </a:lnTo>
                <a:lnTo>
                  <a:pt x="4376" y="5024"/>
                </a:lnTo>
                <a:lnTo>
                  <a:pt x="4320" y="5062"/>
                </a:lnTo>
                <a:lnTo>
                  <a:pt x="4264" y="5100"/>
                </a:lnTo>
                <a:lnTo>
                  <a:pt x="4205" y="5135"/>
                </a:lnTo>
                <a:lnTo>
                  <a:pt x="4146" y="5171"/>
                </a:lnTo>
                <a:lnTo>
                  <a:pt x="4084" y="5204"/>
                </a:lnTo>
                <a:lnTo>
                  <a:pt x="4020" y="5236"/>
                </a:lnTo>
                <a:lnTo>
                  <a:pt x="3956" y="5266"/>
                </a:lnTo>
                <a:lnTo>
                  <a:pt x="3889" y="5296"/>
                </a:lnTo>
                <a:lnTo>
                  <a:pt x="3822" y="5325"/>
                </a:lnTo>
                <a:lnTo>
                  <a:pt x="3755" y="5351"/>
                </a:lnTo>
                <a:lnTo>
                  <a:pt x="3690" y="5375"/>
                </a:lnTo>
                <a:lnTo>
                  <a:pt x="3624" y="5397"/>
                </a:lnTo>
                <a:lnTo>
                  <a:pt x="3559" y="5417"/>
                </a:lnTo>
                <a:lnTo>
                  <a:pt x="3493" y="5437"/>
                </a:lnTo>
                <a:lnTo>
                  <a:pt x="3427" y="5454"/>
                </a:lnTo>
                <a:lnTo>
                  <a:pt x="3360" y="5470"/>
                </a:lnTo>
                <a:lnTo>
                  <a:pt x="3294" y="5483"/>
                </a:lnTo>
                <a:lnTo>
                  <a:pt x="3228" y="5496"/>
                </a:lnTo>
                <a:lnTo>
                  <a:pt x="3162" y="5507"/>
                </a:lnTo>
                <a:lnTo>
                  <a:pt x="3096" y="5516"/>
                </a:lnTo>
                <a:lnTo>
                  <a:pt x="3028" y="5523"/>
                </a:lnTo>
                <a:lnTo>
                  <a:pt x="2962" y="5529"/>
                </a:lnTo>
                <a:lnTo>
                  <a:pt x="2895" y="5534"/>
                </a:lnTo>
                <a:lnTo>
                  <a:pt x="2827" y="5536"/>
                </a:lnTo>
                <a:lnTo>
                  <a:pt x="2761" y="5537"/>
                </a:lnTo>
                <a:lnTo>
                  <a:pt x="2689" y="5536"/>
                </a:lnTo>
                <a:lnTo>
                  <a:pt x="2620" y="5534"/>
                </a:lnTo>
                <a:lnTo>
                  <a:pt x="2550" y="5529"/>
                </a:lnTo>
                <a:lnTo>
                  <a:pt x="2480" y="5523"/>
                </a:lnTo>
                <a:lnTo>
                  <a:pt x="2412" y="5516"/>
                </a:lnTo>
                <a:lnTo>
                  <a:pt x="2345" y="5508"/>
                </a:lnTo>
                <a:lnTo>
                  <a:pt x="2277" y="5498"/>
                </a:lnTo>
                <a:lnTo>
                  <a:pt x="2211" y="5486"/>
                </a:lnTo>
                <a:lnTo>
                  <a:pt x="2145" y="5472"/>
                </a:lnTo>
                <a:lnTo>
                  <a:pt x="2080" y="5457"/>
                </a:lnTo>
                <a:lnTo>
                  <a:pt x="2016" y="5441"/>
                </a:lnTo>
                <a:lnTo>
                  <a:pt x="1952" y="5423"/>
                </a:lnTo>
                <a:lnTo>
                  <a:pt x="1888" y="5402"/>
                </a:lnTo>
                <a:lnTo>
                  <a:pt x="1825" y="5381"/>
                </a:lnTo>
                <a:lnTo>
                  <a:pt x="1764" y="5358"/>
                </a:lnTo>
                <a:lnTo>
                  <a:pt x="1702" y="5334"/>
                </a:lnTo>
                <a:lnTo>
                  <a:pt x="1641" y="5308"/>
                </a:lnTo>
                <a:lnTo>
                  <a:pt x="1582" y="5280"/>
                </a:lnTo>
                <a:lnTo>
                  <a:pt x="1523" y="5250"/>
                </a:lnTo>
                <a:lnTo>
                  <a:pt x="1463" y="5220"/>
                </a:lnTo>
                <a:lnTo>
                  <a:pt x="1405" y="5187"/>
                </a:lnTo>
                <a:lnTo>
                  <a:pt x="1348" y="5152"/>
                </a:lnTo>
                <a:lnTo>
                  <a:pt x="1291" y="5117"/>
                </a:lnTo>
                <a:lnTo>
                  <a:pt x="1235" y="5080"/>
                </a:lnTo>
                <a:lnTo>
                  <a:pt x="1180" y="5042"/>
                </a:lnTo>
                <a:lnTo>
                  <a:pt x="1125" y="5001"/>
                </a:lnTo>
                <a:lnTo>
                  <a:pt x="1071" y="4958"/>
                </a:lnTo>
                <a:lnTo>
                  <a:pt x="1017" y="4915"/>
                </a:lnTo>
                <a:lnTo>
                  <a:pt x="965" y="4870"/>
                </a:lnTo>
                <a:lnTo>
                  <a:pt x="912" y="4824"/>
                </a:lnTo>
                <a:lnTo>
                  <a:pt x="861" y="4775"/>
                </a:lnTo>
                <a:lnTo>
                  <a:pt x="809" y="4724"/>
                </a:lnTo>
                <a:lnTo>
                  <a:pt x="760" y="4674"/>
                </a:lnTo>
                <a:lnTo>
                  <a:pt x="711" y="4622"/>
                </a:lnTo>
                <a:lnTo>
                  <a:pt x="665" y="4569"/>
                </a:lnTo>
                <a:lnTo>
                  <a:pt x="620" y="4517"/>
                </a:lnTo>
                <a:lnTo>
                  <a:pt x="576" y="4463"/>
                </a:lnTo>
                <a:lnTo>
                  <a:pt x="534" y="4408"/>
                </a:lnTo>
                <a:lnTo>
                  <a:pt x="494" y="4353"/>
                </a:lnTo>
                <a:lnTo>
                  <a:pt x="455" y="4297"/>
                </a:lnTo>
                <a:lnTo>
                  <a:pt x="418" y="4242"/>
                </a:lnTo>
                <a:lnTo>
                  <a:pt x="382" y="4184"/>
                </a:lnTo>
                <a:lnTo>
                  <a:pt x="348" y="4127"/>
                </a:lnTo>
                <a:lnTo>
                  <a:pt x="316" y="4069"/>
                </a:lnTo>
                <a:lnTo>
                  <a:pt x="285" y="4010"/>
                </a:lnTo>
                <a:lnTo>
                  <a:pt x="256" y="3950"/>
                </a:lnTo>
                <a:lnTo>
                  <a:pt x="228" y="3890"/>
                </a:lnTo>
                <a:lnTo>
                  <a:pt x="202" y="3829"/>
                </a:lnTo>
                <a:lnTo>
                  <a:pt x="178" y="3768"/>
                </a:lnTo>
                <a:lnTo>
                  <a:pt x="155" y="3706"/>
                </a:lnTo>
                <a:lnTo>
                  <a:pt x="134" y="3643"/>
                </a:lnTo>
                <a:lnTo>
                  <a:pt x="114" y="3580"/>
                </a:lnTo>
                <a:lnTo>
                  <a:pt x="96" y="3516"/>
                </a:lnTo>
                <a:lnTo>
                  <a:pt x="79" y="3452"/>
                </a:lnTo>
                <a:lnTo>
                  <a:pt x="64" y="3386"/>
                </a:lnTo>
                <a:lnTo>
                  <a:pt x="50" y="3320"/>
                </a:lnTo>
                <a:lnTo>
                  <a:pt x="39" y="3253"/>
                </a:lnTo>
                <a:lnTo>
                  <a:pt x="29" y="3186"/>
                </a:lnTo>
                <a:lnTo>
                  <a:pt x="19" y="3118"/>
                </a:lnTo>
                <a:lnTo>
                  <a:pt x="13" y="3050"/>
                </a:lnTo>
                <a:lnTo>
                  <a:pt x="7" y="2980"/>
                </a:lnTo>
                <a:lnTo>
                  <a:pt x="3" y="2911"/>
                </a:lnTo>
                <a:lnTo>
                  <a:pt x="0" y="2840"/>
                </a:lnTo>
                <a:lnTo>
                  <a:pt x="0" y="2769"/>
                </a:lnTo>
                <a:lnTo>
                  <a:pt x="0" y="2697"/>
                </a:lnTo>
                <a:lnTo>
                  <a:pt x="3" y="2627"/>
                </a:lnTo>
                <a:lnTo>
                  <a:pt x="7" y="2557"/>
                </a:lnTo>
                <a:lnTo>
                  <a:pt x="13" y="2488"/>
                </a:lnTo>
                <a:lnTo>
                  <a:pt x="19" y="2419"/>
                </a:lnTo>
                <a:lnTo>
                  <a:pt x="29" y="2351"/>
                </a:lnTo>
                <a:lnTo>
                  <a:pt x="39" y="2284"/>
                </a:lnTo>
                <a:lnTo>
                  <a:pt x="50" y="2218"/>
                </a:lnTo>
                <a:lnTo>
                  <a:pt x="64" y="2152"/>
                </a:lnTo>
                <a:lnTo>
                  <a:pt x="79" y="2086"/>
                </a:lnTo>
                <a:lnTo>
                  <a:pt x="96" y="2022"/>
                </a:lnTo>
                <a:lnTo>
                  <a:pt x="113" y="1958"/>
                </a:lnTo>
                <a:lnTo>
                  <a:pt x="134" y="1894"/>
                </a:lnTo>
                <a:lnTo>
                  <a:pt x="154" y="1831"/>
                </a:lnTo>
                <a:lnTo>
                  <a:pt x="178" y="1769"/>
                </a:lnTo>
                <a:lnTo>
                  <a:pt x="202" y="1708"/>
                </a:lnTo>
                <a:lnTo>
                  <a:pt x="228" y="1647"/>
                </a:lnTo>
                <a:lnTo>
                  <a:pt x="256" y="1587"/>
                </a:lnTo>
                <a:lnTo>
                  <a:pt x="285" y="1527"/>
                </a:lnTo>
                <a:lnTo>
                  <a:pt x="316" y="1468"/>
                </a:lnTo>
                <a:lnTo>
                  <a:pt x="348" y="1410"/>
                </a:lnTo>
                <a:lnTo>
                  <a:pt x="382" y="1353"/>
                </a:lnTo>
                <a:lnTo>
                  <a:pt x="418" y="1296"/>
                </a:lnTo>
                <a:lnTo>
                  <a:pt x="455" y="1240"/>
                </a:lnTo>
                <a:lnTo>
                  <a:pt x="494" y="1184"/>
                </a:lnTo>
                <a:lnTo>
                  <a:pt x="534" y="1129"/>
                </a:lnTo>
                <a:lnTo>
                  <a:pt x="576" y="1074"/>
                </a:lnTo>
                <a:lnTo>
                  <a:pt x="620" y="1021"/>
                </a:lnTo>
                <a:lnTo>
                  <a:pt x="664" y="968"/>
                </a:lnTo>
                <a:lnTo>
                  <a:pt x="711" y="916"/>
                </a:lnTo>
                <a:lnTo>
                  <a:pt x="759" y="863"/>
                </a:lnTo>
                <a:lnTo>
                  <a:pt x="809" y="813"/>
                </a:lnTo>
                <a:lnTo>
                  <a:pt x="861" y="763"/>
                </a:lnTo>
                <a:lnTo>
                  <a:pt x="912" y="715"/>
                </a:lnTo>
                <a:lnTo>
                  <a:pt x="963" y="668"/>
                </a:lnTo>
                <a:lnTo>
                  <a:pt x="1017" y="622"/>
                </a:lnTo>
                <a:lnTo>
                  <a:pt x="1071" y="579"/>
                </a:lnTo>
                <a:lnTo>
                  <a:pt x="1124" y="537"/>
                </a:lnTo>
                <a:lnTo>
                  <a:pt x="1179" y="497"/>
                </a:lnTo>
                <a:lnTo>
                  <a:pt x="1235" y="457"/>
                </a:lnTo>
                <a:lnTo>
                  <a:pt x="1291" y="420"/>
                </a:lnTo>
                <a:lnTo>
                  <a:pt x="1348" y="385"/>
                </a:lnTo>
                <a:lnTo>
                  <a:pt x="1405" y="351"/>
                </a:lnTo>
                <a:lnTo>
                  <a:pt x="1463" y="318"/>
                </a:lnTo>
                <a:lnTo>
                  <a:pt x="1522" y="287"/>
                </a:lnTo>
                <a:lnTo>
                  <a:pt x="1581" y="257"/>
                </a:lnTo>
                <a:lnTo>
                  <a:pt x="1641" y="230"/>
                </a:lnTo>
                <a:lnTo>
                  <a:pt x="1702" y="203"/>
                </a:lnTo>
                <a:lnTo>
                  <a:pt x="1762" y="179"/>
                </a:lnTo>
                <a:lnTo>
                  <a:pt x="1825" y="155"/>
                </a:lnTo>
                <a:lnTo>
                  <a:pt x="1887" y="135"/>
                </a:lnTo>
                <a:lnTo>
                  <a:pt x="1951" y="114"/>
                </a:lnTo>
                <a:lnTo>
                  <a:pt x="2015" y="96"/>
                </a:lnTo>
                <a:lnTo>
                  <a:pt x="2079" y="80"/>
                </a:lnTo>
                <a:lnTo>
                  <a:pt x="2144" y="65"/>
                </a:lnTo>
                <a:lnTo>
                  <a:pt x="2210" y="52"/>
                </a:lnTo>
                <a:lnTo>
                  <a:pt x="2276" y="39"/>
                </a:lnTo>
                <a:lnTo>
                  <a:pt x="2343" y="29"/>
                </a:lnTo>
                <a:lnTo>
                  <a:pt x="2411" y="21"/>
                </a:lnTo>
                <a:lnTo>
                  <a:pt x="2479" y="13"/>
                </a:lnTo>
                <a:lnTo>
                  <a:pt x="2549" y="7"/>
                </a:lnTo>
                <a:lnTo>
                  <a:pt x="2619" y="4"/>
                </a:lnTo>
                <a:lnTo>
                  <a:pt x="2688" y="1"/>
                </a:lnTo>
                <a:lnTo>
                  <a:pt x="2760" y="0"/>
                </a:lnTo>
                <a:lnTo>
                  <a:pt x="2814" y="1"/>
                </a:lnTo>
                <a:lnTo>
                  <a:pt x="2868" y="3"/>
                </a:lnTo>
                <a:lnTo>
                  <a:pt x="2921" y="6"/>
                </a:lnTo>
                <a:lnTo>
                  <a:pt x="2975" y="11"/>
                </a:lnTo>
                <a:lnTo>
                  <a:pt x="3027" y="15"/>
                </a:lnTo>
                <a:lnTo>
                  <a:pt x="3079" y="22"/>
                </a:lnTo>
                <a:lnTo>
                  <a:pt x="3130" y="30"/>
                </a:lnTo>
                <a:lnTo>
                  <a:pt x="3181" y="39"/>
                </a:lnTo>
                <a:lnTo>
                  <a:pt x="3231" y="49"/>
                </a:lnTo>
                <a:lnTo>
                  <a:pt x="3282" y="61"/>
                </a:lnTo>
                <a:lnTo>
                  <a:pt x="3331" y="73"/>
                </a:lnTo>
                <a:lnTo>
                  <a:pt x="3380" y="88"/>
                </a:lnTo>
                <a:lnTo>
                  <a:pt x="3429" y="103"/>
                </a:lnTo>
                <a:lnTo>
                  <a:pt x="3477" y="119"/>
                </a:lnTo>
                <a:lnTo>
                  <a:pt x="3525" y="137"/>
                </a:lnTo>
                <a:lnTo>
                  <a:pt x="3572" y="155"/>
                </a:lnTo>
                <a:lnTo>
                  <a:pt x="3617" y="176"/>
                </a:lnTo>
                <a:lnTo>
                  <a:pt x="3664" y="197"/>
                </a:lnTo>
                <a:lnTo>
                  <a:pt x="3710" y="219"/>
                </a:lnTo>
                <a:lnTo>
                  <a:pt x="3754" y="243"/>
                </a:lnTo>
                <a:lnTo>
                  <a:pt x="3799" y="267"/>
                </a:lnTo>
                <a:lnTo>
                  <a:pt x="3842" y="294"/>
                </a:lnTo>
                <a:lnTo>
                  <a:pt x="3887" y="321"/>
                </a:lnTo>
                <a:lnTo>
                  <a:pt x="3929" y="350"/>
                </a:lnTo>
                <a:lnTo>
                  <a:pt x="3971" y="379"/>
                </a:lnTo>
                <a:lnTo>
                  <a:pt x="4013" y="410"/>
                </a:lnTo>
                <a:lnTo>
                  <a:pt x="4056" y="442"/>
                </a:lnTo>
                <a:lnTo>
                  <a:pt x="4097" y="475"/>
                </a:lnTo>
                <a:lnTo>
                  <a:pt x="4137" y="510"/>
                </a:lnTo>
                <a:lnTo>
                  <a:pt x="4177" y="546"/>
                </a:lnTo>
                <a:lnTo>
                  <a:pt x="4217" y="582"/>
                </a:lnTo>
                <a:lnTo>
                  <a:pt x="4255" y="621"/>
                </a:lnTo>
                <a:lnTo>
                  <a:pt x="4293" y="660"/>
                </a:lnTo>
                <a:lnTo>
                  <a:pt x="4331" y="700"/>
                </a:lnTo>
                <a:lnTo>
                  <a:pt x="4366" y="740"/>
                </a:lnTo>
                <a:lnTo>
                  <a:pt x="4400" y="780"/>
                </a:lnTo>
                <a:lnTo>
                  <a:pt x="4433" y="821"/>
                </a:lnTo>
                <a:lnTo>
                  <a:pt x="4465" y="863"/>
                </a:lnTo>
                <a:lnTo>
                  <a:pt x="4496" y="904"/>
                </a:lnTo>
                <a:lnTo>
                  <a:pt x="4526" y="948"/>
                </a:lnTo>
                <a:lnTo>
                  <a:pt x="4554" y="990"/>
                </a:lnTo>
                <a:lnTo>
                  <a:pt x="4582" y="1034"/>
                </a:lnTo>
                <a:lnTo>
                  <a:pt x="4608" y="1078"/>
                </a:lnTo>
                <a:lnTo>
                  <a:pt x="4633" y="1122"/>
                </a:lnTo>
                <a:lnTo>
                  <a:pt x="4657" y="1168"/>
                </a:lnTo>
                <a:lnTo>
                  <a:pt x="4679" y="1212"/>
                </a:lnTo>
                <a:lnTo>
                  <a:pt x="4701" y="1259"/>
                </a:lnTo>
                <a:lnTo>
                  <a:pt x="4720" y="1306"/>
                </a:lnTo>
                <a:lnTo>
                  <a:pt x="4739" y="1353"/>
                </a:lnTo>
                <a:lnTo>
                  <a:pt x="4756" y="1400"/>
                </a:lnTo>
                <a:lnTo>
                  <a:pt x="4772" y="1447"/>
                </a:lnTo>
                <a:lnTo>
                  <a:pt x="4788" y="1497"/>
                </a:lnTo>
                <a:lnTo>
                  <a:pt x="4802" y="1546"/>
                </a:lnTo>
                <a:lnTo>
                  <a:pt x="4815" y="1595"/>
                </a:lnTo>
                <a:lnTo>
                  <a:pt x="4826" y="1645"/>
                </a:lnTo>
                <a:lnTo>
                  <a:pt x="4836" y="1695"/>
                </a:lnTo>
                <a:lnTo>
                  <a:pt x="4845" y="1747"/>
                </a:lnTo>
                <a:lnTo>
                  <a:pt x="4853" y="1798"/>
                </a:lnTo>
                <a:lnTo>
                  <a:pt x="4860" y="1850"/>
                </a:lnTo>
                <a:lnTo>
                  <a:pt x="4866" y="1903"/>
                </a:lnTo>
                <a:lnTo>
                  <a:pt x="4869" y="1955"/>
                </a:lnTo>
                <a:lnTo>
                  <a:pt x="4873" y="2009"/>
                </a:lnTo>
                <a:lnTo>
                  <a:pt x="4875" y="2064"/>
                </a:lnTo>
                <a:lnTo>
                  <a:pt x="4875" y="2117"/>
                </a:lnTo>
                <a:close/>
                <a:moveTo>
                  <a:pt x="3677" y="2763"/>
                </a:moveTo>
                <a:lnTo>
                  <a:pt x="3677" y="2763"/>
                </a:lnTo>
                <a:lnTo>
                  <a:pt x="3676" y="2717"/>
                </a:lnTo>
                <a:lnTo>
                  <a:pt x="3673" y="2670"/>
                </a:lnTo>
                <a:lnTo>
                  <a:pt x="3668" y="2624"/>
                </a:lnTo>
                <a:lnTo>
                  <a:pt x="3661" y="2580"/>
                </a:lnTo>
                <a:lnTo>
                  <a:pt x="3650" y="2536"/>
                </a:lnTo>
                <a:lnTo>
                  <a:pt x="3639" y="2493"/>
                </a:lnTo>
                <a:lnTo>
                  <a:pt x="3625" y="2451"/>
                </a:lnTo>
                <a:lnTo>
                  <a:pt x="3609" y="2410"/>
                </a:lnTo>
                <a:lnTo>
                  <a:pt x="3591" y="2370"/>
                </a:lnTo>
                <a:lnTo>
                  <a:pt x="3572" y="2330"/>
                </a:lnTo>
                <a:lnTo>
                  <a:pt x="3549" y="2291"/>
                </a:lnTo>
                <a:lnTo>
                  <a:pt x="3525" y="2253"/>
                </a:lnTo>
                <a:lnTo>
                  <a:pt x="3499" y="2217"/>
                </a:lnTo>
                <a:lnTo>
                  <a:pt x="3470" y="2180"/>
                </a:lnTo>
                <a:lnTo>
                  <a:pt x="3439" y="2145"/>
                </a:lnTo>
                <a:lnTo>
                  <a:pt x="3406" y="2111"/>
                </a:lnTo>
                <a:lnTo>
                  <a:pt x="3372" y="2078"/>
                </a:lnTo>
                <a:lnTo>
                  <a:pt x="3338" y="2047"/>
                </a:lnTo>
                <a:lnTo>
                  <a:pt x="3301" y="2018"/>
                </a:lnTo>
                <a:lnTo>
                  <a:pt x="3265" y="1992"/>
                </a:lnTo>
                <a:lnTo>
                  <a:pt x="3227" y="1968"/>
                </a:lnTo>
                <a:lnTo>
                  <a:pt x="3189" y="1945"/>
                </a:lnTo>
                <a:lnTo>
                  <a:pt x="3149" y="1925"/>
                </a:lnTo>
                <a:lnTo>
                  <a:pt x="3109" y="1907"/>
                </a:lnTo>
                <a:lnTo>
                  <a:pt x="3068" y="1891"/>
                </a:lnTo>
                <a:lnTo>
                  <a:pt x="3026" y="1878"/>
                </a:lnTo>
                <a:lnTo>
                  <a:pt x="2984" y="1865"/>
                </a:lnTo>
                <a:lnTo>
                  <a:pt x="2940" y="1856"/>
                </a:lnTo>
                <a:lnTo>
                  <a:pt x="2896" y="1848"/>
                </a:lnTo>
                <a:lnTo>
                  <a:pt x="2850" y="1844"/>
                </a:lnTo>
                <a:lnTo>
                  <a:pt x="2805" y="1840"/>
                </a:lnTo>
                <a:lnTo>
                  <a:pt x="2758" y="1839"/>
                </a:lnTo>
                <a:lnTo>
                  <a:pt x="2711" y="1840"/>
                </a:lnTo>
                <a:lnTo>
                  <a:pt x="2665" y="1844"/>
                </a:lnTo>
                <a:lnTo>
                  <a:pt x="2620" y="1848"/>
                </a:lnTo>
                <a:lnTo>
                  <a:pt x="2575" y="1856"/>
                </a:lnTo>
                <a:lnTo>
                  <a:pt x="2532" y="1865"/>
                </a:lnTo>
                <a:lnTo>
                  <a:pt x="2488" y="1878"/>
                </a:lnTo>
                <a:lnTo>
                  <a:pt x="2447" y="1891"/>
                </a:lnTo>
                <a:lnTo>
                  <a:pt x="2406" y="1907"/>
                </a:lnTo>
                <a:lnTo>
                  <a:pt x="2366" y="1925"/>
                </a:lnTo>
                <a:lnTo>
                  <a:pt x="2326" y="1945"/>
                </a:lnTo>
                <a:lnTo>
                  <a:pt x="2289" y="1968"/>
                </a:lnTo>
                <a:lnTo>
                  <a:pt x="2251" y="1992"/>
                </a:lnTo>
                <a:lnTo>
                  <a:pt x="2213" y="2018"/>
                </a:lnTo>
                <a:lnTo>
                  <a:pt x="2178" y="2047"/>
                </a:lnTo>
                <a:lnTo>
                  <a:pt x="2143" y="2078"/>
                </a:lnTo>
                <a:lnTo>
                  <a:pt x="2108" y="2111"/>
                </a:lnTo>
                <a:lnTo>
                  <a:pt x="2076" y="2145"/>
                </a:lnTo>
                <a:lnTo>
                  <a:pt x="2045" y="2180"/>
                </a:lnTo>
                <a:lnTo>
                  <a:pt x="2017" y="2217"/>
                </a:lnTo>
                <a:lnTo>
                  <a:pt x="1991" y="2253"/>
                </a:lnTo>
                <a:lnTo>
                  <a:pt x="1966" y="2291"/>
                </a:lnTo>
                <a:lnTo>
                  <a:pt x="1944" y="2330"/>
                </a:lnTo>
                <a:lnTo>
                  <a:pt x="1923" y="2370"/>
                </a:lnTo>
                <a:lnTo>
                  <a:pt x="1906" y="2410"/>
                </a:lnTo>
                <a:lnTo>
                  <a:pt x="1890" y="2451"/>
                </a:lnTo>
                <a:lnTo>
                  <a:pt x="1877" y="2493"/>
                </a:lnTo>
                <a:lnTo>
                  <a:pt x="1865" y="2536"/>
                </a:lnTo>
                <a:lnTo>
                  <a:pt x="1855" y="2580"/>
                </a:lnTo>
                <a:lnTo>
                  <a:pt x="1848" y="2624"/>
                </a:lnTo>
                <a:lnTo>
                  <a:pt x="1842" y="2670"/>
                </a:lnTo>
                <a:lnTo>
                  <a:pt x="1840" y="2717"/>
                </a:lnTo>
                <a:lnTo>
                  <a:pt x="1839" y="2763"/>
                </a:lnTo>
                <a:lnTo>
                  <a:pt x="1840" y="2811"/>
                </a:lnTo>
                <a:lnTo>
                  <a:pt x="1842" y="2858"/>
                </a:lnTo>
                <a:lnTo>
                  <a:pt x="1848" y="2904"/>
                </a:lnTo>
                <a:lnTo>
                  <a:pt x="1855" y="2948"/>
                </a:lnTo>
                <a:lnTo>
                  <a:pt x="1865" y="2993"/>
                </a:lnTo>
                <a:lnTo>
                  <a:pt x="1877" y="3036"/>
                </a:lnTo>
                <a:lnTo>
                  <a:pt x="1890" y="3078"/>
                </a:lnTo>
                <a:lnTo>
                  <a:pt x="1906" y="3120"/>
                </a:lnTo>
                <a:lnTo>
                  <a:pt x="1923" y="3160"/>
                </a:lnTo>
                <a:lnTo>
                  <a:pt x="1944" y="3199"/>
                </a:lnTo>
                <a:lnTo>
                  <a:pt x="1966" y="3238"/>
                </a:lnTo>
                <a:lnTo>
                  <a:pt x="1991" y="3276"/>
                </a:lnTo>
                <a:lnTo>
                  <a:pt x="2017" y="3312"/>
                </a:lnTo>
                <a:lnTo>
                  <a:pt x="2045" y="3349"/>
                </a:lnTo>
                <a:lnTo>
                  <a:pt x="2076" y="3383"/>
                </a:lnTo>
                <a:lnTo>
                  <a:pt x="2108" y="3417"/>
                </a:lnTo>
                <a:lnTo>
                  <a:pt x="2143" y="3451"/>
                </a:lnTo>
                <a:lnTo>
                  <a:pt x="2178" y="3481"/>
                </a:lnTo>
                <a:lnTo>
                  <a:pt x="2214" y="3510"/>
                </a:lnTo>
                <a:lnTo>
                  <a:pt x="2251" y="3536"/>
                </a:lnTo>
                <a:lnTo>
                  <a:pt x="2289" y="3560"/>
                </a:lnTo>
                <a:lnTo>
                  <a:pt x="2327" y="3582"/>
                </a:lnTo>
                <a:lnTo>
                  <a:pt x="2366" y="3602"/>
                </a:lnTo>
                <a:lnTo>
                  <a:pt x="2407" y="3621"/>
                </a:lnTo>
                <a:lnTo>
                  <a:pt x="2448" y="3637"/>
                </a:lnTo>
                <a:lnTo>
                  <a:pt x="2491" y="3650"/>
                </a:lnTo>
                <a:lnTo>
                  <a:pt x="2533" y="3662"/>
                </a:lnTo>
                <a:lnTo>
                  <a:pt x="2577" y="3671"/>
                </a:lnTo>
                <a:lnTo>
                  <a:pt x="2622" y="3678"/>
                </a:lnTo>
                <a:lnTo>
                  <a:pt x="2668" y="3683"/>
                </a:lnTo>
                <a:lnTo>
                  <a:pt x="2714" y="3687"/>
                </a:lnTo>
                <a:lnTo>
                  <a:pt x="2761" y="3688"/>
                </a:lnTo>
                <a:lnTo>
                  <a:pt x="2808" y="3687"/>
                </a:lnTo>
                <a:lnTo>
                  <a:pt x="2855" y="3683"/>
                </a:lnTo>
                <a:lnTo>
                  <a:pt x="2899" y="3678"/>
                </a:lnTo>
                <a:lnTo>
                  <a:pt x="2944" y="3671"/>
                </a:lnTo>
                <a:lnTo>
                  <a:pt x="2987" y="3662"/>
                </a:lnTo>
                <a:lnTo>
                  <a:pt x="3029" y="3649"/>
                </a:lnTo>
                <a:lnTo>
                  <a:pt x="3072" y="3635"/>
                </a:lnTo>
                <a:lnTo>
                  <a:pt x="3113" y="3619"/>
                </a:lnTo>
                <a:lnTo>
                  <a:pt x="3153" y="3601"/>
                </a:lnTo>
                <a:lnTo>
                  <a:pt x="3192" y="3582"/>
                </a:lnTo>
                <a:lnTo>
                  <a:pt x="3230" y="3559"/>
                </a:lnTo>
                <a:lnTo>
                  <a:pt x="3268" y="3535"/>
                </a:lnTo>
                <a:lnTo>
                  <a:pt x="3305" y="3509"/>
                </a:lnTo>
                <a:lnTo>
                  <a:pt x="3340" y="3480"/>
                </a:lnTo>
                <a:lnTo>
                  <a:pt x="3375" y="3449"/>
                </a:lnTo>
                <a:lnTo>
                  <a:pt x="3408" y="3416"/>
                </a:lnTo>
                <a:lnTo>
                  <a:pt x="3442" y="3382"/>
                </a:lnTo>
                <a:lnTo>
                  <a:pt x="3471" y="3347"/>
                </a:lnTo>
                <a:lnTo>
                  <a:pt x="3500" y="3310"/>
                </a:lnTo>
                <a:lnTo>
                  <a:pt x="3526" y="3274"/>
                </a:lnTo>
                <a:lnTo>
                  <a:pt x="3550" y="3236"/>
                </a:lnTo>
                <a:lnTo>
                  <a:pt x="3572" y="3197"/>
                </a:lnTo>
                <a:lnTo>
                  <a:pt x="3592" y="3157"/>
                </a:lnTo>
                <a:lnTo>
                  <a:pt x="3610" y="3117"/>
                </a:lnTo>
                <a:lnTo>
                  <a:pt x="3625" y="3076"/>
                </a:lnTo>
                <a:lnTo>
                  <a:pt x="3639" y="3034"/>
                </a:lnTo>
                <a:lnTo>
                  <a:pt x="3650" y="2991"/>
                </a:lnTo>
                <a:lnTo>
                  <a:pt x="3661" y="2947"/>
                </a:lnTo>
                <a:lnTo>
                  <a:pt x="3668" y="2903"/>
                </a:lnTo>
                <a:lnTo>
                  <a:pt x="3673" y="2857"/>
                </a:lnTo>
                <a:lnTo>
                  <a:pt x="3676" y="2810"/>
                </a:lnTo>
                <a:lnTo>
                  <a:pt x="3677" y="2763"/>
                </a:lnTo>
                <a:close/>
              </a:path>
            </a:pathLst>
          </a:custGeom>
          <a:solidFill>
            <a:srgbClr val="FFFFFF"/>
          </a:solidFill>
          <a:ln>
            <a:noFill/>
          </a:ln>
        </p:spPr>
        <p:txBody>
          <a:bodyPr anchor="ctr" anchorCtr="1"/>
          <a:lstStyle/>
          <a:p>
            <a:endParaRPr lang="zh-CN" altLang="en-US"/>
          </a:p>
        </p:txBody>
      </p:sp>
      <p:sp>
        <p:nvSpPr>
          <p:cNvPr id="35" name="文本框 34"/>
          <p:cNvSpPr txBox="1"/>
          <p:nvPr>
            <p:custDataLst>
              <p:tags r:id="rId10"/>
            </p:custDataLst>
          </p:nvPr>
        </p:nvSpPr>
        <p:spPr>
          <a:xfrm>
            <a:off x="7680325" y="1431290"/>
            <a:ext cx="3399155" cy="1592580"/>
          </a:xfrm>
          <a:prstGeom prst="rect">
            <a:avLst/>
          </a:prstGeom>
          <a:noFill/>
        </p:spPr>
        <p:txBody>
          <a:bodyPr wrap="square" rtlCol="0">
            <a:normAutofit lnSpcReduction="10000"/>
          </a:bodyPr>
          <a:lstStyle/>
          <a:p>
            <a:pPr fontAlgn="auto">
              <a:lnSpc>
                <a:spcPct val="150000"/>
              </a:lnSpc>
            </a:pPr>
            <a:r>
              <a:rPr lang="zh-CN" altLang="en-US" sz="1400" dirty="0"/>
              <a:t>根据左表数据可知，“微网店”的普及程度整和使用人数整在逐年增加。</a:t>
            </a:r>
            <a:endParaRPr lang="zh-CN" altLang="en-US" sz="1400" dirty="0"/>
          </a:p>
          <a:p>
            <a:pPr fontAlgn="auto">
              <a:lnSpc>
                <a:spcPct val="150000"/>
              </a:lnSpc>
            </a:pPr>
            <a:r>
              <a:rPr lang="zh-CN" altLang="en-US" sz="1400" dirty="0"/>
              <a:t>“微网店”普及程度的增高带来的是市场认知度的提升，而认知度的提升必然带来流量和销售额的增长。</a:t>
            </a:r>
            <a:endParaRPr lang="zh-CN" altLang="en-US" sz="1400" dirty="0"/>
          </a:p>
        </p:txBody>
      </p:sp>
      <p:sp>
        <p:nvSpPr>
          <p:cNvPr id="37" name="文本框 36"/>
          <p:cNvSpPr txBox="1"/>
          <p:nvPr>
            <p:custDataLst>
              <p:tags r:id="rId11"/>
            </p:custDataLst>
          </p:nvPr>
        </p:nvSpPr>
        <p:spPr>
          <a:xfrm>
            <a:off x="1081405" y="3860800"/>
            <a:ext cx="3491230" cy="2522220"/>
          </a:xfrm>
          <a:prstGeom prst="rect">
            <a:avLst/>
          </a:prstGeom>
          <a:noFill/>
        </p:spPr>
        <p:txBody>
          <a:bodyPr wrap="square" rtlCol="0">
            <a:normAutofit fontScale="70000"/>
          </a:bodyPr>
          <a:lstStyle>
            <a:defPPr>
              <a:defRPr lang="zh-CN"/>
            </a:defPPr>
            <a:lvl1pPr algn="r">
              <a:lnSpc>
                <a:spcPct val="120000"/>
              </a:lnSpc>
            </a:lvl1pPr>
          </a:lstStyle>
          <a:p>
            <a:pPr algn="l" fontAlgn="auto">
              <a:lnSpc>
                <a:spcPct val="150000"/>
              </a:lnSpc>
            </a:pPr>
            <a:r>
              <a:rPr lang="zh-CN" altLang="en-US" dirty="0"/>
              <a:t>根据右表数据可知，“云集微店”App日活动用户峰值近60万，每天启动应用6-14次，人均单日使用30分钟左右，人均使用率高必然带来巨大的销售额。</a:t>
            </a:r>
            <a:endParaRPr lang="zh-CN" altLang="en-US" dirty="0"/>
          </a:p>
          <a:p>
            <a:pPr algn="l" fontAlgn="auto">
              <a:lnSpc>
                <a:spcPct val="150000"/>
              </a:lnSpc>
            </a:pPr>
            <a:r>
              <a:rPr lang="zh-CN" altLang="en-US" dirty="0"/>
              <a:t>“微网店”已经逐步的成为移动电子商务时代下一种重要的商业模式，这种商业模式在改变以往电子商务市场的格局的同时还促使了更多移动电子商务的普及。</a:t>
            </a:r>
            <a:endParaRPr lang="zh-CN" altLang="en-US" dirty="0"/>
          </a:p>
        </p:txBody>
      </p:sp>
      <p:pic>
        <p:nvPicPr>
          <p:cNvPr id="3" name="图片 31"/>
          <p:cNvPicPr>
            <a:picLocks noChangeAspect="1"/>
          </p:cNvPicPr>
          <p:nvPr/>
        </p:nvPicPr>
        <p:blipFill>
          <a:blip r:embed="rId12"/>
          <a:stretch>
            <a:fillRect/>
          </a:stretch>
        </p:blipFill>
        <p:spPr>
          <a:xfrm>
            <a:off x="3402965" y="1382395"/>
            <a:ext cx="2924810" cy="1690370"/>
          </a:xfrm>
          <a:prstGeom prst="rect">
            <a:avLst/>
          </a:prstGeom>
          <a:ln w="3175">
            <a:solidFill>
              <a:srgbClr val="31939A"/>
            </a:solidFill>
          </a:ln>
        </p:spPr>
      </p:pic>
      <p:pic>
        <p:nvPicPr>
          <p:cNvPr id="310" name="图片 310" descr="C:\Users\ZhangLT\Desktop\1499346207-7715-hm8282e8comuzkug.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a:xfrm>
            <a:off x="4966970" y="3326765"/>
            <a:ext cx="2914015" cy="1346835"/>
          </a:xfrm>
          <a:prstGeom prst="rect">
            <a:avLst/>
          </a:prstGeom>
          <a:noFill/>
          <a:ln w="3175">
            <a:solidFill>
              <a:srgbClr val="31939A"/>
            </a:solidFill>
          </a:ln>
        </p:spPr>
      </p:pic>
      <p:pic>
        <p:nvPicPr>
          <p:cNvPr id="311" name="图片 311" descr="C:\Users\ZhangLT\Desktop\1499346207-6607-ury82bpn8q7tvoip.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a:xfrm>
            <a:off x="6459220" y="4917440"/>
            <a:ext cx="2812415" cy="1172845"/>
          </a:xfrm>
          <a:prstGeom prst="rect">
            <a:avLst/>
          </a:prstGeom>
          <a:noFill/>
          <a:ln w="3175">
            <a:solidFill>
              <a:srgbClr val="31939A"/>
            </a:solidFill>
          </a:ln>
        </p:spPr>
      </p:pic>
      <p:sp>
        <p:nvSpPr>
          <p:cNvPr id="268" name="齿轮"/>
          <p:cNvSpPr/>
          <p:nvPr/>
        </p:nvSpPr>
        <p:spPr>
          <a:xfrm>
            <a:off x="6459220" y="2144395"/>
            <a:ext cx="746760" cy="746760"/>
          </a:xfrm>
          <a:custGeom>
            <a:avLst/>
            <a:gdLst>
              <a:gd name="connsiteX0" fmla="*/ 1173371 w 2346740"/>
              <a:gd name="connsiteY0" fmla="*/ 216744 h 2338503"/>
              <a:gd name="connsiteX1" fmla="*/ 220863 w 2346740"/>
              <a:gd name="connsiteY1" fmla="*/ 1169252 h 2338503"/>
              <a:gd name="connsiteX2" fmla="*/ 1173371 w 2346740"/>
              <a:gd name="connsiteY2" fmla="*/ 2121760 h 2338503"/>
              <a:gd name="connsiteX3" fmla="*/ 2125879 w 2346740"/>
              <a:gd name="connsiteY3" fmla="*/ 1169252 h 2338503"/>
              <a:gd name="connsiteX4" fmla="*/ 1173371 w 2346740"/>
              <a:gd name="connsiteY4" fmla="*/ 216744 h 2338503"/>
              <a:gd name="connsiteX5" fmla="*/ 1047356 w 2346740"/>
              <a:gd name="connsiteY5" fmla="*/ 0 h 2338503"/>
              <a:gd name="connsiteX6" fmla="*/ 1299384 w 2346740"/>
              <a:gd name="connsiteY6" fmla="*/ 0 h 2338503"/>
              <a:gd name="connsiteX7" fmla="*/ 1343430 w 2346740"/>
              <a:gd name="connsiteY7" fmla="*/ 204792 h 2338503"/>
              <a:gd name="connsiteX8" fmla="*/ 1454863 w 2346740"/>
              <a:gd name="connsiteY8" fmla="*/ 27415 h 2338503"/>
              <a:gd name="connsiteX9" fmla="*/ 1691692 w 2346740"/>
              <a:gd name="connsiteY9" fmla="*/ 113614 h 2338503"/>
              <a:gd name="connsiteX10" fmla="*/ 1663038 w 2346740"/>
              <a:gd name="connsiteY10" fmla="*/ 321121 h 2338503"/>
              <a:gd name="connsiteX11" fmla="*/ 1828419 w 2346740"/>
              <a:gd name="connsiteY11" fmla="*/ 192553 h 2338503"/>
              <a:gd name="connsiteX12" fmla="*/ 2021483 w 2346740"/>
              <a:gd name="connsiteY12" fmla="*/ 354553 h 2338503"/>
              <a:gd name="connsiteX13" fmla="*/ 1923586 w 2346740"/>
              <a:gd name="connsiteY13" fmla="*/ 539746 h 2338503"/>
              <a:gd name="connsiteX14" fmla="*/ 2122965 w 2346740"/>
              <a:gd name="connsiteY14" fmla="*/ 475495 h 2338503"/>
              <a:gd name="connsiteX15" fmla="*/ 2248979 w 2346740"/>
              <a:gd name="connsiteY15" fmla="*/ 693757 h 2338503"/>
              <a:gd name="connsiteX16" fmla="*/ 2093646 w 2346740"/>
              <a:gd name="connsiteY16" fmla="*/ 834298 h 2338503"/>
              <a:gd name="connsiteX17" fmla="*/ 2302976 w 2346740"/>
              <a:gd name="connsiteY17" fmla="*/ 842114 h 2338503"/>
              <a:gd name="connsiteX18" fmla="*/ 2346740 w 2346740"/>
              <a:gd name="connsiteY18" fmla="*/ 1090313 h 2338503"/>
              <a:gd name="connsiteX19" fmla="*/ 2152708 w 2346740"/>
              <a:gd name="connsiteY19" fmla="*/ 1169251 h 2338503"/>
              <a:gd name="connsiteX20" fmla="*/ 2346740 w 2346740"/>
              <a:gd name="connsiteY20" fmla="*/ 1248190 h 2338503"/>
              <a:gd name="connsiteX21" fmla="*/ 2302976 w 2346740"/>
              <a:gd name="connsiteY21" fmla="*/ 1496389 h 2338503"/>
              <a:gd name="connsiteX22" fmla="*/ 2093645 w 2346740"/>
              <a:gd name="connsiteY22" fmla="*/ 1504204 h 2338503"/>
              <a:gd name="connsiteX23" fmla="*/ 2248979 w 2346740"/>
              <a:gd name="connsiteY23" fmla="*/ 1644746 h 2338503"/>
              <a:gd name="connsiteX24" fmla="*/ 2122965 w 2346740"/>
              <a:gd name="connsiteY24" fmla="*/ 1863009 h 2338503"/>
              <a:gd name="connsiteX25" fmla="*/ 1923587 w 2346740"/>
              <a:gd name="connsiteY25" fmla="*/ 1798758 h 2338503"/>
              <a:gd name="connsiteX26" fmla="*/ 2021483 w 2346740"/>
              <a:gd name="connsiteY26" fmla="*/ 1983949 h 2338503"/>
              <a:gd name="connsiteX27" fmla="*/ 1828419 w 2346740"/>
              <a:gd name="connsiteY27" fmla="*/ 2145950 h 2338503"/>
              <a:gd name="connsiteX28" fmla="*/ 1663038 w 2346740"/>
              <a:gd name="connsiteY28" fmla="*/ 2017381 h 2338503"/>
              <a:gd name="connsiteX29" fmla="*/ 1691692 w 2346740"/>
              <a:gd name="connsiteY29" fmla="*/ 2224889 h 2338503"/>
              <a:gd name="connsiteX30" fmla="*/ 1454863 w 2346740"/>
              <a:gd name="connsiteY30" fmla="*/ 2311087 h 2338503"/>
              <a:gd name="connsiteX31" fmla="*/ 1343430 w 2346740"/>
              <a:gd name="connsiteY31" fmla="*/ 2133710 h 2338503"/>
              <a:gd name="connsiteX32" fmla="*/ 1299384 w 2346740"/>
              <a:gd name="connsiteY32" fmla="*/ 2338503 h 2338503"/>
              <a:gd name="connsiteX33" fmla="*/ 1047356 w 2346740"/>
              <a:gd name="connsiteY33" fmla="*/ 2338503 h 2338503"/>
              <a:gd name="connsiteX34" fmla="*/ 1003310 w 2346740"/>
              <a:gd name="connsiteY34" fmla="*/ 2133710 h 2338503"/>
              <a:gd name="connsiteX35" fmla="*/ 891877 w 2346740"/>
              <a:gd name="connsiteY35" fmla="*/ 2311087 h 2338503"/>
              <a:gd name="connsiteX36" fmla="*/ 655048 w 2346740"/>
              <a:gd name="connsiteY36" fmla="*/ 2224889 h 2338503"/>
              <a:gd name="connsiteX37" fmla="*/ 683702 w 2346740"/>
              <a:gd name="connsiteY37" fmla="*/ 2017381 h 2338503"/>
              <a:gd name="connsiteX38" fmla="*/ 518321 w 2346740"/>
              <a:gd name="connsiteY38" fmla="*/ 2145950 h 2338503"/>
              <a:gd name="connsiteX39" fmla="*/ 325257 w 2346740"/>
              <a:gd name="connsiteY39" fmla="*/ 1983949 h 2338503"/>
              <a:gd name="connsiteX40" fmla="*/ 423154 w 2346740"/>
              <a:gd name="connsiteY40" fmla="*/ 1798757 h 2338503"/>
              <a:gd name="connsiteX41" fmla="*/ 223775 w 2346740"/>
              <a:gd name="connsiteY41" fmla="*/ 1863008 h 2338503"/>
              <a:gd name="connsiteX42" fmla="*/ 97761 w 2346740"/>
              <a:gd name="connsiteY42" fmla="*/ 1644745 h 2338503"/>
              <a:gd name="connsiteX43" fmla="*/ 253094 w 2346740"/>
              <a:gd name="connsiteY43" fmla="*/ 1504204 h 2338503"/>
              <a:gd name="connsiteX44" fmla="*/ 43764 w 2346740"/>
              <a:gd name="connsiteY44" fmla="*/ 1496389 h 2338503"/>
              <a:gd name="connsiteX45" fmla="*/ 0 w 2346740"/>
              <a:gd name="connsiteY45" fmla="*/ 1248190 h 2338503"/>
              <a:gd name="connsiteX46" fmla="*/ 194032 w 2346740"/>
              <a:gd name="connsiteY46" fmla="*/ 1169251 h 2338503"/>
              <a:gd name="connsiteX47" fmla="*/ 0 w 2346740"/>
              <a:gd name="connsiteY47" fmla="*/ 1090313 h 2338503"/>
              <a:gd name="connsiteX48" fmla="*/ 43764 w 2346740"/>
              <a:gd name="connsiteY48" fmla="*/ 842114 h 2338503"/>
              <a:gd name="connsiteX49" fmla="*/ 253095 w 2346740"/>
              <a:gd name="connsiteY49" fmla="*/ 834298 h 2338503"/>
              <a:gd name="connsiteX50" fmla="*/ 97761 w 2346740"/>
              <a:gd name="connsiteY50" fmla="*/ 693756 h 2338503"/>
              <a:gd name="connsiteX51" fmla="*/ 223775 w 2346740"/>
              <a:gd name="connsiteY51" fmla="*/ 475494 h 2338503"/>
              <a:gd name="connsiteX52" fmla="*/ 423153 w 2346740"/>
              <a:gd name="connsiteY52" fmla="*/ 539745 h 2338503"/>
              <a:gd name="connsiteX53" fmla="*/ 325257 w 2346740"/>
              <a:gd name="connsiteY53" fmla="*/ 354553 h 2338503"/>
              <a:gd name="connsiteX54" fmla="*/ 518321 w 2346740"/>
              <a:gd name="connsiteY54" fmla="*/ 192553 h 2338503"/>
              <a:gd name="connsiteX55" fmla="*/ 683702 w 2346740"/>
              <a:gd name="connsiteY55" fmla="*/ 321121 h 2338503"/>
              <a:gd name="connsiteX56" fmla="*/ 655048 w 2346740"/>
              <a:gd name="connsiteY56" fmla="*/ 113614 h 2338503"/>
              <a:gd name="connsiteX57" fmla="*/ 891877 w 2346740"/>
              <a:gd name="connsiteY57" fmla="*/ 27415 h 2338503"/>
              <a:gd name="connsiteX58" fmla="*/ 1003310 w 2346740"/>
              <a:gd name="connsiteY58" fmla="*/ 204793 h 2338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46740" h="2338503">
                <a:moveTo>
                  <a:pt x="1173371" y="216744"/>
                </a:moveTo>
                <a:cubicBezTo>
                  <a:pt x="647315" y="216744"/>
                  <a:pt x="220863" y="643196"/>
                  <a:pt x="220863" y="1169252"/>
                </a:cubicBezTo>
                <a:cubicBezTo>
                  <a:pt x="220863" y="1695308"/>
                  <a:pt x="647315" y="2121760"/>
                  <a:pt x="1173371" y="2121760"/>
                </a:cubicBezTo>
                <a:cubicBezTo>
                  <a:pt x="1699427" y="2121760"/>
                  <a:pt x="2125879" y="1695308"/>
                  <a:pt x="2125879" y="1169252"/>
                </a:cubicBezTo>
                <a:cubicBezTo>
                  <a:pt x="2125879" y="643196"/>
                  <a:pt x="1699427" y="216744"/>
                  <a:pt x="1173371" y="216744"/>
                </a:cubicBezTo>
                <a:close/>
                <a:moveTo>
                  <a:pt x="1047356" y="0"/>
                </a:moveTo>
                <a:lnTo>
                  <a:pt x="1299384" y="0"/>
                </a:lnTo>
                <a:lnTo>
                  <a:pt x="1343430" y="204792"/>
                </a:lnTo>
                <a:lnTo>
                  <a:pt x="1454863" y="27415"/>
                </a:lnTo>
                <a:lnTo>
                  <a:pt x="1691692" y="113614"/>
                </a:lnTo>
                <a:lnTo>
                  <a:pt x="1663038" y="321121"/>
                </a:lnTo>
                <a:lnTo>
                  <a:pt x="1828419" y="192553"/>
                </a:lnTo>
                <a:lnTo>
                  <a:pt x="2021483" y="354553"/>
                </a:lnTo>
                <a:lnTo>
                  <a:pt x="1923586" y="539746"/>
                </a:lnTo>
                <a:lnTo>
                  <a:pt x="2122965" y="475495"/>
                </a:lnTo>
                <a:lnTo>
                  <a:pt x="2248979" y="693757"/>
                </a:lnTo>
                <a:lnTo>
                  <a:pt x="2093646" y="834298"/>
                </a:lnTo>
                <a:lnTo>
                  <a:pt x="2302976" y="842114"/>
                </a:lnTo>
                <a:lnTo>
                  <a:pt x="2346740" y="1090313"/>
                </a:lnTo>
                <a:lnTo>
                  <a:pt x="2152708" y="1169251"/>
                </a:lnTo>
                <a:lnTo>
                  <a:pt x="2346740" y="1248190"/>
                </a:lnTo>
                <a:lnTo>
                  <a:pt x="2302976" y="1496389"/>
                </a:lnTo>
                <a:lnTo>
                  <a:pt x="2093645" y="1504204"/>
                </a:lnTo>
                <a:lnTo>
                  <a:pt x="2248979" y="1644746"/>
                </a:lnTo>
                <a:lnTo>
                  <a:pt x="2122965" y="1863009"/>
                </a:lnTo>
                <a:lnTo>
                  <a:pt x="1923587" y="1798758"/>
                </a:lnTo>
                <a:lnTo>
                  <a:pt x="2021483" y="1983949"/>
                </a:lnTo>
                <a:lnTo>
                  <a:pt x="1828419" y="2145950"/>
                </a:lnTo>
                <a:lnTo>
                  <a:pt x="1663038" y="2017381"/>
                </a:lnTo>
                <a:lnTo>
                  <a:pt x="1691692" y="2224889"/>
                </a:lnTo>
                <a:lnTo>
                  <a:pt x="1454863" y="2311087"/>
                </a:lnTo>
                <a:lnTo>
                  <a:pt x="1343430" y="2133710"/>
                </a:lnTo>
                <a:lnTo>
                  <a:pt x="1299384" y="2338503"/>
                </a:lnTo>
                <a:lnTo>
                  <a:pt x="1047356" y="2338503"/>
                </a:lnTo>
                <a:lnTo>
                  <a:pt x="1003310" y="2133710"/>
                </a:lnTo>
                <a:lnTo>
                  <a:pt x="891877" y="2311087"/>
                </a:lnTo>
                <a:lnTo>
                  <a:pt x="655048" y="2224889"/>
                </a:lnTo>
                <a:lnTo>
                  <a:pt x="683702" y="2017381"/>
                </a:lnTo>
                <a:lnTo>
                  <a:pt x="518321" y="2145950"/>
                </a:lnTo>
                <a:lnTo>
                  <a:pt x="325257" y="1983949"/>
                </a:lnTo>
                <a:lnTo>
                  <a:pt x="423154" y="1798757"/>
                </a:lnTo>
                <a:lnTo>
                  <a:pt x="223775" y="1863008"/>
                </a:lnTo>
                <a:lnTo>
                  <a:pt x="97761" y="1644745"/>
                </a:lnTo>
                <a:lnTo>
                  <a:pt x="253094" y="1504204"/>
                </a:lnTo>
                <a:lnTo>
                  <a:pt x="43764" y="1496389"/>
                </a:lnTo>
                <a:lnTo>
                  <a:pt x="0" y="1248190"/>
                </a:lnTo>
                <a:lnTo>
                  <a:pt x="194032" y="1169251"/>
                </a:lnTo>
                <a:lnTo>
                  <a:pt x="0" y="1090313"/>
                </a:lnTo>
                <a:lnTo>
                  <a:pt x="43764" y="842114"/>
                </a:lnTo>
                <a:lnTo>
                  <a:pt x="253095" y="834298"/>
                </a:lnTo>
                <a:lnTo>
                  <a:pt x="97761" y="693756"/>
                </a:lnTo>
                <a:lnTo>
                  <a:pt x="223775" y="475494"/>
                </a:lnTo>
                <a:lnTo>
                  <a:pt x="423153" y="539745"/>
                </a:lnTo>
                <a:lnTo>
                  <a:pt x="325257" y="354553"/>
                </a:lnTo>
                <a:lnTo>
                  <a:pt x="518321" y="192553"/>
                </a:lnTo>
                <a:lnTo>
                  <a:pt x="683702" y="321121"/>
                </a:lnTo>
                <a:lnTo>
                  <a:pt x="655048" y="113614"/>
                </a:lnTo>
                <a:lnTo>
                  <a:pt x="891877" y="27415"/>
                </a:lnTo>
                <a:lnTo>
                  <a:pt x="1003310" y="20479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chemeClr val="tx1"/>
              </a:solidFill>
            </a:endParaRPr>
          </a:p>
        </p:txBody>
      </p:sp>
      <p:pic>
        <p:nvPicPr>
          <p:cNvPr id="7" name="图片 6" descr="20149309313"/>
          <p:cNvPicPr>
            <a:picLocks noChangeAspect="1"/>
          </p:cNvPicPr>
          <p:nvPr/>
        </p:nvPicPr>
        <p:blipFill>
          <a:blip r:embed="rId15"/>
          <a:stretch>
            <a:fillRect/>
          </a:stretch>
        </p:blipFill>
        <p:spPr>
          <a:xfrm>
            <a:off x="9034145" y="635"/>
            <a:ext cx="2990300" cy="900007"/>
          </a:xfrm>
          <a:prstGeom prst="rect">
            <a:avLst/>
          </a:prstGeom>
        </p:spPr>
      </p:pic>
    </p:spTree>
    <p:custDataLst>
      <p:tags r:id="rId16"/>
    </p:custDataLst>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3" presetClass="entr" presetSubtype="5"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vertical)">
                                      <p:cBhvr>
                                        <p:cTn id="13" dur="500"/>
                                        <p:tgtEl>
                                          <p:spTgt spid="2"/>
                                        </p:tgtEl>
                                      </p:cBhvr>
                                    </p:animEffect>
                                  </p:childTnLst>
                                </p:cTn>
                              </p:par>
                            </p:childTnLst>
                          </p:cTn>
                        </p:par>
                        <p:par>
                          <p:cTn id="14" fill="hold">
                            <p:stCondLst>
                              <p:cond delay="1500"/>
                            </p:stCondLst>
                            <p:childTnLst>
                              <p:par>
                                <p:cTn id="15" presetID="3" presetClass="entr" presetSubtype="5"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vertical)">
                                      <p:cBhvr>
                                        <p:cTn id="17" dur="500"/>
                                        <p:tgtEl>
                                          <p:spTgt spid="15"/>
                                        </p:tgtEl>
                                      </p:cBhvr>
                                    </p:animEffect>
                                  </p:childTnLst>
                                </p:cTn>
                              </p:par>
                            </p:childTnLst>
                          </p:cTn>
                        </p:par>
                        <p:par>
                          <p:cTn id="18" fill="hold">
                            <p:stCondLst>
                              <p:cond delay="2000"/>
                            </p:stCondLst>
                            <p:childTnLst>
                              <p:par>
                                <p:cTn id="19" presetID="52"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Scale>
                                      <p:cBhvr>
                                        <p:cTn id="21"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9"/>
                                        </p:tgtEl>
                                        <p:attrNameLst>
                                          <p:attrName>ppt_x</p:attrName>
                                          <p:attrName>ppt_y</p:attrName>
                                        </p:attrNameLst>
                                      </p:cBhvr>
                                    </p:animMotion>
                                    <p:animEffect transition="in" filter="fade">
                                      <p:cBhvr>
                                        <p:cTn id="23" dur="1000"/>
                                        <p:tgtEl>
                                          <p:spTgt spid="29"/>
                                        </p:tgtEl>
                                      </p:cBhvr>
                                    </p:animEffect>
                                  </p:childTnLst>
                                </p:cTn>
                              </p:par>
                            </p:childTnLst>
                          </p:cTn>
                        </p:par>
                        <p:par>
                          <p:cTn id="24" fill="hold">
                            <p:stCondLst>
                              <p:cond delay="3000"/>
                            </p:stCondLst>
                            <p:childTnLst>
                              <p:par>
                                <p:cTn id="25" presetID="12" presetClass="entr" presetSubtype="2" fill="hold" grpId="1"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ppt_x</p:attrName>
                                        </p:attrNameLst>
                                      </p:cBhvr>
                                      <p:tavLst>
                                        <p:tav tm="0">
                                          <p:val>
                                            <p:strVal val="#ppt_x+#ppt_w*1.125000"/>
                                          </p:val>
                                        </p:tav>
                                        <p:tav tm="100000">
                                          <p:val>
                                            <p:strVal val="#ppt_x"/>
                                          </p:val>
                                        </p:tav>
                                      </p:tavLst>
                                    </p:anim>
                                    <p:animEffect transition="in" filter="wipe(left)">
                                      <p:cBhvr>
                                        <p:cTn id="28" dur="500"/>
                                        <p:tgtEl>
                                          <p:spTgt spid="29"/>
                                        </p:tgtEl>
                                      </p:cBhvr>
                                    </p:animEffect>
                                  </p:childTnLst>
                                </p:cTn>
                              </p:par>
                            </p:childTnLst>
                          </p:cTn>
                        </p:par>
                        <p:par>
                          <p:cTn id="29" fill="hold">
                            <p:stCondLst>
                              <p:cond delay="3500"/>
                            </p:stCondLst>
                            <p:childTnLst>
                              <p:par>
                                <p:cTn id="30" presetID="50" presetClass="entr" presetSubtype="0" decel="10000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strVal val="#ppt_w+.3"/>
                                          </p:val>
                                        </p:tav>
                                        <p:tav tm="100000">
                                          <p:val>
                                            <p:strVal val="#ppt_w"/>
                                          </p:val>
                                        </p:tav>
                                      </p:tavLst>
                                    </p:anim>
                                    <p:anim calcmode="lin" valueType="num">
                                      <p:cBhvr>
                                        <p:cTn id="33" dur="1000" fill="hold"/>
                                        <p:tgtEl>
                                          <p:spTgt spid="3"/>
                                        </p:tgtEl>
                                        <p:attrNameLst>
                                          <p:attrName>ppt_h</p:attrName>
                                        </p:attrNameLst>
                                      </p:cBhvr>
                                      <p:tavLst>
                                        <p:tav tm="0">
                                          <p:val>
                                            <p:strVal val="#ppt_h"/>
                                          </p:val>
                                        </p:tav>
                                        <p:tav tm="100000">
                                          <p:val>
                                            <p:strVal val="#ppt_h"/>
                                          </p:val>
                                        </p:tav>
                                      </p:tavLst>
                                    </p:anim>
                                    <p:animEffect transition="in" filter="fade">
                                      <p:cBhvr>
                                        <p:cTn id="34" dur="1000"/>
                                        <p:tgtEl>
                                          <p:spTgt spid="3"/>
                                        </p:tgtEl>
                                      </p:cBhvr>
                                    </p:animEffect>
                                  </p:childTnLst>
                                </p:cTn>
                              </p:par>
                            </p:childTnLst>
                          </p:cTn>
                        </p:par>
                        <p:par>
                          <p:cTn id="35" fill="hold">
                            <p:stCondLst>
                              <p:cond delay="4500"/>
                            </p:stCondLst>
                            <p:childTnLst>
                              <p:par>
                                <p:cTn id="36" presetID="2" presetClass="entr" presetSubtype="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1+#ppt_w/2"/>
                                          </p:val>
                                        </p:tav>
                                        <p:tav tm="100000">
                                          <p:val>
                                            <p:strVal val="#ppt_x"/>
                                          </p:val>
                                        </p:tav>
                                      </p:tavLst>
                                    </p:anim>
                                    <p:anim calcmode="lin" valueType="num">
                                      <p:cBhvr additive="base">
                                        <p:cTn id="39" dur="500" fill="hold"/>
                                        <p:tgtEl>
                                          <p:spTgt spid="35"/>
                                        </p:tgtEl>
                                        <p:attrNameLst>
                                          <p:attrName>ppt_y</p:attrName>
                                        </p:attrNameLst>
                                      </p:cBhvr>
                                      <p:tavLst>
                                        <p:tav tm="0">
                                          <p:val>
                                            <p:strVal val="1+#ppt_h/2"/>
                                          </p:val>
                                        </p:tav>
                                        <p:tav tm="100000">
                                          <p:val>
                                            <p:strVal val="#ppt_y"/>
                                          </p:val>
                                        </p:tav>
                                      </p:tavLst>
                                    </p:anim>
                                  </p:childTnLst>
                                </p:cTn>
                              </p:par>
                            </p:childTnLst>
                          </p:cTn>
                        </p:par>
                        <p:par>
                          <p:cTn id="40" fill="hold">
                            <p:stCondLst>
                              <p:cond delay="5000"/>
                            </p:stCondLst>
                            <p:childTnLst>
                              <p:par>
                                <p:cTn id="41" presetID="3" presetClass="entr" presetSubtype="5"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vertical)">
                                      <p:cBhvr>
                                        <p:cTn id="43" dur="500"/>
                                        <p:tgtEl>
                                          <p:spTgt spid="20"/>
                                        </p:tgtEl>
                                      </p:cBhvr>
                                    </p:animEffect>
                                  </p:childTnLst>
                                </p:cTn>
                              </p:par>
                            </p:childTnLst>
                          </p:cTn>
                        </p:par>
                        <p:par>
                          <p:cTn id="44" fill="hold">
                            <p:stCondLst>
                              <p:cond delay="5500"/>
                            </p:stCondLst>
                            <p:childTnLst>
                              <p:par>
                                <p:cTn id="45" presetID="5" presetClass="entr" presetSubtype="10"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checkerboard(across)">
                                      <p:cBhvr>
                                        <p:cTn id="47" dur="1000"/>
                                        <p:tgtEl>
                                          <p:spTgt spid="30"/>
                                        </p:tgtEl>
                                      </p:cBhvr>
                                    </p:animEffect>
                                  </p:childTnLst>
                                </p:cTn>
                              </p:par>
                            </p:childTnLst>
                          </p:cTn>
                        </p:par>
                        <p:par>
                          <p:cTn id="48" fill="hold">
                            <p:stCondLst>
                              <p:cond delay="6500"/>
                            </p:stCondLst>
                            <p:childTnLst>
                              <p:par>
                                <p:cTn id="49" presetID="23" presetClass="entr" presetSubtype="16" fill="hold" nodeType="afterEffect">
                                  <p:stCondLst>
                                    <p:cond delay="0"/>
                                  </p:stCondLst>
                                  <p:childTnLst>
                                    <p:set>
                                      <p:cBhvr>
                                        <p:cTn id="50" dur="1" fill="hold">
                                          <p:stCondLst>
                                            <p:cond delay="0"/>
                                          </p:stCondLst>
                                        </p:cTn>
                                        <p:tgtEl>
                                          <p:spTgt spid="310"/>
                                        </p:tgtEl>
                                        <p:attrNameLst>
                                          <p:attrName>style.visibility</p:attrName>
                                        </p:attrNameLst>
                                      </p:cBhvr>
                                      <p:to>
                                        <p:strVal val="visible"/>
                                      </p:to>
                                    </p:set>
                                    <p:anim calcmode="lin" valueType="num">
                                      <p:cBhvr>
                                        <p:cTn id="51" dur="500" fill="hold"/>
                                        <p:tgtEl>
                                          <p:spTgt spid="310"/>
                                        </p:tgtEl>
                                        <p:attrNameLst>
                                          <p:attrName>ppt_w</p:attrName>
                                        </p:attrNameLst>
                                      </p:cBhvr>
                                      <p:tavLst>
                                        <p:tav tm="0">
                                          <p:val>
                                            <p:fltVal val="0"/>
                                          </p:val>
                                        </p:tav>
                                        <p:tav tm="100000">
                                          <p:val>
                                            <p:strVal val="#ppt_w"/>
                                          </p:val>
                                        </p:tav>
                                      </p:tavLst>
                                    </p:anim>
                                    <p:anim calcmode="lin" valueType="num">
                                      <p:cBhvr>
                                        <p:cTn id="52" dur="500" fill="hold"/>
                                        <p:tgtEl>
                                          <p:spTgt spid="310"/>
                                        </p:tgtEl>
                                        <p:attrNameLst>
                                          <p:attrName>ppt_h</p:attrName>
                                        </p:attrNameLst>
                                      </p:cBhvr>
                                      <p:tavLst>
                                        <p:tav tm="0">
                                          <p:val>
                                            <p:fltVal val="0"/>
                                          </p:val>
                                        </p:tav>
                                        <p:tav tm="100000">
                                          <p:val>
                                            <p:strVal val="#ppt_h"/>
                                          </p:val>
                                        </p:tav>
                                      </p:tavLst>
                                    </p:anim>
                                  </p:childTnLst>
                                </p:cTn>
                              </p:par>
                            </p:childTnLst>
                          </p:cTn>
                        </p:par>
                        <p:par>
                          <p:cTn id="53" fill="hold">
                            <p:stCondLst>
                              <p:cond delay="7000"/>
                            </p:stCondLst>
                            <p:childTnLst>
                              <p:par>
                                <p:cTn id="54" presetID="2" presetClass="entr" presetSubtype="2" fill="hold" grpId="1"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1+#ppt_w/2"/>
                                          </p:val>
                                        </p:tav>
                                        <p:tav tm="100000">
                                          <p:val>
                                            <p:strVal val="#ppt_x"/>
                                          </p:val>
                                        </p:tav>
                                      </p:tavLst>
                                    </p:anim>
                                    <p:anim calcmode="lin" valueType="num">
                                      <p:cBhvr additive="base">
                                        <p:cTn id="57" dur="500" fill="hold"/>
                                        <p:tgtEl>
                                          <p:spTgt spid="31"/>
                                        </p:tgtEl>
                                        <p:attrNameLst>
                                          <p:attrName>ppt_y</p:attrName>
                                        </p:attrNameLst>
                                      </p:cBhvr>
                                      <p:tavLst>
                                        <p:tav tm="0">
                                          <p:val>
                                            <p:strVal val="#ppt_y"/>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311"/>
                                        </p:tgtEl>
                                        <p:attrNameLst>
                                          <p:attrName>style.visibility</p:attrName>
                                        </p:attrNameLst>
                                      </p:cBhvr>
                                      <p:to>
                                        <p:strVal val="visible"/>
                                      </p:to>
                                    </p:set>
                                    <p:anim calcmode="lin" valueType="num">
                                      <p:cBhvr>
                                        <p:cTn id="61" dur="500" fill="hold"/>
                                        <p:tgtEl>
                                          <p:spTgt spid="311"/>
                                        </p:tgtEl>
                                        <p:attrNameLst>
                                          <p:attrName>ppt_w</p:attrName>
                                        </p:attrNameLst>
                                      </p:cBhvr>
                                      <p:tavLst>
                                        <p:tav tm="0">
                                          <p:val>
                                            <p:fltVal val="0"/>
                                          </p:val>
                                        </p:tav>
                                        <p:tav tm="100000">
                                          <p:val>
                                            <p:strVal val="#ppt_w"/>
                                          </p:val>
                                        </p:tav>
                                      </p:tavLst>
                                    </p:anim>
                                    <p:anim calcmode="lin" valueType="num">
                                      <p:cBhvr>
                                        <p:cTn id="62" dur="500" fill="hold"/>
                                        <p:tgtEl>
                                          <p:spTgt spid="311"/>
                                        </p:tgtEl>
                                        <p:attrNameLst>
                                          <p:attrName>ppt_h</p:attrName>
                                        </p:attrNameLst>
                                      </p:cBhvr>
                                      <p:tavLst>
                                        <p:tav tm="0">
                                          <p:val>
                                            <p:fltVal val="0"/>
                                          </p:val>
                                        </p:tav>
                                        <p:tav tm="100000">
                                          <p:val>
                                            <p:strVal val="#ppt_h"/>
                                          </p:val>
                                        </p:tav>
                                      </p:tavLst>
                                    </p:anim>
                                    <p:anim calcmode="lin" valueType="num">
                                      <p:cBhvr>
                                        <p:cTn id="63" dur="500" fill="hold"/>
                                        <p:tgtEl>
                                          <p:spTgt spid="311"/>
                                        </p:tgtEl>
                                        <p:attrNameLst>
                                          <p:attrName>style.rotation</p:attrName>
                                        </p:attrNameLst>
                                      </p:cBhvr>
                                      <p:tavLst>
                                        <p:tav tm="0">
                                          <p:val>
                                            <p:fltVal val="90"/>
                                          </p:val>
                                        </p:tav>
                                        <p:tav tm="100000">
                                          <p:val>
                                            <p:fltVal val="0"/>
                                          </p:val>
                                        </p:tav>
                                      </p:tavLst>
                                    </p:anim>
                                    <p:animEffect transition="in" filter="fade">
                                      <p:cBhvr>
                                        <p:cTn id="64" dur="500"/>
                                        <p:tgtEl>
                                          <p:spTgt spid="311"/>
                                        </p:tgtEl>
                                      </p:cBhvr>
                                    </p:animEffect>
                                  </p:childTnLst>
                                </p:cTn>
                              </p:par>
                            </p:childTnLst>
                          </p:cTn>
                        </p:par>
                        <p:par>
                          <p:cTn id="65" fill="hold">
                            <p:stCondLst>
                              <p:cond delay="8000"/>
                            </p:stCondLst>
                            <p:childTnLst>
                              <p:par>
                                <p:cTn id="66" presetID="12" presetClass="entr" presetSubtype="8" fill="hold" grpId="1"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additive="base">
                                        <p:cTn id="68" dur="500"/>
                                        <p:tgtEl>
                                          <p:spTgt spid="37"/>
                                        </p:tgtEl>
                                        <p:attrNameLst>
                                          <p:attrName>ppt_x</p:attrName>
                                        </p:attrNameLst>
                                      </p:cBhvr>
                                      <p:tavLst>
                                        <p:tav tm="0">
                                          <p:val>
                                            <p:strVal val="#ppt_x-#ppt_w*1.125000"/>
                                          </p:val>
                                        </p:tav>
                                        <p:tav tm="100000">
                                          <p:val>
                                            <p:strVal val="#ppt_x"/>
                                          </p:val>
                                        </p:tav>
                                      </p:tavLst>
                                    </p:anim>
                                    <p:animEffect transition="in" filter="wipe(right)">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5" grpId="0" animBg="1"/>
      <p:bldP spid="29" grpId="0" animBg="1"/>
      <p:bldP spid="29" grpId="1" animBg="1"/>
      <p:bldP spid="20" grpId="0" animBg="1"/>
      <p:bldP spid="30" grpId="0" animBg="1"/>
      <p:bldP spid="31" grpId="0" animBg="1"/>
      <p:bldP spid="31" grpId="1" animBg="1"/>
      <p:bldP spid="35" grpId="0"/>
      <p:bldP spid="37" grpId="0"/>
      <p:bldP spid="37"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custDataLst>
              <p:tags r:id="rId1"/>
            </p:custDataLst>
          </p:nvPr>
        </p:nvSpPr>
        <p:spPr>
          <a:xfrm>
            <a:off x="723900" y="2420620"/>
            <a:ext cx="9131300" cy="995680"/>
          </a:xfrm>
        </p:spPr>
        <p:txBody>
          <a:bodyPr>
            <a:normAutofit/>
          </a:bodyPr>
          <a:p>
            <a:r>
              <a:rPr lang="zh-CN" altLang="en-US" sz="4400" dirty="0">
                <a:sym typeface="+mn-ea"/>
              </a:rPr>
              <a:t>微网店的选择</a:t>
            </a:r>
            <a:endParaRPr lang="zh-CN" altLang="en-US" sz="4400" spc="150" dirty="0">
              <a:solidFill>
                <a:schemeClr val="bg1"/>
              </a:solidFill>
              <a:uFillTx/>
              <a:sym typeface="+mn-ea"/>
            </a:endParaRPr>
          </a:p>
        </p:txBody>
      </p:sp>
      <p:sp>
        <p:nvSpPr>
          <p:cNvPr id="5" name="文本占位符 4"/>
          <p:cNvSpPr>
            <a:spLocks noGrp="1"/>
          </p:cNvSpPr>
          <p:nvPr>
            <p:ph type="body" sz="quarter" idx="13"/>
            <p:custDataLst>
              <p:tags r:id="rId2"/>
            </p:custDataLst>
          </p:nvPr>
        </p:nvSpPr>
        <p:spPr>
          <a:xfrm>
            <a:off x="723900" y="3568700"/>
            <a:ext cx="9131300" cy="648970"/>
          </a:xfrm>
        </p:spPr>
        <p:txBody>
          <a:bodyPr/>
          <a:p>
            <a:pPr marL="0" indent="0">
              <a:buNone/>
            </a:pPr>
            <a:r>
              <a:rPr lang="en-US" altLang="zh-CN">
                <a:solidFill>
                  <a:schemeClr val="bg1"/>
                </a:solidFill>
                <a:sym typeface="+mn-ea"/>
              </a:rPr>
              <a:t>Micro store choice</a:t>
            </a:r>
            <a:endParaRPr lang="en-US" altLang="zh-CN">
              <a:solidFill>
                <a:schemeClr val="bg1"/>
              </a:solidFill>
              <a:sym typeface="+mn-ea"/>
            </a:endParaRPr>
          </a:p>
        </p:txBody>
      </p:sp>
      <p:sp>
        <p:nvSpPr>
          <p:cNvPr id="6" name="矩形 5"/>
          <p:cNvSpPr/>
          <p:nvPr>
            <p:custDataLst>
              <p:tags r:id="rId3"/>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700"/>
              <a:t>3</a:t>
            </a:r>
            <a:endParaRPr lang="en-US" altLang="zh-CN" sz="28700"/>
          </a:p>
        </p:txBody>
      </p:sp>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29" presetClass="entr" presetSubtype="0" fill="hold" grpId="15"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par>
                          <p:cTn id="15" fill="hold">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checkerboard(across)">
                                      <p:cBhvr>
                                        <p:cTn id="1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P spid="6" grpId="1" animBg="1"/>
      <p:bldP spid="6" grpId="2" animBg="1"/>
      <p:bldP spid="6" grpId="3" animBg="1"/>
      <p:bldP spid="6" grpId="4" animBg="1"/>
      <p:bldP spid="6" grpId="5" animBg="1"/>
      <p:bldP spid="6" grpId="6" animBg="1"/>
      <p:bldP spid="6" grpId="7" animBg="1"/>
      <p:bldP spid="6" grpId="8" animBg="1"/>
      <p:bldP spid="6" grpId="9" animBg="1"/>
      <p:bldP spid="6" grpId="10" animBg="1"/>
      <p:bldP spid="6" grpId="11" animBg="1"/>
      <p:bldP spid="6" grpId="12" animBg="1"/>
      <p:bldP spid="6" grpId="13" animBg="1"/>
      <p:bldP spid="6" grpId="14" animBg="1"/>
      <p:bldP spid="6" grpId="15"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泪滴形 7"/>
          <p:cNvSpPr/>
          <p:nvPr>
            <p:custDataLst>
              <p:tags r:id="rId1"/>
            </p:custDataLst>
          </p:nvPr>
        </p:nvSpPr>
        <p:spPr>
          <a:xfrm rot="8100000">
            <a:off x="3505200" y="3042920"/>
            <a:ext cx="985520" cy="985520"/>
          </a:xfrm>
          <a:custGeom>
            <a:avLst/>
            <a:gdLst>
              <a:gd name="connsiteX0" fmla="*/ 0 w 924022"/>
              <a:gd name="connsiteY0" fmla="*/ 462011 h 924022"/>
              <a:gd name="connsiteX1" fmla="*/ 462011 w 924022"/>
              <a:gd name="connsiteY1" fmla="*/ 0 h 924022"/>
              <a:gd name="connsiteX2" fmla="*/ 976294 w 924022"/>
              <a:gd name="connsiteY2" fmla="*/ -52272 h 924022"/>
              <a:gd name="connsiteX3" fmla="*/ 924022 w 924022"/>
              <a:gd name="connsiteY3" fmla="*/ 462011 h 924022"/>
              <a:gd name="connsiteX4" fmla="*/ 462011 w 924022"/>
              <a:gd name="connsiteY4" fmla="*/ 924022 h 924022"/>
              <a:gd name="connsiteX5" fmla="*/ 0 w 924022"/>
              <a:gd name="connsiteY5" fmla="*/ 462011 h 924022"/>
              <a:gd name="connsiteX0-1" fmla="*/ 0 w 976294"/>
              <a:gd name="connsiteY0-2" fmla="*/ 514283 h 976294"/>
              <a:gd name="connsiteX1-3" fmla="*/ 462011 w 976294"/>
              <a:gd name="connsiteY1-4" fmla="*/ 52272 h 976294"/>
              <a:gd name="connsiteX2-5" fmla="*/ 976294 w 976294"/>
              <a:gd name="connsiteY2-6" fmla="*/ 0 h 976294"/>
              <a:gd name="connsiteX3-7" fmla="*/ 924022 w 976294"/>
              <a:gd name="connsiteY3-8" fmla="*/ 514283 h 976294"/>
              <a:gd name="connsiteX4-9" fmla="*/ 462011 w 976294"/>
              <a:gd name="connsiteY4-10" fmla="*/ 976294 h 976294"/>
              <a:gd name="connsiteX5-11" fmla="*/ 0 w 976294"/>
              <a:gd name="connsiteY5-12" fmla="*/ 514283 h 976294"/>
              <a:gd name="connsiteX0-13" fmla="*/ 0 w 991098"/>
              <a:gd name="connsiteY0-14" fmla="*/ 517758 h 979769"/>
              <a:gd name="connsiteX1-15" fmla="*/ 462011 w 991098"/>
              <a:gd name="connsiteY1-16" fmla="*/ 55747 h 979769"/>
              <a:gd name="connsiteX2-17" fmla="*/ 976294 w 991098"/>
              <a:gd name="connsiteY2-18" fmla="*/ 3475 h 979769"/>
              <a:gd name="connsiteX3-19" fmla="*/ 924022 w 991098"/>
              <a:gd name="connsiteY3-20" fmla="*/ 517758 h 979769"/>
              <a:gd name="connsiteX4-21" fmla="*/ 462011 w 991098"/>
              <a:gd name="connsiteY4-22" fmla="*/ 979769 h 979769"/>
              <a:gd name="connsiteX5-23" fmla="*/ 0 w 991098"/>
              <a:gd name="connsiteY5-24" fmla="*/ 517758 h 979769"/>
              <a:gd name="connsiteX0-25" fmla="*/ 0 w 991098"/>
              <a:gd name="connsiteY0-26" fmla="*/ 532372 h 994383"/>
              <a:gd name="connsiteX1-27" fmla="*/ 462011 w 991098"/>
              <a:gd name="connsiteY1-28" fmla="*/ 70361 h 994383"/>
              <a:gd name="connsiteX2-29" fmla="*/ 976294 w 991098"/>
              <a:gd name="connsiteY2-30" fmla="*/ 18089 h 994383"/>
              <a:gd name="connsiteX3-31" fmla="*/ 924022 w 991098"/>
              <a:gd name="connsiteY3-32" fmla="*/ 532372 h 994383"/>
              <a:gd name="connsiteX4-33" fmla="*/ 462011 w 991098"/>
              <a:gd name="connsiteY4-34" fmla="*/ 994383 h 994383"/>
              <a:gd name="connsiteX5-35" fmla="*/ 0 w 991098"/>
              <a:gd name="connsiteY5-36" fmla="*/ 532372 h 994383"/>
              <a:gd name="connsiteX0-37" fmla="*/ 0 w 991098"/>
              <a:gd name="connsiteY0-38" fmla="*/ 529088 h 991099"/>
              <a:gd name="connsiteX1-39" fmla="*/ 462011 w 991098"/>
              <a:gd name="connsiteY1-40" fmla="*/ 67077 h 991099"/>
              <a:gd name="connsiteX2-41" fmla="*/ 976294 w 991098"/>
              <a:gd name="connsiteY2-42" fmla="*/ 14805 h 991099"/>
              <a:gd name="connsiteX3-43" fmla="*/ 924022 w 991098"/>
              <a:gd name="connsiteY3-44" fmla="*/ 529088 h 991099"/>
              <a:gd name="connsiteX4-45" fmla="*/ 462011 w 991098"/>
              <a:gd name="connsiteY4-46" fmla="*/ 991099 h 991099"/>
              <a:gd name="connsiteX5-47" fmla="*/ 0 w 991098"/>
              <a:gd name="connsiteY5-48" fmla="*/ 529088 h 991099"/>
              <a:gd name="connsiteX0-49" fmla="*/ 0 w 992401"/>
              <a:gd name="connsiteY0-50" fmla="*/ 529088 h 991099"/>
              <a:gd name="connsiteX1-51" fmla="*/ 462011 w 992401"/>
              <a:gd name="connsiteY1-52" fmla="*/ 67077 h 991099"/>
              <a:gd name="connsiteX2-53" fmla="*/ 976294 w 992401"/>
              <a:gd name="connsiteY2-54" fmla="*/ 14805 h 991099"/>
              <a:gd name="connsiteX3-55" fmla="*/ 924022 w 992401"/>
              <a:gd name="connsiteY3-56" fmla="*/ 529088 h 991099"/>
              <a:gd name="connsiteX4-57" fmla="*/ 462011 w 992401"/>
              <a:gd name="connsiteY4-58" fmla="*/ 991099 h 991099"/>
              <a:gd name="connsiteX5-59" fmla="*/ 0 w 992401"/>
              <a:gd name="connsiteY5-60" fmla="*/ 529088 h 991099"/>
              <a:gd name="connsiteX0-61" fmla="*/ 0 w 990452"/>
              <a:gd name="connsiteY0-62" fmla="*/ 529088 h 991099"/>
              <a:gd name="connsiteX1-63" fmla="*/ 462011 w 990452"/>
              <a:gd name="connsiteY1-64" fmla="*/ 67077 h 991099"/>
              <a:gd name="connsiteX2-65" fmla="*/ 976294 w 990452"/>
              <a:gd name="connsiteY2-66" fmla="*/ 14805 h 991099"/>
              <a:gd name="connsiteX3-67" fmla="*/ 924022 w 990452"/>
              <a:gd name="connsiteY3-68" fmla="*/ 529088 h 991099"/>
              <a:gd name="connsiteX4-69" fmla="*/ 462011 w 990452"/>
              <a:gd name="connsiteY4-70" fmla="*/ 991099 h 991099"/>
              <a:gd name="connsiteX5-71" fmla="*/ 0 w 990452"/>
              <a:gd name="connsiteY5-72" fmla="*/ 529088 h 991099"/>
              <a:gd name="connsiteX0-73" fmla="*/ 0 w 990452"/>
              <a:gd name="connsiteY0-74" fmla="*/ 528442 h 990453"/>
              <a:gd name="connsiteX1-75" fmla="*/ 462011 w 990452"/>
              <a:gd name="connsiteY1-76" fmla="*/ 66431 h 990453"/>
              <a:gd name="connsiteX2-77" fmla="*/ 976294 w 990452"/>
              <a:gd name="connsiteY2-78" fmla="*/ 14159 h 990453"/>
              <a:gd name="connsiteX3-79" fmla="*/ 924022 w 990452"/>
              <a:gd name="connsiteY3-80" fmla="*/ 528442 h 990453"/>
              <a:gd name="connsiteX4-81" fmla="*/ 462011 w 990452"/>
              <a:gd name="connsiteY4-82" fmla="*/ 990453 h 990453"/>
              <a:gd name="connsiteX5-83" fmla="*/ 0 w 990452"/>
              <a:gd name="connsiteY5-84" fmla="*/ 528442 h 990453"/>
              <a:gd name="connsiteX0-85" fmla="*/ 0 w 990452"/>
              <a:gd name="connsiteY0-86" fmla="*/ 527801 h 989812"/>
              <a:gd name="connsiteX1-87" fmla="*/ 462011 w 990452"/>
              <a:gd name="connsiteY1-88" fmla="*/ 65790 h 989812"/>
              <a:gd name="connsiteX2-89" fmla="*/ 976294 w 990452"/>
              <a:gd name="connsiteY2-90" fmla="*/ 13518 h 989812"/>
              <a:gd name="connsiteX3-91" fmla="*/ 924022 w 990452"/>
              <a:gd name="connsiteY3-92" fmla="*/ 527801 h 989812"/>
              <a:gd name="connsiteX4-93" fmla="*/ 462011 w 990452"/>
              <a:gd name="connsiteY4-94" fmla="*/ 989812 h 989812"/>
              <a:gd name="connsiteX5-95" fmla="*/ 0 w 990452"/>
              <a:gd name="connsiteY5-96" fmla="*/ 527801 h 989812"/>
              <a:gd name="connsiteX0-97" fmla="*/ 0 w 990452"/>
              <a:gd name="connsiteY0-98" fmla="*/ 525286 h 987297"/>
              <a:gd name="connsiteX1-99" fmla="*/ 462011 w 990452"/>
              <a:gd name="connsiteY1-100" fmla="*/ 63275 h 987297"/>
              <a:gd name="connsiteX2-101" fmla="*/ 976294 w 990452"/>
              <a:gd name="connsiteY2-102" fmla="*/ 11003 h 987297"/>
              <a:gd name="connsiteX3-103" fmla="*/ 924022 w 990452"/>
              <a:gd name="connsiteY3-104" fmla="*/ 525286 h 987297"/>
              <a:gd name="connsiteX4-105" fmla="*/ 462011 w 990452"/>
              <a:gd name="connsiteY4-106" fmla="*/ 987297 h 987297"/>
              <a:gd name="connsiteX5-107" fmla="*/ 0 w 990452"/>
              <a:gd name="connsiteY5-108" fmla="*/ 525286 h 987297"/>
              <a:gd name="connsiteX0-109" fmla="*/ 0 w 990452"/>
              <a:gd name="connsiteY0-110" fmla="*/ 523462 h 985473"/>
              <a:gd name="connsiteX1-111" fmla="*/ 462011 w 990452"/>
              <a:gd name="connsiteY1-112" fmla="*/ 61451 h 985473"/>
              <a:gd name="connsiteX2-113" fmla="*/ 976294 w 990452"/>
              <a:gd name="connsiteY2-114" fmla="*/ 9179 h 985473"/>
              <a:gd name="connsiteX3-115" fmla="*/ 924022 w 990452"/>
              <a:gd name="connsiteY3-116" fmla="*/ 523462 h 985473"/>
              <a:gd name="connsiteX4-117" fmla="*/ 462011 w 990452"/>
              <a:gd name="connsiteY4-118" fmla="*/ 985473 h 985473"/>
              <a:gd name="connsiteX5-119" fmla="*/ 0 w 990452"/>
              <a:gd name="connsiteY5-120" fmla="*/ 523462 h 985473"/>
              <a:gd name="connsiteX0-121" fmla="*/ 0 w 985472"/>
              <a:gd name="connsiteY0-122" fmla="*/ 523462 h 985473"/>
              <a:gd name="connsiteX1-123" fmla="*/ 462011 w 985472"/>
              <a:gd name="connsiteY1-124" fmla="*/ 61451 h 985473"/>
              <a:gd name="connsiteX2-125" fmla="*/ 976294 w 985472"/>
              <a:gd name="connsiteY2-126" fmla="*/ 9179 h 985473"/>
              <a:gd name="connsiteX3-127" fmla="*/ 924022 w 985472"/>
              <a:gd name="connsiteY3-128" fmla="*/ 523462 h 985473"/>
              <a:gd name="connsiteX4-129" fmla="*/ 462011 w 985472"/>
              <a:gd name="connsiteY4-130" fmla="*/ 985473 h 985473"/>
              <a:gd name="connsiteX5-131" fmla="*/ 0 w 985472"/>
              <a:gd name="connsiteY5-132" fmla="*/ 523462 h 985473"/>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985472" h="985473">
                <a:moveTo>
                  <a:pt x="0" y="523462"/>
                </a:moveTo>
                <a:cubicBezTo>
                  <a:pt x="0" y="268300"/>
                  <a:pt x="206849" y="61451"/>
                  <a:pt x="462011" y="61451"/>
                </a:cubicBezTo>
                <a:cubicBezTo>
                  <a:pt x="633438" y="61451"/>
                  <a:pt x="941255" y="-28376"/>
                  <a:pt x="976294" y="9179"/>
                </a:cubicBezTo>
                <a:cubicBezTo>
                  <a:pt x="1013850" y="37485"/>
                  <a:pt x="924022" y="352035"/>
                  <a:pt x="924022" y="523462"/>
                </a:cubicBezTo>
                <a:cubicBezTo>
                  <a:pt x="924022" y="778624"/>
                  <a:pt x="717173" y="985473"/>
                  <a:pt x="462011" y="985473"/>
                </a:cubicBezTo>
                <a:cubicBezTo>
                  <a:pt x="206849" y="985473"/>
                  <a:pt x="0" y="778624"/>
                  <a:pt x="0" y="523462"/>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sp>
        <p:nvSpPr>
          <p:cNvPr id="17" name="KSO_Shape"/>
          <p:cNvSpPr/>
          <p:nvPr>
            <p:custDataLst>
              <p:tags r:id="rId2"/>
            </p:custDataLst>
          </p:nvPr>
        </p:nvSpPr>
        <p:spPr>
          <a:xfrm>
            <a:off x="3763010" y="3300730"/>
            <a:ext cx="470535" cy="470535"/>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eaLnBrk="1" hangingPunct="1">
              <a:spcBef>
                <a:spcPts val="0"/>
              </a:spcBef>
              <a:spcAft>
                <a:spcPts val="0"/>
              </a:spcAft>
              <a:defRPr/>
            </a:pPr>
            <a:endParaRPr lang="en-US">
              <a:solidFill>
                <a:srgbClr val="FFFFFF"/>
              </a:solidFill>
              <a:sym typeface="Arial" panose="020B0604020202020204" pitchFamily="34" charset="0"/>
            </a:endParaRPr>
          </a:p>
        </p:txBody>
      </p:sp>
      <p:sp>
        <p:nvSpPr>
          <p:cNvPr id="23" name="文本框 22"/>
          <p:cNvSpPr txBox="1"/>
          <p:nvPr>
            <p:custDataLst>
              <p:tags r:id="rId3"/>
            </p:custDataLst>
          </p:nvPr>
        </p:nvSpPr>
        <p:spPr>
          <a:xfrm>
            <a:off x="2390775" y="4911725"/>
            <a:ext cx="3213735" cy="923290"/>
          </a:xfrm>
          <a:prstGeom prst="rect">
            <a:avLst/>
          </a:prstGeom>
          <a:noFill/>
        </p:spPr>
        <p:txBody>
          <a:bodyPr wrap="square" rtlCol="0">
            <a:normAutofit/>
          </a:bodyPr>
          <a:p>
            <a:pPr algn="ctr"/>
            <a:r>
              <a:rPr lang="zh-CN" altLang="en-US" dirty="0">
                <a:sym typeface="Arial" panose="020B0604020202020204" pitchFamily="34" charset="0"/>
              </a:rPr>
              <a:t>自身因素分析</a:t>
            </a:r>
            <a:endParaRPr lang="zh-CN" altLang="en-US" dirty="0">
              <a:sym typeface="Arial" panose="020B0604020202020204" pitchFamily="34" charset="0"/>
            </a:endParaRPr>
          </a:p>
        </p:txBody>
      </p:sp>
      <p:sp>
        <p:nvSpPr>
          <p:cNvPr id="24" name="文本框 23"/>
          <p:cNvSpPr txBox="1"/>
          <p:nvPr>
            <p:custDataLst>
              <p:tags r:id="rId4"/>
            </p:custDataLst>
          </p:nvPr>
        </p:nvSpPr>
        <p:spPr>
          <a:xfrm>
            <a:off x="2391410" y="4371975"/>
            <a:ext cx="3213735" cy="400050"/>
          </a:xfrm>
          <a:prstGeom prst="rect">
            <a:avLst/>
          </a:prstGeom>
          <a:noFill/>
        </p:spPr>
        <p:txBody>
          <a:bodyPr wrap="square" rtlCol="0">
            <a:normAutofit/>
          </a:bodyPr>
          <a:p>
            <a:pPr algn="ctr"/>
            <a:r>
              <a:rPr lang="en-US" altLang="zh-CN" sz="2000" dirty="0">
                <a:solidFill>
                  <a:schemeClr val="accent1"/>
                </a:solidFill>
                <a:latin typeface="+mj-lt"/>
                <a:ea typeface="+mj-ea"/>
                <a:cs typeface="+mj-cs"/>
                <a:sym typeface="Arial" panose="020B0604020202020204" pitchFamily="34" charset="0"/>
              </a:rPr>
              <a:t>1 </a:t>
            </a:r>
            <a:endParaRPr lang="zh-CN" altLang="en-US" sz="2000" dirty="0">
              <a:solidFill>
                <a:schemeClr val="accent1"/>
              </a:solidFill>
              <a:latin typeface="+mj-lt"/>
              <a:ea typeface="+mj-ea"/>
              <a:cs typeface="+mj-cs"/>
              <a:sym typeface="Arial" panose="020B0604020202020204" pitchFamily="34" charset="0"/>
            </a:endParaRPr>
          </a:p>
        </p:txBody>
      </p:sp>
      <p:sp>
        <p:nvSpPr>
          <p:cNvPr id="25" name="泪滴形 7"/>
          <p:cNvSpPr/>
          <p:nvPr>
            <p:custDataLst>
              <p:tags r:id="rId5"/>
            </p:custDataLst>
          </p:nvPr>
        </p:nvSpPr>
        <p:spPr>
          <a:xfrm rot="8100000">
            <a:off x="7731760" y="3042920"/>
            <a:ext cx="985520" cy="985520"/>
          </a:xfrm>
          <a:custGeom>
            <a:avLst/>
            <a:gdLst>
              <a:gd name="connsiteX0" fmla="*/ 0 w 924022"/>
              <a:gd name="connsiteY0" fmla="*/ 462011 h 924022"/>
              <a:gd name="connsiteX1" fmla="*/ 462011 w 924022"/>
              <a:gd name="connsiteY1" fmla="*/ 0 h 924022"/>
              <a:gd name="connsiteX2" fmla="*/ 976294 w 924022"/>
              <a:gd name="connsiteY2" fmla="*/ -52272 h 924022"/>
              <a:gd name="connsiteX3" fmla="*/ 924022 w 924022"/>
              <a:gd name="connsiteY3" fmla="*/ 462011 h 924022"/>
              <a:gd name="connsiteX4" fmla="*/ 462011 w 924022"/>
              <a:gd name="connsiteY4" fmla="*/ 924022 h 924022"/>
              <a:gd name="connsiteX5" fmla="*/ 0 w 924022"/>
              <a:gd name="connsiteY5" fmla="*/ 462011 h 924022"/>
              <a:gd name="connsiteX0-1" fmla="*/ 0 w 976294"/>
              <a:gd name="connsiteY0-2" fmla="*/ 514283 h 976294"/>
              <a:gd name="connsiteX1-3" fmla="*/ 462011 w 976294"/>
              <a:gd name="connsiteY1-4" fmla="*/ 52272 h 976294"/>
              <a:gd name="connsiteX2-5" fmla="*/ 976294 w 976294"/>
              <a:gd name="connsiteY2-6" fmla="*/ 0 h 976294"/>
              <a:gd name="connsiteX3-7" fmla="*/ 924022 w 976294"/>
              <a:gd name="connsiteY3-8" fmla="*/ 514283 h 976294"/>
              <a:gd name="connsiteX4-9" fmla="*/ 462011 w 976294"/>
              <a:gd name="connsiteY4-10" fmla="*/ 976294 h 976294"/>
              <a:gd name="connsiteX5-11" fmla="*/ 0 w 976294"/>
              <a:gd name="connsiteY5-12" fmla="*/ 514283 h 976294"/>
              <a:gd name="connsiteX0-13" fmla="*/ 0 w 991098"/>
              <a:gd name="connsiteY0-14" fmla="*/ 517758 h 979769"/>
              <a:gd name="connsiteX1-15" fmla="*/ 462011 w 991098"/>
              <a:gd name="connsiteY1-16" fmla="*/ 55747 h 979769"/>
              <a:gd name="connsiteX2-17" fmla="*/ 976294 w 991098"/>
              <a:gd name="connsiteY2-18" fmla="*/ 3475 h 979769"/>
              <a:gd name="connsiteX3-19" fmla="*/ 924022 w 991098"/>
              <a:gd name="connsiteY3-20" fmla="*/ 517758 h 979769"/>
              <a:gd name="connsiteX4-21" fmla="*/ 462011 w 991098"/>
              <a:gd name="connsiteY4-22" fmla="*/ 979769 h 979769"/>
              <a:gd name="connsiteX5-23" fmla="*/ 0 w 991098"/>
              <a:gd name="connsiteY5-24" fmla="*/ 517758 h 979769"/>
              <a:gd name="connsiteX0-25" fmla="*/ 0 w 991098"/>
              <a:gd name="connsiteY0-26" fmla="*/ 532372 h 994383"/>
              <a:gd name="connsiteX1-27" fmla="*/ 462011 w 991098"/>
              <a:gd name="connsiteY1-28" fmla="*/ 70361 h 994383"/>
              <a:gd name="connsiteX2-29" fmla="*/ 976294 w 991098"/>
              <a:gd name="connsiteY2-30" fmla="*/ 18089 h 994383"/>
              <a:gd name="connsiteX3-31" fmla="*/ 924022 w 991098"/>
              <a:gd name="connsiteY3-32" fmla="*/ 532372 h 994383"/>
              <a:gd name="connsiteX4-33" fmla="*/ 462011 w 991098"/>
              <a:gd name="connsiteY4-34" fmla="*/ 994383 h 994383"/>
              <a:gd name="connsiteX5-35" fmla="*/ 0 w 991098"/>
              <a:gd name="connsiteY5-36" fmla="*/ 532372 h 994383"/>
              <a:gd name="connsiteX0-37" fmla="*/ 0 w 991098"/>
              <a:gd name="connsiteY0-38" fmla="*/ 529088 h 991099"/>
              <a:gd name="connsiteX1-39" fmla="*/ 462011 w 991098"/>
              <a:gd name="connsiteY1-40" fmla="*/ 67077 h 991099"/>
              <a:gd name="connsiteX2-41" fmla="*/ 976294 w 991098"/>
              <a:gd name="connsiteY2-42" fmla="*/ 14805 h 991099"/>
              <a:gd name="connsiteX3-43" fmla="*/ 924022 w 991098"/>
              <a:gd name="connsiteY3-44" fmla="*/ 529088 h 991099"/>
              <a:gd name="connsiteX4-45" fmla="*/ 462011 w 991098"/>
              <a:gd name="connsiteY4-46" fmla="*/ 991099 h 991099"/>
              <a:gd name="connsiteX5-47" fmla="*/ 0 w 991098"/>
              <a:gd name="connsiteY5-48" fmla="*/ 529088 h 991099"/>
              <a:gd name="connsiteX0-49" fmla="*/ 0 w 992401"/>
              <a:gd name="connsiteY0-50" fmla="*/ 529088 h 991099"/>
              <a:gd name="connsiteX1-51" fmla="*/ 462011 w 992401"/>
              <a:gd name="connsiteY1-52" fmla="*/ 67077 h 991099"/>
              <a:gd name="connsiteX2-53" fmla="*/ 976294 w 992401"/>
              <a:gd name="connsiteY2-54" fmla="*/ 14805 h 991099"/>
              <a:gd name="connsiteX3-55" fmla="*/ 924022 w 992401"/>
              <a:gd name="connsiteY3-56" fmla="*/ 529088 h 991099"/>
              <a:gd name="connsiteX4-57" fmla="*/ 462011 w 992401"/>
              <a:gd name="connsiteY4-58" fmla="*/ 991099 h 991099"/>
              <a:gd name="connsiteX5-59" fmla="*/ 0 w 992401"/>
              <a:gd name="connsiteY5-60" fmla="*/ 529088 h 991099"/>
              <a:gd name="connsiteX0-61" fmla="*/ 0 w 990452"/>
              <a:gd name="connsiteY0-62" fmla="*/ 529088 h 991099"/>
              <a:gd name="connsiteX1-63" fmla="*/ 462011 w 990452"/>
              <a:gd name="connsiteY1-64" fmla="*/ 67077 h 991099"/>
              <a:gd name="connsiteX2-65" fmla="*/ 976294 w 990452"/>
              <a:gd name="connsiteY2-66" fmla="*/ 14805 h 991099"/>
              <a:gd name="connsiteX3-67" fmla="*/ 924022 w 990452"/>
              <a:gd name="connsiteY3-68" fmla="*/ 529088 h 991099"/>
              <a:gd name="connsiteX4-69" fmla="*/ 462011 w 990452"/>
              <a:gd name="connsiteY4-70" fmla="*/ 991099 h 991099"/>
              <a:gd name="connsiteX5-71" fmla="*/ 0 w 990452"/>
              <a:gd name="connsiteY5-72" fmla="*/ 529088 h 991099"/>
              <a:gd name="connsiteX0-73" fmla="*/ 0 w 990452"/>
              <a:gd name="connsiteY0-74" fmla="*/ 528442 h 990453"/>
              <a:gd name="connsiteX1-75" fmla="*/ 462011 w 990452"/>
              <a:gd name="connsiteY1-76" fmla="*/ 66431 h 990453"/>
              <a:gd name="connsiteX2-77" fmla="*/ 976294 w 990452"/>
              <a:gd name="connsiteY2-78" fmla="*/ 14159 h 990453"/>
              <a:gd name="connsiteX3-79" fmla="*/ 924022 w 990452"/>
              <a:gd name="connsiteY3-80" fmla="*/ 528442 h 990453"/>
              <a:gd name="connsiteX4-81" fmla="*/ 462011 w 990452"/>
              <a:gd name="connsiteY4-82" fmla="*/ 990453 h 990453"/>
              <a:gd name="connsiteX5-83" fmla="*/ 0 w 990452"/>
              <a:gd name="connsiteY5-84" fmla="*/ 528442 h 990453"/>
              <a:gd name="connsiteX0-85" fmla="*/ 0 w 990452"/>
              <a:gd name="connsiteY0-86" fmla="*/ 527801 h 989812"/>
              <a:gd name="connsiteX1-87" fmla="*/ 462011 w 990452"/>
              <a:gd name="connsiteY1-88" fmla="*/ 65790 h 989812"/>
              <a:gd name="connsiteX2-89" fmla="*/ 976294 w 990452"/>
              <a:gd name="connsiteY2-90" fmla="*/ 13518 h 989812"/>
              <a:gd name="connsiteX3-91" fmla="*/ 924022 w 990452"/>
              <a:gd name="connsiteY3-92" fmla="*/ 527801 h 989812"/>
              <a:gd name="connsiteX4-93" fmla="*/ 462011 w 990452"/>
              <a:gd name="connsiteY4-94" fmla="*/ 989812 h 989812"/>
              <a:gd name="connsiteX5-95" fmla="*/ 0 w 990452"/>
              <a:gd name="connsiteY5-96" fmla="*/ 527801 h 989812"/>
              <a:gd name="connsiteX0-97" fmla="*/ 0 w 990452"/>
              <a:gd name="connsiteY0-98" fmla="*/ 525286 h 987297"/>
              <a:gd name="connsiteX1-99" fmla="*/ 462011 w 990452"/>
              <a:gd name="connsiteY1-100" fmla="*/ 63275 h 987297"/>
              <a:gd name="connsiteX2-101" fmla="*/ 976294 w 990452"/>
              <a:gd name="connsiteY2-102" fmla="*/ 11003 h 987297"/>
              <a:gd name="connsiteX3-103" fmla="*/ 924022 w 990452"/>
              <a:gd name="connsiteY3-104" fmla="*/ 525286 h 987297"/>
              <a:gd name="connsiteX4-105" fmla="*/ 462011 w 990452"/>
              <a:gd name="connsiteY4-106" fmla="*/ 987297 h 987297"/>
              <a:gd name="connsiteX5-107" fmla="*/ 0 w 990452"/>
              <a:gd name="connsiteY5-108" fmla="*/ 525286 h 987297"/>
              <a:gd name="connsiteX0-109" fmla="*/ 0 w 990452"/>
              <a:gd name="connsiteY0-110" fmla="*/ 523462 h 985473"/>
              <a:gd name="connsiteX1-111" fmla="*/ 462011 w 990452"/>
              <a:gd name="connsiteY1-112" fmla="*/ 61451 h 985473"/>
              <a:gd name="connsiteX2-113" fmla="*/ 976294 w 990452"/>
              <a:gd name="connsiteY2-114" fmla="*/ 9179 h 985473"/>
              <a:gd name="connsiteX3-115" fmla="*/ 924022 w 990452"/>
              <a:gd name="connsiteY3-116" fmla="*/ 523462 h 985473"/>
              <a:gd name="connsiteX4-117" fmla="*/ 462011 w 990452"/>
              <a:gd name="connsiteY4-118" fmla="*/ 985473 h 985473"/>
              <a:gd name="connsiteX5-119" fmla="*/ 0 w 990452"/>
              <a:gd name="connsiteY5-120" fmla="*/ 523462 h 985473"/>
              <a:gd name="connsiteX0-121" fmla="*/ 0 w 985472"/>
              <a:gd name="connsiteY0-122" fmla="*/ 523462 h 985473"/>
              <a:gd name="connsiteX1-123" fmla="*/ 462011 w 985472"/>
              <a:gd name="connsiteY1-124" fmla="*/ 61451 h 985473"/>
              <a:gd name="connsiteX2-125" fmla="*/ 976294 w 985472"/>
              <a:gd name="connsiteY2-126" fmla="*/ 9179 h 985473"/>
              <a:gd name="connsiteX3-127" fmla="*/ 924022 w 985472"/>
              <a:gd name="connsiteY3-128" fmla="*/ 523462 h 985473"/>
              <a:gd name="connsiteX4-129" fmla="*/ 462011 w 985472"/>
              <a:gd name="connsiteY4-130" fmla="*/ 985473 h 985473"/>
              <a:gd name="connsiteX5-131" fmla="*/ 0 w 985472"/>
              <a:gd name="connsiteY5-132" fmla="*/ 523462 h 985473"/>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985472" h="985473">
                <a:moveTo>
                  <a:pt x="0" y="523462"/>
                </a:moveTo>
                <a:cubicBezTo>
                  <a:pt x="0" y="268300"/>
                  <a:pt x="206849" y="61451"/>
                  <a:pt x="462011" y="61451"/>
                </a:cubicBezTo>
                <a:cubicBezTo>
                  <a:pt x="633438" y="61451"/>
                  <a:pt x="941255" y="-28376"/>
                  <a:pt x="976294" y="9179"/>
                </a:cubicBezTo>
                <a:cubicBezTo>
                  <a:pt x="1013850" y="37485"/>
                  <a:pt x="924022" y="352035"/>
                  <a:pt x="924022" y="523462"/>
                </a:cubicBezTo>
                <a:cubicBezTo>
                  <a:pt x="924022" y="778624"/>
                  <a:pt x="717173" y="985473"/>
                  <a:pt x="462011" y="985473"/>
                </a:cubicBezTo>
                <a:cubicBezTo>
                  <a:pt x="206849" y="985473"/>
                  <a:pt x="0" y="778624"/>
                  <a:pt x="0" y="523462"/>
                </a:cubicBezTo>
                <a:close/>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p>
            <a:pPr algn="ctr"/>
            <a:endParaRPr lang="zh-CN" altLang="en-US">
              <a:sym typeface="Arial" panose="020B0604020202020204" pitchFamily="34" charset="0"/>
            </a:endParaRPr>
          </a:p>
        </p:txBody>
      </p:sp>
      <p:sp>
        <p:nvSpPr>
          <p:cNvPr id="26" name="KSO_Shape"/>
          <p:cNvSpPr/>
          <p:nvPr>
            <p:custDataLst>
              <p:tags r:id="rId6"/>
            </p:custDataLst>
          </p:nvPr>
        </p:nvSpPr>
        <p:spPr>
          <a:xfrm flipH="1">
            <a:off x="7958455" y="3325495"/>
            <a:ext cx="593090" cy="420370"/>
          </a:xfrm>
          <a:custGeom>
            <a:avLst/>
            <a:gdLst/>
            <a:ahLst/>
            <a:cxnLst/>
            <a:rect l="l" t="t" r="r" b="b"/>
            <a:pathLst>
              <a:path w="1211637" h="857258">
                <a:moveTo>
                  <a:pt x="937021" y="713258"/>
                </a:moveTo>
                <a:cubicBezTo>
                  <a:pt x="976786" y="713258"/>
                  <a:pt x="1009021" y="745493"/>
                  <a:pt x="1009021" y="785258"/>
                </a:cubicBezTo>
                <a:cubicBezTo>
                  <a:pt x="1009021" y="825023"/>
                  <a:pt x="976786" y="857258"/>
                  <a:pt x="937021" y="857258"/>
                </a:cubicBezTo>
                <a:cubicBezTo>
                  <a:pt x="897256" y="857258"/>
                  <a:pt x="865021" y="825023"/>
                  <a:pt x="865021" y="785258"/>
                </a:cubicBezTo>
                <a:cubicBezTo>
                  <a:pt x="865021" y="745493"/>
                  <a:pt x="897256" y="713258"/>
                  <a:pt x="937021" y="713258"/>
                </a:cubicBezTo>
                <a:close/>
                <a:moveTo>
                  <a:pt x="568554" y="713258"/>
                </a:moveTo>
                <a:cubicBezTo>
                  <a:pt x="608319" y="713258"/>
                  <a:pt x="640554" y="745493"/>
                  <a:pt x="640554" y="785258"/>
                </a:cubicBezTo>
                <a:cubicBezTo>
                  <a:pt x="640554" y="825023"/>
                  <a:pt x="608319" y="857258"/>
                  <a:pt x="568554" y="857258"/>
                </a:cubicBezTo>
                <a:cubicBezTo>
                  <a:pt x="528789" y="857258"/>
                  <a:pt x="496554" y="825023"/>
                  <a:pt x="496554" y="785258"/>
                </a:cubicBezTo>
                <a:cubicBezTo>
                  <a:pt x="496554" y="745493"/>
                  <a:pt x="528789" y="713258"/>
                  <a:pt x="568554" y="713258"/>
                </a:cubicBezTo>
                <a:close/>
                <a:moveTo>
                  <a:pt x="238524" y="0"/>
                </a:moveTo>
                <a:lnTo>
                  <a:pt x="287824" y="4511"/>
                </a:lnTo>
                <a:lnTo>
                  <a:pt x="288000" y="4511"/>
                </a:lnTo>
                <a:lnTo>
                  <a:pt x="288001" y="4528"/>
                </a:lnTo>
                <a:lnTo>
                  <a:pt x="308028" y="6360"/>
                </a:lnTo>
                <a:lnTo>
                  <a:pt x="374622" y="197367"/>
                </a:lnTo>
                <a:lnTo>
                  <a:pt x="1211637" y="197367"/>
                </a:lnTo>
                <a:lnTo>
                  <a:pt x="1050402" y="681918"/>
                </a:lnTo>
                <a:lnTo>
                  <a:pt x="472773" y="681918"/>
                </a:lnTo>
                <a:lnTo>
                  <a:pt x="399476" y="461644"/>
                </a:lnTo>
                <a:lnTo>
                  <a:pt x="257414" y="54181"/>
                </a:lnTo>
                <a:lnTo>
                  <a:pt x="1" y="54181"/>
                </a:lnTo>
                <a:lnTo>
                  <a:pt x="0" y="4511"/>
                </a:lnTo>
                <a:lnTo>
                  <a:pt x="240097" y="45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algn="ctr" eaLnBrk="1" hangingPunct="1">
              <a:spcBef>
                <a:spcPts val="0"/>
              </a:spcBef>
              <a:spcAft>
                <a:spcPts val="0"/>
              </a:spcAft>
              <a:defRPr/>
            </a:pPr>
            <a:endParaRPr lang="zh-CN" altLang="en-US">
              <a:solidFill>
                <a:srgbClr val="FFFFFF"/>
              </a:solidFill>
              <a:sym typeface="Arial" panose="020B0604020202020204" pitchFamily="34" charset="0"/>
            </a:endParaRPr>
          </a:p>
        </p:txBody>
      </p:sp>
      <p:sp>
        <p:nvSpPr>
          <p:cNvPr id="27" name="文本框 26"/>
          <p:cNvSpPr txBox="1"/>
          <p:nvPr>
            <p:custDataLst>
              <p:tags r:id="rId7"/>
            </p:custDataLst>
          </p:nvPr>
        </p:nvSpPr>
        <p:spPr>
          <a:xfrm>
            <a:off x="6617335" y="4911725"/>
            <a:ext cx="3213735" cy="923290"/>
          </a:xfrm>
          <a:prstGeom prst="rect">
            <a:avLst/>
          </a:prstGeom>
          <a:noFill/>
        </p:spPr>
        <p:txBody>
          <a:bodyPr wrap="square" rtlCol="0">
            <a:normAutofit/>
          </a:bodyPr>
          <a:p>
            <a:pPr algn="ctr"/>
            <a:r>
              <a:rPr lang="zh-CN" altLang="en-US" dirty="0">
                <a:sym typeface="Arial" panose="020B0604020202020204" pitchFamily="34" charset="0"/>
              </a:rPr>
              <a:t>平台因素分析</a:t>
            </a:r>
            <a:endParaRPr lang="zh-CN" altLang="en-US" dirty="0">
              <a:sym typeface="Arial" panose="020B0604020202020204" pitchFamily="34" charset="0"/>
            </a:endParaRPr>
          </a:p>
        </p:txBody>
      </p:sp>
      <p:sp>
        <p:nvSpPr>
          <p:cNvPr id="28" name="文本框 27"/>
          <p:cNvSpPr txBox="1"/>
          <p:nvPr>
            <p:custDataLst>
              <p:tags r:id="rId8"/>
            </p:custDataLst>
          </p:nvPr>
        </p:nvSpPr>
        <p:spPr>
          <a:xfrm>
            <a:off x="6617335" y="4371975"/>
            <a:ext cx="3213735" cy="400050"/>
          </a:xfrm>
          <a:prstGeom prst="rect">
            <a:avLst/>
          </a:prstGeom>
          <a:noFill/>
        </p:spPr>
        <p:txBody>
          <a:bodyPr wrap="square" rtlCol="0">
            <a:normAutofit/>
          </a:bodyPr>
          <a:p>
            <a:pPr algn="ctr"/>
            <a:r>
              <a:rPr lang="en-US" altLang="zh-CN" sz="2000" dirty="0">
                <a:solidFill>
                  <a:schemeClr val="accent1"/>
                </a:solidFill>
                <a:latin typeface="+mj-lt"/>
                <a:ea typeface="+mj-ea"/>
                <a:cs typeface="+mj-cs"/>
                <a:sym typeface="Arial" panose="020B0604020202020204" pitchFamily="34" charset="0"/>
              </a:rPr>
              <a:t>2</a:t>
            </a:r>
            <a:endParaRPr lang="en-US" altLang="zh-CN" sz="2000" dirty="0">
              <a:solidFill>
                <a:schemeClr val="accent1"/>
              </a:solidFill>
              <a:latin typeface="+mj-lt"/>
              <a:ea typeface="+mj-ea"/>
              <a:cs typeface="+mj-cs"/>
              <a:sym typeface="Arial" panose="020B0604020202020204" pitchFamily="34" charset="0"/>
            </a:endParaRPr>
          </a:p>
        </p:txBody>
      </p:sp>
      <p:sp>
        <p:nvSpPr>
          <p:cNvPr id="29" name="标题 4"/>
          <p:cNvSpPr>
            <a:spLocks noGrp="1"/>
          </p:cNvSpPr>
          <p:nvPr>
            <p:custDataLst>
              <p:tags r:id="rId9"/>
            </p:custDataLst>
          </p:nvPr>
        </p:nvSpPr>
        <p:spPr>
          <a:xfrm>
            <a:off x="838200" y="219075"/>
            <a:ext cx="5763895" cy="97726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spcBef>
                <a:spcPts val="1000"/>
              </a:spcBef>
              <a:buFont typeface="Arial" panose="020B0604020202020204" pitchFamily="34" charset="0"/>
            </a:pPr>
            <a:r>
              <a:rPr lang="zh-CN" altLang="en-US" spc="150" dirty="0">
                <a:uFillTx/>
                <a:sym typeface="+mn-ea"/>
              </a:rPr>
              <a:t>微网店的选择</a:t>
            </a:r>
            <a:br>
              <a:rPr lang="zh-CN" altLang="en-US" dirty="0">
                <a:sym typeface="+mn-ea"/>
              </a:rPr>
            </a:br>
            <a:r>
              <a:rPr lang="en-US" altLang="zh-CN" sz="2000">
                <a:solidFill>
                  <a:srgbClr val="48B39D"/>
                </a:solidFill>
                <a:sym typeface="+mn-ea"/>
              </a:rPr>
              <a:t>Micro store choice</a:t>
            </a:r>
            <a:endParaRPr lang="en-US" altLang="zh-CN" sz="2000">
              <a:solidFill>
                <a:srgbClr val="48B39D"/>
              </a:solidFill>
              <a:sym typeface="+mn-ea"/>
            </a:endParaRPr>
          </a:p>
        </p:txBody>
      </p:sp>
      <p:sp>
        <p:nvSpPr>
          <p:cNvPr id="100" name="文本框 99"/>
          <p:cNvSpPr txBox="1"/>
          <p:nvPr/>
        </p:nvSpPr>
        <p:spPr>
          <a:xfrm>
            <a:off x="3007995" y="1734820"/>
            <a:ext cx="6176645" cy="829945"/>
          </a:xfrm>
          <a:prstGeom prst="rect">
            <a:avLst/>
          </a:prstGeom>
          <a:noFill/>
          <a:ln w="9525">
            <a:noFill/>
          </a:ln>
        </p:spPr>
        <p:txBody>
          <a:bodyPr wrap="square">
            <a:spAutoFit/>
          </a:bodyPr>
          <a:p>
            <a:pPr indent="0" algn="l"/>
            <a:r>
              <a:rPr lang="zh-CN" altLang="en-US" sz="1600" b="0">
                <a:latin typeface="+mn-ea"/>
                <a:cs typeface="宋体" panose="02010600030101010101" pitchFamily="2" charset="-122"/>
              </a:rPr>
              <a:t>在决定选择一个“微网店”</a:t>
            </a:r>
            <a:r>
              <a:rPr lang="en-US" altLang="zh-CN" sz="1600" b="0">
                <a:latin typeface="+mn-ea"/>
                <a:cs typeface="宋体" panose="02010600030101010101" pitchFamily="2" charset="-122"/>
              </a:rPr>
              <a:t>App</a:t>
            </a:r>
            <a:r>
              <a:rPr lang="zh-CN" altLang="en-US" sz="1600" b="0">
                <a:latin typeface="+mn-ea"/>
                <a:cs typeface="宋体" panose="02010600030101010101" pitchFamily="2" charset="-122"/>
              </a:rPr>
              <a:t>作为自己的开店平台之前，需要结合自身因素和平台因素两个方面进行分析，进而选出最适合自己的“微网店”</a:t>
            </a:r>
            <a:r>
              <a:rPr lang="en-US" altLang="zh-CN" sz="1600" b="0">
                <a:latin typeface="+mn-ea"/>
                <a:cs typeface="宋体" panose="02010600030101010101" pitchFamily="2" charset="-122"/>
              </a:rPr>
              <a:t>App</a:t>
            </a:r>
            <a:r>
              <a:rPr lang="zh-CN" altLang="en-US" sz="1600" b="0">
                <a:latin typeface="+mn-ea"/>
                <a:cs typeface="宋体" panose="02010600030101010101" pitchFamily="2" charset="-122"/>
              </a:rPr>
              <a:t>。</a:t>
            </a:r>
            <a:endParaRPr lang="zh-CN" altLang="en-US" sz="1600">
              <a:latin typeface="+mn-ea"/>
            </a:endParaRPr>
          </a:p>
        </p:txBody>
      </p:sp>
      <p:pic>
        <p:nvPicPr>
          <p:cNvPr id="30" name="图片 29" descr="20149309313"/>
          <p:cNvPicPr>
            <a:picLocks noChangeAspect="1"/>
          </p:cNvPicPr>
          <p:nvPr/>
        </p:nvPicPr>
        <p:blipFill>
          <a:blip r:embed="rId10"/>
          <a:stretch>
            <a:fillRect/>
          </a:stretch>
        </p:blipFill>
        <p:spPr>
          <a:xfrm>
            <a:off x="9034145" y="635"/>
            <a:ext cx="2990300" cy="900007"/>
          </a:xfrm>
          <a:prstGeom prst="rect">
            <a:avLst/>
          </a:prstGeom>
        </p:spPr>
      </p:pic>
    </p:spTree>
    <p:custDataLst>
      <p:tags r:id="rId1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ppt_x</p:attrName>
                                        </p:attrNameLst>
                                      </p:cBhvr>
                                      <p:tavLst>
                                        <p:tav tm="0">
                                          <p:val>
                                            <p:strVal val="#ppt_x-.2"/>
                                          </p:val>
                                        </p:tav>
                                        <p:tav tm="100000">
                                          <p:val>
                                            <p:strVal val="#ppt_x"/>
                                          </p:val>
                                        </p:tav>
                                      </p:tavLst>
                                    </p:anim>
                                    <p:anim calcmode="lin" valueType="num">
                                      <p:cBhvr>
                                        <p:cTn id="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29"/>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checkerboard(across)">
                                      <p:cBhvr>
                                        <p:cTn id="13" dur="500"/>
                                        <p:tgtEl>
                                          <p:spTgt spid="100"/>
                                        </p:tgtEl>
                                      </p:cBhvr>
                                    </p:animEffect>
                                  </p:childTnLst>
                                </p:cTn>
                              </p:par>
                            </p:childTnLst>
                          </p:cTn>
                        </p:par>
                        <p:par>
                          <p:cTn id="14" fill="hold">
                            <p:stCondLst>
                              <p:cond delay="1500"/>
                            </p:stCondLst>
                            <p:childTnLst>
                              <p:par>
                                <p:cTn id="15" presetID="3" presetClass="entr" presetSubtype="5"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vertical)">
                                      <p:cBhvr>
                                        <p:cTn id="17" dur="500"/>
                                        <p:tgtEl>
                                          <p:spTgt spid="16"/>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 calcmode="lin" valueType="num">
                                      <p:cBhvr>
                                        <p:cTn id="23" dur="500" fill="hold"/>
                                        <p:tgtEl>
                                          <p:spTgt spid="17"/>
                                        </p:tgtEl>
                                        <p:attrNameLst>
                                          <p:attrName>style.rotation</p:attrName>
                                        </p:attrNameLst>
                                      </p:cBhvr>
                                      <p:tavLst>
                                        <p:tav tm="0">
                                          <p:val>
                                            <p:fltVal val="90"/>
                                          </p:val>
                                        </p:tav>
                                        <p:tav tm="100000">
                                          <p:val>
                                            <p:fltVal val="0"/>
                                          </p:val>
                                        </p:tav>
                                      </p:tavLst>
                                    </p:anim>
                                    <p:animEffect transition="in" filter="fade">
                                      <p:cBhvr>
                                        <p:cTn id="24" dur="500"/>
                                        <p:tgtEl>
                                          <p:spTgt spid="17"/>
                                        </p:tgtEl>
                                      </p:cBhvr>
                                    </p:animEffect>
                                  </p:childTnLst>
                                </p:cTn>
                              </p:par>
                            </p:childTnLst>
                          </p:cTn>
                        </p:par>
                        <p:par>
                          <p:cTn id="25" fill="hold">
                            <p:stCondLst>
                              <p:cond delay="2500"/>
                            </p:stCondLst>
                            <p:childTnLst>
                              <p:par>
                                <p:cTn id="26" presetID="3" presetClass="entr" presetSubtype="5"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vertical)">
                                      <p:cBhvr>
                                        <p:cTn id="28" dur="500"/>
                                        <p:tgtEl>
                                          <p:spTgt spid="25"/>
                                        </p:tgtEl>
                                      </p:cBhvr>
                                    </p:animEffect>
                                  </p:childTnLst>
                                </p:cTn>
                              </p:par>
                            </p:childTnLst>
                          </p:cTn>
                        </p:par>
                        <p:par>
                          <p:cTn id="29" fill="hold">
                            <p:stCondLst>
                              <p:cond delay="3000"/>
                            </p:stCondLst>
                            <p:childTnLst>
                              <p:par>
                                <p:cTn id="30" presetID="5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Scale>
                                      <p:cBhvr>
                                        <p:cTn id="32" dur="5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500" decel="50000" fill="hold">
                                          <p:stCondLst>
                                            <p:cond delay="0"/>
                                          </p:stCondLst>
                                        </p:cTn>
                                        <p:tgtEl>
                                          <p:spTgt spid="26"/>
                                        </p:tgtEl>
                                        <p:attrNameLst>
                                          <p:attrName>ppt_x</p:attrName>
                                          <p:attrName>ppt_y</p:attrName>
                                        </p:attrNameLst>
                                      </p:cBhvr>
                                    </p:animMotion>
                                    <p:animEffect transition="in" filter="fade">
                                      <p:cBhvr>
                                        <p:cTn id="34" dur="500"/>
                                        <p:tgtEl>
                                          <p:spTgt spid="26"/>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p:tgtEl>
                                          <p:spTgt spid="24"/>
                                        </p:tgtEl>
                                        <p:attrNameLst>
                                          <p:attrName>ppt_y</p:attrName>
                                        </p:attrNameLst>
                                      </p:cBhvr>
                                      <p:tavLst>
                                        <p:tav tm="0">
                                          <p:val>
                                            <p:strVal val="#ppt_y+#ppt_h*1.125000"/>
                                          </p:val>
                                        </p:tav>
                                        <p:tav tm="100000">
                                          <p:val>
                                            <p:strVal val="#ppt_y"/>
                                          </p:val>
                                        </p:tav>
                                      </p:tavLst>
                                    </p:anim>
                                    <p:animEffect transition="in" filter="wipe(up)">
                                      <p:cBhvr>
                                        <p:cTn id="39" dur="500"/>
                                        <p:tgtEl>
                                          <p:spTgt spid="24"/>
                                        </p:tgtEl>
                                      </p:cBhvr>
                                    </p:animEffect>
                                  </p:childTnLst>
                                </p:cTn>
                              </p:par>
                            </p:childTnLst>
                          </p:cTn>
                        </p:par>
                        <p:par>
                          <p:cTn id="40" fill="hold">
                            <p:stCondLst>
                              <p:cond delay="4000"/>
                            </p:stCondLst>
                            <p:childTnLst>
                              <p:par>
                                <p:cTn id="41" presetID="5" presetClass="entr" presetSubtype="1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checkerboard(across)">
                                      <p:cBhvr>
                                        <p:cTn id="43" dur="500"/>
                                        <p:tgtEl>
                                          <p:spTgt spid="23"/>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p:tgtEl>
                                          <p:spTgt spid="28"/>
                                        </p:tgtEl>
                                        <p:attrNameLst>
                                          <p:attrName>ppt_y</p:attrName>
                                        </p:attrNameLst>
                                      </p:cBhvr>
                                      <p:tavLst>
                                        <p:tav tm="0">
                                          <p:val>
                                            <p:strVal val="#ppt_y+#ppt_h*1.125000"/>
                                          </p:val>
                                        </p:tav>
                                        <p:tav tm="100000">
                                          <p:val>
                                            <p:strVal val="#ppt_y"/>
                                          </p:val>
                                        </p:tav>
                                      </p:tavLst>
                                    </p:anim>
                                    <p:animEffect transition="in" filter="wipe(up)">
                                      <p:cBhvr>
                                        <p:cTn id="48" dur="500"/>
                                        <p:tgtEl>
                                          <p:spTgt spid="28"/>
                                        </p:tgtEl>
                                      </p:cBhvr>
                                    </p:animEffect>
                                  </p:childTnLst>
                                </p:cTn>
                              </p:par>
                            </p:childTnLst>
                          </p:cTn>
                        </p:par>
                        <p:par>
                          <p:cTn id="49" fill="hold">
                            <p:stCondLst>
                              <p:cond delay="5000"/>
                            </p:stCondLst>
                            <p:childTnLst>
                              <p:par>
                                <p:cTn id="50" presetID="5" presetClass="entr" presetSubtype="1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checkerboard(across)">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00" grpId="0"/>
      <p:bldP spid="16" grpId="0" animBg="1"/>
      <p:bldP spid="25" grpId="0" animBg="1"/>
      <p:bldP spid="23" grpId="0"/>
      <p:bldP spid="27" grpId="0"/>
      <p:bldP spid="24" grpId="0"/>
      <p:bldP spid="28" grpId="0"/>
      <p:bldP spid="17"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 name=" 180"/>
          <p:cNvSpPr/>
          <p:nvPr/>
        </p:nvSpPr>
        <p:spPr>
          <a:xfrm>
            <a:off x="1007745" y="382905"/>
            <a:ext cx="2860040" cy="517525"/>
          </a:xfrm>
          <a:prstGeom prst="snip2DiagRect">
            <a:avLst>
              <a:gd name="adj1" fmla="val 0"/>
              <a:gd name="adj2" fmla="val 23229"/>
            </a:avLst>
          </a:prstGeom>
          <a:solidFill>
            <a:srgbClr val="48B3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a:solidFill>
                <a:srgbClr val="FFFFFF"/>
              </a:solidFill>
            </a:endParaRPr>
          </a:p>
        </p:txBody>
      </p:sp>
      <p:pic>
        <p:nvPicPr>
          <p:cNvPr id="2" name="图片 1" descr="20149309313"/>
          <p:cNvPicPr>
            <a:picLocks noChangeAspect="1"/>
          </p:cNvPicPr>
          <p:nvPr/>
        </p:nvPicPr>
        <p:blipFill>
          <a:blip r:embed="rId1"/>
          <a:stretch>
            <a:fillRect/>
          </a:stretch>
        </p:blipFill>
        <p:spPr>
          <a:xfrm>
            <a:off x="9034145" y="635"/>
            <a:ext cx="2990300" cy="900007"/>
          </a:xfrm>
          <a:prstGeom prst="rect">
            <a:avLst/>
          </a:prstGeom>
        </p:spPr>
      </p:pic>
      <p:sp>
        <p:nvSpPr>
          <p:cNvPr id="100" name="文本框 99"/>
          <p:cNvSpPr txBox="1"/>
          <p:nvPr/>
        </p:nvSpPr>
        <p:spPr>
          <a:xfrm>
            <a:off x="5404485" y="1910715"/>
            <a:ext cx="4131945" cy="341503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sz="1800" b="0" dirty="0">
                <a:ln>
                  <a:noFill/>
                </a:ln>
                <a:effectLst/>
                <a:uLnTx/>
                <a:uFillTx/>
              </a:rPr>
              <a:t>经营目标的规划可以帮助经营者明确店铺开设的经营目标和经营目的进而明确未来店铺的经营方向。经营者在具体进行经营目标规划时，可通过筛选的方法让经营目标变得清晰，将每个完成目标所需要的条件及面对的问题进行分析，最后筛选出最有价值且能够实现的目标。</a:t>
            </a:r>
            <a:endParaRPr lang="zh-CN" altLang="en-US" sz="1800" b="0" dirty="0">
              <a:ln>
                <a:noFill/>
              </a:ln>
              <a:effectLst/>
              <a:uLnTx/>
              <a:uFillTx/>
            </a:endParaRPr>
          </a:p>
        </p:txBody>
      </p:sp>
      <p:sp>
        <p:nvSpPr>
          <p:cNvPr id="3" name="文本框 2"/>
          <p:cNvSpPr txBox="1"/>
          <p:nvPr/>
        </p:nvSpPr>
        <p:spPr>
          <a:xfrm>
            <a:off x="1133475" y="407035"/>
            <a:ext cx="2171700" cy="460375"/>
          </a:xfrm>
          <a:prstGeom prst="rect">
            <a:avLst/>
          </a:prstGeom>
          <a:noFill/>
        </p:spPr>
        <p:txBody>
          <a:bodyPr wrap="square" rtlCol="0" anchor="t">
            <a:spAutoFit/>
          </a:bodyPr>
          <a:p>
            <a:r>
              <a:rPr lang="zh-CN" altLang="zh-CN" sz="2400" dirty="0">
                <a:solidFill>
                  <a:schemeClr val="bg1"/>
                </a:solidFill>
                <a:sym typeface="+mn-ea"/>
              </a:rPr>
              <a:t>自身因素分析：</a:t>
            </a:r>
            <a:endParaRPr lang="zh-CN" altLang="zh-CN" sz="2400" dirty="0">
              <a:solidFill>
                <a:schemeClr val="bg1"/>
              </a:solidFill>
              <a:sym typeface="+mn-ea"/>
            </a:endParaRPr>
          </a:p>
        </p:txBody>
      </p:sp>
      <p:sp>
        <p:nvSpPr>
          <p:cNvPr id="26" name="矩形 25"/>
          <p:cNvSpPr/>
          <p:nvPr>
            <p:custDataLst>
              <p:tags r:id="rId2"/>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9" name="菱形 8"/>
          <p:cNvSpPr/>
          <p:nvPr>
            <p:custDataLst>
              <p:tags r:id="rId3"/>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20" name="文本框 87"/>
          <p:cNvSpPr txBox="1"/>
          <p:nvPr>
            <p:custDataLst>
              <p:tags r:id="rId4"/>
            </p:custDataLst>
          </p:nvPr>
        </p:nvSpPr>
        <p:spPr>
          <a:xfrm>
            <a:off x="2736215" y="3260725"/>
            <a:ext cx="1995805" cy="485775"/>
          </a:xfrm>
          <a:prstGeom prst="rect">
            <a:avLst/>
          </a:prstGeom>
          <a:noFill/>
        </p:spPr>
        <p:txBody>
          <a:bodyPr wrap="square">
            <a:normAutofit lnSpcReduction="10000"/>
          </a:bodyPr>
          <a:p>
            <a:pPr algn="ctr" fontAlgn="auto">
              <a:lnSpc>
                <a:spcPct val="150000"/>
              </a:lnSpc>
              <a:defRPr/>
            </a:pPr>
            <a:r>
              <a:rPr lang="zh-CN" altLang="en-US" dirty="0">
                <a:ln>
                  <a:noFill/>
                </a:ln>
                <a:effectLst/>
                <a:uLnTx/>
                <a:uFillTx/>
                <a:sym typeface="+mn-ea"/>
              </a:rPr>
              <a:t>经营目标规划</a:t>
            </a:r>
            <a:endParaRPr lang="zh-CN" altLang="en-US" dirty="0">
              <a:ln>
                <a:noFill/>
              </a:ln>
              <a:effectLst/>
              <a:uLnTx/>
              <a:uFillTx/>
              <a:sym typeface="+mn-ea"/>
            </a:endParaRPr>
          </a:p>
        </p:txBody>
      </p:sp>
      <p:sp>
        <p:nvSpPr>
          <p:cNvPr id="4" name="菱形 3"/>
          <p:cNvSpPr/>
          <p:nvPr>
            <p:custDataLst>
              <p:tags r:id="rId5"/>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1</a:t>
            </a:r>
            <a:endParaRPr lang="en-US" altLang="da-DK" sz="2000" kern="0" dirty="0" smtClean="0">
              <a:solidFill>
                <a:srgbClr val="FFFFFF"/>
              </a:solidFill>
              <a:latin typeface="Calibri Light" panose="020F0302020204030204" charset="0"/>
              <a:ea typeface="+mn-ea"/>
              <a:cs typeface="+mn-ea"/>
            </a:endParaRPr>
          </a:p>
        </p:txBody>
      </p:sp>
      <p:sp>
        <p:nvSpPr>
          <p:cNvPr id="11" name="菱形 10"/>
          <p:cNvSpPr/>
          <p:nvPr>
            <p:custDataLst>
              <p:tags r:id="rId6"/>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2" name="菱形 11"/>
          <p:cNvSpPr/>
          <p:nvPr>
            <p:custDataLst>
              <p:tags r:id="rId7"/>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3" name="菱形 12"/>
          <p:cNvSpPr/>
          <p:nvPr>
            <p:custDataLst>
              <p:tags r:id="rId8"/>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Tree>
    <p:custDataLst>
      <p:tags r:id="rId9"/>
    </p:custData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p:cTn id="7" dur="500" fill="hold"/>
                                        <p:tgtEl>
                                          <p:spTgt spid="180"/>
                                        </p:tgtEl>
                                        <p:attrNameLst>
                                          <p:attrName>ppt_w</p:attrName>
                                        </p:attrNameLst>
                                      </p:cBhvr>
                                      <p:tavLst>
                                        <p:tav tm="0">
                                          <p:val>
                                            <p:fltVal val="0"/>
                                          </p:val>
                                        </p:tav>
                                        <p:tav tm="100000">
                                          <p:val>
                                            <p:strVal val="#ppt_w"/>
                                          </p:val>
                                        </p:tav>
                                      </p:tavLst>
                                    </p:anim>
                                    <p:anim calcmode="lin" valueType="num">
                                      <p:cBhvr>
                                        <p:cTn id="8" dur="500" fill="hold"/>
                                        <p:tgtEl>
                                          <p:spTgt spid="180"/>
                                        </p:tgtEl>
                                        <p:attrNameLst>
                                          <p:attrName>ppt_h</p:attrName>
                                        </p:attrNameLst>
                                      </p:cBhvr>
                                      <p:tavLst>
                                        <p:tav tm="0">
                                          <p:val>
                                            <p:fltVal val="0"/>
                                          </p:val>
                                        </p:tav>
                                        <p:tav tm="100000">
                                          <p:val>
                                            <p:strVal val="#ppt_h"/>
                                          </p:val>
                                        </p:tav>
                                      </p:tavLst>
                                    </p:anim>
                                    <p:anim calcmode="lin" valueType="num">
                                      <p:cBhvr>
                                        <p:cTn id="9" dur="500" fill="hold"/>
                                        <p:tgtEl>
                                          <p:spTgt spid="180"/>
                                        </p:tgtEl>
                                        <p:attrNameLst>
                                          <p:attrName>ppt_x</p:attrName>
                                        </p:attrNameLst>
                                      </p:cBhvr>
                                      <p:tavLst>
                                        <p:tav tm="0">
                                          <p:val>
                                            <p:fltVal val="0.5"/>
                                          </p:val>
                                        </p:tav>
                                        <p:tav tm="100000">
                                          <p:val>
                                            <p:strVal val="#ppt_x"/>
                                          </p:val>
                                        </p:tav>
                                      </p:tavLst>
                                    </p:anim>
                                    <p:anim calcmode="lin" valueType="num">
                                      <p:cBhvr>
                                        <p:cTn id="10" dur="500" fill="hold"/>
                                        <p:tgtEl>
                                          <p:spTgt spid="18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3" presetClass="entr" presetSubtype="16" fill="hold" grpId="4"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ppt_x</p:attrName>
                                        </p:attrNameLst>
                                      </p:cBhvr>
                                      <p:tavLst>
                                        <p:tav tm="0">
                                          <p:val>
                                            <p:strVal val="#ppt_x-.2"/>
                                          </p:val>
                                        </p:tav>
                                        <p:tav tm="100000">
                                          <p:val>
                                            <p:strVal val="#ppt_x"/>
                                          </p:val>
                                        </p:tav>
                                      </p:tavLst>
                                    </p:anim>
                                    <p:anim calcmode="lin" valueType="num">
                                      <p:cBhvr>
                                        <p:cTn id="26"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6"/>
                                        </p:tgtEl>
                                      </p:cBhvr>
                                    </p:animEffect>
                                  </p:childTnLst>
                                </p:cTn>
                              </p:par>
                            </p:childTnLst>
                          </p:cTn>
                        </p:par>
                        <p:par>
                          <p:cTn id="28" fill="hold">
                            <p:stCondLst>
                              <p:cond delay="2500"/>
                            </p:stCondLst>
                            <p:childTnLst>
                              <p:par>
                                <p:cTn id="29" presetID="5" presetClass="entr" presetSubtype="1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checkerboard(across)">
                                      <p:cBhvr>
                                        <p:cTn id="31"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animBg="1"/>
      <p:bldP spid="20" grpId="0"/>
      <p:bldP spid="100" grpId="0"/>
      <p:bldP spid="26" grpId="0" animBg="1"/>
      <p:bldP spid="1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404485" y="1702435"/>
            <a:ext cx="4131945" cy="3830955"/>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受众人群的分析可以帮助经营者，了解目标受众的群体特点，进而帮助经营者确定店铺未来的推广营销策略。受众分析常见的数据有：受众的年龄、性别、购买周期、收入来源等数据；常用的数据分析网站有：阿里指数、生意参谋、百度指数；最后是将统计数据和调研结果汇总进行分析，总结出受众人群的特点。</a:t>
            </a:r>
            <a:endParaRPr lang="zh-CN" altLang="en-US" sz="1800" b="0" dirty="0">
              <a:ln>
                <a:noFill/>
              </a:ln>
              <a:effectLst/>
              <a:uLnTx/>
              <a:uFillTx/>
            </a:endParaRPr>
          </a:p>
        </p:txBody>
      </p:sp>
      <p:sp>
        <p:nvSpPr>
          <p:cNvPr id="26" name="矩形 25"/>
          <p:cNvSpPr/>
          <p:nvPr>
            <p:custDataLst>
              <p:tags r:id="rId1"/>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9" name="菱形 8"/>
          <p:cNvSpPr/>
          <p:nvPr>
            <p:custDataLst>
              <p:tags r:id="rId2"/>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20" name="文本框 87"/>
          <p:cNvSpPr txBox="1"/>
          <p:nvPr>
            <p:custDataLst>
              <p:tags r:id="rId3"/>
            </p:custDataLst>
          </p:nvPr>
        </p:nvSpPr>
        <p:spPr>
          <a:xfrm>
            <a:off x="2736215" y="3260725"/>
            <a:ext cx="1995805" cy="485775"/>
          </a:xfrm>
          <a:prstGeom prst="rect">
            <a:avLst/>
          </a:prstGeom>
          <a:noFill/>
        </p:spPr>
        <p:txBody>
          <a:bodyPr wrap="square">
            <a:normAutofit lnSpcReduction="10000"/>
          </a:bodyPr>
          <a:p>
            <a:pPr algn="ctr" fontAlgn="auto">
              <a:lnSpc>
                <a:spcPct val="150000"/>
              </a:lnSpc>
              <a:defRPr/>
            </a:pPr>
            <a:r>
              <a:rPr lang="zh-CN" altLang="en-US" dirty="0">
                <a:ln>
                  <a:noFill/>
                </a:ln>
                <a:effectLst/>
                <a:uLnTx/>
                <a:uFillTx/>
                <a:sym typeface="+mn-ea"/>
              </a:rPr>
              <a:t>受众人群分析</a:t>
            </a:r>
            <a:endParaRPr lang="zh-CN" altLang="en-US" dirty="0">
              <a:ln>
                <a:noFill/>
              </a:ln>
              <a:effectLst/>
              <a:uLnTx/>
              <a:uFillTx/>
              <a:sym typeface="+mn-ea"/>
            </a:endParaRPr>
          </a:p>
        </p:txBody>
      </p:sp>
      <p:sp>
        <p:nvSpPr>
          <p:cNvPr id="4" name="菱形 3"/>
          <p:cNvSpPr/>
          <p:nvPr>
            <p:custDataLst>
              <p:tags r:id="rId4"/>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2</a:t>
            </a:r>
            <a:endParaRPr lang="en-US" altLang="da-DK" sz="2000" kern="0" dirty="0" smtClean="0">
              <a:solidFill>
                <a:srgbClr val="FFFFFF"/>
              </a:solidFill>
              <a:latin typeface="Calibri Light" panose="020F0302020204030204" charset="0"/>
              <a:ea typeface="+mn-ea"/>
              <a:cs typeface="+mn-ea"/>
            </a:endParaRPr>
          </a:p>
        </p:txBody>
      </p:sp>
      <p:sp>
        <p:nvSpPr>
          <p:cNvPr id="11" name="菱形 10"/>
          <p:cNvSpPr/>
          <p:nvPr>
            <p:custDataLst>
              <p:tags r:id="rId5"/>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2" name="菱形 11"/>
          <p:cNvSpPr/>
          <p:nvPr>
            <p:custDataLst>
              <p:tags r:id="rId6"/>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3" name="菱形 12"/>
          <p:cNvSpPr/>
          <p:nvPr>
            <p:custDataLst>
              <p:tags r:id="rId7"/>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pic>
        <p:nvPicPr>
          <p:cNvPr id="2" name="图片 1" descr="20149309313"/>
          <p:cNvPicPr>
            <a:picLocks noChangeAspect="1"/>
          </p:cNvPicPr>
          <p:nvPr/>
        </p:nvPicPr>
        <p:blipFill>
          <a:blip r:embed="rId8"/>
          <a:stretch>
            <a:fillRect/>
          </a:stretch>
        </p:blipFill>
        <p:spPr>
          <a:xfrm>
            <a:off x="9034145" y="635"/>
            <a:ext cx="2990300" cy="900007"/>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4"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ppt_x</p:attrName>
                                        </p:attrNameLst>
                                      </p:cBhvr>
                                      <p:tavLst>
                                        <p:tav tm="0">
                                          <p:val>
                                            <p:strVal val="#ppt_x-.2"/>
                                          </p:val>
                                        </p:tav>
                                        <p:tav tm="100000">
                                          <p:val>
                                            <p:strVal val="#ppt_x"/>
                                          </p:val>
                                        </p:tav>
                                      </p:tavLst>
                                    </p:anim>
                                    <p:anim calcmode="lin" valueType="num">
                                      <p:cBhvr>
                                        <p:cTn id="1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6"/>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checkerboard(across)">
                                      <p:cBhvr>
                                        <p:cTn id="24"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bldLvl="0" animBg="1"/>
      <p:bldP spid="20" grpId="0"/>
      <p:bldP spid="100" grpId="0"/>
      <p:bldP spid="2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20149309313"/>
          <p:cNvPicPr>
            <a:picLocks noChangeAspect="1"/>
          </p:cNvPicPr>
          <p:nvPr/>
        </p:nvPicPr>
        <p:blipFill>
          <a:blip r:embed="rId1"/>
          <a:stretch>
            <a:fillRect/>
          </a:stretch>
        </p:blipFill>
        <p:spPr>
          <a:xfrm>
            <a:off x="9034145" y="635"/>
            <a:ext cx="2990300" cy="900007"/>
          </a:xfrm>
          <a:prstGeom prst="rect">
            <a:avLst/>
          </a:prstGeom>
        </p:spPr>
      </p:pic>
      <p:sp>
        <p:nvSpPr>
          <p:cNvPr id="180" name=" 180"/>
          <p:cNvSpPr/>
          <p:nvPr/>
        </p:nvSpPr>
        <p:spPr>
          <a:xfrm>
            <a:off x="1007745" y="382905"/>
            <a:ext cx="2860040" cy="517525"/>
          </a:xfrm>
          <a:prstGeom prst="snip2DiagRect">
            <a:avLst>
              <a:gd name="adj1" fmla="val 0"/>
              <a:gd name="adj2" fmla="val 23229"/>
            </a:avLst>
          </a:prstGeom>
          <a:solidFill>
            <a:srgbClr val="48B39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p>
            <a:pPr algn="ctr" eaLnBrk="1" fontAlgn="auto" hangingPunct="1">
              <a:spcBef>
                <a:spcPts val="0"/>
              </a:spcBef>
              <a:spcAft>
                <a:spcPts val="0"/>
              </a:spcAft>
              <a:defRPr/>
            </a:pPr>
            <a:endParaRPr lang="zh-CN" altLang="en-US">
              <a:solidFill>
                <a:srgbClr val="FFFFFF"/>
              </a:solidFill>
            </a:endParaRPr>
          </a:p>
        </p:txBody>
      </p:sp>
      <p:sp>
        <p:nvSpPr>
          <p:cNvPr id="100" name="文本框 99"/>
          <p:cNvSpPr txBox="1"/>
          <p:nvPr/>
        </p:nvSpPr>
        <p:spPr>
          <a:xfrm>
            <a:off x="5389245" y="1859280"/>
            <a:ext cx="4300220" cy="354330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微网店平台的市场份额决定了微网店平台的流量，因此微网店平台市场份额是微网店平台选择重要的参考依据。</a:t>
            </a:r>
            <a:endParaRPr lang="zh-CN" altLang="en-US" b="0" dirty="0">
              <a:ln>
                <a:noFill/>
              </a:ln>
              <a:effectLst/>
              <a:uLnTx/>
              <a:uFillTx/>
            </a:endParaRPr>
          </a:p>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当下市场中微网店平台，微店、有赞无疑是微网店平台的领头羊，在商城上均占有相当大的市场份额，但是微店与微信有着深度的合作微信用户可以通过点击微信直接进入微店，微店店铺推广优于有赞。</a:t>
            </a:r>
            <a:endParaRPr lang="zh-CN" altLang="en-US" sz="1800" b="0" dirty="0">
              <a:ln>
                <a:noFill/>
              </a:ln>
              <a:effectLst/>
              <a:uLnTx/>
              <a:uFillTx/>
            </a:endParaRPr>
          </a:p>
        </p:txBody>
      </p:sp>
      <p:sp>
        <p:nvSpPr>
          <p:cNvPr id="3" name="文本框 2"/>
          <p:cNvSpPr txBox="1"/>
          <p:nvPr/>
        </p:nvSpPr>
        <p:spPr>
          <a:xfrm>
            <a:off x="1133475" y="407035"/>
            <a:ext cx="2171700" cy="460375"/>
          </a:xfrm>
          <a:prstGeom prst="rect">
            <a:avLst/>
          </a:prstGeom>
          <a:noFill/>
        </p:spPr>
        <p:txBody>
          <a:bodyPr wrap="square" rtlCol="0" anchor="t">
            <a:spAutoFit/>
          </a:bodyPr>
          <a:p>
            <a:r>
              <a:rPr lang="zh-CN" altLang="zh-CN" sz="2400" dirty="0">
                <a:solidFill>
                  <a:schemeClr val="bg1"/>
                </a:solidFill>
                <a:sym typeface="+mn-ea"/>
              </a:rPr>
              <a:t>平台因素分析：</a:t>
            </a:r>
            <a:endParaRPr lang="zh-CN" altLang="zh-CN" sz="2400" dirty="0">
              <a:solidFill>
                <a:schemeClr val="bg1"/>
              </a:solidFill>
              <a:sym typeface="+mn-ea"/>
            </a:endParaRPr>
          </a:p>
        </p:txBody>
      </p:sp>
      <p:sp>
        <p:nvSpPr>
          <p:cNvPr id="26" name="矩形 25"/>
          <p:cNvSpPr/>
          <p:nvPr>
            <p:custDataLst>
              <p:tags r:id="rId2"/>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9" name="菱形 8"/>
          <p:cNvSpPr/>
          <p:nvPr>
            <p:custDataLst>
              <p:tags r:id="rId3"/>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20" name="文本框 87"/>
          <p:cNvSpPr txBox="1"/>
          <p:nvPr>
            <p:custDataLst>
              <p:tags r:id="rId4"/>
            </p:custDataLst>
          </p:nvPr>
        </p:nvSpPr>
        <p:spPr>
          <a:xfrm>
            <a:off x="2736215" y="3077845"/>
            <a:ext cx="1995805" cy="1039495"/>
          </a:xfrm>
          <a:prstGeom prst="rect">
            <a:avLst/>
          </a:prstGeom>
          <a:noFill/>
        </p:spPr>
        <p:txBody>
          <a:bodyPr wrap="square">
            <a:normAutofit/>
          </a:bodyPr>
          <a:p>
            <a:pPr algn="ctr" fontAlgn="auto">
              <a:lnSpc>
                <a:spcPct val="150000"/>
              </a:lnSpc>
              <a:defRPr/>
            </a:pPr>
            <a:r>
              <a:rPr lang="zh-CN" altLang="en-US" dirty="0">
                <a:ln>
                  <a:noFill/>
                </a:ln>
                <a:effectLst/>
                <a:uLnTx/>
                <a:uFillTx/>
                <a:sym typeface="+mn-ea"/>
              </a:rPr>
              <a:t>微网店平台市场份额</a:t>
            </a:r>
            <a:endParaRPr lang="zh-CN" altLang="en-US" dirty="0">
              <a:ln>
                <a:noFill/>
              </a:ln>
              <a:effectLst/>
              <a:uLnTx/>
              <a:uFillTx/>
              <a:sym typeface="+mn-ea"/>
            </a:endParaRPr>
          </a:p>
        </p:txBody>
      </p:sp>
      <p:sp>
        <p:nvSpPr>
          <p:cNvPr id="4" name="菱形 3"/>
          <p:cNvSpPr/>
          <p:nvPr>
            <p:custDataLst>
              <p:tags r:id="rId5"/>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1</a:t>
            </a:r>
            <a:endParaRPr lang="en-US" altLang="da-DK" sz="2000" kern="0" dirty="0" smtClean="0">
              <a:solidFill>
                <a:srgbClr val="FFFFFF"/>
              </a:solidFill>
              <a:latin typeface="Calibri Light" panose="020F0302020204030204" charset="0"/>
              <a:ea typeface="+mn-ea"/>
              <a:cs typeface="+mn-ea"/>
            </a:endParaRPr>
          </a:p>
        </p:txBody>
      </p:sp>
      <p:sp>
        <p:nvSpPr>
          <p:cNvPr id="11" name="菱形 10"/>
          <p:cNvSpPr/>
          <p:nvPr>
            <p:custDataLst>
              <p:tags r:id="rId6"/>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2" name="菱形 11"/>
          <p:cNvSpPr/>
          <p:nvPr>
            <p:custDataLst>
              <p:tags r:id="rId7"/>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3" name="菱形 12"/>
          <p:cNvSpPr/>
          <p:nvPr>
            <p:custDataLst>
              <p:tags r:id="rId8"/>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80"/>
                                        </p:tgtEl>
                                        <p:attrNameLst>
                                          <p:attrName>style.visibility</p:attrName>
                                        </p:attrNameLst>
                                      </p:cBhvr>
                                      <p:to>
                                        <p:strVal val="visible"/>
                                      </p:to>
                                    </p:set>
                                    <p:anim calcmode="lin" valueType="num">
                                      <p:cBhvr>
                                        <p:cTn id="7" dur="500" fill="hold"/>
                                        <p:tgtEl>
                                          <p:spTgt spid="180"/>
                                        </p:tgtEl>
                                        <p:attrNameLst>
                                          <p:attrName>ppt_w</p:attrName>
                                        </p:attrNameLst>
                                      </p:cBhvr>
                                      <p:tavLst>
                                        <p:tav tm="0">
                                          <p:val>
                                            <p:fltVal val="0"/>
                                          </p:val>
                                        </p:tav>
                                        <p:tav tm="100000">
                                          <p:val>
                                            <p:strVal val="#ppt_w"/>
                                          </p:val>
                                        </p:tav>
                                      </p:tavLst>
                                    </p:anim>
                                    <p:anim calcmode="lin" valueType="num">
                                      <p:cBhvr>
                                        <p:cTn id="8" dur="500" fill="hold"/>
                                        <p:tgtEl>
                                          <p:spTgt spid="180"/>
                                        </p:tgtEl>
                                        <p:attrNameLst>
                                          <p:attrName>ppt_h</p:attrName>
                                        </p:attrNameLst>
                                      </p:cBhvr>
                                      <p:tavLst>
                                        <p:tav tm="0">
                                          <p:val>
                                            <p:fltVal val="0"/>
                                          </p:val>
                                        </p:tav>
                                        <p:tav tm="100000">
                                          <p:val>
                                            <p:strVal val="#ppt_h"/>
                                          </p:val>
                                        </p:tav>
                                      </p:tavLst>
                                    </p:anim>
                                    <p:anim calcmode="lin" valueType="num">
                                      <p:cBhvr>
                                        <p:cTn id="9" dur="500" fill="hold"/>
                                        <p:tgtEl>
                                          <p:spTgt spid="180"/>
                                        </p:tgtEl>
                                        <p:attrNameLst>
                                          <p:attrName>ppt_x</p:attrName>
                                        </p:attrNameLst>
                                      </p:cBhvr>
                                      <p:tavLst>
                                        <p:tav tm="0">
                                          <p:val>
                                            <p:fltVal val="0.5"/>
                                          </p:val>
                                        </p:tav>
                                        <p:tav tm="100000">
                                          <p:val>
                                            <p:strVal val="#ppt_x"/>
                                          </p:val>
                                        </p:tav>
                                      </p:tavLst>
                                    </p:anim>
                                    <p:anim calcmode="lin" valueType="num">
                                      <p:cBhvr>
                                        <p:cTn id="10" dur="500" fill="hold"/>
                                        <p:tgtEl>
                                          <p:spTgt spid="180"/>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53" presetClass="entr" presetSubtype="16" fill="hold" grpId="4"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1000" fill="hold"/>
                                        <p:tgtEl>
                                          <p:spTgt spid="26"/>
                                        </p:tgtEl>
                                        <p:attrNameLst>
                                          <p:attrName>ppt_x</p:attrName>
                                        </p:attrNameLst>
                                      </p:cBhvr>
                                      <p:tavLst>
                                        <p:tav tm="0">
                                          <p:val>
                                            <p:strVal val="#ppt_x-.2"/>
                                          </p:val>
                                        </p:tav>
                                        <p:tav tm="100000">
                                          <p:val>
                                            <p:strVal val="#ppt_x"/>
                                          </p:val>
                                        </p:tav>
                                      </p:tavLst>
                                    </p:anim>
                                    <p:anim calcmode="lin" valueType="num">
                                      <p:cBhvr>
                                        <p:cTn id="26"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6"/>
                                        </p:tgtEl>
                                      </p:cBhvr>
                                    </p:animEffect>
                                  </p:childTnLst>
                                </p:cTn>
                              </p:par>
                            </p:childTnLst>
                          </p:cTn>
                        </p:par>
                        <p:par>
                          <p:cTn id="28" fill="hold">
                            <p:stCondLst>
                              <p:cond delay="2500"/>
                            </p:stCondLst>
                            <p:childTnLst>
                              <p:par>
                                <p:cTn id="29" presetID="5" presetClass="entr" presetSubtype="10"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checkerboard(across)">
                                      <p:cBhvr>
                                        <p:cTn id="31"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bldLvl="0" animBg="1"/>
      <p:bldP spid="20" grpId="0"/>
      <p:bldP spid="100" grpId="0"/>
      <p:bldP spid="26" grpId="0" bldLvl="0" animBg="1"/>
      <p:bldP spid="18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389245" y="2003425"/>
            <a:ext cx="4300220" cy="2999740"/>
          </a:xfrm>
          <a:prstGeom prst="rect">
            <a:avLst/>
          </a:prstGeom>
          <a:noFill/>
          <a:ln w="9525">
            <a:noFill/>
          </a:ln>
        </p:spPr>
        <p:txBody>
          <a:bodyPr wrap="square">
            <a:spAutoFit/>
          </a:bodyPr>
          <a:p>
            <a:pPr indent="457200" algn="just">
              <a:lnSpc>
                <a:spcPct val="150000"/>
              </a:lnSpc>
              <a:spcBef>
                <a:spcPts val="1000"/>
              </a:spcBef>
              <a:spcAft>
                <a:spcPts val="0"/>
              </a:spcAft>
              <a:buClrTx/>
              <a:buSzTx/>
              <a:buFont typeface="Arial" panose="020B0604020202020204" pitchFamily="34" charset="0"/>
            </a:pPr>
            <a:r>
              <a:rPr lang="zh-CN" altLang="en-US" dirty="0">
                <a:ln>
                  <a:noFill/>
                </a:ln>
                <a:effectLst/>
                <a:uLnTx/>
                <a:uFillTx/>
                <a:sym typeface="+mn-ea"/>
              </a:rPr>
              <a:t>平台的运营规规则是网店平台为买卖双方制定的运营、销售、售后、维权等方面的规则，这些规则保障了网店经营者权益的同时还保障了网店平台的健康运作。微店和有赞都是微网店平台的老品牌，在运营规则方面，都有一套完整的运营体现来保障卖家与买家的权益。</a:t>
            </a:r>
            <a:endParaRPr lang="zh-CN" altLang="en-US" sz="1800" b="0" dirty="0">
              <a:ln>
                <a:noFill/>
              </a:ln>
              <a:effectLst/>
              <a:uLnTx/>
              <a:uFillTx/>
            </a:endParaRPr>
          </a:p>
        </p:txBody>
      </p:sp>
      <p:sp>
        <p:nvSpPr>
          <p:cNvPr id="26" name="矩形 25"/>
          <p:cNvSpPr/>
          <p:nvPr>
            <p:custDataLst>
              <p:tags r:id="rId1"/>
            </p:custDataLst>
          </p:nvPr>
        </p:nvSpPr>
        <p:spPr>
          <a:xfrm rot="5400000">
            <a:off x="3110254" y="3594958"/>
            <a:ext cx="3600000" cy="45719"/>
          </a:xfrm>
          <a:prstGeom prst="rect">
            <a:avLst/>
          </a:prstGeom>
          <a:solidFill>
            <a:srgbClr val="48B39D"/>
          </a:solidFill>
          <a:ln>
            <a:solidFill>
              <a:srgbClr val="48B39D"/>
            </a:solidFill>
          </a:ln>
        </p:spPr>
        <p:style>
          <a:lnRef idx="2">
            <a:srgbClr val="BC8E63">
              <a:shade val="50000"/>
            </a:srgbClr>
          </a:lnRef>
          <a:fillRef idx="1">
            <a:srgbClr val="BC8E63"/>
          </a:fillRef>
          <a:effectRef idx="0">
            <a:srgbClr val="BC8E63"/>
          </a:effectRef>
          <a:fontRef idx="minor">
            <a:srgbClr val="FFFFFF"/>
          </a:fontRef>
        </p:style>
        <p:txBody>
          <a:bodyPr anchor="ctr">
            <a:normAutofit fontScale="25000" lnSpcReduction="20000"/>
          </a:bodyPr>
          <a:p>
            <a:pPr algn="ctr">
              <a:defRPr/>
            </a:pPr>
            <a:endParaRPr lang="zh-CN" altLang="en-US">
              <a:solidFill>
                <a:srgbClr val="000000"/>
              </a:solidFill>
            </a:endParaRPr>
          </a:p>
        </p:txBody>
      </p:sp>
      <p:sp>
        <p:nvSpPr>
          <p:cNvPr id="9" name="菱形 8"/>
          <p:cNvSpPr/>
          <p:nvPr>
            <p:custDataLst>
              <p:tags r:id="rId2"/>
            </p:custDataLst>
          </p:nvPr>
        </p:nvSpPr>
        <p:spPr>
          <a:xfrm>
            <a:off x="1522095" y="20986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20" name="文本框 87"/>
          <p:cNvSpPr txBox="1"/>
          <p:nvPr>
            <p:custDataLst>
              <p:tags r:id="rId3"/>
            </p:custDataLst>
          </p:nvPr>
        </p:nvSpPr>
        <p:spPr>
          <a:xfrm>
            <a:off x="2736215" y="3077845"/>
            <a:ext cx="1995805" cy="1039495"/>
          </a:xfrm>
          <a:prstGeom prst="rect">
            <a:avLst/>
          </a:prstGeom>
          <a:noFill/>
        </p:spPr>
        <p:txBody>
          <a:bodyPr wrap="square">
            <a:normAutofit/>
          </a:bodyPr>
          <a:p>
            <a:pPr algn="ctr" fontAlgn="auto">
              <a:lnSpc>
                <a:spcPct val="150000"/>
              </a:lnSpc>
              <a:defRPr/>
            </a:pPr>
            <a:r>
              <a:rPr lang="zh-CN" altLang="en-US" dirty="0">
                <a:ln>
                  <a:noFill/>
                </a:ln>
                <a:effectLst/>
                <a:uLnTx/>
                <a:uFillTx/>
                <a:sym typeface="+mn-ea"/>
              </a:rPr>
              <a:t>微网店平台的运营规则</a:t>
            </a:r>
            <a:endParaRPr lang="zh-CN" altLang="en-US" dirty="0">
              <a:ln>
                <a:noFill/>
              </a:ln>
              <a:effectLst/>
              <a:uLnTx/>
              <a:uFillTx/>
              <a:sym typeface="+mn-ea"/>
            </a:endParaRPr>
          </a:p>
        </p:txBody>
      </p:sp>
      <p:sp>
        <p:nvSpPr>
          <p:cNvPr id="4" name="菱形 3"/>
          <p:cNvSpPr/>
          <p:nvPr>
            <p:custDataLst>
              <p:tags r:id="rId4"/>
            </p:custDataLst>
          </p:nvPr>
        </p:nvSpPr>
        <p:spPr>
          <a:xfrm>
            <a:off x="969645" y="2620645"/>
            <a:ext cx="1766570" cy="1765300"/>
          </a:xfrm>
          <a:prstGeom prst="diamond">
            <a:avLst/>
          </a:prstGeom>
          <a:solidFill>
            <a:srgbClr val="48B39D"/>
          </a:solidFill>
          <a:ln w="12700" cap="flat" cmpd="sng" algn="ctr">
            <a:noFill/>
            <a:prstDash val="solid"/>
            <a:miter lim="800000"/>
          </a:ln>
          <a:effectLst/>
        </p:spPr>
        <p:txBody>
          <a:bodyPr lIns="0" tIns="0" rIns="0" bIns="0" anchor="ctr">
            <a:normAutofit/>
          </a:bodyPr>
          <a:p>
            <a:pPr algn="ctr">
              <a:defRPr/>
            </a:pPr>
            <a:r>
              <a:rPr lang="en-US" altLang="da-DK" sz="2000" kern="0" dirty="0" smtClean="0">
                <a:solidFill>
                  <a:srgbClr val="FFFFFF"/>
                </a:solidFill>
                <a:latin typeface="Calibri Light" panose="020F0302020204030204" charset="0"/>
                <a:ea typeface="+mn-ea"/>
                <a:cs typeface="+mn-ea"/>
              </a:rPr>
              <a:t>2</a:t>
            </a:r>
            <a:endParaRPr lang="en-US" altLang="da-DK" sz="2000" kern="0" dirty="0" smtClean="0">
              <a:solidFill>
                <a:srgbClr val="FFFFFF"/>
              </a:solidFill>
              <a:latin typeface="Calibri Light" panose="020F0302020204030204" charset="0"/>
              <a:ea typeface="+mn-ea"/>
              <a:cs typeface="+mn-ea"/>
            </a:endParaRPr>
          </a:p>
        </p:txBody>
      </p:sp>
      <p:sp>
        <p:nvSpPr>
          <p:cNvPr id="11" name="菱形 10"/>
          <p:cNvSpPr/>
          <p:nvPr>
            <p:custDataLst>
              <p:tags r:id="rId5"/>
            </p:custDataLst>
          </p:nvPr>
        </p:nvSpPr>
        <p:spPr>
          <a:xfrm>
            <a:off x="1522095" y="429958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2" name="菱形 11"/>
          <p:cNvSpPr/>
          <p:nvPr>
            <p:custDataLst>
              <p:tags r:id="rId6"/>
            </p:custDataLst>
          </p:nvPr>
        </p:nvSpPr>
        <p:spPr>
          <a:xfrm>
            <a:off x="2506980" y="372427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sp>
        <p:nvSpPr>
          <p:cNvPr id="13" name="菱形 12"/>
          <p:cNvSpPr/>
          <p:nvPr>
            <p:custDataLst>
              <p:tags r:id="rId7"/>
            </p:custDataLst>
          </p:nvPr>
        </p:nvSpPr>
        <p:spPr>
          <a:xfrm>
            <a:off x="2472690" y="2677795"/>
            <a:ext cx="385445" cy="384810"/>
          </a:xfrm>
          <a:prstGeom prst="diamond">
            <a:avLst/>
          </a:prstGeom>
          <a:solidFill>
            <a:srgbClr val="72A376">
              <a:lumMod val="20000"/>
              <a:lumOff val="80000"/>
            </a:srgbClr>
          </a:solidFill>
          <a:ln w="12700" cap="flat" cmpd="sng" algn="ctr">
            <a:noFill/>
            <a:prstDash val="solid"/>
            <a:miter lim="800000"/>
          </a:ln>
          <a:effectLst/>
        </p:spPr>
        <p:txBody>
          <a:bodyPr anchor="ctr">
            <a:normAutofit fontScale="32500" lnSpcReduction="20000"/>
          </a:bodyPr>
          <a:p>
            <a:pPr algn="ctr">
              <a:defRPr/>
            </a:pPr>
            <a:endParaRPr lang="zh-CN" altLang="en-US" kern="0">
              <a:solidFill>
                <a:sysClr val="window" lastClr="FFFFFF"/>
              </a:solidFill>
            </a:endParaRPr>
          </a:p>
        </p:txBody>
      </p:sp>
      <p:pic>
        <p:nvPicPr>
          <p:cNvPr id="2" name="图片 1" descr="20149309313"/>
          <p:cNvPicPr>
            <a:picLocks noChangeAspect="1"/>
          </p:cNvPicPr>
          <p:nvPr/>
        </p:nvPicPr>
        <p:blipFill>
          <a:blip r:embed="rId8"/>
          <a:stretch>
            <a:fillRect/>
          </a:stretch>
        </p:blipFill>
        <p:spPr>
          <a:xfrm>
            <a:off x="9034145" y="635"/>
            <a:ext cx="2990300" cy="900007"/>
          </a:xfrm>
          <a:prstGeom prst="rect">
            <a:avLst/>
          </a:prstGeom>
        </p:spPr>
      </p:pic>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4"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9"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1000" fill="hold"/>
                                        <p:tgtEl>
                                          <p:spTgt spid="26"/>
                                        </p:tgtEl>
                                        <p:attrNameLst>
                                          <p:attrName>ppt_x</p:attrName>
                                        </p:attrNameLst>
                                      </p:cBhvr>
                                      <p:tavLst>
                                        <p:tav tm="0">
                                          <p:val>
                                            <p:strVal val="#ppt_x-.2"/>
                                          </p:val>
                                        </p:tav>
                                        <p:tav tm="100000">
                                          <p:val>
                                            <p:strVal val="#ppt_x"/>
                                          </p:val>
                                        </p:tav>
                                      </p:tavLst>
                                    </p:anim>
                                    <p:anim calcmode="lin" valueType="num">
                                      <p:cBhvr>
                                        <p:cTn id="1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6"/>
                                        </p:tgtEl>
                                      </p:cBhvr>
                                    </p:animEffect>
                                  </p:childTnLst>
                                </p:cTn>
                              </p:par>
                            </p:childTnLst>
                          </p:cTn>
                        </p:par>
                        <p:par>
                          <p:cTn id="21" fill="hold">
                            <p:stCondLst>
                              <p:cond delay="2000"/>
                            </p:stCondLst>
                            <p:childTnLst>
                              <p:par>
                                <p:cTn id="22" presetID="5" presetClass="entr" presetSubtype="10" fill="hold" grpId="0" nodeType="after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checkerboard(across)">
                                      <p:cBhvr>
                                        <p:cTn id="24"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4" grpId="4" bldLvl="0" animBg="1"/>
      <p:bldP spid="20" grpId="0"/>
      <p:bldP spid="100" grpId="0"/>
      <p:bldP spid="2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custDataLst>
              <p:tags r:id="rId1"/>
            </p:custDataLst>
          </p:nvPr>
        </p:nvGrpSpPr>
        <p:grpSpPr>
          <a:xfrm>
            <a:off x="1073150" y="3371850"/>
            <a:ext cx="2874646" cy="1466850"/>
            <a:chOff x="878204" y="2914650"/>
            <a:chExt cx="2874646" cy="1466850"/>
          </a:xfrm>
        </p:grpSpPr>
        <p:sp>
          <p:nvSpPr>
            <p:cNvPr id="6" name="椭圆 5"/>
            <p:cNvSpPr/>
            <p:nvPr>
              <p:custDataLst>
                <p:tags r:id="rId2"/>
              </p:custDataLst>
            </p:nvPr>
          </p:nvSpPr>
          <p:spPr>
            <a:xfrm>
              <a:off x="878204" y="3102610"/>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 name="五角星 1"/>
            <p:cNvSpPr/>
            <p:nvPr>
              <p:custDataLst>
                <p:tags r:id="rId3"/>
              </p:custDataLst>
            </p:nvPr>
          </p:nvSpPr>
          <p:spPr>
            <a:xfrm>
              <a:off x="989964" y="320008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1</a:t>
              </a:r>
              <a:endParaRPr lang="zh-CN" altLang="en-US" dirty="0">
                <a:solidFill>
                  <a:schemeClr val="accent1"/>
                </a:solidFill>
              </a:endParaRPr>
            </a:p>
          </p:txBody>
        </p:sp>
        <p:cxnSp>
          <p:nvCxnSpPr>
            <p:cNvPr id="10" name="直接连接符 9"/>
            <p:cNvCxnSpPr/>
            <p:nvPr>
              <p:custDataLst>
                <p:tags r:id="rId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custDataLst>
                <p:tags r:id="rId5"/>
              </p:custDataLst>
            </p:nvPr>
          </p:nvSpPr>
          <p:spPr>
            <a:xfrm>
              <a:off x="2184279" y="3004309"/>
              <a:ext cx="1568571" cy="1287532"/>
            </a:xfrm>
            <a:prstGeom prst="rect">
              <a:avLst/>
            </a:prstGeom>
            <a:noFill/>
          </p:spPr>
          <p:txBody>
            <a:bodyPr wrap="square" rtlCol="0" anchor="ctr">
              <a:normAutofit lnSpcReduction="10000"/>
            </a:bodyPr>
            <a:lstStyle/>
            <a:p>
              <a:pPr>
                <a:lnSpc>
                  <a:spcPct val="150000"/>
                </a:lnSpc>
              </a:pPr>
              <a:r>
                <a:rPr lang="zh-CN" altLang="en-US" dirty="0"/>
                <a:t>认识微网店</a:t>
              </a:r>
              <a:endParaRPr lang="zh-CN" altLang="en-US" dirty="0"/>
            </a:p>
          </p:txBody>
        </p:sp>
      </p:grpSp>
      <p:grpSp>
        <p:nvGrpSpPr>
          <p:cNvPr id="14" name="组合 13"/>
          <p:cNvGrpSpPr/>
          <p:nvPr>
            <p:custDataLst>
              <p:tags r:id="rId6"/>
            </p:custDataLst>
          </p:nvPr>
        </p:nvGrpSpPr>
        <p:grpSpPr>
          <a:xfrm>
            <a:off x="4676775" y="3371850"/>
            <a:ext cx="2838451" cy="1466850"/>
            <a:chOff x="914399" y="2914650"/>
            <a:chExt cx="2838451" cy="1466850"/>
          </a:xfrm>
        </p:grpSpPr>
        <p:sp>
          <p:nvSpPr>
            <p:cNvPr id="15" name="椭圆 14"/>
            <p:cNvSpPr/>
            <p:nvPr>
              <p:custDataLst>
                <p:tags r:id="rId7"/>
              </p:custDataLst>
            </p:nvPr>
          </p:nvSpPr>
          <p:spPr>
            <a:xfrm>
              <a:off x="914399" y="3138488"/>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6" name="五角星 15"/>
            <p:cNvSpPr/>
            <p:nvPr>
              <p:custDataLst>
                <p:tags r:id="rId8"/>
              </p:custDataLst>
            </p:nvPr>
          </p:nvSpPr>
          <p:spPr>
            <a:xfrm>
              <a:off x="1038224" y="322421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2</a:t>
              </a:r>
              <a:endParaRPr lang="zh-CN" altLang="en-US" dirty="0">
                <a:solidFill>
                  <a:schemeClr val="accent1"/>
                </a:solidFill>
              </a:endParaRPr>
            </a:p>
          </p:txBody>
        </p:sp>
        <p:cxnSp>
          <p:nvCxnSpPr>
            <p:cNvPr id="17" name="直接连接符 16"/>
            <p:cNvCxnSpPr/>
            <p:nvPr>
              <p:custDataLst>
                <p:tags r:id="rId9"/>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0"/>
              </p:custDataLst>
            </p:nvPr>
          </p:nvSpPr>
          <p:spPr>
            <a:xfrm>
              <a:off x="2184279" y="3004309"/>
              <a:ext cx="1568571" cy="1287532"/>
            </a:xfrm>
            <a:prstGeom prst="rect">
              <a:avLst/>
            </a:prstGeom>
            <a:noFill/>
          </p:spPr>
          <p:txBody>
            <a:bodyPr wrap="square" rtlCol="0" anchor="ctr">
              <a:normAutofit lnSpcReduction="10000"/>
            </a:bodyPr>
            <a:lstStyle/>
            <a:p>
              <a:pPr>
                <a:lnSpc>
                  <a:spcPct val="150000"/>
                </a:lnSpc>
              </a:pPr>
              <a:r>
                <a:rPr lang="zh-CN" altLang="en-US" dirty="0"/>
                <a:t>“微网店”市场发展现状</a:t>
              </a:r>
              <a:endParaRPr lang="zh-CN" altLang="en-US" dirty="0"/>
            </a:p>
          </p:txBody>
        </p:sp>
      </p:grpSp>
      <p:grpSp>
        <p:nvGrpSpPr>
          <p:cNvPr id="19" name="组合 18"/>
          <p:cNvGrpSpPr/>
          <p:nvPr>
            <p:custDataLst>
              <p:tags r:id="rId11"/>
            </p:custDataLst>
          </p:nvPr>
        </p:nvGrpSpPr>
        <p:grpSpPr>
          <a:xfrm>
            <a:off x="8220075" y="3371850"/>
            <a:ext cx="2838451" cy="1466850"/>
            <a:chOff x="914399" y="2914650"/>
            <a:chExt cx="2838451" cy="1466850"/>
          </a:xfrm>
        </p:grpSpPr>
        <p:sp>
          <p:nvSpPr>
            <p:cNvPr id="20" name="椭圆 19"/>
            <p:cNvSpPr/>
            <p:nvPr>
              <p:custDataLst>
                <p:tags r:id="rId12"/>
              </p:custDataLst>
            </p:nvPr>
          </p:nvSpPr>
          <p:spPr>
            <a:xfrm>
              <a:off x="914399" y="3138488"/>
              <a:ext cx="1080008" cy="10800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21" name="五角星 20"/>
            <p:cNvSpPr/>
            <p:nvPr>
              <p:custDataLst>
                <p:tags r:id="rId13"/>
              </p:custDataLst>
            </p:nvPr>
          </p:nvSpPr>
          <p:spPr>
            <a:xfrm>
              <a:off x="1038224" y="3224213"/>
              <a:ext cx="828006" cy="828006"/>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85000" lnSpcReduction="10000"/>
            </a:bodyPr>
            <a:lstStyle/>
            <a:p>
              <a:pPr algn="ctr"/>
              <a:r>
                <a:rPr lang="en-US" altLang="zh-CN" dirty="0" smtClean="0">
                  <a:solidFill>
                    <a:schemeClr val="accent1"/>
                  </a:solidFill>
                </a:rPr>
                <a:t>3</a:t>
              </a:r>
              <a:endParaRPr lang="zh-CN" altLang="en-US" dirty="0">
                <a:solidFill>
                  <a:schemeClr val="accent1"/>
                </a:solidFill>
              </a:endParaRPr>
            </a:p>
          </p:txBody>
        </p:sp>
        <p:cxnSp>
          <p:nvCxnSpPr>
            <p:cNvPr id="22" name="直接连接符 21"/>
            <p:cNvCxnSpPr/>
            <p:nvPr>
              <p:custDataLst>
                <p:tags r:id="rId14"/>
              </p:custDataLst>
            </p:nvPr>
          </p:nvCxnSpPr>
          <p:spPr>
            <a:xfrm>
              <a:off x="2076450" y="2914650"/>
              <a:ext cx="0" cy="1466850"/>
            </a:xfrm>
            <a:prstGeom prst="line">
              <a:avLst/>
            </a:prstGeom>
          </p:spPr>
          <p:style>
            <a:lnRef idx="1">
              <a:schemeClr val="accent1"/>
            </a:lnRef>
            <a:fillRef idx="0">
              <a:schemeClr val="accent1"/>
            </a:fillRef>
            <a:effectRef idx="0">
              <a:schemeClr val="accent1"/>
            </a:effectRef>
            <a:fontRef idx="minor">
              <a:schemeClr val="tx1"/>
            </a:fontRef>
          </p:style>
        </p:cxnSp>
        <p:sp>
          <p:nvSpPr>
            <p:cNvPr id="23" name="文本框 22"/>
            <p:cNvSpPr txBox="1"/>
            <p:nvPr>
              <p:custDataLst>
                <p:tags r:id="rId15"/>
              </p:custDataLst>
            </p:nvPr>
          </p:nvSpPr>
          <p:spPr>
            <a:xfrm>
              <a:off x="2184279" y="3004309"/>
              <a:ext cx="1568571" cy="1287532"/>
            </a:xfrm>
            <a:prstGeom prst="rect">
              <a:avLst/>
            </a:prstGeom>
            <a:noFill/>
          </p:spPr>
          <p:txBody>
            <a:bodyPr wrap="square" rtlCol="0" anchor="ctr">
              <a:normAutofit lnSpcReduction="10000"/>
            </a:bodyPr>
            <a:lstStyle/>
            <a:p>
              <a:pPr>
                <a:lnSpc>
                  <a:spcPct val="150000"/>
                </a:lnSpc>
              </a:pPr>
              <a:r>
                <a:rPr lang="zh-CN" altLang="en-US" dirty="0"/>
                <a:t>微网店的选择</a:t>
              </a:r>
              <a:endParaRPr lang="zh-CN" altLang="en-US" dirty="0"/>
            </a:p>
          </p:txBody>
        </p:sp>
      </p:grpSp>
      <p:sp>
        <p:nvSpPr>
          <p:cNvPr id="40" name="文本框 39"/>
          <p:cNvSpPr txBox="1"/>
          <p:nvPr>
            <p:custDataLst>
              <p:tags r:id="rId16"/>
            </p:custDataLst>
          </p:nvPr>
        </p:nvSpPr>
        <p:spPr>
          <a:xfrm>
            <a:off x="3658235" y="915035"/>
            <a:ext cx="4644390" cy="1638935"/>
          </a:xfrm>
          <a:prstGeom prst="rect">
            <a:avLst/>
          </a:prstGeom>
          <a:noFill/>
        </p:spPr>
        <p:txBody>
          <a:bodyPr wrap="square" rtlCol="0" anchor="ctr">
            <a:normAutofit/>
          </a:bodyPr>
          <a:lstStyle/>
          <a:p>
            <a:pPr algn="ctr" fontAlgn="auto">
              <a:lnSpc>
                <a:spcPct val="100000"/>
              </a:lnSpc>
            </a:pPr>
            <a:r>
              <a:rPr lang="zh-CN" altLang="en-US" sz="3200" dirty="0" smtClean="0">
                <a:latin typeface="+mj-ea"/>
                <a:ea typeface="+mj-ea"/>
                <a:sym typeface="+mn-ea"/>
              </a:rPr>
              <a:t>目 录</a:t>
            </a:r>
            <a:br>
              <a:rPr lang="en-US" altLang="zh-CN" sz="2400" dirty="0" smtClean="0">
                <a:latin typeface="黑体" panose="02010609060101010101" pitchFamily="49" charset="-122"/>
                <a:ea typeface="黑体" panose="02010609060101010101" pitchFamily="49" charset="-122"/>
                <a:sym typeface="+mn-ea"/>
              </a:rPr>
            </a:br>
            <a:r>
              <a:rPr lang="en-US" altLang="zh-CN" sz="2400" dirty="0" smtClean="0">
                <a:solidFill>
                  <a:srgbClr val="01A49F"/>
                </a:solidFill>
                <a:sym typeface="+mn-ea"/>
              </a:rPr>
              <a:t>contents </a:t>
            </a:r>
            <a:endParaRPr lang="en-US" altLang="zh-CN" sz="2400" dirty="0"/>
          </a:p>
        </p:txBody>
      </p:sp>
      <p:pic>
        <p:nvPicPr>
          <p:cNvPr id="7" name="图片 6" descr="20149309313"/>
          <p:cNvPicPr>
            <a:picLocks noChangeAspect="1"/>
          </p:cNvPicPr>
          <p:nvPr/>
        </p:nvPicPr>
        <p:blipFill>
          <a:blip r:embed="rId17"/>
          <a:stretch>
            <a:fillRect/>
          </a:stretch>
        </p:blipFill>
        <p:spPr>
          <a:xfrm>
            <a:off x="9034145" y="635"/>
            <a:ext cx="2990300" cy="900007"/>
          </a:xfrm>
          <a:prstGeom prst="rect">
            <a:avLst/>
          </a:prstGeom>
        </p:spPr>
      </p:pic>
    </p:spTree>
    <p:custDataLst>
      <p:tags r:id="rId18"/>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ppt_y</p:attrName>
                                        </p:attrNameLst>
                                      </p:cBhvr>
                                      <p:tavLst>
                                        <p:tav tm="0">
                                          <p:val>
                                            <p:strVal val="#ppt_y-#ppt_h*1.125000"/>
                                          </p:val>
                                        </p:tav>
                                        <p:tav tm="100000">
                                          <p:val>
                                            <p:strVal val="#ppt_y"/>
                                          </p:val>
                                        </p:tav>
                                      </p:tavLst>
                                    </p:anim>
                                    <p:animEffect transition="in" filter="wipe(down)">
                                      <p:cBhvr>
                                        <p:cTn id="8" dur="500"/>
                                        <p:tgtEl>
                                          <p:spTgt spid="40"/>
                                        </p:tgtEl>
                                      </p:cBhvr>
                                    </p:animEffect>
                                  </p:childTnLst>
                                </p:cTn>
                              </p:par>
                            </p:childTnLst>
                          </p:cTn>
                        </p:par>
                        <p:par>
                          <p:cTn id="9" fill="hold">
                            <p:stCondLst>
                              <p:cond delay="500"/>
                            </p:stCondLst>
                            <p:childTnLst>
                              <p:par>
                                <p:cTn id="10" presetID="3" presetClass="entr" presetSubtype="5"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vertical)">
                                      <p:cBhvr>
                                        <p:cTn id="12" dur="500"/>
                                        <p:tgtEl>
                                          <p:spTgt spid="13"/>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vertical)">
                                      <p:cBhvr>
                                        <p:cTn id="16" dur="500"/>
                                        <p:tgtEl>
                                          <p:spTgt spid="14"/>
                                        </p:tgtEl>
                                      </p:cBhvr>
                                    </p:animEffect>
                                  </p:childTnLst>
                                </p:cTn>
                              </p:par>
                            </p:childTnLst>
                          </p:cTn>
                        </p:par>
                        <p:par>
                          <p:cTn id="17" fill="hold">
                            <p:stCondLst>
                              <p:cond delay="1500"/>
                            </p:stCondLst>
                            <p:childTnLst>
                              <p:par>
                                <p:cTn id="18" presetID="3" presetClass="entr" presetSubtype="5"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linds(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sz="7200"/>
              <a:t>谢谢观看</a:t>
            </a:r>
            <a:endParaRPr lang="zh-CN" altLang="en-US" sz="7200"/>
          </a:p>
        </p:txBody>
      </p:sp>
      <p:sp>
        <p:nvSpPr>
          <p:cNvPr id="4" name="内容占位符 3"/>
          <p:cNvSpPr>
            <a:spLocks noGrp="1"/>
          </p:cNvSpPr>
          <p:nvPr>
            <p:ph sz="quarter" idx="13"/>
            <p:custDataLst>
              <p:tags r:id="rId2"/>
            </p:custDataLst>
          </p:nvPr>
        </p:nvSpPr>
        <p:spPr/>
        <p:txBody>
          <a:bodyPr/>
          <a:lstStyle/>
          <a:p>
            <a:r>
              <a:rPr lang="en-US" altLang="zh-CN"/>
              <a:t>THANK YOU</a:t>
            </a:r>
            <a:endParaRPr lang="en-US" altLang="zh-CN"/>
          </a:p>
        </p:txBody>
      </p:sp>
    </p:spTree>
    <p:custDataLst>
      <p:tags r:id="rId3"/>
    </p:custData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10"/>
          <p:cNvSpPr/>
          <p:nvPr>
            <p:custDataLst>
              <p:tags r:id="rId1"/>
            </p:custDataLst>
          </p:nvPr>
        </p:nvSpPr>
        <p:spPr>
          <a:xfrm flipH="1">
            <a:off x="3221578" y="3145396"/>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chemeClr val="accent1"/>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sz="2000" kern="0" dirty="0">
                <a:solidFill>
                  <a:schemeClr val="bg1"/>
                </a:solidFill>
                <a:latin typeface="+mj-lt"/>
                <a:ea typeface="+mj-ea"/>
                <a:cs typeface="+mj-cs"/>
                <a:sym typeface="Arial" panose="020B0604020202020204" pitchFamily="34" charset="0"/>
              </a:rPr>
              <a:t>学习目标</a:t>
            </a:r>
            <a:endParaRPr lang="zh-CN" altLang="da-DK" sz="2000" kern="0" dirty="0">
              <a:solidFill>
                <a:schemeClr val="bg1"/>
              </a:solidFill>
              <a:latin typeface="+mj-lt"/>
              <a:ea typeface="+mj-ea"/>
              <a:cs typeface="+mj-cs"/>
              <a:sym typeface="Arial" panose="020B0604020202020204" pitchFamily="34" charset="0"/>
            </a:endParaRPr>
          </a:p>
        </p:txBody>
      </p:sp>
      <p:sp>
        <p:nvSpPr>
          <p:cNvPr id="47" name="矩形 46"/>
          <p:cNvSpPr/>
          <p:nvPr>
            <p:custDataLst>
              <p:tags r:id="rId2"/>
            </p:custDataLst>
          </p:nvPr>
        </p:nvSpPr>
        <p:spPr>
          <a:xfrm>
            <a:off x="808578" y="3069791"/>
            <a:ext cx="2413000" cy="775084"/>
          </a:xfrm>
          <a:prstGeom prst="rect">
            <a:avLst/>
          </a:prstGeom>
        </p:spPr>
        <p:txBody>
          <a:bodyPr wrap="square" anchor="ctr">
            <a:normAutofit fontScale="90000"/>
          </a:bodyPr>
          <a:lstStyle/>
          <a:p>
            <a:pPr algn="just">
              <a:lnSpc>
                <a:spcPct val="130000"/>
              </a:lnSpc>
            </a:pPr>
            <a:r>
              <a:rPr lang="zh-CN" altLang="en-US" dirty="0">
                <a:sym typeface="Arial" panose="020B0604020202020204" pitchFamily="34" charset="0"/>
              </a:rPr>
              <a:t>理解微网店的概念；了解微网店的优势与劣势</a:t>
            </a:r>
            <a:endParaRPr lang="zh-CN" altLang="en-US" dirty="0">
              <a:sym typeface="Arial" panose="020B0604020202020204" pitchFamily="34" charset="0"/>
            </a:endParaRPr>
          </a:p>
        </p:txBody>
      </p:sp>
      <p:sp>
        <p:nvSpPr>
          <p:cNvPr id="50" name="矩形 49"/>
          <p:cNvSpPr/>
          <p:nvPr>
            <p:custDataLst>
              <p:tags r:id="rId3"/>
            </p:custDataLst>
          </p:nvPr>
        </p:nvSpPr>
        <p:spPr>
          <a:xfrm>
            <a:off x="8994552" y="3710355"/>
            <a:ext cx="2413000" cy="775084"/>
          </a:xfrm>
          <a:prstGeom prst="rect">
            <a:avLst/>
          </a:prstGeom>
        </p:spPr>
        <p:txBody>
          <a:bodyPr wrap="square" anchor="ctr">
            <a:normAutofit fontScale="90000"/>
          </a:bodyPr>
          <a:lstStyle/>
          <a:p>
            <a:pPr algn="just">
              <a:lnSpc>
                <a:spcPct val="130000"/>
              </a:lnSpc>
            </a:pPr>
            <a:r>
              <a:rPr lang="zh-CN" altLang="en-US" dirty="0">
                <a:sym typeface="Arial" panose="020B0604020202020204" pitchFamily="34" charset="0"/>
              </a:rPr>
              <a:t>掌握微网店平台的选择方法</a:t>
            </a:r>
            <a:endParaRPr lang="zh-CN" altLang="en-US" dirty="0">
              <a:sym typeface="Arial" panose="020B0604020202020204" pitchFamily="34" charset="0"/>
            </a:endParaRPr>
          </a:p>
        </p:txBody>
      </p:sp>
      <p:sp>
        <p:nvSpPr>
          <p:cNvPr id="12" name="任意多边形 11"/>
          <p:cNvSpPr/>
          <p:nvPr>
            <p:custDataLst>
              <p:tags r:id="rId4"/>
            </p:custDataLst>
          </p:nvPr>
        </p:nvSpPr>
        <p:spPr>
          <a:xfrm>
            <a:off x="4041778" y="3780397"/>
            <a:ext cx="4952774" cy="635001"/>
          </a:xfrm>
          <a:custGeom>
            <a:avLst/>
            <a:gdLst>
              <a:gd name="connsiteX0" fmla="*/ 397853 w 4952774"/>
              <a:gd name="connsiteY0" fmla="*/ 0 h 635001"/>
              <a:gd name="connsiteX1" fmla="*/ 1302728 w 4952774"/>
              <a:gd name="connsiteY1" fmla="*/ 0 h 635001"/>
              <a:gd name="connsiteX2" fmla="*/ 3848416 w 4952774"/>
              <a:gd name="connsiteY2" fmla="*/ 0 h 635001"/>
              <a:gd name="connsiteX3" fmla="*/ 4753291 w 4952774"/>
              <a:gd name="connsiteY3" fmla="*/ 0 h 635001"/>
              <a:gd name="connsiteX4" fmla="*/ 4952774 w 4952774"/>
              <a:gd name="connsiteY4" fmla="*/ 318389 h 635001"/>
              <a:gd name="connsiteX5" fmla="*/ 4754404 w 4952774"/>
              <a:gd name="connsiteY5" fmla="*/ 635001 h 635001"/>
              <a:gd name="connsiteX6" fmla="*/ 3849529 w 4952774"/>
              <a:gd name="connsiteY6" fmla="*/ 635001 h 635001"/>
              <a:gd name="connsiteX7" fmla="*/ 904875 w 4952774"/>
              <a:gd name="connsiteY7" fmla="*/ 635001 h 635001"/>
              <a:gd name="connsiteX8" fmla="*/ 0 w 4952774"/>
              <a:gd name="connsiteY8" fmla="*/ 635001 h 635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774" h="635001">
                <a:moveTo>
                  <a:pt x="397853" y="0"/>
                </a:moveTo>
                <a:lnTo>
                  <a:pt x="1302728" y="0"/>
                </a:lnTo>
                <a:lnTo>
                  <a:pt x="3848416" y="0"/>
                </a:lnTo>
                <a:lnTo>
                  <a:pt x="4753291" y="0"/>
                </a:lnTo>
                <a:lnTo>
                  <a:pt x="4952774" y="318389"/>
                </a:lnTo>
                <a:lnTo>
                  <a:pt x="4754404" y="635001"/>
                </a:lnTo>
                <a:lnTo>
                  <a:pt x="3849529" y="635001"/>
                </a:lnTo>
                <a:lnTo>
                  <a:pt x="904875" y="635001"/>
                </a:lnTo>
                <a:lnTo>
                  <a:pt x="0" y="635001"/>
                </a:lnTo>
                <a:close/>
              </a:path>
            </a:pathLst>
          </a:custGeom>
          <a:solidFill>
            <a:schemeClr val="accent2"/>
          </a:solidFill>
        </p:spPr>
        <p:txBody>
          <a:bodyPr rot="0" spcFirstLastPara="0" vertOverflow="overflow" horzOverflow="overflow" vert="horz" wrap="square" lIns="216000" tIns="45720" rIns="91440" bIns="45720" numCol="1" spcCol="0" rtlCol="0" fromWordArt="0" anchor="ctr" anchorCtr="0" forceAA="0" compatLnSpc="1">
            <a:normAutofit/>
          </a:bodyPr>
          <a:lstStyle/>
          <a:p>
            <a:pPr algn="ctr"/>
            <a:r>
              <a:rPr lang="zh-CN" altLang="da-DK" kern="0" dirty="0">
                <a:solidFill>
                  <a:schemeClr val="bg1"/>
                </a:solidFill>
                <a:latin typeface="+mj-lt"/>
                <a:ea typeface="+mj-ea"/>
                <a:cs typeface="+mj-cs"/>
                <a:sym typeface="Arial" panose="020B0604020202020204" pitchFamily="34" charset="0"/>
              </a:rPr>
              <a:t>学习重点</a:t>
            </a:r>
            <a:endParaRPr lang="zh-CN" altLang="da-DK" kern="0" dirty="0">
              <a:solidFill>
                <a:schemeClr val="bg1"/>
              </a:solidFill>
              <a:latin typeface="+mj-lt"/>
              <a:ea typeface="+mj-ea"/>
              <a:cs typeface="+mj-cs"/>
              <a:sym typeface="Arial" panose="020B0604020202020204" pitchFamily="34" charset="0"/>
            </a:endParaRPr>
          </a:p>
        </p:txBody>
      </p:sp>
      <p:sp>
        <p:nvSpPr>
          <p:cNvPr id="7" name="标题 1"/>
          <p:cNvSpPr txBox="1"/>
          <p:nvPr>
            <p:custDataLst>
              <p:tags r:id="rId5"/>
            </p:custDataLst>
          </p:nvPr>
        </p:nvSpPr>
        <p:spPr>
          <a:xfrm>
            <a:off x="892175" y="695960"/>
            <a:ext cx="10515600" cy="1216025"/>
          </a:xfrm>
          <a:prstGeom prst="rect">
            <a:avLst/>
          </a:prstGeom>
        </p:spPr>
        <p:txBody>
          <a:bodyPr vert="horz" wrap="square"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600" dirty="0" smtClean="0">
                <a:latin typeface="+mj-ea"/>
                <a:sym typeface="Arial" panose="020B0604020202020204" pitchFamily="34" charset="0"/>
              </a:rPr>
              <a:t>学习目标及学习重点</a:t>
            </a:r>
            <a:endParaRPr lang="zh-CN" altLang="en-US" sz="3600" dirty="0" smtClean="0">
              <a:latin typeface="+mj-ea"/>
              <a:sym typeface="Arial" panose="020B0604020202020204" pitchFamily="34" charset="0"/>
            </a:endParaRPr>
          </a:p>
          <a:p>
            <a:pPr algn="ctr"/>
            <a:r>
              <a:rPr lang="en-US" altLang="zh-CN" sz="2400">
                <a:solidFill>
                  <a:srgbClr val="38A39A"/>
                </a:solidFill>
                <a:latin typeface="+mj-ea"/>
              </a:rPr>
              <a:t>Learning objectives and key learning points</a:t>
            </a:r>
            <a:endParaRPr lang="en-US" altLang="zh-CN" sz="2400">
              <a:solidFill>
                <a:srgbClr val="38A39A"/>
              </a:solidFill>
              <a:latin typeface="+mj-ea"/>
            </a:endParaRPr>
          </a:p>
        </p:txBody>
      </p:sp>
      <p:pic>
        <p:nvPicPr>
          <p:cNvPr id="2" name="图片 1" descr="20149309313"/>
          <p:cNvPicPr>
            <a:picLocks noChangeAspect="1"/>
          </p:cNvPicPr>
          <p:nvPr/>
        </p:nvPicPr>
        <p:blipFill>
          <a:blip r:embed="rId6"/>
          <a:stretch>
            <a:fillRect/>
          </a:stretch>
        </p:blipFill>
        <p:spPr>
          <a:xfrm>
            <a:off x="9034145" y="635"/>
            <a:ext cx="2990300" cy="900007"/>
          </a:xfrm>
          <a:prstGeom prst="rect">
            <a:avLst/>
          </a:prstGeom>
        </p:spPr>
      </p:pic>
    </p:spTree>
    <p:custDataLst>
      <p:tags r:id="rId7"/>
    </p:custData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Scale>
                                      <p:cBhvr>
                                        <p:cTn id="1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11"/>
                                        </p:tgtEl>
                                        <p:attrNameLst>
                                          <p:attrName>ppt_x</p:attrName>
                                          <p:attrName>ppt_y</p:attrName>
                                        </p:attrNameLst>
                                      </p:cBhvr>
                                    </p:animMotion>
                                    <p:animEffect transition="in" filter="fade">
                                      <p:cBhvr>
                                        <p:cTn id="13" dur="1000"/>
                                        <p:tgtEl>
                                          <p:spTgt spid="11"/>
                                        </p:tgtEl>
                                      </p:cBhvr>
                                    </p:animEffect>
                                  </p:childTnLst>
                                </p:cTn>
                              </p:par>
                            </p:childTnLst>
                          </p:cTn>
                        </p:par>
                        <p:par>
                          <p:cTn id="14" fill="hold">
                            <p:stCondLst>
                              <p:cond delay="1500"/>
                            </p:stCondLst>
                            <p:childTnLst>
                              <p:par>
                                <p:cTn id="15" presetID="1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p:tgtEl>
                                          <p:spTgt spid="12"/>
                                        </p:tgtEl>
                                        <p:attrNameLst>
                                          <p:attrName>ppt_x</p:attrName>
                                        </p:attrNameLst>
                                      </p:cBhvr>
                                      <p:tavLst>
                                        <p:tav tm="0">
                                          <p:val>
                                            <p:strVal val="#ppt_x-#ppt_w*1.125000"/>
                                          </p:val>
                                        </p:tav>
                                        <p:tav tm="100000">
                                          <p:val>
                                            <p:strVal val="#ppt_x"/>
                                          </p:val>
                                        </p:tav>
                                      </p:tavLst>
                                    </p:anim>
                                    <p:animEffect transition="in" filter="wipe(right)">
                                      <p:cBhvr>
                                        <p:cTn id="18" dur="500"/>
                                        <p:tgtEl>
                                          <p:spTgt spid="12"/>
                                        </p:tgtEl>
                                      </p:cBhvr>
                                    </p:animEffect>
                                  </p:childTnLst>
                                </p:cTn>
                              </p:par>
                            </p:childTnLst>
                          </p:cTn>
                        </p:par>
                        <p:par>
                          <p:cTn id="19" fill="hold">
                            <p:stCondLst>
                              <p:cond delay="2000"/>
                            </p:stCondLst>
                            <p:childTnLst>
                              <p:par>
                                <p:cTn id="20" presetID="5" presetClass="entr" presetSubtype="10" fill="hold" grpId="1"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checkerboard(across)">
                                      <p:cBhvr>
                                        <p:cTn id="22" dur="500"/>
                                        <p:tgtEl>
                                          <p:spTgt spid="47"/>
                                        </p:tgtEl>
                                      </p:cBhvr>
                                    </p:animEffect>
                                  </p:childTnLst>
                                </p:cTn>
                              </p:par>
                            </p:childTnLst>
                          </p:cTn>
                        </p:par>
                        <p:par>
                          <p:cTn id="23" fill="hold">
                            <p:stCondLst>
                              <p:cond delay="2500"/>
                            </p:stCondLst>
                            <p:childTnLst>
                              <p:par>
                                <p:cTn id="24" presetID="5" presetClass="entr" presetSubtype="10"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checkerboard(across)">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11" grpId="0" animBg="1"/>
      <p:bldP spid="12" grpId="0" animBg="1"/>
      <p:bldP spid="47" grpId="0"/>
      <p:bldP spid="47" grpId="1"/>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23900" y="2420620"/>
            <a:ext cx="9131300" cy="995680"/>
          </a:xfrm>
        </p:spPr>
        <p:txBody>
          <a:bodyPr>
            <a:normAutofit/>
          </a:bodyPr>
          <a:lstStyle/>
          <a:p>
            <a:r>
              <a:rPr lang="zh-CN" altLang="en-US" sz="4400" spc="150" dirty="0">
                <a:solidFill>
                  <a:schemeClr val="bg1"/>
                </a:solidFill>
                <a:uFillTx/>
                <a:sym typeface="+mn-ea"/>
              </a:rPr>
              <a:t>认识微网店</a:t>
            </a:r>
            <a:endParaRPr lang="zh-CN" altLang="en-US" sz="4400" spc="150" dirty="0">
              <a:solidFill>
                <a:schemeClr val="bg1"/>
              </a:solidFill>
              <a:uFillTx/>
              <a:sym typeface="+mn-ea"/>
            </a:endParaRPr>
          </a:p>
        </p:txBody>
      </p:sp>
      <p:sp>
        <p:nvSpPr>
          <p:cNvPr id="3" name="文本占位符 2"/>
          <p:cNvSpPr>
            <a:spLocks noGrp="1"/>
          </p:cNvSpPr>
          <p:nvPr>
            <p:ph type="body" sz="quarter" idx="13"/>
            <p:custDataLst>
              <p:tags r:id="rId2"/>
            </p:custDataLst>
          </p:nvPr>
        </p:nvSpPr>
        <p:spPr>
          <a:xfrm>
            <a:off x="723900" y="3568700"/>
            <a:ext cx="9131300" cy="648970"/>
          </a:xfrm>
        </p:spPr>
        <p:txBody>
          <a:bodyPr/>
          <a:lstStyle/>
          <a:p>
            <a:r>
              <a:rPr lang="en-US" altLang="zh-CN"/>
              <a:t>Know micro online store</a:t>
            </a:r>
            <a:endParaRPr lang="en-US" altLang="zh-CN"/>
          </a:p>
        </p:txBody>
      </p:sp>
      <p:sp>
        <p:nvSpPr>
          <p:cNvPr id="4" name="矩形 3"/>
          <p:cNvSpPr/>
          <p:nvPr>
            <p:custDataLst>
              <p:tags r:id="rId3"/>
            </p:custDataLst>
          </p:nvPr>
        </p:nvSpPr>
        <p:spPr>
          <a:xfrm>
            <a:off x="8229600" y="804333"/>
            <a:ext cx="2658533" cy="42841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700"/>
              <a:t>1</a:t>
            </a:r>
            <a:endParaRPr lang="en-US" altLang="zh-CN" sz="28700"/>
          </a:p>
        </p:txBody>
      </p:sp>
    </p:spTree>
    <p:custDataLst>
      <p:tags r:id="rId4"/>
    </p:custData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29" presetClass="entr" presetSubtype="0" fill="hold" grpId="15"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par>
                          <p:cTn id="15" fill="hold">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heckerboard(across)">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4" grpId="1" animBg="1"/>
      <p:bldP spid="4" grpId="2" animBg="1"/>
      <p:bldP spid="4" grpId="3" animBg="1"/>
      <p:bldP spid="4" grpId="4" animBg="1"/>
      <p:bldP spid="4" grpId="5" animBg="1"/>
      <p:bldP spid="4" grpId="6" animBg="1"/>
      <p:bldP spid="4" grpId="7" animBg="1"/>
      <p:bldP spid="4" grpId="8" animBg="1"/>
      <p:bldP spid="4" grpId="9" animBg="1"/>
      <p:bldP spid="4" grpId="10" animBg="1"/>
      <p:bldP spid="4" grpId="11" animBg="1"/>
      <p:bldP spid="4" grpId="12" animBg="1"/>
      <p:bldP spid="4" grpId="13" animBg="1"/>
      <p:bldP spid="4" grpId="14" animBg="1"/>
      <p:bldP spid="4" grpId="15"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838200" y="243205"/>
            <a:ext cx="4681855" cy="977265"/>
          </a:xfrm>
        </p:spPr>
        <p:txBody>
          <a:bodyPr>
            <a:normAutofit/>
          </a:bodyPr>
          <a:lstStyle/>
          <a:p>
            <a:pPr algn="l">
              <a:spcBef>
                <a:spcPts val="1000"/>
              </a:spcBef>
              <a:buFont typeface="Arial" panose="020B0604020202020204" pitchFamily="34" charset="0"/>
            </a:pPr>
            <a:r>
              <a:rPr lang="zh-CN" altLang="en-US" dirty="0">
                <a:sym typeface="+mn-ea"/>
              </a:rPr>
              <a:t>认识微网店</a:t>
            </a:r>
            <a:br>
              <a:rPr lang="zh-CN" altLang="en-US" dirty="0">
                <a:sym typeface="+mn-ea"/>
              </a:rPr>
            </a:br>
            <a:r>
              <a:rPr lang="en-US" altLang="zh-CN" sz="2000">
                <a:solidFill>
                  <a:srgbClr val="38A39A"/>
                </a:solidFill>
                <a:sym typeface="+mn-ea"/>
              </a:rPr>
              <a:t>Know micro online store</a:t>
            </a:r>
            <a:endParaRPr lang="en-US" altLang="zh-CN" sz="2000">
              <a:solidFill>
                <a:srgbClr val="38A39A"/>
              </a:solidFill>
              <a:latin typeface="+mn-lt"/>
              <a:ea typeface="+mn-ea"/>
              <a:cs typeface="+mn-cs"/>
              <a:sym typeface="+mn-ea"/>
            </a:endParaRPr>
          </a:p>
        </p:txBody>
      </p:sp>
      <p:sp>
        <p:nvSpPr>
          <p:cNvPr id="2" name="文本占位符 1"/>
          <p:cNvSpPr>
            <a:spLocks noGrp="1"/>
          </p:cNvSpPr>
          <p:nvPr>
            <p:ph type="body" sz="half" idx="2"/>
            <p:custDataLst>
              <p:tags r:id="rId2"/>
            </p:custDataLst>
          </p:nvPr>
        </p:nvSpPr>
        <p:spPr>
          <a:xfrm>
            <a:off x="838200" y="2193290"/>
            <a:ext cx="4681855" cy="3118485"/>
          </a:xfrm>
        </p:spPr>
        <p:txBody>
          <a:bodyPr>
            <a:normAutofit lnSpcReduction="20000"/>
          </a:bodyPr>
          <a:lstStyle/>
          <a:p>
            <a:pPr indent="457200" algn="just" fontAlgn="auto">
              <a:lnSpc>
                <a:spcPct val="150000"/>
              </a:lnSpc>
            </a:pPr>
            <a:r>
              <a:rPr lang="zh-CN" altLang="en-US" dirty="0">
                <a:sym typeface="+mn-ea"/>
              </a:rPr>
              <a:t>“微网店”是一种将移动端作为经营基础的“微型”网店。微网店具有移动性强、经营门槛低、操作简单的特点。</a:t>
            </a:r>
            <a:endParaRPr lang="zh-CN" altLang="en-US" dirty="0">
              <a:sym typeface="+mn-ea"/>
            </a:endParaRPr>
          </a:p>
          <a:p>
            <a:pPr indent="457200" algn="just" fontAlgn="auto">
              <a:lnSpc>
                <a:spcPct val="150000"/>
              </a:lnSpc>
            </a:pPr>
            <a:r>
              <a:rPr lang="zh-CN" altLang="en-US" dirty="0">
                <a:sym typeface="+mn-ea"/>
              </a:rPr>
              <a:t>微网店类型包括，经营类和服务类两种，经营类的微网店常见的有：微信小店、有赞；以服务类型为主的微网店常见的有：萌店、喵喵微商城，如右图所示。</a:t>
            </a:r>
            <a:endParaRPr lang="zh-CN" altLang="en-US" dirty="0">
              <a:sym typeface="+mn-ea"/>
            </a:endParaRPr>
          </a:p>
        </p:txBody>
      </p:sp>
      <p:pic>
        <p:nvPicPr>
          <p:cNvPr id="7" name="图片 6" descr="20149309313"/>
          <p:cNvPicPr>
            <a:picLocks noChangeAspect="1"/>
          </p:cNvPicPr>
          <p:nvPr/>
        </p:nvPicPr>
        <p:blipFill>
          <a:blip r:embed="rId3"/>
          <a:stretch>
            <a:fillRect/>
          </a:stretch>
        </p:blipFill>
        <p:spPr>
          <a:xfrm>
            <a:off x="9034145" y="635"/>
            <a:ext cx="2990300" cy="900007"/>
          </a:xfrm>
          <a:prstGeom prst="rect">
            <a:avLst/>
          </a:prstGeom>
        </p:spPr>
      </p:pic>
      <p:pic>
        <p:nvPicPr>
          <p:cNvPr id="312" name="图片 312" descr="C:\Users\ZhangLT\Desktop\未命名.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42710" y="2695258"/>
            <a:ext cx="4305300" cy="1467485"/>
          </a:xfrm>
          <a:prstGeom prst="rect">
            <a:avLst/>
          </a:prstGeom>
          <a:noFill/>
          <a:ln>
            <a:noFill/>
          </a:ln>
        </p:spPr>
      </p:pic>
      <p:sp>
        <p:nvSpPr>
          <p:cNvPr id="100" name="文本框 99"/>
          <p:cNvSpPr txBox="1"/>
          <p:nvPr/>
        </p:nvSpPr>
        <p:spPr>
          <a:xfrm>
            <a:off x="7182485" y="4464685"/>
            <a:ext cx="2825750" cy="306705"/>
          </a:xfrm>
          <a:prstGeom prst="rect">
            <a:avLst/>
          </a:prstGeom>
          <a:noFill/>
          <a:ln w="9525">
            <a:noFill/>
          </a:ln>
        </p:spPr>
        <p:txBody>
          <a:bodyPr wrap="square">
            <a:spAutoFit/>
          </a:bodyPr>
          <a:p>
            <a:pPr indent="0" algn="ctr"/>
            <a:r>
              <a:rPr lang="zh-CN" altLang="en-US" sz="1400" b="0">
                <a:latin typeface="+mj-ea"/>
                <a:ea typeface="+mj-ea"/>
                <a:cs typeface="宋体" panose="02010600030101010101" pitchFamily="2" charset="-122"/>
              </a:rPr>
              <a:t>有赞、微店、萌店的</a:t>
            </a:r>
            <a:r>
              <a:rPr lang="en-US" altLang="zh-CN" sz="1400" b="0">
                <a:latin typeface="+mj-ea"/>
                <a:ea typeface="+mj-ea"/>
                <a:cs typeface="宋体" panose="02010600030101010101" pitchFamily="2" charset="-122"/>
              </a:rPr>
              <a:t>LOGO</a:t>
            </a:r>
            <a:endParaRPr lang="zh-CN" altLang="en-US" sz="1400">
              <a:latin typeface="+mj-ea"/>
              <a:ea typeface="+mj-ea"/>
            </a:endParaRPr>
          </a:p>
        </p:txBody>
      </p:sp>
    </p:spTree>
    <p:custDataLst>
      <p:tags r:id="rId5"/>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par>
                          <p:cTn id="10" fill="hold">
                            <p:stCondLst>
                              <p:cond delay="500"/>
                            </p:stCondLst>
                            <p:childTnLst>
                              <p:par>
                                <p:cTn id="11" presetID="5" presetClass="entr" presetSubtype="1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checkerboard(across)">
                                      <p:cBhvr>
                                        <p:cTn id="13" dur="500"/>
                                        <p:tgtEl>
                                          <p:spTgt spid="2">
                                            <p:txEl>
                                              <p:pRg st="0" end="0"/>
                                            </p:txEl>
                                          </p:spTgt>
                                        </p:tgtEl>
                                      </p:cBhvr>
                                    </p:animEffect>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checkerboard(across)">
                                      <p:cBhvr>
                                        <p:cTn id="17" dur="500"/>
                                        <p:tgtEl>
                                          <p:spTgt spid="2">
                                            <p:txEl>
                                              <p:pRg st="1" end="1"/>
                                            </p:txEl>
                                          </p:spTgt>
                                        </p:tgtEl>
                                      </p:cBhvr>
                                    </p:animEffect>
                                  </p:childTnLst>
                                </p:cTn>
                              </p:par>
                            </p:childTnLst>
                          </p:cTn>
                        </p:par>
                        <p:par>
                          <p:cTn id="18" fill="hold">
                            <p:stCondLst>
                              <p:cond delay="1500"/>
                            </p:stCondLst>
                            <p:childTnLst>
                              <p:par>
                                <p:cTn id="19" presetID="52" presetClass="entr" presetSubtype="0" fill="hold" nodeType="afterEffect">
                                  <p:stCondLst>
                                    <p:cond delay="0"/>
                                  </p:stCondLst>
                                  <p:childTnLst>
                                    <p:set>
                                      <p:cBhvr>
                                        <p:cTn id="20" dur="1" fill="hold">
                                          <p:stCondLst>
                                            <p:cond delay="0"/>
                                          </p:stCondLst>
                                        </p:cTn>
                                        <p:tgtEl>
                                          <p:spTgt spid="312"/>
                                        </p:tgtEl>
                                        <p:attrNameLst>
                                          <p:attrName>style.visibility</p:attrName>
                                        </p:attrNameLst>
                                      </p:cBhvr>
                                      <p:to>
                                        <p:strVal val="visible"/>
                                      </p:to>
                                    </p:set>
                                    <p:animScale>
                                      <p:cBhvr>
                                        <p:cTn id="21" dur="1000" decel="50000" fill="hold">
                                          <p:stCondLst>
                                            <p:cond delay="0"/>
                                          </p:stCondLst>
                                        </p:cTn>
                                        <p:tgtEl>
                                          <p:spTgt spid="3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12"/>
                                        </p:tgtEl>
                                        <p:attrNameLst>
                                          <p:attrName>ppt_x</p:attrName>
                                          <p:attrName>ppt_y</p:attrName>
                                        </p:attrNameLst>
                                      </p:cBhvr>
                                    </p:animMotion>
                                    <p:animEffect transition="in" filter="fade">
                                      <p:cBhvr>
                                        <p:cTn id="23" dur="1000"/>
                                        <p:tgtEl>
                                          <p:spTgt spid="312"/>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additive="base">
                                        <p:cTn id="27" dur="500"/>
                                        <p:tgtEl>
                                          <p:spTgt spid="100"/>
                                        </p:tgtEl>
                                        <p:attrNameLst>
                                          <p:attrName>ppt_y</p:attrName>
                                        </p:attrNameLst>
                                      </p:cBhvr>
                                      <p:tavLst>
                                        <p:tav tm="0">
                                          <p:val>
                                            <p:strVal val="#ppt_y+#ppt_h*1.125000"/>
                                          </p:val>
                                        </p:tav>
                                        <p:tav tm="100000">
                                          <p:val>
                                            <p:strVal val="#ppt_y"/>
                                          </p:val>
                                        </p:tav>
                                      </p:tavLst>
                                    </p:anim>
                                    <p:animEffect transition="in" filter="wipe(up)">
                                      <p:cBhvr>
                                        <p:cTn id="28"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custDataLst>
              <p:tags r:id="rId1"/>
            </p:custDataLst>
          </p:nvPr>
        </p:nvSpPr>
        <p:spPr>
          <a:xfrm>
            <a:off x="1203325" y="2191385"/>
            <a:ext cx="4609465" cy="3192780"/>
          </a:xfrm>
        </p:spPr>
        <p:txBody>
          <a:bodyPr vert="horz" lIns="91440" tIns="45720" rIns="91440" bIns="45720" rtlCol="0">
            <a:normAutofit/>
          </a:bodyPr>
          <a:lstStyle/>
          <a:p>
            <a:pPr fontAlgn="auto">
              <a:lnSpc>
                <a:spcPct val="150000"/>
              </a:lnSpc>
              <a:spcBef>
                <a:spcPts val="0"/>
              </a:spcBef>
            </a:pPr>
            <a:r>
              <a:rPr lang="zh-CN" altLang="en-US" sz="1600" dirty="0">
                <a:sym typeface="+mn-ea"/>
              </a:rPr>
              <a:t>微网店作为新兴的电商模式，与传统大规模网上商城及独立购物App相比，微网店具有投入小、经营方式灵活、便于管理的优势。</a:t>
            </a:r>
            <a:endParaRPr lang="zh-CN" altLang="en-US" sz="1600" dirty="0">
              <a:sym typeface="+mn-ea"/>
            </a:endParaRPr>
          </a:p>
          <a:p>
            <a:pPr marL="0" indent="0" fontAlgn="auto">
              <a:lnSpc>
                <a:spcPct val="150000"/>
              </a:lnSpc>
              <a:spcBef>
                <a:spcPts val="0"/>
              </a:spcBef>
              <a:buNone/>
            </a:pPr>
            <a:endParaRPr lang="zh-CN" altLang="en-US" sz="1600" dirty="0">
              <a:sym typeface="+mn-ea"/>
            </a:endParaRPr>
          </a:p>
          <a:p>
            <a:pPr fontAlgn="auto">
              <a:lnSpc>
                <a:spcPct val="150000"/>
              </a:lnSpc>
              <a:spcBef>
                <a:spcPts val="0"/>
              </a:spcBef>
            </a:pPr>
            <a:r>
              <a:rPr lang="zh-CN" altLang="en-US" sz="1600" dirty="0">
                <a:sym typeface="+mn-ea"/>
              </a:rPr>
              <a:t>对于经营者而言经营微网店几乎没有资金压力，没有库存风险，只需利用碎片时间和个人社交圈就可进行营销推广，可以为经营者提供不错的利润空间。</a:t>
            </a:r>
            <a:endParaRPr lang="en-US" altLang="zh-CN" sz="1600" dirty="0"/>
          </a:p>
        </p:txBody>
      </p:sp>
      <p:sp>
        <p:nvSpPr>
          <p:cNvPr id="4" name="内容占位符 3"/>
          <p:cNvSpPr>
            <a:spLocks noGrp="1"/>
          </p:cNvSpPr>
          <p:nvPr>
            <p:ph sz="half" idx="2"/>
            <p:custDataLst>
              <p:tags r:id="rId2"/>
            </p:custDataLst>
          </p:nvPr>
        </p:nvSpPr>
        <p:spPr>
          <a:xfrm>
            <a:off x="6587490" y="2191385"/>
            <a:ext cx="4596765" cy="2827020"/>
          </a:xfrm>
        </p:spPr>
        <p:txBody>
          <a:bodyPr vert="horz" lIns="91440" tIns="45720" rIns="91440" bIns="45720" rtlCol="0">
            <a:normAutofit/>
          </a:bodyPr>
          <a:lstStyle/>
          <a:p>
            <a:pPr fontAlgn="auto">
              <a:lnSpc>
                <a:spcPct val="150000"/>
              </a:lnSpc>
              <a:spcBef>
                <a:spcPts val="0"/>
              </a:spcBef>
            </a:pPr>
            <a:r>
              <a:rPr lang="zh-CN" altLang="en-US" sz="1600" dirty="0">
                <a:sym typeface="+mn-ea"/>
              </a:rPr>
              <a:t>微网店仍需面对流量小、经营规模小的劣势。</a:t>
            </a:r>
            <a:endParaRPr lang="zh-CN" altLang="en-US" sz="1600" dirty="0">
              <a:sym typeface="+mn-ea"/>
            </a:endParaRPr>
          </a:p>
          <a:p>
            <a:pPr marL="0" indent="0" fontAlgn="auto">
              <a:lnSpc>
                <a:spcPct val="150000"/>
              </a:lnSpc>
              <a:spcBef>
                <a:spcPts val="0"/>
              </a:spcBef>
              <a:buNone/>
            </a:pPr>
            <a:endParaRPr lang="zh-CN" altLang="en-US" sz="1600" dirty="0">
              <a:sym typeface="+mn-ea"/>
            </a:endParaRPr>
          </a:p>
          <a:p>
            <a:pPr fontAlgn="auto">
              <a:lnSpc>
                <a:spcPct val="150000"/>
              </a:lnSpc>
              <a:spcBef>
                <a:spcPts val="0"/>
              </a:spcBef>
            </a:pPr>
            <a:r>
              <a:rPr lang="zh-CN" altLang="en-US" sz="1600" dirty="0">
                <a:sym typeface="+mn-ea"/>
              </a:rPr>
              <a:t>微网店不同于淘宝、京东平台具有很高的社会认知度和巨大的流量基础，微网店的发展仍处于起步阶段，微网店的经营者需要通过各种推广渠道进行推广为店铺争取流量，这一过程无疑会给经营者带来经营上的困难。</a:t>
            </a:r>
            <a:endParaRPr lang="en-US" altLang="zh-CN" sz="1600" dirty="0"/>
          </a:p>
        </p:txBody>
      </p:sp>
      <p:sp>
        <p:nvSpPr>
          <p:cNvPr id="37" name="标题 4"/>
          <p:cNvSpPr>
            <a:spLocks noGrp="1"/>
          </p:cNvSpPr>
          <p:nvPr>
            <p:custDataLst>
              <p:tags r:id="rId3"/>
            </p:custDataLst>
          </p:nvPr>
        </p:nvSpPr>
        <p:spPr>
          <a:xfrm>
            <a:off x="838200" y="122555"/>
            <a:ext cx="5459095" cy="12668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spcBef>
                <a:spcPts val="1000"/>
              </a:spcBef>
              <a:buFont typeface="Arial" panose="020B0604020202020204" pitchFamily="34" charset="0"/>
            </a:pPr>
            <a:r>
              <a:rPr lang="zh-CN" altLang="en-US" dirty="0">
                <a:latin typeface="+mn-lt"/>
                <a:ea typeface="+mn-ea"/>
                <a:sym typeface="+mn-ea"/>
              </a:rPr>
              <a:t>微网店的优势与劣势</a:t>
            </a:r>
            <a:endParaRPr lang="zh-CN" altLang="en-US" dirty="0">
              <a:solidFill>
                <a:schemeClr val="tx1"/>
              </a:solidFill>
              <a:latin typeface="+mn-lt"/>
              <a:ea typeface="+mn-ea"/>
              <a:sym typeface="+mn-ea"/>
            </a:endParaRPr>
          </a:p>
          <a:p>
            <a:pPr algn="l">
              <a:spcBef>
                <a:spcPts val="1000"/>
              </a:spcBef>
              <a:buFont typeface="Arial" panose="020B0604020202020204" pitchFamily="34" charset="0"/>
            </a:pPr>
            <a:r>
              <a:rPr lang="en-US" altLang="zh-CN" sz="2000">
                <a:solidFill>
                  <a:srgbClr val="31939A"/>
                </a:solidFill>
                <a:latin typeface="+mn-lt"/>
                <a:ea typeface="+mn-ea"/>
                <a:cs typeface="+mn-cs"/>
                <a:sym typeface="+mn-ea"/>
              </a:rPr>
              <a:t>Micro online advantages and disadvantages</a:t>
            </a:r>
            <a:endParaRPr lang="en-US" altLang="zh-CN" sz="2000">
              <a:solidFill>
                <a:srgbClr val="38A39A"/>
              </a:solidFill>
              <a:latin typeface="+mn-lt"/>
              <a:ea typeface="+mn-ea"/>
              <a:cs typeface="+mn-cs"/>
              <a:sym typeface="+mn-ea"/>
            </a:endParaRPr>
          </a:p>
        </p:txBody>
      </p:sp>
      <p:grpSp>
        <p:nvGrpSpPr>
          <p:cNvPr id="11" name="组合 10"/>
          <p:cNvGrpSpPr/>
          <p:nvPr/>
        </p:nvGrpSpPr>
        <p:grpSpPr>
          <a:xfrm>
            <a:off x="1061720" y="1537335"/>
            <a:ext cx="548640" cy="744220"/>
            <a:chOff x="1672" y="2421"/>
            <a:chExt cx="864" cy="1172"/>
          </a:xfrm>
        </p:grpSpPr>
        <p:sp>
          <p:nvSpPr>
            <p:cNvPr id="218" name=" 218"/>
            <p:cNvSpPr/>
            <p:nvPr/>
          </p:nvSpPr>
          <p:spPr>
            <a:xfrm>
              <a:off x="1672" y="2421"/>
              <a:ext cx="865" cy="117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48B39D"/>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spcBef>
                  <a:spcPts val="0"/>
                </a:spcBef>
                <a:spcAft>
                  <a:spcPts val="0"/>
                </a:spcAft>
                <a:defRPr/>
              </a:pPr>
              <a:endParaRPr lang="zh-CN" altLang="en-US" dirty="0">
                <a:solidFill>
                  <a:srgbClr val="FFFFFF"/>
                </a:solidFill>
              </a:endParaRPr>
            </a:p>
          </p:txBody>
        </p:sp>
        <p:sp>
          <p:nvSpPr>
            <p:cNvPr id="7" name="文本框 6"/>
            <p:cNvSpPr txBox="1"/>
            <p:nvPr/>
          </p:nvSpPr>
          <p:spPr>
            <a:xfrm>
              <a:off x="1768" y="2603"/>
              <a:ext cx="712" cy="580"/>
            </a:xfrm>
            <a:prstGeom prst="rect">
              <a:avLst/>
            </a:prstGeom>
            <a:noFill/>
          </p:spPr>
          <p:txBody>
            <a:bodyPr wrap="square" rtlCol="0">
              <a:spAutoFit/>
            </a:bodyPr>
            <a:p>
              <a:r>
                <a:rPr lang="zh-CN" altLang="en-US">
                  <a:solidFill>
                    <a:schemeClr val="bg1"/>
                  </a:solidFill>
                </a:rPr>
                <a:t>优</a:t>
              </a:r>
              <a:endParaRPr lang="zh-CN" altLang="en-US">
                <a:solidFill>
                  <a:schemeClr val="bg1"/>
                </a:solidFill>
              </a:endParaRPr>
            </a:p>
          </p:txBody>
        </p:sp>
      </p:grpSp>
      <p:grpSp>
        <p:nvGrpSpPr>
          <p:cNvPr id="10" name="组合 9"/>
          <p:cNvGrpSpPr/>
          <p:nvPr/>
        </p:nvGrpSpPr>
        <p:grpSpPr>
          <a:xfrm>
            <a:off x="6423660" y="1537335"/>
            <a:ext cx="548640" cy="744220"/>
            <a:chOff x="10116" y="2421"/>
            <a:chExt cx="864" cy="1172"/>
          </a:xfrm>
        </p:grpSpPr>
        <p:sp>
          <p:nvSpPr>
            <p:cNvPr id="8" name=" 218"/>
            <p:cNvSpPr/>
            <p:nvPr/>
          </p:nvSpPr>
          <p:spPr>
            <a:xfrm>
              <a:off x="10116" y="2421"/>
              <a:ext cx="865" cy="1172"/>
            </a:xfrm>
            <a:custGeom>
              <a:avLst/>
              <a:gdLst>
                <a:gd name="connsiteX0" fmla="*/ 586581 w 1173161"/>
                <a:gd name="connsiteY0" fmla="*/ 0 h 1672438"/>
                <a:gd name="connsiteX1" fmla="*/ 1001356 w 1173161"/>
                <a:gd name="connsiteY1" fmla="*/ 171806 h 1672438"/>
                <a:gd name="connsiteX2" fmla="*/ 1001356 w 1173161"/>
                <a:gd name="connsiteY2" fmla="*/ 1001357 h 1672438"/>
                <a:gd name="connsiteX3" fmla="*/ 586581 w 1173161"/>
                <a:gd name="connsiteY3" fmla="*/ 1672438 h 1672438"/>
                <a:gd name="connsiteX4" fmla="*/ 171805 w 1173161"/>
                <a:gd name="connsiteY4" fmla="*/ 1001357 h 1672438"/>
                <a:gd name="connsiteX5" fmla="*/ 171805 w 1173161"/>
                <a:gd name="connsiteY5" fmla="*/ 171806 h 1672438"/>
                <a:gd name="connsiteX6" fmla="*/ 586581 w 1173161"/>
                <a:gd name="connsiteY6" fmla="*/ 0 h 1672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161" h="1672438">
                  <a:moveTo>
                    <a:pt x="586581" y="0"/>
                  </a:moveTo>
                  <a:cubicBezTo>
                    <a:pt x="736700" y="0"/>
                    <a:pt x="886819" y="57269"/>
                    <a:pt x="1001356" y="171806"/>
                  </a:cubicBezTo>
                  <a:cubicBezTo>
                    <a:pt x="1230430" y="400880"/>
                    <a:pt x="1230430" y="772282"/>
                    <a:pt x="1001356" y="1001357"/>
                  </a:cubicBezTo>
                  <a:cubicBezTo>
                    <a:pt x="820380" y="1182333"/>
                    <a:pt x="682121" y="1406027"/>
                    <a:pt x="586581" y="1672438"/>
                  </a:cubicBezTo>
                  <a:cubicBezTo>
                    <a:pt x="491040" y="1406027"/>
                    <a:pt x="352782" y="1182333"/>
                    <a:pt x="171805" y="1001357"/>
                  </a:cubicBezTo>
                  <a:cubicBezTo>
                    <a:pt x="-57269" y="772282"/>
                    <a:pt x="-57269" y="400880"/>
                    <a:pt x="171805" y="171806"/>
                  </a:cubicBezTo>
                  <a:cubicBezTo>
                    <a:pt x="286343" y="57269"/>
                    <a:pt x="436462" y="0"/>
                    <a:pt x="586581" y="0"/>
                  </a:cubicBezTo>
                  <a:close/>
                </a:path>
              </a:pathLst>
            </a:custGeom>
            <a:solidFill>
              <a:srgbClr val="48B39D"/>
            </a:solidFill>
            <a:ln>
              <a:noFill/>
            </a:ln>
          </p:spPr>
          <p:style>
            <a:lnRef idx="2">
              <a:schemeClr val="accent1">
                <a:shade val="50000"/>
              </a:schemeClr>
            </a:lnRef>
            <a:fillRef idx="1">
              <a:schemeClr val="accent1"/>
            </a:fillRef>
            <a:effectRef idx="0">
              <a:schemeClr val="accent1"/>
            </a:effectRef>
            <a:fontRef idx="minor">
              <a:schemeClr val="lt1"/>
            </a:fontRef>
          </p:style>
          <p:txBody>
            <a:bodyPr bIns="576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just" eaLnBrk="1" fontAlgn="auto" hangingPunct="1">
                <a:spcBef>
                  <a:spcPts val="0"/>
                </a:spcBef>
                <a:spcAft>
                  <a:spcPts val="0"/>
                </a:spcAft>
                <a:defRPr/>
              </a:pPr>
              <a:endParaRPr lang="zh-CN" altLang="en-US" dirty="0">
                <a:solidFill>
                  <a:srgbClr val="FFFFFF"/>
                </a:solidFill>
              </a:endParaRPr>
            </a:p>
          </p:txBody>
        </p:sp>
        <p:sp>
          <p:nvSpPr>
            <p:cNvPr id="9" name="文本框 8"/>
            <p:cNvSpPr txBox="1"/>
            <p:nvPr/>
          </p:nvSpPr>
          <p:spPr>
            <a:xfrm>
              <a:off x="10212" y="2603"/>
              <a:ext cx="712" cy="580"/>
            </a:xfrm>
            <a:prstGeom prst="rect">
              <a:avLst/>
            </a:prstGeom>
            <a:noFill/>
          </p:spPr>
          <p:txBody>
            <a:bodyPr wrap="square" rtlCol="0">
              <a:spAutoFit/>
            </a:bodyPr>
            <a:p>
              <a:r>
                <a:rPr lang="zh-CN" altLang="en-US">
                  <a:solidFill>
                    <a:schemeClr val="bg1"/>
                  </a:solidFill>
                </a:rPr>
                <a:t>劣</a:t>
              </a:r>
              <a:endParaRPr lang="zh-CN" altLang="en-US">
                <a:solidFill>
                  <a:schemeClr val="bg1"/>
                </a:solidFill>
              </a:endParaRPr>
            </a:p>
          </p:txBody>
        </p:sp>
      </p:grpSp>
      <p:pic>
        <p:nvPicPr>
          <p:cNvPr id="2" name="图片 1" descr="20149309313"/>
          <p:cNvPicPr>
            <a:picLocks noChangeAspect="1"/>
          </p:cNvPicPr>
          <p:nvPr/>
        </p:nvPicPr>
        <p:blipFill>
          <a:blip r:embed="rId4"/>
          <a:stretch>
            <a:fillRect/>
          </a:stretch>
        </p:blipFill>
        <p:spPr>
          <a:xfrm>
            <a:off x="9034145" y="635"/>
            <a:ext cx="2990300" cy="900007"/>
          </a:xfrm>
          <a:prstGeom prst="rect">
            <a:avLst/>
          </a:prstGeom>
        </p:spPr>
      </p:pic>
    </p:spTree>
    <p:custDataLst>
      <p:tags r:id="rId5"/>
    </p:custDataLst>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291">
                                          <p:stCondLst>
                                            <p:cond delay="0"/>
                                          </p:stCondLst>
                                        </p:cTn>
                                        <p:tgtEl>
                                          <p:spTgt spid="11"/>
                                        </p:tgtEl>
                                      </p:cBhvr>
                                    </p:animEffect>
                                    <p:anim calcmode="lin" valueType="num">
                                      <p:cBhvr>
                                        <p:cTn id="8" dur="91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333"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333" tmFilter="0, 0; 0.125,0.2665; 0.25,0.4; 0.375,0.465; 0.5,0.5;  0.625,0.535; 0.75,0.6; 0.875,0.7335; 1,1">
                                          <p:stCondLst>
                                            <p:cond delay="333"/>
                                          </p:stCondLst>
                                        </p:cTn>
                                        <p:tgtEl>
                                          <p:spTgt spid="11"/>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3"/>
                                          </p:stCondLst>
                                        </p:cTn>
                                        <p:tgtEl>
                                          <p:spTgt spid="11"/>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30"/>
                                          </p:stCondLst>
                                        </p:cTn>
                                        <p:tgtEl>
                                          <p:spTgt spid="11"/>
                                        </p:tgtEl>
                                        <p:attrNameLst>
                                          <p:attrName>ppt_y</p:attrName>
                                        </p:attrNameLst>
                                      </p:cBhvr>
                                      <p:tavLst>
                                        <p:tav tm="0" fmla="#ppt_y-sin(pi*$)/81">
                                          <p:val>
                                            <p:fltVal val="0"/>
                                          </p:val>
                                        </p:tav>
                                        <p:tav tm="100000">
                                          <p:val>
                                            <p:fltVal val="1"/>
                                          </p:val>
                                        </p:tav>
                                      </p:tavLst>
                                    </p:anim>
                                    <p:animScale>
                                      <p:cBhvr>
                                        <p:cTn id="13" dur="14">
                                          <p:stCondLst>
                                            <p:cond delay="325"/>
                                          </p:stCondLst>
                                        </p:cTn>
                                        <p:tgtEl>
                                          <p:spTgt spid="11"/>
                                        </p:tgtEl>
                                      </p:cBhvr>
                                      <p:to x="100000" y="60000"/>
                                    </p:animScale>
                                    <p:animScale>
                                      <p:cBhvr>
                                        <p:cTn id="14" dur="82" decel="50000">
                                          <p:stCondLst>
                                            <p:cond delay="339"/>
                                          </p:stCondLst>
                                        </p:cTn>
                                        <p:tgtEl>
                                          <p:spTgt spid="11"/>
                                        </p:tgtEl>
                                      </p:cBhvr>
                                      <p:to x="100000" y="100000"/>
                                    </p:animScale>
                                    <p:animScale>
                                      <p:cBhvr>
                                        <p:cTn id="15" dur="14">
                                          <p:stCondLst>
                                            <p:cond delay="657"/>
                                          </p:stCondLst>
                                        </p:cTn>
                                        <p:tgtEl>
                                          <p:spTgt spid="11"/>
                                        </p:tgtEl>
                                      </p:cBhvr>
                                      <p:to x="100000" y="80000"/>
                                    </p:animScale>
                                    <p:animScale>
                                      <p:cBhvr>
                                        <p:cTn id="16" dur="82" decel="50000">
                                          <p:stCondLst>
                                            <p:cond delay="671"/>
                                          </p:stCondLst>
                                        </p:cTn>
                                        <p:tgtEl>
                                          <p:spTgt spid="11"/>
                                        </p:tgtEl>
                                      </p:cBhvr>
                                      <p:to x="100000" y="100000"/>
                                    </p:animScale>
                                    <p:animScale>
                                      <p:cBhvr>
                                        <p:cTn id="17" dur="14">
                                          <p:stCondLst>
                                            <p:cond delay="822"/>
                                          </p:stCondLst>
                                        </p:cTn>
                                        <p:tgtEl>
                                          <p:spTgt spid="11"/>
                                        </p:tgtEl>
                                      </p:cBhvr>
                                      <p:to x="100000" y="90000"/>
                                    </p:animScale>
                                    <p:animScale>
                                      <p:cBhvr>
                                        <p:cTn id="18" dur="82" decel="50000">
                                          <p:stCondLst>
                                            <p:cond delay="836"/>
                                          </p:stCondLst>
                                        </p:cTn>
                                        <p:tgtEl>
                                          <p:spTgt spid="11"/>
                                        </p:tgtEl>
                                      </p:cBhvr>
                                      <p:to x="100000" y="100000"/>
                                    </p:animScale>
                                    <p:animScale>
                                      <p:cBhvr>
                                        <p:cTn id="19" dur="14">
                                          <p:stCondLst>
                                            <p:cond delay="906"/>
                                          </p:stCondLst>
                                        </p:cTn>
                                        <p:tgtEl>
                                          <p:spTgt spid="11"/>
                                        </p:tgtEl>
                                      </p:cBhvr>
                                      <p:to x="100000" y="95000"/>
                                    </p:animScale>
                                    <p:animScale>
                                      <p:cBhvr>
                                        <p:cTn id="20" dur="82" decel="50000">
                                          <p:stCondLst>
                                            <p:cond delay="918"/>
                                          </p:stCondLst>
                                        </p:cTn>
                                        <p:tgtEl>
                                          <p:spTgt spid="11"/>
                                        </p:tgtEl>
                                      </p:cBhvr>
                                      <p:to x="100000" y="100000"/>
                                    </p:animScale>
                                  </p:childTnLst>
                                </p:cTn>
                              </p:par>
                            </p:childTnLst>
                          </p:cTn>
                        </p:par>
                        <p:par>
                          <p:cTn id="21" fill="hold">
                            <p:stCondLst>
                              <p:cond delay="1000"/>
                            </p:stCondLst>
                            <p:childTnLst>
                              <p:par>
                                <p:cTn id="22" presetID="5" presetClass="entr" presetSubtype="10" fill="hold" grpId="0"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checkerboard(across)">
                                      <p:cBhvr>
                                        <p:cTn id="24" dur="500"/>
                                        <p:tgtEl>
                                          <p:spTgt spid="3">
                                            <p:txEl>
                                              <p:pRg st="0" end="0"/>
                                            </p:txEl>
                                          </p:spTgt>
                                        </p:tgtEl>
                                      </p:cBhvr>
                                    </p:animEffect>
                                  </p:childTnLst>
                                </p:cTn>
                              </p:par>
                            </p:childTnLst>
                          </p:cTn>
                        </p:par>
                        <p:par>
                          <p:cTn id="25" fill="hold">
                            <p:stCondLst>
                              <p:cond delay="1500"/>
                            </p:stCondLst>
                            <p:childTnLst>
                              <p:par>
                                <p:cTn id="26" presetID="5" presetClass="entr" presetSubtype="1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checkerboard(across)">
                                      <p:cBhvr>
                                        <p:cTn id="28" dur="500"/>
                                        <p:tgtEl>
                                          <p:spTgt spid="3">
                                            <p:txEl>
                                              <p:pRg st="2" end="2"/>
                                            </p:txEl>
                                          </p:spTgt>
                                        </p:tgtEl>
                                      </p:cBhvr>
                                    </p:animEffect>
                                  </p:childTnLst>
                                </p:cTn>
                              </p:par>
                            </p:childTnLst>
                          </p:cTn>
                        </p:par>
                        <p:par>
                          <p:cTn id="29" fill="hold">
                            <p:stCondLst>
                              <p:cond delay="2000"/>
                            </p:stCondLst>
                            <p:childTnLst>
                              <p:par>
                                <p:cTn id="30" presetID="26"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290">
                                          <p:stCondLst>
                                            <p:cond delay="0"/>
                                          </p:stCondLst>
                                        </p:cTn>
                                        <p:tgtEl>
                                          <p:spTgt spid="10"/>
                                        </p:tgtEl>
                                      </p:cBhvr>
                                    </p:animEffect>
                                    <p:anim calcmode="lin" valueType="num">
                                      <p:cBhvr>
                                        <p:cTn id="33"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8" dur="13">
                                          <p:stCondLst>
                                            <p:cond delay="325"/>
                                          </p:stCondLst>
                                        </p:cTn>
                                        <p:tgtEl>
                                          <p:spTgt spid="10"/>
                                        </p:tgtEl>
                                      </p:cBhvr>
                                      <p:to x="100000" y="60000"/>
                                    </p:animScale>
                                    <p:animScale>
                                      <p:cBhvr>
                                        <p:cTn id="39" dur="83" decel="50000">
                                          <p:stCondLst>
                                            <p:cond delay="338"/>
                                          </p:stCondLst>
                                        </p:cTn>
                                        <p:tgtEl>
                                          <p:spTgt spid="10"/>
                                        </p:tgtEl>
                                      </p:cBhvr>
                                      <p:to x="100000" y="100000"/>
                                    </p:animScale>
                                    <p:animScale>
                                      <p:cBhvr>
                                        <p:cTn id="40" dur="13">
                                          <p:stCondLst>
                                            <p:cond delay="656"/>
                                          </p:stCondLst>
                                        </p:cTn>
                                        <p:tgtEl>
                                          <p:spTgt spid="10"/>
                                        </p:tgtEl>
                                      </p:cBhvr>
                                      <p:to x="100000" y="80000"/>
                                    </p:animScale>
                                    <p:animScale>
                                      <p:cBhvr>
                                        <p:cTn id="41" dur="83" decel="50000">
                                          <p:stCondLst>
                                            <p:cond delay="669"/>
                                          </p:stCondLst>
                                        </p:cTn>
                                        <p:tgtEl>
                                          <p:spTgt spid="10"/>
                                        </p:tgtEl>
                                      </p:cBhvr>
                                      <p:to x="100000" y="100000"/>
                                    </p:animScale>
                                    <p:animScale>
                                      <p:cBhvr>
                                        <p:cTn id="42" dur="13">
                                          <p:stCondLst>
                                            <p:cond delay="821"/>
                                          </p:stCondLst>
                                        </p:cTn>
                                        <p:tgtEl>
                                          <p:spTgt spid="10"/>
                                        </p:tgtEl>
                                      </p:cBhvr>
                                      <p:to x="100000" y="90000"/>
                                    </p:animScale>
                                    <p:animScale>
                                      <p:cBhvr>
                                        <p:cTn id="43" dur="83" decel="50000">
                                          <p:stCondLst>
                                            <p:cond delay="834"/>
                                          </p:stCondLst>
                                        </p:cTn>
                                        <p:tgtEl>
                                          <p:spTgt spid="10"/>
                                        </p:tgtEl>
                                      </p:cBhvr>
                                      <p:to x="100000" y="100000"/>
                                    </p:animScale>
                                    <p:animScale>
                                      <p:cBhvr>
                                        <p:cTn id="44" dur="13">
                                          <p:stCondLst>
                                            <p:cond delay="904"/>
                                          </p:stCondLst>
                                        </p:cTn>
                                        <p:tgtEl>
                                          <p:spTgt spid="10"/>
                                        </p:tgtEl>
                                      </p:cBhvr>
                                      <p:to x="100000" y="95000"/>
                                    </p:animScale>
                                    <p:animScale>
                                      <p:cBhvr>
                                        <p:cTn id="45" dur="83" decel="50000">
                                          <p:stCondLst>
                                            <p:cond delay="917"/>
                                          </p:stCondLst>
                                        </p:cTn>
                                        <p:tgtEl>
                                          <p:spTgt spid="10"/>
                                        </p:tgtEl>
                                      </p:cBhvr>
                                      <p:to x="100000" y="100000"/>
                                    </p:animScale>
                                  </p:childTnLst>
                                </p:cTn>
                              </p:par>
                            </p:childTnLst>
                          </p:cTn>
                        </p:par>
                        <p:par>
                          <p:cTn id="46" fill="hold">
                            <p:stCondLst>
                              <p:cond delay="3000"/>
                            </p:stCondLst>
                            <p:childTnLst>
                              <p:par>
                                <p:cTn id="47" presetID="3" presetClass="entr" presetSubtype="5" fill="hold" grpId="0" nodeType="after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blinds(vertical)">
                                      <p:cBhvr>
                                        <p:cTn id="49" dur="500"/>
                                        <p:tgtEl>
                                          <p:spTgt spid="4">
                                            <p:txEl>
                                              <p:pRg st="0" end="0"/>
                                            </p:txEl>
                                          </p:spTgt>
                                        </p:tgtEl>
                                      </p:cBhvr>
                                    </p:animEffect>
                                  </p:childTnLst>
                                </p:cTn>
                              </p:par>
                            </p:childTnLst>
                          </p:cTn>
                        </p:par>
                        <p:par>
                          <p:cTn id="50" fill="hold">
                            <p:stCondLst>
                              <p:cond delay="3500"/>
                            </p:stCondLst>
                            <p:childTnLst>
                              <p:par>
                                <p:cTn id="51" presetID="3" presetClass="entr" presetSubtype="5" fill="hold" grpId="0" nodeType="after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blinds(vertical)">
                                      <p:cBhvr>
                                        <p:cTn id="5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custDataLst>
              <p:tags r:id="rId1"/>
            </p:custDataLst>
          </p:nvPr>
        </p:nvSpPr>
        <p:spPr>
          <a:xfrm>
            <a:off x="838200" y="219075"/>
            <a:ext cx="5763895" cy="97726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spcBef>
                <a:spcPts val="1000"/>
              </a:spcBef>
              <a:buFont typeface="Arial" panose="020B0604020202020204" pitchFamily="34" charset="0"/>
            </a:pPr>
            <a:r>
              <a:rPr lang="zh-CN" altLang="en-US" dirty="0">
                <a:sym typeface="+mn-ea"/>
              </a:rPr>
              <a:t>微网店平台认知</a:t>
            </a:r>
            <a:r>
              <a:rPr lang="en-US" altLang="zh-CN" dirty="0">
                <a:sym typeface="+mn-ea"/>
              </a:rPr>
              <a:t>—</a:t>
            </a:r>
            <a:r>
              <a:rPr lang="zh-CN" altLang="en-US" dirty="0">
                <a:sym typeface="+mn-ea"/>
              </a:rPr>
              <a:t>微店</a:t>
            </a:r>
            <a:br>
              <a:rPr lang="zh-CN" altLang="en-US" dirty="0">
                <a:sym typeface="+mn-ea"/>
              </a:rPr>
            </a:br>
            <a:r>
              <a:rPr lang="en-US" altLang="zh-CN" sz="2000">
                <a:solidFill>
                  <a:srgbClr val="38A39A"/>
                </a:solidFill>
                <a:sym typeface="+mn-ea"/>
              </a:rPr>
              <a:t>"Micro online platform</a:t>
            </a:r>
            <a:endParaRPr lang="en-US" altLang="zh-CN" sz="2000">
              <a:solidFill>
                <a:srgbClr val="38A39A"/>
              </a:solidFill>
              <a:sym typeface="+mn-ea"/>
            </a:endParaRPr>
          </a:p>
        </p:txBody>
      </p:sp>
      <p:sp>
        <p:nvSpPr>
          <p:cNvPr id="11" name="任意多边形 10"/>
          <p:cNvSpPr/>
          <p:nvPr/>
        </p:nvSpPr>
        <p:spPr>
          <a:xfrm>
            <a:off x="726" y="2138801"/>
            <a:ext cx="12192000" cy="1879600"/>
          </a:xfrm>
          <a:custGeom>
            <a:avLst/>
            <a:gdLst>
              <a:gd name="connsiteX0" fmla="*/ 0 w 12192000"/>
              <a:gd name="connsiteY0" fmla="*/ 1879600 h 1879600"/>
              <a:gd name="connsiteX1" fmla="*/ 990600 w 12192000"/>
              <a:gd name="connsiteY1" fmla="*/ 1168400 h 1879600"/>
              <a:gd name="connsiteX2" fmla="*/ 2120900 w 12192000"/>
              <a:gd name="connsiteY2" fmla="*/ 1384300 h 1879600"/>
              <a:gd name="connsiteX3" fmla="*/ 3175000 w 12192000"/>
              <a:gd name="connsiteY3" fmla="*/ 1498600 h 1879600"/>
              <a:gd name="connsiteX4" fmla="*/ 4876800 w 12192000"/>
              <a:gd name="connsiteY4" fmla="*/ 774700 h 1879600"/>
              <a:gd name="connsiteX5" fmla="*/ 7620000 w 12192000"/>
              <a:gd name="connsiteY5" fmla="*/ 762000 h 1879600"/>
              <a:gd name="connsiteX6" fmla="*/ 9867900 w 12192000"/>
              <a:gd name="connsiteY6" fmla="*/ 1447800 h 1879600"/>
              <a:gd name="connsiteX7" fmla="*/ 11366500 w 12192000"/>
              <a:gd name="connsiteY7" fmla="*/ 1143000 h 1879600"/>
              <a:gd name="connsiteX8" fmla="*/ 12192000 w 12192000"/>
              <a:gd name="connsiteY8"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879600">
                <a:moveTo>
                  <a:pt x="0" y="1879600"/>
                </a:moveTo>
                <a:cubicBezTo>
                  <a:pt x="318558" y="1565275"/>
                  <a:pt x="637117" y="1250950"/>
                  <a:pt x="990600" y="1168400"/>
                </a:cubicBezTo>
                <a:cubicBezTo>
                  <a:pt x="1344083" y="1085850"/>
                  <a:pt x="1756833" y="1329267"/>
                  <a:pt x="2120900" y="1384300"/>
                </a:cubicBezTo>
                <a:cubicBezTo>
                  <a:pt x="2484967" y="1439333"/>
                  <a:pt x="2715683" y="1600200"/>
                  <a:pt x="3175000" y="1498600"/>
                </a:cubicBezTo>
                <a:cubicBezTo>
                  <a:pt x="3634317" y="1397000"/>
                  <a:pt x="4135967" y="897467"/>
                  <a:pt x="4876800" y="774700"/>
                </a:cubicBezTo>
                <a:cubicBezTo>
                  <a:pt x="5617633" y="651933"/>
                  <a:pt x="6788150" y="649817"/>
                  <a:pt x="7620000" y="762000"/>
                </a:cubicBezTo>
                <a:cubicBezTo>
                  <a:pt x="8451850" y="874183"/>
                  <a:pt x="9243483" y="1384300"/>
                  <a:pt x="9867900" y="1447800"/>
                </a:cubicBezTo>
                <a:cubicBezTo>
                  <a:pt x="10492317" y="1511300"/>
                  <a:pt x="10979150" y="1384300"/>
                  <a:pt x="11366500" y="1143000"/>
                </a:cubicBezTo>
                <a:cubicBezTo>
                  <a:pt x="11753850" y="901700"/>
                  <a:pt x="11972925" y="450850"/>
                  <a:pt x="12192000" y="0"/>
                </a:cubicBezTo>
              </a:path>
            </a:pathLst>
          </a:custGeom>
          <a:noFill/>
          <a:ln w="19050">
            <a:solidFill>
              <a:srgbClr val="319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136515" y="1979295"/>
            <a:ext cx="1860550" cy="1860550"/>
          </a:xfrm>
          <a:prstGeom prst="ellipse">
            <a:avLst/>
          </a:prstGeom>
          <a:solidFill>
            <a:srgbClr val="38A39A"/>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1655445" y="2508250"/>
            <a:ext cx="1656080" cy="1656080"/>
          </a:xfrm>
          <a:prstGeom prst="ellipse">
            <a:avLst/>
          </a:prstGeom>
          <a:solidFill>
            <a:srgbClr val="38A39A"/>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8941435" y="2586355"/>
            <a:ext cx="1470660" cy="1470660"/>
          </a:xfrm>
          <a:prstGeom prst="ellipse">
            <a:avLst/>
          </a:prstGeom>
          <a:solidFill>
            <a:srgbClr val="31939A"/>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251997" y="4859424"/>
            <a:ext cx="2681899" cy="1565910"/>
          </a:xfrm>
          <a:prstGeom prst="rect">
            <a:avLst/>
          </a:prstGeom>
          <a:noFill/>
        </p:spPr>
        <p:txBody>
          <a:bodyPr wrap="square" rtlCol="0">
            <a:spAutoFit/>
          </a:bodyPr>
          <a:lstStyle>
            <a:defPPr>
              <a:defRPr lang="zh-CN"/>
            </a:defPPr>
            <a:lvl1pPr algn="ctr">
              <a:lnSpc>
                <a:spcPts val="2300"/>
              </a:lnSpc>
              <a:defRPr sz="1200"/>
            </a:lvl1pPr>
          </a:lstStyle>
          <a:p>
            <a:pPr algn="l"/>
            <a:r>
              <a:rPr lang="zh-CN" altLang="en-US" dirty="0"/>
              <a:t>微店是北京口袋时尚科技有限公司开发的一款帮助卖家在手机开店的软件，微店的优势：</a:t>
            </a:r>
            <a:r>
              <a:rPr lang="zh-CN" altLang="en-US" dirty="0">
                <a:sym typeface="+mn-ea"/>
              </a:rPr>
              <a:t>操作简单、</a:t>
            </a:r>
            <a:r>
              <a:rPr lang="zh-CN" altLang="en-US" dirty="0"/>
              <a:t>不向用户收取任何费用，适合资金有限的小业主。微店的经营范围类目多，范围广。</a:t>
            </a:r>
            <a:endParaRPr lang="zh-CN" altLang="en-US" dirty="0"/>
          </a:p>
        </p:txBody>
      </p:sp>
      <p:sp>
        <p:nvSpPr>
          <p:cNvPr id="10" name="文本框 9"/>
          <p:cNvSpPr txBox="1"/>
          <p:nvPr/>
        </p:nvSpPr>
        <p:spPr>
          <a:xfrm>
            <a:off x="1908810" y="4455160"/>
            <a:ext cx="1245235" cy="368300"/>
          </a:xfrm>
          <a:prstGeom prst="rect">
            <a:avLst/>
          </a:prstGeom>
          <a:noFill/>
        </p:spPr>
        <p:txBody>
          <a:bodyPr wrap="square" rtlCol="0">
            <a:spAutoFit/>
          </a:bodyPr>
          <a:lstStyle>
            <a:defPPr>
              <a:defRPr lang="zh-CN"/>
            </a:defPPr>
          </a:lstStyle>
          <a:p>
            <a:r>
              <a:rPr lang="zh-CN" altLang="en-US" dirty="0"/>
              <a:t>基本介绍</a:t>
            </a:r>
            <a:endParaRPr lang="zh-CN" altLang="en-US" dirty="0"/>
          </a:p>
        </p:txBody>
      </p:sp>
      <p:cxnSp>
        <p:nvCxnSpPr>
          <p:cNvPr id="12" name="直接连接符 11"/>
          <p:cNvCxnSpPr/>
          <p:nvPr/>
        </p:nvCxnSpPr>
        <p:spPr>
          <a:xfrm>
            <a:off x="4459056" y="4929343"/>
            <a:ext cx="0" cy="118800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963526" y="4859424"/>
            <a:ext cx="2681899" cy="1565910"/>
          </a:xfrm>
          <a:prstGeom prst="rect">
            <a:avLst/>
          </a:prstGeom>
          <a:noFill/>
        </p:spPr>
        <p:txBody>
          <a:bodyPr wrap="square" rtlCol="0">
            <a:spAutoFit/>
          </a:bodyPr>
          <a:lstStyle>
            <a:defPPr>
              <a:defRPr lang="zh-CN"/>
            </a:defPPr>
            <a:lvl1pPr algn="ctr">
              <a:lnSpc>
                <a:spcPts val="2300"/>
              </a:lnSpc>
              <a:defRPr sz="1200"/>
            </a:lvl1pPr>
          </a:lstStyle>
          <a:p>
            <a:pPr algn="l"/>
            <a:r>
              <a:rPr lang="zh-CN" altLang="en-US" dirty="0"/>
              <a:t>微店所具有的经营特点可以总结为零手续费、账期短这两个方面，首先微店为用户提供最大限度的方便服务，免除开店的费用、免除了交易过程中的手续费以及降低开店者的经济负担。</a:t>
            </a:r>
            <a:endParaRPr lang="zh-CN" altLang="en-US" dirty="0"/>
          </a:p>
        </p:txBody>
      </p:sp>
      <p:sp>
        <p:nvSpPr>
          <p:cNvPr id="30" name="文本框 29"/>
          <p:cNvSpPr txBox="1"/>
          <p:nvPr/>
        </p:nvSpPr>
        <p:spPr>
          <a:xfrm>
            <a:off x="5607050" y="4455160"/>
            <a:ext cx="1102995" cy="368300"/>
          </a:xfrm>
          <a:prstGeom prst="rect">
            <a:avLst/>
          </a:prstGeom>
          <a:noFill/>
        </p:spPr>
        <p:txBody>
          <a:bodyPr wrap="square" rtlCol="0">
            <a:spAutoFit/>
          </a:bodyPr>
          <a:lstStyle>
            <a:defPPr>
              <a:defRPr lang="zh-CN"/>
            </a:defPPr>
          </a:lstStyle>
          <a:p>
            <a:r>
              <a:rPr lang="zh-CN" altLang="en-US" dirty="0"/>
              <a:t>经营特点</a:t>
            </a:r>
            <a:endParaRPr lang="zh-CN" altLang="en-US" dirty="0"/>
          </a:p>
        </p:txBody>
      </p:sp>
      <p:sp>
        <p:nvSpPr>
          <p:cNvPr id="32" name="文本框 31"/>
          <p:cNvSpPr txBox="1"/>
          <p:nvPr/>
        </p:nvSpPr>
        <p:spPr>
          <a:xfrm>
            <a:off x="8457450" y="4859424"/>
            <a:ext cx="2681899" cy="1565910"/>
          </a:xfrm>
          <a:prstGeom prst="rect">
            <a:avLst/>
          </a:prstGeom>
          <a:noFill/>
        </p:spPr>
        <p:txBody>
          <a:bodyPr wrap="square" rtlCol="0">
            <a:spAutoFit/>
          </a:bodyPr>
          <a:lstStyle>
            <a:defPPr>
              <a:defRPr lang="zh-CN"/>
            </a:defPPr>
            <a:lvl1pPr algn="ctr">
              <a:lnSpc>
                <a:spcPts val="2300"/>
              </a:lnSpc>
              <a:defRPr sz="1200"/>
            </a:lvl1pPr>
          </a:lstStyle>
          <a:p>
            <a:r>
              <a:rPr lang="zh-CN" altLang="en-US" dirty="0"/>
              <a:t>微店的功能主要包括了商品管理、订单管理、销售管理、客户管理、收入管理五个部分。商品管理为卖家提供了商品添加、商品编辑以及商品分享等等功能，便于商家商品的推广。</a:t>
            </a:r>
            <a:endParaRPr lang="zh-CN" altLang="en-US" dirty="0"/>
          </a:p>
        </p:txBody>
      </p:sp>
      <p:sp>
        <p:nvSpPr>
          <p:cNvPr id="33" name="文本框 32"/>
          <p:cNvSpPr txBox="1"/>
          <p:nvPr/>
        </p:nvSpPr>
        <p:spPr>
          <a:xfrm>
            <a:off x="9177020" y="4455160"/>
            <a:ext cx="1182370" cy="368300"/>
          </a:xfrm>
          <a:prstGeom prst="rect">
            <a:avLst/>
          </a:prstGeom>
          <a:noFill/>
        </p:spPr>
        <p:txBody>
          <a:bodyPr wrap="square" rtlCol="0">
            <a:spAutoFit/>
          </a:bodyPr>
          <a:lstStyle>
            <a:defPPr>
              <a:defRPr lang="zh-CN"/>
            </a:defPPr>
          </a:lstStyle>
          <a:p>
            <a:r>
              <a:rPr lang="zh-CN" altLang="en-US" dirty="0"/>
              <a:t>功能介绍</a:t>
            </a:r>
            <a:endParaRPr lang="zh-CN" altLang="en-US" dirty="0"/>
          </a:p>
        </p:txBody>
      </p:sp>
      <p:cxnSp>
        <p:nvCxnSpPr>
          <p:cNvPr id="48" name="直接连接符 47"/>
          <p:cNvCxnSpPr/>
          <p:nvPr/>
        </p:nvCxnSpPr>
        <p:spPr>
          <a:xfrm flipH="1">
            <a:off x="8075023" y="4929343"/>
            <a:ext cx="0" cy="118800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rcRect l="6596" t="-19206" r="5963" b="-18133"/>
          <a:stretch>
            <a:fillRect/>
          </a:stretch>
        </p:blipFill>
        <p:spPr>
          <a:xfrm>
            <a:off x="1655445" y="2508250"/>
            <a:ext cx="1666875" cy="1625600"/>
          </a:xfrm>
          <a:prstGeom prst="ellipse">
            <a:avLst/>
          </a:prstGeom>
        </p:spPr>
      </p:pic>
      <p:pic>
        <p:nvPicPr>
          <p:cNvPr id="313" name="图片 313" descr="微店_副本"/>
          <p:cNvPicPr>
            <a:picLocks noChangeAspect="1"/>
          </p:cNvPicPr>
          <p:nvPr/>
        </p:nvPicPr>
        <p:blipFill>
          <a:blip r:embed="rId3"/>
          <a:srcRect t="-518" b="41181"/>
          <a:stretch>
            <a:fillRect/>
          </a:stretch>
        </p:blipFill>
        <p:spPr>
          <a:xfrm>
            <a:off x="8941435" y="2593340"/>
            <a:ext cx="1480820" cy="1454785"/>
          </a:xfrm>
          <a:prstGeom prst="ellipse">
            <a:avLst/>
          </a:prstGeom>
        </p:spPr>
      </p:pic>
      <p:pic>
        <p:nvPicPr>
          <p:cNvPr id="4" name="图片 3"/>
          <p:cNvPicPr>
            <a:picLocks noChangeAspect="1"/>
          </p:cNvPicPr>
          <p:nvPr/>
        </p:nvPicPr>
        <p:blipFill>
          <a:blip r:embed="rId4"/>
          <a:srcRect l="7160" t="-1365" r="1198" b="2047"/>
          <a:stretch>
            <a:fillRect/>
          </a:stretch>
        </p:blipFill>
        <p:spPr>
          <a:xfrm>
            <a:off x="5091430" y="1978025"/>
            <a:ext cx="1942465" cy="1848485"/>
          </a:xfrm>
          <a:prstGeom prst="ellipse">
            <a:avLst/>
          </a:prstGeom>
        </p:spPr>
      </p:pic>
      <p:pic>
        <p:nvPicPr>
          <p:cNvPr id="7" name="图片 6"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childTnLst>
                          </p:cTn>
                        </p:par>
                        <p:par>
                          <p:cTn id="14" fill="hold">
                            <p:stCondLst>
                              <p:cond delay="2000"/>
                            </p:stCondLst>
                            <p:childTnLst>
                              <p:par>
                                <p:cTn id="15" presetID="1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500"/>
                            </p:stCondLst>
                            <p:childTnLst>
                              <p:par>
                                <p:cTn id="20" presetID="2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edge">
                                      <p:cBhvr>
                                        <p:cTn id="22" dur="500"/>
                                        <p:tgtEl>
                                          <p:spTgt spid="4"/>
                                        </p:tgtEl>
                                      </p:cBhvr>
                                    </p:animEffect>
                                  </p:childTnLst>
                                </p:cTn>
                              </p:par>
                            </p:childTnLst>
                          </p:cTn>
                        </p:par>
                        <p:par>
                          <p:cTn id="23" fill="hold">
                            <p:stCondLst>
                              <p:cond delay="3000"/>
                            </p:stCondLst>
                            <p:childTnLst>
                              <p:par>
                                <p:cTn id="24" presetID="52" presetClass="entr" presetSubtype="0" fill="hold" nodeType="afterEffect">
                                  <p:stCondLst>
                                    <p:cond delay="0"/>
                                  </p:stCondLst>
                                  <p:childTnLst>
                                    <p:set>
                                      <p:cBhvr>
                                        <p:cTn id="25" dur="1" fill="hold">
                                          <p:stCondLst>
                                            <p:cond delay="0"/>
                                          </p:stCondLst>
                                        </p:cTn>
                                        <p:tgtEl>
                                          <p:spTgt spid="313"/>
                                        </p:tgtEl>
                                        <p:attrNameLst>
                                          <p:attrName>style.visibility</p:attrName>
                                        </p:attrNameLst>
                                      </p:cBhvr>
                                      <p:to>
                                        <p:strVal val="visible"/>
                                      </p:to>
                                    </p:set>
                                    <p:animScale>
                                      <p:cBhvr>
                                        <p:cTn id="26" dur="500" decel="50000" fill="hold">
                                          <p:stCondLst>
                                            <p:cond delay="0"/>
                                          </p:stCondLst>
                                        </p:cTn>
                                        <p:tgtEl>
                                          <p:spTgt spid="3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500" decel="50000" fill="hold">
                                          <p:stCondLst>
                                            <p:cond delay="0"/>
                                          </p:stCondLst>
                                        </p:cTn>
                                        <p:tgtEl>
                                          <p:spTgt spid="313"/>
                                        </p:tgtEl>
                                        <p:attrNameLst>
                                          <p:attrName>ppt_x</p:attrName>
                                          <p:attrName>ppt_y</p:attrName>
                                        </p:attrNameLst>
                                      </p:cBhvr>
                                    </p:animMotion>
                                    <p:animEffect transition="in" filter="fade">
                                      <p:cBhvr>
                                        <p:cTn id="28" dur="500"/>
                                        <p:tgtEl>
                                          <p:spTgt spid="313"/>
                                        </p:tgtEl>
                                      </p:cBhvr>
                                    </p:animEffect>
                                  </p:childTnLst>
                                </p:cTn>
                              </p:par>
                            </p:childTnLst>
                          </p:cTn>
                        </p:par>
                        <p:par>
                          <p:cTn id="29" fill="hold">
                            <p:stCondLst>
                              <p:cond delay="3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40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4500"/>
                            </p:stCondLst>
                            <p:childTnLst>
                              <p:par>
                                <p:cTn id="38" presetID="22" presetClass="entr" presetSubtype="1"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p:stCondLst>
                              <p:cond delay="5500"/>
                            </p:stCondLst>
                            <p:childTnLst>
                              <p:par>
                                <p:cTn id="46" presetID="22" presetClass="entr" presetSubtype="8"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left)">
                                      <p:cBhvr>
                                        <p:cTn id="48" dur="500"/>
                                        <p:tgtEl>
                                          <p:spTgt spid="29"/>
                                        </p:tgtEl>
                                      </p:cBhvr>
                                    </p:animEffect>
                                  </p:childTnLst>
                                </p:cTn>
                              </p:par>
                            </p:childTnLst>
                          </p:cTn>
                        </p:par>
                        <p:par>
                          <p:cTn id="49" fill="hold">
                            <p:stCondLst>
                              <p:cond delay="6000"/>
                            </p:stCondLst>
                            <p:childTnLst>
                              <p:par>
                                <p:cTn id="50" presetID="22" presetClass="entr" presetSubtype="1"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up)">
                                      <p:cBhvr>
                                        <p:cTn id="52" dur="500"/>
                                        <p:tgtEl>
                                          <p:spTgt spid="48"/>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left)">
                                      <p:cBhvr>
                                        <p:cTn id="56" dur="500"/>
                                        <p:tgtEl>
                                          <p:spTgt spid="33"/>
                                        </p:tgtEl>
                                      </p:cBhvr>
                                    </p:animEffect>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9" grpId="0"/>
      <p:bldP spid="10" grpId="0"/>
      <p:bldP spid="29" grpId="0"/>
      <p:bldP spid="30" grpId="0"/>
      <p:bldP spid="32" grpId="0"/>
      <p:bldP spid="3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任意多边形 8"/>
          <p:cNvSpPr/>
          <p:nvPr/>
        </p:nvSpPr>
        <p:spPr>
          <a:xfrm>
            <a:off x="0" y="3410280"/>
            <a:ext cx="12230100" cy="438150"/>
          </a:xfrm>
          <a:custGeom>
            <a:avLst/>
            <a:gdLst>
              <a:gd name="connsiteX0" fmla="*/ 0 w 12230100"/>
              <a:gd name="connsiteY0" fmla="*/ 0 h 419100"/>
              <a:gd name="connsiteX1" fmla="*/ 4248150 w 12230100"/>
              <a:gd name="connsiteY1" fmla="*/ 0 h 419100"/>
              <a:gd name="connsiteX2" fmla="*/ 4248150 w 12230100"/>
              <a:gd name="connsiteY2" fmla="*/ 419100 h 419100"/>
              <a:gd name="connsiteX3" fmla="*/ 7981950 w 12230100"/>
              <a:gd name="connsiteY3" fmla="*/ 419100 h 419100"/>
              <a:gd name="connsiteX4" fmla="*/ 7981950 w 12230100"/>
              <a:gd name="connsiteY4" fmla="*/ 95250 h 419100"/>
              <a:gd name="connsiteX5" fmla="*/ 12230100 w 12230100"/>
              <a:gd name="connsiteY5" fmla="*/ 95250 h 419100"/>
              <a:gd name="connsiteX6" fmla="*/ 12230100 w 12230100"/>
              <a:gd name="connsiteY6" fmla="*/ 133350 h 419100"/>
              <a:gd name="connsiteX0-1" fmla="*/ 0 w 12230100"/>
              <a:gd name="connsiteY0-2" fmla="*/ 0 h 419100"/>
              <a:gd name="connsiteX1-3" fmla="*/ 4248150 w 12230100"/>
              <a:gd name="connsiteY1-4" fmla="*/ 0 h 419100"/>
              <a:gd name="connsiteX2-5" fmla="*/ 4248150 w 12230100"/>
              <a:gd name="connsiteY2-6" fmla="*/ 419100 h 419100"/>
              <a:gd name="connsiteX3-7" fmla="*/ 7886700 w 12230100"/>
              <a:gd name="connsiteY3-8" fmla="*/ 419100 h 419100"/>
              <a:gd name="connsiteX4-9" fmla="*/ 7981950 w 12230100"/>
              <a:gd name="connsiteY4-10" fmla="*/ 95250 h 419100"/>
              <a:gd name="connsiteX5-11" fmla="*/ 12230100 w 12230100"/>
              <a:gd name="connsiteY5-12" fmla="*/ 95250 h 419100"/>
              <a:gd name="connsiteX6-13" fmla="*/ 12230100 w 12230100"/>
              <a:gd name="connsiteY6-14" fmla="*/ 133350 h 419100"/>
              <a:gd name="connsiteX0-15" fmla="*/ 0 w 12230100"/>
              <a:gd name="connsiteY0-16" fmla="*/ 0 h 419100"/>
              <a:gd name="connsiteX1-17" fmla="*/ 4248150 w 12230100"/>
              <a:gd name="connsiteY1-18" fmla="*/ 0 h 419100"/>
              <a:gd name="connsiteX2-19" fmla="*/ 4362450 w 12230100"/>
              <a:gd name="connsiteY2-20" fmla="*/ 400050 h 419100"/>
              <a:gd name="connsiteX3-21" fmla="*/ 7886700 w 12230100"/>
              <a:gd name="connsiteY3-22" fmla="*/ 419100 h 419100"/>
              <a:gd name="connsiteX4-23" fmla="*/ 7981950 w 12230100"/>
              <a:gd name="connsiteY4-24" fmla="*/ 95250 h 419100"/>
              <a:gd name="connsiteX5-25" fmla="*/ 12230100 w 12230100"/>
              <a:gd name="connsiteY5-26" fmla="*/ 95250 h 419100"/>
              <a:gd name="connsiteX6-27" fmla="*/ 12230100 w 12230100"/>
              <a:gd name="connsiteY6-28" fmla="*/ 133350 h 419100"/>
              <a:gd name="connsiteX0-29" fmla="*/ 0 w 12230100"/>
              <a:gd name="connsiteY0-30" fmla="*/ 0 h 438150"/>
              <a:gd name="connsiteX1-31" fmla="*/ 4248150 w 12230100"/>
              <a:gd name="connsiteY1-32" fmla="*/ 0 h 438150"/>
              <a:gd name="connsiteX2-33" fmla="*/ 4362450 w 12230100"/>
              <a:gd name="connsiteY2-34" fmla="*/ 438150 h 438150"/>
              <a:gd name="connsiteX3-35" fmla="*/ 7886700 w 12230100"/>
              <a:gd name="connsiteY3-36" fmla="*/ 419100 h 438150"/>
              <a:gd name="connsiteX4-37" fmla="*/ 7981950 w 12230100"/>
              <a:gd name="connsiteY4-38" fmla="*/ 95250 h 438150"/>
              <a:gd name="connsiteX5-39" fmla="*/ 12230100 w 12230100"/>
              <a:gd name="connsiteY5-40" fmla="*/ 95250 h 438150"/>
              <a:gd name="connsiteX6-41" fmla="*/ 12230100 w 12230100"/>
              <a:gd name="connsiteY6-42" fmla="*/ 133350 h 438150"/>
              <a:gd name="connsiteX0-43" fmla="*/ 0 w 12230100"/>
              <a:gd name="connsiteY0-44" fmla="*/ 0 h 438150"/>
              <a:gd name="connsiteX1-45" fmla="*/ 4248150 w 12230100"/>
              <a:gd name="connsiteY1-46" fmla="*/ 0 h 438150"/>
              <a:gd name="connsiteX2-47" fmla="*/ 4362450 w 12230100"/>
              <a:gd name="connsiteY2-48" fmla="*/ 438150 h 438150"/>
              <a:gd name="connsiteX3-49" fmla="*/ 7886700 w 12230100"/>
              <a:gd name="connsiteY3-50" fmla="*/ 419100 h 438150"/>
              <a:gd name="connsiteX4-51" fmla="*/ 7981950 w 12230100"/>
              <a:gd name="connsiteY4-52" fmla="*/ 95250 h 438150"/>
              <a:gd name="connsiteX5-53" fmla="*/ 12230100 w 12230100"/>
              <a:gd name="connsiteY5-54" fmla="*/ 95250 h 438150"/>
              <a:gd name="connsiteX6-55" fmla="*/ 12230100 w 12230100"/>
              <a:gd name="connsiteY6-56" fmla="*/ 133350 h 438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2230100" h="438150">
                <a:moveTo>
                  <a:pt x="0" y="0"/>
                </a:moveTo>
                <a:lnTo>
                  <a:pt x="4248150" y="0"/>
                </a:lnTo>
                <a:lnTo>
                  <a:pt x="4362450" y="438150"/>
                </a:lnTo>
                <a:lnTo>
                  <a:pt x="7886700" y="419100"/>
                </a:lnTo>
                <a:lnTo>
                  <a:pt x="7981950" y="95250"/>
                </a:lnTo>
                <a:lnTo>
                  <a:pt x="12230100" y="95250"/>
                </a:lnTo>
                <a:lnTo>
                  <a:pt x="12230100" y="133350"/>
                </a:lnTo>
              </a:path>
            </a:pathLst>
          </a:custGeom>
          <a:noFill/>
          <a:ln w="12700">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8803640" y="3524885"/>
            <a:ext cx="2383790" cy="368300"/>
          </a:xfrm>
          <a:prstGeom prst="rect">
            <a:avLst/>
          </a:prstGeom>
          <a:noFill/>
        </p:spPr>
        <p:txBody>
          <a:bodyPr wrap="square" rtlCol="0">
            <a:spAutoFit/>
          </a:bodyPr>
          <a:p>
            <a:pPr algn="ctr"/>
            <a:r>
              <a:rPr lang="zh-CN" altLang="en-US" dirty="0">
                <a:solidFill>
                  <a:srgbClr val="31939A"/>
                </a:solidFill>
                <a:sym typeface="+mn-ea"/>
              </a:rPr>
              <a:t>功能介绍</a:t>
            </a:r>
            <a:endParaRPr lang="zh-CN" altLang="en-US" dirty="0">
              <a:solidFill>
                <a:srgbClr val="31939A"/>
              </a:solidFill>
              <a:sym typeface="+mn-ea"/>
            </a:endParaRPr>
          </a:p>
        </p:txBody>
      </p:sp>
      <p:sp>
        <p:nvSpPr>
          <p:cNvPr id="31" name="文本框 30"/>
          <p:cNvSpPr txBox="1"/>
          <p:nvPr/>
        </p:nvSpPr>
        <p:spPr>
          <a:xfrm>
            <a:off x="4519930" y="4228465"/>
            <a:ext cx="3190240" cy="2155825"/>
          </a:xfrm>
          <a:prstGeom prst="rect">
            <a:avLst/>
          </a:prstGeom>
          <a:noFill/>
        </p:spPr>
        <p:txBody>
          <a:bodyPr wrap="square" rtlCol="0">
            <a:spAutoFit/>
          </a:bodyPr>
          <a:p>
            <a:pPr indent="457200" algn="l" fontAlgn="auto">
              <a:lnSpc>
                <a:spcPts val="2300"/>
              </a:lnSpc>
            </a:pPr>
            <a:r>
              <a:rPr lang="zh-CN" altLang="en-US" sz="1200" dirty="0">
                <a:sym typeface="+mn-ea"/>
              </a:rPr>
              <a:t>“有赞”主要的经营特点可以体现在服务对象和经营管理两个方面。服务上，“有赞”主要面向线下实体门店和线上传统电商，通过自建商城，为他们提供客户粉丝经营、在线互动营销、商品销售等服务；经营管理上，“有赞”为商家提供了更多、更灵活的支付渠道以及管理方式。</a:t>
            </a:r>
            <a:endParaRPr lang="zh-CN" altLang="en-US" sz="1200" dirty="0">
              <a:sym typeface="+mn-ea"/>
            </a:endParaRPr>
          </a:p>
        </p:txBody>
      </p:sp>
      <p:sp>
        <p:nvSpPr>
          <p:cNvPr id="32" name="文本框 31"/>
          <p:cNvSpPr txBox="1"/>
          <p:nvPr/>
        </p:nvSpPr>
        <p:spPr>
          <a:xfrm>
            <a:off x="8301990" y="3933190"/>
            <a:ext cx="3141980" cy="2451100"/>
          </a:xfrm>
          <a:prstGeom prst="rect">
            <a:avLst/>
          </a:prstGeom>
          <a:noFill/>
        </p:spPr>
        <p:txBody>
          <a:bodyPr wrap="square" rtlCol="0">
            <a:spAutoFit/>
          </a:bodyPr>
          <a:p>
            <a:pPr indent="457200" algn="l">
              <a:lnSpc>
                <a:spcPts val="2300"/>
              </a:lnSpc>
            </a:pPr>
            <a:r>
              <a:rPr sz="1200" dirty="0">
                <a:latin typeface="+mn-ea"/>
              </a:rPr>
              <a:t>“有赞微商城”的功能主要体现在多人拼团、积分商城、销售员、秒杀四个方面。多人拼团是“有赞”基于多人组团形式，鼓励用户发起与朋友的拼团，以折扣价购买商品，同时带来更广的传播效果；积分商城是“有赞”为了更高推广商品推出的优惠手段，消费者通过在店铺内消费获得积分，并且可以利用积分兑换特定商品</a:t>
            </a:r>
            <a:r>
              <a:rPr lang="zh-CN" sz="1200" dirty="0">
                <a:latin typeface="+mn-ea"/>
              </a:rPr>
              <a:t>。</a:t>
            </a:r>
            <a:endParaRPr lang="zh-CN" sz="1200" dirty="0">
              <a:latin typeface="+mn-ea"/>
            </a:endParaRPr>
          </a:p>
        </p:txBody>
      </p:sp>
      <p:sp>
        <p:nvSpPr>
          <p:cNvPr id="3" name="文本框 2"/>
          <p:cNvSpPr txBox="1"/>
          <p:nvPr/>
        </p:nvSpPr>
        <p:spPr>
          <a:xfrm>
            <a:off x="1073150" y="3564890"/>
            <a:ext cx="2821305" cy="368300"/>
          </a:xfrm>
          <a:prstGeom prst="rect">
            <a:avLst/>
          </a:prstGeom>
          <a:noFill/>
        </p:spPr>
        <p:txBody>
          <a:bodyPr wrap="square" rtlCol="0">
            <a:spAutoFit/>
          </a:bodyPr>
          <a:p>
            <a:pPr algn="ctr"/>
            <a:r>
              <a:rPr lang="zh-CN" altLang="en-US" dirty="0">
                <a:solidFill>
                  <a:srgbClr val="31939A"/>
                </a:solidFill>
                <a:sym typeface="+mn-ea"/>
              </a:rPr>
              <a:t>基本介绍</a:t>
            </a:r>
            <a:endParaRPr lang="zh-CN" altLang="en-US" dirty="0">
              <a:solidFill>
                <a:srgbClr val="31939A"/>
              </a:solidFill>
              <a:sym typeface="+mn-ea"/>
            </a:endParaRPr>
          </a:p>
        </p:txBody>
      </p:sp>
      <p:sp>
        <p:nvSpPr>
          <p:cNvPr id="7" name="文本框 6"/>
          <p:cNvSpPr txBox="1"/>
          <p:nvPr/>
        </p:nvSpPr>
        <p:spPr>
          <a:xfrm>
            <a:off x="4704080" y="3860165"/>
            <a:ext cx="2821305" cy="368300"/>
          </a:xfrm>
          <a:prstGeom prst="rect">
            <a:avLst/>
          </a:prstGeom>
          <a:noFill/>
        </p:spPr>
        <p:txBody>
          <a:bodyPr wrap="square" rtlCol="0">
            <a:spAutoFit/>
          </a:bodyPr>
          <a:p>
            <a:pPr algn="ctr"/>
            <a:r>
              <a:rPr lang="zh-CN" altLang="en-US" dirty="0">
                <a:solidFill>
                  <a:srgbClr val="31939A"/>
                </a:solidFill>
                <a:sym typeface="+mn-ea"/>
              </a:rPr>
              <a:t>经营特点</a:t>
            </a:r>
            <a:endParaRPr lang="zh-CN" altLang="en-US" dirty="0">
              <a:solidFill>
                <a:srgbClr val="31939A"/>
              </a:solidFill>
              <a:sym typeface="+mn-ea"/>
            </a:endParaRPr>
          </a:p>
        </p:txBody>
      </p:sp>
      <p:sp>
        <p:nvSpPr>
          <p:cNvPr id="8" name="文本框 7"/>
          <p:cNvSpPr txBox="1"/>
          <p:nvPr/>
        </p:nvSpPr>
        <p:spPr>
          <a:xfrm>
            <a:off x="1031875" y="3966210"/>
            <a:ext cx="2904490" cy="1565910"/>
          </a:xfrm>
          <a:prstGeom prst="rect">
            <a:avLst/>
          </a:prstGeom>
          <a:noFill/>
        </p:spPr>
        <p:txBody>
          <a:bodyPr wrap="square" rtlCol="0">
            <a:spAutoFit/>
          </a:bodyPr>
          <a:p>
            <a:pPr indent="457200" algn="l" fontAlgn="auto">
              <a:lnSpc>
                <a:spcPts val="2300"/>
              </a:lnSpc>
            </a:pPr>
            <a:r>
              <a:rPr lang="zh-CN" altLang="en-US" sz="1200" dirty="0">
                <a:sym typeface="+mn-ea"/>
              </a:rPr>
              <a:t>有赞是一家移动零售服务商，主要为企业和个人提供移动电商产品服务方案。2012年成立至今，已经连续发布了“有赞微商城”、“有赞零售”“有赞餐饮”等多个产品。</a:t>
            </a:r>
            <a:endParaRPr lang="zh-CN" altLang="en-US" sz="1200" dirty="0">
              <a:sym typeface="+mn-ea"/>
            </a:endParaRPr>
          </a:p>
        </p:txBody>
      </p:sp>
      <p:pic>
        <p:nvPicPr>
          <p:cNvPr id="2" name="图片 1"/>
          <p:cNvPicPr>
            <a:picLocks noChangeAspect="1"/>
          </p:cNvPicPr>
          <p:nvPr/>
        </p:nvPicPr>
        <p:blipFill>
          <a:blip r:embed="rId1"/>
          <a:stretch>
            <a:fillRect/>
          </a:stretch>
        </p:blipFill>
        <p:spPr>
          <a:xfrm>
            <a:off x="1381760" y="1925955"/>
            <a:ext cx="2204085" cy="1384300"/>
          </a:xfrm>
          <a:prstGeom prst="rect">
            <a:avLst/>
          </a:prstGeom>
        </p:spPr>
      </p:pic>
      <p:pic>
        <p:nvPicPr>
          <p:cNvPr id="4" name="图片 3"/>
          <p:cNvPicPr>
            <a:picLocks noChangeAspect="1"/>
          </p:cNvPicPr>
          <p:nvPr/>
        </p:nvPicPr>
        <p:blipFill>
          <a:blip r:embed="rId2"/>
          <a:stretch>
            <a:fillRect/>
          </a:stretch>
        </p:blipFill>
        <p:spPr>
          <a:xfrm>
            <a:off x="5053965" y="1925955"/>
            <a:ext cx="2091055" cy="1810385"/>
          </a:xfrm>
          <a:prstGeom prst="rect">
            <a:avLst/>
          </a:prstGeom>
        </p:spPr>
      </p:pic>
      <p:pic>
        <p:nvPicPr>
          <p:cNvPr id="6" name="图片 5"/>
          <p:cNvPicPr>
            <a:picLocks noChangeAspect="1"/>
          </p:cNvPicPr>
          <p:nvPr/>
        </p:nvPicPr>
        <p:blipFill>
          <a:blip r:embed="rId3"/>
          <a:stretch>
            <a:fillRect/>
          </a:stretch>
        </p:blipFill>
        <p:spPr>
          <a:xfrm>
            <a:off x="8465820" y="1925955"/>
            <a:ext cx="2944495" cy="1454785"/>
          </a:xfrm>
          <a:prstGeom prst="rect">
            <a:avLst/>
          </a:prstGeom>
          <a:ln w="3175">
            <a:solidFill>
              <a:schemeClr val="tx1"/>
            </a:solidFill>
          </a:ln>
        </p:spPr>
      </p:pic>
      <p:sp>
        <p:nvSpPr>
          <p:cNvPr id="14" name="标题 4"/>
          <p:cNvSpPr>
            <a:spLocks noGrp="1"/>
          </p:cNvSpPr>
          <p:nvPr>
            <p:custDataLst>
              <p:tags r:id="rId4"/>
            </p:custDataLst>
          </p:nvPr>
        </p:nvSpPr>
        <p:spPr>
          <a:xfrm>
            <a:off x="838200" y="219075"/>
            <a:ext cx="5763895" cy="97726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spcBef>
                <a:spcPts val="1000"/>
              </a:spcBef>
              <a:buFont typeface="Arial" panose="020B0604020202020204" pitchFamily="34" charset="0"/>
            </a:pPr>
            <a:r>
              <a:rPr lang="zh-CN" altLang="en-US" dirty="0">
                <a:sym typeface="+mn-ea"/>
              </a:rPr>
              <a:t>微网店平台认知</a:t>
            </a:r>
            <a:r>
              <a:rPr lang="en-US" altLang="zh-CN" dirty="0">
                <a:sym typeface="+mn-ea"/>
              </a:rPr>
              <a:t>—</a:t>
            </a:r>
            <a:r>
              <a:rPr lang="zh-CN" altLang="en-US" dirty="0">
                <a:sym typeface="+mn-ea"/>
              </a:rPr>
              <a:t>有赞</a:t>
            </a:r>
            <a:br>
              <a:rPr lang="zh-CN" altLang="en-US" dirty="0">
                <a:sym typeface="+mn-ea"/>
              </a:rPr>
            </a:br>
            <a:r>
              <a:rPr lang="en-US" altLang="zh-CN" sz="2000">
                <a:solidFill>
                  <a:srgbClr val="38A39A"/>
                </a:solidFill>
                <a:sym typeface="+mn-ea"/>
              </a:rPr>
              <a:t>"Micro online platform</a:t>
            </a:r>
            <a:endParaRPr lang="en-US" altLang="zh-CN" sz="2000">
              <a:solidFill>
                <a:srgbClr val="38A39A"/>
              </a:solidFill>
              <a:sym typeface="+mn-ea"/>
            </a:endParaRPr>
          </a:p>
        </p:txBody>
      </p:sp>
      <p:pic>
        <p:nvPicPr>
          <p:cNvPr id="5" name="图片 4"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1500"/>
                            </p:stCondLst>
                            <p:childTnLst>
                              <p:par>
                                <p:cTn id="18" presetID="5" presetClass="entr" presetSubtype="1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heckerboard(across)">
                                      <p:cBhvr>
                                        <p:cTn id="20" dur="500"/>
                                        <p:tgtEl>
                                          <p:spTgt spid="2"/>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750"/>
                                        <p:tgtEl>
                                          <p:spTgt spid="31"/>
                                        </p:tgtEl>
                                      </p:cBhvr>
                                    </p:animEffect>
                                  </p:childTnLst>
                                </p:cTn>
                              </p:par>
                            </p:childTnLst>
                          </p:cTn>
                        </p:par>
                        <p:par>
                          <p:cTn id="28" fill="hold">
                            <p:stCondLst>
                              <p:cond delay="2500"/>
                            </p:stCondLst>
                            <p:childTnLst>
                              <p:par>
                                <p:cTn id="29" presetID="35"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style.rotation</p:attrName>
                                        </p:attrNameLst>
                                      </p:cBhvr>
                                      <p:tavLst>
                                        <p:tav tm="0">
                                          <p:val>
                                            <p:fltVal val="720"/>
                                          </p:val>
                                        </p:tav>
                                        <p:tav tm="100000">
                                          <p:val>
                                            <p:fltVal val="0"/>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ppt_w</p:attrName>
                                        </p:attrNameLst>
                                      </p:cBhvr>
                                      <p:tavLst>
                                        <p:tav tm="0">
                                          <p:val>
                                            <p:fltVal val="0"/>
                                          </p:val>
                                        </p:tav>
                                        <p:tav tm="100000">
                                          <p:val>
                                            <p:strVal val="#ppt_w"/>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anim calcmode="lin" valueType="num">
                                      <p:cBhvr>
                                        <p:cTn id="38" dur="1000" fill="hold"/>
                                        <p:tgtEl>
                                          <p:spTgt spid="29"/>
                                        </p:tgtEl>
                                        <p:attrNameLst>
                                          <p:attrName>ppt_x</p:attrName>
                                        </p:attrNameLst>
                                      </p:cBhvr>
                                      <p:tavLst>
                                        <p:tav tm="0">
                                          <p:val>
                                            <p:strVal val="#ppt_x"/>
                                          </p:val>
                                        </p:tav>
                                        <p:tav tm="100000">
                                          <p:val>
                                            <p:strVal val="#ppt_x"/>
                                          </p:val>
                                        </p:tav>
                                      </p:tavLst>
                                    </p:anim>
                                    <p:anim calcmode="lin" valueType="num">
                                      <p:cBhvr>
                                        <p:cTn id="39" dur="1000" fill="hold"/>
                                        <p:tgtEl>
                                          <p:spTgt spid="29"/>
                                        </p:tgtEl>
                                        <p:attrNameLst>
                                          <p:attrName>ppt_y</p:attrName>
                                        </p:attrNameLst>
                                      </p:cBhvr>
                                      <p:tavLst>
                                        <p:tav tm="0">
                                          <p:val>
                                            <p:strVal val="#ppt_y+.1"/>
                                          </p:val>
                                        </p:tav>
                                        <p:tav tm="100000">
                                          <p:val>
                                            <p:strVal val="#ppt_y"/>
                                          </p:val>
                                        </p:tav>
                                      </p:tavLst>
                                    </p:anim>
                                  </p:childTnLst>
                                </p:cTn>
                              </p:par>
                              <p:par>
                                <p:cTn id="40" presetID="22" presetClass="entr" presetSubtype="8"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left)">
                                      <p:cBhvr>
                                        <p:cTn id="42" dur="750"/>
                                        <p:tgtEl>
                                          <p:spTgt spid="32"/>
                                        </p:tgtEl>
                                      </p:cBhvr>
                                    </p:animEffect>
                                  </p:childTnLst>
                                </p:cTn>
                              </p:par>
                            </p:childTnLst>
                          </p:cTn>
                        </p:par>
                        <p:par>
                          <p:cTn id="43" fill="hold">
                            <p:stCondLst>
                              <p:cond delay="3500"/>
                            </p:stCondLst>
                            <p:childTnLst>
                              <p:par>
                                <p:cTn id="44" presetID="52"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Scale>
                                      <p:cBhvr>
                                        <p:cTn id="46"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500" decel="50000" fill="hold">
                                          <p:stCondLst>
                                            <p:cond delay="0"/>
                                          </p:stCondLst>
                                        </p:cTn>
                                        <p:tgtEl>
                                          <p:spTgt spid="6"/>
                                        </p:tgtEl>
                                        <p:attrNameLst>
                                          <p:attrName>ppt_x</p:attrName>
                                          <p:attrName>ppt_y</p:attrName>
                                        </p:attrNameLst>
                                      </p:cBhvr>
                                    </p:animMotion>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9" grpId="0"/>
      <p:bldP spid="31" grpId="0"/>
      <p:bldP spid="32" grpId="0"/>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任意多边形 10"/>
          <p:cNvSpPr/>
          <p:nvPr/>
        </p:nvSpPr>
        <p:spPr>
          <a:xfrm flipH="1">
            <a:off x="726" y="2138801"/>
            <a:ext cx="12192000" cy="1879600"/>
          </a:xfrm>
          <a:custGeom>
            <a:avLst/>
            <a:gdLst>
              <a:gd name="connsiteX0" fmla="*/ 0 w 12192000"/>
              <a:gd name="connsiteY0" fmla="*/ 1879600 h 1879600"/>
              <a:gd name="connsiteX1" fmla="*/ 990600 w 12192000"/>
              <a:gd name="connsiteY1" fmla="*/ 1168400 h 1879600"/>
              <a:gd name="connsiteX2" fmla="*/ 2120900 w 12192000"/>
              <a:gd name="connsiteY2" fmla="*/ 1384300 h 1879600"/>
              <a:gd name="connsiteX3" fmla="*/ 3175000 w 12192000"/>
              <a:gd name="connsiteY3" fmla="*/ 1498600 h 1879600"/>
              <a:gd name="connsiteX4" fmla="*/ 4876800 w 12192000"/>
              <a:gd name="connsiteY4" fmla="*/ 774700 h 1879600"/>
              <a:gd name="connsiteX5" fmla="*/ 7620000 w 12192000"/>
              <a:gd name="connsiteY5" fmla="*/ 762000 h 1879600"/>
              <a:gd name="connsiteX6" fmla="*/ 9867900 w 12192000"/>
              <a:gd name="connsiteY6" fmla="*/ 1447800 h 1879600"/>
              <a:gd name="connsiteX7" fmla="*/ 11366500 w 12192000"/>
              <a:gd name="connsiteY7" fmla="*/ 1143000 h 1879600"/>
              <a:gd name="connsiteX8" fmla="*/ 12192000 w 12192000"/>
              <a:gd name="connsiteY8" fmla="*/ 0 h 187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879600">
                <a:moveTo>
                  <a:pt x="0" y="1879600"/>
                </a:moveTo>
                <a:cubicBezTo>
                  <a:pt x="318558" y="1565275"/>
                  <a:pt x="637117" y="1250950"/>
                  <a:pt x="990600" y="1168400"/>
                </a:cubicBezTo>
                <a:cubicBezTo>
                  <a:pt x="1344083" y="1085850"/>
                  <a:pt x="1756833" y="1329267"/>
                  <a:pt x="2120900" y="1384300"/>
                </a:cubicBezTo>
                <a:cubicBezTo>
                  <a:pt x="2484967" y="1439333"/>
                  <a:pt x="2715683" y="1600200"/>
                  <a:pt x="3175000" y="1498600"/>
                </a:cubicBezTo>
                <a:cubicBezTo>
                  <a:pt x="3634317" y="1397000"/>
                  <a:pt x="4135967" y="897467"/>
                  <a:pt x="4876800" y="774700"/>
                </a:cubicBezTo>
                <a:cubicBezTo>
                  <a:pt x="5617633" y="651933"/>
                  <a:pt x="6788150" y="649817"/>
                  <a:pt x="7620000" y="762000"/>
                </a:cubicBezTo>
                <a:cubicBezTo>
                  <a:pt x="8451850" y="874183"/>
                  <a:pt x="9243483" y="1384300"/>
                  <a:pt x="9867900" y="1447800"/>
                </a:cubicBezTo>
                <a:cubicBezTo>
                  <a:pt x="10492317" y="1511300"/>
                  <a:pt x="10979150" y="1384300"/>
                  <a:pt x="11366500" y="1143000"/>
                </a:cubicBezTo>
                <a:cubicBezTo>
                  <a:pt x="11753850" y="901700"/>
                  <a:pt x="11972925" y="450850"/>
                  <a:pt x="12192000" y="0"/>
                </a:cubicBezTo>
              </a:path>
            </a:pathLst>
          </a:custGeom>
          <a:noFill/>
          <a:ln w="19050">
            <a:solidFill>
              <a:srgbClr val="3193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flipH="1">
            <a:off x="5136515" y="1979295"/>
            <a:ext cx="1860550" cy="1860550"/>
          </a:xfrm>
          <a:prstGeom prst="ellipse">
            <a:avLst/>
          </a:prstGeom>
          <a:solidFill>
            <a:srgbClr val="45B0C7"/>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flipH="1">
            <a:off x="1655445" y="2508250"/>
            <a:ext cx="1656080" cy="1656080"/>
          </a:xfrm>
          <a:prstGeom prst="ellipse">
            <a:avLst/>
          </a:prstGeom>
          <a:solidFill>
            <a:srgbClr val="45B0C7"/>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flipH="1">
            <a:off x="8941435" y="2586355"/>
            <a:ext cx="1470660" cy="1470660"/>
          </a:xfrm>
          <a:prstGeom prst="ellipse">
            <a:avLst/>
          </a:prstGeom>
          <a:solidFill>
            <a:srgbClr val="45B0C7"/>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80770" y="4751070"/>
            <a:ext cx="2757170" cy="1861185"/>
          </a:xfrm>
          <a:prstGeom prst="rect">
            <a:avLst/>
          </a:prstGeom>
          <a:noFill/>
        </p:spPr>
        <p:txBody>
          <a:bodyPr wrap="square" rtlCol="0">
            <a:spAutoFit/>
          </a:bodyPr>
          <a:lstStyle>
            <a:defPPr>
              <a:defRPr lang="zh-CN"/>
            </a:defPPr>
            <a:lvl1pPr algn="ctr">
              <a:lnSpc>
                <a:spcPts val="2300"/>
              </a:lnSpc>
              <a:defRPr sz="1200"/>
            </a:lvl1pPr>
          </a:lstStyle>
          <a:p>
            <a:pPr algn="l"/>
            <a:r>
              <a:rPr lang="zh-CN" altLang="en-US" dirty="0"/>
              <a:t>萌店是上海微盟企业发展有限公司于2015年开发的一款应用。萌店一直坚持“人人开店、人人传播、人人分销”的经营理念，自2015年3月上线以来飞速发展。整个商品涵盖了日韩、欧美等30多个国家的潮货、尖货。</a:t>
            </a:r>
            <a:endParaRPr lang="zh-CN" altLang="en-US" dirty="0"/>
          </a:p>
        </p:txBody>
      </p:sp>
      <p:sp>
        <p:nvSpPr>
          <p:cNvPr id="10" name="文本框 9"/>
          <p:cNvSpPr txBox="1"/>
          <p:nvPr/>
        </p:nvSpPr>
        <p:spPr>
          <a:xfrm>
            <a:off x="1836420" y="4346575"/>
            <a:ext cx="1245235" cy="368300"/>
          </a:xfrm>
          <a:prstGeom prst="rect">
            <a:avLst/>
          </a:prstGeom>
          <a:noFill/>
        </p:spPr>
        <p:txBody>
          <a:bodyPr wrap="square" rtlCol="0">
            <a:spAutoFit/>
          </a:bodyPr>
          <a:lstStyle>
            <a:defPPr>
              <a:defRPr lang="zh-CN"/>
            </a:defPPr>
          </a:lstStyle>
          <a:p>
            <a:r>
              <a:rPr lang="zh-CN" altLang="en-US" dirty="0"/>
              <a:t>基本介绍</a:t>
            </a:r>
            <a:endParaRPr lang="zh-CN" altLang="en-US" dirty="0"/>
          </a:p>
        </p:txBody>
      </p:sp>
      <p:cxnSp>
        <p:nvCxnSpPr>
          <p:cNvPr id="12" name="直接连接符 11"/>
          <p:cNvCxnSpPr/>
          <p:nvPr/>
        </p:nvCxnSpPr>
        <p:spPr>
          <a:xfrm>
            <a:off x="4386666" y="4820758"/>
            <a:ext cx="0" cy="118800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891136" y="4750839"/>
            <a:ext cx="2681899" cy="1861185"/>
          </a:xfrm>
          <a:prstGeom prst="rect">
            <a:avLst/>
          </a:prstGeom>
          <a:noFill/>
        </p:spPr>
        <p:txBody>
          <a:bodyPr wrap="square" rtlCol="0">
            <a:spAutoFit/>
          </a:bodyPr>
          <a:lstStyle>
            <a:defPPr>
              <a:defRPr lang="zh-CN"/>
            </a:defPPr>
            <a:lvl1pPr algn="ctr">
              <a:lnSpc>
                <a:spcPts val="2300"/>
              </a:lnSpc>
              <a:defRPr sz="1200"/>
            </a:lvl1pPr>
          </a:lstStyle>
          <a:p>
            <a:pPr algn="l"/>
            <a:r>
              <a:rPr lang="zh-CN" altLang="en-US" dirty="0"/>
              <a:t>“萌店”主要的经营特点可以总结为灵活的销售模式，“萌店”不仅是一个销售平台，同时还是一个分销的平台，商家不仅可以售卖自己的货品同时还可以销售设立分销佣金，邀请其它用户进行分销。。</a:t>
            </a:r>
            <a:endParaRPr lang="zh-CN" altLang="en-US" dirty="0"/>
          </a:p>
        </p:txBody>
      </p:sp>
      <p:sp>
        <p:nvSpPr>
          <p:cNvPr id="30" name="文本框 29"/>
          <p:cNvSpPr txBox="1"/>
          <p:nvPr/>
        </p:nvSpPr>
        <p:spPr>
          <a:xfrm>
            <a:off x="5534660" y="4346575"/>
            <a:ext cx="1102995" cy="368300"/>
          </a:xfrm>
          <a:prstGeom prst="rect">
            <a:avLst/>
          </a:prstGeom>
          <a:noFill/>
        </p:spPr>
        <p:txBody>
          <a:bodyPr wrap="square" rtlCol="0">
            <a:spAutoFit/>
          </a:bodyPr>
          <a:lstStyle>
            <a:defPPr>
              <a:defRPr lang="zh-CN"/>
            </a:defPPr>
          </a:lstStyle>
          <a:p>
            <a:r>
              <a:rPr lang="zh-CN" altLang="en-US" dirty="0"/>
              <a:t>经营特点</a:t>
            </a:r>
            <a:endParaRPr lang="zh-CN" altLang="en-US" dirty="0"/>
          </a:p>
        </p:txBody>
      </p:sp>
      <p:sp>
        <p:nvSpPr>
          <p:cNvPr id="32" name="文本框 31"/>
          <p:cNvSpPr txBox="1"/>
          <p:nvPr/>
        </p:nvSpPr>
        <p:spPr>
          <a:xfrm>
            <a:off x="8385060" y="4750839"/>
            <a:ext cx="2681899" cy="1861185"/>
          </a:xfrm>
          <a:prstGeom prst="rect">
            <a:avLst/>
          </a:prstGeom>
          <a:noFill/>
        </p:spPr>
        <p:txBody>
          <a:bodyPr wrap="square" rtlCol="0">
            <a:spAutoFit/>
          </a:bodyPr>
          <a:lstStyle>
            <a:defPPr>
              <a:defRPr lang="zh-CN"/>
            </a:defPPr>
            <a:lvl1pPr algn="ctr">
              <a:lnSpc>
                <a:spcPts val="2300"/>
              </a:lnSpc>
              <a:defRPr sz="1200"/>
            </a:lvl1pPr>
          </a:lstStyle>
          <a:p>
            <a:pPr algn="l"/>
            <a:r>
              <a:rPr lang="zh-CN" altLang="en-US" dirty="0"/>
              <a:t>“萌店”的功能主要有店铺搬家、订单管理、即时通讯、产品分销、数据统计五个方面。店铺搬家是“萌店”为淘宝用户提供的一种快捷开店的功能，该功能可将商家淘宝店铺中的任意商品进行一键授权搬家。</a:t>
            </a:r>
            <a:endParaRPr lang="zh-CN" altLang="en-US" dirty="0"/>
          </a:p>
        </p:txBody>
      </p:sp>
      <p:sp>
        <p:nvSpPr>
          <p:cNvPr id="33" name="文本框 32"/>
          <p:cNvSpPr txBox="1"/>
          <p:nvPr/>
        </p:nvSpPr>
        <p:spPr>
          <a:xfrm>
            <a:off x="9104630" y="4346575"/>
            <a:ext cx="1182370" cy="368300"/>
          </a:xfrm>
          <a:prstGeom prst="rect">
            <a:avLst/>
          </a:prstGeom>
          <a:noFill/>
        </p:spPr>
        <p:txBody>
          <a:bodyPr wrap="square" rtlCol="0">
            <a:spAutoFit/>
          </a:bodyPr>
          <a:lstStyle>
            <a:defPPr>
              <a:defRPr lang="zh-CN"/>
            </a:defPPr>
          </a:lstStyle>
          <a:p>
            <a:r>
              <a:rPr lang="zh-CN" altLang="en-US" dirty="0"/>
              <a:t>功能介绍</a:t>
            </a:r>
            <a:endParaRPr lang="zh-CN" altLang="en-US" dirty="0"/>
          </a:p>
        </p:txBody>
      </p:sp>
      <p:cxnSp>
        <p:nvCxnSpPr>
          <p:cNvPr id="48" name="直接连接符 47"/>
          <p:cNvCxnSpPr/>
          <p:nvPr/>
        </p:nvCxnSpPr>
        <p:spPr>
          <a:xfrm flipH="1">
            <a:off x="8002633" y="4820758"/>
            <a:ext cx="0" cy="118800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5" name="标题 4"/>
          <p:cNvSpPr>
            <a:spLocks noGrp="1"/>
          </p:cNvSpPr>
          <p:nvPr>
            <p:custDataLst>
              <p:tags r:id="rId1"/>
            </p:custDataLst>
          </p:nvPr>
        </p:nvSpPr>
        <p:spPr>
          <a:xfrm>
            <a:off x="838200" y="219075"/>
            <a:ext cx="5763895" cy="97726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l">
              <a:spcBef>
                <a:spcPts val="1000"/>
              </a:spcBef>
              <a:buFont typeface="Arial" panose="020B0604020202020204" pitchFamily="34" charset="0"/>
            </a:pPr>
            <a:r>
              <a:rPr lang="zh-CN" altLang="en-US" dirty="0">
                <a:sym typeface="+mn-ea"/>
              </a:rPr>
              <a:t>微网店平台认知</a:t>
            </a:r>
            <a:r>
              <a:rPr lang="en-US" altLang="zh-CN" dirty="0">
                <a:sym typeface="+mn-ea"/>
              </a:rPr>
              <a:t>—</a:t>
            </a:r>
            <a:r>
              <a:rPr lang="zh-CN" altLang="en-US" dirty="0">
                <a:sym typeface="+mn-ea"/>
              </a:rPr>
              <a:t>萌店</a:t>
            </a:r>
            <a:br>
              <a:rPr lang="zh-CN" altLang="en-US" dirty="0">
                <a:sym typeface="+mn-ea"/>
              </a:rPr>
            </a:br>
            <a:r>
              <a:rPr lang="en-US" altLang="zh-CN" sz="2000">
                <a:solidFill>
                  <a:srgbClr val="38A39A"/>
                </a:solidFill>
                <a:sym typeface="+mn-ea"/>
              </a:rPr>
              <a:t>"Micro online platform</a:t>
            </a:r>
            <a:endParaRPr lang="en-US" altLang="zh-CN" sz="2000">
              <a:solidFill>
                <a:srgbClr val="38A39A"/>
              </a:solidFill>
              <a:sym typeface="+mn-ea"/>
            </a:endParaRPr>
          </a:p>
        </p:txBody>
      </p:sp>
      <p:pic>
        <p:nvPicPr>
          <p:cNvPr id="316" name="图片 316" descr="C:\Users\ZhangLT\Desktop\TIM图片20170830112702_副本.jpg"/>
          <p:cNvPicPr>
            <a:picLocks noChangeAspect="1" noChangeArrowheads="1"/>
          </p:cNvPicPr>
          <p:nvPr/>
        </p:nvPicPr>
        <p:blipFill>
          <a:blip r:embed="rId2" cstate="print">
            <a:extLst>
              <a:ext uri="{28A0092B-C50C-407E-A947-70E740481C1C}">
                <a14:useLocalDpi xmlns:a14="http://schemas.microsoft.com/office/drawing/2010/main" val="0"/>
              </a:ext>
            </a:extLst>
          </a:blip>
          <a:srcRect l="-767" t="2757" r="767" b="41534"/>
          <a:stretch>
            <a:fillRect/>
          </a:stretch>
        </p:blipFill>
        <p:spPr>
          <a:xfrm>
            <a:off x="1655445" y="2508250"/>
            <a:ext cx="1655445" cy="1642110"/>
          </a:xfrm>
          <a:prstGeom prst="ellipse">
            <a:avLst/>
          </a:prstGeom>
          <a:noFill/>
          <a:ln>
            <a:noFill/>
          </a:ln>
        </p:spPr>
      </p:pic>
      <p:pic>
        <p:nvPicPr>
          <p:cNvPr id="3" name="图片 2"/>
          <p:cNvPicPr>
            <a:picLocks noChangeAspect="1"/>
          </p:cNvPicPr>
          <p:nvPr/>
        </p:nvPicPr>
        <p:blipFill>
          <a:blip r:embed="rId3"/>
          <a:srcRect l="5664" b="32041"/>
          <a:stretch>
            <a:fillRect/>
          </a:stretch>
        </p:blipFill>
        <p:spPr>
          <a:xfrm>
            <a:off x="8942070" y="2601595"/>
            <a:ext cx="1470025" cy="1446530"/>
          </a:xfrm>
          <a:prstGeom prst="ellipse">
            <a:avLst/>
          </a:prstGeom>
        </p:spPr>
      </p:pic>
      <p:pic>
        <p:nvPicPr>
          <p:cNvPr id="6" name="图片 5"/>
          <p:cNvPicPr>
            <a:picLocks noChangeAspect="1"/>
          </p:cNvPicPr>
          <p:nvPr/>
        </p:nvPicPr>
        <p:blipFill>
          <a:blip r:embed="rId4"/>
          <a:srcRect l="43091" t="1501" r="1711" b="-2013"/>
          <a:stretch>
            <a:fillRect/>
          </a:stretch>
        </p:blipFill>
        <p:spPr>
          <a:xfrm>
            <a:off x="5141595" y="1982470"/>
            <a:ext cx="1844040" cy="1870710"/>
          </a:xfrm>
          <a:prstGeom prst="ellipse">
            <a:avLst/>
          </a:prstGeom>
        </p:spPr>
      </p:pic>
      <p:pic>
        <p:nvPicPr>
          <p:cNvPr id="7" name="图片 6" descr="20149309313"/>
          <p:cNvPicPr>
            <a:picLocks noChangeAspect="1"/>
          </p:cNvPicPr>
          <p:nvPr/>
        </p:nvPicPr>
        <p:blipFill>
          <a:blip r:embed="rId5"/>
          <a:stretch>
            <a:fillRect/>
          </a:stretch>
        </p:blipFill>
        <p:spPr>
          <a:xfrm>
            <a:off x="9034145" y="635"/>
            <a:ext cx="2990300" cy="900007"/>
          </a:xfrm>
          <a:prstGeom prst="rect">
            <a:avLst/>
          </a:prstGeom>
        </p:spPr>
      </p:pic>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12" presetClass="entr" presetSubtype="4" fill="hold" nodeType="afterEffect">
                                  <p:stCondLst>
                                    <p:cond delay="0"/>
                                  </p:stCondLst>
                                  <p:childTnLst>
                                    <p:set>
                                      <p:cBhvr>
                                        <p:cTn id="10" dur="1" fill="hold">
                                          <p:stCondLst>
                                            <p:cond delay="0"/>
                                          </p:stCondLst>
                                        </p:cTn>
                                        <p:tgtEl>
                                          <p:spTgt spid="316"/>
                                        </p:tgtEl>
                                        <p:attrNameLst>
                                          <p:attrName>style.visibility</p:attrName>
                                        </p:attrNameLst>
                                      </p:cBhvr>
                                      <p:to>
                                        <p:strVal val="visible"/>
                                      </p:to>
                                    </p:set>
                                    <p:anim calcmode="lin" valueType="num">
                                      <p:cBhvr additive="base">
                                        <p:cTn id="11" dur="500"/>
                                        <p:tgtEl>
                                          <p:spTgt spid="316"/>
                                        </p:tgtEl>
                                        <p:attrNameLst>
                                          <p:attrName>ppt_y</p:attrName>
                                        </p:attrNameLst>
                                      </p:cBhvr>
                                      <p:tavLst>
                                        <p:tav tm="0">
                                          <p:val>
                                            <p:strVal val="#ppt_y+#ppt_h*1.125000"/>
                                          </p:val>
                                        </p:tav>
                                        <p:tav tm="100000">
                                          <p:val>
                                            <p:strVal val="#ppt_y"/>
                                          </p:val>
                                        </p:tav>
                                      </p:tavLst>
                                    </p:anim>
                                    <p:animEffect transition="in" filter="wipe(up)">
                                      <p:cBhvr>
                                        <p:cTn id="12" dur="500"/>
                                        <p:tgtEl>
                                          <p:spTgt spid="316"/>
                                        </p:tgtEl>
                                      </p:cBhvr>
                                    </p:animEffect>
                                  </p:childTnLst>
                                </p:cTn>
                              </p:par>
                            </p:childTnLst>
                          </p:cTn>
                        </p:par>
                        <p:par>
                          <p:cTn id="13" fill="hold">
                            <p:stCondLst>
                              <p:cond delay="1500"/>
                            </p:stCondLst>
                            <p:childTnLst>
                              <p:par>
                                <p:cTn id="14" presetID="2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edge">
                                      <p:cBhvr>
                                        <p:cTn id="16" dur="500"/>
                                        <p:tgtEl>
                                          <p:spTgt spid="6"/>
                                        </p:tgtEl>
                                      </p:cBhvr>
                                    </p:animEffect>
                                  </p:childTnLst>
                                </p:cTn>
                              </p:par>
                            </p:childTnLst>
                          </p:cTn>
                        </p:par>
                        <p:par>
                          <p:cTn id="17" fill="hold">
                            <p:stCondLst>
                              <p:cond delay="2000"/>
                            </p:stCondLst>
                            <p:childTnLst>
                              <p:par>
                                <p:cTn id="18" presetID="52"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Scale>
                                      <p:cBhvr>
                                        <p:cTn id="20"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500" decel="50000" fill="hold">
                                          <p:stCondLst>
                                            <p:cond delay="0"/>
                                          </p:stCondLst>
                                        </p:cTn>
                                        <p:tgtEl>
                                          <p:spTgt spid="3"/>
                                        </p:tgtEl>
                                        <p:attrNameLst>
                                          <p:attrName>ppt_x</p:attrName>
                                          <p:attrName>ppt_y</p:attrName>
                                        </p:attrNameLst>
                                      </p:cBhvr>
                                    </p:animMotion>
                                    <p:animEffect transition="in" filter="fade">
                                      <p:cBhvr>
                                        <p:cTn id="22" dur="500"/>
                                        <p:tgtEl>
                                          <p:spTgt spid="3"/>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up)">
                                      <p:cBhvr>
                                        <p:cTn id="46" dur="500"/>
                                        <p:tgtEl>
                                          <p:spTgt spid="48"/>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wipe(left)">
                                      <p:cBhvr>
                                        <p:cTn id="50" dur="500"/>
                                        <p:tgtEl>
                                          <p:spTgt spid="33"/>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9" grpId="0"/>
      <p:bldP spid="10" grpId="0"/>
      <p:bldP spid="29" grpId="0"/>
      <p:bldP spid="30" grpId="0"/>
      <p:bldP spid="32" grpId="0"/>
      <p:bldP spid="33" grpId="0"/>
    </p:bldLst>
  </p:timing>
</p:sld>
</file>

<file path=ppt/tags/tag1.xml><?xml version="1.0" encoding="utf-8"?>
<p:tagLst xmlns:p="http://schemas.openxmlformats.org/presentationml/2006/main">
  <p:tag name="KSO_WM_TAG_VERSION" val="1.0"/>
  <p:tag name="KSO_WM_TEMPLATE_CATEGORY" val="custom"/>
  <p:tag name="KSO_WM_TEMPLATE_INDEX" val="20185054"/>
</p:tagLst>
</file>

<file path=ppt/tags/tag10.xml><?xml version="1.0" encoding="utf-8"?>
<p:tagLst xmlns:p="http://schemas.openxmlformats.org/presentationml/2006/main">
  <p:tag name="KSO_WM_TEMPLATE_CATEGORY" val="custom"/>
  <p:tag name="KSO_WM_TEMPLATE_INDEX" val="20185054"/>
  <p:tag name="KSO_WM_TAG_VERSION" val="1.0"/>
  <p:tag name="KSO_WM_SLIDE_ID" val="custom20185054_1"/>
  <p:tag name="KSO_WM_SLIDE_INDEX" val="1"/>
  <p:tag name="KSO_WM_SLIDE_ITEM_CNT" val="2"/>
  <p:tag name="KSO_WM_SLIDE_LAYOUT" val="a_b"/>
  <p:tag name="KSO_WM_SLIDE_LAYOUT_CNT" val="1_1"/>
  <p:tag name="KSO_WM_SLIDE_TYPE" val="title"/>
  <p:tag name="KSO_WM_TEMPLATE_THUMBS_INDEX" val="1"/>
  <p:tag name="KSO_WM_BEAUTIFY_FLAG" val="#wm#"/>
  <p:tag name="KSO_WM_SLIDE_SUBTYPE" val="pureTxt"/>
</p:tagLst>
</file>

<file path=ppt/tags/tag100.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01.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02.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03.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04.xml><?xml version="1.0" encoding="utf-8"?>
<p:tagLst xmlns:p="http://schemas.openxmlformats.org/presentationml/2006/main">
  <p:tag name="KSO_WM_BEAUTIFY_FLAG" val="#wm#"/>
  <p:tag name="KSO_WM_TEMPLATE_CATEGORY" val="custom"/>
  <p:tag name="KSO_WM_TEMPLATE_INDEX" val="20185054"/>
</p:tagLst>
</file>

<file path=ppt/tags/tag105.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06.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07.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108.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09.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xml><?xml version="1.0" encoding="utf-8"?>
<p:tagLst xmlns:p="http://schemas.openxmlformats.org/presentationml/2006/main">
  <p:tag name="KSO_WM_TAG_VERSION" val="1.0"/>
  <p:tag name="KSO_WM_BEAUTIFY_FLAG" val="#wm#"/>
  <p:tag name="KSO_WM_UNIT_TYPE" val="i"/>
  <p:tag name="KSO_WM_UNIT_ID" val="diagram719_3*i*0"/>
  <p:tag name="KSO_WM_TEMPLATE_CATEGORY" val="diagram"/>
  <p:tag name="KSO_WM_TEMPLATE_INDEX" val="719"/>
  <p:tag name="KSO_WM_UNIT_INDEX" val="0"/>
</p:tagLst>
</file>

<file path=ppt/tags/tag110.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1.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2.xml><?xml version="1.0" encoding="utf-8"?>
<p:tagLst xmlns:p="http://schemas.openxmlformats.org/presentationml/2006/main">
  <p:tag name="KSO_WM_BEAUTIFY_FLAG" val="#wm#"/>
  <p:tag name="KSO_WM_TEMPLATE_CATEGORY" val="custom"/>
  <p:tag name="KSO_WM_TEMPLATE_INDEX" val="20185054"/>
</p:tagLst>
</file>

<file path=ppt/tags/tag113.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114.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5.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116.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117.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8.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19.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1"/>
  <p:tag name="KSO_WM_UNIT_ID" val="diagram719_3*l_i*1_1"/>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20.xml><?xml version="1.0" encoding="utf-8"?>
<p:tagLst xmlns:p="http://schemas.openxmlformats.org/presentationml/2006/main">
  <p:tag name="KSO_WM_BEAUTIFY_FLAG" val="#wm#"/>
  <p:tag name="KSO_WM_TEMPLATE_CATEGORY" val="custom"/>
  <p:tag name="KSO_WM_TEMPLATE_INDEX" val="20185054"/>
</p:tagLst>
</file>

<file path=ppt/tags/tag121.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22*a*1"/>
  <p:tag name="KSO_WM_UNIT_LAYERLEVEL" val="1"/>
  <p:tag name="KSO_WM_UNIT_VALUE" val="6"/>
  <p:tag name="KSO_WM_UNIT_ISCONTENTSTITLE" val="0"/>
  <p:tag name="KSO_WM_UNIT_HIGHLIGHT" val="0"/>
  <p:tag name="KSO_WM_UNIT_COMPATIBLE" val="0"/>
  <p:tag name="KSO_WM_UNIT_CLEAR" val="0"/>
  <p:tag name="KSO_WM_BEAUTIFY_FLAG" val="#wm#"/>
  <p:tag name="KSO_WM_TAG_VERSION" val="1.0"/>
  <p:tag name="KSO_WM_UNIT_PRESET_TEXT" val="谢谢观看"/>
</p:tagLst>
</file>

<file path=ppt/tags/tag122.xml><?xml version="1.0" encoding="utf-8"?>
<p:tagLst xmlns:p="http://schemas.openxmlformats.org/presentationml/2006/main">
  <p:tag name="KSO_WM_TEMPLATE_CATEGORY" val="custom"/>
  <p:tag name="KSO_WM_TEMPLATE_INDEX" val="20185054"/>
  <p:tag name="KSO_WM_UNIT_TYPE" val="b"/>
  <p:tag name="KSO_WM_UNIT_INDEX" val="1"/>
  <p:tag name="KSO_WM_UNIT_ID" val="custom20185054_22*b*1"/>
  <p:tag name="KSO_WM_UNIT_LAYERLEVEL" val="1"/>
  <p:tag name="KSO_WM_UNIT_VALUE" val="30"/>
  <p:tag name="KSO_WM_UNIT_ISCONTENTSTITLE" val="0"/>
  <p:tag name="KSO_WM_UNIT_HIGHLIGHT" val="0"/>
  <p:tag name="KSO_WM_UNIT_COMPATIBLE" val="0"/>
  <p:tag name="KSO_WM_UNIT_CLEAR" val="0"/>
  <p:tag name="KSO_WM_BEAUTIFY_FLAG" val="#wm#"/>
  <p:tag name="KSO_WM_TAG_VERSION" val="1.0"/>
  <p:tag name="KSO_WM_UNIT_PRESET_TEXT" val="THANK YOU"/>
</p:tagLst>
</file>

<file path=ppt/tags/tag123.xml><?xml version="1.0" encoding="utf-8"?>
<p:tagLst xmlns:p="http://schemas.openxmlformats.org/presentationml/2006/main">
  <p:tag name="KSO_WM_TEMPLATE_CATEGORY" val="custom"/>
  <p:tag name="KSO_WM_TEMPLATE_INDEX" val="20185054"/>
  <p:tag name="KSO_WM_TAG_VERSION" val="1.0"/>
  <p:tag name="KSO_WM_SLIDE_ID" val="custom20185054_22"/>
  <p:tag name="KSO_WM_SLIDE_INDEX" val="22"/>
  <p:tag name="KSO_WM_SLIDE_ITEM_CNT" val="2"/>
  <p:tag name="KSO_WM_SLIDE_LAYOUT" val="a_b"/>
  <p:tag name="KSO_WM_SLIDE_LAYOUT_CNT" val="1_1"/>
  <p:tag name="KSO_WM_SLIDE_TYPE" val="endPage"/>
  <p:tag name="KSO_WM_BEAUTIFY_FLAG" val="#wm#"/>
  <p:tag name="KSO_WM_SLIDE_SUBTYPE" val="pureTxt"/>
</p:tagLst>
</file>

<file path=ppt/tags/tag1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2"/>
  <p:tag name="KSO_WM_UNIT_ID" val="diagram719_3*l_i*1_2"/>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4.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3"/>
  <p:tag name="KSO_WM_UNIT_ID" val="diagram719_3*l_i*1_3"/>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15.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1_1"/>
  <p:tag name="KSO_WM_UNIT_ID" val="diagram719_3*l_h_f*1_1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16.xml><?xml version="1.0" encoding="utf-8"?>
<p:tagLst xmlns:p="http://schemas.openxmlformats.org/presentationml/2006/main">
  <p:tag name="KSO_WM_TAG_VERSION" val="1.0"/>
  <p:tag name="KSO_WM_BEAUTIFY_FLAG" val="#wm#"/>
  <p:tag name="KSO_WM_UNIT_TYPE" val="i"/>
  <p:tag name="KSO_WM_UNIT_ID" val="diagram719_3*i*9"/>
  <p:tag name="KSO_WM_TEMPLATE_CATEGORY" val="diagram"/>
  <p:tag name="KSO_WM_TEMPLATE_INDEX" val="719"/>
  <p:tag name="KSO_WM_UNIT_INDEX" val="9"/>
</p:tagLst>
</file>

<file path=ppt/tags/tag17.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4"/>
  <p:tag name="KSO_WM_UNIT_ID" val="diagram719_3*l_i*1_4"/>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18.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5"/>
  <p:tag name="KSO_WM_UNIT_ID" val="diagram719_3*l_i*1_5"/>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19.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6"/>
  <p:tag name="KSO_WM_UNIT_ID" val="diagram719_3*l_i*1_6"/>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2.xml><?xml version="1.0" encoding="utf-8"?>
<p:tagLst xmlns:p="http://schemas.openxmlformats.org/presentationml/2006/main">
  <p:tag name="KSO_WM_TAG_VERSION" val="1.0"/>
  <p:tag name="KSO_WM_TEMPLATE_CATEGORY" val="custom"/>
  <p:tag name="KSO_WM_TEMPLATE_INDEX" val="20185054"/>
</p:tagLst>
</file>

<file path=ppt/tags/tag20.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2_1"/>
  <p:tag name="KSO_WM_UNIT_ID" val="diagram719_3*l_h_f*1_2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1.xml><?xml version="1.0" encoding="utf-8"?>
<p:tagLst xmlns:p="http://schemas.openxmlformats.org/presentationml/2006/main">
  <p:tag name="KSO_WM_TAG_VERSION" val="1.0"/>
  <p:tag name="KSO_WM_BEAUTIFY_FLAG" val="#wm#"/>
  <p:tag name="KSO_WM_UNIT_TYPE" val="i"/>
  <p:tag name="KSO_WM_UNIT_ID" val="diagram719_3*i*18"/>
  <p:tag name="KSO_WM_TEMPLATE_CATEGORY" val="diagram"/>
  <p:tag name="KSO_WM_TEMPLATE_INDEX" val="719"/>
  <p:tag name="KSO_WM_UNIT_INDEX" val="18"/>
</p:tagLst>
</file>

<file path=ppt/tags/tag22.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7"/>
  <p:tag name="KSO_WM_UNIT_ID" val="diagram719_3*l_i*1_7"/>
  <p:tag name="KSO_WM_UNIT_CLEAR" val="1"/>
  <p:tag name="KSO_WM_UNIT_LAYERLEVEL" val="1_1"/>
  <p:tag name="KSO_WM_DIAGRAM_GROUP_CODE" val="l1-1"/>
  <p:tag name="KSO_WM_UNIT_FILL_FORE_SCHEMECOLOR_INDEX" val="5"/>
  <p:tag name="KSO_WM_UNIT_FILL_TYPE" val="1"/>
  <p:tag name="KSO_WM_UNIT_TEXT_FILL_FORE_SCHEMECOLOR_INDEX" val="2"/>
  <p:tag name="KSO_WM_UNIT_TEXT_FILL_TYPE" val="1"/>
  <p:tag name="KSO_WM_UNIT_USESOURCEFORMAT_APPLY" val="0"/>
</p:tagLst>
</file>

<file path=ppt/tags/tag23.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8"/>
  <p:tag name="KSO_WM_UNIT_ID" val="diagram719_3*l_i*1_8"/>
  <p:tag name="KSO_WM_UNIT_CLEAR" val="1"/>
  <p:tag name="KSO_WM_UNIT_LAYERLEVEL" val="1_1"/>
  <p:tag name="KSO_WM_DIAGRAM_GROUP_CODE" val="l1-1"/>
  <p:tag name="KSO_WM_UNIT_FILL_FORE_SCHEMECOLOR_INDEX" val="14"/>
  <p:tag name="KSO_WM_UNIT_FILL_TYPE" val="1"/>
  <p:tag name="KSO_WM_UNIT_TEXT_FILL_FORE_SCHEMECOLOR_INDEX" val="5"/>
  <p:tag name="KSO_WM_UNIT_TEXT_FILL_TYPE" val="1"/>
  <p:tag name="KSO_WM_UNIT_USESOURCEFORMAT_APPLY" val="0"/>
</p:tagLst>
</file>

<file path=ppt/tags/tag24.xml><?xml version="1.0" encoding="utf-8"?>
<p:tagLst xmlns:p="http://schemas.openxmlformats.org/presentationml/2006/main">
  <p:tag name="KSO_WM_TAG_VERSION" val="1.0"/>
  <p:tag name="KSO_WM_BEAUTIFY_FLAG" val="#wm#"/>
  <p:tag name="KSO_WM_TEMPLATE_CATEGORY" val="diagram"/>
  <p:tag name="KSO_WM_TEMPLATE_INDEX" val="719"/>
  <p:tag name="KSO_WM_UNIT_TYPE" val="l_i"/>
  <p:tag name="KSO_WM_UNIT_INDEX" val="1_9"/>
  <p:tag name="KSO_WM_UNIT_ID" val="diagram719_3*l_i*1_9"/>
  <p:tag name="KSO_WM_UNIT_CLEAR" val="1"/>
  <p:tag name="KSO_WM_UNIT_LAYERLEVEL" val="1_1"/>
  <p:tag name="KSO_WM_DIAGRAM_GROUP_CODE" val="l1-1"/>
  <p:tag name="KSO_WM_UNIT_LINE_FORE_SCHEMECOLOR_INDEX" val="5"/>
  <p:tag name="KSO_WM_UNIT_LINE_FILL_TYPE" val="2"/>
  <p:tag name="KSO_WM_UNIT_USESOURCEFORMAT_APPLY" val="0"/>
</p:tagLst>
</file>

<file path=ppt/tags/tag25.xml><?xml version="1.0" encoding="utf-8"?>
<p:tagLst xmlns:p="http://schemas.openxmlformats.org/presentationml/2006/main">
  <p:tag name="KSO_WM_TAG_VERSION" val="1.0"/>
  <p:tag name="KSO_WM_BEAUTIFY_FLAG" val="#wm#"/>
  <p:tag name="KSO_WM_TEMPLATE_CATEGORY" val="diagram"/>
  <p:tag name="KSO_WM_TEMPLATE_INDEX" val="719"/>
  <p:tag name="KSO_WM_UNIT_TYPE" val="l_h_f"/>
  <p:tag name="KSO_WM_UNIT_INDEX" val="1_3_1"/>
  <p:tag name="KSO_WM_UNIT_ID" val="diagram719_3*l_h_f*1_3_1"/>
  <p:tag name="KSO_WM_UNIT_CLEAR" val="1"/>
  <p:tag name="KSO_WM_UNIT_LAYERLEVEL" val="1_1_1"/>
  <p:tag name="KSO_WM_UNIT_VALUE" val="18"/>
  <p:tag name="KSO_WM_UNIT_HIGHLIGHT" val="0"/>
  <p:tag name="KSO_WM_UNIT_COMPATIBLE" val="0"/>
  <p:tag name="KSO_WM_UNIT_PRESET_TEXT_INDEX" val="4"/>
  <p:tag name="KSO_WM_UNIT_PRESET_TEXT_LEN" val="35"/>
  <p:tag name="KSO_WM_DIAGRAM_GROUP_CODE" val="l1-1"/>
  <p:tag name="KSO_WM_UNIT_TEXT_FILL_FORE_SCHEMECOLOR_INDEX" val="13"/>
  <p:tag name="KSO_WM_UNIT_TEXT_FILL_TYPE" val="1"/>
  <p:tag name="KSO_WM_UNIT_USESOURCEFORMAT_APPLY" val="0"/>
</p:tagLst>
</file>

<file path=ppt/tags/tag26.xml><?xml version="1.0" encoding="utf-8"?>
<p:tagLst xmlns:p="http://schemas.openxmlformats.org/presentationml/2006/main">
  <p:tag name="KSO_WM_TAG_VERSION" val="1.0"/>
  <p:tag name="KSO_WM_BEAUTIFY_FLAG" val="#wm#"/>
  <p:tag name="KSO_WM_TEMPLATE_CATEGORY" val="diagram"/>
  <p:tag name="KSO_WM_TEMPLATE_INDEX" val="719"/>
  <p:tag name="KSO_WM_UNIT_TYPE" val="g"/>
  <p:tag name="KSO_WM_UNIT_INDEX" val="1"/>
  <p:tag name="KSO_WM_UNIT_ID" val="diagram719_3*g*1"/>
  <p:tag name="KSO_WM_UNIT_CLEAR" val="1"/>
  <p:tag name="KSO_WM_UNIT_LAYERLEVEL" val="1"/>
  <p:tag name="KSO_WM_UNIT_VALUE" val="15"/>
  <p:tag name="KSO_WM_UNIT_HIGHLIGHT" val="0"/>
  <p:tag name="KSO_WM_UNIT_COMPATIBLE" val="1"/>
  <p:tag name="KSO_WM_UNIT_RELATE_UNITID" val="diagram719_3*l*1"/>
  <p:tag name="KSO_WM_UNIT_PRESET_TEXT_INDEX" val="3"/>
  <p:tag name="KSO_WM_UNIT_PRESET_TEXT_LEN" val="17"/>
</p:tagLst>
</file>

<file path=ppt/tags/tag27.xml><?xml version="1.0" encoding="utf-8"?>
<p:tagLst xmlns:p="http://schemas.openxmlformats.org/presentationml/2006/main">
  <p:tag name="KSO_WM_SLIDE_ID" val="diagram719_3"/>
  <p:tag name="KSO_WM_SLIDE_INDEX" val="3"/>
  <p:tag name="KSO_WM_SLIDE_ITEM_CNT" val="3"/>
  <p:tag name="KSO_WM_SLIDE_LAYOUT" val="l_g"/>
  <p:tag name="KSO_WM_SLIDE_LAYOUT_CNT" val="1_1"/>
  <p:tag name="KSO_WM_SLIDE_TYPE" val="text"/>
  <p:tag name="KSO_WM_BEAUTIFY_FLAG" val="#wm#"/>
  <p:tag name="KSO_WM_SLIDE_POSITION" val="89*156"/>
  <p:tag name="KSO_WM_SLIDE_SIZE" val="782*226"/>
  <p:tag name="KSO_WM_TEMPLATE_CATEGORY" val="custom"/>
  <p:tag name="KSO_WM_TEMPLATE_INDEX" val="20185054"/>
  <p:tag name="KSO_WM_TAG_VERSION" val="1.0"/>
  <p:tag name="KSO_WM_DIAGRAM_GROUP_CODE" val="l1-1"/>
</p:tagLst>
</file>

<file path=ppt/tags/tag28.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1_1"/>
  <p:tag name="KSO_WM_UNIT_ID" val="custom20185054_14*l_h_a*1_1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5"/>
  <p:tag name="KSO_WM_UNIT_FILL_TYPE" val="1"/>
  <p:tag name="KSO_WM_UNIT_TEXT_FILL_FORE_SCHEMECOLOR_INDEX" val="14"/>
  <p:tag name="KSO_WM_UNIT_TEXT_FILL_TYPE" val="1"/>
  <p:tag name="KSO_WM_UNIT_USESOURCEFORMAT_APPLY" val="0"/>
</p:tagLst>
</file>

<file path=ppt/tags/tag29.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1_1"/>
  <p:tag name="KSO_WM_UNIT_ID" val="custom20185054_14*l_h_f*1_1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3.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4"/>
  <p:tag name="KSO_WM_TAG_VERSION" val="1.0"/>
  <p:tag name="KSO_WM_TEMPLATE_THUMBS_INDEX" val="1"/>
  <p:tag name="KSO_WM_BEAUTIFY_FLAG" val="#wm#"/>
</p:tagLst>
</file>

<file path=ppt/tags/tag30.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f"/>
  <p:tag name="KSO_WM_UNIT_INDEX" val="1_2_1"/>
  <p:tag name="KSO_WM_UNIT_ID" val="custom20185054_14*l_h_f*1_2_1"/>
  <p:tag name="KSO_WM_UNIT_CLEAR" val="1"/>
  <p:tag name="KSO_WM_UNIT_LAYERLEVEL" val="1_1_1"/>
  <p:tag name="KSO_WM_UNIT_VALUE" val="18"/>
  <p:tag name="KSO_WM_UNIT_HIGHLIGHT" val="0"/>
  <p:tag name="KSO_WM_UNIT_COMPATIBLE" val="0"/>
  <p:tag name="KSO_WM_UNIT_PRESET_TEXT_INDEX" val="4"/>
  <p:tag name="KSO_WM_UNIT_PRESET_TEXT_LEN" val="43"/>
  <p:tag name="KSO_WM_DIAGRAM_GROUP_CODE" val="l1-2"/>
  <p:tag name="KSO_WM_UNIT_TEXT_FILL_FORE_SCHEMECOLOR_INDEX" val="13"/>
  <p:tag name="KSO_WM_UNIT_TEXT_FILL_TYPE" val="1"/>
  <p:tag name="KSO_WM_UNIT_USESOURCEFORMAT_APPLY" val="0"/>
</p:tagLst>
</file>

<file path=ppt/tags/tag31.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l_h_a"/>
  <p:tag name="KSO_WM_UNIT_INDEX" val="1_2_1"/>
  <p:tag name="KSO_WM_UNIT_ID" val="custom20185054_14*l_h_a*1_2_1"/>
  <p:tag name="KSO_WM_UNIT_CLEAR" val="1"/>
  <p:tag name="KSO_WM_UNIT_LAYERLEVEL" val="1_1_1"/>
  <p:tag name="KSO_WM_UNIT_VALUE" val="40"/>
  <p:tag name="KSO_WM_UNIT_HIGHLIGHT" val="0"/>
  <p:tag name="KSO_WM_UNIT_COMPATIBLE" val="0"/>
  <p:tag name="KSO_WM_UNIT_PRESET_TEXT_INDEX" val="4"/>
  <p:tag name="KSO_WM_UNIT_PRESET_TEXT_LEN" val="35"/>
  <p:tag name="KSO_WM_DIAGRAM_GROUP_CODE" val="l1-2"/>
  <p:tag name="KSO_WM_UNIT_FILL_FORE_SCHEMECOLOR_INDEX" val="6"/>
  <p:tag name="KSO_WM_UNIT_FILL_TYPE" val="1"/>
  <p:tag name="KSO_WM_UNIT_TEXT_FILL_FORE_SCHEMECOLOR_INDEX" val="14"/>
  <p:tag name="KSO_WM_UNIT_TEXT_FILL_TYPE" val="1"/>
  <p:tag name="KSO_WM_UNIT_USESOURCEFORMAT_APPLY" val="0"/>
</p:tagLst>
</file>

<file path=ppt/tags/tag32.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4*a*1"/>
  <p:tag name="KSO_WM_UNIT_LAYERLEVEL" val="1"/>
  <p:tag name="KSO_WM_UNIT_VALUE" val="25"/>
  <p:tag name="KSO_WM_UNIT_ISCONTENTSTITLE" val="0"/>
  <p:tag name="KSO_WM_UNIT_HIGHLIGHT" val="0"/>
  <p:tag name="KSO_WM_UNIT_COMPATIBLE" val="0"/>
  <p:tag name="KSO_WM_UNIT_CLEAR" val="0"/>
  <p:tag name="KSO_WM_BEAUTIFY_FLAG" val="#wm#"/>
  <p:tag name="KSO_WM_TAG_VERSION" val="1.0"/>
  <p:tag name="KSO_WM_UNIT_PRESET_TEXT" val="LOREM IPSUM DOLOR"/>
</p:tagLst>
</file>

<file path=ppt/tags/tag33.xml><?xml version="1.0" encoding="utf-8"?>
<p:tagLst xmlns:p="http://schemas.openxmlformats.org/presentationml/2006/main">
  <p:tag name="KSO_WM_SLIDE_ID" val="custom20185054_14"/>
  <p:tag name="KSO_WM_SLIDE_INDEX" val="14"/>
  <p:tag name="KSO_WM_SLIDE_ITEM_CNT" val="2"/>
  <p:tag name="KSO_WM_SLIDE_LAYOUT" val="l_a"/>
  <p:tag name="KSO_WM_SLIDE_LAYOUT_CNT" val="1_1"/>
  <p:tag name="KSO_WM_SLIDE_TYPE" val="text"/>
  <p:tag name="KSO_WM_BEAUTIFY_FLAG" val="#wm#"/>
  <p:tag name="KSO_WM_SLIDE_POSITION" val="62*203"/>
  <p:tag name="KSO_WM_SLIDE_SIZE" val="835*111"/>
  <p:tag name="KSO_WM_TEMPLATE_CATEGORY" val="custom"/>
  <p:tag name="KSO_WM_TEMPLATE_INDEX" val="20185054"/>
  <p:tag name="KSO_WM_TAG_VERSION" val="1.0"/>
  <p:tag name="KSO_WM_DIAGRAM_GROUP_CODE" val="l1-2"/>
  <p:tag name="KSO_WM_SLIDE_SUBTYPE" val="diag"/>
</p:tagLst>
</file>

<file path=ppt/tags/tag34.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35.xml><?xml version="1.0" encoding="utf-8"?>
<p:tagLst xmlns:p="http://schemas.openxmlformats.org/presentationml/2006/main">
  <p:tag name="KSO_WM_TEMPLATE_CATEGORY" val="custom"/>
  <p:tag name="KSO_WM_TEMPLATE_INDEX" val="20185054"/>
  <p:tag name="KSO_WM_UNIT_TYPE" val="f"/>
  <p:tag name="KSO_WM_UNIT_INDEX" val="1"/>
  <p:tag name="KSO_WM_UNIT_ID" val="custom20185054_6*f*1"/>
  <p:tag name="KSO_WM_UNIT_LAYERLEVEL" val="1"/>
  <p:tag name="KSO_WM_UNIT_VALUE" val="175"/>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36.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37.xml><?xml version="1.0" encoding="utf-8"?>
<p:tagLst xmlns:p="http://schemas.openxmlformats.org/presentationml/2006/main">
  <p:tag name="KSO_WM_TEMPLATE_CATEGORY" val="custom"/>
  <p:tag name="KSO_WM_TEMPLATE_INDEX" val="20185054"/>
  <p:tag name="KSO_WM_TAG_VERSION" val="1.0"/>
  <p:tag name="KSO_WM_SLIDE_ID" val="custom20185054_6"/>
  <p:tag name="KSO_WM_SLIDE_INDEX" val="6"/>
  <p:tag name="KSO_WM_SLIDE_ITEM_CNT" val="2"/>
  <p:tag name="KSO_WM_SLIDE_LAYOUT" val="a_f_e"/>
  <p:tag name="KSO_WM_SLIDE_LAYOUT_CNT" val="1_1_1"/>
  <p:tag name="KSO_WM_SLIDE_TYPE" val="sectionTitle"/>
  <p:tag name="KSO_WM_BEAUTIFY_FLAG" val="#wm#"/>
  <p:tag name="KSO_WM_SLIDE_SUBTYPE" val="pureTxt"/>
</p:tagLst>
</file>

<file path=ppt/tags/tag38.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39.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f"/>
  <p:tag name="KSO_WM_UNIT_INDEX" val="1"/>
  <p:tag name="KSO_WM_UNIT_ID" val="custom20185054_4*f*1"/>
  <p:tag name="KSO_WM_UNIT_LAYERLEVEL" val="1"/>
  <p:tag name="KSO_WM_UNIT_VALUE" val="209"/>
  <p:tag name="KSO_WM_UNIT_HIGHLIGHT" val="0"/>
  <p:tag name="KSO_WM_UNIT_COMPATIBLE" val="0"/>
  <p:tag name="KSO_WM_UNIT_CLEAR" val="0"/>
  <p:tag name="KSO_WM_UNIT_PRESET_TEXT_INDEX" val="5"/>
  <p:tag name="KSO_WM_UNIT_PRESET_TEXT_LEN" val="232"/>
</p:tagLst>
</file>

<file path=ppt/tags/tag4.xml><?xml version="1.0" encoding="utf-8"?>
<p:tagLst xmlns:p="http://schemas.openxmlformats.org/presentationml/2006/main">
  <p:tag name="KSO_WM_TAG_VERSION" val="1.0"/>
  <p:tag name="KSO_WM_TEMPLATE_CATEGORY" val="custom"/>
  <p:tag name="KSO_WM_TEMPLATE_INDEX" val="20185054"/>
</p:tagLst>
</file>

<file path=ppt/tags/tag40.xml><?xml version="1.0" encoding="utf-8"?>
<p:tagLst xmlns:p="http://schemas.openxmlformats.org/presentationml/2006/main">
  <p:tag name="KSO_WM_SLIDE_SIZE" val="827*426"/>
  <p:tag name="KSO_WM_SLIDE_POSITION" val="66*56"/>
  <p:tag name="KSO_WM_SLIDE_LAYOUT_CNT" val="1_1_1"/>
  <p:tag name="KSO_WM_SLIDE_LAYOUT" val="a_f_d"/>
  <p:tag name="KSO_WM_BEAUTIFY_FLAG" val="#wm#"/>
  <p:tag name="KSO_WM_SLIDE_TYPE" val="text"/>
  <p:tag name="KSO_WM_SLIDE_ITEM_CNT" val="2"/>
  <p:tag name="KSO_WM_SLIDE_INDEX" val="4"/>
  <p:tag name="KSO_WM_SLIDE_ID" val="custom20185054_4"/>
  <p:tag name="KSO_WM_TAG_VERSION" val="1.0"/>
  <p:tag name="KSO_WM_TEMPLATE_INDEX" val="20185054"/>
  <p:tag name="KSO_WM_TEMPLATE_CATEGORY" val="custom"/>
  <p:tag name="KSO_WM_SLIDE_SUBTYPE" val="picTxt"/>
</p:tagLst>
</file>

<file path=ppt/tags/tag41.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1"/>
  <p:tag name="KSO_WM_UNIT_ID" val="custom20185054_3*f*1"/>
  <p:tag name="KSO_WM_UNIT_TYPE" val="f"/>
</p:tagLst>
</file>

<file path=ppt/tags/tag42.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232"/>
  <p:tag name="KSO_WM_UNIT_PRESET_TEXT_INDEX" val="5"/>
  <p:tag name="KSO_WM_UNIT_CLEAR" val="0"/>
  <p:tag name="KSO_WM_UNIT_COMPATIBLE" val="0"/>
  <p:tag name="KSO_WM_UNIT_HIGHLIGHT" val="0"/>
  <p:tag name="KSO_WM_UNIT_VALUE" val="273"/>
  <p:tag name="KSO_WM_UNIT_LAYERLEVEL" val="1"/>
  <p:tag name="KSO_WM_UNIT_INDEX" val="2"/>
  <p:tag name="KSO_WM_UNIT_ID" val="custom20185054_3*f*2"/>
  <p:tag name="KSO_WM_UNIT_TYPE" val="f"/>
</p:tagLst>
</file>

<file path=ppt/tags/tag43.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44.xml><?xml version="1.0" encoding="utf-8"?>
<p:tagLst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5054_3"/>
  <p:tag name="KSO_WM_TAG_VERSION" val="1.0"/>
  <p:tag name="KSO_WM_TEMPLATE_INDEX" val="20185054"/>
  <p:tag name="KSO_WM_TEMPLATE_CATEGORY" val="custom"/>
  <p:tag name="KSO_WM_SLIDE_SUBTYPE" val="pureTxt"/>
</p:tagLst>
</file>

<file path=ppt/tags/tag45.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46.xml><?xml version="1.0" encoding="utf-8"?>
<p:tagLst xmlns:p="http://schemas.openxmlformats.org/presentationml/2006/main">
  <p:tag name="KSO_WM_BEAUTIFY_FLAG" val="#wm#"/>
  <p:tag name="KSO_WM_TEMPLATE_CATEGORY" val="custom"/>
  <p:tag name="KSO_WM_TEMPLATE_INDEX" val="20185054"/>
</p:tagLst>
</file>

<file path=ppt/tags/tag47.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48.xml><?xml version="1.0" encoding="utf-8"?>
<p:tagLst xmlns:p="http://schemas.openxmlformats.org/presentationml/2006/main">
  <p:tag name="KSO_WM_BEAUTIFY_FLAG" val="#wm#"/>
  <p:tag name="KSO_WM_TEMPLATE_CATEGORY" val="custom"/>
  <p:tag name="KSO_WM_TEMPLATE_INDEX" val="20185054"/>
</p:tagLst>
</file>

<file path=ppt/tags/tag49.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5.xml><?xml version="1.0" encoding="utf-8"?>
<p:tagLst xmlns:p="http://schemas.openxmlformats.org/presentationml/2006/main">
  <p:tag name="KSO_WM_TAG_VERSION" val="1.0"/>
  <p:tag name="KSO_WM_TEMPLATE_CATEGORY" val="custom"/>
  <p:tag name="KSO_WM_TEMPLATE_INDEX" val="20185054"/>
</p:tagLst>
</file>

<file path=ppt/tags/tag50.xml><?xml version="1.0" encoding="utf-8"?>
<p:tagLst xmlns:p="http://schemas.openxmlformats.org/presentationml/2006/main">
  <p:tag name="KSO_WM_BEAUTIFY_FLAG" val="#wm#"/>
  <p:tag name="KSO_WM_TEMPLATE_CATEGORY" val="custom"/>
  <p:tag name="KSO_WM_TEMPLATE_INDEX" val="20185054"/>
</p:tagLst>
</file>

<file path=ppt/tags/tag51.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52.xml><?xml version="1.0" encoding="utf-8"?>
<p:tagLst xmlns:p="http://schemas.openxmlformats.org/presentationml/2006/main">
  <p:tag name="KSO_WM_TEMPLATE_CATEGORY" val="custom"/>
  <p:tag name="KSO_WM_TEMPLATE_INDEX" val="20185054"/>
  <p:tag name="KSO_WM_UNIT_TYPE" val="f"/>
  <p:tag name="KSO_WM_UNIT_INDEX" val="1"/>
  <p:tag name="KSO_WM_UNIT_ID" val="custom20185054_6*f*1"/>
  <p:tag name="KSO_WM_UNIT_LAYERLEVEL" val="1"/>
  <p:tag name="KSO_WM_UNIT_VALUE" val="175"/>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53.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54.xml><?xml version="1.0" encoding="utf-8"?>
<p:tagLst xmlns:p="http://schemas.openxmlformats.org/presentationml/2006/main">
  <p:tag name="KSO_WM_BEAUTIFY_FLAG" val="#wm#"/>
  <p:tag name="KSO_WM_TEMPLATE_CATEGORY" val="custom"/>
  <p:tag name="KSO_WM_TEMPLATE_INDEX" val="20185054"/>
</p:tagLst>
</file>

<file path=ppt/tags/tag55.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38"/>
  <p:tag name="KSO_WM_UNIT_LAYERLEVEL" val="1"/>
  <p:tag name="KSO_WM_UNIT_INDEX" val="1"/>
  <p:tag name="KSO_WM_UNIT_ID" val="custom20185054_20*a*1"/>
  <p:tag name="KSO_WM_UNIT_TYPE" val="a"/>
</p:tagLst>
</file>

<file path=ppt/tags/tag56.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144"/>
  <p:tag name="KSO_WM_UNIT_LAYERLEVEL" val="1"/>
  <p:tag name="KSO_WM_UNIT_INDEX" val="1"/>
  <p:tag name="KSO_WM_UNIT_ID" val="custom20185054_20*f*1"/>
  <p:tag name="KSO_WM_UNIT_TYPE" val="f"/>
</p:tagLst>
</file>

<file path=ppt/tags/tag57.xml><?xml version="1.0" encoding="utf-8"?>
<p:tagLst xmlns:p="http://schemas.openxmlformats.org/presentationml/2006/main">
  <p:tag name="KSO_WM_TAG_VERSION" val="1.0"/>
  <p:tag name="KSO_WM_BEAUTIFY_FLAG" val="#wm#"/>
  <p:tag name="KSO_WM_UNIT_TYPE" val="i"/>
  <p:tag name="KSO_WM_UNIT_ID" val="custom20185054_20*i*2"/>
  <p:tag name="KSO_WM_TEMPLATE_CATEGORY" val="custom"/>
  <p:tag name="KSO_WM_TEMPLATE_INDEX" val="20185054"/>
  <p:tag name="KSO_WM_UNIT_INDEX" val="2"/>
</p:tagLst>
</file>

<file path=ppt/tags/tag58.xml><?xml version="1.0" encoding="utf-8"?>
<p:tagLst xmlns:p="http://schemas.openxmlformats.org/presentationml/2006/main">
  <p:tag name="KSO_WM_SLIDE_LAYOUT_CNT" val="1_1"/>
  <p:tag name="KSO_WM_SLIDE_LAYOUT" val="a_f"/>
  <p:tag name="KSO_WM_SLIDE_SIZE" val="891*84"/>
  <p:tag name="KSO_WM_SLIDE_POSITION" val="38*269"/>
  <p:tag name="KSO_WM_BEAUTIFY_FLAG" val="#wm#"/>
  <p:tag name="KSO_WM_SLIDE_TYPE" val="text"/>
  <p:tag name="KSO_WM_SLIDE_ITEM_CNT" val="1"/>
  <p:tag name="KSO_WM_SLIDE_INDEX" val="20"/>
  <p:tag name="KSO_WM_SLIDE_ID" val="custom20185054_20"/>
  <p:tag name="KSO_WM_TAG_VERSION" val="1.0"/>
  <p:tag name="KSO_WM_TEMPLATE_INDEX" val="20185054"/>
  <p:tag name="KSO_WM_TEMPLATE_CATEGORY" val="custom"/>
  <p:tag name="KSO_WM_SLIDE_SUBTYPE" val="pureTxt"/>
</p:tagLst>
</file>

<file path=ppt/tags/tag59.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38"/>
  <p:tag name="KSO_WM_UNIT_LAYERLEVEL" val="1"/>
  <p:tag name="KSO_WM_UNIT_INDEX" val="1"/>
  <p:tag name="KSO_WM_UNIT_ID" val="custom20185054_20*a*1"/>
  <p:tag name="KSO_WM_UNIT_TYPE" val="a"/>
</p:tagLst>
</file>

<file path=ppt/tags/tag6.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 name="KSO_WM_TEMPLATE_CATEGORY" val="custom"/>
  <p:tag name="KSO_WM_TEMPLATE_INDEX" val="20185054"/>
  <p:tag name="KSO_WM_TAG_VERSION" val="1.0"/>
  <p:tag name="KSO_WM_TEMPLATE_THUMBS_INDEX" val="1、6、10、17、19、22、"/>
  <p:tag name="KSO_WM_BEAUTIFY_FLAG" val="#wm#"/>
</p:tagLst>
</file>

<file path=ppt/tags/tag60.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57"/>
  <p:tag name="KSO_WM_UNIT_PRESET_TEXT_INDEX" val="4"/>
  <p:tag name="KSO_WM_UNIT_CLEAR" val="0"/>
  <p:tag name="KSO_WM_UNIT_COMPATIBLE" val="0"/>
  <p:tag name="KSO_WM_UNIT_HIGHLIGHT" val="0"/>
  <p:tag name="KSO_WM_UNIT_VALUE" val="144"/>
  <p:tag name="KSO_WM_UNIT_LAYERLEVEL" val="1"/>
  <p:tag name="KSO_WM_UNIT_INDEX" val="1"/>
  <p:tag name="KSO_WM_UNIT_ID" val="custom20185054_20*f*1"/>
  <p:tag name="KSO_WM_UNIT_TYPE" val="f"/>
</p:tagLst>
</file>

<file path=ppt/tags/tag61.xml><?xml version="1.0" encoding="utf-8"?>
<p:tagLst xmlns:p="http://schemas.openxmlformats.org/presentationml/2006/main">
  <p:tag name="KSO_WM_TAG_VERSION" val="1.0"/>
  <p:tag name="KSO_WM_BEAUTIFY_FLAG" val="#wm#"/>
  <p:tag name="KSO_WM_UNIT_TYPE" val="i"/>
  <p:tag name="KSO_WM_UNIT_ID" val="custom20185054_20*i*2"/>
  <p:tag name="KSO_WM_TEMPLATE_CATEGORY" val="custom"/>
  <p:tag name="KSO_WM_TEMPLATE_INDEX" val="20185054"/>
  <p:tag name="KSO_WM_UNIT_INDEX" val="2"/>
</p:tagLst>
</file>

<file path=ppt/tags/tag62.xml><?xml version="1.0" encoding="utf-8"?>
<p:tagLst xmlns:p="http://schemas.openxmlformats.org/presentationml/2006/main">
  <p:tag name="KSO_WM_SLIDE_LAYOUT_CNT" val="1_1"/>
  <p:tag name="KSO_WM_SLIDE_LAYOUT" val="a_f"/>
  <p:tag name="KSO_WM_SLIDE_SIZE" val="891*84"/>
  <p:tag name="KSO_WM_SLIDE_POSITION" val="38*269"/>
  <p:tag name="KSO_WM_BEAUTIFY_FLAG" val="#wm#"/>
  <p:tag name="KSO_WM_SLIDE_TYPE" val="text"/>
  <p:tag name="KSO_WM_SLIDE_ITEM_CNT" val="1"/>
  <p:tag name="KSO_WM_SLIDE_INDEX" val="20"/>
  <p:tag name="KSO_WM_SLIDE_ID" val="custom20185054_20"/>
  <p:tag name="KSO_WM_TAG_VERSION" val="1.0"/>
  <p:tag name="KSO_WM_TEMPLATE_INDEX" val="20185054"/>
  <p:tag name="KSO_WM_TEMPLATE_CATEGORY" val="custom"/>
  <p:tag name="KSO_WM_SLIDE_SUBTYPE" val="pureTxt"/>
</p:tagLst>
</file>

<file path=ppt/tags/tag63.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64.xml><?xml version="1.0" encoding="utf-8"?>
<p:tagLst xmlns:p="http://schemas.openxmlformats.org/presentationml/2006/main">
  <p:tag name="KSO_WM_TAG_VERSION" val="1.0"/>
  <p:tag name="KSO_WM_BEAUTIFY_FLAG" val="#wm#"/>
  <p:tag name="KSO_WM_UNIT_TYPE" val="i"/>
  <p:tag name="KSO_WM_UNIT_ID" val="custom20185054_19*i*0"/>
  <p:tag name="KSO_WM_TEMPLATE_CATEGORY" val="custom"/>
  <p:tag name="KSO_WM_TEMPLATE_INDEX" val="20185054"/>
  <p:tag name="KSO_WM_UNIT_INDEX" val="0"/>
</p:tagLst>
</file>

<file path=ppt/tags/tag65.xml><?xml version="1.0" encoding="utf-8"?>
<p:tagLst xmlns:p="http://schemas.openxmlformats.org/presentationml/2006/main">
  <p:tag name="KSO_WM_TAG_VERSION" val="1.0"/>
  <p:tag name="KSO_WM_BEAUTIFY_FLAG" val="#wm#"/>
  <p:tag name="KSO_WM_UNIT_TYPE" val="i"/>
  <p:tag name="KSO_WM_UNIT_ID" val="custom20185054_19*i*1"/>
  <p:tag name="KSO_WM_TEMPLATE_CATEGORY" val="custom"/>
  <p:tag name="KSO_WM_TEMPLATE_INDEX" val="20185054"/>
  <p:tag name="KSO_WM_UNIT_INDEX" val="1"/>
</p:tagLst>
</file>

<file path=ppt/tags/tag66.xml><?xml version="1.0" encoding="utf-8"?>
<p:tagLst xmlns:p="http://schemas.openxmlformats.org/presentationml/2006/main">
  <p:tag name="KSO_WM_TAG_VERSION" val="1.0"/>
  <p:tag name="KSO_WM_BEAUTIFY_FLAG" val="#wm#"/>
  <p:tag name="KSO_WM_UNIT_TYPE" val="i"/>
  <p:tag name="KSO_WM_UNIT_ID" val="custom20185054_19*i*2"/>
  <p:tag name="KSO_WM_TEMPLATE_CATEGORY" val="custom"/>
  <p:tag name="KSO_WM_TEMPLATE_INDEX" val="20185054"/>
  <p:tag name="KSO_WM_UNIT_INDEX" val="2"/>
</p:tagLst>
</file>

<file path=ppt/tags/tag67.xml><?xml version="1.0" encoding="utf-8"?>
<p:tagLst xmlns:p="http://schemas.openxmlformats.org/presentationml/2006/main">
  <p:tag name="KSO_WM_TAG_VERSION" val="1.0"/>
  <p:tag name="KSO_WM_BEAUTIFY_FLAG" val="#wm#"/>
  <p:tag name="KSO_WM_UNIT_TYPE" val="i"/>
  <p:tag name="KSO_WM_UNIT_ID" val="custom20185054_19*i*3"/>
  <p:tag name="KSO_WM_TEMPLATE_CATEGORY" val="custom"/>
  <p:tag name="KSO_WM_TEMPLATE_INDEX" val="20185054"/>
  <p:tag name="KSO_WM_UNIT_INDEX" val="3"/>
</p:tagLst>
</file>

<file path=ppt/tags/tag68.xml><?xml version="1.0" encoding="utf-8"?>
<p:tagLst xmlns:p="http://schemas.openxmlformats.org/presentationml/2006/main">
  <p:tag name="KSO_WM_TAG_VERSION" val="1.0"/>
  <p:tag name="KSO_WM_BEAUTIFY_FLAG" val="#wm#"/>
  <p:tag name="KSO_WM_UNIT_TYPE" val="i"/>
  <p:tag name="KSO_WM_UNIT_ID" val="custom20185054_19*i*4"/>
  <p:tag name="KSO_WM_TEMPLATE_CATEGORY" val="custom"/>
  <p:tag name="KSO_WM_TEMPLATE_INDEX" val="20185054"/>
  <p:tag name="KSO_WM_UNIT_INDEX" val="4"/>
</p:tagLst>
</file>

<file path=ppt/tags/tag69.xml><?xml version="1.0" encoding="utf-8"?>
<p:tagLst xmlns:p="http://schemas.openxmlformats.org/presentationml/2006/main">
  <p:tag name="KSO_WM_TAG_VERSION" val="1.0"/>
  <p:tag name="KSO_WM_BEAUTIFY_FLAG" val="#wm#"/>
  <p:tag name="KSO_WM_UNIT_TYPE" val="i"/>
  <p:tag name="KSO_WM_UNIT_ID" val="custom20185054_19*i*6"/>
  <p:tag name="KSO_WM_TEMPLATE_CATEGORY" val="custom"/>
  <p:tag name="KSO_WM_TEMPLATE_INDEX" val="20185054"/>
  <p:tag name="KSO_WM_UNIT_INDEX" val="6"/>
</p:tagLst>
</file>

<file path=ppt/tags/tag7.xml><?xml version="1.0" encoding="utf-8"?>
<p:tagLst xmlns:p="http://schemas.openxmlformats.org/presentationml/2006/main">
  <p:tag name="KSO_WM_TAG_VERSION" val="1.0"/>
  <p:tag name="KSO_WM_BEAUTIFY_FLAG" val="#wm#"/>
  <p:tag name="KSO_WM_UNIT_TYPE" val="i"/>
  <p:tag name="KSO_WM_UNIT_ID" val="custom20185054_1*i*0"/>
  <p:tag name="KSO_WM_TEMPLATE_CATEGORY" val="custom"/>
  <p:tag name="KSO_WM_TEMPLATE_INDEX" val="20185054"/>
  <p:tag name="KSO_WM_UNIT_INDEX" val="0"/>
</p:tagLst>
</file>

<file path=ppt/tags/tag70.xml><?xml version="1.0" encoding="utf-8"?>
<p:tagLst xmlns:p="http://schemas.openxmlformats.org/presentationml/2006/main">
  <p:tag name="KSO_WM_TAG_VERSION" val="1.0"/>
  <p:tag name="KSO_WM_BEAUTIFY_FLAG" val="#wm#"/>
  <p:tag name="KSO_WM_UNIT_TYPE" val="i"/>
  <p:tag name="KSO_WM_UNIT_ID" val="custom20185054_19*i*9"/>
  <p:tag name="KSO_WM_TEMPLATE_CATEGORY" val="custom"/>
  <p:tag name="KSO_WM_TEMPLATE_INDEX" val="20185054"/>
  <p:tag name="KSO_WM_UNIT_INDEX" val="9"/>
</p:tagLst>
</file>

<file path=ppt/tags/tag71.xml><?xml version="1.0" encoding="utf-8"?>
<p:tagLst xmlns:p="http://schemas.openxmlformats.org/presentationml/2006/main">
  <p:tag name="KSO_WM_TAG_VERSION" val="1.0"/>
  <p:tag name="KSO_WM_BEAUTIFY_FLAG" val="#wm#"/>
  <p:tag name="KSO_WM_UNIT_TYPE" val="i"/>
  <p:tag name="KSO_WM_UNIT_ID" val="custom20185054_19*i*10"/>
  <p:tag name="KSO_WM_TEMPLATE_CATEGORY" val="custom"/>
  <p:tag name="KSO_WM_TEMPLATE_INDEX" val="20185054"/>
  <p:tag name="KSO_WM_UNIT_INDEX" val="10"/>
</p:tagLst>
</file>

<file path=ppt/tags/tag72.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f"/>
  <p:tag name="KSO_WM_UNIT_INDEX" val="1"/>
  <p:tag name="KSO_WM_UNIT_ID" val="custom20185054_19*f*1"/>
  <p:tag name="KSO_WM_UNIT_CLEAR" val="1"/>
  <p:tag name="KSO_WM_UNIT_LAYERLEVEL" val="1"/>
  <p:tag name="KSO_WM_UNIT_VALUE" val="56"/>
  <p:tag name="KSO_WM_UNIT_HIGHLIGHT" val="0"/>
  <p:tag name="KSO_WM_UNIT_COMPATIBLE" val="0"/>
  <p:tag name="KSO_WM_UNIT_PRESET_TEXT_INDEX" val="3"/>
  <p:tag name="KSO_WM_UNIT_PRESET_TEXT_LEN" val="48"/>
</p:tagLst>
</file>

<file path=ppt/tags/tag73.xml><?xml version="1.0" encoding="utf-8"?>
<p:tagLst xmlns:p="http://schemas.openxmlformats.org/presentationml/2006/main">
  <p:tag name="KSO_WM_TEMPLATE_CATEGORY" val="custom"/>
  <p:tag name="KSO_WM_TEMPLATE_INDEX" val="20185054"/>
  <p:tag name="KSO_WM_TAG_VERSION" val="1.0"/>
  <p:tag name="KSO_WM_BEAUTIFY_FLAG" val="#wm#"/>
  <p:tag name="KSO_WM_UNIT_TYPE" val="f"/>
  <p:tag name="KSO_WM_UNIT_INDEX" val="2"/>
  <p:tag name="KSO_WM_UNIT_ID" val="custom20185054_19*f*2"/>
  <p:tag name="KSO_WM_UNIT_CLEAR" val="1"/>
  <p:tag name="KSO_WM_UNIT_LAYERLEVEL" val="1"/>
  <p:tag name="KSO_WM_UNIT_VALUE" val="60"/>
  <p:tag name="KSO_WM_UNIT_HIGHLIGHT" val="0"/>
  <p:tag name="KSO_WM_UNIT_COMPATIBLE" val="0"/>
  <p:tag name="KSO_WM_UNIT_PRESET_TEXT_INDEX" val="3"/>
  <p:tag name="KSO_WM_UNIT_PRESET_TEXT_LEN" val="48"/>
</p:tagLst>
</file>

<file path=ppt/tags/tag74.xml><?xml version="1.0" encoding="utf-8"?>
<p:tagLst xmlns:p="http://schemas.openxmlformats.org/presentationml/2006/main">
  <p:tag name="KSO_WM_TEMPLATE_CATEGORY" val="custom"/>
  <p:tag name="KSO_WM_TEMPLATE_INDEX" val="20185054"/>
  <p:tag name="KSO_WM_SLIDE_ID" val="custom20185054_19"/>
  <p:tag name="KSO_WM_SLIDE_INDEX" val="19"/>
  <p:tag name="KSO_WM_SLIDE_ITEM_CNT" val="5"/>
  <p:tag name="KSO_WM_SLIDE_LAYOUT" val="a_f_d"/>
  <p:tag name="KSO_WM_SLIDE_LAYOUT_CNT" val="1_2_3"/>
  <p:tag name="KSO_WM_SLIDE_TYPE" val="text"/>
  <p:tag name="KSO_WM_BEAUTIFY_FLAG" val="#wm#"/>
  <p:tag name="KSO_WM_SLIDE_POSITION" val="92*106"/>
  <p:tag name="KSO_WM_SLIDE_SIZE" val="759*405"/>
  <p:tag name="KSO_WM_TAG_VERSION" val="1.0"/>
  <p:tag name="KSO_WM_SLIDE_SUBTYPE" val="diag"/>
</p:tagLst>
</file>

<file path=ppt/tags/tag75.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6*a*1"/>
  <p:tag name="KSO_WM_UNIT_LAYERLEVEL" val="1"/>
  <p:tag name="KSO_WM_UNIT_VALUE" val="22"/>
  <p:tag name="KSO_WM_UNIT_ISCONTENTSTITLE" val="0"/>
  <p:tag name="KSO_WM_UNIT_HIGHLIGHT" val="0"/>
  <p:tag name="KSO_WM_UNIT_COMPATIBLE" val="0"/>
  <p:tag name="KSO_WM_UNIT_CLEAR" val="0"/>
  <p:tag name="KSO_WM_BEAUTIFY_FLAG" val="#wm#"/>
  <p:tag name="KSO_WM_TAG_VERSION" val="1.0"/>
  <p:tag name="KSO_WM_UNIT_PRESET_TEXT" val="SECTION TITLE"/>
</p:tagLst>
</file>

<file path=ppt/tags/tag76.xml><?xml version="1.0" encoding="utf-8"?>
<p:tagLst xmlns:p="http://schemas.openxmlformats.org/presentationml/2006/main">
  <p:tag name="KSO_WM_TEMPLATE_CATEGORY" val="custom"/>
  <p:tag name="KSO_WM_TEMPLATE_INDEX" val="20185054"/>
  <p:tag name="KSO_WM_UNIT_TYPE" val="f"/>
  <p:tag name="KSO_WM_UNIT_INDEX" val="1"/>
  <p:tag name="KSO_WM_UNIT_ID" val="custom20185054_6*f*1"/>
  <p:tag name="KSO_WM_UNIT_LAYERLEVEL" val="1"/>
  <p:tag name="KSO_WM_UNIT_VALUE" val="175"/>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77.xml><?xml version="1.0" encoding="utf-8"?>
<p:tagLst xmlns:p="http://schemas.openxmlformats.org/presentationml/2006/main">
  <p:tag name="KSO_WM_TEMPLATE_CATEGORY" val="custom"/>
  <p:tag name="KSO_WM_TEMPLATE_INDEX" val="20185054"/>
  <p:tag name="KSO_WM_UNIT_TYPE" val="e"/>
  <p:tag name="KSO_WM_UNIT_INDEX" val="1"/>
  <p:tag name="KSO_WM_UNIT_ID" val="custom20185054_6*e*1"/>
  <p:tag name="KSO_WM_UNIT_LAYERLEVEL" val="1"/>
  <p:tag name="KSO_WM_UNIT_VALUE" val="2"/>
  <p:tag name="KSO_WM_UNIT_HIGHLIGHT" val="0"/>
  <p:tag name="KSO_WM_UNIT_COMPATIBLE" val="1"/>
  <p:tag name="KSO_WM_UNIT_CLEAR" val="0"/>
  <p:tag name="KSO_WM_BEAUTIFY_FLAG" val="#wm#"/>
  <p:tag name="KSO_WM_TAG_VERSION" val="1.0"/>
  <p:tag name="KSO_WM_UNIT_PRESET_TEXT" val="1"/>
</p:tagLst>
</file>

<file path=ppt/tags/tag78.xml><?xml version="1.0" encoding="utf-8"?>
<p:tagLst xmlns:p="http://schemas.openxmlformats.org/presentationml/2006/main">
  <p:tag name="KSO_WM_BEAUTIFY_FLAG" val="#wm#"/>
  <p:tag name="KSO_WM_TEMPLATE_CATEGORY" val="custom"/>
  <p:tag name="KSO_WM_TEMPLATE_INDEX" val="20185054"/>
</p:tagLst>
</file>

<file path=ppt/tags/tag79.xml><?xml version="1.0" encoding="utf-8"?>
<p:tagLst xmlns:p="http://schemas.openxmlformats.org/presentationml/2006/main">
  <p:tag name="KSO_WM_TEMPLATE_CATEGORY" val="diagram"/>
  <p:tag name="KSO_WM_TEMPLATE_INDEX" val="771"/>
  <p:tag name="KSO_WM_TAG_VERSION" val="1.0"/>
  <p:tag name="KSO_WM_UNIT_TYPE" val="l_i"/>
  <p:tag name="KSO_WM_UNIT_INDEX" val="1_1"/>
  <p:tag name="KSO_WM_UNIT_ID" val="diagram771_5*l_i*1_1"/>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 name="KSO_WM_UNIT_USESOURCEFORMAT_APPLY" val="0"/>
</p:tagLst>
</file>

<file path=ppt/tags/tag8.xml><?xml version="1.0" encoding="utf-8"?>
<p:tagLst xmlns:p="http://schemas.openxmlformats.org/presentationml/2006/main">
  <p:tag name="KSO_WM_TEMPLATE_CATEGORY" val="custom"/>
  <p:tag name="KSO_WM_TEMPLATE_INDEX" val="20185054"/>
  <p:tag name="KSO_WM_UNIT_TYPE" val="a"/>
  <p:tag name="KSO_WM_UNIT_INDEX" val="1"/>
  <p:tag name="KSO_WM_UNIT_ID" val="custom20185054_1*a*1"/>
  <p:tag name="KSO_WM_UNIT_LAYERLEVEL" val="1"/>
  <p:tag name="KSO_WM_UNIT_VALUE" val="10"/>
  <p:tag name="KSO_WM_UNIT_ISCONTENTSTITLE" val="0"/>
  <p:tag name="KSO_WM_UNIT_HIGHLIGHT" val="0"/>
  <p:tag name="KSO_WM_UNIT_COMPATIBLE" val="0"/>
  <p:tag name="KSO_WM_UNIT_CLEAR" val="0"/>
  <p:tag name="KSO_WM_BEAUTIFY_FLAG" val="#wm#"/>
  <p:tag name="KSO_WM_TAG_VERSION" val="1.0"/>
  <p:tag name="KSO_WM_UNIT_PRESET_TEXT" val="绿色渐变简约模板"/>
</p:tagLst>
</file>

<file path=ppt/tags/tag80.xml><?xml version="1.0" encoding="utf-8"?>
<p:tagLst xmlns:p="http://schemas.openxmlformats.org/presentationml/2006/main">
  <p:tag name="KSO_WM_TEMPLATE_CATEGORY" val="diagram"/>
  <p:tag name="KSO_WM_TEMPLATE_INDEX" val="771"/>
  <p:tag name="KSO_WM_TAG_VERSION" val="1.0"/>
  <p:tag name="KSO_WM_UNIT_TYPE" val="l_i"/>
  <p:tag name="KSO_WM_UNIT_INDEX" val="1_2"/>
  <p:tag name="KSO_WM_UNIT_ID" val="diagram771_5*l_i*1_2"/>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81.xml><?xml version="1.0" encoding="utf-8"?>
<p:tagLst xmlns:p="http://schemas.openxmlformats.org/presentationml/2006/main">
  <p:tag name="KSO_WM_TEMPLATE_CATEGORY" val="diagram"/>
  <p:tag name="KSO_WM_TEMPLATE_INDEX" val="771"/>
  <p:tag name="KSO_WM_TAG_VERSION" val="1.0"/>
  <p:tag name="KSO_WM_UNIT_TYPE" val="l_h_f"/>
  <p:tag name="KSO_WM_UNIT_INDEX" val="1_1_1"/>
  <p:tag name="KSO_WM_UNIT_ID" val="diagram771_5*l_h_f*1_1_1"/>
  <p:tag name="KSO_WM_UNIT_CLEAR" val="1"/>
  <p:tag name="KSO_WM_UNIT_LAYERLEVEL" val="1_1_1"/>
  <p:tag name="KSO_WM_UNIT_VALUE" val="39"/>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13"/>
  <p:tag name="KSO_WM_UNIT_TEXT_FILL_TYPE" val="1"/>
  <p:tag name="KSO_WM_UNIT_USESOURCEFORMAT_APPLY" val="0"/>
</p:tagLst>
</file>

<file path=ppt/tags/tag82.xml><?xml version="1.0" encoding="utf-8"?>
<p:tagLst xmlns:p="http://schemas.openxmlformats.org/presentationml/2006/main">
  <p:tag name="KSO_WM_TEMPLATE_CATEGORY" val="diagram"/>
  <p:tag name="KSO_WM_TEMPLATE_INDEX" val="771"/>
  <p:tag name="KSO_WM_TAG_VERSION" val="1.0"/>
  <p:tag name="KSO_WM_UNIT_TYPE" val="l_h_a"/>
  <p:tag name="KSO_WM_UNIT_INDEX" val="1_1_1"/>
  <p:tag name="KSO_WM_UNIT_ID" val="diagram771_5*l_h_a*1_1_1"/>
  <p:tag name="KSO_WM_UNIT_CLEAR" val="1"/>
  <p:tag name="KSO_WM_UNIT_LAYERLEVEL" val="1_1_1"/>
  <p:tag name="KSO_WM_UNIT_VALUE" val="13"/>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 name="KSO_WM_UNIT_USESOURCEFORMAT_APPLY" val="0"/>
</p:tagLst>
</file>

<file path=ppt/tags/tag83.xml><?xml version="1.0" encoding="utf-8"?>
<p:tagLst xmlns:p="http://schemas.openxmlformats.org/presentationml/2006/main">
  <p:tag name="KSO_WM_TEMPLATE_CATEGORY" val="diagram"/>
  <p:tag name="KSO_WM_TEMPLATE_INDEX" val="771"/>
  <p:tag name="KSO_WM_TAG_VERSION" val="1.0"/>
  <p:tag name="KSO_WM_UNIT_TYPE" val="l_i"/>
  <p:tag name="KSO_WM_UNIT_INDEX" val="1_3"/>
  <p:tag name="KSO_WM_UNIT_ID" val="diagram771_5*l_i*1_3"/>
  <p:tag name="KSO_WM_UNIT_CLEAR" val="1"/>
  <p:tag name="KSO_WM_UNIT_LAYERLEVEL" val="1_1"/>
  <p:tag name="KSO_WM_BEAUTIFY_FLAG" val="#wm#"/>
  <p:tag name="KSO_WM_DIAGRAM_GROUP_CODE" val="l1-1"/>
  <p:tag name="KSO_WM_UNIT_LINE_FORE_SCHEMECOLOR_INDEX" val="5"/>
  <p:tag name="KSO_WM_UNIT_LINE_FILL_TYPE" val="2"/>
  <p:tag name="KSO_WM_UNIT_TEXT_FILL_FORE_SCHEMECOLOR_INDEX" val="2"/>
  <p:tag name="KSO_WM_UNIT_TEXT_FILL_TYPE" val="1"/>
  <p:tag name="KSO_WM_UNIT_USESOURCEFORMAT_APPLY" val="0"/>
</p:tagLst>
</file>

<file path=ppt/tags/tag84.xml><?xml version="1.0" encoding="utf-8"?>
<p:tagLst xmlns:p="http://schemas.openxmlformats.org/presentationml/2006/main">
  <p:tag name="KSO_WM_TEMPLATE_CATEGORY" val="diagram"/>
  <p:tag name="KSO_WM_TEMPLATE_INDEX" val="771"/>
  <p:tag name="KSO_WM_TAG_VERSION" val="1.0"/>
  <p:tag name="KSO_WM_UNIT_TYPE" val="l_i"/>
  <p:tag name="KSO_WM_UNIT_INDEX" val="1_4"/>
  <p:tag name="KSO_WM_UNIT_ID" val="diagram771_5*l_i*1_4"/>
  <p:tag name="KSO_WM_UNIT_CLEAR" val="1"/>
  <p:tag name="KSO_WM_UNIT_LAYERLEVEL" val="1_1"/>
  <p:tag name="KSO_WM_BEAUTIFY_FLAG" val="#wm#"/>
  <p:tag name="KSO_WM_DIAGRAM_GROUP_CODE" val="l1-1"/>
  <p:tag name="KSO_WM_UNIT_FILL_FORE_SCHEMECOLOR_INDEX" val="5"/>
  <p:tag name="KSO_WM_UNIT_FILL_TYPE" val="1"/>
  <p:tag name="KSO_WM_UNIT_USESOURCEFORMAT_APPLY" val="0"/>
</p:tagLst>
</file>

<file path=ppt/tags/tag85.xml><?xml version="1.0" encoding="utf-8"?>
<p:tagLst xmlns:p="http://schemas.openxmlformats.org/presentationml/2006/main">
  <p:tag name="KSO_WM_TEMPLATE_CATEGORY" val="diagram"/>
  <p:tag name="KSO_WM_TEMPLATE_INDEX" val="771"/>
  <p:tag name="KSO_WM_TAG_VERSION" val="1.0"/>
  <p:tag name="KSO_WM_UNIT_TYPE" val="l_h_f"/>
  <p:tag name="KSO_WM_UNIT_INDEX" val="1_2_1"/>
  <p:tag name="KSO_WM_UNIT_ID" val="diagram771_5*l_h_f*1_2_1"/>
  <p:tag name="KSO_WM_UNIT_CLEAR" val="1"/>
  <p:tag name="KSO_WM_UNIT_LAYERLEVEL" val="1_1_1"/>
  <p:tag name="KSO_WM_UNIT_VALUE" val="39"/>
  <p:tag name="KSO_WM_UNIT_HIGHLIGHT" val="0"/>
  <p:tag name="KSO_WM_UNIT_COMPATIBLE" val="0"/>
  <p:tag name="KSO_WM_BEAUTIFY_FLAG" val="#wm#"/>
  <p:tag name="KSO_WM_UNIT_PRESET_TEXT_INDEX" val="4"/>
  <p:tag name="KSO_WM_UNIT_PRESET_TEXT_LEN" val="80"/>
  <p:tag name="KSO_WM_DIAGRAM_GROUP_CODE" val="l1-1"/>
  <p:tag name="KSO_WM_UNIT_TEXT_FILL_FORE_SCHEMECOLOR_INDEX" val="13"/>
  <p:tag name="KSO_WM_UNIT_TEXT_FILL_TYPE" val="1"/>
  <p:tag name="KSO_WM_UNIT_USESOURCEFORMAT_APPLY" val="0"/>
</p:tagLst>
</file>

<file path=ppt/tags/tag86.xml><?xml version="1.0" encoding="utf-8"?>
<p:tagLst xmlns:p="http://schemas.openxmlformats.org/presentationml/2006/main">
  <p:tag name="KSO_WM_TEMPLATE_CATEGORY" val="diagram"/>
  <p:tag name="KSO_WM_TEMPLATE_INDEX" val="771"/>
  <p:tag name="KSO_WM_TAG_VERSION" val="1.0"/>
  <p:tag name="KSO_WM_UNIT_TYPE" val="l_h_a"/>
  <p:tag name="KSO_WM_UNIT_INDEX" val="1_2_1"/>
  <p:tag name="KSO_WM_UNIT_ID" val="diagram771_5*l_h_a*1_2_1"/>
  <p:tag name="KSO_WM_UNIT_CLEAR" val="1"/>
  <p:tag name="KSO_WM_UNIT_LAYERLEVEL" val="1_1_1"/>
  <p:tag name="KSO_WM_UNIT_VALUE" val="13"/>
  <p:tag name="KSO_WM_UNIT_HIGHLIGHT" val="0"/>
  <p:tag name="KSO_WM_UNIT_COMPATIBLE" val="0"/>
  <p:tag name="KSO_WM_BEAUTIFY_FLAG" val="#wm#"/>
  <p:tag name="KSO_WM_UNIT_PRESET_TEXT_INDEX" val="4"/>
  <p:tag name="KSO_WM_UNIT_PRESET_TEXT_LEN" val="12"/>
  <p:tag name="KSO_WM_DIAGRAM_GROUP_CODE" val="l1-1"/>
  <p:tag name="KSO_WM_UNIT_TEXT_FILL_FORE_SCHEMECOLOR_INDEX" val="5"/>
  <p:tag name="KSO_WM_UNIT_TEXT_FILL_TYPE" val="1"/>
  <p:tag name="KSO_WM_UNIT_USESOURCEFORMAT_APPLY" val="0"/>
</p:tagLst>
</file>

<file path=ppt/tags/tag87.xml><?xml version="1.0" encoding="utf-8"?>
<p:tagLst xmlns:p="http://schemas.openxmlformats.org/presentationml/2006/main">
  <p:tag name="KSO_WM_TEMPLATE_CATEGORY" val="custom"/>
  <p:tag name="KSO_WM_TEMPLATE_INDEX" val="20185054"/>
  <p:tag name="KSO_WM_TAG_VERSION" val="1.0"/>
  <p:tag name="KSO_WM_BEAUTIFY_FLAG" val="#wm#"/>
  <p:tag name="KSO_WM_UNIT_PRESET_TEXT_LEN" val="17"/>
  <p:tag name="KSO_WM_UNIT_PRESET_TEXT_INDEX" val="3"/>
  <p:tag name="KSO_WM_UNIT_CLEAR" val="0"/>
  <p:tag name="KSO_WM_UNIT_COMPATIBLE" val="0"/>
  <p:tag name="KSO_WM_UNIT_HIGHLIGHT" val="0"/>
  <p:tag name="KSO_WM_UNIT_ISCONTENTSTITLE" val="0"/>
  <p:tag name="KSO_WM_UNIT_VALUE" val="22"/>
  <p:tag name="KSO_WM_UNIT_LAYERLEVEL" val="1"/>
  <p:tag name="KSO_WM_UNIT_INDEX" val="1"/>
  <p:tag name="KSO_WM_UNIT_ID" val="custom20185054_4*a*1"/>
  <p:tag name="KSO_WM_UNIT_TYPE" val="a"/>
</p:tagLst>
</file>

<file path=ppt/tags/tag88.xml><?xml version="1.0" encoding="utf-8"?>
<p:tagLst xmlns:p="http://schemas.openxmlformats.org/presentationml/2006/main">
  <p:tag name="KSO_WM_SLIDE_ID" val="custom20185054_8"/>
  <p:tag name="KSO_WM_SLIDE_INDEX" val="8"/>
  <p:tag name="KSO_WM_SLIDE_ITEM_CNT" val="2"/>
  <p:tag name="KSO_WM_SLIDE_LAYOUT" val="l_a"/>
  <p:tag name="KSO_WM_SLIDE_LAYOUT_CNT" val="1_1"/>
  <p:tag name="KSO_WM_SLIDE_TYPE" val="text"/>
  <p:tag name="KSO_WM_BEAUTIFY_FLAG" val="#wm#"/>
  <p:tag name="KSO_WM_SLIDE_POSITION" val="304*200"/>
  <p:tag name="KSO_WM_SLIDE_SIZE" val="355*190"/>
  <p:tag name="KSO_WM_TEMPLATE_CATEGORY" val="custom"/>
  <p:tag name="KSO_WM_TEMPLATE_INDEX" val="20185054"/>
  <p:tag name="KSO_WM_TAG_VERSION" val="1.0"/>
  <p:tag name="KSO_WM_DIAGRAM_GROUP_CODE" val="l1-1"/>
  <p:tag name="KSO_WM_SLIDE_SUBTYPE" val="diag"/>
</p:tagLst>
</file>

<file path=ppt/tags/tag89.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9.xml><?xml version="1.0" encoding="utf-8"?>
<p:tagLst xmlns:p="http://schemas.openxmlformats.org/presentationml/2006/main">
  <p:tag name="KSO_WM_TEMPLATE_CATEGORY" val="custom"/>
  <p:tag name="KSO_WM_TEMPLATE_INDEX" val="20185054"/>
  <p:tag name="KSO_WM_UNIT_TYPE" val="b"/>
  <p:tag name="KSO_WM_UNIT_INDEX" val="1"/>
  <p:tag name="KSO_WM_UNIT_ID" val="custom20185054_1*b*1"/>
  <p:tag name="KSO_WM_UNIT_LAYERLEVEL" val="1"/>
  <p:tag name="KSO_WM_UNIT_VALUE" val="90"/>
  <p:tag name="KSO_WM_UNIT_ISCONTENTSTITLE" val="0"/>
  <p:tag name="KSO_WM_UNIT_HIGHLIGHT" val="0"/>
  <p:tag name="KSO_WM_UNIT_COMPATIBLE" val="0"/>
  <p:tag name="KSO_WM_UNIT_CLEAR" val="0"/>
  <p:tag name="KSO_WM_BEAUTIFY_FLAG" val="#wm#"/>
  <p:tag name="KSO_WM_TAG_VERSION" val="1.0"/>
  <p:tag name="KSO_WM_UNIT_PRESET_TEXT" val="Lorem ipsum dolor sit amet, consectetur adipisicing elit."/>
</p:tagLst>
</file>

<file path=ppt/tags/tag90.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91.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ags/tag92.xml><?xml version="1.0" encoding="utf-8"?>
<p:tagLst xmlns:p="http://schemas.openxmlformats.org/presentationml/2006/main">
  <p:tag name="KSO_WM_TEMPLATE_CATEGORY" val="diagram"/>
  <p:tag name="KSO_WM_TEMPLATE_INDEX" val="160112"/>
  <p:tag name="KSO_WM_UNIT_TYPE" val="l_h_a"/>
  <p:tag name="KSO_WM_UNIT_INDEX" val="1_1_1"/>
  <p:tag name="KSO_WM_UNIT_ID" val="diagram160112_6*l_h_a*1_1_1"/>
  <p:tag name="KSO_WM_UNIT_CLEAR" val="1"/>
  <p:tag name="KSO_WM_UNIT_LAYERLEVEL" val="1_1_1"/>
  <p:tag name="KSO_WM_UNIT_VALUE" val="63"/>
  <p:tag name="KSO_WM_UNIT_HIGHLIGHT" val="0"/>
  <p:tag name="KSO_WM_UNIT_COMPATIBLE" val="0"/>
  <p:tag name="KSO_WM_UNIT_PRESET_TEXT_INDEX" val="3"/>
  <p:tag name="KSO_WM_BEAUTIFY_FLAG" val="#wm#"/>
  <p:tag name="KSO_WM_TAG_VERSION" val="1.0"/>
  <p:tag name="KSO_WM_UNIT_PRESET_TEXT_LEN" val="5"/>
  <p:tag name="KSO_WM_DIAGRAM_GROUP_CODE" val="l1-1"/>
  <p:tag name="KSO_WM_UNIT_FILL_FORE_SCHEMECOLOR_INDEX" val="5"/>
  <p:tag name="KSO_WM_UNIT_FILL_TYPE" val="1"/>
  <p:tag name="KSO_WM_UNIT_TEXT_FILL_FORE_SCHEMECOLOR_INDEX" val="14"/>
  <p:tag name="KSO_WM_UNIT_TEXT_FILL_TYPE" val="1"/>
</p:tagLst>
</file>

<file path=ppt/tags/tag93.xml><?xml version="1.0" encoding="utf-8"?>
<p:tagLst xmlns:p="http://schemas.openxmlformats.org/presentationml/2006/main">
  <p:tag name="KSO_WM_TEMPLATE_CATEGORY" val="diagram"/>
  <p:tag name="KSO_WM_TEMPLATE_INDEX" val="160112"/>
  <p:tag name="KSO_WM_UNIT_TYPE" val="l_i"/>
  <p:tag name="KSO_WM_UNIT_INDEX" val="1_3"/>
  <p:tag name="KSO_WM_UNIT_ID" val="diagram160112_6*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94.xml><?xml version="1.0" encoding="utf-8"?>
<p:tagLst xmlns:p="http://schemas.openxmlformats.org/presentationml/2006/main">
  <p:tag name="KSO_WM_TEMPLATE_CATEGORY" val="diagram"/>
  <p:tag name="KSO_WM_TEMPLATE_INDEX" val="160112"/>
  <p:tag name="KSO_WM_UNIT_TYPE" val="l_i"/>
  <p:tag name="KSO_WM_UNIT_INDEX" val="1_4"/>
  <p:tag name="KSO_WM_UNIT_ID" val="diagram160112_6*l_i*1_4"/>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95.xml><?xml version="1.0" encoding="utf-8"?>
<p:tagLst xmlns:p="http://schemas.openxmlformats.org/presentationml/2006/main">
  <p:tag name="KSO_WM_TEMPLATE_CATEGORY" val="diagram"/>
  <p:tag name="KSO_WM_TEMPLATE_INDEX" val="160112"/>
  <p:tag name="KSO_WM_UNIT_TYPE" val="l_i"/>
  <p:tag name="KSO_WM_UNIT_INDEX" val="1_5"/>
  <p:tag name="KSO_WM_UNIT_ID" val="diagram160112_6*l_i*1_5"/>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96.xml><?xml version="1.0" encoding="utf-8"?>
<p:tagLst xmlns:p="http://schemas.openxmlformats.org/presentationml/2006/main">
  <p:tag name="KSO_WM_BEAUTIFY_FLAG" val="#wm#"/>
  <p:tag name="KSO_WM_TEMPLATE_CATEGORY" val="custom"/>
  <p:tag name="KSO_WM_TEMPLATE_INDEX" val="20185054"/>
</p:tagLst>
</file>

<file path=ppt/tags/tag97.xml><?xml version="1.0" encoding="utf-8"?>
<p:tagLst xmlns:p="http://schemas.openxmlformats.org/presentationml/2006/main">
  <p:tag name="KSO_WM_TEMPLATE_CATEGORY" val="diagram"/>
  <p:tag name="KSO_WM_TEMPLATE_INDEX" val="160112"/>
  <p:tag name="KSO_WM_UNIT_TYPE" val="l_i"/>
  <p:tag name="KSO_WM_UNIT_INDEX" val="1_1"/>
  <p:tag name="KSO_WM_UNIT_ID" val="diagram160112_6*l_i*1_1"/>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98.xml><?xml version="1.0" encoding="utf-8"?>
<p:tagLst xmlns:p="http://schemas.openxmlformats.org/presentationml/2006/main">
  <p:tag name="KSO_WM_TEMPLATE_CATEGORY" val="diagram"/>
  <p:tag name="KSO_WM_TEMPLATE_INDEX" val="160112"/>
  <p:tag name="KSO_WM_UNIT_TYPE" val="l_i"/>
  <p:tag name="KSO_WM_UNIT_INDEX" val="1_2"/>
  <p:tag name="KSO_WM_UNIT_ID" val="diagram160112_6*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Lst>
</file>

<file path=ppt/tags/tag99.xml><?xml version="1.0" encoding="utf-8"?>
<p:tagLst xmlns:p="http://schemas.openxmlformats.org/presentationml/2006/main">
  <p:tag name="KSO_WM_TEMPLATE_CATEGORY" val="diagram"/>
  <p:tag name="KSO_WM_TEMPLATE_INDEX" val="160112"/>
  <p:tag name="KSO_WM_UNIT_TYPE" val="l_h_f"/>
  <p:tag name="KSO_WM_UNIT_INDEX" val="1_1_1"/>
  <p:tag name="KSO_WM_UNIT_ID" val="diagram160112_6*l_h_f*1_1_1"/>
  <p:tag name="KSO_WM_UNIT_CLEAR" val="1"/>
  <p:tag name="KSO_WM_UNIT_LAYERLEVEL" val="1_1_1"/>
  <p:tag name="KSO_WM_UNIT_VALUE" val="21"/>
  <p:tag name="KSO_WM_UNIT_HIGHLIGHT" val="0"/>
  <p:tag name="KSO_WM_UNIT_COMPATIBLE" val="0"/>
  <p:tag name="KSO_WM_UNIT_PRESET_TEXT_INDEX" val="4"/>
  <p:tag name="KSO_WM_BEAUTIFY_FLAG" val="#wm#"/>
  <p:tag name="KSO_WM_TAG_VERSION" val="1.0"/>
  <p:tag name="KSO_WM_UNIT_PRESET_TEXT_LEN" val="26"/>
  <p:tag name="KSO_WM_DIAGRAM_GROUP_CODE" val="l1-1"/>
  <p:tag name="KSO_WM_UNIT_TEXT_FILL_FORE_SCHEMECOLOR_INDEX" val="13"/>
  <p:tag name="KSO_WM_UNIT_TEXT_FILL_TYPE" val="1"/>
</p:tagLst>
</file>

<file path=ppt/theme/theme1.xml><?xml version="1.0" encoding="utf-8"?>
<a:theme xmlns:a="http://schemas.openxmlformats.org/drawingml/2006/main" name="Office 主题">
  <a:themeElements>
    <a:clrScheme name="自定义 127">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27">
      <a:dk1>
        <a:srgbClr val="000000"/>
      </a:dk1>
      <a:lt1>
        <a:srgbClr val="FFFFFF"/>
      </a:lt1>
      <a:dk2>
        <a:srgbClr val="46B3BB"/>
      </a:dk2>
      <a:lt2>
        <a:srgbClr val="44ADDB"/>
      </a:lt2>
      <a:accent1>
        <a:srgbClr val="38A39A"/>
      </a:accent1>
      <a:accent2>
        <a:srgbClr val="31939A"/>
      </a:accent2>
      <a:accent3>
        <a:srgbClr val="48B39D"/>
      </a:accent3>
      <a:accent4>
        <a:srgbClr val="31939A"/>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3175</Words>
  <Application>WPS 演示</Application>
  <PresentationFormat>宽屏</PresentationFormat>
  <Paragraphs>183</Paragraphs>
  <Slides>20</Slides>
  <Notes>1</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20</vt:i4>
      </vt:variant>
    </vt:vector>
  </HeadingPairs>
  <TitlesOfParts>
    <vt:vector size="30" baseType="lpstr">
      <vt:lpstr>Arial</vt:lpstr>
      <vt:lpstr>宋体</vt:lpstr>
      <vt:lpstr>Wingdings</vt:lpstr>
      <vt:lpstr>黑体</vt:lpstr>
      <vt:lpstr>Calibri</vt:lpstr>
      <vt:lpstr>微软雅黑</vt:lpstr>
      <vt:lpstr>Arial Unicode MS</vt:lpstr>
      <vt:lpstr>Calibri Light</vt:lpstr>
      <vt:lpstr>Office 主题</vt:lpstr>
      <vt:lpstr>1_Office 主题</vt:lpstr>
      <vt:lpstr>“微网店”平台的选择</vt:lpstr>
      <vt:lpstr>PowerPoint 演示文稿</vt:lpstr>
      <vt:lpstr>PowerPoint 演示文稿</vt:lpstr>
      <vt:lpstr>认识微网店</vt:lpstr>
      <vt:lpstr>认识微网店 Know micro online store</vt:lpstr>
      <vt:lpstr>PowerPoint 演示文稿</vt:lpstr>
      <vt:lpstr>PowerPoint 演示文稿</vt:lpstr>
      <vt:lpstr>PowerPoint 演示文稿</vt:lpstr>
      <vt:lpstr>PowerPoint 演示文稿</vt:lpstr>
      <vt:lpstr>认识微网店</vt:lpstr>
      <vt:lpstr>PowerPoint 演示文稿</vt:lpstr>
      <vt:lpstr>PowerPoint 演示文稿</vt:lpstr>
      <vt:lpstr>PowerPoint 演示文稿</vt:lpstr>
      <vt:lpstr>“微网店”市场发展现状</vt:lpstr>
      <vt:lpstr>PowerPoint 演示文稿</vt:lpstr>
      <vt:lpstr>PowerPoint 演示文稿</vt:lpstr>
      <vt:lpstr>PowerPoint 演示文稿</vt:lpstr>
      <vt:lpstr>PowerPoint 演示文稿</vt:lpstr>
      <vt:lpstr>PowerPoint 演示文稿</vt:lpstr>
      <vt:lpstr>谢谢观看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mk—WS</cp:lastModifiedBy>
  <cp:revision>10</cp:revision>
  <dcterms:created xsi:type="dcterms:W3CDTF">2018-03-08T10:22:00Z</dcterms:created>
  <dcterms:modified xsi:type="dcterms:W3CDTF">2018-04-24T05:50:54Z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2052-10.1.0.7311</vt:lpwstr>
  </property>
</Properties>
</file>