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302" r:id="rId9"/>
    <p:sldId id="303" r:id="rId10"/>
    <p:sldId id="304" r:id="rId11"/>
    <p:sldId id="306" r:id="rId12"/>
    <p:sldId id="307" r:id="rId13"/>
    <p:sldId id="308" r:id="rId14"/>
    <p:sldId id="262" r:id="rId15"/>
    <p:sldId id="263" r:id="rId16"/>
    <p:sldId id="300" r:id="rId17"/>
    <p:sldId id="309" r:id="rId18"/>
    <p:sldId id="310" r:id="rId19"/>
    <p:sldId id="311" r:id="rId20"/>
    <p:sldId id="312" r:id="rId21"/>
    <p:sldId id="264" r:id="rId22"/>
    <p:sldId id="267" r:id="rId23"/>
    <p:sldId id="265" r:id="rId24"/>
    <p:sldId id="266" r:id="rId2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0AE"/>
    <a:srgbClr val="01A49F"/>
    <a:srgbClr val="ACCA33"/>
    <a:srgbClr val="B2D234"/>
    <a:srgbClr val="5F5CA3"/>
    <a:srgbClr val="5B9BD5"/>
    <a:srgbClr val="FFFFFF"/>
    <a:srgbClr val="FFD34C"/>
    <a:srgbClr val="4375AB"/>
    <a:srgbClr val="437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.jpeg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2923540" y="2839720"/>
            <a:ext cx="1477645" cy="1477645"/>
          </a:xfrm>
          <a:prstGeom prst="ellipse">
            <a:avLst/>
          </a:prstGeom>
          <a:solidFill>
            <a:srgbClr val="43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806055" y="2825750"/>
            <a:ext cx="1477645" cy="147764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09085" y="1456055"/>
            <a:ext cx="3973195" cy="3945890"/>
          </a:xfrm>
          <a:prstGeom prst="ellipse">
            <a:avLst/>
          </a:prstGeom>
          <a:solidFill>
            <a:srgbClr val="01A49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48150" y="1593850"/>
            <a:ext cx="3700780" cy="36766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773920" y="3098800"/>
            <a:ext cx="1015365" cy="1015365"/>
          </a:xfrm>
          <a:prstGeom prst="ellipse">
            <a:avLst/>
          </a:prstGeom>
          <a:solidFill>
            <a:srgbClr val="77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38605" y="3085465"/>
            <a:ext cx="1015365" cy="101536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248150" y="2233930"/>
            <a:ext cx="3701415" cy="2423160"/>
          </a:xfrm>
        </p:spPr>
        <p:txBody>
          <a:bodyPr anchor="ctr" anchorCtr="0">
            <a:noAutofit/>
          </a:bodyPr>
          <a:p>
            <a:pPr fontAlgn="auto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H5</a:t>
            </a:r>
            <a:r>
              <a:rPr b="1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营销</a:t>
            </a:r>
            <a:endParaRPr b="1" dirty="0" smtClean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4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7"/>
          <p:cNvSpPr txBox="1"/>
          <p:nvPr/>
        </p:nvSpPr>
        <p:spPr>
          <a:xfrm>
            <a:off x="3390265" y="1414145"/>
            <a:ext cx="5819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H5营销的表现方式分为</a:t>
            </a:r>
            <a:r>
              <a:rPr lang="zh-CN" sz="1600" b="1" dirty="0">
                <a:solidFill>
                  <a:srgbClr val="1990AE"/>
                </a:solidFill>
                <a:latin typeface="微软雅黑" panose="020B0503020204020204" charset="-122"/>
                <a:ea typeface="微软雅黑" panose="020B0503020204020204" charset="-122"/>
              </a:rPr>
              <a:t>幻灯片式、交互式、功能型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等三种方式。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030766" y="2665984"/>
            <a:ext cx="3345779" cy="2706751"/>
            <a:chOff x="1537340" y="1576397"/>
            <a:chExt cx="2772519" cy="2242939"/>
          </a:xfrm>
        </p:grpSpPr>
        <p:cxnSp>
          <p:nvCxnSpPr>
            <p:cNvPr id="22" name="íṩľíḍè-Straight Connector 12"/>
            <p:cNvCxnSpPr/>
            <p:nvPr/>
          </p:nvCxnSpPr>
          <p:spPr>
            <a:xfrm flipH="1">
              <a:off x="1834469" y="2229913"/>
              <a:ext cx="2475390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íṩľíḍè-Oval 13"/>
            <p:cNvSpPr/>
            <p:nvPr/>
          </p:nvSpPr>
          <p:spPr>
            <a:xfrm flipH="1">
              <a:off x="1818298" y="2160932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7" name="íṩľíḍè-Straight Connector 14"/>
            <p:cNvCxnSpPr/>
            <p:nvPr/>
          </p:nvCxnSpPr>
          <p:spPr>
            <a:xfrm flipH="1">
              <a:off x="1606320" y="3750355"/>
              <a:ext cx="2588573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íṩľíḍè-Oval 15"/>
            <p:cNvSpPr/>
            <p:nvPr/>
          </p:nvSpPr>
          <p:spPr>
            <a:xfrm flipH="1">
              <a:off x="1537340" y="3681375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íṩľíḍè-Rectangle 23"/>
            <p:cNvSpPr/>
            <p:nvPr/>
          </p:nvSpPr>
          <p:spPr>
            <a:xfrm>
              <a:off x="1834613" y="1807394"/>
              <a:ext cx="2359482" cy="32308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p>
              <a:pPr algn="r">
                <a:lnSpc>
                  <a:spcPct val="100000"/>
                </a:lnSpc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</a:rPr>
                <a:t>简单的图片展现、翻页交互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íṩľíḍè-TextBox 24"/>
            <p:cNvSpPr txBox="1"/>
            <p:nvPr/>
          </p:nvSpPr>
          <p:spPr>
            <a:xfrm>
              <a:off x="2077923" y="1576397"/>
              <a:ext cx="946413" cy="230833"/>
            </a:xfrm>
            <a:prstGeom prst="rect">
              <a:avLst/>
            </a:prstGeom>
            <a:noFill/>
          </p:spPr>
          <p:txBody>
            <a:bodyPr wrap="none" anchor="b" anchorCtr="0">
              <a:noAutofit/>
            </a:bodyPr>
            <a:p>
              <a:pPr algn="r"/>
              <a:r>
                <a:rPr lang="zh-CN" altLang="en-US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表现形式：</a:t>
              </a:r>
              <a:endPara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50" name="手机"/>
          <p:cNvSpPr/>
          <p:nvPr/>
        </p:nvSpPr>
        <p:spPr bwMode="auto">
          <a:xfrm>
            <a:off x="5393690" y="2568575"/>
            <a:ext cx="1275080" cy="28809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199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48325" y="3225165"/>
            <a:ext cx="7416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幻灯片式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59245" y="2628265"/>
            <a:ext cx="3191036" cy="2101392"/>
            <a:chOff x="4758231" y="653424"/>
            <a:chExt cx="2685990" cy="1769059"/>
          </a:xfrm>
        </p:grpSpPr>
        <p:cxnSp>
          <p:nvCxnSpPr>
            <p:cNvPr id="9" name="íṩľíḍè-Straight Connector 8"/>
            <p:cNvCxnSpPr/>
            <p:nvPr/>
          </p:nvCxnSpPr>
          <p:spPr>
            <a:xfrm>
              <a:off x="4804218" y="2353502"/>
              <a:ext cx="2571022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íṩľíḍè-Oval 9"/>
            <p:cNvSpPr/>
            <p:nvPr/>
          </p:nvSpPr>
          <p:spPr>
            <a:xfrm>
              <a:off x="7306260" y="2284522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1" name="íṩľíḍè-Straight Connector 10"/>
            <p:cNvCxnSpPr/>
            <p:nvPr/>
          </p:nvCxnSpPr>
          <p:spPr>
            <a:xfrm>
              <a:off x="4758231" y="722404"/>
              <a:ext cx="2617009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ṩľíḍè-Oval 11"/>
            <p:cNvSpPr/>
            <p:nvPr/>
          </p:nvSpPr>
          <p:spPr>
            <a:xfrm>
              <a:off x="7306260" y="653424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íṩľíḍè-Rectangle 23"/>
          <p:cNvSpPr/>
          <p:nvPr/>
        </p:nvSpPr>
        <p:spPr>
          <a:xfrm>
            <a:off x="6884035" y="3176270"/>
            <a:ext cx="3047365" cy="389890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制作简单，周期短，制作成本低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íṩľíḍè-TextBox 24"/>
          <p:cNvSpPr txBox="1"/>
          <p:nvPr/>
        </p:nvSpPr>
        <p:spPr>
          <a:xfrm>
            <a:off x="6865233" y="2869184"/>
            <a:ext cx="1142098" cy="278566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优点：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íṩľíḍè-Rectangle 23"/>
          <p:cNvSpPr/>
          <p:nvPr/>
        </p:nvSpPr>
        <p:spPr>
          <a:xfrm>
            <a:off x="6884035" y="5199380"/>
            <a:ext cx="3156585" cy="389890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用在线编辑器的话，不需要任何开发，只需要配备1名设计和文案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íṩľíḍè-TextBox 24"/>
          <p:cNvSpPr txBox="1"/>
          <p:nvPr/>
        </p:nvSpPr>
        <p:spPr>
          <a:xfrm>
            <a:off x="6865233" y="4816094"/>
            <a:ext cx="1142098" cy="278566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开发人员：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íṩľíḍè-Rectangle 23"/>
          <p:cNvSpPr/>
          <p:nvPr/>
        </p:nvSpPr>
        <p:spPr>
          <a:xfrm>
            <a:off x="2113915" y="4467225"/>
            <a:ext cx="3262630" cy="62801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algn="l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（1）定期发布内容，几近零预算。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（2）结合热门的营销，周期极短。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íṩľíḍè-TextBox 24"/>
          <p:cNvSpPr txBox="1"/>
          <p:nvPr/>
        </p:nvSpPr>
        <p:spPr>
          <a:xfrm>
            <a:off x="2248148" y="4169664"/>
            <a:ext cx="1142098" cy="278566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适合场景：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/>
        </p:nvSpPr>
        <p:spPr>
          <a:xfrm>
            <a:off x="1981200" y="449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H5营销的表现方式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9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2050" grpId="0" animBg="1"/>
      <p:bldP spid="7" grpId="1"/>
      <p:bldP spid="2050" grpId="1" animBg="1"/>
      <p:bldP spid="62" grpId="0"/>
      <p:bldP spid="61" grpId="0"/>
      <p:bldP spid="66" grpId="0"/>
      <p:bldP spid="65" grpId="0"/>
      <p:bldP spid="64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7"/>
          <p:cNvSpPr txBox="1"/>
          <p:nvPr/>
        </p:nvSpPr>
        <p:spPr>
          <a:xfrm>
            <a:off x="3280410" y="1424305"/>
            <a:ext cx="5819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H5营销的表现方式分为</a:t>
            </a:r>
            <a:r>
              <a:rPr lang="zh-CN" sz="1600" b="1" dirty="0">
                <a:solidFill>
                  <a:srgbClr val="1990AE"/>
                </a:solidFill>
                <a:latin typeface="微软雅黑" panose="020B0503020204020204" charset="-122"/>
                <a:ea typeface="微软雅黑" panose="020B0503020204020204" charset="-122"/>
              </a:rPr>
              <a:t>幻灯片式、交互式、功能型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等三种方式。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154591" y="3794379"/>
            <a:ext cx="3207042" cy="1578356"/>
            <a:chOff x="1639949" y="2511437"/>
            <a:chExt cx="2657553" cy="1307899"/>
          </a:xfrm>
        </p:grpSpPr>
        <p:cxnSp>
          <p:nvCxnSpPr>
            <p:cNvPr id="47" name="íṩľíḍè-Straight Connector 14"/>
            <p:cNvCxnSpPr/>
            <p:nvPr/>
          </p:nvCxnSpPr>
          <p:spPr>
            <a:xfrm flipH="1">
              <a:off x="1708929" y="3750355"/>
              <a:ext cx="2588573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íṩľíḍè-Oval 15"/>
            <p:cNvSpPr/>
            <p:nvPr/>
          </p:nvSpPr>
          <p:spPr>
            <a:xfrm flipH="1">
              <a:off x="1639949" y="3681375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íṩľíḍè-Rectangle 23"/>
            <p:cNvSpPr/>
            <p:nvPr/>
          </p:nvSpPr>
          <p:spPr>
            <a:xfrm>
              <a:off x="1823593" y="2824520"/>
              <a:ext cx="2359482" cy="788233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p>
              <a:pPr algn="l">
                <a:lnSpc>
                  <a:spcPct val="100000"/>
                </a:lnSpc>
              </a:pP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</a:rPr>
                <a:t>通过对用户体验的挖掘和交互效果的实现，从体验上开始让用户有了参与感，如可口可乐的H5营销、</a:t>
              </a:r>
              <a:r>
                <a:rPr lang="en-US" altLang="zh-CN" sz="1600">
                  <a:latin typeface="微软雅黑" panose="020B0503020204020204" charset="-122"/>
                  <a:ea typeface="微软雅黑" panose="020B0503020204020204" charset="-122"/>
                </a:rPr>
                <a:t>H5</a:t>
              </a:r>
              <a:r>
                <a:rPr lang="zh-CN" altLang="en-US" sz="1600">
                  <a:latin typeface="微软雅黑" panose="020B0503020204020204" charset="-122"/>
                  <a:ea typeface="微软雅黑" panose="020B0503020204020204" charset="-122"/>
                </a:rPr>
                <a:t>游戏。</a:t>
              </a:r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íṩľíḍè-TextBox 24"/>
            <p:cNvSpPr txBox="1"/>
            <p:nvPr/>
          </p:nvSpPr>
          <p:spPr>
            <a:xfrm>
              <a:off x="1826399" y="2511437"/>
              <a:ext cx="946413" cy="230833"/>
            </a:xfrm>
            <a:prstGeom prst="rect">
              <a:avLst/>
            </a:prstGeom>
            <a:noFill/>
          </p:spPr>
          <p:txBody>
            <a:bodyPr wrap="none" anchor="b" anchorCtr="0">
              <a:no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特点：</a:t>
              </a:r>
              <a:endPara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50" name="手机"/>
          <p:cNvSpPr/>
          <p:nvPr/>
        </p:nvSpPr>
        <p:spPr bwMode="auto">
          <a:xfrm>
            <a:off x="5393690" y="2568575"/>
            <a:ext cx="1275080" cy="28809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199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60390" y="3362960"/>
            <a:ext cx="741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交互式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59245" y="2628265"/>
            <a:ext cx="3191036" cy="163878"/>
            <a:chOff x="4758231" y="653424"/>
            <a:chExt cx="2685990" cy="137961"/>
          </a:xfrm>
        </p:grpSpPr>
        <p:cxnSp>
          <p:nvCxnSpPr>
            <p:cNvPr id="11" name="íṩľíḍè-Straight Connector 10"/>
            <p:cNvCxnSpPr/>
            <p:nvPr/>
          </p:nvCxnSpPr>
          <p:spPr>
            <a:xfrm>
              <a:off x="4758231" y="722404"/>
              <a:ext cx="2617009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ṩľíḍè-Oval 11"/>
            <p:cNvSpPr/>
            <p:nvPr/>
          </p:nvSpPr>
          <p:spPr>
            <a:xfrm>
              <a:off x="7306260" y="653424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íṩľíḍè-Rectangle 23"/>
          <p:cNvSpPr/>
          <p:nvPr/>
        </p:nvSpPr>
        <p:spPr>
          <a:xfrm>
            <a:off x="6836410" y="3176270"/>
            <a:ext cx="2883535" cy="1366520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algn="l" fontAlgn="auto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（1）中小型活动/品牌事件的传播，预算不多、周期较短。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（2）大型活动/品牌事件的传播，预算充足、计划性强、周期较长。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íṩľíḍè-TextBox 24"/>
          <p:cNvSpPr txBox="1"/>
          <p:nvPr/>
        </p:nvSpPr>
        <p:spPr>
          <a:xfrm>
            <a:off x="6865233" y="2869184"/>
            <a:ext cx="1142098" cy="278566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适合场景：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  <p:sp>
        <p:nvSpPr>
          <p:cNvPr id="9" name="标题 3"/>
          <p:cNvSpPr>
            <a:spLocks noGrp="1"/>
          </p:cNvSpPr>
          <p:nvPr/>
        </p:nvSpPr>
        <p:spPr>
          <a:xfrm>
            <a:off x="1981200" y="449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H5营销的表现方式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99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99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2" grpId="0"/>
      <p:bldP spid="61" grpId="0"/>
      <p:bldP spid="205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7"/>
          <p:cNvSpPr txBox="1"/>
          <p:nvPr/>
        </p:nvSpPr>
        <p:spPr>
          <a:xfrm>
            <a:off x="3390265" y="1414145"/>
            <a:ext cx="5819140" cy="3492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H5营销的表现方式分为</a:t>
            </a:r>
            <a:r>
              <a:rPr lang="zh-CN" sz="1600" b="1" dirty="0">
                <a:solidFill>
                  <a:srgbClr val="1990AE"/>
                </a:solidFill>
                <a:latin typeface="微软雅黑" panose="020B0503020204020204" charset="-122"/>
                <a:ea typeface="微软雅黑" panose="020B0503020204020204" charset="-122"/>
              </a:rPr>
              <a:t>幻灯片式、交互式、功能型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</a:rPr>
              <a:t>等三种方式。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158401" y="3147949"/>
            <a:ext cx="3207042" cy="1971421"/>
            <a:chOff x="1639949" y="2185725"/>
            <a:chExt cx="2657553" cy="1633611"/>
          </a:xfrm>
        </p:grpSpPr>
        <p:cxnSp>
          <p:nvCxnSpPr>
            <p:cNvPr id="47" name="íṩľíḍè-Straight Connector 14"/>
            <p:cNvCxnSpPr/>
            <p:nvPr/>
          </p:nvCxnSpPr>
          <p:spPr>
            <a:xfrm flipH="1">
              <a:off x="1708929" y="3750355"/>
              <a:ext cx="2588573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íṩľíḍè-Oval 15"/>
            <p:cNvSpPr/>
            <p:nvPr/>
          </p:nvSpPr>
          <p:spPr>
            <a:xfrm flipH="1">
              <a:off x="1639949" y="3681375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íṩľíḍè-Rectangle 23"/>
            <p:cNvSpPr/>
            <p:nvPr/>
          </p:nvSpPr>
          <p:spPr>
            <a:xfrm>
              <a:off x="1823593" y="2453556"/>
              <a:ext cx="2359482" cy="1159198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p>
              <a:pPr algn="l">
                <a:lnSpc>
                  <a:spcPct val="100000"/>
                </a:lnSpc>
              </a:pPr>
              <a:r>
                <a:rPr sz="1600">
                  <a:latin typeface="微软雅黑" panose="020B0503020204020204" charset="-122"/>
                  <a:ea typeface="微软雅黑" panose="020B0503020204020204" charset="-122"/>
                </a:rPr>
                <a:t>聚焦于用户需求且重视传播性</a:t>
              </a:r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，从“我要传播什么”转变到“我希望用户传播什么”。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lnSpc>
                  <a:spcPct val="100000"/>
                </a:lnSpc>
              </a:pPr>
              <a:r>
                <a:rPr lang="zh-CN" sz="1600">
                  <a:latin typeface="微软雅黑" panose="020B0503020204020204" charset="-122"/>
                  <a:ea typeface="微软雅黑" panose="020B0503020204020204" charset="-122"/>
                </a:rPr>
                <a:t>制作周期短，以产品运营为主，设计、开发为辅。</a:t>
              </a:r>
              <a:endParaRPr lang="zh-CN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íṩľíḍè-TextBox 24"/>
            <p:cNvSpPr txBox="1"/>
            <p:nvPr/>
          </p:nvSpPr>
          <p:spPr>
            <a:xfrm>
              <a:off x="1823768" y="2185725"/>
              <a:ext cx="946413" cy="230833"/>
            </a:xfrm>
            <a:prstGeom prst="rect">
              <a:avLst/>
            </a:prstGeom>
            <a:noFill/>
          </p:spPr>
          <p:txBody>
            <a:bodyPr wrap="none" anchor="b" anchorCtr="0">
              <a:noAutofit/>
            </a:bodyPr>
            <a:p>
              <a:pPr algn="l"/>
              <a:r>
                <a:rPr lang="zh-CN" altLang="en-US" sz="16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特点：</a:t>
              </a:r>
              <a:endPara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50" name="手机"/>
          <p:cNvSpPr/>
          <p:nvPr/>
        </p:nvSpPr>
        <p:spPr bwMode="auto">
          <a:xfrm>
            <a:off x="5393690" y="2568575"/>
            <a:ext cx="1275080" cy="288099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199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60390" y="3382010"/>
            <a:ext cx="7416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功能型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59245" y="2628265"/>
            <a:ext cx="3191036" cy="163878"/>
            <a:chOff x="4758231" y="653424"/>
            <a:chExt cx="2685990" cy="137961"/>
          </a:xfrm>
        </p:grpSpPr>
        <p:cxnSp>
          <p:nvCxnSpPr>
            <p:cNvPr id="11" name="íṩľíḍè-Straight Connector 10"/>
            <p:cNvCxnSpPr/>
            <p:nvPr/>
          </p:nvCxnSpPr>
          <p:spPr>
            <a:xfrm>
              <a:off x="4758231" y="722404"/>
              <a:ext cx="2617009" cy="0"/>
            </a:xfrm>
            <a:prstGeom prst="line">
              <a:avLst/>
            </a:prstGeom>
            <a:ln w="28575">
              <a:solidFill>
                <a:srgbClr val="01A49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íṩľíḍè-Oval 11"/>
            <p:cNvSpPr/>
            <p:nvPr/>
          </p:nvSpPr>
          <p:spPr>
            <a:xfrm>
              <a:off x="7306260" y="653424"/>
              <a:ext cx="137961" cy="137961"/>
            </a:xfrm>
            <a:prstGeom prst="ellipse">
              <a:avLst/>
            </a:prstGeom>
            <a:solidFill>
              <a:srgbClr val="F9F9F9"/>
            </a:solidFill>
            <a:ln w="12700" cap="flat" cmpd="sng" algn="ctr">
              <a:solidFill>
                <a:srgbClr val="01A49F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/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1" name="íṩľíḍè-Rectangle 23"/>
          <p:cNvSpPr/>
          <p:nvPr/>
        </p:nvSpPr>
        <p:spPr>
          <a:xfrm>
            <a:off x="6874510" y="2939415"/>
            <a:ext cx="2883535" cy="2273300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algn="l" fontAlgn="auto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（1）品牌账号的粉丝运营。要将品牌或产品的功能性特点抽象到生活方式或精神寻求的层次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（2）结合热门内容的品牌传播。大多为一次性文娱消费，存活时间较短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íṩľíḍè-TextBox 24"/>
          <p:cNvSpPr txBox="1"/>
          <p:nvPr/>
        </p:nvSpPr>
        <p:spPr>
          <a:xfrm>
            <a:off x="6865233" y="2869184"/>
            <a:ext cx="1142098" cy="278566"/>
          </a:xfrm>
          <a:prstGeom prst="rect">
            <a:avLst/>
          </a:prstGeom>
          <a:noFill/>
        </p:spPr>
        <p:txBody>
          <a:bodyPr wrap="none" anchor="b" anchorCtr="0">
            <a:noAutofit/>
          </a:bodyPr>
          <a:p>
            <a:pPr algn="l"/>
            <a:r>
              <a:rPr lang="zh-CN" altLang="en-US" sz="1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适合场景：</a:t>
            </a:r>
            <a:endParaRPr lang="zh-CN" altLang="en-US" sz="1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  <p:sp>
        <p:nvSpPr>
          <p:cNvPr id="6" name="标题 3"/>
          <p:cNvSpPr>
            <a:spLocks noGrp="1"/>
          </p:cNvSpPr>
          <p:nvPr/>
        </p:nvSpPr>
        <p:spPr>
          <a:xfrm>
            <a:off x="1981200" y="449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H5营销的表现方式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050" grpId="0" animBg="1"/>
      <p:bldP spid="7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4"/>
          <p:cNvSpPr txBox="1"/>
          <p:nvPr/>
        </p:nvSpPr>
        <p:spPr>
          <a:xfrm>
            <a:off x="4088396" y="3911476"/>
            <a:ext cx="40344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H5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营销实施步骤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402840" y="4653280"/>
            <a:ext cx="747522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sz="1400" dirty="0">
                <a:latin typeface="微软雅黑" panose="020B0503020204020204" charset="-122"/>
                <a:ea typeface="微软雅黑" panose="020B0503020204020204" charset="-122"/>
              </a:rPr>
              <a:t>H5营销的步骤分为：前期策划、H5页面内容制作、H5页面投放推广等三个阶段</a:t>
            </a:r>
            <a:r>
              <a:rPr lang="zh-CN" altLang="zh-CN" sz="14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5680" y="1079500"/>
            <a:ext cx="2598420" cy="2598420"/>
            <a:chOff x="7568" y="1700"/>
            <a:chExt cx="4092" cy="4092"/>
          </a:xfrm>
        </p:grpSpPr>
        <p:sp>
          <p:nvSpPr>
            <p:cNvPr id="11" name="椭圆 10"/>
            <p:cNvSpPr/>
            <p:nvPr/>
          </p:nvSpPr>
          <p:spPr>
            <a:xfrm>
              <a:off x="7568" y="1700"/>
              <a:ext cx="4092" cy="4092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15" y="1847"/>
              <a:ext cx="3798" cy="37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7892" y="2850"/>
              <a:ext cx="3444" cy="17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9878060" y="3724275"/>
            <a:ext cx="1200785" cy="120078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02055" y="3724275"/>
            <a:ext cx="1200785" cy="120078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50"/>
                            </p:stCondLst>
                            <p:childTnLst>
                              <p:par>
                                <p:cTn id="2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5" grpId="0" animBg="1"/>
      <p:bldP spid="16" grpId="1" animBg="1"/>
      <p:bldP spid="15" grpId="1" animBg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3"/>
          <p:cNvSpPr>
            <a:spLocks noGrp="1"/>
          </p:cNvSpPr>
          <p:nvPr/>
        </p:nvSpPr>
        <p:spPr>
          <a:xfrm>
            <a:off x="1981200" y="893445"/>
            <a:ext cx="8229600" cy="814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前期策划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14120" y="2420620"/>
            <a:ext cx="2602230" cy="2894330"/>
            <a:chOff x="1912" y="3812"/>
            <a:chExt cx="4098" cy="4558"/>
          </a:xfrm>
        </p:grpSpPr>
        <p:sp>
          <p:nvSpPr>
            <p:cNvPr id="91" name="Freeform 6"/>
            <p:cNvSpPr/>
            <p:nvPr/>
          </p:nvSpPr>
          <p:spPr bwMode="auto">
            <a:xfrm>
              <a:off x="1912" y="3812"/>
              <a:ext cx="4098" cy="4558"/>
            </a:xfrm>
            <a:custGeom>
              <a:avLst/>
              <a:gdLst>
                <a:gd name="T0" fmla="*/ 2033 w 3659"/>
                <a:gd name="T1" fmla="*/ 0 h 4065"/>
                <a:gd name="T2" fmla="*/ 3659 w 3659"/>
                <a:gd name="T3" fmla="*/ 813 h 4065"/>
                <a:gd name="T4" fmla="*/ 3276 w 3659"/>
                <a:gd name="T5" fmla="*/ 2033 h 4065"/>
                <a:gd name="T6" fmla="*/ 3659 w 3659"/>
                <a:gd name="T7" fmla="*/ 3252 h 4065"/>
                <a:gd name="T8" fmla="*/ 2033 w 3659"/>
                <a:gd name="T9" fmla="*/ 4065 h 4065"/>
                <a:gd name="T10" fmla="*/ 0 w 3659"/>
                <a:gd name="T11" fmla="*/ 2033 h 4065"/>
                <a:gd name="T12" fmla="*/ 2033 w 3659"/>
                <a:gd name="T13" fmla="*/ 0 h 4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9" h="4065">
                  <a:moveTo>
                    <a:pt x="2033" y="0"/>
                  </a:moveTo>
                  <a:cubicBezTo>
                    <a:pt x="2698" y="0"/>
                    <a:pt x="3288" y="319"/>
                    <a:pt x="3659" y="813"/>
                  </a:cubicBezTo>
                  <a:cubicBezTo>
                    <a:pt x="3417" y="1159"/>
                    <a:pt x="3276" y="1579"/>
                    <a:pt x="3276" y="2033"/>
                  </a:cubicBezTo>
                  <a:cubicBezTo>
                    <a:pt x="3276" y="2486"/>
                    <a:pt x="3417" y="2907"/>
                    <a:pt x="3659" y="3252"/>
                  </a:cubicBezTo>
                  <a:cubicBezTo>
                    <a:pt x="3288" y="3746"/>
                    <a:pt x="2698" y="4065"/>
                    <a:pt x="2033" y="4065"/>
                  </a:cubicBezTo>
                  <a:cubicBezTo>
                    <a:pt x="910" y="4065"/>
                    <a:pt x="0" y="3155"/>
                    <a:pt x="0" y="2033"/>
                  </a:cubicBezTo>
                  <a:cubicBezTo>
                    <a:pt x="0" y="910"/>
                    <a:pt x="910" y="0"/>
                    <a:pt x="2033" y="0"/>
                  </a:cubicBezTo>
                  <a:close/>
                </a:path>
              </a:pathLst>
            </a:custGeom>
            <a:solidFill>
              <a:srgbClr val="1990AE"/>
            </a:solidFill>
            <a:ln w="9" cap="flat">
              <a:noFill/>
              <a:prstDash val="solid"/>
              <a:miter lim="800000"/>
            </a:ln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Line 10"/>
            <p:cNvSpPr>
              <a:spLocks noChangeShapeType="1"/>
            </p:cNvSpPr>
            <p:nvPr/>
          </p:nvSpPr>
          <p:spPr bwMode="auto">
            <a:xfrm>
              <a:off x="2523" y="5151"/>
              <a:ext cx="297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 rot="0">
              <a:off x="2761" y="5335"/>
              <a:ext cx="2928" cy="2182"/>
              <a:chOff x="918912" y="1844824"/>
              <a:chExt cx="1924896" cy="1433868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55298" y="1844824"/>
                <a:ext cx="1852126" cy="38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b="1" dirty="0" smtClea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确定主题</a:t>
                </a:r>
                <a:endParaRPr lang="zh-CN" altLang="en-US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918912" y="2252807"/>
                <a:ext cx="1924896" cy="102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主题需突出产品特点的同时增加创意、避免抄袭</a:t>
                </a:r>
                <a:endParaRPr lang="zh-CN" altLang="en-US" sz="15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450" y="4374"/>
              <a:ext cx="15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15690" y="2420620"/>
            <a:ext cx="2603500" cy="2894330"/>
            <a:chOff x="5694" y="3812"/>
            <a:chExt cx="4100" cy="4558"/>
          </a:xfrm>
        </p:grpSpPr>
        <p:sp>
          <p:nvSpPr>
            <p:cNvPr id="92" name="Freeform 7"/>
            <p:cNvSpPr/>
            <p:nvPr/>
          </p:nvSpPr>
          <p:spPr bwMode="auto">
            <a:xfrm>
              <a:off x="5694" y="3812"/>
              <a:ext cx="4101" cy="4558"/>
            </a:xfrm>
            <a:custGeom>
              <a:avLst/>
              <a:gdLst>
                <a:gd name="T0" fmla="*/ 2032 w 3659"/>
                <a:gd name="T1" fmla="*/ 0 h 4065"/>
                <a:gd name="T2" fmla="*/ 3659 w 3659"/>
                <a:gd name="T3" fmla="*/ 813 h 4065"/>
                <a:gd name="T4" fmla="*/ 3275 w 3659"/>
                <a:gd name="T5" fmla="*/ 2033 h 4065"/>
                <a:gd name="T6" fmla="*/ 3659 w 3659"/>
                <a:gd name="T7" fmla="*/ 3252 h 4065"/>
                <a:gd name="T8" fmla="*/ 2032 w 3659"/>
                <a:gd name="T9" fmla="*/ 4065 h 4065"/>
                <a:gd name="T10" fmla="*/ 0 w 3659"/>
                <a:gd name="T11" fmla="*/ 2033 h 4065"/>
                <a:gd name="T12" fmla="*/ 2032 w 3659"/>
                <a:gd name="T13" fmla="*/ 0 h 4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9" h="4065">
                  <a:moveTo>
                    <a:pt x="2032" y="0"/>
                  </a:moveTo>
                  <a:cubicBezTo>
                    <a:pt x="2697" y="0"/>
                    <a:pt x="3288" y="319"/>
                    <a:pt x="3659" y="813"/>
                  </a:cubicBezTo>
                  <a:cubicBezTo>
                    <a:pt x="3417" y="1159"/>
                    <a:pt x="3275" y="1579"/>
                    <a:pt x="3275" y="2033"/>
                  </a:cubicBezTo>
                  <a:cubicBezTo>
                    <a:pt x="3275" y="2486"/>
                    <a:pt x="3417" y="2907"/>
                    <a:pt x="3659" y="3252"/>
                  </a:cubicBezTo>
                  <a:cubicBezTo>
                    <a:pt x="3288" y="3746"/>
                    <a:pt x="2697" y="4065"/>
                    <a:pt x="2032" y="4065"/>
                  </a:cubicBezTo>
                  <a:cubicBezTo>
                    <a:pt x="910" y="4065"/>
                    <a:pt x="0" y="3155"/>
                    <a:pt x="0" y="2033"/>
                  </a:cubicBezTo>
                  <a:cubicBezTo>
                    <a:pt x="0" y="910"/>
                    <a:pt x="910" y="0"/>
                    <a:pt x="2032" y="0"/>
                  </a:cubicBezTo>
                  <a:close/>
                </a:path>
              </a:pathLst>
            </a:custGeom>
            <a:solidFill>
              <a:srgbClr val="5F5CA3"/>
            </a:solidFill>
            <a:ln w="9" cap="flat">
              <a:noFill/>
              <a:prstDash val="solid"/>
              <a:miter lim="800000"/>
            </a:ln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Line 11"/>
            <p:cNvSpPr>
              <a:spLocks noChangeShapeType="1"/>
            </p:cNvSpPr>
            <p:nvPr/>
          </p:nvSpPr>
          <p:spPr bwMode="auto">
            <a:xfrm>
              <a:off x="6300" y="5151"/>
              <a:ext cx="297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 rot="0">
              <a:off x="6182" y="5335"/>
              <a:ext cx="3530" cy="2182"/>
              <a:chOff x="721163" y="1844824"/>
              <a:chExt cx="2320397" cy="1433868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721163" y="1844824"/>
                <a:ext cx="2320397" cy="38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b="1" dirty="0" smtClea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确定内容</a:t>
                </a:r>
                <a:endParaRPr lang="zh-CN" altLang="en-US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18912" y="2252807"/>
                <a:ext cx="1924896" cy="1025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本身产品定位以及受众的特性来设计H5产品</a:t>
                </a:r>
                <a:endParaRPr lang="zh-CN" altLang="en-US" sz="15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7024" y="4374"/>
              <a:ext cx="15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17260" y="2420620"/>
            <a:ext cx="2603500" cy="2894330"/>
            <a:chOff x="9476" y="3812"/>
            <a:chExt cx="4100" cy="4558"/>
          </a:xfrm>
        </p:grpSpPr>
        <p:sp>
          <p:nvSpPr>
            <p:cNvPr id="93" name="Freeform 8"/>
            <p:cNvSpPr/>
            <p:nvPr/>
          </p:nvSpPr>
          <p:spPr bwMode="auto">
            <a:xfrm>
              <a:off x="9476" y="3812"/>
              <a:ext cx="4101" cy="4558"/>
            </a:xfrm>
            <a:custGeom>
              <a:avLst/>
              <a:gdLst>
                <a:gd name="T0" fmla="*/ 2033 w 3659"/>
                <a:gd name="T1" fmla="*/ 0 h 4065"/>
                <a:gd name="T2" fmla="*/ 3659 w 3659"/>
                <a:gd name="T3" fmla="*/ 813 h 4065"/>
                <a:gd name="T4" fmla="*/ 3276 w 3659"/>
                <a:gd name="T5" fmla="*/ 2033 h 4065"/>
                <a:gd name="T6" fmla="*/ 3659 w 3659"/>
                <a:gd name="T7" fmla="*/ 3252 h 4065"/>
                <a:gd name="T8" fmla="*/ 2033 w 3659"/>
                <a:gd name="T9" fmla="*/ 4065 h 4065"/>
                <a:gd name="T10" fmla="*/ 0 w 3659"/>
                <a:gd name="T11" fmla="*/ 2033 h 4065"/>
                <a:gd name="T12" fmla="*/ 2033 w 3659"/>
                <a:gd name="T13" fmla="*/ 0 h 4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59" h="4065">
                  <a:moveTo>
                    <a:pt x="2033" y="0"/>
                  </a:moveTo>
                  <a:cubicBezTo>
                    <a:pt x="2698" y="0"/>
                    <a:pt x="3288" y="319"/>
                    <a:pt x="3659" y="813"/>
                  </a:cubicBezTo>
                  <a:cubicBezTo>
                    <a:pt x="3418" y="1159"/>
                    <a:pt x="3276" y="1579"/>
                    <a:pt x="3276" y="2033"/>
                  </a:cubicBezTo>
                  <a:cubicBezTo>
                    <a:pt x="3276" y="2486"/>
                    <a:pt x="3418" y="2907"/>
                    <a:pt x="3659" y="3252"/>
                  </a:cubicBezTo>
                  <a:cubicBezTo>
                    <a:pt x="3288" y="3746"/>
                    <a:pt x="2698" y="4065"/>
                    <a:pt x="2033" y="4065"/>
                  </a:cubicBezTo>
                  <a:cubicBezTo>
                    <a:pt x="911" y="4065"/>
                    <a:pt x="0" y="3155"/>
                    <a:pt x="0" y="2033"/>
                  </a:cubicBezTo>
                  <a:cubicBezTo>
                    <a:pt x="0" y="910"/>
                    <a:pt x="911" y="0"/>
                    <a:pt x="2033" y="0"/>
                  </a:cubicBezTo>
                  <a:close/>
                </a:path>
              </a:pathLst>
            </a:custGeom>
            <a:solidFill>
              <a:srgbClr val="B2D234"/>
            </a:solidFill>
            <a:ln w="9" cap="flat">
              <a:noFill/>
              <a:prstDash val="solid"/>
              <a:miter lim="800000"/>
            </a:ln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Line 12"/>
            <p:cNvSpPr>
              <a:spLocks noChangeShapeType="1"/>
            </p:cNvSpPr>
            <p:nvPr/>
          </p:nvSpPr>
          <p:spPr bwMode="auto">
            <a:xfrm>
              <a:off x="10108" y="5151"/>
              <a:ext cx="297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 rot="0">
              <a:off x="9790" y="5335"/>
              <a:ext cx="3610" cy="1710"/>
              <a:chOff x="694808" y="1844824"/>
              <a:chExt cx="2373106" cy="1123671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694808" y="1844824"/>
                <a:ext cx="2373106" cy="38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b="1" dirty="0" smtClea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确定形式</a:t>
                </a:r>
                <a:endParaRPr lang="zh-CN" altLang="en-US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932061" y="2252807"/>
                <a:ext cx="1924896" cy="715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选择最合适的形式进行营销</a:t>
                </a:r>
                <a:endParaRPr lang="zh-CN" altLang="en-US" sz="15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1009" y="4393"/>
              <a:ext cx="15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8195" y="2420620"/>
            <a:ext cx="2893060" cy="2894330"/>
            <a:chOff x="13257" y="3812"/>
            <a:chExt cx="4556" cy="4558"/>
          </a:xfrm>
        </p:grpSpPr>
        <p:sp>
          <p:nvSpPr>
            <p:cNvPr id="94" name="Oval 9"/>
            <p:cNvSpPr>
              <a:spLocks noChangeArrowheads="1"/>
            </p:cNvSpPr>
            <p:nvPr/>
          </p:nvSpPr>
          <p:spPr bwMode="auto">
            <a:xfrm>
              <a:off x="13257" y="3812"/>
              <a:ext cx="4557" cy="4558"/>
            </a:xfrm>
            <a:prstGeom prst="ellipse">
              <a:avLst/>
            </a:prstGeom>
            <a:solidFill>
              <a:srgbClr val="01A49F"/>
            </a:solidFill>
            <a:ln w="9" cap="flat">
              <a:noFill/>
              <a:prstDash val="solid"/>
              <a:miter lim="800000"/>
            </a:ln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8" name="Line 13"/>
            <p:cNvSpPr>
              <a:spLocks noChangeShapeType="1"/>
            </p:cNvSpPr>
            <p:nvPr/>
          </p:nvSpPr>
          <p:spPr bwMode="auto">
            <a:xfrm>
              <a:off x="14008" y="5151"/>
              <a:ext cx="297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2" tIns="34281" rIns="68562" bIns="34281" numCol="1" anchor="t" anchorCtr="0" compatLnSpc="1"/>
            <a:p>
              <a:pPr marL="0" marR="0" lvl="0" indent="0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294A5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 rot="0">
              <a:off x="13747" y="5335"/>
              <a:ext cx="3643" cy="2722"/>
              <a:chOff x="683656" y="1844824"/>
              <a:chExt cx="2395410" cy="1789218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683656" y="1844824"/>
                <a:ext cx="2395410" cy="38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b="1" dirty="0" smtClean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传播</a:t>
                </a:r>
                <a:endParaRPr lang="zh-CN" altLang="en-US" b="1" dirty="0" smtClean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735595" y="2225999"/>
                <a:ext cx="2343194" cy="1408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公众号的图文群发推广、微信群推广、线下二维码推广，以及KOL转发和投稿等</a:t>
                </a:r>
                <a:endParaRPr lang="zh-CN" altLang="en-US" sz="15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14808" y="4378"/>
              <a:ext cx="152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49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49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</a:t>
            </a:r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页面制作</a:t>
            </a:r>
            <a:r>
              <a:rPr lang="en-US" altLang="zh-CN" sz="2800" b="1" dirty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800" b="1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2081322" y="2111764"/>
            <a:ext cx="1864619" cy="1879844"/>
          </a:xfrm>
          <a:prstGeom prst="roundRect">
            <a:avLst/>
          </a:prstGeom>
          <a:solidFill>
            <a:srgbClr val="01A49F"/>
          </a:solidFill>
          <a:ln>
            <a:noFill/>
          </a:ln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5083665" y="2111764"/>
            <a:ext cx="1864619" cy="1879844"/>
          </a:xfrm>
          <a:prstGeom prst="roundRect">
            <a:avLst/>
          </a:prstGeom>
          <a:solidFill>
            <a:srgbClr val="B2D234"/>
          </a:solidFill>
          <a:ln>
            <a:noFill/>
          </a:ln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8088357" y="2111764"/>
            <a:ext cx="1864619" cy="1879844"/>
          </a:xfrm>
          <a:prstGeom prst="roundRect">
            <a:avLst/>
          </a:prstGeom>
          <a:solidFill>
            <a:srgbClr val="1990AE"/>
          </a:solidFill>
          <a:ln>
            <a:noFill/>
          </a:ln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20" tIns="43960" rIns="87920" bIns="43960" rtlCol="0" anchor="ctr"/>
          <a:p>
            <a:pPr algn="ctr"/>
            <a:endParaRPr lang="zh-CN" altLang="en-US" dirty="0">
              <a:ea typeface="微软雅黑" panose="020B0503020204020204" charset="-122"/>
            </a:endParaRPr>
          </a:p>
        </p:txBody>
      </p:sp>
      <p:sp>
        <p:nvSpPr>
          <p:cNvPr id="75" name="TextBox 44"/>
          <p:cNvSpPr txBox="1"/>
          <p:nvPr/>
        </p:nvSpPr>
        <p:spPr>
          <a:xfrm>
            <a:off x="2176145" y="2898140"/>
            <a:ext cx="1624965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完全自主定制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TextBox 45"/>
          <p:cNvSpPr txBox="1"/>
          <p:nvPr/>
        </p:nvSpPr>
        <p:spPr>
          <a:xfrm>
            <a:off x="5349910" y="2897375"/>
            <a:ext cx="1331318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自主定制类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TextBox 46"/>
          <p:cNvSpPr txBox="1"/>
          <p:nvPr/>
        </p:nvSpPr>
        <p:spPr>
          <a:xfrm>
            <a:off x="8195310" y="2898140"/>
            <a:ext cx="1624330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非自主定制类</a:t>
            </a:r>
            <a:endParaRPr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081530" y="4344035"/>
            <a:ext cx="18637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可操作性强，但功能较多，学习时间成本较大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083810" y="4344035"/>
            <a:ext cx="1864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可操作性强，但功能较多，学习时间成本较大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8164830" y="4344035"/>
            <a:ext cx="20459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操作简单、随学随用，但只能选择使用，不能定制功能和交互效果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  <p:bldP spid="73" grpId="0" bldLvl="0" animBg="1"/>
      <p:bldP spid="74" grpId="0" bldLvl="0" animBg="1"/>
      <p:bldP spid="75" grpId="0"/>
      <p:bldP spid="76" grpId="0"/>
      <p:bldP spid="77" grpId="0"/>
      <p:bldP spid="9" grpId="0"/>
      <p:bldP spid="81" grpId="0"/>
      <p:bldP spid="82" grpId="0"/>
      <p:bldP spid="83" grpId="0"/>
      <p:bldP spid="81" grpId="1"/>
      <p:bldP spid="82" grpId="1"/>
      <p:bldP spid="8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</a:t>
            </a:r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页面制作</a:t>
            </a:r>
            <a:r>
              <a:rPr lang="en-US" altLang="zh-CN" sz="2800" b="1" dirty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800" b="1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534" name="Oval 5"/>
          <p:cNvSpPr/>
          <p:nvPr/>
        </p:nvSpPr>
        <p:spPr>
          <a:xfrm>
            <a:off x="264795" y="3305810"/>
            <a:ext cx="1463675" cy="1479550"/>
          </a:xfrm>
          <a:prstGeom prst="ellipse">
            <a:avLst/>
          </a:prstGeom>
          <a:solidFill>
            <a:srgbClr val="01A49F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5" name="Freeform 6"/>
          <p:cNvSpPr/>
          <p:nvPr/>
        </p:nvSpPr>
        <p:spPr>
          <a:xfrm>
            <a:off x="1766570" y="3939223"/>
            <a:ext cx="166688" cy="214312"/>
          </a:xfrm>
          <a:custGeom>
            <a:avLst/>
            <a:gdLst/>
            <a:ahLst/>
            <a:cxnLst>
              <a:cxn ang="0">
                <a:pos x="142975" y="127315"/>
              </a:cxn>
              <a:cxn ang="0">
                <a:pos x="88575" y="162680"/>
              </a:cxn>
              <a:cxn ang="0">
                <a:pos x="34872" y="197338"/>
              </a:cxn>
              <a:cxn ang="0">
                <a:pos x="1395" y="176826"/>
              </a:cxn>
              <a:cxn ang="0">
                <a:pos x="1395" y="106096"/>
              </a:cxn>
              <a:cxn ang="0">
                <a:pos x="1395" y="36072"/>
              </a:cxn>
              <a:cxn ang="0">
                <a:pos x="34175" y="14146"/>
              </a:cxn>
              <a:cxn ang="0">
                <a:pos x="88575" y="49511"/>
              </a:cxn>
              <a:cxn ang="0">
                <a:pos x="142278" y="84876"/>
              </a:cxn>
              <a:cxn ang="0">
                <a:pos x="142975" y="127315"/>
              </a:cxn>
            </a:cxnLst>
            <a:pathLst>
              <a:path w="239" h="303">
                <a:moveTo>
                  <a:pt x="205" y="180"/>
                </a:moveTo>
                <a:lnTo>
                  <a:pt x="127" y="230"/>
                </a:lnTo>
                <a:cubicBezTo>
                  <a:pt x="101" y="246"/>
                  <a:pt x="75" y="262"/>
                  <a:pt x="50" y="279"/>
                </a:cubicBezTo>
                <a:cubicBezTo>
                  <a:pt x="17" y="303"/>
                  <a:pt x="2" y="291"/>
                  <a:pt x="2" y="250"/>
                </a:cubicBezTo>
                <a:lnTo>
                  <a:pt x="2" y="150"/>
                </a:lnTo>
                <a:cubicBezTo>
                  <a:pt x="2" y="117"/>
                  <a:pt x="2" y="84"/>
                  <a:pt x="2" y="51"/>
                </a:cubicBezTo>
                <a:cubicBezTo>
                  <a:pt x="0" y="9"/>
                  <a:pt x="16" y="0"/>
                  <a:pt x="49" y="20"/>
                </a:cubicBezTo>
                <a:lnTo>
                  <a:pt x="127" y="70"/>
                </a:lnTo>
                <a:cubicBezTo>
                  <a:pt x="153" y="87"/>
                  <a:pt x="179" y="103"/>
                  <a:pt x="204" y="120"/>
                </a:cubicBezTo>
                <a:cubicBezTo>
                  <a:pt x="239" y="139"/>
                  <a:pt x="238" y="159"/>
                  <a:pt x="205" y="180"/>
                </a:cubicBezTo>
                <a:close/>
              </a:path>
            </a:pathLst>
          </a:custGeom>
          <a:solidFill>
            <a:srgbClr val="1990AE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6" name="Line 7"/>
          <p:cNvSpPr/>
          <p:nvPr/>
        </p:nvSpPr>
        <p:spPr>
          <a:xfrm>
            <a:off x="1944370" y="4032250"/>
            <a:ext cx="10129520" cy="13970"/>
          </a:xfrm>
          <a:prstGeom prst="line">
            <a:avLst/>
          </a:prstGeom>
          <a:ln w="19050" cap="flat" cmpd="sng">
            <a:solidFill>
              <a:srgbClr val="1990AE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7" name="Oval 8"/>
          <p:cNvSpPr/>
          <p:nvPr/>
        </p:nvSpPr>
        <p:spPr>
          <a:xfrm>
            <a:off x="3103245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8" name="Oval 9"/>
          <p:cNvSpPr/>
          <p:nvPr/>
        </p:nvSpPr>
        <p:spPr>
          <a:xfrm>
            <a:off x="5700078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9" name="Oval 10"/>
          <p:cNvSpPr/>
          <p:nvPr/>
        </p:nvSpPr>
        <p:spPr>
          <a:xfrm>
            <a:off x="8232140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0" name="Oval 11"/>
          <p:cNvSpPr/>
          <p:nvPr/>
        </p:nvSpPr>
        <p:spPr>
          <a:xfrm>
            <a:off x="10689590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1" name="TextBox 25"/>
          <p:cNvSpPr txBox="1"/>
          <p:nvPr/>
        </p:nvSpPr>
        <p:spPr>
          <a:xfrm>
            <a:off x="3120708" y="3848735"/>
            <a:ext cx="469900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2" name="等腰三角形 26"/>
          <p:cNvSpPr/>
          <p:nvPr/>
        </p:nvSpPr>
        <p:spPr>
          <a:xfrm>
            <a:off x="3249295" y="3639185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3" name="TextBox 27"/>
          <p:cNvSpPr txBox="1"/>
          <p:nvPr/>
        </p:nvSpPr>
        <p:spPr>
          <a:xfrm>
            <a:off x="5714365" y="3848735"/>
            <a:ext cx="469900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4" name="等腰三角形 28"/>
          <p:cNvSpPr/>
          <p:nvPr/>
        </p:nvSpPr>
        <p:spPr>
          <a:xfrm flipV="1">
            <a:off x="5842953" y="4309110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5" name="TextBox 29"/>
          <p:cNvSpPr txBox="1"/>
          <p:nvPr/>
        </p:nvSpPr>
        <p:spPr>
          <a:xfrm>
            <a:off x="8252778" y="3848735"/>
            <a:ext cx="469900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6" name="等腰三角形 30"/>
          <p:cNvSpPr/>
          <p:nvPr/>
        </p:nvSpPr>
        <p:spPr>
          <a:xfrm>
            <a:off x="8381365" y="3639185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7" name="TextBox 31"/>
          <p:cNvSpPr txBox="1"/>
          <p:nvPr/>
        </p:nvSpPr>
        <p:spPr>
          <a:xfrm>
            <a:off x="10707053" y="3848735"/>
            <a:ext cx="469900" cy="4016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8" name="等腰三角形 32"/>
          <p:cNvSpPr/>
          <p:nvPr/>
        </p:nvSpPr>
        <p:spPr>
          <a:xfrm flipV="1">
            <a:off x="10835640" y="4309110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9" name="TextBox 33"/>
          <p:cNvSpPr txBox="1"/>
          <p:nvPr/>
        </p:nvSpPr>
        <p:spPr>
          <a:xfrm>
            <a:off x="460058" y="3577273"/>
            <a:ext cx="10731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制作步骤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52" name="TextBox 36"/>
          <p:cNvSpPr txBox="1"/>
          <p:nvPr/>
        </p:nvSpPr>
        <p:spPr>
          <a:xfrm>
            <a:off x="2455863" y="4439285"/>
            <a:ext cx="180022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通过互联网搜索“易企秀”或者直接输入网址（www.eqxiu.com）进入易企秀官网。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830" y="4949190"/>
            <a:ext cx="1954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以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易企秀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为例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3" name="图片 493" descr="H5图1"/>
          <p:cNvPicPr>
            <a:picLocks noChangeAspect="1"/>
          </p:cNvPicPr>
          <p:nvPr/>
        </p:nvPicPr>
        <p:blipFill>
          <a:blip r:embed="rId1"/>
          <a:srcRect l="12713" r="15449"/>
          <a:stretch>
            <a:fillRect/>
          </a:stretch>
        </p:blipFill>
        <p:spPr>
          <a:xfrm>
            <a:off x="2313940" y="1694180"/>
            <a:ext cx="2084705" cy="1807210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pic>
        <p:nvPicPr>
          <p:cNvPr id="494" name="图片 494" descr="H5图2"/>
          <p:cNvPicPr>
            <a:picLocks noChangeAspect="1"/>
          </p:cNvPicPr>
          <p:nvPr/>
        </p:nvPicPr>
        <p:blipFill>
          <a:blip r:embed="rId2"/>
          <a:srcRect l="13086" r="12736"/>
          <a:stretch>
            <a:fillRect/>
          </a:stretch>
        </p:blipFill>
        <p:spPr>
          <a:xfrm>
            <a:off x="4878705" y="4530725"/>
            <a:ext cx="2148840" cy="1806575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6"/>
          <p:cNvSpPr txBox="1"/>
          <p:nvPr/>
        </p:nvSpPr>
        <p:spPr>
          <a:xfrm>
            <a:off x="5053013" y="2764155"/>
            <a:ext cx="18002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通过已有选项框或者搜索框选择自己需要的模板。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5" name="图片 495" descr="C:\Users\Administrator\Desktop\H5制作.pngH5制作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47940" y="1692275"/>
            <a:ext cx="1680845" cy="1809115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36"/>
          <p:cNvSpPr txBox="1"/>
          <p:nvPr/>
        </p:nvSpPr>
        <p:spPr>
          <a:xfrm>
            <a:off x="7647623" y="4530725"/>
            <a:ext cx="18002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进入后台编辑页面，根据自己的需求制作H5页面。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6" name="图片 496" descr="H5补充图1"/>
          <p:cNvPicPr>
            <a:picLocks noChangeAspect="1"/>
          </p:cNvPicPr>
          <p:nvPr/>
        </p:nvPicPr>
        <p:blipFill>
          <a:blip r:embed="rId4"/>
          <a:srcRect l="2566" r="7289"/>
          <a:stretch>
            <a:fillRect/>
          </a:stretch>
        </p:blipFill>
        <p:spPr>
          <a:xfrm>
            <a:off x="9893935" y="4530725"/>
            <a:ext cx="2096770" cy="1802130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36"/>
          <p:cNvSpPr txBox="1"/>
          <p:nvPr/>
        </p:nvSpPr>
        <p:spPr>
          <a:xfrm>
            <a:off x="10042208" y="2764155"/>
            <a:ext cx="18002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点击制作页面导航栏上的“文本”按钮添加文案。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201493093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3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3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8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8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3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8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300"/>
                            </p:stCondLst>
                            <p:childTnLst>
                              <p:par>
                                <p:cTn id="1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7" dur="3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8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ldLvl="0" animBg="1"/>
      <p:bldP spid="22537" grpId="0" bldLvl="0" animBg="1"/>
      <p:bldP spid="22538" grpId="0" bldLvl="0" animBg="1"/>
      <p:bldP spid="22539" grpId="0" bldLvl="0" animBg="1"/>
      <p:bldP spid="22540" grpId="0" bldLvl="0" animBg="1"/>
      <p:bldP spid="22541" grpId="0"/>
      <p:bldP spid="22542" grpId="0" bldLvl="0" animBg="1"/>
      <p:bldP spid="22543" grpId="0"/>
      <p:bldP spid="22544" grpId="0" bldLvl="0" animBg="1"/>
      <p:bldP spid="22545" grpId="0"/>
      <p:bldP spid="22546" grpId="0" bldLvl="0" animBg="1"/>
      <p:bldP spid="22547" grpId="0"/>
      <p:bldP spid="22548" grpId="0" bldLvl="0" animBg="1"/>
      <p:bldP spid="22549" grpId="0"/>
      <p:bldP spid="22549" grpId="1"/>
      <p:bldP spid="22552" grpId="0"/>
      <p:bldP spid="4" grpId="0"/>
      <p:bldP spid="5" grpId="0"/>
      <p:bldP spid="6" grpId="0"/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</a:t>
            </a:r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页面制作</a:t>
            </a:r>
            <a:r>
              <a:rPr lang="en-US" altLang="zh-CN" sz="2800" b="1" dirty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800" b="1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536" name="Line 7"/>
          <p:cNvSpPr/>
          <p:nvPr/>
        </p:nvSpPr>
        <p:spPr>
          <a:xfrm>
            <a:off x="1270" y="4032250"/>
            <a:ext cx="12212320" cy="13970"/>
          </a:xfrm>
          <a:prstGeom prst="line">
            <a:avLst/>
          </a:prstGeom>
          <a:ln w="19050" cap="flat" cmpd="sng">
            <a:solidFill>
              <a:srgbClr val="1990AE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7" name="Oval 8"/>
          <p:cNvSpPr/>
          <p:nvPr/>
        </p:nvSpPr>
        <p:spPr>
          <a:xfrm>
            <a:off x="1493520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8" name="Oval 9"/>
          <p:cNvSpPr/>
          <p:nvPr/>
        </p:nvSpPr>
        <p:spPr>
          <a:xfrm>
            <a:off x="4147503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9" name="Oval 10"/>
          <p:cNvSpPr/>
          <p:nvPr/>
        </p:nvSpPr>
        <p:spPr>
          <a:xfrm>
            <a:off x="7108190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0" name="Oval 11"/>
          <p:cNvSpPr/>
          <p:nvPr/>
        </p:nvSpPr>
        <p:spPr>
          <a:xfrm>
            <a:off x="10041890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1" name="TextBox 25"/>
          <p:cNvSpPr txBox="1"/>
          <p:nvPr/>
        </p:nvSpPr>
        <p:spPr>
          <a:xfrm>
            <a:off x="1510983" y="3848735"/>
            <a:ext cx="4648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2" name="等腰三角形 26"/>
          <p:cNvSpPr/>
          <p:nvPr/>
        </p:nvSpPr>
        <p:spPr>
          <a:xfrm>
            <a:off x="1639570" y="3639185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3" name="TextBox 27"/>
          <p:cNvSpPr txBox="1"/>
          <p:nvPr/>
        </p:nvSpPr>
        <p:spPr>
          <a:xfrm>
            <a:off x="4161790" y="3848735"/>
            <a:ext cx="4648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4" name="等腰三角形 28"/>
          <p:cNvSpPr/>
          <p:nvPr/>
        </p:nvSpPr>
        <p:spPr>
          <a:xfrm flipV="1">
            <a:off x="4290378" y="4309110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5" name="TextBox 29"/>
          <p:cNvSpPr txBox="1"/>
          <p:nvPr/>
        </p:nvSpPr>
        <p:spPr>
          <a:xfrm>
            <a:off x="7128828" y="3848735"/>
            <a:ext cx="4648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6" name="等腰三角形 30"/>
          <p:cNvSpPr/>
          <p:nvPr/>
        </p:nvSpPr>
        <p:spPr>
          <a:xfrm>
            <a:off x="7257415" y="3639185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7" name="TextBox 31"/>
          <p:cNvSpPr txBox="1"/>
          <p:nvPr/>
        </p:nvSpPr>
        <p:spPr>
          <a:xfrm>
            <a:off x="10059353" y="3848735"/>
            <a:ext cx="4648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08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8" name="等腰三角形 32"/>
          <p:cNvSpPr/>
          <p:nvPr/>
        </p:nvSpPr>
        <p:spPr>
          <a:xfrm flipV="1">
            <a:off x="10187940" y="4309110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52" name="TextBox 36"/>
          <p:cNvSpPr txBox="1"/>
          <p:nvPr/>
        </p:nvSpPr>
        <p:spPr>
          <a:xfrm>
            <a:off x="846138" y="4439285"/>
            <a:ext cx="18002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点击制作页面导航栏上的“图片”按钮添加图片。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8" name="图片 498" descr="H5补充图3"/>
          <p:cNvPicPr>
            <a:picLocks noChangeAspect="1"/>
          </p:cNvPicPr>
          <p:nvPr/>
        </p:nvPicPr>
        <p:blipFill>
          <a:blip r:embed="rId1"/>
          <a:srcRect r="21037"/>
          <a:stretch>
            <a:fillRect/>
          </a:stretch>
        </p:blipFill>
        <p:spPr>
          <a:xfrm>
            <a:off x="3229610" y="4535805"/>
            <a:ext cx="2321560" cy="1801495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6"/>
          <p:cNvSpPr txBox="1"/>
          <p:nvPr/>
        </p:nvSpPr>
        <p:spPr>
          <a:xfrm>
            <a:off x="3500120" y="2548255"/>
            <a:ext cx="197485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点击制作页面导航栏上的“背景”按钮或者制作区右侧快捷菜单的方块图标调整背景。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36"/>
          <p:cNvSpPr txBox="1"/>
          <p:nvPr/>
        </p:nvSpPr>
        <p:spPr>
          <a:xfrm>
            <a:off x="6344285" y="4530725"/>
            <a:ext cx="216916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点击制作页面导航栏上的“音乐”按钮或者制作区右侧快捷菜单的音符图标添加背景音乐，选择音乐时也可以通左下角的“添加外链”输入音乐链接地址添加背景音乐。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36"/>
          <p:cNvSpPr txBox="1"/>
          <p:nvPr/>
        </p:nvSpPr>
        <p:spPr>
          <a:xfrm>
            <a:off x="9394508" y="2470785"/>
            <a:ext cx="180022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点击制作页面导航栏上的“组件”按钮选择想要添加的组件，如视频、链接、电话、倒计时等组件。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7" name="图片 497" descr="H5补充图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" y="1596390"/>
            <a:ext cx="2268855" cy="1905000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pic>
        <p:nvPicPr>
          <p:cNvPr id="499" name="图片 499" descr="H5补充图4"/>
          <p:cNvPicPr>
            <a:picLocks noChangeAspect="1"/>
          </p:cNvPicPr>
          <p:nvPr/>
        </p:nvPicPr>
        <p:blipFill>
          <a:blip r:embed="rId3"/>
          <a:srcRect l="2769" r="6269"/>
          <a:stretch>
            <a:fillRect/>
          </a:stretch>
        </p:blipFill>
        <p:spPr>
          <a:xfrm>
            <a:off x="6160770" y="1622425"/>
            <a:ext cx="2499995" cy="1878965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pic>
        <p:nvPicPr>
          <p:cNvPr id="500" name="图片 500" descr="H5补充图5"/>
          <p:cNvPicPr>
            <a:picLocks noChangeAspect="1"/>
          </p:cNvPicPr>
          <p:nvPr/>
        </p:nvPicPr>
        <p:blipFill>
          <a:blip r:embed="rId4"/>
          <a:srcRect l="13635" r="5163"/>
          <a:stretch>
            <a:fillRect/>
          </a:stretch>
        </p:blipFill>
        <p:spPr>
          <a:xfrm>
            <a:off x="9196705" y="4530725"/>
            <a:ext cx="2197100" cy="1797050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3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8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ldLvl="0" animBg="1"/>
      <p:bldP spid="22538" grpId="0" bldLvl="0" animBg="1"/>
      <p:bldP spid="22539" grpId="0" bldLvl="0" animBg="1"/>
      <p:bldP spid="22540" grpId="0" bldLvl="0" animBg="1"/>
      <p:bldP spid="22541" grpId="0"/>
      <p:bldP spid="22542" grpId="0" bldLvl="0" animBg="1"/>
      <p:bldP spid="22543" grpId="0"/>
      <p:bldP spid="22544" grpId="0" bldLvl="0" animBg="1"/>
      <p:bldP spid="22545" grpId="0"/>
      <p:bldP spid="22546" grpId="0" bldLvl="0" animBg="1"/>
      <p:bldP spid="22547" grpId="0"/>
      <p:bldP spid="22548" grpId="0" bldLvl="0" animBg="1"/>
      <p:bldP spid="22552" grpId="0"/>
      <p:bldP spid="4" grpId="0"/>
      <p:bldP spid="5" grpId="0"/>
      <p:bldP spid="6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3"/>
          <p:cNvSpPr>
            <a:spLocks noGrp="1"/>
          </p:cNvSpPr>
          <p:nvPr/>
        </p:nvSpPr>
        <p:spPr>
          <a:xfrm>
            <a:off x="1981200" y="5493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</a:t>
            </a:r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页面制作</a:t>
            </a:r>
            <a:r>
              <a:rPr lang="en-US" altLang="zh-CN" sz="2800" b="1" dirty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800" b="1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536" name="Line 7"/>
          <p:cNvSpPr/>
          <p:nvPr/>
        </p:nvSpPr>
        <p:spPr>
          <a:xfrm>
            <a:off x="1270" y="4032250"/>
            <a:ext cx="10772140" cy="13335"/>
          </a:xfrm>
          <a:prstGeom prst="line">
            <a:avLst/>
          </a:prstGeom>
          <a:ln w="19050" cap="flat" cmpd="sng">
            <a:solidFill>
              <a:srgbClr val="1990AE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537" name="Oval 8"/>
          <p:cNvSpPr/>
          <p:nvPr/>
        </p:nvSpPr>
        <p:spPr>
          <a:xfrm>
            <a:off x="1626870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8" name="Oval 9"/>
          <p:cNvSpPr/>
          <p:nvPr/>
        </p:nvSpPr>
        <p:spPr>
          <a:xfrm>
            <a:off x="4671378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9" name="Oval 10"/>
          <p:cNvSpPr/>
          <p:nvPr/>
        </p:nvSpPr>
        <p:spPr>
          <a:xfrm>
            <a:off x="8489315" y="3794760"/>
            <a:ext cx="504825" cy="509588"/>
          </a:xfrm>
          <a:prstGeom prst="ellipse">
            <a:avLst/>
          </a:prstGeom>
          <a:solidFill>
            <a:schemeClr val="bg2"/>
          </a:solidFill>
          <a:ln w="1905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1" name="TextBox 25"/>
          <p:cNvSpPr txBox="1"/>
          <p:nvPr/>
        </p:nvSpPr>
        <p:spPr>
          <a:xfrm>
            <a:off x="1644333" y="3848735"/>
            <a:ext cx="4648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09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2" name="等腰三角形 26"/>
          <p:cNvSpPr/>
          <p:nvPr/>
        </p:nvSpPr>
        <p:spPr>
          <a:xfrm>
            <a:off x="1772920" y="3639185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3" name="TextBox 27"/>
          <p:cNvSpPr txBox="1"/>
          <p:nvPr/>
        </p:nvSpPr>
        <p:spPr>
          <a:xfrm>
            <a:off x="4685665" y="3848735"/>
            <a:ext cx="4648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4" name="等腰三角形 28"/>
          <p:cNvSpPr/>
          <p:nvPr/>
        </p:nvSpPr>
        <p:spPr>
          <a:xfrm flipV="1">
            <a:off x="4814253" y="4309110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5" name="TextBox 29"/>
          <p:cNvSpPr txBox="1"/>
          <p:nvPr/>
        </p:nvSpPr>
        <p:spPr>
          <a:xfrm>
            <a:off x="8509953" y="3848735"/>
            <a:ext cx="45021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x-none" sz="20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en-US" altLang="x-none" sz="20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46" name="等腰三角形 30"/>
          <p:cNvSpPr/>
          <p:nvPr/>
        </p:nvSpPr>
        <p:spPr>
          <a:xfrm>
            <a:off x="8638540" y="3639185"/>
            <a:ext cx="200025" cy="130175"/>
          </a:xfrm>
          <a:prstGeom prst="triangle">
            <a:avLst>
              <a:gd name="adj" fmla="val 50000"/>
            </a:avLst>
          </a:prstGeom>
          <a:solidFill>
            <a:srgbClr val="1990AE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52" name="TextBox 36"/>
          <p:cNvSpPr txBox="1"/>
          <p:nvPr/>
        </p:nvSpPr>
        <p:spPr>
          <a:xfrm>
            <a:off x="979488" y="4439285"/>
            <a:ext cx="180022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点击制作页面导航栏上的“特效”按钮选择想要添加的特效，添加的特效会在设置界面展示。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6"/>
          <p:cNvSpPr txBox="1"/>
          <p:nvPr/>
        </p:nvSpPr>
        <p:spPr>
          <a:xfrm>
            <a:off x="3850005" y="1692275"/>
            <a:ext cx="248475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页面制作完成后可以通过右上角的“预览和设置”按钮预览H5的呈现效果，发现有不足的地方可以继续编辑优化，在设置页面可以设置H5的标题、描述，微信分享时显示的标题、描述以及页面翻页方式等。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36"/>
          <p:cNvSpPr txBox="1"/>
          <p:nvPr/>
        </p:nvSpPr>
        <p:spPr>
          <a:xfrm>
            <a:off x="7461885" y="4530725"/>
            <a:ext cx="254698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 eaLnBrk="1" hangingPunct="1"/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H5页面制作完成后，点击右上角的发布进入发布页面，在发布页面可以获取H5的二维码和地址链接用于推广宣传，也可以在此查看H5的效果统计和数据汇，通过数据的分析了解H5的传播效果。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1" name="图片 501" descr="H5补充图6"/>
          <p:cNvPicPr>
            <a:picLocks noChangeAspect="1"/>
          </p:cNvPicPr>
          <p:nvPr/>
        </p:nvPicPr>
        <p:blipFill>
          <a:blip r:embed="rId1"/>
          <a:srcRect l="3362" r="4031" b="7159"/>
          <a:stretch>
            <a:fillRect/>
          </a:stretch>
        </p:blipFill>
        <p:spPr>
          <a:xfrm>
            <a:off x="763270" y="1553845"/>
            <a:ext cx="2218690" cy="1947545"/>
          </a:xfrm>
          <a:prstGeom prst="rect">
            <a:avLst/>
          </a:prstGeom>
          <a:ln w="31750">
            <a:solidFill>
              <a:schemeClr val="bg1">
                <a:lumMod val="85000"/>
              </a:schemeClr>
            </a:solidFill>
          </a:ln>
        </p:spPr>
      </p:pic>
      <p:sp>
        <p:nvSpPr>
          <p:cNvPr id="3" name=" 3"/>
          <p:cNvSpPr/>
          <p:nvPr/>
        </p:nvSpPr>
        <p:spPr>
          <a:xfrm>
            <a:off x="10674350" y="3990340"/>
            <a:ext cx="99695" cy="9969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3" name="图片 503" descr="H5补充图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10" y="4590415"/>
            <a:ext cx="2800350" cy="1796415"/>
          </a:xfrm>
          <a:prstGeom prst="rect">
            <a:avLst/>
          </a:prstGeom>
        </p:spPr>
      </p:pic>
      <p:pic>
        <p:nvPicPr>
          <p:cNvPr id="26" name="图片 26" descr="H5补充图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220" y="1622425"/>
            <a:ext cx="3248660" cy="1878965"/>
          </a:xfrm>
          <a:prstGeom prst="rect">
            <a:avLst/>
          </a:prstGeom>
        </p:spPr>
      </p:pic>
      <p:pic>
        <p:nvPicPr>
          <p:cNvPr id="6" name="图片 5" descr="20149309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3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8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8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3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bldLvl="0" animBg="1"/>
      <p:bldP spid="22538" grpId="0" bldLvl="0" animBg="1"/>
      <p:bldP spid="22539" grpId="0" bldLvl="0" animBg="1"/>
      <p:bldP spid="22541" grpId="0"/>
      <p:bldP spid="22542" grpId="0" bldLvl="0" animBg="1"/>
      <p:bldP spid="22543" grpId="0"/>
      <p:bldP spid="22544" grpId="0" bldLvl="0" animBg="1"/>
      <p:bldP spid="22545" grpId="0"/>
      <p:bldP spid="22546" grpId="0" bldLvl="0" animBg="1"/>
      <p:bldP spid="22552" grpId="0"/>
      <p:bldP spid="4" grpId="0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3"/>
          <p:cNvSpPr>
            <a:spLocks noGrp="1"/>
          </p:cNvSpPr>
          <p:nvPr/>
        </p:nvSpPr>
        <p:spPr>
          <a:xfrm>
            <a:off x="1981200" y="6731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补充：</a:t>
            </a:r>
            <a:r>
              <a:rPr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制作H5时提升用户体验的技巧</a:t>
            </a:r>
            <a:r>
              <a:rPr lang="en-US" altLang="zh-CN" sz="2800" b="1" dirty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800" b="1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AutoShape 4"/>
          <p:cNvSpPr>
            <a:spLocks noChangeAspect="1" noTextEdit="1"/>
          </p:cNvSpPr>
          <p:nvPr/>
        </p:nvSpPr>
        <p:spPr>
          <a:xfrm>
            <a:off x="1916113" y="3492500"/>
            <a:ext cx="7673975" cy="1085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6" name="Freeform 6"/>
          <p:cNvSpPr/>
          <p:nvPr/>
        </p:nvSpPr>
        <p:spPr>
          <a:xfrm>
            <a:off x="3806825" y="4075113"/>
            <a:ext cx="1035050" cy="415925"/>
          </a:xfrm>
          <a:custGeom>
            <a:avLst/>
            <a:gdLst/>
            <a:ahLst/>
            <a:cxnLst>
              <a:cxn ang="0">
                <a:pos x="522973" y="303788"/>
              </a:cxn>
              <a:cxn ang="0">
                <a:pos x="821911" y="408449"/>
              </a:cxn>
              <a:cxn ang="0">
                <a:pos x="1035050" y="190292"/>
              </a:cxn>
              <a:cxn ang="0">
                <a:pos x="522973" y="0"/>
              </a:cxn>
              <a:cxn ang="0">
                <a:pos x="0" y="200487"/>
              </a:cxn>
              <a:cxn ang="0">
                <a:pos x="213820" y="415925"/>
              </a:cxn>
              <a:cxn ang="0">
                <a:pos x="522973" y="303788"/>
              </a:cxn>
            </a:cxnLst>
            <a:pathLst>
              <a:path w="1520" h="612">
                <a:moveTo>
                  <a:pt x="768" y="447"/>
                </a:moveTo>
                <a:cubicBezTo>
                  <a:pt x="933" y="447"/>
                  <a:pt x="1086" y="505"/>
                  <a:pt x="1207" y="601"/>
                </a:cubicBezTo>
                <a:lnTo>
                  <a:pt x="1520" y="280"/>
                </a:lnTo>
                <a:cubicBezTo>
                  <a:pt x="1318" y="104"/>
                  <a:pt x="1056" y="0"/>
                  <a:pt x="768" y="0"/>
                </a:cubicBezTo>
                <a:cubicBezTo>
                  <a:pt x="473" y="0"/>
                  <a:pt x="204" y="112"/>
                  <a:pt x="0" y="295"/>
                </a:cubicBezTo>
                <a:lnTo>
                  <a:pt x="314" y="612"/>
                </a:lnTo>
                <a:cubicBezTo>
                  <a:pt x="437" y="509"/>
                  <a:pt x="595" y="447"/>
                  <a:pt x="768" y="447"/>
                </a:cubicBezTo>
                <a:close/>
              </a:path>
            </a:pathLst>
          </a:custGeom>
          <a:solidFill>
            <a:srgbClr val="ACCA33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7" name="Freeform 7"/>
          <p:cNvSpPr/>
          <p:nvPr/>
        </p:nvSpPr>
        <p:spPr>
          <a:xfrm>
            <a:off x="3392488" y="3492500"/>
            <a:ext cx="1865312" cy="749300"/>
          </a:xfrm>
          <a:custGeom>
            <a:avLst/>
            <a:gdLst/>
            <a:ahLst/>
            <a:cxnLst>
              <a:cxn ang="0">
                <a:pos x="939126" y="546308"/>
              </a:cxn>
              <a:cxn ang="0">
                <a:pos x="1481899" y="739763"/>
              </a:cxn>
              <a:cxn ang="0">
                <a:pos x="1865313" y="349446"/>
              </a:cxn>
              <a:cxn ang="0">
                <a:pos x="939126" y="0"/>
              </a:cxn>
              <a:cxn ang="0">
                <a:pos x="0" y="361026"/>
              </a:cxn>
              <a:cxn ang="0">
                <a:pos x="386138" y="749300"/>
              </a:cxn>
              <a:cxn ang="0">
                <a:pos x="939126" y="546308"/>
              </a:cxn>
            </a:cxnLst>
            <a:pathLst>
              <a:path w="2739" h="1100">
                <a:moveTo>
                  <a:pt x="1379" y="802"/>
                </a:moveTo>
                <a:cubicBezTo>
                  <a:pt x="1676" y="802"/>
                  <a:pt x="1958" y="909"/>
                  <a:pt x="2176" y="1086"/>
                </a:cubicBezTo>
                <a:lnTo>
                  <a:pt x="2739" y="513"/>
                </a:lnTo>
                <a:cubicBezTo>
                  <a:pt x="2376" y="196"/>
                  <a:pt x="1896" y="0"/>
                  <a:pt x="1379" y="0"/>
                </a:cubicBezTo>
                <a:cubicBezTo>
                  <a:pt x="849" y="0"/>
                  <a:pt x="366" y="200"/>
                  <a:pt x="0" y="530"/>
                </a:cubicBezTo>
                <a:lnTo>
                  <a:pt x="567" y="1100"/>
                </a:lnTo>
                <a:cubicBezTo>
                  <a:pt x="787" y="915"/>
                  <a:pt x="1069" y="802"/>
                  <a:pt x="1379" y="802"/>
                </a:cubicBezTo>
                <a:close/>
              </a:path>
            </a:pathLst>
          </a:custGeom>
          <a:solidFill>
            <a:srgbClr val="01A49F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8" name="Freeform 8"/>
          <p:cNvSpPr/>
          <p:nvPr/>
        </p:nvSpPr>
        <p:spPr>
          <a:xfrm>
            <a:off x="6764338" y="4073525"/>
            <a:ext cx="1036637" cy="419100"/>
          </a:xfrm>
          <a:custGeom>
            <a:avLst/>
            <a:gdLst/>
            <a:ahLst/>
            <a:cxnLst>
              <a:cxn ang="0">
                <a:pos x="525466" y="304614"/>
              </a:cxn>
              <a:cxn ang="0">
                <a:pos x="824274" y="408878"/>
              </a:cxn>
              <a:cxn ang="0">
                <a:pos x="1036638" y="191491"/>
              </a:cxn>
              <a:cxn ang="0">
                <a:pos x="525466" y="0"/>
              </a:cxn>
              <a:cxn ang="0">
                <a:pos x="0" y="203758"/>
              </a:cxn>
              <a:cxn ang="0">
                <a:pos x="213726" y="419100"/>
              </a:cxn>
              <a:cxn ang="0">
                <a:pos x="525466" y="304614"/>
              </a:cxn>
            </a:cxnLst>
            <a:pathLst>
              <a:path w="1523" h="615">
                <a:moveTo>
                  <a:pt x="772" y="447"/>
                </a:moveTo>
                <a:cubicBezTo>
                  <a:pt x="938" y="447"/>
                  <a:pt x="1090" y="504"/>
                  <a:pt x="1211" y="600"/>
                </a:cubicBezTo>
                <a:lnTo>
                  <a:pt x="1523" y="281"/>
                </a:lnTo>
                <a:cubicBezTo>
                  <a:pt x="1321" y="105"/>
                  <a:pt x="1060" y="0"/>
                  <a:pt x="772" y="0"/>
                </a:cubicBezTo>
                <a:cubicBezTo>
                  <a:pt x="477" y="0"/>
                  <a:pt x="204" y="115"/>
                  <a:pt x="0" y="299"/>
                </a:cubicBezTo>
                <a:lnTo>
                  <a:pt x="314" y="615"/>
                </a:lnTo>
                <a:cubicBezTo>
                  <a:pt x="437" y="512"/>
                  <a:pt x="599" y="447"/>
                  <a:pt x="772" y="447"/>
                </a:cubicBezTo>
                <a:close/>
              </a:path>
            </a:pathLst>
          </a:custGeom>
          <a:solidFill>
            <a:srgbClr val="ACCA33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9" name="Freeform 9"/>
          <p:cNvSpPr/>
          <p:nvPr/>
        </p:nvSpPr>
        <p:spPr>
          <a:xfrm>
            <a:off x="6350000" y="3497263"/>
            <a:ext cx="1860550" cy="749300"/>
          </a:xfrm>
          <a:custGeom>
            <a:avLst/>
            <a:gdLst/>
            <a:ahLst/>
            <a:cxnLst>
              <a:cxn ang="0">
                <a:pos x="938785" y="546805"/>
              </a:cxn>
              <a:cxn ang="0">
                <a:pos x="1477956" y="737709"/>
              </a:cxn>
              <a:cxn ang="0">
                <a:pos x="1860550" y="346355"/>
              </a:cxn>
              <a:cxn ang="0">
                <a:pos x="938785" y="0"/>
              </a:cxn>
              <a:cxn ang="0">
                <a:pos x="0" y="361355"/>
              </a:cxn>
              <a:cxn ang="0">
                <a:pos x="384636" y="749300"/>
              </a:cxn>
              <a:cxn ang="0">
                <a:pos x="938785" y="546805"/>
              </a:cxn>
            </a:cxnLst>
            <a:pathLst>
              <a:path w="2733" h="1099">
                <a:moveTo>
                  <a:pt x="1379" y="802"/>
                </a:moveTo>
                <a:cubicBezTo>
                  <a:pt x="1676" y="802"/>
                  <a:pt x="1954" y="909"/>
                  <a:pt x="2171" y="1082"/>
                </a:cubicBezTo>
                <a:lnTo>
                  <a:pt x="2733" y="508"/>
                </a:lnTo>
                <a:cubicBezTo>
                  <a:pt x="2370" y="191"/>
                  <a:pt x="1897" y="0"/>
                  <a:pt x="1379" y="0"/>
                </a:cubicBezTo>
                <a:cubicBezTo>
                  <a:pt x="849" y="0"/>
                  <a:pt x="366" y="200"/>
                  <a:pt x="0" y="530"/>
                </a:cubicBezTo>
                <a:lnTo>
                  <a:pt x="565" y="1099"/>
                </a:lnTo>
                <a:cubicBezTo>
                  <a:pt x="786" y="913"/>
                  <a:pt x="1069" y="802"/>
                  <a:pt x="1379" y="802"/>
                </a:cubicBezTo>
                <a:close/>
              </a:path>
            </a:pathLst>
          </a:custGeom>
          <a:solidFill>
            <a:srgbClr val="01A49F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0" name="Freeform 10"/>
          <p:cNvSpPr/>
          <p:nvPr/>
        </p:nvSpPr>
        <p:spPr>
          <a:xfrm>
            <a:off x="2332038" y="3589338"/>
            <a:ext cx="1036637" cy="417512"/>
          </a:xfrm>
          <a:custGeom>
            <a:avLst/>
            <a:gdLst/>
            <a:ahLst/>
            <a:cxnLst>
              <a:cxn ang="0">
                <a:pos x="522406" y="112565"/>
              </a:cxn>
              <a:cxn ang="0">
                <a:pos x="822091" y="7504"/>
              </a:cxn>
              <a:cxn ang="0">
                <a:pos x="1036638" y="224447"/>
              </a:cxn>
              <a:cxn ang="0">
                <a:pos x="522406" y="417513"/>
              </a:cxn>
              <a:cxn ang="0">
                <a:pos x="0" y="216261"/>
              </a:cxn>
              <a:cxn ang="0">
                <a:pos x="213866" y="0"/>
              </a:cxn>
              <a:cxn ang="0">
                <a:pos x="522406" y="112565"/>
              </a:cxn>
            </a:cxnLst>
            <a:pathLst>
              <a:path w="1522" h="612">
                <a:moveTo>
                  <a:pt x="767" y="165"/>
                </a:moveTo>
                <a:cubicBezTo>
                  <a:pt x="933" y="165"/>
                  <a:pt x="1086" y="107"/>
                  <a:pt x="1207" y="11"/>
                </a:cubicBezTo>
                <a:lnTo>
                  <a:pt x="1522" y="329"/>
                </a:lnTo>
                <a:cubicBezTo>
                  <a:pt x="1320" y="505"/>
                  <a:pt x="1056" y="612"/>
                  <a:pt x="767" y="612"/>
                </a:cubicBezTo>
                <a:cubicBezTo>
                  <a:pt x="472" y="612"/>
                  <a:pt x="204" y="501"/>
                  <a:pt x="0" y="317"/>
                </a:cubicBezTo>
                <a:lnTo>
                  <a:pt x="314" y="0"/>
                </a:lnTo>
                <a:cubicBezTo>
                  <a:pt x="437" y="103"/>
                  <a:pt x="595" y="165"/>
                  <a:pt x="767" y="165"/>
                </a:cubicBezTo>
                <a:close/>
              </a:path>
            </a:pathLst>
          </a:custGeom>
          <a:solidFill>
            <a:srgbClr val="B2D234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1" name="Freeform 11"/>
          <p:cNvSpPr/>
          <p:nvPr/>
        </p:nvSpPr>
        <p:spPr>
          <a:xfrm>
            <a:off x="1916113" y="3838575"/>
            <a:ext cx="1860550" cy="749300"/>
          </a:xfrm>
          <a:custGeom>
            <a:avLst/>
            <a:gdLst/>
            <a:ahLst/>
            <a:cxnLst>
              <a:cxn ang="0">
                <a:pos x="938104" y="202495"/>
              </a:cxn>
              <a:cxn ang="0">
                <a:pos x="1474552" y="15000"/>
              </a:cxn>
              <a:cxn ang="0">
                <a:pos x="1860550" y="402945"/>
              </a:cxn>
              <a:cxn ang="0">
                <a:pos x="938104" y="749300"/>
              </a:cxn>
              <a:cxn ang="0">
                <a:pos x="0" y="388627"/>
              </a:cxn>
              <a:cxn ang="0">
                <a:pos x="383275" y="0"/>
              </a:cxn>
              <a:cxn ang="0">
                <a:pos x="938104" y="202495"/>
              </a:cxn>
            </a:cxnLst>
            <a:pathLst>
              <a:path w="2733" h="1099">
                <a:moveTo>
                  <a:pt x="1378" y="297"/>
                </a:moveTo>
                <a:cubicBezTo>
                  <a:pt x="1676" y="297"/>
                  <a:pt x="1950" y="194"/>
                  <a:pt x="2166" y="22"/>
                </a:cubicBezTo>
                <a:lnTo>
                  <a:pt x="2733" y="591"/>
                </a:lnTo>
                <a:cubicBezTo>
                  <a:pt x="2370" y="908"/>
                  <a:pt x="1896" y="1099"/>
                  <a:pt x="1378" y="1099"/>
                </a:cubicBezTo>
                <a:cubicBezTo>
                  <a:pt x="849" y="1099"/>
                  <a:pt x="366" y="899"/>
                  <a:pt x="0" y="570"/>
                </a:cubicBezTo>
                <a:lnTo>
                  <a:pt x="563" y="0"/>
                </a:lnTo>
                <a:cubicBezTo>
                  <a:pt x="783" y="185"/>
                  <a:pt x="1069" y="297"/>
                  <a:pt x="1378" y="297"/>
                </a:cubicBezTo>
                <a:close/>
              </a:path>
            </a:pathLst>
          </a:custGeom>
          <a:solidFill>
            <a:srgbClr val="1990AE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2" name="Freeform 12"/>
          <p:cNvSpPr/>
          <p:nvPr/>
        </p:nvSpPr>
        <p:spPr>
          <a:xfrm>
            <a:off x="5292725" y="3592513"/>
            <a:ext cx="1036638" cy="417512"/>
          </a:xfrm>
          <a:custGeom>
            <a:avLst/>
            <a:gdLst/>
            <a:ahLst/>
            <a:cxnLst>
              <a:cxn ang="0">
                <a:pos x="522743" y="113062"/>
              </a:cxn>
              <a:cxn ang="0">
                <a:pos x="822232" y="8173"/>
              </a:cxn>
              <a:cxn ang="0">
                <a:pos x="1036638" y="224762"/>
              </a:cxn>
              <a:cxn ang="0">
                <a:pos x="522743" y="417513"/>
              </a:cxn>
              <a:cxn ang="0">
                <a:pos x="0" y="215908"/>
              </a:cxn>
              <a:cxn ang="0">
                <a:pos x="214406" y="0"/>
              </a:cxn>
              <a:cxn ang="0">
                <a:pos x="522743" y="113062"/>
              </a:cxn>
            </a:cxnLst>
            <a:pathLst>
              <a:path w="1523" h="613">
                <a:moveTo>
                  <a:pt x="768" y="166"/>
                </a:moveTo>
                <a:cubicBezTo>
                  <a:pt x="934" y="166"/>
                  <a:pt x="1087" y="108"/>
                  <a:pt x="1208" y="12"/>
                </a:cubicBezTo>
                <a:lnTo>
                  <a:pt x="1523" y="330"/>
                </a:lnTo>
                <a:cubicBezTo>
                  <a:pt x="1321" y="506"/>
                  <a:pt x="1057" y="613"/>
                  <a:pt x="768" y="613"/>
                </a:cubicBezTo>
                <a:cubicBezTo>
                  <a:pt x="473" y="613"/>
                  <a:pt x="204" y="501"/>
                  <a:pt x="0" y="317"/>
                </a:cubicBezTo>
                <a:lnTo>
                  <a:pt x="315" y="0"/>
                </a:lnTo>
                <a:cubicBezTo>
                  <a:pt x="438" y="104"/>
                  <a:pt x="596" y="166"/>
                  <a:pt x="768" y="166"/>
                </a:cubicBezTo>
                <a:close/>
              </a:path>
            </a:pathLst>
          </a:custGeom>
          <a:solidFill>
            <a:srgbClr val="ACCA33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3" name="Freeform 13"/>
          <p:cNvSpPr/>
          <p:nvPr/>
        </p:nvSpPr>
        <p:spPr>
          <a:xfrm>
            <a:off x="4873625" y="3841750"/>
            <a:ext cx="1862138" cy="752475"/>
          </a:xfrm>
          <a:custGeom>
            <a:avLst/>
            <a:gdLst/>
            <a:ahLst/>
            <a:cxnLst>
              <a:cxn ang="0">
                <a:pos x="939586" y="205344"/>
              </a:cxn>
              <a:cxn ang="0">
                <a:pos x="1476492" y="17055"/>
              </a:cxn>
              <a:cxn ang="0">
                <a:pos x="1862138" y="405914"/>
              </a:cxn>
              <a:cxn ang="0">
                <a:pos x="939586" y="752475"/>
              </a:cxn>
              <a:cxn ang="0">
                <a:pos x="0" y="390905"/>
              </a:cxn>
              <a:cxn ang="0">
                <a:pos x="383602" y="0"/>
              </a:cxn>
              <a:cxn ang="0">
                <a:pos x="939586" y="205344"/>
              </a:cxn>
            </a:cxnLst>
            <a:pathLst>
              <a:path w="2733" h="1103">
                <a:moveTo>
                  <a:pt x="1379" y="301"/>
                </a:moveTo>
                <a:cubicBezTo>
                  <a:pt x="1677" y="301"/>
                  <a:pt x="1950" y="198"/>
                  <a:pt x="2167" y="25"/>
                </a:cubicBezTo>
                <a:lnTo>
                  <a:pt x="2733" y="595"/>
                </a:lnTo>
                <a:cubicBezTo>
                  <a:pt x="2370" y="912"/>
                  <a:pt x="1897" y="1103"/>
                  <a:pt x="1379" y="1103"/>
                </a:cubicBezTo>
                <a:cubicBezTo>
                  <a:pt x="849" y="1103"/>
                  <a:pt x="366" y="903"/>
                  <a:pt x="0" y="573"/>
                </a:cubicBezTo>
                <a:lnTo>
                  <a:pt x="563" y="0"/>
                </a:lnTo>
                <a:cubicBezTo>
                  <a:pt x="783" y="185"/>
                  <a:pt x="1069" y="301"/>
                  <a:pt x="1379" y="301"/>
                </a:cubicBezTo>
                <a:close/>
              </a:path>
            </a:pathLst>
          </a:custGeom>
          <a:solidFill>
            <a:srgbClr val="1990AE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4" name="Freeform 14"/>
          <p:cNvSpPr/>
          <p:nvPr/>
        </p:nvSpPr>
        <p:spPr>
          <a:xfrm>
            <a:off x="8256588" y="3602038"/>
            <a:ext cx="1031875" cy="417512"/>
          </a:xfrm>
          <a:custGeom>
            <a:avLst/>
            <a:gdLst/>
            <a:ahLst/>
            <a:cxnLst>
              <a:cxn ang="0">
                <a:pos x="522744" y="112381"/>
              </a:cxn>
              <a:cxn ang="0">
                <a:pos x="822233" y="8173"/>
              </a:cxn>
              <a:cxn ang="0">
                <a:pos x="1031875" y="228168"/>
              </a:cxn>
              <a:cxn ang="0">
                <a:pos x="522744" y="417513"/>
              </a:cxn>
              <a:cxn ang="0">
                <a:pos x="0" y="215908"/>
              </a:cxn>
              <a:cxn ang="0">
                <a:pos x="213726" y="0"/>
              </a:cxn>
              <a:cxn ang="0">
                <a:pos x="522744" y="112381"/>
              </a:cxn>
            </a:cxnLst>
            <a:pathLst>
              <a:path w="1516" h="613">
                <a:moveTo>
                  <a:pt x="768" y="165"/>
                </a:moveTo>
                <a:cubicBezTo>
                  <a:pt x="934" y="165"/>
                  <a:pt x="1087" y="108"/>
                  <a:pt x="1208" y="12"/>
                </a:cubicBezTo>
                <a:lnTo>
                  <a:pt x="1516" y="335"/>
                </a:lnTo>
                <a:cubicBezTo>
                  <a:pt x="1314" y="511"/>
                  <a:pt x="1057" y="613"/>
                  <a:pt x="768" y="613"/>
                </a:cubicBezTo>
                <a:cubicBezTo>
                  <a:pt x="473" y="613"/>
                  <a:pt x="204" y="501"/>
                  <a:pt x="0" y="317"/>
                </a:cubicBezTo>
                <a:lnTo>
                  <a:pt x="314" y="0"/>
                </a:lnTo>
                <a:cubicBezTo>
                  <a:pt x="437" y="103"/>
                  <a:pt x="596" y="165"/>
                  <a:pt x="768" y="165"/>
                </a:cubicBezTo>
                <a:close/>
              </a:path>
            </a:pathLst>
          </a:custGeom>
          <a:solidFill>
            <a:srgbClr val="ACCA33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5" name="Freeform 15"/>
          <p:cNvSpPr/>
          <p:nvPr/>
        </p:nvSpPr>
        <p:spPr>
          <a:xfrm>
            <a:off x="7827963" y="3843338"/>
            <a:ext cx="1858962" cy="749300"/>
          </a:xfrm>
          <a:custGeom>
            <a:avLst/>
            <a:gdLst/>
            <a:ahLst/>
            <a:cxnLst>
              <a:cxn ang="0">
                <a:pos x="936972" y="202495"/>
              </a:cxn>
              <a:cxn ang="0">
                <a:pos x="1481042" y="6818"/>
              </a:cxn>
              <a:cxn ang="0">
                <a:pos x="1858963" y="402945"/>
              </a:cxn>
              <a:cxn ang="0">
                <a:pos x="936972" y="749300"/>
              </a:cxn>
              <a:cxn ang="0">
                <a:pos x="0" y="391354"/>
              </a:cxn>
              <a:cxn ang="0">
                <a:pos x="382688" y="0"/>
              </a:cxn>
              <a:cxn ang="0">
                <a:pos x="936972" y="202495"/>
              </a:cxn>
            </a:cxnLst>
            <a:pathLst>
              <a:path w="2730" h="1099">
                <a:moveTo>
                  <a:pt x="1376" y="297"/>
                </a:moveTo>
                <a:cubicBezTo>
                  <a:pt x="1673" y="297"/>
                  <a:pt x="1918" y="224"/>
                  <a:pt x="2175" y="10"/>
                </a:cubicBezTo>
                <a:lnTo>
                  <a:pt x="2730" y="591"/>
                </a:lnTo>
                <a:cubicBezTo>
                  <a:pt x="2367" y="907"/>
                  <a:pt x="1893" y="1099"/>
                  <a:pt x="1376" y="1099"/>
                </a:cubicBezTo>
                <a:cubicBezTo>
                  <a:pt x="846" y="1099"/>
                  <a:pt x="366" y="903"/>
                  <a:pt x="0" y="574"/>
                </a:cubicBezTo>
                <a:lnTo>
                  <a:pt x="562" y="0"/>
                </a:lnTo>
                <a:cubicBezTo>
                  <a:pt x="783" y="185"/>
                  <a:pt x="1066" y="297"/>
                  <a:pt x="1376" y="297"/>
                </a:cubicBezTo>
                <a:close/>
              </a:path>
            </a:pathLst>
          </a:custGeom>
          <a:solidFill>
            <a:srgbClr val="1990AE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6" name="TextBox 15"/>
          <p:cNvSpPr txBox="1"/>
          <p:nvPr/>
        </p:nvSpPr>
        <p:spPr>
          <a:xfrm>
            <a:off x="2057718" y="2408555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减少用户输入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618" name="组合 25617"/>
          <p:cNvGrpSpPr/>
          <p:nvPr/>
        </p:nvGrpSpPr>
        <p:grpSpPr>
          <a:xfrm>
            <a:off x="1927225" y="2884488"/>
            <a:ext cx="1816100" cy="812800"/>
            <a:chOff x="0" y="0"/>
            <a:chExt cx="1815476" cy="813453"/>
          </a:xfrm>
        </p:grpSpPr>
        <p:cxnSp>
          <p:nvCxnSpPr>
            <p:cNvPr id="7" name="直接连接符 18"/>
            <p:cNvCxnSpPr/>
            <p:nvPr/>
          </p:nvCxnSpPr>
          <p:spPr>
            <a:xfrm>
              <a:off x="0" y="0"/>
              <a:ext cx="18154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619" name="直接连接符 19"/>
            <p:cNvCxnSpPr/>
            <p:nvPr/>
          </p:nvCxnSpPr>
          <p:spPr>
            <a:xfrm flipH="1">
              <a:off x="907738" y="4763"/>
              <a:ext cx="1" cy="8086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25621" name="TextBox 22"/>
          <p:cNvSpPr txBox="1"/>
          <p:nvPr/>
        </p:nvSpPr>
        <p:spPr>
          <a:xfrm>
            <a:off x="3578543" y="5303838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减少单屏输入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623" name="组合 25622"/>
          <p:cNvGrpSpPr/>
          <p:nvPr/>
        </p:nvGrpSpPr>
        <p:grpSpPr>
          <a:xfrm flipV="1">
            <a:off x="3448050" y="4379913"/>
            <a:ext cx="1816100" cy="812800"/>
            <a:chOff x="0" y="0"/>
            <a:chExt cx="1815476" cy="813453"/>
          </a:xfrm>
        </p:grpSpPr>
        <p:cxnSp>
          <p:nvCxnSpPr>
            <p:cNvPr id="8" name="直接连接符 26"/>
            <p:cNvCxnSpPr/>
            <p:nvPr/>
          </p:nvCxnSpPr>
          <p:spPr>
            <a:xfrm>
              <a:off x="0" y="0"/>
              <a:ext cx="18154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624" name="直接连接符 27"/>
            <p:cNvCxnSpPr/>
            <p:nvPr/>
          </p:nvCxnSpPr>
          <p:spPr>
            <a:xfrm flipH="1">
              <a:off x="907738" y="4763"/>
              <a:ext cx="1" cy="8086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25626" name="TextBox 28"/>
          <p:cNvSpPr txBox="1"/>
          <p:nvPr/>
        </p:nvSpPr>
        <p:spPr>
          <a:xfrm>
            <a:off x="5033963" y="2408555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页面风格统一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628" name="组合 25627"/>
          <p:cNvGrpSpPr/>
          <p:nvPr/>
        </p:nvGrpSpPr>
        <p:grpSpPr>
          <a:xfrm>
            <a:off x="4908550" y="2884488"/>
            <a:ext cx="1816100" cy="812800"/>
            <a:chOff x="0" y="0"/>
            <a:chExt cx="1815476" cy="813453"/>
          </a:xfrm>
        </p:grpSpPr>
        <p:cxnSp>
          <p:nvCxnSpPr>
            <p:cNvPr id="10" name="直接连接符 31"/>
            <p:cNvCxnSpPr/>
            <p:nvPr/>
          </p:nvCxnSpPr>
          <p:spPr>
            <a:xfrm>
              <a:off x="0" y="0"/>
              <a:ext cx="18154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629" name="直接连接符 32"/>
            <p:cNvCxnSpPr/>
            <p:nvPr/>
          </p:nvCxnSpPr>
          <p:spPr>
            <a:xfrm flipH="1">
              <a:off x="907738" y="4763"/>
              <a:ext cx="1" cy="8086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25631" name="TextBox 33"/>
          <p:cNvSpPr txBox="1"/>
          <p:nvPr/>
        </p:nvSpPr>
        <p:spPr>
          <a:xfrm>
            <a:off x="6487478" y="5303838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减少说明文字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633" name="组合 25632"/>
          <p:cNvGrpSpPr/>
          <p:nvPr/>
        </p:nvGrpSpPr>
        <p:grpSpPr>
          <a:xfrm flipV="1">
            <a:off x="6357938" y="4379913"/>
            <a:ext cx="1814512" cy="812800"/>
            <a:chOff x="0" y="0"/>
            <a:chExt cx="1815476" cy="813453"/>
          </a:xfrm>
        </p:grpSpPr>
        <p:cxnSp>
          <p:nvCxnSpPr>
            <p:cNvPr id="11" name="直接连接符 36"/>
            <p:cNvCxnSpPr/>
            <p:nvPr/>
          </p:nvCxnSpPr>
          <p:spPr>
            <a:xfrm>
              <a:off x="0" y="0"/>
              <a:ext cx="18154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634" name="直接连接符 37"/>
            <p:cNvCxnSpPr/>
            <p:nvPr/>
          </p:nvCxnSpPr>
          <p:spPr>
            <a:xfrm flipH="1">
              <a:off x="907738" y="4763"/>
              <a:ext cx="1" cy="8086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sp>
        <p:nvSpPr>
          <p:cNvPr id="25636" name="TextBox 38"/>
          <p:cNvSpPr txBox="1"/>
          <p:nvPr/>
        </p:nvSpPr>
        <p:spPr>
          <a:xfrm>
            <a:off x="7979728" y="2408555"/>
            <a:ext cx="15544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增加等待元素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638" name="组合 25637"/>
          <p:cNvGrpSpPr/>
          <p:nvPr/>
        </p:nvGrpSpPr>
        <p:grpSpPr>
          <a:xfrm>
            <a:off x="7853363" y="2884488"/>
            <a:ext cx="1816100" cy="812800"/>
            <a:chOff x="0" y="0"/>
            <a:chExt cx="1815476" cy="813453"/>
          </a:xfrm>
        </p:grpSpPr>
        <p:cxnSp>
          <p:nvCxnSpPr>
            <p:cNvPr id="12" name="直接连接符 41"/>
            <p:cNvCxnSpPr/>
            <p:nvPr/>
          </p:nvCxnSpPr>
          <p:spPr>
            <a:xfrm>
              <a:off x="0" y="0"/>
              <a:ext cx="181547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639" name="直接连接符 42"/>
            <p:cNvCxnSpPr/>
            <p:nvPr/>
          </p:nvCxnSpPr>
          <p:spPr>
            <a:xfrm flipH="1">
              <a:off x="907738" y="4763"/>
              <a:ext cx="1" cy="80869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oval" w="med" len="med"/>
            </a:ln>
          </p:spPr>
        </p:cxnSp>
      </p:grp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5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85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/>
      <p:bldP spid="25621" grpId="0"/>
      <p:bldP spid="25626" grpId="0"/>
      <p:bldP spid="25631" grpId="0"/>
      <p:bldP spid="2563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981200" y="5493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b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000" b="1" dirty="0" smtClean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r>
              <a:rPr lang="en-US" altLang="zh-CN" sz="1800" b="1" dirty="0" smtClean="0">
                <a:solidFill>
                  <a:srgbClr val="01A49F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 smtClean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82165" y="2061845"/>
            <a:ext cx="2078990" cy="3997960"/>
            <a:chOff x="3279" y="3247"/>
            <a:chExt cx="3274" cy="6296"/>
          </a:xfrm>
        </p:grpSpPr>
        <p:sp>
          <p:nvSpPr>
            <p:cNvPr id="7" name="矩形 6"/>
            <p:cNvSpPr/>
            <p:nvPr/>
          </p:nvSpPr>
          <p:spPr>
            <a:xfrm>
              <a:off x="3279" y="3247"/>
              <a:ext cx="3274" cy="6296"/>
            </a:xfrm>
            <a:prstGeom prst="rect">
              <a:avLst/>
            </a:prstGeom>
            <a:solidFill>
              <a:srgbClr val="01A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793" y="4148"/>
              <a:ext cx="2204" cy="2204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0" y="4679"/>
              <a:ext cx="185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</a:rPr>
                <a:t>01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9" y="7210"/>
              <a:ext cx="327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H5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营销概述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49215" y="2061845"/>
            <a:ext cx="2078990" cy="3997960"/>
            <a:chOff x="8109" y="3247"/>
            <a:chExt cx="3274" cy="6296"/>
          </a:xfrm>
        </p:grpSpPr>
        <p:sp>
          <p:nvSpPr>
            <p:cNvPr id="20" name="矩形 19"/>
            <p:cNvSpPr/>
            <p:nvPr/>
          </p:nvSpPr>
          <p:spPr>
            <a:xfrm>
              <a:off x="8109" y="3247"/>
              <a:ext cx="3274" cy="6296"/>
            </a:xfrm>
            <a:prstGeom prst="rect">
              <a:avLst/>
            </a:prstGeom>
            <a:solidFill>
              <a:srgbClr val="199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09" y="7220"/>
              <a:ext cx="327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defRPr>
              </a:lvl1pPr>
            </a:lstStyle>
            <a:p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</a:rPr>
                <a:t>H5营销实施</a:t>
              </a:r>
              <a:endPara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2000" b="1" dirty="0" smtClean="0">
                  <a:latin typeface="微软雅黑" panose="020B0503020204020204" charset="-122"/>
                  <a:ea typeface="微软雅黑" panose="020B0503020204020204" charset="-122"/>
                </a:rPr>
                <a:t>步骤</a:t>
              </a:r>
              <a:endPara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591" y="4134"/>
              <a:ext cx="2204" cy="2204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48" y="4665"/>
              <a:ext cx="1855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</a:rPr>
                <a:t>02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25155" y="2061845"/>
            <a:ext cx="2091690" cy="3997960"/>
            <a:chOff x="12953" y="3247"/>
            <a:chExt cx="3294" cy="6296"/>
          </a:xfrm>
        </p:grpSpPr>
        <p:sp>
          <p:nvSpPr>
            <p:cNvPr id="19" name="矩形 18"/>
            <p:cNvSpPr/>
            <p:nvPr/>
          </p:nvSpPr>
          <p:spPr>
            <a:xfrm>
              <a:off x="12953" y="3247"/>
              <a:ext cx="3294" cy="6296"/>
            </a:xfrm>
            <a:prstGeom prst="rect">
              <a:avLst/>
            </a:prstGeom>
            <a:solidFill>
              <a:srgbClr val="437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3549" y="4122"/>
              <a:ext cx="2216" cy="2216"/>
            </a:xfrm>
            <a:prstGeom prst="ellipse">
              <a:avLst/>
            </a:prstGeom>
            <a:solidFill>
              <a:srgbClr val="FFFFFF">
                <a:alpha val="25098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41" y="4658"/>
              <a:ext cx="1866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solidFill>
                    <a:schemeClr val="bg1"/>
                  </a:solidFill>
                </a:rPr>
                <a:t>03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53" y="7222"/>
              <a:ext cx="3294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H5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营销的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注意事项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4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标题 3"/>
          <p:cNvSpPr>
            <a:spLocks noGrp="1"/>
          </p:cNvSpPr>
          <p:nvPr/>
        </p:nvSpPr>
        <p:spPr>
          <a:xfrm>
            <a:off x="1981200" y="58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</a:t>
            </a:r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页面的投放推广</a:t>
            </a:r>
            <a:endParaRPr lang="en-US" altLang="zh-CN" sz="2800" b="1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346315" y="2391410"/>
            <a:ext cx="2308225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“软文+H5落地页”推广。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46315" y="2043430"/>
            <a:ext cx="2249805" cy="3352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品牌微信公众号推广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261"/>
          <p:cNvSpPr>
            <a:spLocks noChangeArrowheads="1"/>
          </p:cNvSpPr>
          <p:nvPr/>
        </p:nvSpPr>
        <p:spPr bwMode="auto">
          <a:xfrm>
            <a:off x="5397500" y="4187190"/>
            <a:ext cx="1112520" cy="520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思路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346315" y="5146675"/>
            <a:ext cx="332549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生活属性为主，有趣、好玩，有参与感是关键。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46315" y="4798695"/>
            <a:ext cx="2249805" cy="3352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朋友圈互动推广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506220" y="2391410"/>
            <a:ext cx="2818130" cy="73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线下活动推广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扫二维码玩游戏送礼品，通过H5有趣的互动可以引发粉丝互动转发朋友圈、微博等。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74545" y="2043430"/>
            <a:ext cx="2249805" cy="3352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线上线下的结合推广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734820" y="5133975"/>
            <a:ext cx="265938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通过公众号的图文群发推广、微信群推广、线下二维码推广。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74545" y="4798695"/>
            <a:ext cx="2249805" cy="3352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利用身边社群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30065" y="2282825"/>
            <a:ext cx="1510030" cy="1513840"/>
            <a:chOff x="6819" y="3595"/>
            <a:chExt cx="2378" cy="2384"/>
          </a:xfrm>
        </p:grpSpPr>
        <p:sp>
          <p:nvSpPr>
            <p:cNvPr id="64" name="Freeform 26"/>
            <p:cNvSpPr/>
            <p:nvPr/>
          </p:nvSpPr>
          <p:spPr bwMode="auto">
            <a:xfrm>
              <a:off x="6819" y="3595"/>
              <a:ext cx="2379" cy="2385"/>
            </a:xfrm>
            <a:custGeom>
              <a:avLst/>
              <a:gdLst>
                <a:gd name="T0" fmla="*/ 0 w 3147"/>
                <a:gd name="T1" fmla="*/ 1787 h 3147"/>
                <a:gd name="T2" fmla="*/ 1787 w 3147"/>
                <a:gd name="T3" fmla="*/ 0 h 3147"/>
                <a:gd name="T4" fmla="*/ 3147 w 3147"/>
                <a:gd name="T5" fmla="*/ 0 h 3147"/>
                <a:gd name="T6" fmla="*/ 0 w 3147"/>
                <a:gd name="T7" fmla="*/ 3147 h 3147"/>
                <a:gd name="T8" fmla="*/ 0 w 3147"/>
                <a:gd name="T9" fmla="*/ 1787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7" h="3147">
                  <a:moveTo>
                    <a:pt x="0" y="1787"/>
                  </a:moveTo>
                  <a:lnTo>
                    <a:pt x="1787" y="0"/>
                  </a:lnTo>
                  <a:lnTo>
                    <a:pt x="3147" y="0"/>
                  </a:lnTo>
                  <a:lnTo>
                    <a:pt x="0" y="3147"/>
                  </a:lnTo>
                  <a:lnTo>
                    <a:pt x="0" y="1787"/>
                  </a:lnTo>
                  <a:close/>
                </a:path>
              </a:pathLst>
            </a:custGeom>
            <a:solidFill>
              <a:srgbClr val="1990AE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7350" y="4075"/>
              <a:ext cx="1024" cy="723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Swiss911 UCm BT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Swiss911 UCm BT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89625" y="2282825"/>
            <a:ext cx="1510030" cy="1513840"/>
            <a:chOff x="9275" y="3595"/>
            <a:chExt cx="2378" cy="2384"/>
          </a:xfrm>
        </p:grpSpPr>
        <p:sp>
          <p:nvSpPr>
            <p:cNvPr id="65" name="Freeform 27"/>
            <p:cNvSpPr/>
            <p:nvPr/>
          </p:nvSpPr>
          <p:spPr bwMode="auto">
            <a:xfrm>
              <a:off x="9275" y="3595"/>
              <a:ext cx="2379" cy="2385"/>
            </a:xfrm>
            <a:custGeom>
              <a:avLst/>
              <a:gdLst>
                <a:gd name="T0" fmla="*/ 3147 w 3147"/>
                <a:gd name="T1" fmla="*/ 1787 h 3147"/>
                <a:gd name="T2" fmla="*/ 1360 w 3147"/>
                <a:gd name="T3" fmla="*/ 0 h 3147"/>
                <a:gd name="T4" fmla="*/ 0 w 3147"/>
                <a:gd name="T5" fmla="*/ 0 h 3147"/>
                <a:gd name="T6" fmla="*/ 3147 w 3147"/>
                <a:gd name="T7" fmla="*/ 3147 h 3147"/>
                <a:gd name="T8" fmla="*/ 3147 w 3147"/>
                <a:gd name="T9" fmla="*/ 1787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7" h="3147">
                  <a:moveTo>
                    <a:pt x="3147" y="1787"/>
                  </a:moveTo>
                  <a:lnTo>
                    <a:pt x="1360" y="0"/>
                  </a:lnTo>
                  <a:lnTo>
                    <a:pt x="0" y="0"/>
                  </a:lnTo>
                  <a:lnTo>
                    <a:pt x="3147" y="3147"/>
                  </a:lnTo>
                  <a:lnTo>
                    <a:pt x="3147" y="1787"/>
                  </a:lnTo>
                  <a:close/>
                </a:path>
              </a:pathLst>
            </a:custGeom>
            <a:solidFill>
              <a:srgbClr val="01A49F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>
              <a:off x="10252" y="4120"/>
              <a:ext cx="1024" cy="723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Swiss911 UCm BT" pitchFamily="34" charset="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Swiss911 UCm BT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30065" y="3846195"/>
            <a:ext cx="1510030" cy="1510030"/>
            <a:chOff x="6819" y="6057"/>
            <a:chExt cx="2378" cy="2378"/>
          </a:xfrm>
        </p:grpSpPr>
        <p:sp>
          <p:nvSpPr>
            <p:cNvPr id="66" name="Freeform 28"/>
            <p:cNvSpPr/>
            <p:nvPr/>
          </p:nvSpPr>
          <p:spPr bwMode="auto">
            <a:xfrm>
              <a:off x="6819" y="6057"/>
              <a:ext cx="2379" cy="2379"/>
            </a:xfrm>
            <a:custGeom>
              <a:avLst/>
              <a:gdLst>
                <a:gd name="T0" fmla="*/ 0 w 3147"/>
                <a:gd name="T1" fmla="*/ 1360 h 3147"/>
                <a:gd name="T2" fmla="*/ 1787 w 3147"/>
                <a:gd name="T3" fmla="*/ 3147 h 3147"/>
                <a:gd name="T4" fmla="*/ 3147 w 3147"/>
                <a:gd name="T5" fmla="*/ 3147 h 3147"/>
                <a:gd name="T6" fmla="*/ 0 w 3147"/>
                <a:gd name="T7" fmla="*/ 0 h 3147"/>
                <a:gd name="T8" fmla="*/ 0 w 3147"/>
                <a:gd name="T9" fmla="*/ 1360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7" h="3147">
                  <a:moveTo>
                    <a:pt x="0" y="1360"/>
                  </a:moveTo>
                  <a:lnTo>
                    <a:pt x="1787" y="3147"/>
                  </a:lnTo>
                  <a:lnTo>
                    <a:pt x="3147" y="3147"/>
                  </a:lnTo>
                  <a:lnTo>
                    <a:pt x="0" y="0"/>
                  </a:lnTo>
                  <a:lnTo>
                    <a:pt x="0" y="136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>
              <a:off x="7276" y="7124"/>
              <a:ext cx="1024" cy="723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Swiss911 UCm BT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Swiss911 UCm BT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89625" y="3846195"/>
            <a:ext cx="1510030" cy="1510030"/>
            <a:chOff x="9275" y="6057"/>
            <a:chExt cx="2378" cy="2378"/>
          </a:xfrm>
        </p:grpSpPr>
        <p:sp>
          <p:nvSpPr>
            <p:cNvPr id="67" name="Freeform 29"/>
            <p:cNvSpPr/>
            <p:nvPr/>
          </p:nvSpPr>
          <p:spPr bwMode="auto">
            <a:xfrm>
              <a:off x="9275" y="6057"/>
              <a:ext cx="2379" cy="2379"/>
            </a:xfrm>
            <a:custGeom>
              <a:avLst/>
              <a:gdLst>
                <a:gd name="T0" fmla="*/ 3147 w 3147"/>
                <a:gd name="T1" fmla="*/ 1360 h 3147"/>
                <a:gd name="T2" fmla="*/ 1360 w 3147"/>
                <a:gd name="T3" fmla="*/ 3147 h 3147"/>
                <a:gd name="T4" fmla="*/ 0 w 3147"/>
                <a:gd name="T5" fmla="*/ 3147 h 3147"/>
                <a:gd name="T6" fmla="*/ 3147 w 3147"/>
                <a:gd name="T7" fmla="*/ 0 h 3147"/>
                <a:gd name="T8" fmla="*/ 3147 w 3147"/>
                <a:gd name="T9" fmla="*/ 1360 h 3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7" h="3147">
                  <a:moveTo>
                    <a:pt x="3147" y="1360"/>
                  </a:moveTo>
                  <a:lnTo>
                    <a:pt x="1360" y="3147"/>
                  </a:lnTo>
                  <a:lnTo>
                    <a:pt x="0" y="3147"/>
                  </a:lnTo>
                  <a:lnTo>
                    <a:pt x="3147" y="0"/>
                  </a:lnTo>
                  <a:lnTo>
                    <a:pt x="3147" y="1360"/>
                  </a:lnTo>
                  <a:close/>
                </a:path>
              </a:pathLst>
            </a:custGeom>
            <a:solidFill>
              <a:srgbClr val="5B9BD5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10222" y="7109"/>
              <a:ext cx="1024" cy="723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Swiss911 UCm BT" pitchFamily="34" charset="0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Swiss911 UCm BT" pitchFamily="34" charset="0"/>
              </a:endParaRPr>
            </a:p>
          </p:txBody>
        </p:sp>
      </p:grpSp>
      <p:sp>
        <p:nvSpPr>
          <p:cNvPr id="81" name="Freeform 24"/>
          <p:cNvSpPr>
            <a:spLocks noEditPoints="1"/>
          </p:cNvSpPr>
          <p:nvPr/>
        </p:nvSpPr>
        <p:spPr bwMode="auto">
          <a:xfrm flipH="1">
            <a:off x="5419725" y="3027680"/>
            <a:ext cx="1087755" cy="1159510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  <a:effectLst/>
        </p:spPr>
        <p:txBody>
          <a:bodyPr vert="horz" wrap="square" lIns="121917" tIns="60959" rIns="121917" bIns="60959" numCol="1" anchor="t" anchorCtr="0" compatLnSpc="1"/>
          <a:lstStyle/>
          <a:p>
            <a:endParaRPr lang="zh-CN" altLang="en-US" sz="2400"/>
          </a:p>
        </p:txBody>
      </p: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9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99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99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99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0" grpId="0"/>
      <p:bldP spid="81" grpId="0" animBg="1"/>
      <p:bldP spid="73" grpId="0"/>
      <p:bldP spid="74" grpId="0"/>
      <p:bldP spid="68" grpId="0"/>
      <p:bldP spid="69" grpId="0"/>
      <p:bldP spid="75" grpId="0"/>
      <p:bldP spid="76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4"/>
          <p:cNvSpPr txBox="1"/>
          <p:nvPr/>
        </p:nvSpPr>
        <p:spPr>
          <a:xfrm>
            <a:off x="4088396" y="3911476"/>
            <a:ext cx="403441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H5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营销的注意事项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2402205" y="4548505"/>
            <a:ext cx="7475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在移动互联网时代，学习利用H5营销，是很多商家进行移动互联网营销必不可少的。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那么进行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H5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营销需注意哪些方面呢？</a:t>
            </a:r>
            <a:endParaRPr lang="zh-CN" altLang="en-US" sz="16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5680" y="1079500"/>
            <a:ext cx="2598420" cy="2598420"/>
            <a:chOff x="7568" y="1700"/>
            <a:chExt cx="4092" cy="4092"/>
          </a:xfrm>
        </p:grpSpPr>
        <p:sp>
          <p:nvSpPr>
            <p:cNvPr id="11" name="椭圆 10"/>
            <p:cNvSpPr/>
            <p:nvPr/>
          </p:nvSpPr>
          <p:spPr>
            <a:xfrm>
              <a:off x="7568" y="1700"/>
              <a:ext cx="4092" cy="4092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7715" y="1847"/>
              <a:ext cx="3798" cy="37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7892" y="2850"/>
              <a:ext cx="3444" cy="17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9878060" y="3724275"/>
            <a:ext cx="1200785" cy="120078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02055" y="3724275"/>
            <a:ext cx="1200785" cy="120078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99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标题 3"/>
          <p:cNvSpPr>
            <a:spLocks noGrp="1"/>
          </p:cNvSpPr>
          <p:nvPr/>
        </p:nvSpPr>
        <p:spPr>
          <a:xfrm>
            <a:off x="1981200" y="6337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</a:t>
            </a:r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营销的注意事项</a:t>
            </a:r>
            <a:endParaRPr lang="en-US" altLang="zh-CN" sz="2800" b="1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36370" y="1938020"/>
            <a:ext cx="5583555" cy="1085850"/>
            <a:chOff x="2262" y="3052"/>
            <a:chExt cx="8793" cy="1710"/>
          </a:xfrm>
        </p:grpSpPr>
        <p:sp>
          <p:nvSpPr>
            <p:cNvPr id="3" name="圆角矩形 2"/>
            <p:cNvSpPr/>
            <p:nvPr>
              <p:custDataLst>
                <p:tags r:id="rId1"/>
              </p:custDataLst>
            </p:nvPr>
          </p:nvSpPr>
          <p:spPr>
            <a:xfrm>
              <a:off x="3257" y="3305"/>
              <a:ext cx="7799" cy="120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127000">
                <a:srgbClr val="01A49F"/>
              </a:glow>
              <a:outerShdw blurRad="50800" dist="38100" dir="2700000" algn="tl" rotWithShape="0">
                <a:srgbClr val="01A49F"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468000" tIns="45720" rIns="91440" bIns="45720" numCol="1" spcCol="0" rtlCol="0" fromWordArt="0" anchor="ctr" anchorCtr="0" forceAA="0" compatLnSpc="1">
              <a:normAutofit/>
            </a:bodyPr>
            <a:p>
              <a:r>
                <a:rPr lang="zh-CN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要在创意和内容上追新求异</a:t>
              </a:r>
              <a:endParaRPr lang="zh-CN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2"/>
              </p:custDataLst>
            </p:nvPr>
          </p:nvSpPr>
          <p:spPr>
            <a:xfrm>
              <a:off x="2262" y="3052"/>
              <a:ext cx="1710" cy="1710"/>
            </a:xfrm>
            <a:prstGeom prst="ellipse">
              <a:avLst/>
            </a:prstGeom>
            <a:solidFill>
              <a:srgbClr val="1990AE"/>
            </a:solidFill>
            <a:ln>
              <a:noFill/>
            </a:ln>
            <a:effectLst>
              <a:glow rad="127000">
                <a:srgbClr val="FFFFFF"/>
              </a:glow>
              <a:outerShdw blurRad="50800" dist="38100" dir="5400000" algn="t" rotWithShape="0">
                <a:srgbClr val="FFFFFF">
                  <a:lumMod val="75000"/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3"/>
              </p:custDataLst>
            </p:nvPr>
          </p:nvSpPr>
          <p:spPr>
            <a:xfrm>
              <a:off x="2410" y="3199"/>
              <a:ext cx="1416" cy="141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80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+mn-ea"/>
                </a:rPr>
                <a:t>01</a:t>
              </a:r>
              <a:endPara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36440" y="3025140"/>
            <a:ext cx="5586095" cy="1088390"/>
            <a:chOff x="7144" y="4764"/>
            <a:chExt cx="8797" cy="1714"/>
          </a:xfrm>
        </p:grpSpPr>
        <p:sp>
          <p:nvSpPr>
            <p:cNvPr id="24" name="圆角矩形 23"/>
            <p:cNvSpPr/>
            <p:nvPr>
              <p:custDataLst>
                <p:tags r:id="rId4"/>
              </p:custDataLst>
            </p:nvPr>
          </p:nvSpPr>
          <p:spPr>
            <a:xfrm>
              <a:off x="8143" y="5017"/>
              <a:ext cx="7799" cy="12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127000">
                <a:srgbClr val="1990AE"/>
              </a:glow>
              <a:outerShdw blurRad="50800" dist="38100" dir="2700000" algn="tl" rotWithShape="0">
                <a:srgbClr val="1990AE"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468000" tIns="45720" rIns="91440" bIns="45720" numCol="1" spcCol="0" rtlCol="0" fromWordArt="0" anchor="ctr" anchorCtr="0" forceAA="0" compatLnSpc="1">
              <a:normAutofit/>
            </a:bodyPr>
            <a:p>
              <a:r>
                <a:rPr lang="zh-CN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要深挖H5的价值点</a:t>
              </a:r>
              <a:endParaRPr lang="zh-CN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5"/>
              </p:custDataLst>
            </p:nvPr>
          </p:nvSpPr>
          <p:spPr>
            <a:xfrm>
              <a:off x="7144" y="4764"/>
              <a:ext cx="1714" cy="1714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  <a:effectLst>
              <a:glow rad="127000">
                <a:srgbClr val="FFFFFF"/>
              </a:glow>
              <a:outerShdw blurRad="50800" dist="38100" dir="5400000" algn="t" rotWithShape="0">
                <a:srgbClr val="FFFFFF">
                  <a:lumMod val="75000"/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椭圆 26"/>
            <p:cNvSpPr/>
            <p:nvPr>
              <p:custDataLst>
                <p:tags r:id="rId6"/>
              </p:custDataLst>
            </p:nvPr>
          </p:nvSpPr>
          <p:spPr>
            <a:xfrm>
              <a:off x="7292" y="4911"/>
              <a:ext cx="1419" cy="1419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80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+mn-ea"/>
                </a:rPr>
                <a:t>02</a:t>
              </a:r>
              <a:endPara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34465" y="4114165"/>
            <a:ext cx="5586095" cy="1088390"/>
            <a:chOff x="2259" y="6479"/>
            <a:chExt cx="8797" cy="1714"/>
          </a:xfrm>
        </p:grpSpPr>
        <p:sp>
          <p:nvSpPr>
            <p:cNvPr id="29" name="圆角矩形 28"/>
            <p:cNvSpPr/>
            <p:nvPr>
              <p:custDataLst>
                <p:tags r:id="rId7"/>
              </p:custDataLst>
            </p:nvPr>
          </p:nvSpPr>
          <p:spPr>
            <a:xfrm>
              <a:off x="3258" y="6810"/>
              <a:ext cx="7798" cy="12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127000">
                <a:srgbClr val="01A49F"/>
              </a:glow>
              <a:outerShdw blurRad="50800" dist="38100" dir="2700000" algn="tl" rotWithShape="0">
                <a:srgbClr val="01A49F"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468000" tIns="45720" rIns="91440" bIns="45720" numCol="1" spcCol="0" rtlCol="0" fromWordArt="0" anchor="ctr" anchorCtr="0" forceAA="0" compatLnSpc="1">
              <a:normAutofit/>
            </a:bodyPr>
            <a:p>
              <a:r>
                <a:rPr lang="zh-CN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要从技术上寻求突破</a:t>
              </a:r>
              <a:endParaRPr lang="zh-CN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31" name="椭圆 30"/>
            <p:cNvSpPr/>
            <p:nvPr>
              <p:custDataLst>
                <p:tags r:id="rId8"/>
              </p:custDataLst>
            </p:nvPr>
          </p:nvSpPr>
          <p:spPr>
            <a:xfrm>
              <a:off x="2259" y="6479"/>
              <a:ext cx="1714" cy="1714"/>
            </a:xfrm>
            <a:prstGeom prst="ellipse">
              <a:avLst/>
            </a:prstGeom>
            <a:solidFill>
              <a:srgbClr val="1990AE"/>
            </a:solidFill>
            <a:ln>
              <a:noFill/>
            </a:ln>
            <a:effectLst>
              <a:glow rad="127000">
                <a:srgbClr val="FFFFFF"/>
              </a:glow>
              <a:outerShdw blurRad="50800" dist="38100" dir="5400000" algn="t" rotWithShape="0">
                <a:srgbClr val="FFFFFF">
                  <a:lumMod val="75000"/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9"/>
              </p:custDataLst>
            </p:nvPr>
          </p:nvSpPr>
          <p:spPr>
            <a:xfrm>
              <a:off x="2407" y="6627"/>
              <a:ext cx="1419" cy="1419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80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+mn-ea"/>
                </a:rPr>
                <a:t>03</a:t>
              </a:r>
              <a:endPara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37075" y="5203825"/>
            <a:ext cx="5586095" cy="1088390"/>
            <a:chOff x="7145" y="8195"/>
            <a:chExt cx="8797" cy="1714"/>
          </a:xfrm>
        </p:grpSpPr>
        <p:sp>
          <p:nvSpPr>
            <p:cNvPr id="21" name="圆角矩形 20"/>
            <p:cNvSpPr/>
            <p:nvPr>
              <p:custDataLst>
                <p:tags r:id="rId10"/>
              </p:custDataLst>
            </p:nvPr>
          </p:nvSpPr>
          <p:spPr>
            <a:xfrm>
              <a:off x="8144" y="8525"/>
              <a:ext cx="7798" cy="12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glow rad="127000">
                <a:srgbClr val="1990AE"/>
              </a:glow>
              <a:outerShdw blurRad="50800" dist="38100" dir="2700000" algn="tl" rotWithShape="0">
                <a:srgbClr val="1990AE"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468000" tIns="45720" rIns="91440" bIns="45720" numCol="1" spcCol="0" rtlCol="0" fromWordArt="0" anchor="ctr" anchorCtr="0" forceAA="0" compatLnSpc="1">
              <a:normAutofit fontScale="90000" lnSpcReduction="10000"/>
            </a:bodyPr>
            <a:p>
              <a:endParaRPr lang="zh-CN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r>
                <a:rPr lang="zh-CN" altLang="zh-CN" dirty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多渠道推广H5页面</a:t>
              </a:r>
              <a:endParaRPr lang="zh-CN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  <a:p>
              <a:endParaRPr lang="fr-FR" altLang="zh-CN" dirty="0">
                <a:solidFill>
                  <a:srgbClr val="000000"/>
                </a:solidFill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11"/>
              </p:custDataLst>
            </p:nvPr>
          </p:nvSpPr>
          <p:spPr>
            <a:xfrm>
              <a:off x="7145" y="8195"/>
              <a:ext cx="1714" cy="1714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  <a:effectLst>
              <a:glow rad="127000">
                <a:srgbClr val="FFFFFF"/>
              </a:glow>
              <a:outerShdw blurRad="50800" dist="38100" dir="5400000" algn="t" rotWithShape="0">
                <a:srgbClr val="FFFFFF">
                  <a:lumMod val="75000"/>
                  <a:alpha val="40000"/>
                </a:srgbClr>
              </a:outerShdw>
            </a:effectLst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" name="椭圆 27"/>
            <p:cNvSpPr/>
            <p:nvPr>
              <p:custDataLst>
                <p:tags r:id="rId12"/>
              </p:custDataLst>
            </p:nvPr>
          </p:nvSpPr>
          <p:spPr>
            <a:xfrm>
              <a:off x="7292" y="8342"/>
              <a:ext cx="1419" cy="1419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dash"/>
            </a:ln>
          </p:spPr>
          <p:style>
            <a:lnRef idx="2">
              <a:srgbClr val="83B40D">
                <a:shade val="50000"/>
              </a:srgbClr>
            </a:lnRef>
            <a:fillRef idx="1">
              <a:srgbClr val="83B40D"/>
            </a:fillRef>
            <a:effectRef idx="0">
              <a:srgbClr val="83B40D"/>
            </a:effectRef>
            <a:fontRef idx="minor">
              <a:srgbClr val="FFFFFF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/>
            </a:bodyPr>
            <a:p>
              <a:pPr algn="ctr"/>
              <a:r>
                <a:rPr lang="en-US" altLang="zh-CN" sz="2800">
                  <a:solidFill>
                    <a:srgbClr val="FFFFFF"/>
                  </a:solidFill>
                  <a:latin typeface="Arial" panose="020B0604020202020204" pitchFamily="34" charset="0"/>
                  <a:ea typeface="+mn-ea"/>
                  <a:cs typeface="+mn-ea"/>
                </a:rPr>
                <a:t>04</a:t>
              </a:r>
              <a:endParaRPr lang="en-US" altLang="zh-CN" sz="280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ea"/>
              </a:endParaRPr>
            </a:p>
          </p:txBody>
        </p:sp>
      </p:grp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99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3344545" y="2646045"/>
            <a:ext cx="1299845" cy="1299845"/>
          </a:xfrm>
          <a:prstGeom prst="ellipse">
            <a:avLst/>
          </a:prstGeom>
          <a:solidFill>
            <a:srgbClr val="43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563485" y="2632075"/>
            <a:ext cx="1299845" cy="129984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348480" y="1560195"/>
            <a:ext cx="3494405" cy="3470275"/>
          </a:xfrm>
          <a:prstGeom prst="ellipse">
            <a:avLst/>
          </a:prstGeom>
          <a:solidFill>
            <a:srgbClr val="01A49F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4466590" y="1689735"/>
            <a:ext cx="3255010" cy="323342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475470" y="2849245"/>
            <a:ext cx="893445" cy="893445"/>
          </a:xfrm>
          <a:prstGeom prst="ellipse">
            <a:avLst/>
          </a:prstGeom>
          <a:solidFill>
            <a:srgbClr val="775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903730" y="2835910"/>
            <a:ext cx="893445" cy="893445"/>
          </a:xfrm>
          <a:prstGeom prst="ellipse">
            <a:avLst/>
          </a:prstGeom>
          <a:solidFill>
            <a:srgbClr val="199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/>
          </p:nvPr>
        </p:nvSpPr>
        <p:spPr>
          <a:xfrm>
            <a:off x="4029075" y="2216150"/>
            <a:ext cx="4134485" cy="2131060"/>
          </a:xfrm>
        </p:spPr>
        <p:txBody>
          <a:bodyPr>
            <a:noAutofit/>
          </a:bodyPr>
          <a:p>
            <a:pPr algn="ctr" fontAlgn="auto">
              <a:lnSpc>
                <a:spcPct val="100000"/>
              </a:lnSpc>
            </a:pPr>
            <a:r>
              <a:rPr lang="zh-CN" altLang="en-US" sz="9600" b="1" dirty="0" smtClean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br>
              <a:rPr lang="zh-CN" altLang="en-US" sz="9600" b="1" dirty="0" smtClean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5400" b="1" dirty="0" smtClean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Thanks</a:t>
            </a:r>
            <a:endParaRPr lang="en-US" altLang="zh-CN" sz="5400" b="1" dirty="0" smtClean="0"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10" grpId="0" animBg="1"/>
      <p:bldP spid="4" grpId="0" animBg="1"/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椭圆 13"/>
          <p:cNvSpPr/>
          <p:nvPr>
            <p:custDataLst>
              <p:tags r:id="rId1"/>
            </p:custDataLst>
          </p:nvPr>
        </p:nvSpPr>
        <p:spPr>
          <a:xfrm>
            <a:off x="3541558" y="2607565"/>
            <a:ext cx="2445014" cy="2519170"/>
          </a:xfrm>
          <a:prstGeom prst="ellipse">
            <a:avLst/>
          </a:prstGeom>
          <a:solidFill>
            <a:srgbClr val="53548A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>
            <a:off x="5668135" y="2607565"/>
            <a:ext cx="2399465" cy="2519170"/>
          </a:xfrm>
          <a:prstGeom prst="ellipse">
            <a:avLst/>
          </a:prstGeom>
          <a:solidFill>
            <a:srgbClr val="438086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椭圆 19"/>
          <p:cNvSpPr/>
          <p:nvPr>
            <p:custDataLst>
              <p:tags r:id="rId3"/>
            </p:custDataLst>
          </p:nvPr>
        </p:nvSpPr>
        <p:spPr>
          <a:xfrm>
            <a:off x="5735849" y="3105926"/>
            <a:ext cx="1423815" cy="1520492"/>
          </a:xfrm>
          <a:prstGeom prst="ellipse">
            <a:avLst/>
          </a:prstGeom>
          <a:noFill/>
          <a:ln>
            <a:solidFill>
              <a:srgbClr val="A04DA3"/>
            </a:solidFill>
            <a:prstDash val="dash"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椭圆 20"/>
          <p:cNvSpPr/>
          <p:nvPr>
            <p:custDataLst>
              <p:tags r:id="rId4"/>
            </p:custDataLst>
          </p:nvPr>
        </p:nvSpPr>
        <p:spPr>
          <a:xfrm>
            <a:off x="4538966" y="3105926"/>
            <a:ext cx="1423815" cy="1520492"/>
          </a:xfrm>
          <a:prstGeom prst="ellipse">
            <a:avLst/>
          </a:prstGeom>
          <a:noFill/>
          <a:ln>
            <a:solidFill>
              <a:srgbClr val="A04DA3"/>
            </a:solidFill>
            <a:prstDash val="dash"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6644640" y="3442970"/>
            <a:ext cx="4871085" cy="9290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矩形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44770" y="3348695"/>
            <a:ext cx="424487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indent="0" algn="l" fontAlgn="auto">
              <a:lnSpc>
                <a:spcPct val="150000"/>
              </a:lnSpc>
              <a:buNone/>
            </a:pPr>
            <a:r>
              <a:rPr lang="zh-CN" altLang="zh-CN" sz="1400" b="1" dirty="0">
                <a:solidFill>
                  <a:srgbClr val="4376AB"/>
                </a:solidFill>
                <a:latin typeface="微软雅黑" panose="020B0503020204020204" charset="-122"/>
              </a:rPr>
              <a:t>学习重点：</a:t>
            </a:r>
            <a:endParaRPr lang="zh-CN" altLang="zh-CN" sz="1400" b="1" dirty="0">
              <a:solidFill>
                <a:srgbClr val="4376AB"/>
              </a:solidFill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None/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熟悉</a:t>
            </a: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H5营销的表现形式</a:t>
            </a: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，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  <a:p>
            <a:pPr indent="0" algn="l" fontAlgn="auto">
              <a:lnSpc>
                <a:spcPct val="150000"/>
              </a:lnSpc>
              <a:buNone/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掌握</a:t>
            </a: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  <a:sym typeface="+mn-ea"/>
              </a:rPr>
              <a:t>H5营销的前期策划、制作与传播方法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7"/>
            </p:custDataLst>
          </p:nvPr>
        </p:nvSpPr>
        <p:spPr>
          <a:xfrm>
            <a:off x="83820" y="3443605"/>
            <a:ext cx="4871085" cy="9277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rgbClr val="FFC51B">
              <a:shade val="50000"/>
            </a:srgbClr>
          </a:lnRef>
          <a:fillRef idx="1">
            <a:srgbClr val="FFC51B"/>
          </a:fillRef>
          <a:effectRef idx="0">
            <a:srgbClr val="FFC51B"/>
          </a:effectRef>
          <a:fontRef idx="minor">
            <a:sysClr val="window" lastClr="FFFFFF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7" name="矩形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3820" y="3345180"/>
            <a:ext cx="487172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indent="0" algn="r" fontAlgn="auto">
              <a:lnSpc>
                <a:spcPct val="150000"/>
              </a:lnSpc>
            </a:pPr>
            <a:r>
              <a:rPr lang="zh-CN" altLang="zh-CN" sz="1400" b="1" dirty="0">
                <a:solidFill>
                  <a:srgbClr val="53548A"/>
                </a:solidFill>
                <a:latin typeface="微软雅黑" panose="020B0503020204020204" charset="-122"/>
              </a:rPr>
              <a:t>学习目标：</a:t>
            </a:r>
            <a:endParaRPr lang="zh-CN" altLang="zh-CN" sz="1400" b="1" dirty="0">
              <a:solidFill>
                <a:srgbClr val="53548A"/>
              </a:solidFill>
              <a:latin typeface="微软雅黑" panose="020B0503020204020204" charset="-122"/>
            </a:endParaRPr>
          </a:p>
          <a:p>
            <a:pPr indent="0" algn="r" fontAlgn="auto">
              <a:lnSpc>
                <a:spcPct val="150000"/>
              </a:lnSpc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理解H5营销的概念，熟悉H5营销的表现形式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  <a:p>
            <a:pPr indent="0" algn="r" fontAlgn="auto">
              <a:lnSpc>
                <a:spcPct val="150000"/>
              </a:lnSpc>
            </a:pPr>
            <a:r>
              <a:rPr lang="zh-CN" altLang="zh-CN" sz="1400" b="1" dirty="0">
                <a:solidFill>
                  <a:schemeClr val="tx1"/>
                </a:solidFill>
                <a:latin typeface="微软雅黑" panose="020B0503020204020204" charset="-122"/>
              </a:rPr>
              <a:t>掌握H5营销的前期策划、制作与传播方法</a:t>
            </a:r>
            <a:endParaRPr lang="zh-CN" altLang="zh-CN" sz="1400" b="1" dirty="0">
              <a:solidFill>
                <a:schemeClr val="tx1"/>
              </a:solidFill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541460" y="1053975"/>
            <a:ext cx="84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学习目标及学习重点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99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99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99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21" grpId="0" animBg="1"/>
      <p:bldP spid="27" grpId="0"/>
      <p:bldP spid="15" grpId="0" animBg="1"/>
      <p:bldP spid="20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" name="组合 10"/>
          <p:cNvGrpSpPr/>
          <p:nvPr/>
        </p:nvGrpSpPr>
        <p:grpSpPr>
          <a:xfrm>
            <a:off x="4805680" y="1103630"/>
            <a:ext cx="2598420" cy="2598420"/>
            <a:chOff x="7568" y="1738"/>
            <a:chExt cx="4092" cy="4092"/>
          </a:xfrm>
        </p:grpSpPr>
        <p:sp>
          <p:nvSpPr>
            <p:cNvPr id="4" name="椭圆 3"/>
            <p:cNvSpPr/>
            <p:nvPr/>
          </p:nvSpPr>
          <p:spPr>
            <a:xfrm>
              <a:off x="7568" y="1738"/>
              <a:ext cx="4092" cy="4092"/>
            </a:xfrm>
            <a:prstGeom prst="ellipse">
              <a:avLst/>
            </a:prstGeom>
            <a:solidFill>
              <a:srgbClr val="01A49F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715" y="1885"/>
              <a:ext cx="3798" cy="3798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标题 1"/>
            <p:cNvSpPr txBox="1"/>
            <p:nvPr/>
          </p:nvSpPr>
          <p:spPr>
            <a:xfrm>
              <a:off x="7892" y="2888"/>
              <a:ext cx="3444" cy="179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66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zh-CN" altLang="en-US" sz="6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3931920" y="3883660"/>
            <a:ext cx="4345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</a:rPr>
              <a:t>H5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营销概述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878060" y="3748405"/>
            <a:ext cx="1200785" cy="1200785"/>
          </a:xfrm>
          <a:prstGeom prst="ellipse">
            <a:avLst/>
          </a:prstGeom>
          <a:solidFill>
            <a:srgbClr val="5F5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02055" y="3748405"/>
            <a:ext cx="1200785" cy="1200785"/>
          </a:xfrm>
          <a:prstGeom prst="ellipse">
            <a:avLst/>
          </a:prstGeom>
          <a:solidFill>
            <a:srgbClr val="4376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8"/>
          <p:cNvSpPr txBox="1"/>
          <p:nvPr/>
        </p:nvSpPr>
        <p:spPr>
          <a:xfrm>
            <a:off x="2402205" y="4515485"/>
            <a:ext cx="747522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sz="1400" dirty="0">
                <a:latin typeface="微软雅黑" panose="020B0503020204020204" charset="-122"/>
                <a:ea typeface="微软雅黑" panose="020B0503020204020204" charset="-122"/>
              </a:rPr>
              <a:t>H5营销是指利用H5技术，在页面上融入文字动效、音频、视频、图片、图表、音乐、互动调查等各种媒体表现方式，将品牌核心观点精心梳理重点突出，还可以使页面形式更加适合阅读、展示、互动，方便用户体验及用户与用户之间的分享。</a:t>
            </a:r>
            <a:endParaRPr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981200" y="549300"/>
            <a:ext cx="8229600" cy="1143000"/>
          </a:xfrm>
        </p:spPr>
        <p:txBody>
          <a:bodyPr>
            <a:normAutofit/>
          </a:bodyPr>
          <a:p>
            <a:pPr algn="ctr"/>
            <a:r>
              <a:rPr lang="zh-CN" altLang="en-US" sz="2800" b="1" spc="15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H5及H5营销的概念 </a:t>
            </a:r>
            <a:b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en-US" altLang="zh-CN" sz="2800" b="1" dirty="0" smtClean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Rectangle 35"/>
          <p:cNvSpPr/>
          <p:nvPr/>
        </p:nvSpPr>
        <p:spPr bwMode="auto">
          <a:xfrm>
            <a:off x="2153285" y="2031365"/>
            <a:ext cx="962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H5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7" name="Rectangle 36"/>
          <p:cNvSpPr/>
          <p:nvPr/>
        </p:nvSpPr>
        <p:spPr bwMode="auto">
          <a:xfrm>
            <a:off x="2086610" y="2543175"/>
            <a:ext cx="8230870" cy="12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</a:rPr>
              <a:t>H5是HTML5的简称，是一种制作万维网页面的标准计算机语言。运用该语言制作成我们在微信朋友圈中经常看到的，点开后可以滑动翻页、带动画特效、有音乐之类的非常精美的内容，甚至微信朋友圈中看到的各大品牌广告，也全部都是用H5制作的，我们称之为H5场景</a:t>
            </a:r>
            <a:endParaRPr 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ectangle 37"/>
          <p:cNvSpPr/>
          <p:nvPr/>
        </p:nvSpPr>
        <p:spPr bwMode="auto">
          <a:xfrm>
            <a:off x="2981558" y="2148535"/>
            <a:ext cx="6910933" cy="44019"/>
          </a:xfrm>
          <a:prstGeom prst="rect">
            <a:avLst/>
          </a:prstGeom>
          <a:solidFill>
            <a:srgbClr val="4375A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endParaRPr lang="en-US"/>
          </a:p>
        </p:txBody>
      </p:sp>
      <p:sp>
        <p:nvSpPr>
          <p:cNvPr id="5" name="Rectangle 35"/>
          <p:cNvSpPr/>
          <p:nvPr/>
        </p:nvSpPr>
        <p:spPr bwMode="auto">
          <a:xfrm>
            <a:off x="2162175" y="4239895"/>
            <a:ext cx="1228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H5营销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9" name="Rectangle 36"/>
          <p:cNvSpPr/>
          <p:nvPr/>
        </p:nvSpPr>
        <p:spPr bwMode="auto">
          <a:xfrm>
            <a:off x="2084070" y="4785995"/>
            <a:ext cx="8230870" cy="9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714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3429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51435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685800" algn="ctr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8572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0287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20015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371600" algn="l" defTabSz="171450" rtl="0" eaLnBrk="1" latinLnBrk="0" hangingPunct="1">
              <a:defRPr sz="2100" kern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ct val="125000"/>
              </a:lnSpc>
            </a:pPr>
            <a:r>
              <a:rPr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是指利用H5技术，在页面上融入文字动效、音频、视频、图片、图表、音乐、互动调查等各种媒体表现方式，将品牌核心观点精心梳理重点突出，还可以使页面形式更加适合阅读、展示、互动，方便用户体验及用户与用户之间的分享。</a:t>
            </a:r>
            <a:endParaRPr lang="en-US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3390900" y="4425315"/>
            <a:ext cx="6501130" cy="635"/>
          </a:xfrm>
          <a:prstGeom prst="line">
            <a:avLst/>
          </a:prstGeom>
          <a:ln w="44450">
            <a:solidFill>
              <a:srgbClr val="437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3"/>
          <p:cNvSpPr>
            <a:spLocks noGrp="1"/>
          </p:cNvSpPr>
          <p:nvPr/>
        </p:nvSpPr>
        <p:spPr>
          <a:xfrm>
            <a:off x="1981200" y="449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H5营销的特点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88" name="图片 488" descr="H5案例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1772285"/>
            <a:ext cx="7070090" cy="3641725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  <a:effectLst>
            <a:outerShdw blurRad="76200" algn="ctr" rotWithShape="0">
              <a:schemeClr val="bg1">
                <a:lumMod val="85000"/>
                <a:alpha val="68000"/>
              </a:schemeClr>
            </a:outerShdw>
          </a:effectLst>
        </p:spPr>
      </p:pic>
      <p:sp>
        <p:nvSpPr>
          <p:cNvPr id="31749" name="等腰三角形 2"/>
          <p:cNvSpPr/>
          <p:nvPr/>
        </p:nvSpPr>
        <p:spPr>
          <a:xfrm rot="15203926" flipH="1">
            <a:off x="8395335" y="1477010"/>
            <a:ext cx="1357630" cy="1570990"/>
          </a:xfrm>
          <a:custGeom>
            <a:avLst/>
            <a:gdLst/>
            <a:ahLst/>
            <a:cxnLst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01A49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43620" y="2003425"/>
            <a:ext cx="108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2785" y="3255645"/>
            <a:ext cx="28314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粉色背景非常适合这次活动的主题，并且根据每位男明星的特点设定了聊天的内容，内容风趣幽默，让用户通过点击对话框选择答案，兼顾了用户的交互体验，增强了用户体验。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9" name="等腰三角形 2"/>
          <p:cNvSpPr/>
          <p:nvPr/>
        </p:nvSpPr>
        <p:spPr>
          <a:xfrm rot="15203926" flipH="1">
            <a:off x="8395335" y="1477010"/>
            <a:ext cx="1357630" cy="1570990"/>
          </a:xfrm>
          <a:custGeom>
            <a:avLst/>
            <a:gdLst/>
            <a:ahLst/>
            <a:cxnLst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01A49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43620" y="2003425"/>
            <a:ext cx="108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28000" y="3137535"/>
            <a:ext cx="3266440" cy="24511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绿色和黄色的搭配给人一种阳光和希望的感觉，文案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背景音乐更加感人至深，让人不得不想起曾经教育过自己的老师。在案例中加入评论和向上滑动观看这两点都兼顾了用户的交互体验，在观看过程中回忆起老师当时对自己的严苛，这也可以加深用户印象。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9" name="图片 489" descr="H5案例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495" y="1771650"/>
            <a:ext cx="7094855" cy="3641725"/>
          </a:xfrm>
          <a:prstGeom prst="rect">
            <a:avLst/>
          </a:prstGeom>
          <a:ln w="34925">
            <a:solidFill>
              <a:schemeClr val="bg1">
                <a:lumMod val="85000"/>
              </a:schemeClr>
            </a:solidFill>
          </a:ln>
          <a:effectLst>
            <a:outerShdw blurRad="63500" algn="ctr" rotWithShape="0">
              <a:schemeClr val="bg1">
                <a:lumMod val="85000"/>
                <a:alpha val="68000"/>
              </a:schemeClr>
            </a:outerShdw>
          </a:effectLst>
        </p:spPr>
      </p:pic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/>
        </p:nvSpPr>
        <p:spPr>
          <a:xfrm>
            <a:off x="1981200" y="449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H5营销的特点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9" name="等腰三角形 2"/>
          <p:cNvSpPr/>
          <p:nvPr/>
        </p:nvSpPr>
        <p:spPr>
          <a:xfrm rot="15203926" flipH="1">
            <a:off x="8395335" y="1477010"/>
            <a:ext cx="1357630" cy="1570990"/>
          </a:xfrm>
          <a:custGeom>
            <a:avLst/>
            <a:gdLst/>
            <a:ahLst/>
            <a:cxnLst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01A49F"/>
          </a:solidFill>
          <a:ln w="9525">
            <a:noFill/>
          </a:ln>
        </p:spPr>
        <p:txBody>
          <a:bodyPr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3620" y="2003425"/>
            <a:ext cx="108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3095" y="3231515"/>
            <a:ext cx="278384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快闪和动感的背景音乐的完美结合，给人一种振奋的体验感，整体的设计比较简单，亮点在最后一部分，个人用户可以选择标签生成属于自己的大牌，还有具体的分析，配图也是比较有意思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0" name="图片 490" descr="H5案例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495" y="1835150"/>
            <a:ext cx="7087870" cy="3641725"/>
          </a:xfrm>
          <a:prstGeom prst="rect">
            <a:avLst/>
          </a:prstGeom>
          <a:ln w="34925">
            <a:solidFill>
              <a:schemeClr val="bg1">
                <a:lumMod val="85000"/>
              </a:schemeClr>
            </a:solidFill>
          </a:ln>
          <a:effectLst>
            <a:outerShdw blurRad="63500" algn="ctr" rotWithShape="0">
              <a:schemeClr val="bg1">
                <a:lumMod val="85000"/>
                <a:alpha val="69000"/>
              </a:schemeClr>
            </a:outerShdw>
          </a:effectLst>
        </p:spPr>
      </p:pic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/>
        </p:nvSpPr>
        <p:spPr>
          <a:xfrm>
            <a:off x="1981200" y="449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H5营销的特点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749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481695" y="1984375"/>
            <a:ext cx="108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案例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83055" y="2056765"/>
            <a:ext cx="3644265" cy="3543935"/>
            <a:chOff x="2493" y="3239"/>
            <a:chExt cx="5739" cy="5581"/>
          </a:xfrm>
        </p:grpSpPr>
        <p:sp>
          <p:nvSpPr>
            <p:cNvPr id="23" name="椭圆 30"/>
            <p:cNvSpPr>
              <a:spLocks noChangeAspect="1"/>
            </p:cNvSpPr>
            <p:nvPr/>
          </p:nvSpPr>
          <p:spPr bwMode="auto">
            <a:xfrm>
              <a:off x="2963" y="3679"/>
              <a:ext cx="4859" cy="4725"/>
            </a:xfrm>
            <a:prstGeom prst="ellipse">
              <a:avLst/>
            </a:prstGeom>
            <a:solidFill>
              <a:srgbClr val="1990AE"/>
            </a:solidFill>
            <a:ln>
              <a:noFill/>
            </a:ln>
          </p:spPr>
          <p:txBody>
            <a:bodyPr wrap="none" lIns="87920" tIns="43960" rIns="87920" bIns="4396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>
              <a:spLocks noChangeAspect="1"/>
            </p:cNvSpPr>
            <p:nvPr/>
          </p:nvSpPr>
          <p:spPr bwMode="auto">
            <a:xfrm>
              <a:off x="2493" y="3239"/>
              <a:ext cx="5739" cy="5581"/>
            </a:xfrm>
            <a:prstGeom prst="ellipse">
              <a:avLst/>
            </a:prstGeom>
            <a:noFill/>
            <a:ln w="76200">
              <a:solidFill>
                <a:srgbClr val="1990A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7920" tIns="43960" rIns="87920" bIns="4396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3418" y="5708"/>
              <a:ext cx="3387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7920" tIns="43960" rIns="87920" bIns="4396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H5</a:t>
              </a:r>
              <a:r>
                <a:rPr lang="zh-CN" altLang="en-US" sz="2400" b="1" kern="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营销的特点</a:t>
              </a:r>
              <a:endParaRPr lang="zh-CN" altLang="en-US" sz="2400" b="1" kern="0" dirty="0">
                <a:solidFill>
                  <a:prstClr val="white">
                    <a:lumMod val="9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Group 11"/>
          <p:cNvGrpSpPr/>
          <p:nvPr/>
        </p:nvGrpSpPr>
        <p:grpSpPr bwMode="auto">
          <a:xfrm rot="0">
            <a:off x="5746115" y="3521710"/>
            <a:ext cx="4339590" cy="458470"/>
            <a:chOff x="0" y="26082"/>
            <a:chExt cx="3729063" cy="356297"/>
          </a:xfrm>
        </p:grpSpPr>
        <p:sp>
          <p:nvSpPr>
            <p:cNvPr id="27" name="矩形 26"/>
            <p:cNvSpPr/>
            <p:nvPr/>
          </p:nvSpPr>
          <p:spPr bwMode="auto">
            <a:xfrm>
              <a:off x="0" y="26082"/>
              <a:ext cx="3729063" cy="356297"/>
            </a:xfrm>
            <a:prstGeom prst="rect">
              <a:avLst/>
            </a:prstGeom>
            <a:solidFill>
              <a:srgbClr val="1990AE"/>
            </a:soli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TextBox 146"/>
            <p:cNvSpPr txBox="1">
              <a:spLocks noChangeArrowheads="1"/>
            </p:cNvSpPr>
            <p:nvPr/>
          </p:nvSpPr>
          <p:spPr bwMode="auto">
            <a:xfrm>
              <a:off x="255916" y="84805"/>
              <a:ext cx="3406576" cy="2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注重隐藏流量、消耗时间，注重推出时机</a:t>
              </a:r>
              <a:endParaRPr lang="zh-CN" altLang="en-US" sz="1600" b="1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Group 15"/>
          <p:cNvGrpSpPr/>
          <p:nvPr/>
        </p:nvGrpSpPr>
        <p:grpSpPr bwMode="auto">
          <a:xfrm rot="0">
            <a:off x="4780915" y="4969339"/>
            <a:ext cx="5258435" cy="462451"/>
            <a:chOff x="0" y="48279"/>
            <a:chExt cx="4372005" cy="359029"/>
          </a:xfrm>
        </p:grpSpPr>
        <p:sp>
          <p:nvSpPr>
            <p:cNvPr id="30" name="矩形 31"/>
            <p:cNvSpPr/>
            <p:nvPr/>
          </p:nvSpPr>
          <p:spPr bwMode="auto">
            <a:xfrm>
              <a:off x="0" y="48279"/>
              <a:ext cx="4372005" cy="359029"/>
            </a:xfrm>
            <a:prstGeom prst="rect">
              <a:avLst/>
            </a:prstGeom>
            <a:solidFill>
              <a:srgbClr val="1990AE"/>
            </a:soli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TextBox 146"/>
            <p:cNvSpPr txBox="1">
              <a:spLocks noChangeArrowheads="1"/>
            </p:cNvSpPr>
            <p:nvPr/>
          </p:nvSpPr>
          <p:spPr bwMode="auto">
            <a:xfrm>
              <a:off x="192704" y="99684"/>
              <a:ext cx="3713644" cy="261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新媒体内容推广为主，经济价值暂未显现</a:t>
              </a:r>
              <a:endParaRPr lang="zh-CN" altLang="en-US" sz="1600" b="1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Group 24"/>
          <p:cNvGrpSpPr/>
          <p:nvPr/>
        </p:nvGrpSpPr>
        <p:grpSpPr bwMode="auto">
          <a:xfrm rot="0">
            <a:off x="4906010" y="3352800"/>
            <a:ext cx="981075" cy="951865"/>
            <a:chOff x="0" y="0"/>
            <a:chExt cx="739990" cy="739990"/>
          </a:xfrm>
        </p:grpSpPr>
        <p:grpSp>
          <p:nvGrpSpPr>
            <p:cNvPr id="33" name="Group 25"/>
            <p:cNvGrpSpPr>
              <a:grpSpLocks noChangeAspect="1"/>
            </p:cNvGrpSpPr>
            <p:nvPr/>
          </p:nvGrpSpPr>
          <p:grpSpPr bwMode="auto">
            <a:xfrm>
              <a:off x="0" y="0"/>
              <a:ext cx="739990" cy="739990"/>
              <a:chOff x="0" y="0"/>
              <a:chExt cx="822211" cy="822211"/>
            </a:xfrm>
          </p:grpSpPr>
          <p:sp>
            <p:nvSpPr>
              <p:cNvPr id="35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rgbClr val="5F5CA3"/>
              </a:solidFill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800" ker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椭圆 36"/>
              <p:cNvSpPr>
                <a:spLocks noChangeAspect="1"/>
              </p:cNvSpPr>
              <p:nvPr/>
            </p:nvSpPr>
            <p:spPr bwMode="auto">
              <a:xfrm>
                <a:off x="51058" y="51168"/>
                <a:ext cx="720096" cy="7198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  <a:rou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110919" y="186203"/>
              <a:ext cx="518152" cy="40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kern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28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Group 29"/>
          <p:cNvGrpSpPr/>
          <p:nvPr/>
        </p:nvGrpSpPr>
        <p:grpSpPr bwMode="auto">
          <a:xfrm rot="0">
            <a:off x="3996055" y="4722495"/>
            <a:ext cx="981075" cy="951865"/>
            <a:chOff x="0" y="0"/>
            <a:chExt cx="740120" cy="740120"/>
          </a:xfrm>
        </p:grpSpPr>
        <p:grpSp>
          <p:nvGrpSpPr>
            <p:cNvPr id="38" name="Group 30"/>
            <p:cNvGrpSpPr>
              <a:grpSpLocks noChangeAspect="1"/>
            </p:cNvGrpSpPr>
            <p:nvPr/>
          </p:nvGrpSpPr>
          <p:grpSpPr bwMode="auto">
            <a:xfrm>
              <a:off x="0" y="0"/>
              <a:ext cx="740120" cy="740120"/>
              <a:chOff x="0" y="0"/>
              <a:chExt cx="822355" cy="822355"/>
            </a:xfrm>
          </p:grpSpPr>
          <p:sp>
            <p:nvSpPr>
              <p:cNvPr id="40" name="椭圆 41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rgbClr val="5F5CA3"/>
              </a:solidFill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800" ker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椭圆 42"/>
              <p:cNvSpPr>
                <a:spLocks noChangeAspect="1"/>
              </p:cNvSpPr>
              <p:nvPr/>
            </p:nvSpPr>
            <p:spPr bwMode="auto">
              <a:xfrm>
                <a:off x="51066" y="51177"/>
                <a:ext cx="720222" cy="720002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400" kern="0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117278" y="192160"/>
              <a:ext cx="505564" cy="405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sz="2800" b="1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Group 11"/>
          <p:cNvGrpSpPr/>
          <p:nvPr/>
        </p:nvGrpSpPr>
        <p:grpSpPr bwMode="auto">
          <a:xfrm rot="0">
            <a:off x="4736465" y="1942465"/>
            <a:ext cx="5329555" cy="458470"/>
            <a:chOff x="0" y="-41910"/>
            <a:chExt cx="3729063" cy="356297"/>
          </a:xfrm>
        </p:grpSpPr>
        <p:sp>
          <p:nvSpPr>
            <p:cNvPr id="43" name="矩形 32"/>
            <p:cNvSpPr/>
            <p:nvPr/>
          </p:nvSpPr>
          <p:spPr bwMode="auto">
            <a:xfrm>
              <a:off x="0" y="-41910"/>
              <a:ext cx="3729063" cy="356297"/>
            </a:xfrm>
            <a:prstGeom prst="rect">
              <a:avLst/>
            </a:prstGeom>
            <a:solidFill>
              <a:srgbClr val="1990AE"/>
            </a:solidFill>
            <a:ln>
              <a:noFill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b="1" ker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TextBox 146"/>
            <p:cNvSpPr txBox="1">
              <a:spLocks noChangeArrowheads="1"/>
            </p:cNvSpPr>
            <p:nvPr/>
          </p:nvSpPr>
          <p:spPr bwMode="auto">
            <a:xfrm>
              <a:off x="255920" y="2502"/>
              <a:ext cx="2664505" cy="26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600" b="1" kern="0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文化价值传达为主，文字叙述为辅</a:t>
              </a:r>
              <a:endParaRPr lang="zh-CN" altLang="en-US" sz="1600" b="1" kern="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 bwMode="auto">
          <a:xfrm>
            <a:off x="5174615" y="2362835"/>
            <a:ext cx="4910455" cy="862330"/>
          </a:xfrm>
          <a:prstGeom prst="rect">
            <a:avLst/>
          </a:prstGeom>
          <a:noFill/>
        </p:spPr>
        <p:txBody>
          <a:bodyPr wrap="square" lIns="87920" tIns="43960" rIns="87920" bIns="4396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往往选择丰富的表现形式和简短的文字去吸引用户注意力</a:t>
            </a:r>
            <a:r>
              <a:rPr lang="zh-CN" sz="14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，不需要用户进行深度阅读和理解，仅仅希望给他们以简短有趣的印象，便于分享。</a:t>
            </a:r>
            <a:endParaRPr lang="zh-CN" sz="1400" kern="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6003925" y="3979545"/>
            <a:ext cx="4231005" cy="603885"/>
          </a:xfrm>
          <a:prstGeom prst="rect">
            <a:avLst/>
          </a:prstGeom>
          <a:noFill/>
        </p:spPr>
        <p:txBody>
          <a:bodyPr wrap="square" lIns="87920" tIns="43960" rIns="87920" bIns="4396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往往采取“早启动、重人工、巧推广”的方式发布，H5页面的爆发式增长时间不会超过1周</a:t>
            </a:r>
            <a:endParaRPr lang="zh-CN" alt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5003165" y="5419725"/>
            <a:ext cx="4980305" cy="862330"/>
          </a:xfrm>
          <a:prstGeom prst="rect">
            <a:avLst/>
          </a:prstGeom>
          <a:noFill/>
        </p:spPr>
        <p:txBody>
          <a:bodyPr wrap="square" lIns="87920" tIns="43960" rIns="87920" bIns="4396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H5页面的新闻几乎不需要严谨的内容和导语，也不追求即时性和深度。由于生存周期较短，传播效果不可控，使得广告投放工作不容易找准定位和价值。</a:t>
            </a:r>
            <a:endParaRPr lang="zh-CN" altLang="en-US" sz="14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31615" y="1826895"/>
            <a:ext cx="980440" cy="951230"/>
            <a:chOff x="6349" y="2877"/>
            <a:chExt cx="1544" cy="1498"/>
          </a:xfrm>
        </p:grpSpPr>
        <p:grpSp>
          <p:nvGrpSpPr>
            <p:cNvPr id="46" name="Group 25"/>
            <p:cNvGrpSpPr>
              <a:grpSpLocks noChangeAspect="1"/>
            </p:cNvGrpSpPr>
            <p:nvPr/>
          </p:nvGrpSpPr>
          <p:grpSpPr bwMode="auto">
            <a:xfrm rot="0">
              <a:off x="6349" y="2877"/>
              <a:ext cx="1545" cy="1499"/>
              <a:chOff x="0" y="0"/>
              <a:chExt cx="822211" cy="822211"/>
            </a:xfrm>
          </p:grpSpPr>
          <p:sp>
            <p:nvSpPr>
              <p:cNvPr id="48" name="椭圆 35"/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822211" cy="822211"/>
              </a:xfrm>
              <a:prstGeom prst="ellipse">
                <a:avLst/>
              </a:prstGeom>
              <a:solidFill>
                <a:srgbClr val="5F5CA3"/>
              </a:solidFill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800" kern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椭圆 36"/>
              <p:cNvSpPr>
                <a:spLocks noChangeAspect="1"/>
              </p:cNvSpPr>
              <p:nvPr/>
            </p:nvSpPr>
            <p:spPr bwMode="auto">
              <a:xfrm>
                <a:off x="51058" y="51168"/>
                <a:ext cx="720096" cy="719876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400" kern="0" dirty="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6609" y="3239"/>
              <a:ext cx="10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28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" name="图片 2" descr="20149309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" y="38100"/>
            <a:ext cx="2990281" cy="900007"/>
          </a:xfrm>
          <a:prstGeom prst="rect">
            <a:avLst/>
          </a:prstGeom>
        </p:spPr>
      </p:pic>
      <p:sp>
        <p:nvSpPr>
          <p:cNvPr id="7" name="标题 3"/>
          <p:cNvSpPr>
            <a:spLocks noGrp="1"/>
          </p:cNvSpPr>
          <p:nvPr/>
        </p:nvSpPr>
        <p:spPr>
          <a:xfrm>
            <a:off x="1981200" y="4496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spc="15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H5营销的特点</a:t>
            </a:r>
            <a:endParaRPr lang="zh-CN" altLang="en-US" sz="2800" b="1" spc="150" dirty="0">
              <a:solidFill>
                <a:srgbClr val="01A49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8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3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  <p:bldP spid="51" grpId="0"/>
      <p:bldP spid="52" grpId="0"/>
    </p:bldLst>
  </p:timing>
</p:sld>
</file>

<file path=ppt/tags/tag1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1"/>
  <p:tag name="KSO_WM_UNIT_ID" val="diagram20177688_1*r_i*1_1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f*1_1_1"/>
  <p:tag name="KSO_WM_UNIT_TYPE" val="l_h_f"/>
  <p:tag name="KSO_WM_UNIT_INDEX" val="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5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a*1_1_1"/>
  <p:tag name="KSO_WM_UNIT_TYPE" val="l_h_a"/>
  <p:tag name="KSO_WM_UNIT_INDEX" val="1_1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1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f*1_2_1"/>
  <p:tag name="KSO_WM_UNIT_TYPE" val="l_h_f"/>
  <p:tag name="KSO_WM_UNIT_INDEX" val="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i*1_3"/>
  <p:tag name="KSO_WM_UNIT_TYPE" val="l_i"/>
  <p:tag name="KSO_WM_UNIT_INDEX" val="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a*1_2_1"/>
  <p:tag name="KSO_WM_UNIT_TYPE" val="l_h_a"/>
  <p:tag name="KSO_WM_UNIT_INDEX" val="1_2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2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6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f*1_3_1"/>
  <p:tag name="KSO_WM_UNIT_TYPE" val="l_h_f"/>
  <p:tag name="KSO_WM_UNIT_INDEX" val="1_3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7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i*1_4"/>
  <p:tag name="KSO_WM_UNIT_TYPE" val="l_i"/>
  <p:tag name="KSO_WM_UNIT_INDEX" val="1_4"/>
  <p:tag name="KSO_WM_UNIT_CLEAR" val="1"/>
  <p:tag name="KSO_WM_UNIT_LAYERLEVEL" val="1_1"/>
  <p:tag name="KSO_WM_DIAGRAM_GROUP_CODE" val="l1-1"/>
  <p:tag name="KSO_WM_UNIT_FILL_FORE_SCHEMECOLOR_INDEX" val="7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a*1_3_1"/>
  <p:tag name="KSO_WM_UNIT_TYPE" val="l_h_a"/>
  <p:tag name="KSO_WM_UNIT_INDEX" val="1_3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3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f*1_4_1"/>
  <p:tag name="KSO_WM_UNIT_TYPE" val="l_h_f"/>
  <p:tag name="KSO_WM_UNIT_INDEX" val="1_4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8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2"/>
  <p:tag name="KSO_WM_UNIT_ID" val="diagram20177688_1*r_i*1_2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i*1_5"/>
  <p:tag name="KSO_WM_UNIT_TYPE" val="l_i"/>
  <p:tag name="KSO_WM_UNIT_INDEX" val="1_5"/>
  <p:tag name="KSO_WM_UNIT_CLEAR" val="1"/>
  <p:tag name="KSO_WM_UNIT_LAYERLEVEL" val="1_1"/>
  <p:tag name="KSO_WM_DIAGRAM_GROUP_CODE" val="l1-1"/>
  <p:tag name="KSO_WM_UNIT_FILL_FORE_SCHEMECOLOR_INDEX" val="8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4*l_h_a*1_4_1"/>
  <p:tag name="KSO_WM_UNIT_TYPE" val="l_h_a"/>
  <p:tag name="KSO_WM_UNIT_INDEX" val="1_4_1"/>
  <p:tag name="KSO_WM_UNIT_CLEAR" val="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04"/>
  <p:tag name="KSO_WM_UNIT_LINE_FORE_SCHEMECOLOR_INDEX" val="14"/>
  <p:tag name="KSO_WM_UNIT_LINE_FILL_TYPE" val="2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3"/>
  <p:tag name="KSO_WM_UNIT_ID" val="diagram20177688_1*r_i*1_3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4"/>
  <p:tag name="KSO_WM_UNIT_ID" val="diagram20177688_1*r_i*1_4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5"/>
  <p:tag name="KSO_WM_UNIT_ID" val="diagram20177688_1*r_i*1_5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TEMPLATE_CATEGORY" val="diagram"/>
  <p:tag name="KSO_WM_TEMPLATE_INDEX" val="20177688"/>
  <p:tag name="KSO_WM_UNIT_TYPE" val="r_v"/>
  <p:tag name="KSO_WM_UNIT_INDEX" val="1_2"/>
  <p:tag name="KSO_WM_UNIT_ID" val="diagram20177688_1*r_v*1_2"/>
  <p:tag name="KSO_WM_UNIT_LAYERLEVEL" val="1_1"/>
  <p:tag name="KSO_WM_UNIT_DIAGRAM_CONTRAST_TITLE_CNT" val="2"/>
  <p:tag name="KSO_WM_UNIT_DIAGRAM_DIMENSION_TITLE_CNT" val="1"/>
  <p:tag name="KSO_WM_UNIT_VALUE" val="4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Vestibulum ante ipsum primis in faucibus orci luctus et ultrices posuere cubilia Curae"/>
  <p:tag name="KSO_WM_UNIT_TEXT_FILL_FORE_SCHEMECOLOR_INDEX" val="1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20177688"/>
  <p:tag name="KSO_WM_UNIT_TYPE" val="r_i"/>
  <p:tag name="KSO_WM_UNIT_INDEX" val="1_6"/>
  <p:tag name="KSO_WM_UNIT_ID" val="diagram20177688_1*r_i*1_6"/>
  <p:tag name="KSO_WM_UNIT_LAYERLEVEL" val="1_1"/>
  <p:tag name="KSO_WM_BEAUTIFY_FLAG" val="#wm#"/>
  <p:tag name="KSO_WM_TAG_VERSION" val="1.0"/>
  <p:tag name="KSO_WM_DIAGRAM_GROUP_CODE" val="r1-1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20177688"/>
  <p:tag name="KSO_WM_UNIT_TYPE" val="r_v"/>
  <p:tag name="KSO_WM_UNIT_INDEX" val="1_1"/>
  <p:tag name="KSO_WM_UNIT_ID" val="diagram20177688_1*r_v*1_1"/>
  <p:tag name="KSO_WM_UNIT_LAYERLEVEL" val="1_1"/>
  <p:tag name="KSO_WM_UNIT_DIAGRAM_CONTRAST_TITLE_CNT" val="2"/>
  <p:tag name="KSO_WM_UNIT_DIAGRAM_DIMENSION_TITLE_CNT" val="1"/>
  <p:tag name="KSO_WM_UNIT_VALUE" val="4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Vestibulum ante ipsum primis in faucibus orci luctus et ultrices posuere cubilia Curae"/>
  <p:tag name="KSO_WM_UNIT_TEXT_FILL_FORE_SCHEMECOLOR_INDEX" val="1"/>
  <p:tag name="KSO_WM_UNIT_TEXT_FILL_TYPE" val="1"/>
</p:tagLst>
</file>

<file path=ppt/tags/tag9.xml><?xml version="1.0" encoding="utf-8"?>
<p:tagLst xmlns:p="http://schemas.openxmlformats.org/presentationml/2006/main">
  <p:tag name="KSO_WM_TEMPLATE_CATEGORY" val="diagram"/>
  <p:tag name="KSO_WM_TEMPLATE_INDEX" val="20177688"/>
  <p:tag name="KSO_WM_UNIT_TYPE" val="r_u"/>
  <p:tag name="KSO_WM_UNIT_INDEX" val="1_1"/>
  <p:tag name="KSO_WM_UNIT_ID" val="diagram20177688_1*r_u*1_1"/>
  <p:tag name="KSO_WM_UNIT_LAYERLEVEL" val="1_1"/>
  <p:tag name="KSO_WM_UNIT_DIAGRAM_CONTRAST_TITLE_CNT" val="2"/>
  <p:tag name="KSO_WM_UNIT_DIAGRAM_DIMENSION_TITLE_CNT" val="1"/>
  <p:tag name="KSO_WM_UNIT_VALUE" val="18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LEOPARD TITLE"/>
  <p:tag name="KSO_WM_UNIT_TEXT_FILL_FORE_SCHEMECOLOR_INDEX" val="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2695</Words>
  <Application>WPS 演示</Application>
  <PresentationFormat>宽屏</PresentationFormat>
  <Paragraphs>307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宋体</vt:lpstr>
      <vt:lpstr>Wingdings</vt:lpstr>
      <vt:lpstr>黑体</vt:lpstr>
      <vt:lpstr>Calibri</vt:lpstr>
      <vt:lpstr>微软雅黑</vt:lpstr>
      <vt:lpstr>Gill Sans</vt:lpstr>
      <vt:lpstr>ヒラギノ角ゴ ProN W3</vt:lpstr>
      <vt:lpstr>Bebas Neue</vt:lpstr>
      <vt:lpstr>Arial Unicode MS</vt:lpstr>
      <vt:lpstr>Calibri Light</vt:lpstr>
      <vt:lpstr>方正兰亭粗黑_GBK</vt:lpstr>
      <vt:lpstr>Swiss911 UCm BT</vt:lpstr>
      <vt:lpstr>Segoe Print</vt:lpstr>
      <vt:lpstr>Corbel</vt:lpstr>
      <vt:lpstr>Office 主题</vt:lpstr>
      <vt:lpstr>H5营销</vt:lpstr>
      <vt:lpstr>目 录 contents </vt:lpstr>
      <vt:lpstr>PowerPoint 演示文稿</vt:lpstr>
      <vt:lpstr>PowerPoint 演示文稿</vt:lpstr>
      <vt:lpstr>H5及H5营销的概念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MK</cp:lastModifiedBy>
  <cp:revision>14</cp:revision>
  <dcterms:created xsi:type="dcterms:W3CDTF">2018-04-13T07:24:00Z</dcterms:created>
  <dcterms:modified xsi:type="dcterms:W3CDTF">2018-05-03T07:32:06Z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