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</p:sldMasterIdLst>
  <p:notesMasterIdLst>
    <p:notesMasterId r:id="rId5"/>
  </p:notesMasterIdLst>
  <p:sldIdLst>
    <p:sldId id="262" r:id="rId4"/>
    <p:sldId id="265" r:id="rId6"/>
    <p:sldId id="267" r:id="rId7"/>
    <p:sldId id="264" r:id="rId8"/>
    <p:sldId id="271" r:id="rId9"/>
    <p:sldId id="328" r:id="rId10"/>
    <p:sldId id="329" r:id="rId11"/>
    <p:sldId id="273" r:id="rId12"/>
    <p:sldId id="275" r:id="rId13"/>
    <p:sldId id="347" r:id="rId14"/>
    <p:sldId id="283" r:id="rId15"/>
    <p:sldId id="319" r:id="rId16"/>
    <p:sldId id="348" r:id="rId17"/>
    <p:sldId id="349" r:id="rId18"/>
    <p:sldId id="320" r:id="rId19"/>
    <p:sldId id="321" r:id="rId20"/>
    <p:sldId id="29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39A"/>
    <a:srgbClr val="87DAF8"/>
    <a:srgbClr val="31939A"/>
    <a:srgbClr val="277479"/>
    <a:srgbClr val="27757A"/>
    <a:srgbClr val="27767B"/>
    <a:srgbClr val="48B39D"/>
    <a:srgbClr val="327C6F"/>
    <a:srgbClr val="DAEFF5"/>
    <a:srgbClr val="44A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E29B-0165-4071-8AA1-F96FDF997C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2A2A0-5881-4310-B79C-032DD5E1F1F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A2A0-5881-4310-B79C-032DD5E1F1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CEB0A-A192-456E-B819-88B8C4A39D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A2A0-5881-4310-B79C-032DD5E1F1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A2A0-5881-4310-B79C-032DD5E1F1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BF84D-EE77-4DF6-9C00-8C2FCC90D9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D792D-E4D4-4505-8445-869BD13206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A2A0-5881-4310-B79C-032DD5E1F1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2A2A0-5881-4310-B79C-032DD5E1F1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CEB0A-A192-456E-B819-88B8C4A39D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 userDrawn="1"/>
        </p:nvSpPr>
        <p:spPr bwMode="auto">
          <a:xfrm flipH="1">
            <a:off x="5340436" y="0"/>
            <a:ext cx="2635289" cy="2840813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Freeform 6"/>
          <p:cNvSpPr/>
          <p:nvPr userDrawn="1"/>
        </p:nvSpPr>
        <p:spPr bwMode="auto">
          <a:xfrm flipH="1">
            <a:off x="5340436" y="1610532"/>
            <a:ext cx="6851564" cy="5247466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Freeform 7"/>
          <p:cNvSpPr/>
          <p:nvPr userDrawn="1"/>
        </p:nvSpPr>
        <p:spPr bwMode="auto">
          <a:xfrm flipH="1">
            <a:off x="6668426" y="0"/>
            <a:ext cx="4754243" cy="1610532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Freeform 8"/>
          <p:cNvSpPr/>
          <p:nvPr userDrawn="1"/>
        </p:nvSpPr>
        <p:spPr bwMode="auto">
          <a:xfrm flipH="1">
            <a:off x="7975725" y="0"/>
            <a:ext cx="4216275" cy="6798312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80110" y="2971800"/>
            <a:ext cx="7102645" cy="1241358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</a:t>
            </a:r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80110" y="4317933"/>
            <a:ext cx="7102645" cy="8081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 flipH="1">
            <a:off x="5340436" y="0"/>
            <a:ext cx="2635289" cy="2840813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Freeform 6"/>
          <p:cNvSpPr/>
          <p:nvPr/>
        </p:nvSpPr>
        <p:spPr bwMode="auto">
          <a:xfrm flipH="1">
            <a:off x="5340436" y="1610532"/>
            <a:ext cx="6851564" cy="5247466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Freeform 7"/>
          <p:cNvSpPr/>
          <p:nvPr/>
        </p:nvSpPr>
        <p:spPr bwMode="auto">
          <a:xfrm flipH="1">
            <a:off x="6668426" y="0"/>
            <a:ext cx="4754243" cy="1610532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Freeform 8"/>
          <p:cNvSpPr/>
          <p:nvPr/>
        </p:nvSpPr>
        <p:spPr bwMode="auto">
          <a:xfrm flipH="1">
            <a:off x="7975725" y="0"/>
            <a:ext cx="4216275" cy="6798312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80110" y="3289828"/>
            <a:ext cx="7102645" cy="923330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80110" y="4317933"/>
            <a:ext cx="7102645" cy="8081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 flipH="1">
            <a:off x="5340436" y="0"/>
            <a:ext cx="2635289" cy="2840813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 flipH="1">
            <a:off x="5340436" y="1610532"/>
            <a:ext cx="6851564" cy="5247466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6668426" y="0"/>
            <a:ext cx="4754243" cy="1610532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 flipH="1">
            <a:off x="7975725" y="0"/>
            <a:ext cx="4216275" cy="6798312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723900" y="1689101"/>
            <a:ext cx="9131300" cy="1727200"/>
          </a:xfrm>
        </p:spPr>
        <p:txBody>
          <a:bodyPr anchor="b" anchorCtr="0">
            <a:normAutofit/>
          </a:bodyPr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723900" y="3568700"/>
            <a:ext cx="9131300" cy="15517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单机此处编辑文本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 flipH="1">
            <a:off x="5340436" y="0"/>
            <a:ext cx="2635289" cy="2840813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Freeform 6"/>
          <p:cNvSpPr/>
          <p:nvPr/>
        </p:nvSpPr>
        <p:spPr bwMode="auto">
          <a:xfrm flipH="1">
            <a:off x="5340436" y="1610532"/>
            <a:ext cx="6851564" cy="5247466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Freeform 7"/>
          <p:cNvSpPr/>
          <p:nvPr/>
        </p:nvSpPr>
        <p:spPr bwMode="auto">
          <a:xfrm flipH="1">
            <a:off x="6668426" y="0"/>
            <a:ext cx="4754243" cy="1610532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Freeform 8"/>
          <p:cNvSpPr/>
          <p:nvPr/>
        </p:nvSpPr>
        <p:spPr bwMode="auto">
          <a:xfrm flipH="1">
            <a:off x="7975725" y="0"/>
            <a:ext cx="4216275" cy="6798312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62000" y="2159000"/>
            <a:ext cx="5715000" cy="1382450"/>
          </a:xfrm>
        </p:spPr>
        <p:txBody>
          <a:bodyPr anchor="b" anchorCtr="0">
            <a:norm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762000" y="3733201"/>
            <a:ext cx="5715000" cy="118593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 bwMode="auto">
          <a:xfrm flipH="1">
            <a:off x="5340436" y="0"/>
            <a:ext cx="2635289" cy="2840813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Freeform 6"/>
          <p:cNvSpPr/>
          <p:nvPr userDrawn="1"/>
        </p:nvSpPr>
        <p:spPr bwMode="auto">
          <a:xfrm flipH="1">
            <a:off x="5340436" y="1610532"/>
            <a:ext cx="6851564" cy="5247466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 bwMode="auto">
          <a:xfrm flipH="1">
            <a:off x="6668426" y="0"/>
            <a:ext cx="4754243" cy="1610532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Freeform 8"/>
          <p:cNvSpPr/>
          <p:nvPr userDrawn="1"/>
        </p:nvSpPr>
        <p:spPr bwMode="auto">
          <a:xfrm flipH="1">
            <a:off x="7975725" y="0"/>
            <a:ext cx="4216275" cy="6798312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723900" y="1689101"/>
            <a:ext cx="9131300" cy="1727200"/>
          </a:xfrm>
        </p:spPr>
        <p:txBody>
          <a:bodyPr anchor="b" anchorCtr="0">
            <a:normAutofit/>
          </a:bodyPr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723900" y="3568700"/>
            <a:ext cx="9131300" cy="15517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单机此处编辑文本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gradFill>
          <a:gsLst>
            <a:gs pos="0">
              <a:schemeClr val="bg2"/>
            </a:gs>
            <a:gs pos="46000">
              <a:schemeClr val="tx2"/>
            </a:gs>
            <a:gs pos="100000">
              <a:schemeClr val="accent3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 userDrawn="1"/>
        </p:nvSpPr>
        <p:spPr bwMode="auto">
          <a:xfrm flipH="1">
            <a:off x="5340436" y="0"/>
            <a:ext cx="2635289" cy="2840813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2802" y="2951"/>
              </a:cxn>
              <a:cxn ang="0">
                <a:pos x="1743" y="0"/>
              </a:cxn>
              <a:cxn ang="0">
                <a:pos x="1390" y="0"/>
              </a:cxn>
              <a:cxn ang="0">
                <a:pos x="0" y="1673"/>
              </a:cxn>
            </a:cxnLst>
            <a:rect l="0" t="0" r="r" b="b"/>
            <a:pathLst>
              <a:path w="2802" h="2951">
                <a:moveTo>
                  <a:pt x="0" y="1673"/>
                </a:moveTo>
                <a:lnTo>
                  <a:pt x="2802" y="2951"/>
                </a:lnTo>
                <a:lnTo>
                  <a:pt x="1743" y="0"/>
                </a:lnTo>
                <a:lnTo>
                  <a:pt x="1390" y="0"/>
                </a:lnTo>
                <a:lnTo>
                  <a:pt x="0" y="16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Freeform 6"/>
          <p:cNvSpPr/>
          <p:nvPr userDrawn="1"/>
        </p:nvSpPr>
        <p:spPr bwMode="auto">
          <a:xfrm flipH="1">
            <a:off x="5340436" y="1610532"/>
            <a:ext cx="6851564" cy="5247466"/>
          </a:xfrm>
          <a:custGeom>
            <a:avLst/>
            <a:gdLst/>
            <a:ahLst/>
            <a:cxnLst>
              <a:cxn ang="0">
                <a:pos x="4483" y="0"/>
              </a:cxn>
              <a:cxn ang="0">
                <a:pos x="219" y="5125"/>
              </a:cxn>
              <a:cxn ang="0">
                <a:pos x="0" y="5389"/>
              </a:cxn>
              <a:cxn ang="0">
                <a:pos x="0" y="5451"/>
              </a:cxn>
              <a:cxn ang="0">
                <a:pos x="5575" y="5451"/>
              </a:cxn>
              <a:cxn ang="0">
                <a:pos x="5709" y="5125"/>
              </a:cxn>
              <a:cxn ang="0">
                <a:pos x="7285" y="1278"/>
              </a:cxn>
              <a:cxn ang="0">
                <a:pos x="4483" y="0"/>
              </a:cxn>
            </a:cxnLst>
            <a:rect l="0" t="0" r="r" b="b"/>
            <a:pathLst>
              <a:path w="7285" h="5451">
                <a:moveTo>
                  <a:pt x="4483" y="0"/>
                </a:moveTo>
                <a:lnTo>
                  <a:pt x="219" y="5125"/>
                </a:lnTo>
                <a:lnTo>
                  <a:pt x="0" y="5389"/>
                </a:lnTo>
                <a:lnTo>
                  <a:pt x="0" y="5451"/>
                </a:lnTo>
                <a:lnTo>
                  <a:pt x="5575" y="5451"/>
                </a:lnTo>
                <a:lnTo>
                  <a:pt x="5709" y="5125"/>
                </a:lnTo>
                <a:lnTo>
                  <a:pt x="7285" y="1278"/>
                </a:lnTo>
                <a:lnTo>
                  <a:pt x="44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Freeform 7"/>
          <p:cNvSpPr/>
          <p:nvPr userDrawn="1"/>
        </p:nvSpPr>
        <p:spPr bwMode="auto">
          <a:xfrm flipH="1">
            <a:off x="6668426" y="0"/>
            <a:ext cx="4754243" cy="1610532"/>
          </a:xfrm>
          <a:custGeom>
            <a:avLst/>
            <a:gdLst/>
            <a:ahLst/>
            <a:cxnLst>
              <a:cxn ang="0">
                <a:pos x="3665" y="1673"/>
              </a:cxn>
              <a:cxn ang="0">
                <a:pos x="5055" y="0"/>
              </a:cxn>
              <a:cxn ang="0">
                <a:pos x="0" y="0"/>
              </a:cxn>
              <a:cxn ang="0">
                <a:pos x="3665" y="1673"/>
              </a:cxn>
            </a:cxnLst>
            <a:rect l="0" t="0" r="r" b="b"/>
            <a:pathLst>
              <a:path w="5055" h="1673">
                <a:moveTo>
                  <a:pt x="3665" y="1673"/>
                </a:moveTo>
                <a:lnTo>
                  <a:pt x="5055" y="0"/>
                </a:lnTo>
                <a:lnTo>
                  <a:pt x="0" y="0"/>
                </a:lnTo>
                <a:lnTo>
                  <a:pt x="3665" y="16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Freeform 8"/>
          <p:cNvSpPr/>
          <p:nvPr userDrawn="1"/>
        </p:nvSpPr>
        <p:spPr bwMode="auto">
          <a:xfrm flipH="1">
            <a:off x="7975725" y="0"/>
            <a:ext cx="4216275" cy="6798312"/>
          </a:xfrm>
          <a:custGeom>
            <a:avLst/>
            <a:gdLst/>
            <a:ahLst/>
            <a:cxnLst>
              <a:cxn ang="0">
                <a:pos x="818" y="0"/>
              </a:cxn>
              <a:cxn ang="0">
                <a:pos x="0" y="0"/>
              </a:cxn>
              <a:cxn ang="0">
                <a:pos x="0" y="6798"/>
              </a:cxn>
              <a:cxn ang="0">
                <a:pos x="0" y="7062"/>
              </a:cxn>
              <a:cxn ang="0">
                <a:pos x="219" y="6798"/>
              </a:cxn>
              <a:cxn ang="0">
                <a:pos x="4483" y="1673"/>
              </a:cxn>
              <a:cxn ang="0">
                <a:pos x="818" y="0"/>
              </a:cxn>
            </a:cxnLst>
            <a:rect l="0" t="0" r="r" b="b"/>
            <a:pathLst>
              <a:path w="4483" h="7062">
                <a:moveTo>
                  <a:pt x="818" y="0"/>
                </a:moveTo>
                <a:lnTo>
                  <a:pt x="0" y="0"/>
                </a:lnTo>
                <a:lnTo>
                  <a:pt x="0" y="6798"/>
                </a:lnTo>
                <a:lnTo>
                  <a:pt x="0" y="7062"/>
                </a:lnTo>
                <a:lnTo>
                  <a:pt x="219" y="6798"/>
                </a:lnTo>
                <a:lnTo>
                  <a:pt x="4483" y="1673"/>
                </a:lnTo>
                <a:lnTo>
                  <a:pt x="81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62000" y="2159000"/>
            <a:ext cx="5715000" cy="1382450"/>
          </a:xfrm>
        </p:spPr>
        <p:txBody>
          <a:bodyPr anchor="b" anchorCtr="0">
            <a:norm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762000" y="3733201"/>
            <a:ext cx="5715000" cy="118593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4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tags" Target="../tags/tag47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3.xml"/><Relationship Id="rId2" Type="http://schemas.openxmlformats.org/officeDocument/2006/relationships/image" Target="../media/image1.jpeg"/><Relationship Id="rId1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5.xml"/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7.xml"/><Relationship Id="rId2" Type="http://schemas.openxmlformats.org/officeDocument/2006/relationships/image" Target="../media/image1.jpeg"/><Relationship Id="rId1" Type="http://schemas.openxmlformats.org/officeDocument/2006/relationships/tags" Target="../tags/tag56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59.xml"/><Relationship Id="rId2" Type="http://schemas.openxmlformats.org/officeDocument/2006/relationships/image" Target="../media/image1.jpeg"/><Relationship Id="rId1" Type="http://schemas.openxmlformats.org/officeDocument/2006/relationships/tags" Target="../tags/tag58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11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6.xml"/><Relationship Id="rId17" Type="http://schemas.openxmlformats.org/officeDocument/2006/relationships/image" Target="../media/image1.jpeg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32.xml"/><Relationship Id="rId6" Type="http://schemas.openxmlformats.org/officeDocument/2006/relationships/image" Target="../media/image1.jpeg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37.xml"/><Relationship Id="rId2" Type="http://schemas.openxmlformats.org/officeDocument/2006/relationships/image" Target="../media/image1.jpeg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9.xml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46.xml"/><Relationship Id="rId3" Type="http://schemas.openxmlformats.org/officeDocument/2006/relationships/image" Target="../media/image5.jpeg"/><Relationship Id="rId2" Type="http://schemas.openxmlformats.org/officeDocument/2006/relationships/tags" Target="../tags/tag4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826770" y="2205355"/>
            <a:ext cx="3406140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6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80110" y="3457575"/>
            <a:ext cx="8456295" cy="1241425"/>
          </a:xfrm>
        </p:spPr>
        <p:txBody>
          <a:bodyPr>
            <a:normAutofit/>
          </a:bodyPr>
          <a:lstStyle/>
          <a:p>
            <a:pPr algn="l"/>
            <a:r>
              <a:rPr lang="zh-CN" altLang="en-US">
                <a:sym typeface="+mn-ea"/>
              </a:rPr>
              <a:t>淘宝直播营销</a:t>
            </a:r>
            <a:endParaRPr lang="zh-CN" altLang="en-US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0110" y="2251710"/>
            <a:ext cx="38011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chemeClr val="bg1"/>
                </a:solidFill>
              </a:rPr>
              <a:t>课件二十一</a:t>
            </a:r>
            <a:endParaRPr lang="zh-CN" altLang="en-US" sz="54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4145" y="635"/>
            <a:ext cx="2990300" cy="900007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995680" y="259715"/>
            <a:ext cx="6005830" cy="11118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淘宝直播的内容技巧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595583" y="2879057"/>
            <a:ext cx="4686300" cy="1943100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" name="Freeform 208"/>
            <p:cNvSpPr/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Freeform 209"/>
            <p:cNvSpPr/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210"/>
            <p:cNvSpPr/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211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212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13"/>
            <p:cNvSpPr/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214"/>
            <p:cNvSpPr/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Freeform 210"/>
          <p:cNvSpPr/>
          <p:nvPr/>
        </p:nvSpPr>
        <p:spPr>
          <a:xfrm>
            <a:off x="3985578" y="2743518"/>
            <a:ext cx="4094162" cy="1595437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" name="Freeform 210"/>
          <p:cNvSpPr/>
          <p:nvPr/>
        </p:nvSpPr>
        <p:spPr>
          <a:xfrm>
            <a:off x="4057015" y="2459355"/>
            <a:ext cx="4094163" cy="1597025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 flipV="1">
            <a:off x="6913245" y="2000885"/>
            <a:ext cx="1435100" cy="909320"/>
            <a:chOff x="6184232" y="3601453"/>
            <a:chExt cx="747341" cy="184484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6360160" y="3772535"/>
            <a:ext cx="1374775" cy="1104265"/>
            <a:chOff x="6184232" y="3601453"/>
            <a:chExt cx="747341" cy="184484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 flipH="1">
            <a:off x="3295015" y="4119880"/>
            <a:ext cx="1094105" cy="1151255"/>
            <a:chOff x="6184232" y="3601453"/>
            <a:chExt cx="747341" cy="184484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 flipH="1" flipV="1">
            <a:off x="3529965" y="1808480"/>
            <a:ext cx="1593850" cy="1297305"/>
            <a:chOff x="6184232" y="3601453"/>
            <a:chExt cx="747341" cy="184484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文本框 56"/>
          <p:cNvSpPr txBox="1"/>
          <p:nvPr/>
        </p:nvSpPr>
        <p:spPr>
          <a:xfrm>
            <a:off x="1739265" y="1553210"/>
            <a:ext cx="1790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抓住店铺的优势</a:t>
            </a:r>
            <a:endParaRPr lang="zh-CN" altLang="en-US"/>
          </a:p>
        </p:txBody>
      </p:sp>
      <p:cxnSp>
        <p:nvCxnSpPr>
          <p:cNvPr id="58" name="直接连接符 57"/>
          <p:cNvCxnSpPr/>
          <p:nvPr/>
        </p:nvCxnSpPr>
        <p:spPr>
          <a:xfrm flipH="1" flipV="1">
            <a:off x="3003550" y="3769995"/>
            <a:ext cx="1287145" cy="254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 flipV="1">
            <a:off x="7723505" y="3357880"/>
            <a:ext cx="1287145" cy="254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7860030" y="4760595"/>
            <a:ext cx="1790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生活方式推荐</a:t>
            </a:r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9110345" y="3133090"/>
            <a:ext cx="1790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社群价值捆绑</a:t>
            </a:r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1094740" y="3587115"/>
            <a:ext cx="1790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/>
              <a:t>增强互动技巧</a:t>
            </a:r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8552815" y="1808480"/>
            <a:ext cx="1790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/>
              <a:t>多渠道推广自己</a:t>
            </a:r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1341120" y="5086985"/>
            <a:ext cx="1790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/>
              <a:t>重视直播后的维护和互动，实现再次或多次营销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99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99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99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899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399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899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7" grpId="0"/>
      <p:bldP spid="62" grpId="0"/>
      <p:bldP spid="64" grpId="0"/>
      <p:bldP spid="60" grpId="0"/>
      <p:bldP spid="61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51305" y="2245360"/>
            <a:ext cx="4945380" cy="1727200"/>
          </a:xfrm>
        </p:spPr>
        <p:txBody>
          <a:bodyPr>
            <a:normAutofit/>
          </a:bodyPr>
          <a:lstStyle/>
          <a:p>
            <a:r>
              <a:rPr lang="en-US" altLang="zh-CN" sz="4400"/>
              <a:t>淘宝</a:t>
            </a:r>
            <a:r>
              <a:rPr lang="zh-CN" altLang="en-US" sz="4400"/>
              <a:t>直播开通规则及</a:t>
            </a:r>
            <a:r>
              <a:rPr lang="en-US" altLang="zh-CN" sz="4400"/>
              <a:t>合作方式</a:t>
            </a:r>
            <a:endParaRPr lang="en-US" altLang="zh-CN" sz="4400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8229600" y="804333"/>
            <a:ext cx="2658533" cy="428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700"/>
              <a:t>3</a:t>
            </a:r>
            <a:endParaRPr lang="en-US" altLang="zh-CN" sz="28700"/>
          </a:p>
        </p:txBody>
      </p:sp>
    </p:spTree>
    <p:custDataLst>
      <p:tags r:id="rId3"/>
    </p:custData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57175"/>
            <a:ext cx="4577080" cy="1325880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淘宝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直播开通规则</a:t>
            </a:r>
            <a:endParaRPr lang="zh-CN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145" y="635"/>
            <a:ext cx="2990300" cy="900007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 flipH="1" flipV="1">
            <a:off x="3932555" y="2096770"/>
            <a:ext cx="179388" cy="11112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86543" y="1466533"/>
            <a:ext cx="6743700" cy="4249738"/>
          </a:xfrm>
          <a:prstGeom prst="rect">
            <a:avLst/>
          </a:prstGeom>
          <a:solidFill>
            <a:srgbClr val="E9E9E9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32555" y="1668145"/>
            <a:ext cx="2879725" cy="428625"/>
          </a:xfrm>
          <a:prstGeom prst="rect">
            <a:avLst/>
          </a:prstGeom>
          <a:solidFill>
            <a:srgbClr val="38A39A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开通直播步骤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4" name="Group 939"/>
          <p:cNvGrpSpPr/>
          <p:nvPr/>
        </p:nvGrpSpPr>
        <p:grpSpPr>
          <a:xfrm>
            <a:off x="135255" y="2939415"/>
            <a:ext cx="3293110" cy="3918585"/>
            <a:chOff x="7075488" y="1492250"/>
            <a:chExt cx="3382963" cy="4022726"/>
          </a:xfrm>
        </p:grpSpPr>
        <p:sp>
          <p:nvSpPr>
            <p:cNvPr id="352" name="Freeform 5"/>
            <p:cNvSpPr/>
            <p:nvPr/>
          </p:nvSpPr>
          <p:spPr bwMode="auto">
            <a:xfrm>
              <a:off x="7840663" y="3851275"/>
              <a:ext cx="2432050" cy="1663700"/>
            </a:xfrm>
            <a:custGeom>
              <a:avLst/>
              <a:gdLst>
                <a:gd name="T0" fmla="*/ 1213 w 1251"/>
                <a:gd name="T1" fmla="*/ 62 h 856"/>
                <a:gd name="T2" fmla="*/ 1213 w 1251"/>
                <a:gd name="T3" fmla="*/ 62 h 856"/>
                <a:gd name="T4" fmla="*/ 1183 w 1251"/>
                <a:gd name="T5" fmla="*/ 231 h 856"/>
                <a:gd name="T6" fmla="*/ 316 w 1251"/>
                <a:gd name="T7" fmla="*/ 856 h 856"/>
                <a:gd name="T8" fmla="*/ 4 w 1251"/>
                <a:gd name="T9" fmla="*/ 856 h 856"/>
                <a:gd name="T10" fmla="*/ 55 w 1251"/>
                <a:gd name="T11" fmla="*/ 745 h 856"/>
                <a:gd name="T12" fmla="*/ 1050 w 1251"/>
                <a:gd name="T13" fmla="*/ 39 h 856"/>
                <a:gd name="T14" fmla="*/ 1213 w 1251"/>
                <a:gd name="T15" fmla="*/ 6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1" h="856">
                  <a:moveTo>
                    <a:pt x="1213" y="62"/>
                  </a:moveTo>
                  <a:cubicBezTo>
                    <a:pt x="1213" y="62"/>
                    <a:pt x="1213" y="62"/>
                    <a:pt x="1213" y="62"/>
                  </a:cubicBezTo>
                  <a:cubicBezTo>
                    <a:pt x="1251" y="117"/>
                    <a:pt x="1237" y="192"/>
                    <a:pt x="1183" y="231"/>
                  </a:cubicBezTo>
                  <a:cubicBezTo>
                    <a:pt x="316" y="856"/>
                    <a:pt x="316" y="856"/>
                    <a:pt x="316" y="856"/>
                  </a:cubicBezTo>
                  <a:cubicBezTo>
                    <a:pt x="4" y="856"/>
                    <a:pt x="4" y="856"/>
                    <a:pt x="4" y="856"/>
                  </a:cubicBezTo>
                  <a:cubicBezTo>
                    <a:pt x="0" y="814"/>
                    <a:pt x="19" y="772"/>
                    <a:pt x="55" y="745"/>
                  </a:cubicBezTo>
                  <a:cubicBezTo>
                    <a:pt x="1050" y="39"/>
                    <a:pt x="1050" y="39"/>
                    <a:pt x="1050" y="39"/>
                  </a:cubicBezTo>
                  <a:cubicBezTo>
                    <a:pt x="1104" y="0"/>
                    <a:pt x="1174" y="8"/>
                    <a:pt x="1213" y="62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Freeform 6"/>
            <p:cNvSpPr/>
            <p:nvPr/>
          </p:nvSpPr>
          <p:spPr bwMode="auto">
            <a:xfrm>
              <a:off x="7077076" y="4016375"/>
              <a:ext cx="2413000" cy="1498600"/>
            </a:xfrm>
            <a:custGeom>
              <a:avLst/>
              <a:gdLst>
                <a:gd name="T0" fmla="*/ 1016 w 1520"/>
                <a:gd name="T1" fmla="*/ 944 h 944"/>
                <a:gd name="T2" fmla="*/ 1520 w 1520"/>
                <a:gd name="T3" fmla="*/ 518 h 944"/>
                <a:gd name="T4" fmla="*/ 464 w 1520"/>
                <a:gd name="T5" fmla="*/ 0 h 944"/>
                <a:gd name="T6" fmla="*/ 0 w 1520"/>
                <a:gd name="T7" fmla="*/ 944 h 944"/>
                <a:gd name="T8" fmla="*/ 1016 w 1520"/>
                <a:gd name="T9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944">
                  <a:moveTo>
                    <a:pt x="1016" y="944"/>
                  </a:moveTo>
                  <a:lnTo>
                    <a:pt x="1520" y="518"/>
                  </a:lnTo>
                  <a:lnTo>
                    <a:pt x="464" y="0"/>
                  </a:lnTo>
                  <a:lnTo>
                    <a:pt x="0" y="944"/>
                  </a:lnTo>
                  <a:lnTo>
                    <a:pt x="1016" y="944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Freeform 7"/>
            <p:cNvSpPr/>
            <p:nvPr/>
          </p:nvSpPr>
          <p:spPr bwMode="auto">
            <a:xfrm>
              <a:off x="8358188" y="4611688"/>
              <a:ext cx="1768475" cy="903288"/>
            </a:xfrm>
            <a:custGeom>
              <a:avLst/>
              <a:gdLst>
                <a:gd name="T0" fmla="*/ 872 w 910"/>
                <a:gd name="T1" fmla="*/ 69 h 465"/>
                <a:gd name="T2" fmla="*/ 872 w 910"/>
                <a:gd name="T3" fmla="*/ 69 h 465"/>
                <a:gd name="T4" fmla="*/ 819 w 910"/>
                <a:gd name="T5" fmla="*/ 209 h 465"/>
                <a:gd name="T6" fmla="*/ 428 w 910"/>
                <a:gd name="T7" fmla="*/ 465 h 465"/>
                <a:gd name="T8" fmla="*/ 0 w 910"/>
                <a:gd name="T9" fmla="*/ 465 h 465"/>
                <a:gd name="T10" fmla="*/ 703 w 910"/>
                <a:gd name="T11" fmla="*/ 39 h 465"/>
                <a:gd name="T12" fmla="*/ 872 w 910"/>
                <a:gd name="T13" fmla="*/ 6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0" h="465">
                  <a:moveTo>
                    <a:pt x="872" y="69"/>
                  </a:moveTo>
                  <a:cubicBezTo>
                    <a:pt x="872" y="69"/>
                    <a:pt x="872" y="69"/>
                    <a:pt x="872" y="69"/>
                  </a:cubicBezTo>
                  <a:cubicBezTo>
                    <a:pt x="910" y="123"/>
                    <a:pt x="872" y="168"/>
                    <a:pt x="819" y="209"/>
                  </a:cubicBezTo>
                  <a:cubicBezTo>
                    <a:pt x="428" y="465"/>
                    <a:pt x="428" y="465"/>
                    <a:pt x="428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703" y="39"/>
                    <a:pt x="703" y="39"/>
                    <a:pt x="703" y="39"/>
                  </a:cubicBezTo>
                  <a:cubicBezTo>
                    <a:pt x="757" y="0"/>
                    <a:pt x="834" y="14"/>
                    <a:pt x="872" y="69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5" name="Freeform 8"/>
            <p:cNvSpPr/>
            <p:nvPr/>
          </p:nvSpPr>
          <p:spPr bwMode="auto">
            <a:xfrm>
              <a:off x="8291513" y="2949575"/>
              <a:ext cx="2166938" cy="1957388"/>
            </a:xfrm>
            <a:custGeom>
              <a:avLst/>
              <a:gdLst>
                <a:gd name="T0" fmla="*/ 1073 w 1115"/>
                <a:gd name="T1" fmla="*/ 55 h 1007"/>
                <a:gd name="T2" fmla="*/ 1073 w 1115"/>
                <a:gd name="T3" fmla="*/ 55 h 1007"/>
                <a:gd name="T4" fmla="*/ 1060 w 1115"/>
                <a:gd name="T5" fmla="*/ 220 h 1007"/>
                <a:gd name="T6" fmla="*/ 206 w 1115"/>
                <a:gd name="T7" fmla="*/ 964 h 1007"/>
                <a:gd name="T8" fmla="*/ 42 w 1115"/>
                <a:gd name="T9" fmla="*/ 951 h 1007"/>
                <a:gd name="T10" fmla="*/ 42 w 1115"/>
                <a:gd name="T11" fmla="*/ 951 h 1007"/>
                <a:gd name="T12" fmla="*/ 55 w 1115"/>
                <a:gd name="T13" fmla="*/ 786 h 1007"/>
                <a:gd name="T14" fmla="*/ 908 w 1115"/>
                <a:gd name="T15" fmla="*/ 42 h 1007"/>
                <a:gd name="T16" fmla="*/ 1073 w 1115"/>
                <a:gd name="T17" fmla="*/ 55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5" h="1007">
                  <a:moveTo>
                    <a:pt x="1073" y="55"/>
                  </a:moveTo>
                  <a:cubicBezTo>
                    <a:pt x="1073" y="55"/>
                    <a:pt x="1073" y="55"/>
                    <a:pt x="1073" y="55"/>
                  </a:cubicBezTo>
                  <a:cubicBezTo>
                    <a:pt x="1115" y="104"/>
                    <a:pt x="1108" y="178"/>
                    <a:pt x="1060" y="220"/>
                  </a:cubicBezTo>
                  <a:cubicBezTo>
                    <a:pt x="206" y="964"/>
                    <a:pt x="206" y="964"/>
                    <a:pt x="206" y="964"/>
                  </a:cubicBezTo>
                  <a:cubicBezTo>
                    <a:pt x="158" y="1007"/>
                    <a:pt x="83" y="1000"/>
                    <a:pt x="42" y="951"/>
                  </a:cubicBezTo>
                  <a:cubicBezTo>
                    <a:pt x="42" y="951"/>
                    <a:pt x="42" y="951"/>
                    <a:pt x="42" y="951"/>
                  </a:cubicBezTo>
                  <a:cubicBezTo>
                    <a:pt x="0" y="902"/>
                    <a:pt x="6" y="828"/>
                    <a:pt x="55" y="786"/>
                  </a:cubicBezTo>
                  <a:cubicBezTo>
                    <a:pt x="908" y="42"/>
                    <a:pt x="908" y="42"/>
                    <a:pt x="908" y="42"/>
                  </a:cubicBezTo>
                  <a:cubicBezTo>
                    <a:pt x="957" y="0"/>
                    <a:pt x="1031" y="6"/>
                    <a:pt x="1073" y="55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6" name="Freeform 9"/>
            <p:cNvSpPr/>
            <p:nvPr/>
          </p:nvSpPr>
          <p:spPr bwMode="auto">
            <a:xfrm>
              <a:off x="9745663" y="3322638"/>
              <a:ext cx="230188" cy="319088"/>
            </a:xfrm>
            <a:custGeom>
              <a:avLst/>
              <a:gdLst>
                <a:gd name="T0" fmla="*/ 23 w 119"/>
                <a:gd name="T1" fmla="*/ 0 h 164"/>
                <a:gd name="T2" fmla="*/ 119 w 119"/>
                <a:gd name="T3" fmla="*/ 150 h 164"/>
                <a:gd name="T4" fmla="*/ 23 w 1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164">
                  <a:moveTo>
                    <a:pt x="23" y="0"/>
                  </a:moveTo>
                  <a:cubicBezTo>
                    <a:pt x="23" y="86"/>
                    <a:pt x="75" y="139"/>
                    <a:pt x="119" y="150"/>
                  </a:cubicBezTo>
                  <a:cubicBezTo>
                    <a:pt x="43" y="164"/>
                    <a:pt x="0" y="104"/>
                    <a:pt x="23" y="0"/>
                  </a:cubicBezTo>
                  <a:close/>
                </a:path>
              </a:pathLst>
            </a:custGeom>
            <a:solidFill>
              <a:srgbClr val="C4A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Freeform 10"/>
            <p:cNvSpPr/>
            <p:nvPr/>
          </p:nvSpPr>
          <p:spPr bwMode="auto">
            <a:xfrm>
              <a:off x="7075488" y="3735388"/>
              <a:ext cx="981075" cy="1711325"/>
            </a:xfrm>
            <a:custGeom>
              <a:avLst/>
              <a:gdLst>
                <a:gd name="T0" fmla="*/ 105 w 505"/>
                <a:gd name="T1" fmla="*/ 843 h 881"/>
                <a:gd name="T2" fmla="*/ 182 w 505"/>
                <a:gd name="T3" fmla="*/ 881 h 881"/>
                <a:gd name="T4" fmla="*/ 220 w 505"/>
                <a:gd name="T5" fmla="*/ 782 h 881"/>
                <a:gd name="T6" fmla="*/ 441 w 505"/>
                <a:gd name="T7" fmla="*/ 166 h 881"/>
                <a:gd name="T8" fmla="*/ 109 w 505"/>
                <a:gd name="T9" fmla="*/ 157 h 881"/>
                <a:gd name="T10" fmla="*/ 31 w 505"/>
                <a:gd name="T11" fmla="*/ 635 h 881"/>
                <a:gd name="T12" fmla="*/ 105 w 505"/>
                <a:gd name="T13" fmla="*/ 843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881">
                  <a:moveTo>
                    <a:pt x="105" y="843"/>
                  </a:moveTo>
                  <a:cubicBezTo>
                    <a:pt x="182" y="881"/>
                    <a:pt x="182" y="881"/>
                    <a:pt x="182" y="881"/>
                  </a:cubicBezTo>
                  <a:cubicBezTo>
                    <a:pt x="220" y="782"/>
                    <a:pt x="220" y="782"/>
                    <a:pt x="220" y="782"/>
                  </a:cubicBezTo>
                  <a:cubicBezTo>
                    <a:pt x="441" y="166"/>
                    <a:pt x="441" y="166"/>
                    <a:pt x="441" y="166"/>
                  </a:cubicBezTo>
                  <a:cubicBezTo>
                    <a:pt x="505" y="0"/>
                    <a:pt x="210" y="206"/>
                    <a:pt x="109" y="157"/>
                  </a:cubicBezTo>
                  <a:cubicBezTo>
                    <a:pt x="31" y="635"/>
                    <a:pt x="31" y="635"/>
                    <a:pt x="31" y="635"/>
                  </a:cubicBezTo>
                  <a:cubicBezTo>
                    <a:pt x="0" y="714"/>
                    <a:pt x="34" y="808"/>
                    <a:pt x="105" y="84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Freeform 11"/>
            <p:cNvSpPr/>
            <p:nvPr/>
          </p:nvSpPr>
          <p:spPr bwMode="auto">
            <a:xfrm>
              <a:off x="7589838" y="4048125"/>
              <a:ext cx="450850" cy="1160463"/>
            </a:xfrm>
            <a:custGeom>
              <a:avLst/>
              <a:gdLst>
                <a:gd name="T0" fmla="*/ 216 w 232"/>
                <a:gd name="T1" fmla="*/ 597 h 597"/>
                <a:gd name="T2" fmla="*/ 176 w 232"/>
                <a:gd name="T3" fmla="*/ 304 h 597"/>
                <a:gd name="T4" fmla="*/ 176 w 232"/>
                <a:gd name="T5" fmla="*/ 11 h 597"/>
                <a:gd name="T6" fmla="*/ 46 w 232"/>
                <a:gd name="T7" fmla="*/ 2 h 597"/>
                <a:gd name="T8" fmla="*/ 0 w 232"/>
                <a:gd name="T9" fmla="*/ 246 h 597"/>
                <a:gd name="T10" fmla="*/ 216 w 232"/>
                <a:gd name="T11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597">
                  <a:moveTo>
                    <a:pt x="216" y="597"/>
                  </a:moveTo>
                  <a:cubicBezTo>
                    <a:pt x="226" y="540"/>
                    <a:pt x="213" y="404"/>
                    <a:pt x="176" y="304"/>
                  </a:cubicBezTo>
                  <a:cubicBezTo>
                    <a:pt x="176" y="11"/>
                    <a:pt x="176" y="11"/>
                    <a:pt x="176" y="11"/>
                  </a:cubicBezTo>
                  <a:cubicBezTo>
                    <a:pt x="150" y="22"/>
                    <a:pt x="71" y="0"/>
                    <a:pt x="46" y="2"/>
                  </a:cubicBezTo>
                  <a:cubicBezTo>
                    <a:pt x="61" y="17"/>
                    <a:pt x="28" y="171"/>
                    <a:pt x="0" y="246"/>
                  </a:cubicBezTo>
                  <a:cubicBezTo>
                    <a:pt x="100" y="277"/>
                    <a:pt x="232" y="508"/>
                    <a:pt x="216" y="597"/>
                  </a:cubicBezTo>
                  <a:close/>
                </a:path>
              </a:pathLst>
            </a:custGeom>
            <a:solidFill>
              <a:srgbClr val="C4A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Freeform 12"/>
            <p:cNvSpPr/>
            <p:nvPr/>
          </p:nvSpPr>
          <p:spPr bwMode="auto">
            <a:xfrm>
              <a:off x="7929563" y="1492250"/>
              <a:ext cx="1898650" cy="3719513"/>
            </a:xfrm>
            <a:custGeom>
              <a:avLst/>
              <a:gdLst>
                <a:gd name="T0" fmla="*/ 200 w 977"/>
                <a:gd name="T1" fmla="*/ 0 h 1914"/>
                <a:gd name="T2" fmla="*/ 778 w 977"/>
                <a:gd name="T3" fmla="*/ 0 h 1914"/>
                <a:gd name="T4" fmla="*/ 976 w 977"/>
                <a:gd name="T5" fmla="*/ 199 h 1914"/>
                <a:gd name="T6" fmla="*/ 975 w 977"/>
                <a:gd name="T7" fmla="*/ 1715 h 1914"/>
                <a:gd name="T8" fmla="*/ 776 w 977"/>
                <a:gd name="T9" fmla="*/ 1914 h 1914"/>
                <a:gd name="T10" fmla="*/ 199 w 977"/>
                <a:gd name="T11" fmla="*/ 1914 h 1914"/>
                <a:gd name="T12" fmla="*/ 0 w 977"/>
                <a:gd name="T13" fmla="*/ 1715 h 1914"/>
                <a:gd name="T14" fmla="*/ 1 w 977"/>
                <a:gd name="T15" fmla="*/ 199 h 1914"/>
                <a:gd name="T16" fmla="*/ 200 w 977"/>
                <a:gd name="T17" fmla="*/ 0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7" h="1914">
                  <a:moveTo>
                    <a:pt x="200" y="0"/>
                  </a:moveTo>
                  <a:cubicBezTo>
                    <a:pt x="778" y="0"/>
                    <a:pt x="778" y="0"/>
                    <a:pt x="778" y="0"/>
                  </a:cubicBezTo>
                  <a:cubicBezTo>
                    <a:pt x="887" y="0"/>
                    <a:pt x="977" y="90"/>
                    <a:pt x="976" y="199"/>
                  </a:cubicBezTo>
                  <a:cubicBezTo>
                    <a:pt x="975" y="1715"/>
                    <a:pt x="975" y="1715"/>
                    <a:pt x="975" y="1715"/>
                  </a:cubicBezTo>
                  <a:cubicBezTo>
                    <a:pt x="975" y="1825"/>
                    <a:pt x="886" y="1914"/>
                    <a:pt x="776" y="1914"/>
                  </a:cubicBezTo>
                  <a:cubicBezTo>
                    <a:pt x="199" y="1914"/>
                    <a:pt x="199" y="1914"/>
                    <a:pt x="199" y="1914"/>
                  </a:cubicBezTo>
                  <a:cubicBezTo>
                    <a:pt x="89" y="1914"/>
                    <a:pt x="0" y="1824"/>
                    <a:pt x="0" y="1715"/>
                  </a:cubicBezTo>
                  <a:cubicBezTo>
                    <a:pt x="1" y="199"/>
                    <a:pt x="1" y="199"/>
                    <a:pt x="1" y="199"/>
                  </a:cubicBezTo>
                  <a:cubicBezTo>
                    <a:pt x="1" y="89"/>
                    <a:pt x="91" y="0"/>
                    <a:pt x="20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0" name="Freeform 13"/>
            <p:cNvSpPr/>
            <p:nvPr/>
          </p:nvSpPr>
          <p:spPr bwMode="auto">
            <a:xfrm>
              <a:off x="7967663" y="1531938"/>
              <a:ext cx="1822450" cy="3641725"/>
            </a:xfrm>
            <a:custGeom>
              <a:avLst/>
              <a:gdLst>
                <a:gd name="T0" fmla="*/ 193 w 938"/>
                <a:gd name="T1" fmla="*/ 0 h 1874"/>
                <a:gd name="T2" fmla="*/ 747 w 938"/>
                <a:gd name="T3" fmla="*/ 1 h 1874"/>
                <a:gd name="T4" fmla="*/ 938 w 938"/>
                <a:gd name="T5" fmla="*/ 192 h 1874"/>
                <a:gd name="T6" fmla="*/ 937 w 938"/>
                <a:gd name="T7" fmla="*/ 1683 h 1874"/>
                <a:gd name="T8" fmla="*/ 746 w 938"/>
                <a:gd name="T9" fmla="*/ 1874 h 1874"/>
                <a:gd name="T10" fmla="*/ 191 w 938"/>
                <a:gd name="T11" fmla="*/ 1873 h 1874"/>
                <a:gd name="T12" fmla="*/ 0 w 938"/>
                <a:gd name="T13" fmla="*/ 1682 h 1874"/>
                <a:gd name="T14" fmla="*/ 2 w 938"/>
                <a:gd name="T15" fmla="*/ 191 h 1874"/>
                <a:gd name="T16" fmla="*/ 193 w 938"/>
                <a:gd name="T17" fmla="*/ 0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8" h="1874">
                  <a:moveTo>
                    <a:pt x="193" y="0"/>
                  </a:moveTo>
                  <a:cubicBezTo>
                    <a:pt x="747" y="1"/>
                    <a:pt x="747" y="1"/>
                    <a:pt x="747" y="1"/>
                  </a:cubicBezTo>
                  <a:cubicBezTo>
                    <a:pt x="852" y="1"/>
                    <a:pt x="938" y="87"/>
                    <a:pt x="938" y="192"/>
                  </a:cubicBezTo>
                  <a:cubicBezTo>
                    <a:pt x="937" y="1683"/>
                    <a:pt x="937" y="1683"/>
                    <a:pt x="937" y="1683"/>
                  </a:cubicBezTo>
                  <a:cubicBezTo>
                    <a:pt x="937" y="1788"/>
                    <a:pt x="851" y="1874"/>
                    <a:pt x="746" y="1874"/>
                  </a:cubicBezTo>
                  <a:cubicBezTo>
                    <a:pt x="191" y="1873"/>
                    <a:pt x="191" y="1873"/>
                    <a:pt x="191" y="1873"/>
                  </a:cubicBezTo>
                  <a:cubicBezTo>
                    <a:pt x="86" y="1873"/>
                    <a:pt x="0" y="1787"/>
                    <a:pt x="0" y="1682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2" y="86"/>
                    <a:pt x="88" y="0"/>
                    <a:pt x="193" y="0"/>
                  </a:cubicBezTo>
                  <a:close/>
                </a:path>
              </a:pathLst>
            </a:custGeom>
            <a:solidFill>
              <a:srgbClr val="040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1" name="Freeform 14"/>
            <p:cNvSpPr/>
            <p:nvPr/>
          </p:nvSpPr>
          <p:spPr bwMode="auto">
            <a:xfrm>
              <a:off x="8280401" y="1531938"/>
              <a:ext cx="1509713" cy="3630613"/>
            </a:xfrm>
            <a:custGeom>
              <a:avLst/>
              <a:gdLst>
                <a:gd name="T0" fmla="*/ 32 w 777"/>
                <a:gd name="T1" fmla="*/ 0 h 1869"/>
                <a:gd name="T2" fmla="*/ 586 w 777"/>
                <a:gd name="T3" fmla="*/ 1 h 1869"/>
                <a:gd name="T4" fmla="*/ 777 w 777"/>
                <a:gd name="T5" fmla="*/ 192 h 1869"/>
                <a:gd name="T6" fmla="*/ 776 w 777"/>
                <a:gd name="T7" fmla="*/ 1683 h 1869"/>
                <a:gd name="T8" fmla="*/ 628 w 777"/>
                <a:gd name="T9" fmla="*/ 1869 h 1869"/>
                <a:gd name="T10" fmla="*/ 0 w 777"/>
                <a:gd name="T11" fmla="*/ 3 h 1869"/>
                <a:gd name="T12" fmla="*/ 32 w 777"/>
                <a:gd name="T13" fmla="*/ 0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1869">
                  <a:moveTo>
                    <a:pt x="32" y="0"/>
                  </a:moveTo>
                  <a:cubicBezTo>
                    <a:pt x="586" y="1"/>
                    <a:pt x="586" y="1"/>
                    <a:pt x="586" y="1"/>
                  </a:cubicBezTo>
                  <a:cubicBezTo>
                    <a:pt x="691" y="1"/>
                    <a:pt x="777" y="87"/>
                    <a:pt x="777" y="192"/>
                  </a:cubicBezTo>
                  <a:cubicBezTo>
                    <a:pt x="776" y="1683"/>
                    <a:pt x="776" y="1683"/>
                    <a:pt x="776" y="1683"/>
                  </a:cubicBezTo>
                  <a:cubicBezTo>
                    <a:pt x="776" y="1773"/>
                    <a:pt x="712" y="1849"/>
                    <a:pt x="628" y="186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1"/>
                    <a:pt x="21" y="0"/>
                    <a:pt x="32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Freeform 15"/>
            <p:cNvSpPr/>
            <p:nvPr/>
          </p:nvSpPr>
          <p:spPr bwMode="auto">
            <a:xfrm>
              <a:off x="8682038" y="4727575"/>
              <a:ext cx="390525" cy="390525"/>
            </a:xfrm>
            <a:custGeom>
              <a:avLst/>
              <a:gdLst>
                <a:gd name="T0" fmla="*/ 101 w 201"/>
                <a:gd name="T1" fmla="*/ 0 h 201"/>
                <a:gd name="T2" fmla="*/ 201 w 201"/>
                <a:gd name="T3" fmla="*/ 101 h 201"/>
                <a:gd name="T4" fmla="*/ 101 w 201"/>
                <a:gd name="T5" fmla="*/ 201 h 201"/>
                <a:gd name="T6" fmla="*/ 0 w 201"/>
                <a:gd name="T7" fmla="*/ 100 h 201"/>
                <a:gd name="T8" fmla="*/ 101 w 201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01" y="0"/>
                  </a:moveTo>
                  <a:cubicBezTo>
                    <a:pt x="156" y="0"/>
                    <a:pt x="201" y="45"/>
                    <a:pt x="201" y="101"/>
                  </a:cubicBezTo>
                  <a:cubicBezTo>
                    <a:pt x="201" y="156"/>
                    <a:pt x="156" y="201"/>
                    <a:pt x="101" y="201"/>
                  </a:cubicBezTo>
                  <a:cubicBezTo>
                    <a:pt x="45" y="201"/>
                    <a:pt x="0" y="156"/>
                    <a:pt x="0" y="100"/>
                  </a:cubicBez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Freeform 16"/>
            <p:cNvSpPr/>
            <p:nvPr/>
          </p:nvSpPr>
          <p:spPr bwMode="auto">
            <a:xfrm>
              <a:off x="8731251" y="4775200"/>
              <a:ext cx="295275" cy="296863"/>
            </a:xfrm>
            <a:custGeom>
              <a:avLst/>
              <a:gdLst>
                <a:gd name="T0" fmla="*/ 76 w 152"/>
                <a:gd name="T1" fmla="*/ 1 h 153"/>
                <a:gd name="T2" fmla="*/ 152 w 152"/>
                <a:gd name="T3" fmla="*/ 77 h 153"/>
                <a:gd name="T4" fmla="*/ 76 w 152"/>
                <a:gd name="T5" fmla="*/ 153 h 153"/>
                <a:gd name="T6" fmla="*/ 0 w 152"/>
                <a:gd name="T7" fmla="*/ 76 h 153"/>
                <a:gd name="T8" fmla="*/ 76 w 152"/>
                <a:gd name="T9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3">
                  <a:moveTo>
                    <a:pt x="76" y="1"/>
                  </a:moveTo>
                  <a:cubicBezTo>
                    <a:pt x="118" y="1"/>
                    <a:pt x="152" y="35"/>
                    <a:pt x="152" y="77"/>
                  </a:cubicBezTo>
                  <a:cubicBezTo>
                    <a:pt x="152" y="119"/>
                    <a:pt x="118" y="153"/>
                    <a:pt x="76" y="153"/>
                  </a:cubicBezTo>
                  <a:cubicBezTo>
                    <a:pt x="34" y="152"/>
                    <a:pt x="0" y="118"/>
                    <a:pt x="0" y="76"/>
                  </a:cubicBezTo>
                  <a:cubicBezTo>
                    <a:pt x="0" y="34"/>
                    <a:pt x="34" y="0"/>
                    <a:pt x="76" y="1"/>
                  </a:cubicBezTo>
                  <a:close/>
                </a:path>
              </a:pathLst>
            </a:custGeom>
            <a:solidFill>
              <a:srgbClr val="040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Freeform 17"/>
            <p:cNvSpPr/>
            <p:nvPr/>
          </p:nvSpPr>
          <p:spPr bwMode="auto">
            <a:xfrm>
              <a:off x="8405813" y="1911350"/>
              <a:ext cx="1252537" cy="2755900"/>
            </a:xfrm>
            <a:custGeom>
              <a:avLst/>
              <a:gdLst>
                <a:gd name="T0" fmla="*/ 0 w 789"/>
                <a:gd name="T1" fmla="*/ 0 h 1736"/>
                <a:gd name="T2" fmla="*/ 789 w 789"/>
                <a:gd name="T3" fmla="*/ 2 h 1736"/>
                <a:gd name="T4" fmla="*/ 787 w 789"/>
                <a:gd name="T5" fmla="*/ 1736 h 1736"/>
                <a:gd name="T6" fmla="*/ 584 w 789"/>
                <a:gd name="T7" fmla="*/ 1735 h 1736"/>
                <a:gd name="T8" fmla="*/ 0 w 789"/>
                <a:gd name="T9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9" h="1736">
                  <a:moveTo>
                    <a:pt x="0" y="0"/>
                  </a:moveTo>
                  <a:lnTo>
                    <a:pt x="789" y="2"/>
                  </a:lnTo>
                  <a:lnTo>
                    <a:pt x="787" y="1736"/>
                  </a:lnTo>
                  <a:lnTo>
                    <a:pt x="584" y="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8FCB"/>
            </a:solidFill>
            <a:ln w="9525">
              <a:solidFill>
                <a:srgbClr val="3082BA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5" name="Freeform 18"/>
            <p:cNvSpPr/>
            <p:nvPr/>
          </p:nvSpPr>
          <p:spPr bwMode="auto">
            <a:xfrm>
              <a:off x="8170863" y="4892675"/>
              <a:ext cx="357188" cy="60325"/>
            </a:xfrm>
            <a:custGeom>
              <a:avLst/>
              <a:gdLst>
                <a:gd name="T0" fmla="*/ 16 w 184"/>
                <a:gd name="T1" fmla="*/ 31 h 31"/>
                <a:gd name="T2" fmla="*/ 168 w 184"/>
                <a:gd name="T3" fmla="*/ 31 h 31"/>
                <a:gd name="T4" fmla="*/ 184 w 184"/>
                <a:gd name="T5" fmla="*/ 16 h 31"/>
                <a:gd name="T6" fmla="*/ 184 w 184"/>
                <a:gd name="T7" fmla="*/ 16 h 31"/>
                <a:gd name="T8" fmla="*/ 168 w 184"/>
                <a:gd name="T9" fmla="*/ 0 h 31"/>
                <a:gd name="T10" fmla="*/ 16 w 184"/>
                <a:gd name="T11" fmla="*/ 0 h 31"/>
                <a:gd name="T12" fmla="*/ 0 w 184"/>
                <a:gd name="T13" fmla="*/ 15 h 31"/>
                <a:gd name="T14" fmla="*/ 0 w 184"/>
                <a:gd name="T15" fmla="*/ 15 h 31"/>
                <a:gd name="T16" fmla="*/ 16 w 184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31">
                  <a:moveTo>
                    <a:pt x="16" y="31"/>
                  </a:moveTo>
                  <a:cubicBezTo>
                    <a:pt x="168" y="31"/>
                    <a:pt x="168" y="31"/>
                    <a:pt x="168" y="31"/>
                  </a:cubicBezTo>
                  <a:cubicBezTo>
                    <a:pt x="177" y="31"/>
                    <a:pt x="184" y="24"/>
                    <a:pt x="184" y="16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84" y="7"/>
                    <a:pt x="177" y="0"/>
                    <a:pt x="16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6" name="Freeform 19"/>
            <p:cNvSpPr/>
            <p:nvPr/>
          </p:nvSpPr>
          <p:spPr bwMode="auto">
            <a:xfrm>
              <a:off x="9229726" y="4892675"/>
              <a:ext cx="355600" cy="60325"/>
            </a:xfrm>
            <a:custGeom>
              <a:avLst/>
              <a:gdLst>
                <a:gd name="T0" fmla="*/ 15 w 183"/>
                <a:gd name="T1" fmla="*/ 31 h 31"/>
                <a:gd name="T2" fmla="*/ 168 w 183"/>
                <a:gd name="T3" fmla="*/ 31 h 31"/>
                <a:gd name="T4" fmla="*/ 183 w 183"/>
                <a:gd name="T5" fmla="*/ 16 h 31"/>
                <a:gd name="T6" fmla="*/ 183 w 183"/>
                <a:gd name="T7" fmla="*/ 16 h 31"/>
                <a:gd name="T8" fmla="*/ 168 w 183"/>
                <a:gd name="T9" fmla="*/ 0 h 31"/>
                <a:gd name="T10" fmla="*/ 15 w 183"/>
                <a:gd name="T11" fmla="*/ 0 h 31"/>
                <a:gd name="T12" fmla="*/ 0 w 183"/>
                <a:gd name="T13" fmla="*/ 15 h 31"/>
                <a:gd name="T14" fmla="*/ 0 w 183"/>
                <a:gd name="T15" fmla="*/ 15 h 31"/>
                <a:gd name="T16" fmla="*/ 15 w 18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31">
                  <a:moveTo>
                    <a:pt x="15" y="31"/>
                  </a:moveTo>
                  <a:cubicBezTo>
                    <a:pt x="168" y="31"/>
                    <a:pt x="168" y="31"/>
                    <a:pt x="168" y="31"/>
                  </a:cubicBezTo>
                  <a:cubicBezTo>
                    <a:pt x="176" y="31"/>
                    <a:pt x="183" y="24"/>
                    <a:pt x="183" y="16"/>
                  </a:cubicBezTo>
                  <a:cubicBezTo>
                    <a:pt x="183" y="16"/>
                    <a:pt x="183" y="16"/>
                    <a:pt x="183" y="16"/>
                  </a:cubicBezTo>
                  <a:cubicBezTo>
                    <a:pt x="183" y="7"/>
                    <a:pt x="176" y="0"/>
                    <a:pt x="16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Freeform 20"/>
            <p:cNvSpPr/>
            <p:nvPr/>
          </p:nvSpPr>
          <p:spPr bwMode="auto">
            <a:xfrm>
              <a:off x="8101013" y="1911350"/>
              <a:ext cx="1231900" cy="2754313"/>
            </a:xfrm>
            <a:custGeom>
              <a:avLst/>
              <a:gdLst>
                <a:gd name="T0" fmla="*/ 1 w 776"/>
                <a:gd name="T1" fmla="*/ 0 h 1735"/>
                <a:gd name="T2" fmla="*/ 192 w 776"/>
                <a:gd name="T3" fmla="*/ 0 h 1735"/>
                <a:gd name="T4" fmla="*/ 776 w 776"/>
                <a:gd name="T5" fmla="*/ 1735 h 1735"/>
                <a:gd name="T6" fmla="*/ 0 w 776"/>
                <a:gd name="T7" fmla="*/ 1735 h 1735"/>
                <a:gd name="T8" fmla="*/ 1 w 776"/>
                <a:gd name="T9" fmla="*/ 0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1735">
                  <a:moveTo>
                    <a:pt x="1" y="0"/>
                  </a:moveTo>
                  <a:lnTo>
                    <a:pt x="192" y="0"/>
                  </a:lnTo>
                  <a:lnTo>
                    <a:pt x="776" y="1735"/>
                  </a:lnTo>
                  <a:lnTo>
                    <a:pt x="0" y="17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8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Freeform 21"/>
            <p:cNvSpPr/>
            <p:nvPr/>
          </p:nvSpPr>
          <p:spPr bwMode="auto">
            <a:xfrm>
              <a:off x="7250113" y="3414713"/>
              <a:ext cx="1163638" cy="906463"/>
            </a:xfrm>
            <a:custGeom>
              <a:avLst/>
              <a:gdLst>
                <a:gd name="T0" fmla="*/ 25 w 599"/>
                <a:gd name="T1" fmla="*/ 386 h 467"/>
                <a:gd name="T2" fmla="*/ 52 w 599"/>
                <a:gd name="T3" fmla="*/ 467 h 467"/>
                <a:gd name="T4" fmla="*/ 150 w 599"/>
                <a:gd name="T5" fmla="*/ 424 h 467"/>
                <a:gd name="T6" fmla="*/ 447 w 599"/>
                <a:gd name="T7" fmla="*/ 296 h 467"/>
                <a:gd name="T8" fmla="*/ 567 w 599"/>
                <a:gd name="T9" fmla="*/ 20 h 467"/>
                <a:gd name="T10" fmla="*/ 537 w 599"/>
                <a:gd name="T11" fmla="*/ 6 h 467"/>
                <a:gd name="T12" fmla="*/ 121 w 599"/>
                <a:gd name="T13" fmla="*/ 186 h 467"/>
                <a:gd name="T14" fmla="*/ 25 w 599"/>
                <a:gd name="T15" fmla="*/ 38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9" h="467">
                  <a:moveTo>
                    <a:pt x="25" y="386"/>
                  </a:moveTo>
                  <a:cubicBezTo>
                    <a:pt x="52" y="467"/>
                    <a:pt x="52" y="467"/>
                    <a:pt x="52" y="467"/>
                  </a:cubicBezTo>
                  <a:cubicBezTo>
                    <a:pt x="150" y="424"/>
                    <a:pt x="150" y="424"/>
                    <a:pt x="150" y="424"/>
                  </a:cubicBezTo>
                  <a:cubicBezTo>
                    <a:pt x="447" y="296"/>
                    <a:pt x="447" y="296"/>
                    <a:pt x="447" y="296"/>
                  </a:cubicBezTo>
                  <a:cubicBezTo>
                    <a:pt x="598" y="230"/>
                    <a:pt x="599" y="119"/>
                    <a:pt x="567" y="20"/>
                  </a:cubicBezTo>
                  <a:cubicBezTo>
                    <a:pt x="562" y="5"/>
                    <a:pt x="550" y="0"/>
                    <a:pt x="537" y="6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43" y="220"/>
                    <a:pt x="0" y="310"/>
                    <a:pt x="25" y="386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Freeform 22"/>
            <p:cNvSpPr/>
            <p:nvPr/>
          </p:nvSpPr>
          <p:spPr bwMode="auto">
            <a:xfrm>
              <a:off x="7937501" y="3408363"/>
              <a:ext cx="423863" cy="300038"/>
            </a:xfrm>
            <a:custGeom>
              <a:avLst/>
              <a:gdLst>
                <a:gd name="T0" fmla="*/ 211 w 218"/>
                <a:gd name="T1" fmla="*/ 16 h 154"/>
                <a:gd name="T2" fmla="*/ 187 w 218"/>
                <a:gd name="T3" fmla="*/ 6 h 154"/>
                <a:gd name="T4" fmla="*/ 0 w 218"/>
                <a:gd name="T5" fmla="*/ 88 h 154"/>
                <a:gd name="T6" fmla="*/ 202 w 218"/>
                <a:gd name="T7" fmla="*/ 68 h 154"/>
                <a:gd name="T8" fmla="*/ 211 w 218"/>
                <a:gd name="T9" fmla="*/ 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54">
                  <a:moveTo>
                    <a:pt x="211" y="16"/>
                  </a:moveTo>
                  <a:cubicBezTo>
                    <a:pt x="206" y="0"/>
                    <a:pt x="194" y="3"/>
                    <a:pt x="187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34" y="154"/>
                    <a:pt x="137" y="121"/>
                    <a:pt x="202" y="68"/>
                  </a:cubicBezTo>
                  <a:cubicBezTo>
                    <a:pt x="212" y="61"/>
                    <a:pt x="218" y="36"/>
                    <a:pt x="211" y="16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0" name="Freeform 23"/>
            <p:cNvSpPr/>
            <p:nvPr/>
          </p:nvSpPr>
          <p:spPr bwMode="auto">
            <a:xfrm>
              <a:off x="7477126" y="3930650"/>
              <a:ext cx="568325" cy="1322388"/>
            </a:xfrm>
            <a:custGeom>
              <a:avLst/>
              <a:gdLst>
                <a:gd name="T0" fmla="*/ 274 w 292"/>
                <a:gd name="T1" fmla="*/ 657 h 680"/>
                <a:gd name="T2" fmla="*/ 113 w 292"/>
                <a:gd name="T3" fmla="*/ 259 h 680"/>
                <a:gd name="T4" fmla="*/ 158 w 292"/>
                <a:gd name="T5" fmla="*/ 91 h 680"/>
                <a:gd name="T6" fmla="*/ 235 w 292"/>
                <a:gd name="T7" fmla="*/ 71 h 680"/>
                <a:gd name="T8" fmla="*/ 88 w 292"/>
                <a:gd name="T9" fmla="*/ 31 h 680"/>
                <a:gd name="T10" fmla="*/ 0 w 292"/>
                <a:gd name="T11" fmla="*/ 323 h 680"/>
                <a:gd name="T12" fmla="*/ 274 w 292"/>
                <a:gd name="T13" fmla="*/ 657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680">
                  <a:moveTo>
                    <a:pt x="274" y="657"/>
                  </a:moveTo>
                  <a:cubicBezTo>
                    <a:pt x="292" y="580"/>
                    <a:pt x="253" y="281"/>
                    <a:pt x="113" y="259"/>
                  </a:cubicBezTo>
                  <a:cubicBezTo>
                    <a:pt x="155" y="197"/>
                    <a:pt x="173" y="106"/>
                    <a:pt x="158" y="91"/>
                  </a:cubicBezTo>
                  <a:cubicBezTo>
                    <a:pt x="183" y="90"/>
                    <a:pt x="203" y="82"/>
                    <a:pt x="235" y="71"/>
                  </a:cubicBezTo>
                  <a:cubicBezTo>
                    <a:pt x="184" y="0"/>
                    <a:pt x="113" y="29"/>
                    <a:pt x="88" y="31"/>
                  </a:cubicBezTo>
                  <a:cubicBezTo>
                    <a:pt x="103" y="45"/>
                    <a:pt x="26" y="248"/>
                    <a:pt x="0" y="323"/>
                  </a:cubicBezTo>
                  <a:cubicBezTo>
                    <a:pt x="66" y="382"/>
                    <a:pt x="149" y="680"/>
                    <a:pt x="274" y="657"/>
                  </a:cubicBezTo>
                  <a:close/>
                </a:path>
              </a:pathLst>
            </a:custGeom>
            <a:solidFill>
              <a:srgbClr val="C4A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1" name="Freeform 24"/>
            <p:cNvSpPr/>
            <p:nvPr/>
          </p:nvSpPr>
          <p:spPr bwMode="auto">
            <a:xfrm>
              <a:off x="7462838" y="3930650"/>
              <a:ext cx="546100" cy="1322388"/>
            </a:xfrm>
            <a:custGeom>
              <a:avLst/>
              <a:gdLst>
                <a:gd name="T0" fmla="*/ 281 w 281"/>
                <a:gd name="T1" fmla="*/ 657 h 680"/>
                <a:gd name="T2" fmla="*/ 120 w 281"/>
                <a:gd name="T3" fmla="*/ 259 h 680"/>
                <a:gd name="T4" fmla="*/ 164 w 281"/>
                <a:gd name="T5" fmla="*/ 91 h 680"/>
                <a:gd name="T6" fmla="*/ 241 w 281"/>
                <a:gd name="T7" fmla="*/ 71 h 680"/>
                <a:gd name="T8" fmla="*/ 94 w 281"/>
                <a:gd name="T9" fmla="*/ 31 h 680"/>
                <a:gd name="T10" fmla="*/ 0 w 281"/>
                <a:gd name="T11" fmla="*/ 323 h 680"/>
                <a:gd name="T12" fmla="*/ 281 w 281"/>
                <a:gd name="T13" fmla="*/ 657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680">
                  <a:moveTo>
                    <a:pt x="281" y="657"/>
                  </a:moveTo>
                  <a:cubicBezTo>
                    <a:pt x="279" y="577"/>
                    <a:pt x="241" y="290"/>
                    <a:pt x="120" y="259"/>
                  </a:cubicBezTo>
                  <a:cubicBezTo>
                    <a:pt x="163" y="197"/>
                    <a:pt x="178" y="106"/>
                    <a:pt x="164" y="91"/>
                  </a:cubicBezTo>
                  <a:cubicBezTo>
                    <a:pt x="189" y="90"/>
                    <a:pt x="209" y="82"/>
                    <a:pt x="241" y="71"/>
                  </a:cubicBezTo>
                  <a:cubicBezTo>
                    <a:pt x="192" y="0"/>
                    <a:pt x="119" y="29"/>
                    <a:pt x="94" y="31"/>
                  </a:cubicBezTo>
                  <a:cubicBezTo>
                    <a:pt x="109" y="45"/>
                    <a:pt x="28" y="248"/>
                    <a:pt x="0" y="323"/>
                  </a:cubicBezTo>
                  <a:cubicBezTo>
                    <a:pt x="64" y="382"/>
                    <a:pt x="155" y="680"/>
                    <a:pt x="281" y="657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Freeform 25"/>
            <p:cNvSpPr/>
            <p:nvPr/>
          </p:nvSpPr>
          <p:spPr bwMode="auto">
            <a:xfrm>
              <a:off x="7621588" y="4051300"/>
              <a:ext cx="160338" cy="68263"/>
            </a:xfrm>
            <a:custGeom>
              <a:avLst/>
              <a:gdLst>
                <a:gd name="T0" fmla="*/ 0 w 83"/>
                <a:gd name="T1" fmla="*/ 0 h 35"/>
                <a:gd name="T2" fmla="*/ 83 w 83"/>
                <a:gd name="T3" fmla="*/ 29 h 35"/>
                <a:gd name="T4" fmla="*/ 0 w 83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35">
                  <a:moveTo>
                    <a:pt x="0" y="0"/>
                  </a:moveTo>
                  <a:cubicBezTo>
                    <a:pt x="24" y="18"/>
                    <a:pt x="43" y="23"/>
                    <a:pt x="83" y="29"/>
                  </a:cubicBezTo>
                  <a:cubicBezTo>
                    <a:pt x="60" y="35"/>
                    <a:pt x="27" y="32"/>
                    <a:pt x="0" y="0"/>
                  </a:cubicBezTo>
                  <a:close/>
                </a:path>
              </a:pathLst>
            </a:custGeom>
            <a:solidFill>
              <a:srgbClr val="C4A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3" name="Freeform 26"/>
            <p:cNvSpPr/>
            <p:nvPr/>
          </p:nvSpPr>
          <p:spPr bwMode="auto">
            <a:xfrm>
              <a:off x="7421563" y="4370388"/>
              <a:ext cx="274638" cy="69850"/>
            </a:xfrm>
            <a:custGeom>
              <a:avLst/>
              <a:gdLst>
                <a:gd name="T0" fmla="*/ 0 w 142"/>
                <a:gd name="T1" fmla="*/ 36 h 36"/>
                <a:gd name="T2" fmla="*/ 142 w 142"/>
                <a:gd name="T3" fmla="*/ 33 h 36"/>
                <a:gd name="T4" fmla="*/ 0 w 142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36">
                  <a:moveTo>
                    <a:pt x="0" y="36"/>
                  </a:moveTo>
                  <a:cubicBezTo>
                    <a:pt x="46" y="21"/>
                    <a:pt x="78" y="23"/>
                    <a:pt x="142" y="33"/>
                  </a:cubicBezTo>
                  <a:cubicBezTo>
                    <a:pt x="111" y="13"/>
                    <a:pt x="57" y="0"/>
                    <a:pt x="0" y="36"/>
                  </a:cubicBezTo>
                  <a:close/>
                </a:path>
              </a:pathLst>
            </a:custGeom>
            <a:solidFill>
              <a:srgbClr val="C4A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4" name="Freeform 27"/>
            <p:cNvSpPr/>
            <p:nvPr/>
          </p:nvSpPr>
          <p:spPr bwMode="auto">
            <a:xfrm>
              <a:off x="7443788" y="4422775"/>
              <a:ext cx="252413" cy="122238"/>
            </a:xfrm>
            <a:custGeom>
              <a:avLst/>
              <a:gdLst>
                <a:gd name="T0" fmla="*/ 0 w 130"/>
                <a:gd name="T1" fmla="*/ 63 h 63"/>
                <a:gd name="T2" fmla="*/ 130 w 130"/>
                <a:gd name="T3" fmla="*/ 6 h 63"/>
                <a:gd name="T4" fmla="*/ 0 w 130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63">
                  <a:moveTo>
                    <a:pt x="0" y="63"/>
                  </a:moveTo>
                  <a:cubicBezTo>
                    <a:pt x="37" y="32"/>
                    <a:pt x="67" y="21"/>
                    <a:pt x="130" y="6"/>
                  </a:cubicBezTo>
                  <a:cubicBezTo>
                    <a:pt x="94" y="0"/>
                    <a:pt x="39" y="9"/>
                    <a:pt x="0" y="63"/>
                  </a:cubicBezTo>
                  <a:close/>
                </a:path>
              </a:pathLst>
            </a:custGeom>
            <a:solidFill>
              <a:srgbClr val="C4A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5" name="Freeform 28"/>
            <p:cNvSpPr/>
            <p:nvPr/>
          </p:nvSpPr>
          <p:spPr bwMode="auto">
            <a:xfrm>
              <a:off x="9394826" y="4527550"/>
              <a:ext cx="742950" cy="655638"/>
            </a:xfrm>
            <a:custGeom>
              <a:avLst/>
              <a:gdLst>
                <a:gd name="T0" fmla="*/ 350 w 382"/>
                <a:gd name="T1" fmla="*/ 57 h 337"/>
                <a:gd name="T2" fmla="*/ 350 w 382"/>
                <a:gd name="T3" fmla="*/ 57 h 337"/>
                <a:gd name="T4" fmla="*/ 326 w 382"/>
                <a:gd name="T5" fmla="*/ 197 h 337"/>
                <a:gd name="T6" fmla="*/ 172 w 382"/>
                <a:gd name="T7" fmla="*/ 305 h 337"/>
                <a:gd name="T8" fmla="*/ 32 w 382"/>
                <a:gd name="T9" fmla="*/ 281 h 337"/>
                <a:gd name="T10" fmla="*/ 32 w 382"/>
                <a:gd name="T11" fmla="*/ 281 h 337"/>
                <a:gd name="T12" fmla="*/ 56 w 382"/>
                <a:gd name="T13" fmla="*/ 141 h 337"/>
                <a:gd name="T14" fmla="*/ 210 w 382"/>
                <a:gd name="T15" fmla="*/ 32 h 337"/>
                <a:gd name="T16" fmla="*/ 350 w 382"/>
                <a:gd name="T17" fmla="*/ 5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37">
                  <a:moveTo>
                    <a:pt x="350" y="57"/>
                  </a:moveTo>
                  <a:cubicBezTo>
                    <a:pt x="350" y="57"/>
                    <a:pt x="350" y="57"/>
                    <a:pt x="350" y="57"/>
                  </a:cubicBezTo>
                  <a:cubicBezTo>
                    <a:pt x="382" y="102"/>
                    <a:pt x="371" y="165"/>
                    <a:pt x="326" y="197"/>
                  </a:cubicBezTo>
                  <a:cubicBezTo>
                    <a:pt x="172" y="305"/>
                    <a:pt x="172" y="305"/>
                    <a:pt x="172" y="305"/>
                  </a:cubicBezTo>
                  <a:cubicBezTo>
                    <a:pt x="127" y="337"/>
                    <a:pt x="64" y="326"/>
                    <a:pt x="32" y="281"/>
                  </a:cubicBezTo>
                  <a:cubicBezTo>
                    <a:pt x="32" y="281"/>
                    <a:pt x="32" y="281"/>
                    <a:pt x="32" y="281"/>
                  </a:cubicBezTo>
                  <a:cubicBezTo>
                    <a:pt x="0" y="235"/>
                    <a:pt x="11" y="172"/>
                    <a:pt x="56" y="141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55" y="0"/>
                    <a:pt x="319" y="11"/>
                    <a:pt x="350" y="57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6" name="Freeform 29"/>
            <p:cNvSpPr/>
            <p:nvPr/>
          </p:nvSpPr>
          <p:spPr bwMode="auto">
            <a:xfrm>
              <a:off x="9440863" y="4737100"/>
              <a:ext cx="403225" cy="396875"/>
            </a:xfrm>
            <a:custGeom>
              <a:avLst/>
              <a:gdLst>
                <a:gd name="T0" fmla="*/ 181 w 208"/>
                <a:gd name="T1" fmla="*/ 48 h 204"/>
                <a:gd name="T2" fmla="*/ 181 w 208"/>
                <a:gd name="T3" fmla="*/ 48 h 204"/>
                <a:gd name="T4" fmla="*/ 160 w 208"/>
                <a:gd name="T5" fmla="*/ 167 h 204"/>
                <a:gd name="T6" fmla="*/ 146 w 208"/>
                <a:gd name="T7" fmla="*/ 177 h 204"/>
                <a:gd name="T8" fmla="*/ 27 w 208"/>
                <a:gd name="T9" fmla="*/ 156 h 204"/>
                <a:gd name="T10" fmla="*/ 27 w 208"/>
                <a:gd name="T11" fmla="*/ 156 h 204"/>
                <a:gd name="T12" fmla="*/ 47 w 208"/>
                <a:gd name="T13" fmla="*/ 37 h 204"/>
                <a:gd name="T14" fmla="*/ 62 w 208"/>
                <a:gd name="T15" fmla="*/ 27 h 204"/>
                <a:gd name="T16" fmla="*/ 181 w 208"/>
                <a:gd name="T17" fmla="*/ 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4">
                  <a:moveTo>
                    <a:pt x="181" y="48"/>
                  </a:moveTo>
                  <a:cubicBezTo>
                    <a:pt x="181" y="48"/>
                    <a:pt x="181" y="48"/>
                    <a:pt x="181" y="48"/>
                  </a:cubicBezTo>
                  <a:cubicBezTo>
                    <a:pt x="208" y="86"/>
                    <a:pt x="198" y="140"/>
                    <a:pt x="160" y="167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07" y="204"/>
                    <a:pt x="54" y="195"/>
                    <a:pt x="27" y="156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0" y="118"/>
                    <a:pt x="9" y="64"/>
                    <a:pt x="47" y="3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100" y="0"/>
                    <a:pt x="154" y="10"/>
                    <a:pt x="181" y="48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7" name="Freeform 30"/>
            <p:cNvSpPr/>
            <p:nvPr/>
          </p:nvSpPr>
          <p:spPr bwMode="auto">
            <a:xfrm>
              <a:off x="9615488" y="3744913"/>
              <a:ext cx="809625" cy="723900"/>
            </a:xfrm>
            <a:custGeom>
              <a:avLst/>
              <a:gdLst>
                <a:gd name="T0" fmla="*/ 380 w 417"/>
                <a:gd name="T1" fmla="*/ 66 h 373"/>
                <a:gd name="T2" fmla="*/ 380 w 417"/>
                <a:gd name="T3" fmla="*/ 66 h 373"/>
                <a:gd name="T4" fmla="*/ 351 w 417"/>
                <a:gd name="T5" fmla="*/ 229 h 373"/>
                <a:gd name="T6" fmla="*/ 199 w 417"/>
                <a:gd name="T7" fmla="*/ 336 h 373"/>
                <a:gd name="T8" fmla="*/ 36 w 417"/>
                <a:gd name="T9" fmla="*/ 308 h 373"/>
                <a:gd name="T10" fmla="*/ 36 w 417"/>
                <a:gd name="T11" fmla="*/ 308 h 373"/>
                <a:gd name="T12" fmla="*/ 65 w 417"/>
                <a:gd name="T13" fmla="*/ 145 h 373"/>
                <a:gd name="T14" fmla="*/ 217 w 417"/>
                <a:gd name="T15" fmla="*/ 37 h 373"/>
                <a:gd name="T16" fmla="*/ 380 w 417"/>
                <a:gd name="T17" fmla="*/ 6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7" h="373">
                  <a:moveTo>
                    <a:pt x="380" y="66"/>
                  </a:moveTo>
                  <a:cubicBezTo>
                    <a:pt x="380" y="66"/>
                    <a:pt x="380" y="66"/>
                    <a:pt x="380" y="66"/>
                  </a:cubicBezTo>
                  <a:cubicBezTo>
                    <a:pt x="417" y="119"/>
                    <a:pt x="404" y="192"/>
                    <a:pt x="351" y="229"/>
                  </a:cubicBezTo>
                  <a:cubicBezTo>
                    <a:pt x="199" y="336"/>
                    <a:pt x="199" y="336"/>
                    <a:pt x="199" y="336"/>
                  </a:cubicBezTo>
                  <a:cubicBezTo>
                    <a:pt x="147" y="373"/>
                    <a:pt x="73" y="360"/>
                    <a:pt x="36" y="308"/>
                  </a:cubicBezTo>
                  <a:cubicBezTo>
                    <a:pt x="36" y="308"/>
                    <a:pt x="36" y="308"/>
                    <a:pt x="36" y="308"/>
                  </a:cubicBezTo>
                  <a:cubicBezTo>
                    <a:pt x="0" y="255"/>
                    <a:pt x="12" y="182"/>
                    <a:pt x="65" y="145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70" y="0"/>
                    <a:pt x="343" y="13"/>
                    <a:pt x="380" y="66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8" name="Freeform 31"/>
            <p:cNvSpPr/>
            <p:nvPr/>
          </p:nvSpPr>
          <p:spPr bwMode="auto">
            <a:xfrm>
              <a:off x="9659938" y="3986213"/>
              <a:ext cx="439738" cy="430213"/>
            </a:xfrm>
            <a:custGeom>
              <a:avLst/>
              <a:gdLst>
                <a:gd name="T0" fmla="*/ 197 w 226"/>
                <a:gd name="T1" fmla="*/ 52 h 222"/>
                <a:gd name="T2" fmla="*/ 197 w 226"/>
                <a:gd name="T3" fmla="*/ 52 h 222"/>
                <a:gd name="T4" fmla="*/ 174 w 226"/>
                <a:gd name="T5" fmla="*/ 182 h 222"/>
                <a:gd name="T6" fmla="*/ 159 w 226"/>
                <a:gd name="T7" fmla="*/ 193 h 222"/>
                <a:gd name="T8" fmla="*/ 29 w 226"/>
                <a:gd name="T9" fmla="*/ 170 h 222"/>
                <a:gd name="T10" fmla="*/ 29 w 226"/>
                <a:gd name="T11" fmla="*/ 170 h 222"/>
                <a:gd name="T12" fmla="*/ 52 w 226"/>
                <a:gd name="T13" fmla="*/ 41 h 222"/>
                <a:gd name="T14" fmla="*/ 67 w 226"/>
                <a:gd name="T15" fmla="*/ 29 h 222"/>
                <a:gd name="T16" fmla="*/ 197 w 226"/>
                <a:gd name="T17" fmla="*/ 5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22">
                  <a:moveTo>
                    <a:pt x="197" y="52"/>
                  </a:moveTo>
                  <a:cubicBezTo>
                    <a:pt x="197" y="52"/>
                    <a:pt x="197" y="52"/>
                    <a:pt x="197" y="52"/>
                  </a:cubicBezTo>
                  <a:cubicBezTo>
                    <a:pt x="226" y="94"/>
                    <a:pt x="216" y="152"/>
                    <a:pt x="174" y="182"/>
                  </a:cubicBezTo>
                  <a:cubicBezTo>
                    <a:pt x="159" y="193"/>
                    <a:pt x="159" y="193"/>
                    <a:pt x="159" y="193"/>
                  </a:cubicBezTo>
                  <a:cubicBezTo>
                    <a:pt x="117" y="222"/>
                    <a:pt x="58" y="212"/>
                    <a:pt x="29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0" y="128"/>
                    <a:pt x="10" y="70"/>
                    <a:pt x="52" y="4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109" y="0"/>
                    <a:pt x="168" y="10"/>
                    <a:pt x="197" y="52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" name="Freeform 32"/>
            <p:cNvSpPr/>
            <p:nvPr/>
          </p:nvSpPr>
          <p:spPr bwMode="auto">
            <a:xfrm>
              <a:off x="7937501" y="3538538"/>
              <a:ext cx="119063" cy="109538"/>
            </a:xfrm>
            <a:custGeom>
              <a:avLst/>
              <a:gdLst>
                <a:gd name="T0" fmla="*/ 48 w 61"/>
                <a:gd name="T1" fmla="*/ 0 h 56"/>
                <a:gd name="T2" fmla="*/ 0 w 61"/>
                <a:gd name="T3" fmla="*/ 21 h 56"/>
                <a:gd name="T4" fmla="*/ 59 w 61"/>
                <a:gd name="T5" fmla="*/ 56 h 56"/>
                <a:gd name="T6" fmla="*/ 55 w 61"/>
                <a:gd name="T7" fmla="*/ 16 h 56"/>
                <a:gd name="T8" fmla="*/ 55 w 61"/>
                <a:gd name="T9" fmla="*/ 16 h 56"/>
                <a:gd name="T10" fmla="*/ 48 w 61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6">
                  <a:moveTo>
                    <a:pt x="48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2" y="44"/>
                    <a:pt x="33" y="55"/>
                    <a:pt x="59" y="56"/>
                  </a:cubicBezTo>
                  <a:cubicBezTo>
                    <a:pt x="61" y="43"/>
                    <a:pt x="60" y="30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1"/>
                    <a:pt x="51" y="5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0" name="Freeform 33"/>
            <p:cNvSpPr/>
            <p:nvPr/>
          </p:nvSpPr>
          <p:spPr bwMode="auto">
            <a:xfrm>
              <a:off x="9909176" y="4013200"/>
              <a:ext cx="169863" cy="209550"/>
            </a:xfrm>
            <a:custGeom>
              <a:avLst/>
              <a:gdLst>
                <a:gd name="T0" fmla="*/ 69 w 88"/>
                <a:gd name="T1" fmla="*/ 38 h 108"/>
                <a:gd name="T2" fmla="*/ 69 w 88"/>
                <a:gd name="T3" fmla="*/ 38 h 108"/>
                <a:gd name="T4" fmla="*/ 84 w 88"/>
                <a:gd name="T5" fmla="*/ 108 h 108"/>
                <a:gd name="T6" fmla="*/ 19 w 88"/>
                <a:gd name="T7" fmla="*/ 71 h 108"/>
                <a:gd name="T8" fmla="*/ 19 w 88"/>
                <a:gd name="T9" fmla="*/ 71 h 108"/>
                <a:gd name="T10" fmla="*/ 7 w 88"/>
                <a:gd name="T11" fmla="*/ 0 h 108"/>
                <a:gd name="T12" fmla="*/ 69 w 88"/>
                <a:gd name="T13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08">
                  <a:moveTo>
                    <a:pt x="69" y="38"/>
                  </a:moveTo>
                  <a:cubicBezTo>
                    <a:pt x="69" y="38"/>
                    <a:pt x="69" y="38"/>
                    <a:pt x="69" y="38"/>
                  </a:cubicBezTo>
                  <a:cubicBezTo>
                    <a:pt x="84" y="59"/>
                    <a:pt x="88" y="84"/>
                    <a:pt x="84" y="108"/>
                  </a:cubicBezTo>
                  <a:cubicBezTo>
                    <a:pt x="59" y="106"/>
                    <a:pt x="35" y="94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4" y="50"/>
                    <a:pt x="0" y="23"/>
                    <a:pt x="7" y="0"/>
                  </a:cubicBezTo>
                  <a:cubicBezTo>
                    <a:pt x="31" y="3"/>
                    <a:pt x="54" y="17"/>
                    <a:pt x="69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1" name="Freeform 34"/>
            <p:cNvSpPr/>
            <p:nvPr/>
          </p:nvSpPr>
          <p:spPr bwMode="auto">
            <a:xfrm>
              <a:off x="9642476" y="4760913"/>
              <a:ext cx="185738" cy="215900"/>
            </a:xfrm>
            <a:custGeom>
              <a:avLst/>
              <a:gdLst>
                <a:gd name="T0" fmla="*/ 77 w 96"/>
                <a:gd name="T1" fmla="*/ 36 h 111"/>
                <a:gd name="T2" fmla="*/ 77 w 96"/>
                <a:gd name="T3" fmla="*/ 36 h 111"/>
                <a:gd name="T4" fmla="*/ 88 w 96"/>
                <a:gd name="T5" fmla="*/ 111 h 111"/>
                <a:gd name="T6" fmla="*/ 19 w 96"/>
                <a:gd name="T7" fmla="*/ 75 h 111"/>
                <a:gd name="T8" fmla="*/ 19 w 96"/>
                <a:gd name="T9" fmla="*/ 75 h 111"/>
                <a:gd name="T10" fmla="*/ 8 w 96"/>
                <a:gd name="T11" fmla="*/ 0 h 111"/>
                <a:gd name="T12" fmla="*/ 77 w 96"/>
                <a:gd name="T13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11">
                  <a:moveTo>
                    <a:pt x="77" y="36"/>
                  </a:moveTo>
                  <a:cubicBezTo>
                    <a:pt x="77" y="36"/>
                    <a:pt x="77" y="36"/>
                    <a:pt x="77" y="36"/>
                  </a:cubicBezTo>
                  <a:cubicBezTo>
                    <a:pt x="93" y="59"/>
                    <a:pt x="96" y="87"/>
                    <a:pt x="88" y="111"/>
                  </a:cubicBezTo>
                  <a:cubicBezTo>
                    <a:pt x="61" y="111"/>
                    <a:pt x="35" y="98"/>
                    <a:pt x="19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3" y="52"/>
                    <a:pt x="0" y="24"/>
                    <a:pt x="8" y="0"/>
                  </a:cubicBezTo>
                  <a:cubicBezTo>
                    <a:pt x="34" y="0"/>
                    <a:pt x="60" y="13"/>
                    <a:pt x="7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511040" y="2129790"/>
            <a:ext cx="5895975" cy="35026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/>
              <a:t>先入驻淘宝达人，通过网络搜索“达人召集令”点击进入就可以了。</a:t>
            </a:r>
            <a:endParaRPr lang="zh-CN" altLang="en-US"/>
          </a:p>
          <a:p>
            <a:pPr indent="457200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/>
              <a:t>然后发布帖子，找店铺粉丝，当发布内容超过5条，粉丝数量超过100，内容质量分超过20分，便可申请成为大V达人。</a:t>
            </a:r>
            <a:endParaRPr lang="zh-CN" altLang="en-US"/>
          </a:p>
          <a:p>
            <a:pPr indent="457200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/>
              <a:t>成为大V后，发布一条视频内容，可以是介绍自己的视频也可以是你自己做的其他的视频内容，但必须要符合视频内容规范。</a:t>
            </a:r>
            <a:endParaRPr lang="zh-CN" altLang="en-US"/>
          </a:p>
          <a:p>
            <a:pPr indent="457200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/>
              <a:t>发布完视频后，在淘宝达人后台“达人成长”里面点击申请“淘宝直播”权限就可以了。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3" grpId="0" animBg="1"/>
      <p:bldP spid="19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57175"/>
            <a:ext cx="4577080" cy="1325880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淘宝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直播开通规则</a:t>
            </a:r>
            <a:endParaRPr lang="zh-CN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145" y="635"/>
            <a:ext cx="2990300" cy="900007"/>
          </a:xfrm>
          <a:prstGeom prst="rect">
            <a:avLst/>
          </a:prstGeom>
        </p:spPr>
      </p:pic>
      <p:sp>
        <p:nvSpPr>
          <p:cNvPr id="4" name="MH_Others_1"/>
          <p:cNvSpPr/>
          <p:nvPr/>
        </p:nvSpPr>
        <p:spPr>
          <a:xfrm>
            <a:off x="4227830" y="1375410"/>
            <a:ext cx="148590" cy="5140960"/>
          </a:xfrm>
          <a:prstGeom prst="rect">
            <a:avLst/>
          </a:prstGeom>
          <a:solidFill>
            <a:srgbClr val="38A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000"/>
          </a:p>
        </p:txBody>
      </p:sp>
      <p:cxnSp>
        <p:nvCxnSpPr>
          <p:cNvPr id="5" name="MH_Others_5"/>
          <p:cNvCxnSpPr>
            <a:stCxn id="6" idx="6"/>
          </p:cNvCxnSpPr>
          <p:nvPr/>
        </p:nvCxnSpPr>
        <p:spPr>
          <a:xfrm>
            <a:off x="4370070" y="2042795"/>
            <a:ext cx="403225" cy="162560"/>
          </a:xfrm>
          <a:prstGeom prst="line">
            <a:avLst/>
          </a:prstGeom>
          <a:ln w="25400">
            <a:solidFill>
              <a:srgbClr val="327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s_6"/>
          <p:cNvSpPr/>
          <p:nvPr/>
        </p:nvSpPr>
        <p:spPr>
          <a:xfrm>
            <a:off x="4234815" y="1981835"/>
            <a:ext cx="135255" cy="12128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900"/>
          </a:p>
        </p:txBody>
      </p:sp>
      <p:sp>
        <p:nvSpPr>
          <p:cNvPr id="8" name="MH_Entry_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48910" y="2007235"/>
            <a:ext cx="3341370" cy="3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>
              <a:defRPr sz="1500">
                <a:solidFill>
                  <a:srgbClr val="B2B2B2"/>
                </a:solidFill>
                <a:latin typeface="+mn-ea"/>
              </a:defRPr>
            </a:lvl1pPr>
            <a:lvl2pPr marL="742950" indent="-285750">
              <a:defRPr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四万以上店铺粉丝</a:t>
            </a:r>
            <a:endParaRPr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Number_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52010" y="2045970"/>
            <a:ext cx="487045" cy="3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defPPr>
              <a:defRPr lang="zh-CN"/>
            </a:defPPr>
            <a:lvl1pPr algn="ctr">
              <a:defRPr sz="2100" b="1">
                <a:solidFill>
                  <a:srgbClr val="B2B2B2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8" name="MH_Others_7"/>
          <p:cNvCxnSpPr>
            <a:stCxn id="29" idx="6"/>
          </p:cNvCxnSpPr>
          <p:nvPr/>
        </p:nvCxnSpPr>
        <p:spPr>
          <a:xfrm>
            <a:off x="4370070" y="2917825"/>
            <a:ext cx="403225" cy="162560"/>
          </a:xfrm>
          <a:prstGeom prst="line">
            <a:avLst/>
          </a:prstGeom>
          <a:ln w="25400">
            <a:solidFill>
              <a:srgbClr val="327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H_Others_8"/>
          <p:cNvSpPr/>
          <p:nvPr/>
        </p:nvSpPr>
        <p:spPr>
          <a:xfrm>
            <a:off x="4234815" y="2856865"/>
            <a:ext cx="135255" cy="12128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900"/>
          </a:p>
        </p:txBody>
      </p:sp>
      <p:sp>
        <p:nvSpPr>
          <p:cNvPr id="30" name="MH_Entry_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48910" y="2705735"/>
            <a:ext cx="50101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>
              <a:defRPr sz="1500">
                <a:solidFill>
                  <a:srgbClr val="B2B2B2"/>
                </a:solidFill>
                <a:latin typeface="+mn-ea"/>
              </a:defRPr>
            </a:lvl1pPr>
            <a:lvl2pPr marL="742950" indent="-285750">
              <a:defRPr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上传3-5个微淘视频广播，提交开通直播报名审核，每月1日至5日进行开通</a:t>
            </a:r>
            <a:endParaRPr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MH_Number_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52010" y="2921000"/>
            <a:ext cx="487045" cy="3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defPPr>
              <a:defRPr lang="zh-CN"/>
            </a:defPPr>
            <a:lvl1pPr algn="ctr">
              <a:defRPr sz="2100" b="1">
                <a:solidFill>
                  <a:srgbClr val="B2B2B2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3" name="MH_Others_9"/>
          <p:cNvCxnSpPr>
            <a:stCxn id="10" idx="6"/>
          </p:cNvCxnSpPr>
          <p:nvPr/>
        </p:nvCxnSpPr>
        <p:spPr>
          <a:xfrm>
            <a:off x="4370070" y="3814445"/>
            <a:ext cx="403225" cy="162560"/>
          </a:xfrm>
          <a:prstGeom prst="line">
            <a:avLst/>
          </a:prstGeom>
          <a:ln w="25400">
            <a:solidFill>
              <a:srgbClr val="327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s_10"/>
          <p:cNvSpPr/>
          <p:nvPr/>
        </p:nvSpPr>
        <p:spPr>
          <a:xfrm>
            <a:off x="4234815" y="3753485"/>
            <a:ext cx="135255" cy="12128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900"/>
          </a:p>
        </p:txBody>
      </p:sp>
      <p:sp>
        <p:nvSpPr>
          <p:cNvPr id="11" name="MH_Entry_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48910" y="3870325"/>
            <a:ext cx="5200015" cy="3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>
              <a:defRPr sz="1500">
                <a:solidFill>
                  <a:srgbClr val="B2B2B2"/>
                </a:solidFill>
                <a:latin typeface="+mn-ea"/>
              </a:defRPr>
            </a:lvl1pPr>
            <a:lvl2pPr marL="742950" indent="-285750">
              <a:defRPr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提交前需确认提交的行业或者特色市场，若不满足或者错填，不予开通直播功能</a:t>
            </a:r>
            <a:endParaRPr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MH_Number_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52010" y="3817620"/>
            <a:ext cx="487045" cy="3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defPPr>
              <a:defRPr lang="zh-CN"/>
            </a:defPPr>
            <a:lvl1pPr algn="ctr">
              <a:defRPr sz="2100" b="1">
                <a:solidFill>
                  <a:srgbClr val="B2B2B2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8" name="MH_Others_11"/>
          <p:cNvCxnSpPr>
            <a:stCxn id="39" idx="6"/>
          </p:cNvCxnSpPr>
          <p:nvPr/>
        </p:nvCxnSpPr>
        <p:spPr>
          <a:xfrm>
            <a:off x="4370070" y="4775835"/>
            <a:ext cx="403225" cy="162560"/>
          </a:xfrm>
          <a:prstGeom prst="line">
            <a:avLst/>
          </a:prstGeom>
          <a:ln w="25400">
            <a:solidFill>
              <a:srgbClr val="327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H_Others_12"/>
          <p:cNvSpPr/>
          <p:nvPr/>
        </p:nvSpPr>
        <p:spPr>
          <a:xfrm>
            <a:off x="4234815" y="4714875"/>
            <a:ext cx="135255" cy="12128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900"/>
          </a:p>
        </p:txBody>
      </p:sp>
      <p:sp>
        <p:nvSpPr>
          <p:cNvPr id="40" name="MH_Entry_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48910" y="4779010"/>
            <a:ext cx="5279390" cy="5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defPPr>
              <a:defRPr lang="zh-CN"/>
            </a:defPPr>
            <a:lvl1pPr>
              <a:defRPr sz="1500" b="1">
                <a:solidFill>
                  <a:srgbClr val="00B0F0"/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直播会进入淘宝直播广场页面‘掌柜播’中，商家需严格遵守《淘宝微淘平台管理规范》</a:t>
            </a:r>
            <a:endParaRPr lang="zh-CN" altLang="en-US" sz="18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MH_Number_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52010" y="4779010"/>
            <a:ext cx="487045" cy="3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defPPr>
              <a:defRPr lang="zh-CN"/>
            </a:defPPr>
            <a:lvl1pPr algn="ctr">
              <a:defRPr sz="2100" b="1">
                <a:solidFill>
                  <a:srgbClr val="00B0F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MH_Others_13"/>
          <p:cNvCxnSpPr>
            <a:stCxn id="44" idx="6"/>
          </p:cNvCxnSpPr>
          <p:nvPr/>
        </p:nvCxnSpPr>
        <p:spPr>
          <a:xfrm>
            <a:off x="4370070" y="5737225"/>
            <a:ext cx="403225" cy="162560"/>
          </a:xfrm>
          <a:prstGeom prst="line">
            <a:avLst/>
          </a:prstGeom>
          <a:ln w="25400">
            <a:solidFill>
              <a:srgbClr val="327C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H_Others_14"/>
          <p:cNvSpPr/>
          <p:nvPr/>
        </p:nvSpPr>
        <p:spPr>
          <a:xfrm>
            <a:off x="4234815" y="5676265"/>
            <a:ext cx="135255" cy="12128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900"/>
          </a:p>
        </p:txBody>
      </p:sp>
      <p:sp>
        <p:nvSpPr>
          <p:cNvPr id="45" name="MH_Entry_5"/>
          <p:cNvSpPr txBox="1">
            <a:spLocks noChangeArrowheads="1"/>
          </p:cNvSpPr>
          <p:nvPr/>
        </p:nvSpPr>
        <p:spPr bwMode="auto">
          <a:xfrm>
            <a:off x="5248910" y="5720715"/>
            <a:ext cx="5010150" cy="3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>
              <a:defRPr sz="1500">
                <a:solidFill>
                  <a:srgbClr val="B2B2B2"/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开通后，每月有至少1次30分钟以上的直播</a:t>
            </a:r>
            <a:endParaRPr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MH_Number_5"/>
          <p:cNvSpPr txBox="1">
            <a:spLocks noChangeArrowheads="1"/>
          </p:cNvSpPr>
          <p:nvPr/>
        </p:nvSpPr>
        <p:spPr bwMode="auto">
          <a:xfrm>
            <a:off x="4652010" y="5740400"/>
            <a:ext cx="487045" cy="3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defPPr>
              <a:defRPr lang="zh-CN"/>
            </a:defPPr>
            <a:lvl1pPr algn="ctr">
              <a:defRPr sz="2100" b="1">
                <a:solidFill>
                  <a:srgbClr val="B2B2B2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40255" y="3382645"/>
            <a:ext cx="17913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开通直播</a:t>
            </a:r>
            <a:endParaRPr lang="zh-CN" altLang="en-US" sz="2400" b="1"/>
          </a:p>
          <a:p>
            <a:pPr algn="ctr"/>
            <a:r>
              <a:rPr lang="zh-CN" altLang="en-US" sz="2400" b="1"/>
              <a:t>功能的条件</a:t>
            </a:r>
            <a:endParaRPr lang="zh-CN" altLang="en-US" sz="2400" b="1"/>
          </a:p>
        </p:txBody>
      </p:sp>
    </p:spTree>
    <p:custDataLst>
      <p:tags r:id="rId4"/>
    </p:custData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5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35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5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3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85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3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8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4" grpId="0" bldLvl="0" animBg="1"/>
      <p:bldP spid="6" grpId="0" bldLvl="0" animBg="1"/>
      <p:bldP spid="9" grpId="0"/>
      <p:bldP spid="8" grpId="0"/>
      <p:bldP spid="29" grpId="0" bldLvl="0" animBg="1"/>
      <p:bldP spid="10" grpId="0" bldLvl="0" animBg="1"/>
      <p:bldP spid="39" grpId="0" bldLvl="0" animBg="1"/>
      <p:bldP spid="44" grpId="0" bldLvl="0" animBg="1"/>
      <p:bldP spid="30" grpId="0"/>
      <p:bldP spid="31" grpId="0"/>
      <p:bldP spid="11" grpId="0"/>
      <p:bldP spid="36" grpId="0"/>
      <p:bldP spid="40" grpId="0"/>
      <p:bldP spid="41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57175"/>
            <a:ext cx="4577080" cy="1325880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淘宝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直播开通规则</a:t>
            </a:r>
            <a:endParaRPr lang="zh-CN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145" y="635"/>
            <a:ext cx="2990300" cy="90000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12595" y="1435100"/>
            <a:ext cx="3359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直播的玩法：</a:t>
            </a:r>
            <a:endParaRPr lang="zh-CN" altLang="en-US" sz="2400" b="1"/>
          </a:p>
        </p:txBody>
      </p:sp>
      <p:grpSp>
        <p:nvGrpSpPr>
          <p:cNvPr id="37" name="组合 36"/>
          <p:cNvGrpSpPr/>
          <p:nvPr/>
        </p:nvGrpSpPr>
        <p:grpSpPr>
          <a:xfrm>
            <a:off x="3389630" y="2379980"/>
            <a:ext cx="1706880" cy="1469390"/>
            <a:chOff x="5338" y="3748"/>
            <a:chExt cx="2688" cy="2314"/>
          </a:xfrm>
        </p:grpSpPr>
        <p:sp>
          <p:nvSpPr>
            <p:cNvPr id="3" name="六边形 2"/>
            <p:cNvSpPr/>
            <p:nvPr/>
          </p:nvSpPr>
          <p:spPr>
            <a:xfrm>
              <a:off x="5338" y="3748"/>
              <a:ext cx="2688" cy="2315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5510" y="3890"/>
              <a:ext cx="2353" cy="2028"/>
            </a:xfrm>
            <a:prstGeom prst="hexagon">
              <a:avLst/>
            </a:prstGeom>
            <a:solidFill>
              <a:srgbClr val="388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36" name="文本框 11"/>
            <p:cNvSpPr txBox="1"/>
            <p:nvPr/>
          </p:nvSpPr>
          <p:spPr>
            <a:xfrm>
              <a:off x="5656" y="4592"/>
              <a:ext cx="2051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卡片特效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87855" y="3280410"/>
            <a:ext cx="1706880" cy="1471930"/>
            <a:chOff x="2973" y="5166"/>
            <a:chExt cx="2688" cy="2318"/>
          </a:xfrm>
        </p:grpSpPr>
        <p:sp>
          <p:nvSpPr>
            <p:cNvPr id="14" name="六边形 13"/>
            <p:cNvSpPr/>
            <p:nvPr/>
          </p:nvSpPr>
          <p:spPr>
            <a:xfrm>
              <a:off x="2973" y="5166"/>
              <a:ext cx="2688" cy="2318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六边形 14"/>
            <p:cNvSpPr/>
            <p:nvPr/>
          </p:nvSpPr>
          <p:spPr>
            <a:xfrm>
              <a:off x="3145" y="5311"/>
              <a:ext cx="2353" cy="2028"/>
            </a:xfrm>
            <a:prstGeom prst="hexagon">
              <a:avLst/>
            </a:prstGeom>
            <a:solidFill>
              <a:srgbClr val="DDA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文本框 11"/>
            <p:cNvSpPr txBox="1"/>
            <p:nvPr/>
          </p:nvSpPr>
          <p:spPr>
            <a:xfrm>
              <a:off x="3296" y="6011"/>
              <a:ext cx="2051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边看边买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373755" y="4204335"/>
            <a:ext cx="1706880" cy="1469390"/>
            <a:chOff x="5313" y="6621"/>
            <a:chExt cx="2688" cy="2314"/>
          </a:xfrm>
        </p:grpSpPr>
        <p:sp>
          <p:nvSpPr>
            <p:cNvPr id="27" name="六边形 26"/>
            <p:cNvSpPr/>
            <p:nvPr/>
          </p:nvSpPr>
          <p:spPr>
            <a:xfrm>
              <a:off x="5313" y="6621"/>
              <a:ext cx="2688" cy="2315"/>
            </a:xfrm>
            <a:prstGeom prst="hexagon">
              <a:avLst/>
            </a:prstGeom>
            <a:noFill/>
            <a:ln w="19050">
              <a:solidFill>
                <a:srgbClr val="38874E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solidFill>
                    <a:srgbClr val="F4BB3D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文本框 11"/>
            <p:cNvSpPr txBox="1"/>
            <p:nvPr/>
          </p:nvSpPr>
          <p:spPr>
            <a:xfrm>
              <a:off x="5661" y="7484"/>
              <a:ext cx="2051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发优惠券</a:t>
              </a:r>
              <a:endParaRPr lang="zh-CN" altLang="en-US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970780" y="3467735"/>
            <a:ext cx="1706880" cy="1471930"/>
            <a:chOff x="7828" y="5461"/>
            <a:chExt cx="2688" cy="2318"/>
          </a:xfrm>
        </p:grpSpPr>
        <p:sp>
          <p:nvSpPr>
            <p:cNvPr id="16" name="六边形 15"/>
            <p:cNvSpPr/>
            <p:nvPr/>
          </p:nvSpPr>
          <p:spPr>
            <a:xfrm>
              <a:off x="7828" y="5461"/>
              <a:ext cx="2688" cy="2318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六边形 16"/>
            <p:cNvSpPr/>
            <p:nvPr/>
          </p:nvSpPr>
          <p:spPr>
            <a:xfrm>
              <a:off x="8000" y="5606"/>
              <a:ext cx="2353" cy="2028"/>
            </a:xfrm>
            <a:prstGeom prst="hexagon">
              <a:avLst/>
            </a:prstGeom>
            <a:solidFill>
              <a:srgbClr val="388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文本框 11"/>
            <p:cNvSpPr txBox="1"/>
            <p:nvPr/>
          </p:nvSpPr>
          <p:spPr>
            <a:xfrm>
              <a:off x="8151" y="6306"/>
              <a:ext cx="2051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发红包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18275" y="2686685"/>
            <a:ext cx="1706880" cy="1469390"/>
            <a:chOff x="10265" y="4231"/>
            <a:chExt cx="2688" cy="2314"/>
          </a:xfrm>
        </p:grpSpPr>
        <p:sp>
          <p:nvSpPr>
            <p:cNvPr id="18" name="六边形 17"/>
            <p:cNvSpPr/>
            <p:nvPr/>
          </p:nvSpPr>
          <p:spPr>
            <a:xfrm>
              <a:off x="10265" y="4231"/>
              <a:ext cx="2688" cy="2315"/>
            </a:xfrm>
            <a:prstGeom prst="hexagon">
              <a:avLst/>
            </a:prstGeom>
            <a:noFill/>
            <a:ln w="19050">
              <a:solidFill>
                <a:srgbClr val="38874E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solidFill>
                    <a:srgbClr val="F4BB3D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文本框 11"/>
            <p:cNvSpPr txBox="1"/>
            <p:nvPr/>
          </p:nvSpPr>
          <p:spPr>
            <a:xfrm>
              <a:off x="10602" y="4843"/>
              <a:ext cx="2051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直播间</a:t>
              </a:r>
              <a:endParaRPr lang="zh-CN" altLang="en-US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抢购</a:t>
              </a:r>
              <a:endParaRPr lang="zh-CN" altLang="en-US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18275" y="4370705"/>
            <a:ext cx="1706880" cy="1471930"/>
            <a:chOff x="10265" y="6883"/>
            <a:chExt cx="2688" cy="2318"/>
          </a:xfrm>
        </p:grpSpPr>
        <p:sp>
          <p:nvSpPr>
            <p:cNvPr id="20" name="六边形 19"/>
            <p:cNvSpPr/>
            <p:nvPr/>
          </p:nvSpPr>
          <p:spPr>
            <a:xfrm>
              <a:off x="10265" y="6883"/>
              <a:ext cx="2688" cy="2318"/>
            </a:xfrm>
            <a:prstGeom prst="hexagon">
              <a:avLst/>
            </a:prstGeom>
            <a:noFill/>
            <a:ln w="19050">
              <a:solidFill>
                <a:srgbClr val="F4BB3D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solidFill>
                    <a:srgbClr val="F4BB3D"/>
                  </a:solidFill>
                </a:ln>
                <a:solidFill>
                  <a:srgbClr val="44444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文本框 11"/>
            <p:cNvSpPr txBox="1"/>
            <p:nvPr/>
          </p:nvSpPr>
          <p:spPr>
            <a:xfrm>
              <a:off x="10584" y="7728"/>
              <a:ext cx="2051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团购</a:t>
              </a:r>
              <a:endParaRPr lang="zh-CN" altLang="en-US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034655" y="3484880"/>
            <a:ext cx="1706880" cy="1471930"/>
            <a:chOff x="12653" y="5488"/>
            <a:chExt cx="2688" cy="2318"/>
          </a:xfrm>
        </p:grpSpPr>
        <p:sp>
          <p:nvSpPr>
            <p:cNvPr id="22" name="六边形 21"/>
            <p:cNvSpPr/>
            <p:nvPr/>
          </p:nvSpPr>
          <p:spPr>
            <a:xfrm>
              <a:off x="12653" y="5488"/>
              <a:ext cx="2688" cy="2318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12825" y="5633"/>
              <a:ext cx="2353" cy="2028"/>
            </a:xfrm>
            <a:prstGeom prst="hexagon">
              <a:avLst/>
            </a:prstGeom>
            <a:solidFill>
              <a:srgbClr val="DDA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文本框 11"/>
            <p:cNvSpPr txBox="1"/>
            <p:nvPr/>
          </p:nvSpPr>
          <p:spPr>
            <a:xfrm>
              <a:off x="12953" y="6124"/>
              <a:ext cx="2051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导购信息穿透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57175"/>
            <a:ext cx="4390390" cy="1325880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淘宝</a:t>
            </a:r>
            <a:r>
              <a:rPr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达人合作方式</a:t>
            </a:r>
            <a:endParaRPr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145" y="635"/>
            <a:ext cx="2990300" cy="90000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737360" y="3902075"/>
            <a:ext cx="8857615" cy="444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1722755" y="3059113"/>
            <a:ext cx="428625" cy="8429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2108518" y="2944813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08835" y="2024380"/>
            <a:ext cx="863600" cy="863600"/>
            <a:chOff x="1893" y="3188"/>
            <a:chExt cx="1360" cy="1360"/>
          </a:xfrm>
        </p:grpSpPr>
        <p:sp>
          <p:nvSpPr>
            <p:cNvPr id="9" name="椭圆 8"/>
            <p:cNvSpPr/>
            <p:nvPr/>
          </p:nvSpPr>
          <p:spPr>
            <a:xfrm>
              <a:off x="2068" y="3363"/>
              <a:ext cx="1013" cy="10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01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0728" name="组合 9"/>
            <p:cNvGrpSpPr/>
            <p:nvPr/>
          </p:nvGrpSpPr>
          <p:grpSpPr>
            <a:xfrm>
              <a:off x="1893" y="3188"/>
              <a:ext cx="1360" cy="1360"/>
              <a:chOff x="857250" y="1893093"/>
              <a:chExt cx="864394" cy="864394"/>
            </a:xfrm>
          </p:grpSpPr>
          <p:sp>
            <p:nvSpPr>
              <p:cNvPr id="11" name="弧形 10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弧形 11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729" name="文本框 12"/>
          <p:cNvSpPr txBox="1"/>
          <p:nvPr/>
        </p:nvSpPr>
        <p:spPr>
          <a:xfrm>
            <a:off x="3065780" y="1948180"/>
            <a:ext cx="2087245" cy="656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淘宝直播各行业频道里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找推荐账号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780" y="3919855"/>
            <a:ext cx="506095" cy="941705"/>
            <a:chOff x="3400" y="6173"/>
            <a:chExt cx="797" cy="1483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3523" y="6173"/>
              <a:ext cx="675" cy="132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 flipV="1">
              <a:off x="3400" y="7408"/>
              <a:ext cx="248" cy="2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66010" y="4933950"/>
            <a:ext cx="863600" cy="863600"/>
            <a:chOff x="2298" y="7770"/>
            <a:chExt cx="1360" cy="1360"/>
          </a:xfrm>
        </p:grpSpPr>
        <p:sp>
          <p:nvSpPr>
            <p:cNvPr id="16" name="椭圆 15"/>
            <p:cNvSpPr/>
            <p:nvPr/>
          </p:nvSpPr>
          <p:spPr>
            <a:xfrm>
              <a:off x="2473" y="7945"/>
              <a:ext cx="1013" cy="10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02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0733" name="组合 16"/>
            <p:cNvGrpSpPr/>
            <p:nvPr/>
          </p:nvGrpSpPr>
          <p:grpSpPr>
            <a:xfrm>
              <a:off x="2298" y="7770"/>
              <a:ext cx="1360" cy="1360"/>
              <a:chOff x="857250" y="1893093"/>
              <a:chExt cx="864394" cy="864394"/>
            </a:xfrm>
          </p:grpSpPr>
          <p:sp>
            <p:nvSpPr>
              <p:cNvPr id="18" name="弧形 17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弧形 18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734" name="文本框 19"/>
          <p:cNvSpPr txBox="1"/>
          <p:nvPr/>
        </p:nvSpPr>
        <p:spPr>
          <a:xfrm>
            <a:off x="3496310" y="5104765"/>
            <a:ext cx="1788795" cy="656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通过阿里V任务平台寻找达人推广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417310" y="2945130"/>
            <a:ext cx="543560" cy="957580"/>
            <a:chOff x="9375" y="4638"/>
            <a:chExt cx="856" cy="1508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9375" y="4818"/>
              <a:ext cx="675" cy="132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9983" y="4638"/>
              <a:ext cx="248" cy="2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03390" y="2024380"/>
            <a:ext cx="863600" cy="863600"/>
            <a:chOff x="9983" y="3188"/>
            <a:chExt cx="1360" cy="1360"/>
          </a:xfrm>
        </p:grpSpPr>
        <p:sp>
          <p:nvSpPr>
            <p:cNvPr id="23" name="椭圆 22"/>
            <p:cNvSpPr/>
            <p:nvPr/>
          </p:nvSpPr>
          <p:spPr>
            <a:xfrm>
              <a:off x="10158" y="3363"/>
              <a:ext cx="1013" cy="10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03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0738" name="组合 23"/>
            <p:cNvGrpSpPr/>
            <p:nvPr/>
          </p:nvGrpSpPr>
          <p:grpSpPr>
            <a:xfrm>
              <a:off x="9983" y="3188"/>
              <a:ext cx="1360" cy="1360"/>
              <a:chOff x="857250" y="1893093"/>
              <a:chExt cx="864394" cy="864394"/>
            </a:xfrm>
          </p:grpSpPr>
          <p:sp>
            <p:nvSpPr>
              <p:cNvPr id="25" name="弧形 24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弧形 25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739" name="文本框 26"/>
          <p:cNvSpPr txBox="1"/>
          <p:nvPr/>
        </p:nvSpPr>
        <p:spPr>
          <a:xfrm>
            <a:off x="7924165" y="2135505"/>
            <a:ext cx="1854200" cy="656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通过搜索达人QQ群寻找达人合作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760335" y="3919855"/>
            <a:ext cx="506095" cy="941705"/>
            <a:chOff x="11490" y="6173"/>
            <a:chExt cx="797" cy="1483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11613" y="6173"/>
              <a:ext cx="675" cy="132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 flipV="1">
              <a:off x="11490" y="7408"/>
              <a:ext cx="248" cy="2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060565" y="4933950"/>
            <a:ext cx="863600" cy="863600"/>
            <a:chOff x="10388" y="7770"/>
            <a:chExt cx="1360" cy="1360"/>
          </a:xfrm>
        </p:grpSpPr>
        <p:sp>
          <p:nvSpPr>
            <p:cNvPr id="30" name="椭圆 29"/>
            <p:cNvSpPr/>
            <p:nvPr/>
          </p:nvSpPr>
          <p:spPr>
            <a:xfrm>
              <a:off x="10563" y="7945"/>
              <a:ext cx="1013" cy="10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04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0743" name="组合 30"/>
            <p:cNvGrpSpPr/>
            <p:nvPr/>
          </p:nvGrpSpPr>
          <p:grpSpPr>
            <a:xfrm>
              <a:off x="10388" y="7770"/>
              <a:ext cx="1360" cy="1360"/>
              <a:chOff x="857250" y="1893093"/>
              <a:chExt cx="864394" cy="864394"/>
            </a:xfrm>
          </p:grpSpPr>
          <p:sp>
            <p:nvSpPr>
              <p:cNvPr id="32" name="弧形 31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弧形 32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744" name="文本框 33"/>
          <p:cNvSpPr txBox="1"/>
          <p:nvPr/>
        </p:nvSpPr>
        <p:spPr>
          <a:xfrm>
            <a:off x="8168640" y="5213985"/>
            <a:ext cx="15328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通过淘宝联盟寻找达人合作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5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35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85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  <p:bldP spid="30729" grpId="0"/>
      <p:bldP spid="30734" grpId="0"/>
      <p:bldP spid="30739" grpId="0"/>
      <p:bldP spid="307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4145" y="635"/>
            <a:ext cx="2990300" cy="900007"/>
          </a:xfrm>
          <a:prstGeom prst="rect">
            <a:avLst/>
          </a:prstGeom>
        </p:spPr>
      </p:pic>
      <p:sp>
        <p:nvSpPr>
          <p:cNvPr id="52" name="椭圆 51"/>
          <p:cNvSpPr/>
          <p:nvPr/>
        </p:nvSpPr>
        <p:spPr>
          <a:xfrm>
            <a:off x="1200785" y="1676400"/>
            <a:ext cx="4220210" cy="379920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0" tIns="43960" rIns="87920" bIns="43960" rtlCol="0" anchor="ctr"/>
          <a:p>
            <a:pPr algn="ctr"/>
            <a:endParaRPr lang="zh-CN" altLang="en-US"/>
          </a:p>
        </p:txBody>
      </p:sp>
      <p:sp>
        <p:nvSpPr>
          <p:cNvPr id="53" name="椭圆 27"/>
          <p:cNvSpPr/>
          <p:nvPr/>
        </p:nvSpPr>
        <p:spPr>
          <a:xfrm>
            <a:off x="1122045" y="4628515"/>
            <a:ext cx="4359275" cy="1257935"/>
          </a:xfrm>
          <a:custGeom>
            <a:avLst/>
            <a:gdLst/>
            <a:ahLst/>
            <a:cxnLst/>
            <a:rect l="l" t="t" r="r" b="b"/>
            <a:pathLst>
              <a:path w="2380082" h="762827">
                <a:moveTo>
                  <a:pt x="349297" y="0"/>
                </a:moveTo>
                <a:cubicBezTo>
                  <a:pt x="546893" y="245775"/>
                  <a:pt x="850131" y="402787"/>
                  <a:pt x="1190041" y="402787"/>
                </a:cubicBezTo>
                <a:cubicBezTo>
                  <a:pt x="1529952" y="402787"/>
                  <a:pt x="1833190" y="245775"/>
                  <a:pt x="2030786" y="0"/>
                </a:cubicBezTo>
                <a:lnTo>
                  <a:pt x="2380082" y="133440"/>
                </a:lnTo>
                <a:cubicBezTo>
                  <a:pt x="2121047" y="513475"/>
                  <a:pt x="1684663" y="762827"/>
                  <a:pt x="1190041" y="762827"/>
                </a:cubicBezTo>
                <a:cubicBezTo>
                  <a:pt x="695419" y="762827"/>
                  <a:pt x="259036" y="513475"/>
                  <a:pt x="0" y="133441"/>
                </a:cubicBezTo>
                <a:close/>
              </a:path>
            </a:pathLst>
          </a:custGeom>
          <a:solidFill>
            <a:srgbClr val="319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0" tIns="43960" rIns="87920" bIns="43960" rtlCol="0" anchor="ctr"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677035" y="4065270"/>
            <a:ext cx="3380740" cy="1489075"/>
          </a:xfrm>
          <a:prstGeom prst="rect">
            <a:avLst/>
          </a:prstGeom>
        </p:spPr>
        <p:txBody>
          <a:bodyPr wrap="square" lIns="87920" tIns="43960" rIns="87920" bIns="43960">
            <a:prstTxWarp prst="textArchDown">
              <a:avLst/>
            </a:prstTxWarp>
            <a:spAutoFit/>
          </a:bodyPr>
          <a:p>
            <a:pPr algn="ctr">
              <a:defRPr/>
            </a:pPr>
            <a:r>
              <a:rPr lang="zh-CN" sz="2000" b="1" kern="0" spc="28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寻找达人合作需注意</a:t>
            </a:r>
            <a:endParaRPr lang="zh-CN" sz="2000" b="1" kern="0" spc="28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131695" y="1613535"/>
            <a:ext cx="800100" cy="72009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0" tIns="43960" rIns="87920" bIns="43960" rtlCol="0" anchor="ctr"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5480685" y="2793365"/>
            <a:ext cx="1161415" cy="1153160"/>
          </a:xfrm>
          <a:prstGeom prst="ellipse">
            <a:avLst/>
          </a:prstGeom>
          <a:solidFill>
            <a:srgbClr val="87DAF8">
              <a:alpha val="4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0" tIns="43960" rIns="87920" bIns="43960"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469630" y="2535555"/>
            <a:ext cx="259080" cy="389890"/>
            <a:chOff x="13338" y="3993"/>
            <a:chExt cx="408" cy="614"/>
          </a:xfrm>
        </p:grpSpPr>
        <p:sp>
          <p:nvSpPr>
            <p:cNvPr id="26" name="矩形 14"/>
            <p:cNvSpPr/>
            <p:nvPr/>
          </p:nvSpPr>
          <p:spPr>
            <a:xfrm rot="18900000" flipH="1">
              <a:off x="13352" y="4227"/>
              <a:ext cx="380" cy="380"/>
            </a:xfrm>
            <a:custGeom>
              <a:avLst/>
              <a:gdLst/>
              <a:ahLst/>
              <a:cxnLst/>
              <a:rect l="l" t="t" r="r" b="b"/>
              <a:pathLst>
                <a:path w="535418" h="535418">
                  <a:moveTo>
                    <a:pt x="144016" y="535418"/>
                  </a:moveTo>
                  <a:lnTo>
                    <a:pt x="0" y="391402"/>
                  </a:lnTo>
                  <a:lnTo>
                    <a:pt x="391402" y="391402"/>
                  </a:lnTo>
                  <a:lnTo>
                    <a:pt x="391402" y="0"/>
                  </a:lnTo>
                  <a:lnTo>
                    <a:pt x="535418" y="144016"/>
                  </a:lnTo>
                  <a:lnTo>
                    <a:pt x="535418" y="391402"/>
                  </a:lnTo>
                  <a:lnTo>
                    <a:pt x="535418" y="535418"/>
                  </a:lnTo>
                  <a:lnTo>
                    <a:pt x="391402" y="5354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14"/>
            <p:cNvSpPr/>
            <p:nvPr/>
          </p:nvSpPr>
          <p:spPr>
            <a:xfrm rot="18900000" flipH="1">
              <a:off x="13338" y="3993"/>
              <a:ext cx="408" cy="408"/>
            </a:xfrm>
            <a:custGeom>
              <a:avLst/>
              <a:gdLst/>
              <a:ahLst/>
              <a:cxnLst/>
              <a:rect l="l" t="t" r="r" b="b"/>
              <a:pathLst>
                <a:path w="575182" h="575183">
                  <a:moveTo>
                    <a:pt x="183779" y="575183"/>
                  </a:moveTo>
                  <a:lnTo>
                    <a:pt x="0" y="391403"/>
                  </a:lnTo>
                  <a:lnTo>
                    <a:pt x="391402" y="391403"/>
                  </a:lnTo>
                  <a:lnTo>
                    <a:pt x="391402" y="0"/>
                  </a:lnTo>
                  <a:lnTo>
                    <a:pt x="575182" y="183780"/>
                  </a:lnTo>
                  <a:lnTo>
                    <a:pt x="575182" y="391403"/>
                  </a:lnTo>
                  <a:lnTo>
                    <a:pt x="575182" y="575183"/>
                  </a:lnTo>
                  <a:lnTo>
                    <a:pt x="391402" y="5751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rot="0">
            <a:off x="7071995" y="1507490"/>
            <a:ext cx="3691255" cy="1008380"/>
            <a:chOff x="6137721" y="808083"/>
            <a:chExt cx="3076271" cy="840203"/>
          </a:xfrm>
        </p:grpSpPr>
        <p:sp>
          <p:nvSpPr>
            <p:cNvPr id="29" name="矩形 28"/>
            <p:cNvSpPr/>
            <p:nvPr/>
          </p:nvSpPr>
          <p:spPr>
            <a:xfrm>
              <a:off x="6137721" y="808083"/>
              <a:ext cx="3076271" cy="8402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16881" y="1017222"/>
              <a:ext cx="2173452" cy="358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自身的商品要过硬</a:t>
              </a:r>
              <a:endPara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>
            <a:grpSpLocks noChangeAspect="1"/>
          </p:cNvGrpSpPr>
          <p:nvPr/>
        </p:nvGrpSpPr>
        <p:grpSpPr>
          <a:xfrm rot="5400000">
            <a:off x="8399780" y="4257675"/>
            <a:ext cx="415925" cy="259080"/>
            <a:chOff x="2611994" y="2508012"/>
            <a:chExt cx="401305" cy="250202"/>
          </a:xfrm>
          <a:solidFill>
            <a:schemeClr val="accent1">
              <a:lumMod val="75000"/>
            </a:schemeClr>
          </a:solidFill>
        </p:grpSpPr>
        <p:sp>
          <p:nvSpPr>
            <p:cNvPr id="34" name="矩形 14"/>
            <p:cNvSpPr/>
            <p:nvPr/>
          </p:nvSpPr>
          <p:spPr>
            <a:xfrm rot="13500000" flipH="1">
              <a:off x="2780394" y="2516351"/>
              <a:ext cx="232905" cy="232905"/>
            </a:xfrm>
            <a:custGeom>
              <a:avLst/>
              <a:gdLst/>
              <a:ahLst/>
              <a:cxnLst/>
              <a:rect l="l" t="t" r="r" b="b"/>
              <a:pathLst>
                <a:path w="535418" h="535418">
                  <a:moveTo>
                    <a:pt x="144016" y="535418"/>
                  </a:moveTo>
                  <a:lnTo>
                    <a:pt x="0" y="391402"/>
                  </a:lnTo>
                  <a:lnTo>
                    <a:pt x="391402" y="391402"/>
                  </a:lnTo>
                  <a:lnTo>
                    <a:pt x="391402" y="0"/>
                  </a:lnTo>
                  <a:lnTo>
                    <a:pt x="535418" y="144016"/>
                  </a:lnTo>
                  <a:lnTo>
                    <a:pt x="535418" y="391402"/>
                  </a:lnTo>
                  <a:lnTo>
                    <a:pt x="535418" y="535418"/>
                  </a:lnTo>
                  <a:lnTo>
                    <a:pt x="391402" y="53541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14"/>
            <p:cNvSpPr/>
            <p:nvPr/>
          </p:nvSpPr>
          <p:spPr>
            <a:xfrm rot="13500000" flipH="1">
              <a:off x="2611994" y="2508011"/>
              <a:ext cx="250202" cy="250203"/>
            </a:xfrm>
            <a:custGeom>
              <a:avLst/>
              <a:gdLst/>
              <a:ahLst/>
              <a:cxnLst/>
              <a:rect l="l" t="t" r="r" b="b"/>
              <a:pathLst>
                <a:path w="575182" h="575183">
                  <a:moveTo>
                    <a:pt x="183779" y="575183"/>
                  </a:moveTo>
                  <a:lnTo>
                    <a:pt x="0" y="391403"/>
                  </a:lnTo>
                  <a:lnTo>
                    <a:pt x="391402" y="391403"/>
                  </a:lnTo>
                  <a:lnTo>
                    <a:pt x="391402" y="0"/>
                  </a:lnTo>
                  <a:lnTo>
                    <a:pt x="575182" y="183780"/>
                  </a:lnTo>
                  <a:lnTo>
                    <a:pt x="575182" y="391403"/>
                  </a:lnTo>
                  <a:lnTo>
                    <a:pt x="575182" y="575183"/>
                  </a:lnTo>
                  <a:lnTo>
                    <a:pt x="391402" y="5751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0">
            <a:off x="7071995" y="3213735"/>
            <a:ext cx="3691255" cy="927100"/>
            <a:chOff x="6137721" y="2113427"/>
            <a:chExt cx="3076272" cy="772479"/>
          </a:xfrm>
        </p:grpSpPr>
        <p:sp>
          <p:nvSpPr>
            <p:cNvPr id="37" name="矩形 36"/>
            <p:cNvSpPr/>
            <p:nvPr/>
          </p:nvSpPr>
          <p:spPr>
            <a:xfrm>
              <a:off x="6137721" y="2113427"/>
              <a:ext cx="3076272" cy="7724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16882" y="2299239"/>
              <a:ext cx="2351603" cy="35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9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2200" b="1" dirty="0">
                  <a:solidFill>
                    <a:schemeClr val="tx1"/>
                  </a:solidFill>
                </a:rPr>
                <a:t>了解行业规则</a:t>
              </a:r>
              <a:endParaRPr lang="zh-CN" altLang="en-US" sz="2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rot="0">
            <a:off x="7071995" y="4834890"/>
            <a:ext cx="3691255" cy="1018540"/>
            <a:chOff x="6137721" y="3666388"/>
            <a:chExt cx="3076272" cy="848669"/>
          </a:xfrm>
        </p:grpSpPr>
        <p:sp>
          <p:nvSpPr>
            <p:cNvPr id="43" name="矩形 42"/>
            <p:cNvSpPr/>
            <p:nvPr/>
          </p:nvSpPr>
          <p:spPr>
            <a:xfrm>
              <a:off x="6137721" y="3666388"/>
              <a:ext cx="3076272" cy="8486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45679" y="3907655"/>
              <a:ext cx="2860885" cy="358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9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2200" b="1" dirty="0">
                  <a:solidFill>
                    <a:schemeClr val="tx1"/>
                  </a:solidFill>
                </a:rPr>
                <a:t>选择专属属性相符的达人</a:t>
              </a:r>
              <a:endParaRPr lang="zh-CN" altLang="en-US" sz="2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38200" y="257175"/>
            <a:ext cx="4390390" cy="132588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淘宝</a:t>
            </a:r>
            <a:r>
              <a:rPr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达人合作方式</a:t>
            </a:r>
            <a:endParaRPr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7" grpId="0" animBg="1"/>
      <p:bldP spid="68" grpId="0" animBg="1"/>
      <p:bldP spid="5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7200"/>
              <a:t>谢谢观看</a:t>
            </a:r>
            <a:endParaRPr lang="zh-CN" altLang="en-US" sz="7200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933450" y="3371850"/>
            <a:ext cx="2874646" cy="1466850"/>
            <a:chOff x="878204" y="2914650"/>
            <a:chExt cx="2874646" cy="1466850"/>
          </a:xfrm>
        </p:grpSpPr>
        <p:sp>
          <p:nvSpPr>
            <p:cNvPr id="6" name="椭圆 5"/>
            <p:cNvSpPr/>
            <p:nvPr>
              <p:custDataLst>
                <p:tags r:id="rId2"/>
              </p:custDataLst>
            </p:nvPr>
          </p:nvSpPr>
          <p:spPr>
            <a:xfrm>
              <a:off x="878204" y="3102610"/>
              <a:ext cx="1080008" cy="1080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" name="五角星 1"/>
            <p:cNvSpPr/>
            <p:nvPr>
              <p:custDataLst>
                <p:tags r:id="rId3"/>
              </p:custDataLst>
            </p:nvPr>
          </p:nvSpPr>
          <p:spPr>
            <a:xfrm>
              <a:off x="989964" y="3200083"/>
              <a:ext cx="828006" cy="82800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en-US" altLang="zh-CN" dirty="0" smtClean="0">
                  <a:solidFill>
                    <a:schemeClr val="accent1"/>
                  </a:solidFill>
                </a:rPr>
                <a:t>1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>
              <a:off x="2076450" y="2914650"/>
              <a:ext cx="0" cy="1466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2184279" y="3004309"/>
              <a:ext cx="1568571" cy="1287532"/>
            </a:xfrm>
            <a:prstGeom prst="rect">
              <a:avLst/>
            </a:prstGeom>
            <a:noFill/>
          </p:spPr>
          <p:txBody>
            <a:bodyPr wrap="square" rtlCol="0" anchor="ctr">
              <a:normAutofit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认识淘宝直播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>
            <p:custDataLst>
              <p:tags r:id="rId6"/>
            </p:custDataLst>
          </p:nvPr>
        </p:nvGrpSpPr>
        <p:grpSpPr>
          <a:xfrm>
            <a:off x="4537075" y="3371850"/>
            <a:ext cx="2838451" cy="1466850"/>
            <a:chOff x="914399" y="2914650"/>
            <a:chExt cx="2838451" cy="1466850"/>
          </a:xfrm>
        </p:grpSpPr>
        <p:sp>
          <p:nvSpPr>
            <p:cNvPr id="15" name="椭圆 14"/>
            <p:cNvSpPr/>
            <p:nvPr>
              <p:custDataLst>
                <p:tags r:id="rId7"/>
              </p:custDataLst>
            </p:nvPr>
          </p:nvSpPr>
          <p:spPr>
            <a:xfrm>
              <a:off x="914399" y="3138488"/>
              <a:ext cx="1080008" cy="1080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五角星 15"/>
            <p:cNvSpPr/>
            <p:nvPr>
              <p:custDataLst>
                <p:tags r:id="rId8"/>
              </p:custDataLst>
            </p:nvPr>
          </p:nvSpPr>
          <p:spPr>
            <a:xfrm>
              <a:off x="1038224" y="3224213"/>
              <a:ext cx="828006" cy="82800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en-US" altLang="zh-CN" dirty="0" smtClean="0">
                  <a:solidFill>
                    <a:schemeClr val="accent1"/>
                  </a:solidFill>
                </a:rPr>
                <a:t>2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直接连接符 16"/>
            <p:cNvCxnSpPr/>
            <p:nvPr>
              <p:custDataLst>
                <p:tags r:id="rId9"/>
              </p:custDataLst>
            </p:nvPr>
          </p:nvCxnSpPr>
          <p:spPr>
            <a:xfrm>
              <a:off x="2076450" y="2914650"/>
              <a:ext cx="0" cy="1466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>
              <p:custDataLst>
                <p:tags r:id="rId10"/>
              </p:custDataLst>
            </p:nvPr>
          </p:nvSpPr>
          <p:spPr>
            <a:xfrm>
              <a:off x="2184279" y="3004309"/>
              <a:ext cx="1568571" cy="1287532"/>
            </a:xfrm>
            <a:prstGeom prst="rect">
              <a:avLst/>
            </a:prstGeom>
            <a:noFill/>
          </p:spPr>
          <p:txBody>
            <a:bodyPr wrap="square" rtlCol="0" anchor="ctr">
              <a:normAutofit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淘宝直播应用</a:t>
              </a:r>
              <a:endParaRPr lang="zh-CN" altLang="en-US" dirty="0"/>
            </a:p>
          </p:txBody>
        </p:sp>
      </p:grp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8080375" y="3371850"/>
            <a:ext cx="3106420" cy="1466850"/>
            <a:chOff x="914399" y="2914650"/>
            <a:chExt cx="3106420" cy="1466850"/>
          </a:xfrm>
        </p:grpSpPr>
        <p:sp>
          <p:nvSpPr>
            <p:cNvPr id="20" name="椭圆 19"/>
            <p:cNvSpPr/>
            <p:nvPr>
              <p:custDataLst>
                <p:tags r:id="rId12"/>
              </p:custDataLst>
            </p:nvPr>
          </p:nvSpPr>
          <p:spPr>
            <a:xfrm>
              <a:off x="914399" y="3138488"/>
              <a:ext cx="1080008" cy="1080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五角星 20"/>
            <p:cNvSpPr/>
            <p:nvPr>
              <p:custDataLst>
                <p:tags r:id="rId13"/>
              </p:custDataLst>
            </p:nvPr>
          </p:nvSpPr>
          <p:spPr>
            <a:xfrm>
              <a:off x="1038224" y="3224213"/>
              <a:ext cx="828006" cy="82800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en-US" altLang="zh-CN" dirty="0" smtClean="0">
                  <a:solidFill>
                    <a:schemeClr val="accent1"/>
                  </a:solidFill>
                </a:rPr>
                <a:t>3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>
              <a:off x="2076450" y="2914650"/>
              <a:ext cx="0" cy="1466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>
              <p:custDataLst>
                <p:tags r:id="rId15"/>
              </p:custDataLst>
            </p:nvPr>
          </p:nvSpPr>
          <p:spPr>
            <a:xfrm>
              <a:off x="2184399" y="3004185"/>
              <a:ext cx="1836420" cy="1287780"/>
            </a:xfrm>
            <a:prstGeom prst="rect">
              <a:avLst/>
            </a:prstGeom>
            <a:noFill/>
          </p:spPr>
          <p:txBody>
            <a:bodyPr wrap="square" rtlCol="0" anchor="ctr">
              <a:normAutofit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淘宝直播开通规格及合作方式</a:t>
              </a:r>
              <a:endParaRPr lang="zh-CN" altLang="en-US" dirty="0"/>
            </a:p>
          </p:txBody>
        </p:sp>
      </p:grpSp>
      <p:sp>
        <p:nvSpPr>
          <p:cNvPr id="40" name="文本框 39"/>
          <p:cNvSpPr txBox="1"/>
          <p:nvPr>
            <p:custDataLst>
              <p:tags r:id="rId16"/>
            </p:custDataLst>
          </p:nvPr>
        </p:nvSpPr>
        <p:spPr>
          <a:xfrm>
            <a:off x="3658235" y="915035"/>
            <a:ext cx="4644390" cy="163893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3200" dirty="0" smtClean="0">
                <a:latin typeface="+mj-ea"/>
                <a:ea typeface="+mj-ea"/>
                <a:sym typeface="+mn-ea"/>
              </a:rPr>
              <a:t>目 录</a:t>
            </a:r>
            <a:b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</a:br>
            <a:r>
              <a:rPr lang="en-US" altLang="zh-CN" sz="2400" dirty="0" smtClean="0">
                <a:solidFill>
                  <a:srgbClr val="01A49F"/>
                </a:solidFill>
                <a:sym typeface="+mn-ea"/>
              </a:rPr>
              <a:t>contents </a:t>
            </a:r>
            <a:endParaRPr lang="en-US" altLang="zh-CN" sz="2400" dirty="0"/>
          </a:p>
        </p:txBody>
      </p:sp>
      <p:pic>
        <p:nvPicPr>
          <p:cNvPr id="7" name="图片 6" descr="201493093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34145" y="635"/>
            <a:ext cx="2990300" cy="900007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9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49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>
            <p:custDataLst>
              <p:tags r:id="rId1"/>
            </p:custDataLst>
          </p:nvPr>
        </p:nvSpPr>
        <p:spPr>
          <a:xfrm flipH="1">
            <a:off x="3221578" y="3145396"/>
            <a:ext cx="4952774" cy="635001"/>
          </a:xfrm>
          <a:custGeom>
            <a:avLst/>
            <a:gdLst>
              <a:gd name="connsiteX0" fmla="*/ 397853 w 4952774"/>
              <a:gd name="connsiteY0" fmla="*/ 0 h 635001"/>
              <a:gd name="connsiteX1" fmla="*/ 1302728 w 4952774"/>
              <a:gd name="connsiteY1" fmla="*/ 0 h 635001"/>
              <a:gd name="connsiteX2" fmla="*/ 3848416 w 4952774"/>
              <a:gd name="connsiteY2" fmla="*/ 0 h 635001"/>
              <a:gd name="connsiteX3" fmla="*/ 4753291 w 4952774"/>
              <a:gd name="connsiteY3" fmla="*/ 0 h 635001"/>
              <a:gd name="connsiteX4" fmla="*/ 4952774 w 4952774"/>
              <a:gd name="connsiteY4" fmla="*/ 318389 h 635001"/>
              <a:gd name="connsiteX5" fmla="*/ 4754404 w 4952774"/>
              <a:gd name="connsiteY5" fmla="*/ 635001 h 635001"/>
              <a:gd name="connsiteX6" fmla="*/ 3849529 w 4952774"/>
              <a:gd name="connsiteY6" fmla="*/ 635001 h 635001"/>
              <a:gd name="connsiteX7" fmla="*/ 904875 w 4952774"/>
              <a:gd name="connsiteY7" fmla="*/ 635001 h 635001"/>
              <a:gd name="connsiteX8" fmla="*/ 0 w 4952774"/>
              <a:gd name="connsiteY8" fmla="*/ 635001 h 6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2774" h="635001">
                <a:moveTo>
                  <a:pt x="397853" y="0"/>
                </a:moveTo>
                <a:lnTo>
                  <a:pt x="1302728" y="0"/>
                </a:lnTo>
                <a:lnTo>
                  <a:pt x="3848416" y="0"/>
                </a:lnTo>
                <a:lnTo>
                  <a:pt x="4753291" y="0"/>
                </a:lnTo>
                <a:lnTo>
                  <a:pt x="4952774" y="318389"/>
                </a:lnTo>
                <a:lnTo>
                  <a:pt x="4754404" y="635001"/>
                </a:lnTo>
                <a:lnTo>
                  <a:pt x="3849529" y="635001"/>
                </a:lnTo>
                <a:lnTo>
                  <a:pt x="904875" y="635001"/>
                </a:lnTo>
                <a:lnTo>
                  <a:pt x="0" y="63500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da-DK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学习目标</a:t>
            </a:r>
            <a:endParaRPr lang="zh-CN" altLang="da-DK" sz="2000" b="1" kern="0" dirty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>
            <p:custDataLst>
              <p:tags r:id="rId2"/>
            </p:custDataLst>
          </p:nvPr>
        </p:nvSpPr>
        <p:spPr>
          <a:xfrm>
            <a:off x="808355" y="3069590"/>
            <a:ext cx="2413000" cy="122999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ym typeface="Arial" panose="020B0604020202020204" pitchFamily="34" charset="0"/>
              </a:rPr>
              <a:t>熟悉淘宝直播的开通规则；掌握淘宝直播营销的流程</a:t>
            </a:r>
            <a:endParaRPr lang="zh-CN" altLang="en-US" sz="1600" dirty="0"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>
            <p:custDataLst>
              <p:tags r:id="rId3"/>
            </p:custDataLst>
          </p:nvPr>
        </p:nvSpPr>
        <p:spPr>
          <a:xfrm>
            <a:off x="8994775" y="3927475"/>
            <a:ext cx="2682875" cy="372110"/>
          </a:xfrm>
          <a:prstGeom prst="rect">
            <a:avLst/>
          </a:prstGeom>
        </p:spPr>
        <p:txBody>
          <a:bodyPr wrap="square" anchor="ctr">
            <a:normAutofit lnSpcReduction="20000"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ym typeface="Arial" panose="020B0604020202020204" pitchFamily="34" charset="0"/>
              </a:rPr>
              <a:t>掌握淘宝直播营销的流程</a:t>
            </a:r>
            <a:endParaRPr lang="zh-CN" altLang="en-US" sz="1600" dirty="0"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4041778" y="3780397"/>
            <a:ext cx="4952774" cy="635001"/>
          </a:xfrm>
          <a:custGeom>
            <a:avLst/>
            <a:gdLst>
              <a:gd name="connsiteX0" fmla="*/ 397853 w 4952774"/>
              <a:gd name="connsiteY0" fmla="*/ 0 h 635001"/>
              <a:gd name="connsiteX1" fmla="*/ 1302728 w 4952774"/>
              <a:gd name="connsiteY1" fmla="*/ 0 h 635001"/>
              <a:gd name="connsiteX2" fmla="*/ 3848416 w 4952774"/>
              <a:gd name="connsiteY2" fmla="*/ 0 h 635001"/>
              <a:gd name="connsiteX3" fmla="*/ 4753291 w 4952774"/>
              <a:gd name="connsiteY3" fmla="*/ 0 h 635001"/>
              <a:gd name="connsiteX4" fmla="*/ 4952774 w 4952774"/>
              <a:gd name="connsiteY4" fmla="*/ 318389 h 635001"/>
              <a:gd name="connsiteX5" fmla="*/ 4754404 w 4952774"/>
              <a:gd name="connsiteY5" fmla="*/ 635001 h 635001"/>
              <a:gd name="connsiteX6" fmla="*/ 3849529 w 4952774"/>
              <a:gd name="connsiteY6" fmla="*/ 635001 h 635001"/>
              <a:gd name="connsiteX7" fmla="*/ 904875 w 4952774"/>
              <a:gd name="connsiteY7" fmla="*/ 635001 h 635001"/>
              <a:gd name="connsiteX8" fmla="*/ 0 w 4952774"/>
              <a:gd name="connsiteY8" fmla="*/ 635001 h 6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2774" h="635001">
                <a:moveTo>
                  <a:pt x="397853" y="0"/>
                </a:moveTo>
                <a:lnTo>
                  <a:pt x="1302728" y="0"/>
                </a:lnTo>
                <a:lnTo>
                  <a:pt x="3848416" y="0"/>
                </a:lnTo>
                <a:lnTo>
                  <a:pt x="4753291" y="0"/>
                </a:lnTo>
                <a:lnTo>
                  <a:pt x="4952774" y="318389"/>
                </a:lnTo>
                <a:lnTo>
                  <a:pt x="4754404" y="635001"/>
                </a:lnTo>
                <a:lnTo>
                  <a:pt x="3849529" y="635001"/>
                </a:lnTo>
                <a:lnTo>
                  <a:pt x="904875" y="635001"/>
                </a:lnTo>
                <a:lnTo>
                  <a:pt x="0" y="635001"/>
                </a:lnTo>
                <a:close/>
              </a:path>
            </a:pathLst>
          </a:custGeom>
          <a:solidFill>
            <a:schemeClr val="accent2"/>
          </a:solidFill>
        </p:spPr>
        <p:txBody>
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da-DK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学习重点</a:t>
            </a:r>
            <a:endParaRPr lang="zh-CN" altLang="da-DK" sz="2000" b="1" kern="0" dirty="0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标题 1"/>
          <p:cNvSpPr txBox="1"/>
          <p:nvPr>
            <p:custDataLst>
              <p:tags r:id="rId5"/>
            </p:custDataLst>
          </p:nvPr>
        </p:nvSpPr>
        <p:spPr>
          <a:xfrm>
            <a:off x="892175" y="695960"/>
            <a:ext cx="10515600" cy="121602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学习目标及学习重点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400">
                <a:solidFill>
                  <a:srgbClr val="38A39A"/>
                </a:solidFill>
                <a:latin typeface="微软雅黑" panose="020B0503020204020204" charset="-122"/>
                <a:ea typeface="微软雅黑" panose="020B0503020204020204" charset="-122"/>
              </a:rPr>
              <a:t>Learning objectives and key learning points</a:t>
            </a:r>
            <a:endParaRPr lang="en-US" altLang="zh-CN" sz="2400">
              <a:solidFill>
                <a:srgbClr val="38A39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145" y="635"/>
            <a:ext cx="2990300" cy="900007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49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4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49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49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47" grpId="0"/>
      <p:bldP spid="12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15185" y="2642870"/>
            <a:ext cx="3469640" cy="99568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dirty="0">
                <a:sym typeface="+mn-ea"/>
              </a:rPr>
              <a:t>认识淘宝直播</a:t>
            </a:r>
            <a:endParaRPr lang="zh-CN" altLang="en-US" sz="4400" dirty="0"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8229600" y="804333"/>
            <a:ext cx="2658533" cy="428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700"/>
              <a:t>1</a:t>
            </a:r>
            <a:endParaRPr lang="en-US" altLang="zh-CN" sz="28700"/>
          </a:p>
        </p:txBody>
      </p:sp>
    </p:spTree>
    <p:custDataLst>
      <p:tags r:id="rId3"/>
    </p:custData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95680" y="259715"/>
            <a:ext cx="3454400" cy="11118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淘宝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直播概述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145" y="635"/>
            <a:ext cx="2990300" cy="900007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2344420" y="1932305"/>
            <a:ext cx="7993063" cy="3811588"/>
            <a:chOff x="539553" y="1273738"/>
            <a:chExt cx="7992888" cy="3811445"/>
          </a:xfrm>
        </p:grpSpPr>
        <p:sp>
          <p:nvSpPr>
            <p:cNvPr id="60" name="AutoShape 3"/>
            <p:cNvSpPr>
              <a:spLocks noChangeArrowheads="1"/>
            </p:cNvSpPr>
            <p:nvPr/>
          </p:nvSpPr>
          <p:spPr bwMode="auto">
            <a:xfrm>
              <a:off x="539553" y="1413433"/>
              <a:ext cx="7992888" cy="3671750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  <a:alpha val="78000"/>
              </a:sysClr>
            </a:soli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anchor="ctr"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AutoShape 3"/>
            <p:cNvSpPr>
              <a:spLocks noChangeArrowheads="1"/>
            </p:cNvSpPr>
            <p:nvPr/>
          </p:nvSpPr>
          <p:spPr bwMode="gray">
            <a:xfrm>
              <a:off x="577652" y="1273738"/>
              <a:ext cx="7805567" cy="3706674"/>
            </a:xfrm>
            <a:prstGeom prst="rect">
              <a:avLst/>
            </a:prstGeom>
            <a:solidFill>
              <a:srgbClr val="38A39A"/>
            </a:solidFill>
            <a:ln w="12700" algn="ctr">
              <a:solidFill>
                <a:sysClr val="window" lastClr="FFFFFF"/>
              </a:solidFill>
              <a:round/>
            </a:ln>
          </p:spPr>
          <p:txBody>
            <a:bodyPr wrap="none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0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1072306" y="1627420"/>
              <a:ext cx="6807051" cy="299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marL="0" marR="0" lvl="0" indent="4572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sz="2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淘宝直播是阿里推出的直播平台，定位于“消费类直播”，用户可“边看边买”涵盖的范畴包括母婴、美妆、潮搭、美食、运动健身等。淘宝直播自2016年3月份试运营以来，观看直播内容的移动用户超过千万，主播数量超1000人，目前该平台每天直播场次近500场，其中超过一半的观众为90后</a:t>
              </a:r>
              <a:r>
                <a:rPr kumimoji="0" lang="zh-CN" alt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。</a:t>
              </a:r>
              <a:endPara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63" name="直接连接符 62"/>
          <p:cNvCxnSpPr/>
          <p:nvPr/>
        </p:nvCxnSpPr>
        <p:spPr>
          <a:xfrm>
            <a:off x="2401570" y="1746568"/>
            <a:ext cx="7758113" cy="0"/>
          </a:xfrm>
          <a:prstGeom prst="line">
            <a:avLst/>
          </a:prstGeom>
          <a:noFill/>
          <a:ln w="19050" cap="flat" cmpd="sng" algn="ctr">
            <a:solidFill>
              <a:srgbClr val="38A39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  <p:custDataLst>
      <p:tags r:id="rId3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95680" y="259715"/>
            <a:ext cx="4072255" cy="11118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淘宝</a:t>
            </a:r>
            <a:r>
              <a:rPr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直播的优势</a:t>
            </a:r>
            <a:endParaRPr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145" y="635"/>
            <a:ext cx="2990300" cy="90000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048510" y="1418590"/>
            <a:ext cx="7895590" cy="4940300"/>
            <a:chOff x="3226" y="2234"/>
            <a:chExt cx="12434" cy="7780"/>
          </a:xfrm>
        </p:grpSpPr>
        <p:pic>
          <p:nvPicPr>
            <p:cNvPr id="17426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6" y="2234"/>
              <a:ext cx="12435" cy="77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94" name="图片 694" descr="淘宝直播案例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" y="2964"/>
              <a:ext cx="8653" cy="5598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0" y="2341245"/>
            <a:ext cx="4022090" cy="648970"/>
            <a:chOff x="0" y="3687"/>
            <a:chExt cx="6334" cy="1022"/>
          </a:xfrm>
        </p:grpSpPr>
        <p:sp>
          <p:nvSpPr>
            <p:cNvPr id="10" name="矩形 9"/>
            <p:cNvSpPr/>
            <p:nvPr/>
          </p:nvSpPr>
          <p:spPr>
            <a:xfrm>
              <a:off x="0" y="3687"/>
              <a:ext cx="6335" cy="1023"/>
            </a:xfrm>
            <a:prstGeom prst="rect">
              <a:avLst/>
            </a:prstGeom>
            <a:solidFill>
              <a:srgbClr val="38A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15" name="文本框 11"/>
            <p:cNvSpPr txBox="1"/>
            <p:nvPr/>
          </p:nvSpPr>
          <p:spPr>
            <a:xfrm>
              <a:off x="730" y="3888"/>
              <a:ext cx="412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极强的实时互动性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0" y="3984308"/>
            <a:ext cx="4022725" cy="649288"/>
            <a:chOff x="0" y="6275"/>
            <a:chExt cx="6335" cy="1023"/>
          </a:xfrm>
        </p:grpSpPr>
        <p:sp>
          <p:nvSpPr>
            <p:cNvPr id="11" name="矩形 10"/>
            <p:cNvSpPr/>
            <p:nvPr/>
          </p:nvSpPr>
          <p:spPr>
            <a:xfrm>
              <a:off x="0" y="6275"/>
              <a:ext cx="6335" cy="1023"/>
            </a:xfrm>
            <a:prstGeom prst="rect">
              <a:avLst/>
            </a:prstGeom>
            <a:solidFill>
              <a:srgbClr val="DDA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17" name="文本框 13"/>
            <p:cNvSpPr txBox="1"/>
            <p:nvPr/>
          </p:nvSpPr>
          <p:spPr>
            <a:xfrm>
              <a:off x="730" y="6510"/>
              <a:ext cx="4125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获取精准用户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64513" y="3984308"/>
            <a:ext cx="4024313" cy="649288"/>
            <a:chOff x="12858" y="6275"/>
            <a:chExt cx="6338" cy="1023"/>
          </a:xfrm>
        </p:grpSpPr>
        <p:sp>
          <p:nvSpPr>
            <p:cNvPr id="16" name="矩形 15"/>
            <p:cNvSpPr/>
            <p:nvPr/>
          </p:nvSpPr>
          <p:spPr>
            <a:xfrm>
              <a:off x="12858" y="6275"/>
              <a:ext cx="6338" cy="1023"/>
            </a:xfrm>
            <a:prstGeom prst="rect">
              <a:avLst/>
            </a:prstGeom>
            <a:solidFill>
              <a:srgbClr val="38A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23" name="文本框 24"/>
            <p:cNvSpPr txBox="1"/>
            <p:nvPr/>
          </p:nvSpPr>
          <p:spPr>
            <a:xfrm>
              <a:off x="14069" y="6510"/>
              <a:ext cx="377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网络运营成本低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164513" y="2343785"/>
            <a:ext cx="4024313" cy="649288"/>
            <a:chOff x="12858" y="3688"/>
            <a:chExt cx="6338" cy="1023"/>
          </a:xfrm>
        </p:grpSpPr>
        <p:sp>
          <p:nvSpPr>
            <p:cNvPr id="19" name="矩形 18"/>
            <p:cNvSpPr/>
            <p:nvPr/>
          </p:nvSpPr>
          <p:spPr>
            <a:xfrm>
              <a:off x="12858" y="3688"/>
              <a:ext cx="6338" cy="1023"/>
            </a:xfrm>
            <a:prstGeom prst="rect">
              <a:avLst/>
            </a:prstGeom>
            <a:solidFill>
              <a:srgbClr val="DDAA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文本框 22"/>
            <p:cNvSpPr txBox="1"/>
            <p:nvPr/>
          </p:nvSpPr>
          <p:spPr>
            <a:xfrm>
              <a:off x="14227" y="3888"/>
              <a:ext cx="3457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实时产生转化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95680" y="259715"/>
            <a:ext cx="6005830" cy="11118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淘宝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直播入口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145" y="635"/>
            <a:ext cx="2990300" cy="900007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-20320" y="2649220"/>
            <a:ext cx="12211685" cy="264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1" name="Content Placeholder 2"/>
          <p:cNvSpPr txBox="1"/>
          <p:nvPr/>
        </p:nvSpPr>
        <p:spPr>
          <a:xfrm>
            <a:off x="5774055" y="3187700"/>
            <a:ext cx="4624705" cy="1571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7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打开手机淘宝主页，通过首页下滑，在“潮流酷玩”下方、“生活研究所”上方就可以找到“淘宝直播”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92" name="图片 692" descr="淘宝直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075" y="1133475"/>
            <a:ext cx="3313430" cy="52533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1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5480" y="2561590"/>
            <a:ext cx="4559935" cy="1104265"/>
          </a:xfrm>
        </p:spPr>
        <p:txBody>
          <a:bodyPr>
            <a:normAutofit/>
          </a:bodyPr>
          <a:lstStyle/>
          <a:p>
            <a:r>
              <a:rPr lang="zh-CN" altLang="en-US" sz="4400" dirty="0"/>
              <a:t>淘宝直播应用</a:t>
            </a:r>
            <a:endParaRPr lang="zh-CN" altLang="en-US" sz="4400" dirty="0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8229600" y="804333"/>
            <a:ext cx="2658533" cy="428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700"/>
              <a:t>2</a:t>
            </a:r>
            <a:endParaRPr lang="en-US" altLang="zh-CN" sz="28700"/>
          </a:p>
        </p:txBody>
      </p:sp>
    </p:spTree>
    <p:custDataLst>
      <p:tags r:id="rId3"/>
    </p:custData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4145" y="635"/>
            <a:ext cx="2990300" cy="900007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995680" y="259715"/>
            <a:ext cx="6005830" cy="11118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直播案例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93" name="图片 693" descr="淘宝直播案例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" y="2403475"/>
            <a:ext cx="5472430" cy="365061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6184900" y="1160780"/>
            <a:ext cx="5372100" cy="1601470"/>
            <a:chOff x="9740" y="1845"/>
            <a:chExt cx="8460" cy="2522"/>
          </a:xfrm>
        </p:grpSpPr>
        <p:sp>
          <p:nvSpPr>
            <p:cNvPr id="9" name="矩形 8"/>
            <p:cNvSpPr/>
            <p:nvPr/>
          </p:nvSpPr>
          <p:spPr>
            <a:xfrm>
              <a:off x="9740" y="1845"/>
              <a:ext cx="8461" cy="25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720" y="2575"/>
              <a:ext cx="4586" cy="1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r>
                <a:rPr lang="zh-CN" altLang="en-US" sz="2200" b="1">
                  <a:solidFill>
                    <a:schemeClr val="bg1"/>
                  </a:solidFill>
                </a:rPr>
                <a:t>“珍珠哥”淘宝直播</a:t>
              </a:r>
              <a:endParaRPr lang="zh-CN" altLang="en-US" sz="2200" b="1">
                <a:solidFill>
                  <a:schemeClr val="bg1"/>
                </a:solidFill>
              </a:endParaRPr>
            </a:p>
            <a:p>
              <a:r>
                <a:rPr lang="zh-CN" altLang="en-US" sz="2200" b="1">
                  <a:solidFill>
                    <a:schemeClr val="bg1"/>
                  </a:solidFill>
                </a:rPr>
                <a:t>“开蚌取珠”过程</a:t>
              </a:r>
              <a:endParaRPr lang="zh-CN" altLang="en-US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78295" y="3140075"/>
            <a:ext cx="620395" cy="556260"/>
            <a:chOff x="10475" y="4733"/>
            <a:chExt cx="977" cy="876"/>
          </a:xfrm>
        </p:grpSpPr>
        <p:sp>
          <p:nvSpPr>
            <p:cNvPr id="184" name=" 184"/>
            <p:cNvSpPr/>
            <p:nvPr/>
          </p:nvSpPr>
          <p:spPr>
            <a:xfrm>
              <a:off x="10475" y="4733"/>
              <a:ext cx="876" cy="8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477" y="4809"/>
              <a:ext cx="97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78295" y="3920490"/>
            <a:ext cx="620395" cy="556260"/>
            <a:chOff x="10475" y="4733"/>
            <a:chExt cx="977" cy="876"/>
          </a:xfrm>
        </p:grpSpPr>
        <p:sp>
          <p:nvSpPr>
            <p:cNvPr id="16" name=" 184"/>
            <p:cNvSpPr/>
            <p:nvPr/>
          </p:nvSpPr>
          <p:spPr>
            <a:xfrm>
              <a:off x="10475" y="4733"/>
              <a:ext cx="876" cy="8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77" y="4809"/>
              <a:ext cx="97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89090" y="4699000"/>
            <a:ext cx="620395" cy="556260"/>
            <a:chOff x="10475" y="4733"/>
            <a:chExt cx="977" cy="876"/>
          </a:xfrm>
        </p:grpSpPr>
        <p:sp>
          <p:nvSpPr>
            <p:cNvPr id="19" name=" 184"/>
            <p:cNvSpPr/>
            <p:nvPr/>
          </p:nvSpPr>
          <p:spPr>
            <a:xfrm>
              <a:off x="10475" y="4733"/>
              <a:ext cx="876" cy="8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477" y="4809"/>
              <a:ext cx="97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361555" y="3188335"/>
            <a:ext cx="2447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场景化体验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361555" y="3968750"/>
            <a:ext cx="2992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未知性，提升参与感和互动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361555" y="4747260"/>
            <a:ext cx="3637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产品是冷冰冰的，直播产生了内容，制造了小IP</a:t>
            </a:r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6689090" y="5518150"/>
            <a:ext cx="620395" cy="556260"/>
            <a:chOff x="10475" y="4733"/>
            <a:chExt cx="977" cy="876"/>
          </a:xfrm>
        </p:grpSpPr>
        <p:sp>
          <p:nvSpPr>
            <p:cNvPr id="25" name=" 184"/>
            <p:cNvSpPr/>
            <p:nvPr/>
          </p:nvSpPr>
          <p:spPr>
            <a:xfrm>
              <a:off x="10475" y="4733"/>
              <a:ext cx="876" cy="8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477" y="4809"/>
              <a:ext cx="97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361555" y="5612765"/>
            <a:ext cx="1424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差异化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49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49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49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49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49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49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49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49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3" grpId="0"/>
      <p:bldP spid="27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54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19_3*i*0"/>
  <p:tag name="KSO_WM_TEMPLATE_CATEGORY" val="diagram"/>
  <p:tag name="KSO_WM_TEMPLATE_INDEX" val="719"/>
  <p:tag name="KSO_WM_UNIT_INDEX" val="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9"/>
  <p:tag name="KSO_WM_UNIT_TYPE" val="l_i"/>
  <p:tag name="KSO_WM_UNIT_INDEX" val="1_1"/>
  <p:tag name="KSO_WM_UNIT_ID" val="diagram719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9"/>
  <p:tag name="KSO_WM_UNIT_TYPE" val="l_i"/>
  <p:tag name="KSO_WM_UNIT_INDEX" val="1_2"/>
  <p:tag name="KSO_WM_UNIT_ID" val="diagram719_3*l_i*1_2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9"/>
  <p:tag name="KSO_WM_UNIT_TYPE" val="l_i"/>
  <p:tag name="KSO_WM_UNIT_INDEX" val="1_3"/>
  <p:tag name="KSO_WM_UNIT_ID" val="diagram719_3*l_i*1_3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0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9"/>
  <p:tag name="KSO_WM_UNIT_TYPE" val="l_h_f"/>
  <p:tag name="KSO_WM_UNIT_INDEX" val="1_1_1"/>
  <p:tag name="KSO_WM_UNIT_ID" val="diagram719_3*l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35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19_3*i*9"/>
  <p:tag name="KSO_WM_TEMPLATE_CATEGORY" val="diagram"/>
  <p:tag name="KSO_WM_TEMPLATE_INDEX" val="719"/>
  <p:tag name="KSO_WM_UNIT_INDEX" val="9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9"/>
  <p:tag name="KSO_WM_UNIT_TYPE" val="l_i"/>
  <p:tag name="KSO_WM_UNIT_INDEX" val="1_4"/>
  <p:tag name="KSO_WM_UNIT_ID" val="diagram719_3*l_i*1_4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9"/>
  <p:tag name="KSO_WM_UNIT_TYPE" val="l_i"/>
  <p:tag name="KSO_WM_UNIT_INDEX" val="1_5"/>
  <p:tag name="KSO_WM_UNIT_ID" val="diagram719_3*l_i*1_5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9"/>
  <p:tag name="KSO_WM_UNIT_TYPE" val="l_i"/>
  <p:tag name="KSO_WM_UNIT_INDEX" val="1_6"/>
  <p:tag name="KSO_WM_UNIT_ID" val="diagram719_3*l_i*1_6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0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9"/>
  <p:tag name="KSO_WM_UNIT_TYPE" val="l_h_f"/>
  <p:tag name="KSO_WM_UNIT_INDEX" val="1_2_1"/>
  <p:tag name="KSO_WM_UNIT_ID" val="diagram719_3*l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35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54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19_3*i*18"/>
  <p:tag name="KSO_WM_TEMPLATE_CATEGORY" val="diagram"/>
  <p:tag name="KSO_WM_TEMPLATE_INDEX" val="719"/>
  <p:tag name="KSO_WM_UNIT_INDEX" val="18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9"/>
  <p:tag name="KSO_WM_UNIT_TYPE" val="l_i"/>
  <p:tag name="KSO_WM_UNIT_INDEX" val="1_7"/>
  <p:tag name="KSO_WM_UNIT_ID" val="diagram719_3*l_i*1_7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9"/>
  <p:tag name="KSO_WM_UNIT_TYPE" val="l_i"/>
  <p:tag name="KSO_WM_UNIT_INDEX" val="1_8"/>
  <p:tag name="KSO_WM_UNIT_ID" val="diagram719_3*l_i*1_8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9"/>
  <p:tag name="KSO_WM_UNIT_TYPE" val="l_i"/>
  <p:tag name="KSO_WM_UNIT_INDEX" val="1_9"/>
  <p:tag name="KSO_WM_UNIT_ID" val="diagram719_3*l_i*1_9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0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9"/>
  <p:tag name="KSO_WM_UNIT_TYPE" val="l_h_f"/>
  <p:tag name="KSO_WM_UNIT_INDEX" val="1_3_1"/>
  <p:tag name="KSO_WM_UNIT_ID" val="diagram719_3*l_h_f*1_3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35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19"/>
  <p:tag name="KSO_WM_UNIT_TYPE" val="g"/>
  <p:tag name="KSO_WM_UNIT_INDEX" val="1"/>
  <p:tag name="KSO_WM_UNIT_ID" val="diagram719_3*g*1"/>
  <p:tag name="KSO_WM_UNIT_CLEAR" val="1"/>
  <p:tag name="KSO_WM_UNIT_LAYERLEVEL" val="1"/>
  <p:tag name="KSO_WM_UNIT_VALUE" val="15"/>
  <p:tag name="KSO_WM_UNIT_HIGHLIGHT" val="0"/>
  <p:tag name="KSO_WM_UNIT_COMPATIBLE" val="1"/>
  <p:tag name="KSO_WM_UNIT_RELATE_UNITID" val="diagram719_3*l*1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SLIDE_ID" val="diagram719_3"/>
  <p:tag name="KSO_WM_SLIDE_INDEX" val="3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9*156"/>
  <p:tag name="KSO_WM_SLIDE_SIZE" val="782*226"/>
  <p:tag name="KSO_WM_TEMPLATE_CATEGORY" val="custom"/>
  <p:tag name="KSO_WM_TEMPLATE_INDEX" val="20185054"/>
  <p:tag name="KSO_WM_TAG_VERSION" val="1.0"/>
  <p:tag name="KSO_WM_DIAGRAM_GROUP_CODE" val="l1-1"/>
</p:tagLst>
</file>

<file path=ppt/tags/tag27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TYPE" val="l_h_a"/>
  <p:tag name="KSO_WM_UNIT_INDEX" val="1_1_1"/>
  <p:tag name="KSO_WM_UNIT_ID" val="custom20185054_14*l_h_a*1_1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UNIT_PRESET_TEXT_LEN" val="35"/>
  <p:tag name="KSO_WM_DIAGRAM_GROUP_CODE" val="l1-2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TYPE" val="l_h_f"/>
  <p:tag name="KSO_WM_UNIT_INDEX" val="1_1_1"/>
  <p:tag name="KSO_WM_UNIT_ID" val="custom20185054_14*l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43"/>
  <p:tag name="KSO_WM_DIAGRAM_GROUP_CODE" val="l1-2"/>
  <p:tag name="KSO_WM_UNIT_TEXT_FILL_FORE_SCHEMECOLOR_INDEX" val="13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TYPE" val="l_h_f"/>
  <p:tag name="KSO_WM_UNIT_INDEX" val="1_2_1"/>
  <p:tag name="KSO_WM_UNIT_ID" val="custom20185054_14*l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43"/>
  <p:tag name="KSO_WM_DIAGRAM_GROUP_CODE" val="l1-2"/>
  <p:tag name="KSO_WM_UNIT_TEXT_FILL_FORE_SCHEMECOLOR_INDEX" val="13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CATEGORY" val="custom"/>
  <p:tag name="KSO_WM_TEMPLATE_INDEX" val="20185054"/>
  <p:tag name="KSO_WM_TAG_VERSION" val="1.0"/>
  <p:tag name="KSO_WM_TEMPLATE_THUMBS_INDEX" val="1"/>
  <p:tag name="KSO_WM_BEAUTIFY_FLAG" val="#wm#"/>
</p:tagLst>
</file>

<file path=ppt/tags/tag30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TYPE" val="l_h_a"/>
  <p:tag name="KSO_WM_UNIT_INDEX" val="1_2_1"/>
  <p:tag name="KSO_WM_UNIT_ID" val="custom20185054_14*l_h_a*1_2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UNIT_PRESET_TEXT_LEN" val="35"/>
  <p:tag name="KSO_WM_DIAGRAM_GROUP_CODE" val="l1-2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1.xml><?xml version="1.0" encoding="utf-8"?>
<p:tagLst xmlns:p="http://schemas.openxmlformats.org/presentationml/2006/main">
  <p:tag name="KSO_WM_TEMPLATE_CATEGORY" val="custom"/>
  <p:tag name="KSO_WM_TEMPLATE_INDEX" val="20185054"/>
  <p:tag name="KSO_WM_UNIT_TYPE" val="a"/>
  <p:tag name="KSO_WM_UNIT_INDEX" val="1"/>
  <p:tag name="KSO_WM_UNIT_ID" val="custom20185054_14*a*1"/>
  <p:tag name="KSO_WM_UNIT_LAYERLEVEL" val="1"/>
  <p:tag name="KSO_WM_UNIT_VALUE" val="25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"/>
</p:tagLst>
</file>

<file path=ppt/tags/tag32.xml><?xml version="1.0" encoding="utf-8"?>
<p:tagLst xmlns:p="http://schemas.openxmlformats.org/presentationml/2006/main">
  <p:tag name="KSO_WM_SLIDE_ID" val="custom20185054_14"/>
  <p:tag name="KSO_WM_SLIDE_INDEX" val="14"/>
  <p:tag name="KSO_WM_SLIDE_ITEM_CNT" val="2"/>
  <p:tag name="KSO_WM_SLIDE_LAYOUT" val="l_a"/>
  <p:tag name="KSO_WM_SLIDE_LAYOUT_CNT" val="1_1"/>
  <p:tag name="KSO_WM_SLIDE_TYPE" val="text"/>
  <p:tag name="KSO_WM_BEAUTIFY_FLAG" val="#wm#"/>
  <p:tag name="KSO_WM_SLIDE_POSITION" val="62*203"/>
  <p:tag name="KSO_WM_SLIDE_SIZE" val="835*111"/>
  <p:tag name="KSO_WM_TEMPLATE_CATEGORY" val="custom"/>
  <p:tag name="KSO_WM_TEMPLATE_INDEX" val="20185054"/>
  <p:tag name="KSO_WM_TAG_VERSION" val="1.0"/>
  <p:tag name="KSO_WM_DIAGRAM_GROUP_CODE" val="l1-2"/>
  <p:tag name="KSO_WM_SLIDE_SUBTYPE" val="diag"/>
</p:tagLst>
</file>

<file path=ppt/tags/tag33.xml><?xml version="1.0" encoding="utf-8"?>
<p:tagLst xmlns:p="http://schemas.openxmlformats.org/presentationml/2006/main">
  <p:tag name="KSO_WM_TEMPLATE_CATEGORY" val="custom"/>
  <p:tag name="KSO_WM_TEMPLATE_INDEX" val="20185054"/>
  <p:tag name="KSO_WM_UNIT_TYPE" val="a"/>
  <p:tag name="KSO_WM_UNIT_INDEX" val="1"/>
  <p:tag name="KSO_WM_UNIT_ID" val="custom20185054_6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34.xml><?xml version="1.0" encoding="utf-8"?>
<p:tagLst xmlns:p="http://schemas.openxmlformats.org/presentationml/2006/main">
  <p:tag name="KSO_WM_TEMPLATE_CATEGORY" val="custom"/>
  <p:tag name="KSO_WM_TEMPLATE_INDEX" val="20185054"/>
  <p:tag name="KSO_WM_UNIT_TYPE" val="e"/>
  <p:tag name="KSO_WM_UNIT_INDEX" val="1"/>
  <p:tag name="KSO_WM_UNIT_ID" val="custom20185054_6*e*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1"/>
</p:tagLst>
</file>

<file path=ppt/tags/tag35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SLIDE_ID" val="custom20185054_6"/>
  <p:tag name="KSO_WM_SLIDE_INDEX" val="6"/>
  <p:tag name="KSO_WM_SLIDE_ITEM_CNT" val="2"/>
  <p:tag name="KSO_WM_SLIDE_LAYOUT" val="a_f_e"/>
  <p:tag name="KSO_WM_SLIDE_LAYOUT_CNT" val="1_1_1"/>
  <p:tag name="KSO_WM_SLIDE_TYPE" val="sectionTitle"/>
  <p:tag name="KSO_WM_BEAUTIFY_FLAG" val="#wm#"/>
  <p:tag name="KSO_WM_SLIDE_SUBTYPE" val="pureTxt"/>
</p:tagLst>
</file>

<file path=ppt/tags/tag36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ID" val="custom20185054_5*a*1"/>
  <p:tag name="KSO_WM_UNIT_TYPE" val="a"/>
</p:tagLst>
</file>

<file path=ppt/tags/tag37.xml><?xml version="1.0" encoding="utf-8"?>
<p:tagLst xmlns:p="http://schemas.openxmlformats.org/presentationml/2006/main">
  <p:tag name="KSO_WM_SLIDE_SIZE" val="790*387"/>
  <p:tag name="KSO_WM_SLIDE_POSITION" val="84*127"/>
  <p:tag name="KSO_WM_SLIDE_LAYOUT_CNT" val="1_1_1"/>
  <p:tag name="KSO_WM_SLIDE_LAYOUT" val="a_f_d"/>
  <p:tag name="KSO_WM_BEAUTIFY_FLAG" val="#wm#"/>
  <p:tag name="KSO_WM_SLIDE_TYPE" val="text"/>
  <p:tag name="KSO_WM_SLIDE_ITEM_CNT" val="2"/>
  <p:tag name="KSO_WM_SLIDE_INDEX" val="5"/>
  <p:tag name="KSO_WM_SLIDE_ID" val="custom20185054_5"/>
  <p:tag name="KSO_WM_TAG_VERSION" val="1.0"/>
  <p:tag name="KSO_WM_TEMPLATE_INDEX" val="20185054"/>
  <p:tag name="KSO_WM_TEMPLATE_CATEGORY" val="custom"/>
  <p:tag name="KSO_WM_SLIDE_SUBTYPE" val="picTxt"/>
</p:tagLst>
</file>

<file path=ppt/tags/tag38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ID" val="custom20185054_5*a*1"/>
  <p:tag name="KSO_WM_UNIT_TYPE" val="a"/>
</p:tagLst>
</file>

<file path=ppt/tags/tag39.xml><?xml version="1.0" encoding="utf-8"?>
<p:tagLst xmlns:p="http://schemas.openxmlformats.org/presentationml/2006/main">
  <p:tag name="KSO_WM_SLIDE_SIZE" val="790*387"/>
  <p:tag name="KSO_WM_SLIDE_POSITION" val="84*127"/>
  <p:tag name="KSO_WM_SLIDE_LAYOUT_CNT" val="1_1_1"/>
  <p:tag name="KSO_WM_SLIDE_LAYOUT" val="a_f_d"/>
  <p:tag name="KSO_WM_BEAUTIFY_FLAG" val="#wm#"/>
  <p:tag name="KSO_WM_SLIDE_TYPE" val="text"/>
  <p:tag name="KSO_WM_SLIDE_ITEM_CNT" val="2"/>
  <p:tag name="KSO_WM_SLIDE_INDEX" val="5"/>
  <p:tag name="KSO_WM_SLIDE_ID" val="custom20185054_5"/>
  <p:tag name="KSO_WM_TAG_VERSION" val="1.0"/>
  <p:tag name="KSO_WM_TEMPLATE_INDEX" val="20185054"/>
  <p:tag name="KSO_WM_TEMPLATE_CATEGORY" val="custom"/>
  <p:tag name="KSO_WM_SLIDE_SUBTYPE" val="picTxt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5054"/>
</p:tagLst>
</file>

<file path=ppt/tags/tag40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ID" val="custom20185054_5*a*1"/>
  <p:tag name="KSO_WM_UNIT_TYPE" val="a"/>
</p:tagLst>
</file>

<file path=ppt/tags/tag41.xml><?xml version="1.0" encoding="utf-8"?>
<p:tagLst xmlns:p="http://schemas.openxmlformats.org/presentationml/2006/main">
  <p:tag name="KSO_WM_SLIDE_SIZE" val="790*387"/>
  <p:tag name="KSO_WM_SLIDE_POSITION" val="84*127"/>
  <p:tag name="KSO_WM_SLIDE_LAYOUT_CNT" val="1_1_1"/>
  <p:tag name="KSO_WM_SLIDE_LAYOUT" val="a_f_d"/>
  <p:tag name="KSO_WM_BEAUTIFY_FLAG" val="#wm#"/>
  <p:tag name="KSO_WM_SLIDE_TYPE" val="text"/>
  <p:tag name="KSO_WM_SLIDE_ITEM_CNT" val="2"/>
  <p:tag name="KSO_WM_SLIDE_INDEX" val="5"/>
  <p:tag name="KSO_WM_SLIDE_ID" val="custom20185054_5"/>
  <p:tag name="KSO_WM_TAG_VERSION" val="1.0"/>
  <p:tag name="KSO_WM_TEMPLATE_INDEX" val="20185054"/>
  <p:tag name="KSO_WM_TEMPLATE_CATEGORY" val="custom"/>
  <p:tag name="KSO_WM_SLIDE_SUBTYPE" val="picTxt"/>
</p:tagLst>
</file>

<file path=ppt/tags/tag42.xml><?xml version="1.0" encoding="utf-8"?>
<p:tagLst xmlns:p="http://schemas.openxmlformats.org/presentationml/2006/main">
  <p:tag name="KSO_WM_TEMPLATE_CATEGORY" val="custom"/>
  <p:tag name="KSO_WM_TEMPLATE_INDEX" val="20185054"/>
  <p:tag name="KSO_WM_UNIT_TYPE" val="a"/>
  <p:tag name="KSO_WM_UNIT_INDEX" val="1"/>
  <p:tag name="KSO_WM_UNIT_ID" val="custom20185054_6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43.xml><?xml version="1.0" encoding="utf-8"?>
<p:tagLst xmlns:p="http://schemas.openxmlformats.org/presentationml/2006/main">
  <p:tag name="KSO_WM_TEMPLATE_CATEGORY" val="custom"/>
  <p:tag name="KSO_WM_TEMPLATE_INDEX" val="20185054"/>
  <p:tag name="KSO_WM_UNIT_TYPE" val="e"/>
  <p:tag name="KSO_WM_UNIT_INDEX" val="1"/>
  <p:tag name="KSO_WM_UNIT_ID" val="custom20185054_6*e*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1"/>
</p:tagLst>
</file>

<file path=ppt/tags/tag44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SLIDE_ID" val="custom20185054_6"/>
  <p:tag name="KSO_WM_SLIDE_INDEX" val="6"/>
  <p:tag name="KSO_WM_SLIDE_ITEM_CNT" val="2"/>
  <p:tag name="KSO_WM_SLIDE_LAYOUT" val="a_f_e"/>
  <p:tag name="KSO_WM_SLIDE_LAYOUT_CNT" val="1_1_1"/>
  <p:tag name="KSO_WM_SLIDE_TYPE" val="sectionTitle"/>
  <p:tag name="KSO_WM_BEAUTIFY_FLAG" val="#wm#"/>
  <p:tag name="KSO_WM_SLIDE_SUBTYPE" val="pureTxt"/>
</p:tagLst>
</file>

<file path=ppt/tags/tag45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ID" val="custom20185054_5*a*1"/>
  <p:tag name="KSO_WM_UNIT_TYPE" val="a"/>
</p:tagLst>
</file>

<file path=ppt/tags/tag46.xml><?xml version="1.0" encoding="utf-8"?>
<p:tagLst xmlns:p="http://schemas.openxmlformats.org/presentationml/2006/main">
  <p:tag name="KSO_WM_SLIDE_ID" val="custom20185054_12"/>
  <p:tag name="KSO_WM_SLIDE_INDEX" val="12"/>
  <p:tag name="KSO_WM_SLIDE_ITEM_CNT" val="6"/>
  <p:tag name="KSO_WM_SLIDE_LAYOUT" val="l_a"/>
  <p:tag name="KSO_WM_SLIDE_LAYOUT_CNT" val="1_1"/>
  <p:tag name="KSO_WM_SLIDE_TYPE" val="text"/>
  <p:tag name="KSO_WM_BEAUTIFY_FLAG" val="#wm#"/>
  <p:tag name="KSO_WM_SLIDE_POSITION" val="64*214"/>
  <p:tag name="KSO_WM_SLIDE_SIZE" val="833*188"/>
  <p:tag name="KSO_WM_TEMPLATE_CATEGORY" val="custom"/>
  <p:tag name="KSO_WM_TEMPLATE_INDEX" val="20185054"/>
  <p:tag name="KSO_WM_TAG_VERSION" val="1.0"/>
  <p:tag name="KSO_WM_DIAGRAM_GROUP_CODE" val="l1-1"/>
  <p:tag name="KSO_WM_SLIDE_SUBTYPE" val="diag"/>
</p:tagLst>
</file>

<file path=ppt/tags/tag47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48"/>
  <p:tag name="KSO_WM_UNIT_LAYERLEVEL" val="1"/>
  <p:tag name="KSO_WM_UNIT_INDEX" val="1"/>
  <p:tag name="KSO_WM_UNIT_ID" val="custom20185054_5*a*1"/>
  <p:tag name="KSO_WM_UNIT_TYPE" val="a"/>
</p:tagLst>
</file>

<file path=ppt/tags/tag48.xml><?xml version="1.0" encoding="utf-8"?>
<p:tagLst xmlns:p="http://schemas.openxmlformats.org/presentationml/2006/main">
  <p:tag name="KSO_WM_SLIDE_ID" val="custom20185054_12"/>
  <p:tag name="KSO_WM_SLIDE_INDEX" val="12"/>
  <p:tag name="KSO_WM_SLIDE_ITEM_CNT" val="6"/>
  <p:tag name="KSO_WM_SLIDE_LAYOUT" val="l_a"/>
  <p:tag name="KSO_WM_SLIDE_LAYOUT_CNT" val="1_1"/>
  <p:tag name="KSO_WM_SLIDE_TYPE" val="text"/>
  <p:tag name="KSO_WM_BEAUTIFY_FLAG" val="#wm#"/>
  <p:tag name="KSO_WM_SLIDE_POSITION" val="64*214"/>
  <p:tag name="KSO_WM_SLIDE_SIZE" val="833*188"/>
  <p:tag name="KSO_WM_TEMPLATE_CATEGORY" val="custom"/>
  <p:tag name="KSO_WM_TEMPLATE_INDEX" val="20185054"/>
  <p:tag name="KSO_WM_TAG_VERSION" val="1.0"/>
  <p:tag name="KSO_WM_DIAGRAM_GROUP_CODE" val="l1-1"/>
  <p:tag name="KSO_WM_SLIDE_SUBTYPE" val="diag"/>
</p:tagLst>
</file>

<file path=ppt/tags/tag49.xml><?xml version="1.0" encoding="utf-8"?>
<p:tagLst xmlns:p="http://schemas.openxmlformats.org/presentationml/2006/main">
  <p:tag name="KSO_WM_TEMPLATE_CATEGORY" val="custom"/>
  <p:tag name="KSO_WM_TEMPLATE_INDEX" val="20185054"/>
  <p:tag name="KSO_WM_UNIT_TYPE" val="a"/>
  <p:tag name="KSO_WM_UNIT_INDEX" val="1"/>
  <p:tag name="KSO_WM_UNIT_ID" val="custom20185054_6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5054"/>
</p:tagLst>
</file>

<file path=ppt/tags/tag50.xml><?xml version="1.0" encoding="utf-8"?>
<p:tagLst xmlns:p="http://schemas.openxmlformats.org/presentationml/2006/main">
  <p:tag name="KSO_WM_TEMPLATE_CATEGORY" val="custom"/>
  <p:tag name="KSO_WM_TEMPLATE_INDEX" val="20185054"/>
  <p:tag name="KSO_WM_UNIT_TYPE" val="e"/>
  <p:tag name="KSO_WM_UNIT_INDEX" val="1"/>
  <p:tag name="KSO_WM_UNIT_ID" val="custom20185054_6*e*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1"/>
</p:tagLst>
</file>

<file path=ppt/tags/tag51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SLIDE_ID" val="custom20185054_6"/>
  <p:tag name="KSO_WM_SLIDE_INDEX" val="6"/>
  <p:tag name="KSO_WM_SLIDE_ITEM_CNT" val="2"/>
  <p:tag name="KSO_WM_SLIDE_LAYOUT" val="a_f_e"/>
  <p:tag name="KSO_WM_SLIDE_LAYOUT_CNT" val="1_1_1"/>
  <p:tag name="KSO_WM_SLIDE_TYPE" val="sectionTitle"/>
  <p:tag name="KSO_WM_BEAUTIFY_FLAG" val="#wm#"/>
  <p:tag name="KSO_WM_SLIDE_SUBTYPE" val="pureTxt"/>
</p:tagLst>
</file>

<file path=ppt/tags/tag52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50"/>
  <p:tag name="KSO_WM_UNIT_LAYERLEVEL" val="1"/>
  <p:tag name="KSO_WM_UNIT_INDEX" val="1"/>
  <p:tag name="KSO_WM_UNIT_ID" val="custom20185054_3*a*1"/>
  <p:tag name="KSO_WM_UNIT_TYPE" val="a"/>
</p:tagLst>
</file>

<file path=ppt/tags/tag53.xml><?xml version="1.0" encoding="utf-8"?>
<p:tagLst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SLIDE_INDEX" val="3"/>
  <p:tag name="KSO_WM_SLIDE_ID" val="custom20185054_3"/>
  <p:tag name="KSO_WM_TAG_VERSION" val="1.0"/>
  <p:tag name="KSO_WM_TEMPLATE_INDEX" val="20185054"/>
  <p:tag name="KSO_WM_TEMPLATE_CATEGORY" val="custom"/>
  <p:tag name="KSO_WM_SLIDE_SUBTYPE" val="pureTxt"/>
</p:tagLst>
</file>

<file path=ppt/tags/tag54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50"/>
  <p:tag name="KSO_WM_UNIT_LAYERLEVEL" val="1"/>
  <p:tag name="KSO_WM_UNIT_INDEX" val="1"/>
  <p:tag name="KSO_WM_UNIT_ID" val="custom20185054_3*a*1"/>
  <p:tag name="KSO_WM_UNIT_TYPE" val="a"/>
</p:tagLst>
</file>

<file path=ppt/tags/tag55.xml><?xml version="1.0" encoding="utf-8"?>
<p:tagLst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SLIDE_INDEX" val="3"/>
  <p:tag name="KSO_WM_SLIDE_ID" val="custom20185054_3"/>
  <p:tag name="KSO_WM_TAG_VERSION" val="1.0"/>
  <p:tag name="KSO_WM_TEMPLATE_INDEX" val="20185054"/>
  <p:tag name="KSO_WM_TEMPLATE_CATEGORY" val="custom"/>
  <p:tag name="KSO_WM_SLIDE_SUBTYPE" val="pureTxt"/>
</p:tagLst>
</file>

<file path=ppt/tags/tag56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50"/>
  <p:tag name="KSO_WM_UNIT_LAYERLEVEL" val="1"/>
  <p:tag name="KSO_WM_UNIT_INDEX" val="1"/>
  <p:tag name="KSO_WM_UNIT_ID" val="custom20185054_3*a*1"/>
  <p:tag name="KSO_WM_UNIT_TYPE" val="a"/>
</p:tagLst>
</file>

<file path=ppt/tags/tag57.xml><?xml version="1.0" encoding="utf-8"?>
<p:tagLst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SLIDE_INDEX" val="3"/>
  <p:tag name="KSO_WM_SLIDE_ID" val="custom20185054_3"/>
  <p:tag name="KSO_WM_TAG_VERSION" val="1.0"/>
  <p:tag name="KSO_WM_TEMPLATE_INDEX" val="20185054"/>
  <p:tag name="KSO_WM_TEMPLATE_CATEGORY" val="custom"/>
  <p:tag name="KSO_WM_SLIDE_SUBTYPE" val="pureTxt"/>
</p:tagLst>
</file>

<file path=ppt/tags/tag58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50"/>
  <p:tag name="KSO_WM_UNIT_LAYERLEVEL" val="1"/>
  <p:tag name="KSO_WM_UNIT_INDEX" val="1"/>
  <p:tag name="KSO_WM_UNIT_ID" val="custom20185054_3*a*1"/>
  <p:tag name="KSO_WM_UNIT_TYPE" val="a"/>
</p:tagLst>
</file>

<file path=ppt/tags/tag59.xml><?xml version="1.0" encoding="utf-8"?>
<p:tagLst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SLIDE_INDEX" val="3"/>
  <p:tag name="KSO_WM_SLIDE_ID" val="custom20185054_3"/>
  <p:tag name="KSO_WM_TAG_VERSION" val="1.0"/>
  <p:tag name="KSO_WM_TEMPLATE_INDEX" val="20185054"/>
  <p:tag name="KSO_WM_TEMPLATE_CATEGORY" val="custom"/>
  <p:tag name="KSO_WM_SLIDE_SUBTYPE" val="pureTxt"/>
</p:tagLst>
</file>

<file path=ppt/tags/tag6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CATEGORY" val="custom"/>
  <p:tag name="KSO_WM_TEMPLATE_INDEX" val="20185054"/>
  <p:tag name="KSO_WM_TAG_VERSION" val="1.0"/>
  <p:tag name="KSO_WM_TEMPLATE_THUMBS_INDEX" val="1、6、10、17、19、22、"/>
  <p:tag name="KSO_WM_BEAUTIFY_FLAG" val="#wm#"/>
</p:tagLst>
</file>

<file path=ppt/tags/tag60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50"/>
  <p:tag name="KSO_WM_UNIT_LAYERLEVEL" val="1"/>
  <p:tag name="KSO_WM_UNIT_INDEX" val="1"/>
  <p:tag name="KSO_WM_UNIT_ID" val="custom20185054_3*a*1"/>
  <p:tag name="KSO_WM_UNIT_TYPE" val="a"/>
</p:tagLst>
</file>

<file path=ppt/tags/tag61.xml><?xml version="1.0" encoding="utf-8"?>
<p:tagLst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SLIDE_INDEX" val="3"/>
  <p:tag name="KSO_WM_SLIDE_ID" val="custom20185054_3"/>
  <p:tag name="KSO_WM_TAG_VERSION" val="1.0"/>
  <p:tag name="KSO_WM_TEMPLATE_INDEX" val="20185054"/>
  <p:tag name="KSO_WM_TEMPLATE_CATEGORY" val="custom"/>
  <p:tag name="KSO_WM_SLIDE_SUBTYPE" val="pureTxt"/>
</p:tagLst>
</file>

<file path=ppt/tags/tag62.xml><?xml version="1.0" encoding="utf-8"?>
<p:tagLst xmlns:p="http://schemas.openxmlformats.org/presentationml/2006/main">
  <p:tag name="KSO_WM_TEMPLATE_CATEGORY" val="custom"/>
  <p:tag name="KSO_WM_TEMPLATE_INDEX" val="20185054"/>
  <p:tag name="KSO_WM_UNIT_TYPE" val="a"/>
  <p:tag name="KSO_WM_UNIT_INDEX" val="1"/>
  <p:tag name="KSO_WM_UNIT_ID" val="custom20185054_22*a*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谢谢观看"/>
</p:tagLst>
</file>

<file path=ppt/tags/tag63.xml><?xml version="1.0" encoding="utf-8"?>
<p:tagLst xmlns:p="http://schemas.openxmlformats.org/presentationml/2006/main">
  <p:tag name="KSO_WM_TEMPLATE_CATEGORY" val="custom"/>
  <p:tag name="KSO_WM_TEMPLATE_INDEX" val="20185054"/>
  <p:tag name="KSO_WM_UNIT_TYPE" val="b"/>
  <p:tag name="KSO_WM_UNIT_INDEX" val="1"/>
  <p:tag name="KSO_WM_UNIT_ID" val="custom20185054_22*b*1"/>
  <p:tag name="KSO_WM_UNIT_LAYERLEVEL" val="1"/>
  <p:tag name="KSO_WM_UNIT_VALUE" val="3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HANK YOU"/>
</p:tagLst>
</file>

<file path=ppt/tags/tag64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SLIDE_ID" val="custom20185054_22"/>
  <p:tag name="KSO_WM_SLIDE_INDEX" val="22"/>
  <p:tag name="KSO_WM_SLIDE_ITEM_CNT" val="2"/>
  <p:tag name="KSO_WM_SLIDE_LAYOUT" val="a_b"/>
  <p:tag name="KSO_WM_SLIDE_LAYOUT_CNT" val="1_1"/>
  <p:tag name="KSO_WM_SLIDE_TYPE" val="endPage"/>
  <p:tag name="KSO_WM_BEAUTIFY_FLAG" val="#wm#"/>
  <p:tag name="KSO_WM_SLIDE_SUBTYPE" val="pureTxt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54_1*i*0"/>
  <p:tag name="KSO_WM_TEMPLATE_CATEGORY" val="custom"/>
  <p:tag name="KSO_WM_TEMPLATE_INDEX" val="20185054"/>
  <p:tag name="KSO_WM_UNIT_INDEX" val="0"/>
</p:tagLst>
</file>

<file path=ppt/tags/tag8.xml><?xml version="1.0" encoding="utf-8"?>
<p:tagLst xmlns:p="http://schemas.openxmlformats.org/presentationml/2006/main">
  <p:tag name="KSO_WM_TEMPLATE_CATEGORY" val="custom"/>
  <p:tag name="KSO_WM_TEMPLATE_INDEX" val="20185054"/>
  <p:tag name="KSO_WM_UNIT_TYPE" val="a"/>
  <p:tag name="KSO_WM_UNIT_INDEX" val="1"/>
  <p:tag name="KSO_WM_UNIT_ID" val="custom20185054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绿色渐变简约模板"/>
</p:tagLst>
</file>

<file path=ppt/tags/tag9.xml><?xml version="1.0" encoding="utf-8"?>
<p:tagLst xmlns:p="http://schemas.openxmlformats.org/presentationml/2006/main">
  <p:tag name="KSO_WM_TEMPLATE_CATEGORY" val="custom"/>
  <p:tag name="KSO_WM_TEMPLATE_INDEX" val="20185054"/>
  <p:tag name="KSO_WM_TAG_VERSION" val="1.0"/>
  <p:tag name="KSO_WM_SLIDE_ID" val="custom20185054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"/>
  <p:tag name="KSO_WM_BEAUTIFY_FLAG" val="#wm#"/>
  <p:tag name="KSO_WM_SLIDE_SUBTYPE" val="pureTxt"/>
</p:tagLst>
</file>

<file path=ppt/theme/theme1.xml><?xml version="1.0" encoding="utf-8"?>
<a:theme xmlns:a="http://schemas.openxmlformats.org/drawingml/2006/main" name="Office 主题">
  <a:themeElements>
    <a:clrScheme name="自定义 127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27">
      <a:dk1>
        <a:srgbClr val="000000"/>
      </a:dk1>
      <a:lt1>
        <a:srgbClr val="FFFFFF"/>
      </a:lt1>
      <a:dk2>
        <a:srgbClr val="46B3BB"/>
      </a:dk2>
      <a:lt2>
        <a:srgbClr val="44ADDB"/>
      </a:lt2>
      <a:accent1>
        <a:srgbClr val="38A39A"/>
      </a:accent1>
      <a:accent2>
        <a:srgbClr val="31939A"/>
      </a:accent2>
      <a:accent3>
        <a:srgbClr val="48B39D"/>
      </a:accent3>
      <a:accent4>
        <a:srgbClr val="31939A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WPS 演示</Application>
  <PresentationFormat>宽屏</PresentationFormat>
  <Paragraphs>179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微软雅黑</vt:lpstr>
      <vt:lpstr>Calibri</vt:lpstr>
      <vt:lpstr>Arial Unicode MS</vt:lpstr>
      <vt:lpstr>Arial Unicode MS</vt:lpstr>
      <vt:lpstr>Arial Narrow</vt:lpstr>
      <vt:lpstr>Times New Roman</vt:lpstr>
      <vt:lpstr>Office 主题</vt:lpstr>
      <vt:lpstr>1_Office 主题</vt:lpstr>
      <vt:lpstr>淘宝头条应用</vt:lpstr>
      <vt:lpstr>PowerPoint 演示文稿</vt:lpstr>
      <vt:lpstr>PowerPoint 演示文稿</vt:lpstr>
      <vt:lpstr>认识淘宝头条</vt:lpstr>
      <vt:lpstr>PowerPoint 演示文稿</vt:lpstr>
      <vt:lpstr>PowerPoint 演示文稿</vt:lpstr>
      <vt:lpstr>PowerPoint 演示文稿</vt:lpstr>
      <vt:lpstr>淘宝头条应用</vt:lpstr>
      <vt:lpstr>PowerPoint 演示文稿</vt:lpstr>
      <vt:lpstr>PowerPoint 演示文稿</vt:lpstr>
      <vt:lpstr>淘宝头条申请 流程与合作方式</vt:lpstr>
      <vt:lpstr>淘宝头条申请入驻流程</vt:lpstr>
      <vt:lpstr>淘宝直播开通规则</vt:lpstr>
      <vt:lpstr>淘宝直播开通规则</vt:lpstr>
      <vt:lpstr>寻找达人合作的方式</vt:lpstr>
      <vt:lpstr>淘宝达人合作方式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MK</cp:lastModifiedBy>
  <cp:revision>16</cp:revision>
  <dcterms:created xsi:type="dcterms:W3CDTF">2018-03-08T10:22:00Z</dcterms:created>
  <dcterms:modified xsi:type="dcterms:W3CDTF">2018-05-04T07:11:33Z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