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4" r:id="rId3"/>
    <p:sldId id="325" r:id="rId5"/>
    <p:sldId id="359" r:id="rId6"/>
    <p:sldId id="326" r:id="rId7"/>
    <p:sldId id="259" r:id="rId8"/>
    <p:sldId id="387" r:id="rId9"/>
    <p:sldId id="388" r:id="rId10"/>
    <p:sldId id="389" r:id="rId11"/>
    <p:sldId id="390" r:id="rId12"/>
    <p:sldId id="391" r:id="rId13"/>
    <p:sldId id="392" r:id="rId14"/>
    <p:sldId id="393" r:id="rId15"/>
    <p:sldId id="394" r:id="rId16"/>
    <p:sldId id="395" r:id="rId17"/>
    <p:sldId id="396" r:id="rId18"/>
    <p:sldId id="397" r:id="rId19"/>
    <p:sldId id="398" r:id="rId20"/>
    <p:sldId id="399" r:id="rId21"/>
    <p:sldId id="370"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D7C31"/>
    <a:srgbClr val="FFC000"/>
    <a:srgbClr val="124062"/>
    <a:srgbClr val="537285"/>
    <a:srgbClr val="FEFABC"/>
    <a:srgbClr val="FEFEFE"/>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2" autoAdjust="0"/>
    <p:restoredTop sz="94660"/>
  </p:normalViewPr>
  <p:slideViewPr>
    <p:cSldViewPr snapToGrid="0">
      <p:cViewPr varScale="1">
        <p:scale>
          <a:sx n="69" d="100"/>
          <a:sy n="69" d="100"/>
        </p:scale>
        <p:origin x="10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5CAC1-9625-4378-942F-06327CAF8CD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532B1-D51B-4065-979B-CDD6B40756D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CC8313-25DA-484C-BA3F-76A5C67ECC0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03495CA-CB87-42F5-AD11-A63647B25A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495CA-CB87-42F5-AD11-A63647B25AC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3C9F-EFB6-4360-A5D6-81DD839FD7B7}" type="slidenum">
              <a:rPr lang="zh-CN" altLang="en-US" smtClean="0"/>
            </a:fld>
            <a:endParaRPr lang="zh-CN" altLang="en-US"/>
          </a:p>
        </p:txBody>
      </p:sp>
      <p:pic>
        <p:nvPicPr>
          <p:cNvPr id="7" name="图片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414" y="0"/>
            <a:ext cx="12179586" cy="68595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4895850" y="3043555"/>
            <a:ext cx="3713480"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sz="4000" b="1" dirty="0">
                <a:solidFill>
                  <a:srgbClr val="124062"/>
                </a:solidFill>
                <a:latin typeface="微软雅黑" panose="020B0503020204020204" charset="-122"/>
                <a:ea typeface="微软雅黑" panose="020B0503020204020204" charset="-122"/>
                <a:sym typeface="Calibri" panose="020F0502020204030204" pitchFamily="34" charset="0"/>
              </a:rPr>
              <a:t>区块链的认知</a:t>
            </a:r>
            <a:endParaRPr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12215" y="3072765"/>
            <a:ext cx="2894330" cy="748030"/>
          </a:xfrm>
          <a:prstGeom prst="rect">
            <a:avLst/>
          </a:prstGeom>
        </p:spPr>
        <p:txBody>
          <a:bodyPr wrap="none">
            <a:spAutoFit/>
          </a:bodyPr>
          <a:lstStyle/>
          <a:p>
            <a:r>
              <a:rPr lang="zh-CN" altLang="en-US" sz="4265" b="1" dirty="0">
                <a:solidFill>
                  <a:srgbClr val="124062"/>
                </a:solidFill>
                <a:latin typeface="Arial" panose="020B0604020202020204"/>
                <a:ea typeface="微软雅黑" panose="020B0503020204020204" charset="-122"/>
                <a:sym typeface="Calibri" panose="020F0502020204030204" pitchFamily="34" charset="0"/>
              </a:rPr>
              <a:t>课件三十一</a:t>
            </a:r>
            <a:endParaRPr lang="zh-CN" altLang="en-US" sz="4265" b="1" dirty="0">
              <a:solidFill>
                <a:srgbClr val="124062"/>
              </a:solidFill>
              <a:latin typeface="Arial" panose="020B0604020202020204"/>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7100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3121044" y="4103303"/>
            <a:ext cx="56692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区块链的特点及分类</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7515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1016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5321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02</a:t>
            </a:r>
            <a:endParaRPr lang="en-US" altLang="zh-CN" sz="5400" b="1">
              <a:solidFill>
                <a:srgbClr val="124062"/>
              </a:solidFill>
              <a:latin typeface="微软雅黑" panose="020B0503020204020204" charset="-122"/>
              <a:ea typeface="微软雅黑" panose="020B0503020204020204" charset="-122"/>
            </a:endParaRPr>
          </a:p>
        </p:txBody>
      </p:sp>
      <p:grpSp>
        <p:nvGrpSpPr>
          <p:cNvPr id="6" name="组合 5"/>
          <p:cNvGrpSpPr/>
          <p:nvPr/>
        </p:nvGrpSpPr>
        <p:grpSpPr>
          <a:xfrm>
            <a:off x="3804920" y="5275580"/>
            <a:ext cx="5052695" cy="1049549"/>
            <a:chOff x="6478" y="8054"/>
            <a:chExt cx="7957" cy="1653"/>
          </a:xfrm>
        </p:grpSpPr>
        <p:grpSp>
          <p:nvGrpSpPr>
            <p:cNvPr id="22" name="组合 21"/>
            <p:cNvGrpSpPr/>
            <p:nvPr/>
          </p:nvGrpSpPr>
          <p:grpSpPr>
            <a:xfrm>
              <a:off x="6478" y="8054"/>
              <a:ext cx="7957" cy="1653"/>
              <a:chOff x="5940680" y="3199607"/>
              <a:chExt cx="5052789" cy="1049369"/>
            </a:xfrm>
          </p:grpSpPr>
          <p:sp>
            <p:nvSpPr>
              <p:cNvPr id="25" name="文本框 9"/>
              <p:cNvSpPr txBox="1"/>
              <p:nvPr/>
            </p:nvSpPr>
            <p:spPr>
              <a:xfrm>
                <a:off x="5940681" y="3199847"/>
                <a:ext cx="2677253" cy="307287"/>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区块链的特点</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6" name="文本框 9"/>
              <p:cNvSpPr txBox="1"/>
              <p:nvPr/>
            </p:nvSpPr>
            <p:spPr>
              <a:xfrm>
                <a:off x="5940680" y="3633767"/>
                <a:ext cx="2677253" cy="615209"/>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区块链的投资</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a:p>
                <a:pPr marL="228600" lvl="1" indent="-228600">
                  <a:buFont typeface="Wingdings" panose="05000000000000000000" pitchFamily="2" charset="2"/>
                  <a:buChar char="l"/>
                </a:pP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7" name="文本框 26"/>
              <p:cNvSpPr txBox="1"/>
              <p:nvPr/>
            </p:nvSpPr>
            <p:spPr>
              <a:xfrm>
                <a:off x="8316216" y="3199607"/>
                <a:ext cx="2677253" cy="307287"/>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区块链的分类</a:t>
                </a:r>
                <a:endParaRPr lang="zh-CN" altLang="en-US" sz="2000" dirty="0">
                  <a:solidFill>
                    <a:schemeClr val="tx1">
                      <a:lumMod val="85000"/>
                      <a:lumOff val="15000"/>
                    </a:schemeClr>
                  </a:solidFill>
                  <a:latin typeface="微软雅黑" panose="020B0503020204020204" charset="-122"/>
                  <a:ea typeface="微软雅黑" panose="020B0503020204020204" charset="-122"/>
                  <a:sym typeface="+mn-ea"/>
                </a:endParaRPr>
              </a:p>
            </p:txBody>
          </p:sp>
        </p:grpSp>
        <p:sp>
          <p:nvSpPr>
            <p:cNvPr id="5" name="文本框 4"/>
            <p:cNvSpPr txBox="1"/>
            <p:nvPr/>
          </p:nvSpPr>
          <p:spPr>
            <a:xfrm>
              <a:off x="10219" y="8737"/>
              <a:ext cx="4216" cy="484"/>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区块链行业现状</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childTnLst>
                          </p:cTn>
                        </p:par>
                        <p:par>
                          <p:cTn id="30" fill="hold">
                            <p:stCondLst>
                              <p:cond delay="2000"/>
                            </p:stCondLst>
                            <p:childTnLst>
                              <p:par>
                                <p:cTn id="31" presetID="22" presetClass="entr" presetSubtype="1"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up)">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区块链的特点</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34822" name="Oval 5"/>
          <p:cNvSpPr/>
          <p:nvPr/>
        </p:nvSpPr>
        <p:spPr>
          <a:xfrm>
            <a:off x="5187950" y="1352550"/>
            <a:ext cx="1066800" cy="1058863"/>
          </a:xfrm>
          <a:prstGeom prst="ellipse">
            <a:avLst/>
          </a:prstGeom>
          <a:solidFill>
            <a:srgbClr val="124062"/>
          </a:solidFill>
          <a:ln w="38100" cap="flat" cmpd="sng">
            <a:solidFill>
              <a:srgbClr val="FEFABC"/>
            </a:solidFill>
            <a:prstDash val="solid"/>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4823" name="Oval 6"/>
          <p:cNvSpPr/>
          <p:nvPr/>
        </p:nvSpPr>
        <p:spPr>
          <a:xfrm>
            <a:off x="5641975" y="2347913"/>
            <a:ext cx="1066800" cy="1058862"/>
          </a:xfrm>
          <a:prstGeom prst="ellipse">
            <a:avLst/>
          </a:prstGeom>
          <a:solidFill>
            <a:srgbClr val="537285"/>
          </a:solidFill>
          <a:ln w="38100" cap="flat" cmpd="sng">
            <a:solidFill>
              <a:srgbClr val="FEFABC"/>
            </a:solidFill>
            <a:prstDash val="solid"/>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4824" name="Oval 7"/>
          <p:cNvSpPr/>
          <p:nvPr/>
        </p:nvSpPr>
        <p:spPr>
          <a:xfrm>
            <a:off x="5187950" y="3341688"/>
            <a:ext cx="1066800" cy="1058862"/>
          </a:xfrm>
          <a:prstGeom prst="ellipse">
            <a:avLst/>
          </a:prstGeom>
          <a:solidFill>
            <a:srgbClr val="124062"/>
          </a:solidFill>
          <a:ln w="38100" cap="flat" cmpd="sng">
            <a:solidFill>
              <a:srgbClr val="FEFABC"/>
            </a:solidFill>
            <a:prstDash val="solid"/>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4825" name="Oval 8"/>
          <p:cNvSpPr/>
          <p:nvPr/>
        </p:nvSpPr>
        <p:spPr>
          <a:xfrm>
            <a:off x="5641975" y="4337050"/>
            <a:ext cx="1066800" cy="1058863"/>
          </a:xfrm>
          <a:prstGeom prst="ellipse">
            <a:avLst/>
          </a:prstGeom>
          <a:solidFill>
            <a:srgbClr val="537285"/>
          </a:solidFill>
          <a:ln w="38100" cap="flat" cmpd="sng">
            <a:solidFill>
              <a:srgbClr val="FEFABC"/>
            </a:solidFill>
            <a:prstDash val="solid"/>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4826" name="Oval 9"/>
          <p:cNvSpPr/>
          <p:nvPr/>
        </p:nvSpPr>
        <p:spPr>
          <a:xfrm>
            <a:off x="5187950" y="5330825"/>
            <a:ext cx="1066800" cy="1058863"/>
          </a:xfrm>
          <a:prstGeom prst="ellipse">
            <a:avLst/>
          </a:prstGeom>
          <a:solidFill>
            <a:srgbClr val="124062"/>
          </a:solidFill>
          <a:ln w="38100" cap="flat" cmpd="sng">
            <a:solidFill>
              <a:srgbClr val="FEFABC"/>
            </a:solidFill>
            <a:prstDash val="solid"/>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4827" name="Freeform 10"/>
          <p:cNvSpPr>
            <a:spLocks noEditPoints="1"/>
          </p:cNvSpPr>
          <p:nvPr/>
        </p:nvSpPr>
        <p:spPr>
          <a:xfrm flipH="1">
            <a:off x="4918075" y="1712913"/>
            <a:ext cx="247650" cy="246062"/>
          </a:xfrm>
          <a:custGeom>
            <a:avLst/>
            <a:gdLst/>
            <a:ahLst/>
            <a:cxnLst>
              <a:cxn ang="0">
                <a:pos x="123825" y="0"/>
              </a:cxn>
              <a:cxn ang="0">
                <a:pos x="247650" y="123032"/>
              </a:cxn>
              <a:cxn ang="0">
                <a:pos x="123825" y="246063"/>
              </a:cxn>
              <a:cxn ang="0">
                <a:pos x="0" y="123032"/>
              </a:cxn>
              <a:cxn ang="0">
                <a:pos x="123825" y="0"/>
              </a:cxn>
              <a:cxn ang="0">
                <a:pos x="198263" y="125165"/>
              </a:cxn>
              <a:cxn ang="0">
                <a:pos x="146013" y="155034"/>
              </a:cxn>
              <a:cxn ang="0">
                <a:pos x="93763" y="184903"/>
              </a:cxn>
              <a:cxn ang="0">
                <a:pos x="93763" y="125165"/>
              </a:cxn>
              <a:cxn ang="0">
                <a:pos x="93763" y="65427"/>
              </a:cxn>
              <a:cxn ang="0">
                <a:pos x="146013" y="95296"/>
              </a:cxn>
              <a:cxn ang="0">
                <a:pos x="198263" y="125165"/>
              </a:cxn>
            </a:cxnLst>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alpha val="100000"/>
            </a:srgbClr>
          </a:solidFill>
          <a:ln w="9525">
            <a:noFill/>
          </a:ln>
        </p:spPr>
        <p:txBody>
          <a:bodyPr/>
          <a:p>
            <a:endParaRPr lang="zh-CN" altLang="en-US"/>
          </a:p>
        </p:txBody>
      </p:sp>
      <p:sp>
        <p:nvSpPr>
          <p:cNvPr id="34828" name="Freeform 11"/>
          <p:cNvSpPr>
            <a:spLocks noEditPoints="1"/>
          </p:cNvSpPr>
          <p:nvPr/>
        </p:nvSpPr>
        <p:spPr>
          <a:xfrm flipH="1">
            <a:off x="6731000" y="2740025"/>
            <a:ext cx="247650" cy="246063"/>
          </a:xfrm>
          <a:custGeom>
            <a:avLst/>
            <a:gdLst/>
            <a:ahLst/>
            <a:cxnLst>
              <a:cxn ang="0">
                <a:pos x="123825" y="0"/>
              </a:cxn>
              <a:cxn ang="0">
                <a:pos x="0" y="123032"/>
              </a:cxn>
              <a:cxn ang="0">
                <a:pos x="123825" y="246063"/>
              </a:cxn>
              <a:cxn ang="0">
                <a:pos x="247650" y="123032"/>
              </a:cxn>
              <a:cxn ang="0">
                <a:pos x="123825" y="0"/>
              </a:cxn>
              <a:cxn ang="0">
                <a:pos x="49387" y="125876"/>
              </a:cxn>
              <a:cxn ang="0">
                <a:pos x="101637" y="155745"/>
              </a:cxn>
              <a:cxn ang="0">
                <a:pos x="153887" y="185614"/>
              </a:cxn>
              <a:cxn ang="0">
                <a:pos x="153887" y="125876"/>
              </a:cxn>
              <a:cxn ang="0">
                <a:pos x="153887" y="66138"/>
              </a:cxn>
              <a:cxn ang="0">
                <a:pos x="101637" y="96007"/>
              </a:cxn>
              <a:cxn ang="0">
                <a:pos x="49387" y="125876"/>
              </a:cxn>
            </a:cxnLst>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alpha val="100000"/>
            </a:srgbClr>
          </a:solidFill>
          <a:ln w="9525">
            <a:noFill/>
          </a:ln>
        </p:spPr>
        <p:txBody>
          <a:bodyPr/>
          <a:p>
            <a:endParaRPr lang="zh-CN" altLang="en-US"/>
          </a:p>
        </p:txBody>
      </p:sp>
      <p:sp>
        <p:nvSpPr>
          <p:cNvPr id="34829" name="Freeform 12"/>
          <p:cNvSpPr>
            <a:spLocks noEditPoints="1"/>
          </p:cNvSpPr>
          <p:nvPr/>
        </p:nvSpPr>
        <p:spPr>
          <a:xfrm flipH="1">
            <a:off x="4918075" y="3760788"/>
            <a:ext cx="247650" cy="246062"/>
          </a:xfrm>
          <a:custGeom>
            <a:avLst/>
            <a:gdLst/>
            <a:ahLst/>
            <a:cxnLst>
              <a:cxn ang="0">
                <a:pos x="123825" y="0"/>
              </a:cxn>
              <a:cxn ang="0">
                <a:pos x="247650" y="123032"/>
              </a:cxn>
              <a:cxn ang="0">
                <a:pos x="123825" y="246063"/>
              </a:cxn>
              <a:cxn ang="0">
                <a:pos x="0" y="123032"/>
              </a:cxn>
              <a:cxn ang="0">
                <a:pos x="123825" y="0"/>
              </a:cxn>
              <a:cxn ang="0">
                <a:pos x="198263" y="125165"/>
              </a:cxn>
              <a:cxn ang="0">
                <a:pos x="146013" y="155034"/>
              </a:cxn>
              <a:cxn ang="0">
                <a:pos x="93763" y="184903"/>
              </a:cxn>
              <a:cxn ang="0">
                <a:pos x="93763" y="125165"/>
              </a:cxn>
              <a:cxn ang="0">
                <a:pos x="93763" y="65427"/>
              </a:cxn>
              <a:cxn ang="0">
                <a:pos x="146013" y="95296"/>
              </a:cxn>
              <a:cxn ang="0">
                <a:pos x="198263" y="125165"/>
              </a:cxn>
            </a:cxnLst>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alpha val="100000"/>
            </a:srgbClr>
          </a:solidFill>
          <a:ln w="9525">
            <a:noFill/>
          </a:ln>
        </p:spPr>
        <p:txBody>
          <a:bodyPr/>
          <a:p>
            <a:endParaRPr lang="zh-CN" altLang="en-US"/>
          </a:p>
        </p:txBody>
      </p:sp>
      <p:sp>
        <p:nvSpPr>
          <p:cNvPr id="34830" name="Freeform 13"/>
          <p:cNvSpPr>
            <a:spLocks noEditPoints="1"/>
          </p:cNvSpPr>
          <p:nvPr/>
        </p:nvSpPr>
        <p:spPr>
          <a:xfrm flipH="1">
            <a:off x="6731000" y="4787900"/>
            <a:ext cx="247650" cy="246063"/>
          </a:xfrm>
          <a:custGeom>
            <a:avLst/>
            <a:gdLst/>
            <a:ahLst/>
            <a:cxnLst>
              <a:cxn ang="0">
                <a:pos x="123825" y="0"/>
              </a:cxn>
              <a:cxn ang="0">
                <a:pos x="0" y="123032"/>
              </a:cxn>
              <a:cxn ang="0">
                <a:pos x="123825" y="246063"/>
              </a:cxn>
              <a:cxn ang="0">
                <a:pos x="247650" y="123032"/>
              </a:cxn>
              <a:cxn ang="0">
                <a:pos x="123825" y="0"/>
              </a:cxn>
              <a:cxn ang="0">
                <a:pos x="49387" y="125876"/>
              </a:cxn>
              <a:cxn ang="0">
                <a:pos x="101637" y="155745"/>
              </a:cxn>
              <a:cxn ang="0">
                <a:pos x="153887" y="185614"/>
              </a:cxn>
              <a:cxn ang="0">
                <a:pos x="153887" y="125876"/>
              </a:cxn>
              <a:cxn ang="0">
                <a:pos x="153887" y="66138"/>
              </a:cxn>
              <a:cxn ang="0">
                <a:pos x="101637" y="96007"/>
              </a:cxn>
              <a:cxn ang="0">
                <a:pos x="49387" y="125876"/>
              </a:cxn>
            </a:cxnLst>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alpha val="100000"/>
            </a:srgbClr>
          </a:solidFill>
          <a:ln w="9525">
            <a:noFill/>
          </a:ln>
        </p:spPr>
        <p:txBody>
          <a:bodyPr/>
          <a:p>
            <a:endParaRPr lang="zh-CN" altLang="en-US"/>
          </a:p>
        </p:txBody>
      </p:sp>
      <p:sp>
        <p:nvSpPr>
          <p:cNvPr id="34831" name="Freeform 14"/>
          <p:cNvSpPr>
            <a:spLocks noEditPoints="1"/>
          </p:cNvSpPr>
          <p:nvPr/>
        </p:nvSpPr>
        <p:spPr>
          <a:xfrm flipH="1">
            <a:off x="4918075" y="5872163"/>
            <a:ext cx="247650" cy="246062"/>
          </a:xfrm>
          <a:custGeom>
            <a:avLst/>
            <a:gdLst/>
            <a:ahLst/>
            <a:cxnLst>
              <a:cxn ang="0">
                <a:pos x="123825" y="0"/>
              </a:cxn>
              <a:cxn ang="0">
                <a:pos x="247650" y="123032"/>
              </a:cxn>
              <a:cxn ang="0">
                <a:pos x="123825" y="246063"/>
              </a:cxn>
              <a:cxn ang="0">
                <a:pos x="0" y="123032"/>
              </a:cxn>
              <a:cxn ang="0">
                <a:pos x="123825" y="0"/>
              </a:cxn>
              <a:cxn ang="0">
                <a:pos x="198263" y="125876"/>
              </a:cxn>
              <a:cxn ang="0">
                <a:pos x="146013" y="155745"/>
              </a:cxn>
              <a:cxn ang="0">
                <a:pos x="93763" y="185614"/>
              </a:cxn>
              <a:cxn ang="0">
                <a:pos x="93763" y="125876"/>
              </a:cxn>
              <a:cxn ang="0">
                <a:pos x="93763" y="66138"/>
              </a:cxn>
              <a:cxn ang="0">
                <a:pos x="146013" y="96007"/>
              </a:cxn>
              <a:cxn ang="0">
                <a:pos x="198263" y="125876"/>
              </a:cxn>
            </a:cxnLst>
            <a:pathLst>
              <a:path w="346" h="346">
                <a:moveTo>
                  <a:pt x="173" y="0"/>
                </a:moveTo>
                <a:cubicBezTo>
                  <a:pt x="268" y="0"/>
                  <a:pt x="346" y="78"/>
                  <a:pt x="346" y="173"/>
                </a:cubicBezTo>
                <a:cubicBezTo>
                  <a:pt x="346" y="269"/>
                  <a:pt x="268" y="346"/>
                  <a:pt x="173" y="346"/>
                </a:cubicBezTo>
                <a:cubicBezTo>
                  <a:pt x="77" y="346"/>
                  <a:pt x="0" y="269"/>
                  <a:pt x="0" y="173"/>
                </a:cubicBezTo>
                <a:cubicBezTo>
                  <a:pt x="0" y="78"/>
                  <a:pt x="77" y="0"/>
                  <a:pt x="173" y="0"/>
                </a:cubicBezTo>
                <a:close/>
                <a:moveTo>
                  <a:pt x="277" y="177"/>
                </a:moveTo>
                <a:lnTo>
                  <a:pt x="204" y="219"/>
                </a:lnTo>
                <a:lnTo>
                  <a:pt x="131" y="261"/>
                </a:lnTo>
                <a:lnTo>
                  <a:pt x="131" y="177"/>
                </a:lnTo>
                <a:lnTo>
                  <a:pt x="131" y="93"/>
                </a:lnTo>
                <a:lnTo>
                  <a:pt x="204" y="135"/>
                </a:lnTo>
                <a:lnTo>
                  <a:pt x="277" y="177"/>
                </a:lnTo>
                <a:close/>
              </a:path>
            </a:pathLst>
          </a:custGeom>
          <a:solidFill>
            <a:srgbClr val="505153">
              <a:alpha val="100000"/>
            </a:srgbClr>
          </a:solidFill>
          <a:ln w="9525">
            <a:noFill/>
          </a:ln>
        </p:spPr>
        <p:txBody>
          <a:bodyPr/>
          <a:p>
            <a:endParaRPr lang="zh-CN" altLang="en-US"/>
          </a:p>
        </p:txBody>
      </p:sp>
      <p:sp>
        <p:nvSpPr>
          <p:cNvPr id="34832" name="TextBox 28"/>
          <p:cNvSpPr txBox="1"/>
          <p:nvPr/>
        </p:nvSpPr>
        <p:spPr>
          <a:xfrm flipH="1">
            <a:off x="5356225" y="1589088"/>
            <a:ext cx="755650" cy="585787"/>
          </a:xfrm>
          <a:prstGeom prst="rect">
            <a:avLst/>
          </a:prstGeom>
          <a:noFill/>
          <a:ln w="9525">
            <a:noFill/>
          </a:ln>
        </p:spPr>
        <p:txBody>
          <a:bodyPr>
            <a:spAutoFit/>
          </a:bodyPr>
          <a:p>
            <a:pPr lvl="0" algn="ctr" eaLnBrk="1" hangingPunct="1"/>
            <a:r>
              <a:rPr lang="en-US" altLang="x-none" sz="3200" b="1" dirty="0">
                <a:solidFill>
                  <a:schemeClr val="bg1"/>
                </a:solidFill>
                <a:latin typeface="微软雅黑" panose="020B0503020204020204" charset="-122"/>
                <a:ea typeface="微软雅黑" panose="020B0503020204020204" charset="-122"/>
              </a:rPr>
              <a:t>01</a:t>
            </a:r>
            <a:endParaRPr lang="en-US" altLang="x-none" sz="3200" b="1" dirty="0">
              <a:solidFill>
                <a:schemeClr val="bg1"/>
              </a:solidFill>
              <a:latin typeface="微软雅黑" panose="020B0503020204020204" charset="-122"/>
              <a:ea typeface="微软雅黑" panose="020B0503020204020204" charset="-122"/>
            </a:endParaRPr>
          </a:p>
        </p:txBody>
      </p:sp>
      <p:sp>
        <p:nvSpPr>
          <p:cNvPr id="34833" name="TextBox 29"/>
          <p:cNvSpPr txBox="1"/>
          <p:nvPr/>
        </p:nvSpPr>
        <p:spPr>
          <a:xfrm flipH="1">
            <a:off x="5789613" y="2570163"/>
            <a:ext cx="757237" cy="584200"/>
          </a:xfrm>
          <a:prstGeom prst="rect">
            <a:avLst/>
          </a:prstGeom>
          <a:noFill/>
          <a:ln w="9525">
            <a:noFill/>
          </a:ln>
        </p:spPr>
        <p:txBody>
          <a:bodyPr>
            <a:spAutoFit/>
          </a:bodyPr>
          <a:p>
            <a:pPr lvl="0" algn="ctr" eaLnBrk="1" hangingPunct="1"/>
            <a:r>
              <a:rPr lang="en-US" altLang="x-none" sz="3200" b="1" dirty="0">
                <a:solidFill>
                  <a:schemeClr val="bg1"/>
                </a:solidFill>
                <a:effectLst/>
                <a:latin typeface="微软雅黑" panose="020B0503020204020204" charset="-122"/>
                <a:ea typeface="微软雅黑" panose="020B0503020204020204" charset="-122"/>
              </a:rPr>
              <a:t>02</a:t>
            </a:r>
            <a:endParaRPr lang="en-US" altLang="x-none" sz="3200" b="1" dirty="0">
              <a:solidFill>
                <a:schemeClr val="bg1"/>
              </a:solidFill>
              <a:effectLst/>
              <a:latin typeface="微软雅黑" panose="020B0503020204020204" charset="-122"/>
              <a:ea typeface="微软雅黑" panose="020B0503020204020204" charset="-122"/>
            </a:endParaRPr>
          </a:p>
        </p:txBody>
      </p:sp>
      <p:sp>
        <p:nvSpPr>
          <p:cNvPr id="34834" name="TextBox 30"/>
          <p:cNvSpPr txBox="1"/>
          <p:nvPr/>
        </p:nvSpPr>
        <p:spPr>
          <a:xfrm flipH="1">
            <a:off x="5342255" y="3592195"/>
            <a:ext cx="757238" cy="584200"/>
          </a:xfrm>
          <a:prstGeom prst="rect">
            <a:avLst/>
          </a:prstGeom>
          <a:noFill/>
          <a:ln w="9525">
            <a:noFill/>
          </a:ln>
        </p:spPr>
        <p:txBody>
          <a:bodyPr>
            <a:spAutoFit/>
          </a:bodyPr>
          <a:p>
            <a:pPr lvl="0" algn="ctr" eaLnBrk="1" hangingPunct="1"/>
            <a:r>
              <a:rPr lang="en-US" altLang="x-none" sz="3200" b="1" dirty="0">
                <a:solidFill>
                  <a:schemeClr val="bg1"/>
                </a:solidFill>
                <a:latin typeface="微软雅黑" panose="020B0503020204020204" charset="-122"/>
                <a:ea typeface="微软雅黑" panose="020B0503020204020204" charset="-122"/>
              </a:rPr>
              <a:t>03</a:t>
            </a:r>
            <a:endParaRPr lang="en-US" altLang="x-none" sz="3200" b="1" dirty="0">
              <a:solidFill>
                <a:schemeClr val="bg1"/>
              </a:solidFill>
              <a:latin typeface="微软雅黑" panose="020B0503020204020204" charset="-122"/>
              <a:ea typeface="微软雅黑" panose="020B0503020204020204" charset="-122"/>
            </a:endParaRPr>
          </a:p>
        </p:txBody>
      </p:sp>
      <p:sp>
        <p:nvSpPr>
          <p:cNvPr id="34835" name="TextBox 31"/>
          <p:cNvSpPr txBox="1"/>
          <p:nvPr/>
        </p:nvSpPr>
        <p:spPr>
          <a:xfrm flipH="1">
            <a:off x="5819775" y="4572000"/>
            <a:ext cx="757238" cy="585788"/>
          </a:xfrm>
          <a:prstGeom prst="rect">
            <a:avLst/>
          </a:prstGeom>
          <a:noFill/>
          <a:ln w="9525">
            <a:noFill/>
          </a:ln>
        </p:spPr>
        <p:txBody>
          <a:bodyPr>
            <a:spAutoFit/>
          </a:bodyPr>
          <a:p>
            <a:pPr lvl="0" algn="ctr" eaLnBrk="1" hangingPunct="1"/>
            <a:r>
              <a:rPr lang="en-US" altLang="x-none" sz="3200" b="1" dirty="0">
                <a:solidFill>
                  <a:schemeClr val="bg1"/>
                </a:solidFill>
                <a:latin typeface="微软雅黑" panose="020B0503020204020204" charset="-122"/>
                <a:ea typeface="微软雅黑" panose="020B0503020204020204" charset="-122"/>
              </a:rPr>
              <a:t>04</a:t>
            </a:r>
            <a:endParaRPr lang="en-US" altLang="x-none" sz="3200" b="1" dirty="0">
              <a:solidFill>
                <a:schemeClr val="bg1"/>
              </a:solidFill>
              <a:latin typeface="微软雅黑" panose="020B0503020204020204" charset="-122"/>
              <a:ea typeface="微软雅黑" panose="020B0503020204020204" charset="-122"/>
            </a:endParaRPr>
          </a:p>
        </p:txBody>
      </p:sp>
      <p:sp>
        <p:nvSpPr>
          <p:cNvPr id="34836" name="TextBox 32"/>
          <p:cNvSpPr txBox="1"/>
          <p:nvPr/>
        </p:nvSpPr>
        <p:spPr>
          <a:xfrm flipH="1">
            <a:off x="5341938" y="5567363"/>
            <a:ext cx="757237" cy="585787"/>
          </a:xfrm>
          <a:prstGeom prst="rect">
            <a:avLst/>
          </a:prstGeom>
          <a:noFill/>
          <a:ln w="9525">
            <a:noFill/>
          </a:ln>
        </p:spPr>
        <p:txBody>
          <a:bodyPr>
            <a:spAutoFit/>
          </a:bodyPr>
          <a:p>
            <a:pPr lvl="0" algn="ctr" eaLnBrk="1" hangingPunct="1"/>
            <a:r>
              <a:rPr lang="en-US" altLang="x-none" sz="3200" b="1" dirty="0">
                <a:solidFill>
                  <a:schemeClr val="bg1"/>
                </a:solidFill>
                <a:latin typeface="微软雅黑" panose="020B0503020204020204" charset="-122"/>
                <a:ea typeface="微软雅黑" panose="020B0503020204020204" charset="-122"/>
              </a:rPr>
              <a:t>05</a:t>
            </a:r>
            <a:endParaRPr lang="en-US" altLang="x-none" sz="3200" b="1" dirty="0">
              <a:solidFill>
                <a:schemeClr val="bg1"/>
              </a:solidFill>
              <a:latin typeface="微软雅黑" panose="020B0503020204020204" charset="-122"/>
              <a:ea typeface="微软雅黑" panose="020B0503020204020204" charset="-122"/>
            </a:endParaRPr>
          </a:p>
        </p:txBody>
      </p:sp>
      <p:sp>
        <p:nvSpPr>
          <p:cNvPr id="34837" name="矩形 33"/>
          <p:cNvSpPr/>
          <p:nvPr/>
        </p:nvSpPr>
        <p:spPr>
          <a:xfrm>
            <a:off x="1725930" y="1373505"/>
            <a:ext cx="3136900" cy="939800"/>
          </a:xfrm>
          <a:prstGeom prst="rect">
            <a:avLst/>
          </a:prstGeom>
          <a:noFill/>
          <a:ln w="9525">
            <a:noFill/>
          </a:ln>
        </p:spPr>
        <p:txBody>
          <a:bodyPr wrap="square">
            <a:spAutoFit/>
          </a:bodyPr>
          <a:p>
            <a:pPr lvl="0" algn="r" eaLnBrk="1" hangingPunct="1">
              <a:lnSpc>
                <a:spcPct val="120000"/>
              </a:lnSpc>
              <a:spcBef>
                <a:spcPts val="0"/>
              </a:spcBef>
              <a:spcAft>
                <a:spcPts val="0"/>
              </a:spcAft>
            </a:pPr>
            <a:r>
              <a:rPr lang="zh-CN" altLang="en-US" dirty="0">
                <a:solidFill>
                  <a:srgbClr val="124062"/>
                </a:solidFill>
                <a:latin typeface="微软雅黑" panose="020B0503020204020204" charset="-122"/>
                <a:ea typeface="微软雅黑" panose="020B0503020204020204" charset="-122"/>
              </a:rPr>
              <a:t>分布式数据库</a:t>
            </a:r>
            <a:endParaRPr lang="zh-CN" altLang="en-US" dirty="0">
              <a:solidFill>
                <a:srgbClr val="124062"/>
              </a:solidFill>
              <a:latin typeface="微软雅黑" panose="020B0503020204020204" charset="-122"/>
              <a:ea typeface="微软雅黑" panose="020B0503020204020204" charset="-122"/>
            </a:endParaRPr>
          </a:p>
          <a:p>
            <a:pPr lvl="0" algn="r" eaLnBrk="1" hangingPunct="1">
              <a:lnSpc>
                <a:spcPct val="120000"/>
              </a:lnSpc>
              <a:spcBef>
                <a:spcPts val="0"/>
              </a:spcBef>
              <a:spcAft>
                <a:spcPts val="0"/>
              </a:spcAft>
            </a:pPr>
            <a:r>
              <a:rPr lang="zh-CN" altLang="en-US" sz="1400" dirty="0">
                <a:solidFill>
                  <a:schemeClr val="tx1">
                    <a:lumMod val="75000"/>
                    <a:lumOff val="25000"/>
                  </a:schemeClr>
                </a:solidFill>
                <a:latin typeface="微软雅黑" panose="020B0503020204020204" charset="-122"/>
                <a:ea typeface="微软雅黑" panose="020B0503020204020204" charset="-122"/>
              </a:rPr>
              <a:t>每一方都可以访问整个数据库及其完整的历史记录</a:t>
            </a:r>
            <a:endParaRPr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
        <p:nvSpPr>
          <p:cNvPr id="34838" name="矩形 34"/>
          <p:cNvSpPr/>
          <p:nvPr/>
        </p:nvSpPr>
        <p:spPr>
          <a:xfrm>
            <a:off x="7058025" y="2282825"/>
            <a:ext cx="3748405" cy="939800"/>
          </a:xfrm>
          <a:prstGeom prst="rect">
            <a:avLst/>
          </a:prstGeom>
          <a:noFill/>
          <a:ln w="9525">
            <a:noFill/>
          </a:ln>
        </p:spPr>
        <p:txBody>
          <a:bodyPr wrap="square">
            <a:spAutoFit/>
          </a:bodyPr>
          <a:p>
            <a:pPr lvl="0" algn="just" eaLnBrk="1" hangingPunct="1">
              <a:lnSpc>
                <a:spcPct val="120000"/>
              </a:lnSpc>
              <a:spcBef>
                <a:spcPts val="0"/>
              </a:spcBef>
              <a:spcAft>
                <a:spcPts val="0"/>
              </a:spcAft>
            </a:pPr>
            <a:r>
              <a:rPr lang="zh-CN" altLang="en-US" dirty="0">
                <a:solidFill>
                  <a:srgbClr val="124062"/>
                </a:solidFill>
                <a:latin typeface="微软雅黑" panose="020B0503020204020204" charset="-122"/>
                <a:ea typeface="微软雅黑" panose="020B0503020204020204" charset="-122"/>
              </a:rPr>
              <a:t>开放性</a:t>
            </a:r>
            <a:endParaRPr lang="zh-CN" altLang="en-US" dirty="0">
              <a:solidFill>
                <a:srgbClr val="124062"/>
              </a:solidFill>
              <a:latin typeface="微软雅黑" panose="020B0503020204020204" charset="-122"/>
              <a:ea typeface="微软雅黑" panose="020B0503020204020204" charset="-122"/>
            </a:endParaRPr>
          </a:p>
          <a:p>
            <a:pPr lvl="0" algn="just" eaLnBrk="1" hangingPunct="1">
              <a:lnSpc>
                <a:spcPct val="120000"/>
              </a:lnSpc>
              <a:spcBef>
                <a:spcPts val="0"/>
              </a:spcBef>
              <a:spcAft>
                <a:spcPts val="0"/>
              </a:spcAft>
            </a:pPr>
            <a:r>
              <a:rPr lang="zh-CN" altLang="en-US" sz="1400" dirty="0">
                <a:solidFill>
                  <a:schemeClr val="tx1">
                    <a:lumMod val="75000"/>
                    <a:lumOff val="25000"/>
                  </a:schemeClr>
                </a:solidFill>
                <a:latin typeface="微软雅黑" panose="020B0503020204020204" charset="-122"/>
                <a:ea typeface="微软雅黑" panose="020B0503020204020204" charset="-122"/>
              </a:rPr>
              <a:t>任何人都可以通过公开的接口查询区块链数据和开发相关应用</a:t>
            </a:r>
            <a:endParaRPr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
        <p:nvSpPr>
          <p:cNvPr id="34839" name="矩形 35"/>
          <p:cNvSpPr/>
          <p:nvPr/>
        </p:nvSpPr>
        <p:spPr>
          <a:xfrm>
            <a:off x="1911985" y="3446780"/>
            <a:ext cx="2879090" cy="939800"/>
          </a:xfrm>
          <a:prstGeom prst="rect">
            <a:avLst/>
          </a:prstGeom>
          <a:noFill/>
          <a:ln w="9525">
            <a:noFill/>
          </a:ln>
        </p:spPr>
        <p:txBody>
          <a:bodyPr wrap="square">
            <a:spAutoFit/>
          </a:bodyPr>
          <a:p>
            <a:pPr lvl="0" algn="r" eaLnBrk="1" hangingPunct="1">
              <a:lnSpc>
                <a:spcPct val="120000"/>
              </a:lnSpc>
              <a:spcBef>
                <a:spcPts val="0"/>
              </a:spcBef>
              <a:spcAft>
                <a:spcPts val="0"/>
              </a:spcAft>
            </a:pPr>
            <a:r>
              <a:rPr lang="zh-CN" altLang="en-US" dirty="0">
                <a:solidFill>
                  <a:srgbClr val="124062"/>
                </a:solidFill>
                <a:latin typeface="微软雅黑" panose="020B0503020204020204" charset="-122"/>
                <a:ea typeface="微软雅黑" panose="020B0503020204020204" charset="-122"/>
              </a:rPr>
              <a:t>透明的匿名性</a:t>
            </a:r>
            <a:endParaRPr lang="zh-CN" altLang="en-US" dirty="0">
              <a:solidFill>
                <a:srgbClr val="124062"/>
              </a:solidFill>
              <a:latin typeface="微软雅黑" panose="020B0503020204020204" charset="-122"/>
              <a:ea typeface="微软雅黑" panose="020B0503020204020204" charset="-122"/>
            </a:endParaRPr>
          </a:p>
          <a:p>
            <a:pPr lvl="0" algn="r" eaLnBrk="1" hangingPunct="1">
              <a:lnSpc>
                <a:spcPct val="120000"/>
              </a:lnSpc>
              <a:spcBef>
                <a:spcPts val="0"/>
              </a:spcBef>
              <a:spcAft>
                <a:spcPts val="0"/>
              </a:spcAft>
            </a:pPr>
            <a:r>
              <a:rPr lang="zh-CN" altLang="en-US" sz="1400" dirty="0">
                <a:solidFill>
                  <a:schemeClr val="tx1">
                    <a:lumMod val="75000"/>
                    <a:lumOff val="25000"/>
                  </a:schemeClr>
                </a:solidFill>
                <a:latin typeface="微软雅黑" panose="020B0503020204020204" charset="-122"/>
                <a:ea typeface="微软雅黑" panose="020B0503020204020204" charset="-122"/>
              </a:rPr>
              <a:t>用户可以选择保持匿名或向他人提供其身份证明</a:t>
            </a:r>
            <a:endParaRPr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
        <p:nvSpPr>
          <p:cNvPr id="34840" name="矩形 36"/>
          <p:cNvSpPr/>
          <p:nvPr/>
        </p:nvSpPr>
        <p:spPr>
          <a:xfrm>
            <a:off x="7120255" y="4406900"/>
            <a:ext cx="3554095" cy="939800"/>
          </a:xfrm>
          <a:prstGeom prst="rect">
            <a:avLst/>
          </a:prstGeom>
          <a:noFill/>
          <a:ln w="9525">
            <a:noFill/>
          </a:ln>
        </p:spPr>
        <p:txBody>
          <a:bodyPr wrap="square">
            <a:spAutoFit/>
          </a:bodyPr>
          <a:p>
            <a:pPr lvl="0" algn="just" eaLnBrk="1" hangingPunct="1">
              <a:lnSpc>
                <a:spcPct val="120000"/>
              </a:lnSpc>
              <a:spcBef>
                <a:spcPts val="0"/>
              </a:spcBef>
              <a:spcAft>
                <a:spcPts val="0"/>
              </a:spcAft>
            </a:pPr>
            <a:r>
              <a:rPr lang="zh-CN" altLang="en-US" dirty="0">
                <a:solidFill>
                  <a:srgbClr val="124062"/>
                </a:solidFill>
                <a:latin typeface="微软雅黑" panose="020B0503020204020204" charset="-122"/>
                <a:ea typeface="微软雅黑" panose="020B0503020204020204" charset="-122"/>
              </a:rPr>
              <a:t>信息不可篡改（安全性）</a:t>
            </a:r>
            <a:endParaRPr lang="zh-CN" altLang="en-US" dirty="0">
              <a:solidFill>
                <a:srgbClr val="124062"/>
              </a:solidFill>
              <a:latin typeface="微软雅黑" panose="020B0503020204020204" charset="-122"/>
              <a:ea typeface="微软雅黑" panose="020B0503020204020204" charset="-122"/>
            </a:endParaRPr>
          </a:p>
          <a:p>
            <a:pPr lvl="0" algn="just" eaLnBrk="1" hangingPunct="1">
              <a:lnSpc>
                <a:spcPct val="120000"/>
              </a:lnSpc>
              <a:spcBef>
                <a:spcPts val="0"/>
              </a:spcBef>
              <a:spcAft>
                <a:spcPts val="0"/>
              </a:spcAft>
            </a:pPr>
            <a:r>
              <a:rPr lang="zh-CN" altLang="en-US" sz="1400" dirty="0">
                <a:solidFill>
                  <a:schemeClr val="tx1">
                    <a:lumMod val="75000"/>
                    <a:lumOff val="25000"/>
                  </a:schemeClr>
                </a:solidFill>
                <a:latin typeface="微软雅黑" panose="020B0503020204020204" charset="-122"/>
                <a:ea typeface="微软雅黑" panose="020B0503020204020204" charset="-122"/>
              </a:rPr>
              <a:t>一旦在数据库中输入事务并更新了帐户，则不能更改记录</a:t>
            </a:r>
            <a:endParaRPr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
        <p:nvSpPr>
          <p:cNvPr id="34841" name="矩形 37"/>
          <p:cNvSpPr/>
          <p:nvPr/>
        </p:nvSpPr>
        <p:spPr>
          <a:xfrm>
            <a:off x="1889760" y="5532755"/>
            <a:ext cx="2973070" cy="798830"/>
          </a:xfrm>
          <a:prstGeom prst="rect">
            <a:avLst/>
          </a:prstGeom>
          <a:noFill/>
          <a:ln w="9525">
            <a:noFill/>
          </a:ln>
        </p:spPr>
        <p:txBody>
          <a:bodyPr wrap="square">
            <a:spAutoFit/>
          </a:bodyPr>
          <a:p>
            <a:pPr lvl="0" algn="r" eaLnBrk="1" hangingPunct="1"/>
            <a:r>
              <a:rPr lang="zh-CN" altLang="en-US" dirty="0">
                <a:solidFill>
                  <a:srgbClr val="124062"/>
                </a:solidFill>
                <a:latin typeface="微软雅黑" panose="020B0503020204020204" charset="-122"/>
                <a:ea typeface="微软雅黑" panose="020B0503020204020204" charset="-122"/>
              </a:rPr>
              <a:t>自治性</a:t>
            </a:r>
            <a:endParaRPr lang="zh-CN" altLang="en-US" dirty="0">
              <a:solidFill>
                <a:srgbClr val="124062"/>
              </a:solidFill>
              <a:latin typeface="微软雅黑" panose="020B0503020204020204" charset="-122"/>
              <a:ea typeface="微软雅黑" panose="020B0503020204020204" charset="-122"/>
            </a:endParaRPr>
          </a:p>
          <a:p>
            <a:pPr lvl="0" algn="r" eaLnBrk="1" hangingPunct="1"/>
            <a:r>
              <a:rPr lang="zh-CN" altLang="en-US" sz="1400" dirty="0">
                <a:solidFill>
                  <a:schemeClr val="tx1">
                    <a:lumMod val="75000"/>
                    <a:lumOff val="25000"/>
                  </a:schemeClr>
                </a:solidFill>
                <a:latin typeface="微软雅黑" panose="020B0503020204020204" charset="-122"/>
                <a:ea typeface="微软雅黑" panose="020B0503020204020204" charset="-122"/>
              </a:rPr>
              <a:t>基于协商一致的规范和协议，任何人为的干预不起作用</a:t>
            </a:r>
            <a:endParaRPr lang="zh-CN" altLang="en-US" sz="1400" dirty="0">
              <a:solidFill>
                <a:schemeClr val="tx1">
                  <a:lumMod val="75000"/>
                  <a:lumOff val="25000"/>
                </a:schemeClr>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52" presetClass="entr" presetSubtype="0" fill="hold" grpId="0" nodeType="afterEffect">
                                  <p:stCondLst>
                                    <p:cond delay="0"/>
                                  </p:stCondLst>
                                  <p:childTnLst>
                                    <p:set>
                                      <p:cBhvr>
                                        <p:cTn id="10" dur="1" fill="hold">
                                          <p:stCondLst>
                                            <p:cond delay="0"/>
                                          </p:stCondLst>
                                        </p:cTn>
                                        <p:tgtEl>
                                          <p:spTgt spid="34822"/>
                                        </p:tgtEl>
                                        <p:attrNameLst>
                                          <p:attrName>style.visibility</p:attrName>
                                        </p:attrNameLst>
                                      </p:cBhvr>
                                      <p:to>
                                        <p:strVal val="visible"/>
                                      </p:to>
                                    </p:set>
                                    <p:animScale>
                                      <p:cBhvr>
                                        <p:cTn id="11" dur="1000" decel="50000" fill="hold">
                                          <p:stCondLst>
                                            <p:cond delay="0"/>
                                          </p:stCondLst>
                                        </p:cTn>
                                        <p:tgtEl>
                                          <p:spTgt spid="348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34822"/>
                                        </p:tgtEl>
                                        <p:attrNameLst>
                                          <p:attrName>ppt_x</p:attrName>
                                          <p:attrName>ppt_y</p:attrName>
                                        </p:attrNameLst>
                                      </p:cBhvr>
                                    </p:animMotion>
                                    <p:animEffect transition="in" filter="fade">
                                      <p:cBhvr>
                                        <p:cTn id="13" dur="1000"/>
                                        <p:tgtEl>
                                          <p:spTgt spid="34822"/>
                                        </p:tgtEl>
                                      </p:cBhvr>
                                    </p:animEffect>
                                  </p:childTnLst>
                                </p:cTn>
                              </p:par>
                              <p:par>
                                <p:cTn id="14" presetID="52" presetClass="entr" presetSubtype="0" fill="hold" grpId="0" nodeType="withEffect">
                                  <p:stCondLst>
                                    <p:cond delay="100"/>
                                  </p:stCondLst>
                                  <p:childTnLst>
                                    <p:set>
                                      <p:cBhvr>
                                        <p:cTn id="15" dur="1" fill="hold">
                                          <p:stCondLst>
                                            <p:cond delay="0"/>
                                          </p:stCondLst>
                                        </p:cTn>
                                        <p:tgtEl>
                                          <p:spTgt spid="34823"/>
                                        </p:tgtEl>
                                        <p:attrNameLst>
                                          <p:attrName>style.visibility</p:attrName>
                                        </p:attrNameLst>
                                      </p:cBhvr>
                                      <p:to>
                                        <p:strVal val="visible"/>
                                      </p:to>
                                    </p:set>
                                    <p:animScale>
                                      <p:cBhvr>
                                        <p:cTn id="16" dur="1000" decel="50000" fill="hold">
                                          <p:stCondLst>
                                            <p:cond delay="0"/>
                                          </p:stCondLst>
                                        </p:cTn>
                                        <p:tgtEl>
                                          <p:spTgt spid="348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34823"/>
                                        </p:tgtEl>
                                        <p:attrNameLst>
                                          <p:attrName>ppt_x</p:attrName>
                                          <p:attrName>ppt_y</p:attrName>
                                        </p:attrNameLst>
                                      </p:cBhvr>
                                    </p:animMotion>
                                    <p:animEffect transition="in" filter="fade">
                                      <p:cBhvr>
                                        <p:cTn id="18" dur="1000"/>
                                        <p:tgtEl>
                                          <p:spTgt spid="34823"/>
                                        </p:tgtEl>
                                      </p:cBhvr>
                                    </p:animEffect>
                                  </p:childTnLst>
                                </p:cTn>
                              </p:par>
                              <p:par>
                                <p:cTn id="19" presetID="52" presetClass="entr" presetSubtype="0" fill="hold" grpId="0" nodeType="withEffect">
                                  <p:stCondLst>
                                    <p:cond delay="200"/>
                                  </p:stCondLst>
                                  <p:childTnLst>
                                    <p:set>
                                      <p:cBhvr>
                                        <p:cTn id="20" dur="1" fill="hold">
                                          <p:stCondLst>
                                            <p:cond delay="0"/>
                                          </p:stCondLst>
                                        </p:cTn>
                                        <p:tgtEl>
                                          <p:spTgt spid="34824"/>
                                        </p:tgtEl>
                                        <p:attrNameLst>
                                          <p:attrName>style.visibility</p:attrName>
                                        </p:attrNameLst>
                                      </p:cBhvr>
                                      <p:to>
                                        <p:strVal val="visible"/>
                                      </p:to>
                                    </p:set>
                                    <p:animScale>
                                      <p:cBhvr>
                                        <p:cTn id="21" dur="1000" decel="50000" fill="hold">
                                          <p:stCondLst>
                                            <p:cond delay="0"/>
                                          </p:stCondLst>
                                        </p:cTn>
                                        <p:tgtEl>
                                          <p:spTgt spid="348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4824"/>
                                        </p:tgtEl>
                                        <p:attrNameLst>
                                          <p:attrName>ppt_x</p:attrName>
                                          <p:attrName>ppt_y</p:attrName>
                                        </p:attrNameLst>
                                      </p:cBhvr>
                                    </p:animMotion>
                                    <p:animEffect transition="in" filter="fade">
                                      <p:cBhvr>
                                        <p:cTn id="23" dur="1000"/>
                                        <p:tgtEl>
                                          <p:spTgt spid="34824"/>
                                        </p:tgtEl>
                                      </p:cBhvr>
                                    </p:animEffect>
                                  </p:childTnLst>
                                </p:cTn>
                              </p:par>
                              <p:par>
                                <p:cTn id="24" presetID="52" presetClass="entr" presetSubtype="0" fill="hold" grpId="0" nodeType="withEffect">
                                  <p:stCondLst>
                                    <p:cond delay="300"/>
                                  </p:stCondLst>
                                  <p:childTnLst>
                                    <p:set>
                                      <p:cBhvr>
                                        <p:cTn id="25" dur="1" fill="hold">
                                          <p:stCondLst>
                                            <p:cond delay="0"/>
                                          </p:stCondLst>
                                        </p:cTn>
                                        <p:tgtEl>
                                          <p:spTgt spid="34825"/>
                                        </p:tgtEl>
                                        <p:attrNameLst>
                                          <p:attrName>style.visibility</p:attrName>
                                        </p:attrNameLst>
                                      </p:cBhvr>
                                      <p:to>
                                        <p:strVal val="visible"/>
                                      </p:to>
                                    </p:set>
                                    <p:animScale>
                                      <p:cBhvr>
                                        <p:cTn id="26" dur="1000" decel="50000" fill="hold">
                                          <p:stCondLst>
                                            <p:cond delay="0"/>
                                          </p:stCondLst>
                                        </p:cTn>
                                        <p:tgtEl>
                                          <p:spTgt spid="348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4825"/>
                                        </p:tgtEl>
                                        <p:attrNameLst>
                                          <p:attrName>ppt_x</p:attrName>
                                          <p:attrName>ppt_y</p:attrName>
                                        </p:attrNameLst>
                                      </p:cBhvr>
                                    </p:animMotion>
                                    <p:animEffect transition="in" filter="fade">
                                      <p:cBhvr>
                                        <p:cTn id="28" dur="1000"/>
                                        <p:tgtEl>
                                          <p:spTgt spid="34825"/>
                                        </p:tgtEl>
                                      </p:cBhvr>
                                    </p:animEffect>
                                  </p:childTnLst>
                                </p:cTn>
                              </p:par>
                              <p:par>
                                <p:cTn id="29" presetID="52" presetClass="entr" presetSubtype="0" fill="hold" grpId="0" nodeType="withEffect">
                                  <p:stCondLst>
                                    <p:cond delay="400"/>
                                  </p:stCondLst>
                                  <p:childTnLst>
                                    <p:set>
                                      <p:cBhvr>
                                        <p:cTn id="30" dur="1" fill="hold">
                                          <p:stCondLst>
                                            <p:cond delay="0"/>
                                          </p:stCondLst>
                                        </p:cTn>
                                        <p:tgtEl>
                                          <p:spTgt spid="34826"/>
                                        </p:tgtEl>
                                        <p:attrNameLst>
                                          <p:attrName>style.visibility</p:attrName>
                                        </p:attrNameLst>
                                      </p:cBhvr>
                                      <p:to>
                                        <p:strVal val="visible"/>
                                      </p:to>
                                    </p:set>
                                    <p:animScale>
                                      <p:cBhvr>
                                        <p:cTn id="31" dur="1000" decel="50000" fill="hold">
                                          <p:stCondLst>
                                            <p:cond delay="0"/>
                                          </p:stCondLst>
                                        </p:cTn>
                                        <p:tgtEl>
                                          <p:spTgt spid="348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4826"/>
                                        </p:tgtEl>
                                        <p:attrNameLst>
                                          <p:attrName>ppt_x</p:attrName>
                                          <p:attrName>ppt_y</p:attrName>
                                        </p:attrNameLst>
                                      </p:cBhvr>
                                    </p:animMotion>
                                    <p:animEffect transition="in" filter="fade">
                                      <p:cBhvr>
                                        <p:cTn id="33" dur="1000"/>
                                        <p:tgtEl>
                                          <p:spTgt spid="34826"/>
                                        </p:tgtEl>
                                      </p:cBhvr>
                                    </p:animEffect>
                                  </p:childTnLst>
                                </p:cTn>
                              </p:par>
                            </p:childTnLst>
                          </p:cTn>
                        </p:par>
                        <p:par>
                          <p:cTn id="34" fill="hold">
                            <p:stCondLst>
                              <p:cond delay="2000"/>
                            </p:stCondLst>
                            <p:childTnLst>
                              <p:par>
                                <p:cTn id="35" presetID="31" presetClass="entr" presetSubtype="0" fill="hold" grpId="0" nodeType="afterEffect">
                                  <p:stCondLst>
                                    <p:cond delay="0"/>
                                  </p:stCondLst>
                                  <p:childTnLst>
                                    <p:set>
                                      <p:cBhvr>
                                        <p:cTn id="36" dur="1" fill="hold">
                                          <p:stCondLst>
                                            <p:cond delay="0"/>
                                          </p:stCondLst>
                                        </p:cTn>
                                        <p:tgtEl>
                                          <p:spTgt spid="34832"/>
                                        </p:tgtEl>
                                        <p:attrNameLst>
                                          <p:attrName>style.visibility</p:attrName>
                                        </p:attrNameLst>
                                      </p:cBhvr>
                                      <p:to>
                                        <p:strVal val="visible"/>
                                      </p:to>
                                    </p:set>
                                    <p:anim calcmode="lin" valueType="num">
                                      <p:cBhvr>
                                        <p:cTn id="37" dur="300" fill="hold"/>
                                        <p:tgtEl>
                                          <p:spTgt spid="34832"/>
                                        </p:tgtEl>
                                        <p:attrNameLst>
                                          <p:attrName>ppt_w</p:attrName>
                                        </p:attrNameLst>
                                      </p:cBhvr>
                                      <p:tavLst>
                                        <p:tav tm="0">
                                          <p:val>
                                            <p:fltVal val="0.000000"/>
                                          </p:val>
                                        </p:tav>
                                        <p:tav tm="100000">
                                          <p:val>
                                            <p:strVal val="#ppt_w"/>
                                          </p:val>
                                        </p:tav>
                                      </p:tavLst>
                                    </p:anim>
                                    <p:anim calcmode="lin" valueType="num">
                                      <p:cBhvr>
                                        <p:cTn id="38" dur="300" fill="hold"/>
                                        <p:tgtEl>
                                          <p:spTgt spid="34832"/>
                                        </p:tgtEl>
                                        <p:attrNameLst>
                                          <p:attrName>ppt_h</p:attrName>
                                        </p:attrNameLst>
                                      </p:cBhvr>
                                      <p:tavLst>
                                        <p:tav tm="0">
                                          <p:val>
                                            <p:fltVal val="0.000000"/>
                                          </p:val>
                                        </p:tav>
                                        <p:tav tm="100000">
                                          <p:val>
                                            <p:strVal val="#ppt_h"/>
                                          </p:val>
                                        </p:tav>
                                      </p:tavLst>
                                    </p:anim>
                                    <p:anim calcmode="lin" valueType="num">
                                      <p:cBhvr>
                                        <p:cTn id="39" dur="300" fill="hold"/>
                                        <p:tgtEl>
                                          <p:spTgt spid="34832"/>
                                        </p:tgtEl>
                                        <p:attrNameLst>
                                          <p:attrName>style.rotation</p:attrName>
                                        </p:attrNameLst>
                                      </p:cBhvr>
                                      <p:tavLst>
                                        <p:tav tm="0">
                                          <p:val>
                                            <p:fltVal val="90.000000"/>
                                          </p:val>
                                        </p:tav>
                                        <p:tav tm="100000">
                                          <p:val>
                                            <p:fltVal val="0.000000"/>
                                          </p:val>
                                        </p:tav>
                                      </p:tavLst>
                                    </p:anim>
                                    <p:animEffect transition="in" filter="fade">
                                      <p:cBhvr>
                                        <p:cTn id="40" dur="300"/>
                                        <p:tgtEl>
                                          <p:spTgt spid="34832"/>
                                        </p:tgtEl>
                                      </p:cBhvr>
                                    </p:animEffect>
                                  </p:childTnLst>
                                </p:cTn>
                              </p:par>
                            </p:childTnLst>
                          </p:cTn>
                        </p:par>
                        <p:par>
                          <p:cTn id="41" fill="hold">
                            <p:stCondLst>
                              <p:cond delay="2500"/>
                            </p:stCondLst>
                            <p:childTnLst>
                              <p:par>
                                <p:cTn id="42" presetID="12" presetClass="entr" presetSubtype="2" fill="hold" nodeType="afterEffect">
                                  <p:stCondLst>
                                    <p:cond delay="0"/>
                                  </p:stCondLst>
                                  <p:childTnLst>
                                    <p:set>
                                      <p:cBhvr>
                                        <p:cTn id="43" dur="1" fill="hold">
                                          <p:stCondLst>
                                            <p:cond delay="0"/>
                                          </p:stCondLst>
                                        </p:cTn>
                                        <p:tgtEl>
                                          <p:spTgt spid="34827"/>
                                        </p:tgtEl>
                                        <p:attrNameLst>
                                          <p:attrName>style.visibility</p:attrName>
                                        </p:attrNameLst>
                                      </p:cBhvr>
                                      <p:to>
                                        <p:strVal val="visible"/>
                                      </p:to>
                                    </p:set>
                                    <p:anim calcmode="lin" valueType="num">
                                      <p:cBhvr additive="base">
                                        <p:cTn id="44" dur="300"/>
                                        <p:tgtEl>
                                          <p:spTgt spid="34827"/>
                                        </p:tgtEl>
                                        <p:attrNameLst>
                                          <p:attrName>ppt_x</p:attrName>
                                        </p:attrNameLst>
                                      </p:cBhvr>
                                      <p:tavLst>
                                        <p:tav tm="0">
                                          <p:val>
                                            <p:strVal val="#ppt_x+#ppt_w*1.125000"/>
                                          </p:val>
                                        </p:tav>
                                        <p:tav tm="100000">
                                          <p:val>
                                            <p:strVal val="#ppt_x"/>
                                          </p:val>
                                        </p:tav>
                                      </p:tavLst>
                                    </p:anim>
                                    <p:animEffect transition="in" filter="wipe(left)">
                                      <p:cBhvr>
                                        <p:cTn id="45" dur="300"/>
                                        <p:tgtEl>
                                          <p:spTgt spid="34827"/>
                                        </p:tgtEl>
                                      </p:cBhvr>
                                    </p:animEffect>
                                  </p:childTnLst>
                                </p:cTn>
                              </p:par>
                            </p:childTnLst>
                          </p:cTn>
                        </p:par>
                        <p:par>
                          <p:cTn id="46" fill="hold">
                            <p:stCondLst>
                              <p:cond delay="3000"/>
                            </p:stCondLst>
                            <p:childTnLst>
                              <p:par>
                                <p:cTn id="47" presetID="22" presetClass="entr" presetSubtype="2" fill="hold" grpId="0" nodeType="afterEffect">
                                  <p:stCondLst>
                                    <p:cond delay="0"/>
                                  </p:stCondLst>
                                  <p:childTnLst>
                                    <p:set>
                                      <p:cBhvr>
                                        <p:cTn id="48" dur="1" fill="hold">
                                          <p:stCondLst>
                                            <p:cond delay="0"/>
                                          </p:stCondLst>
                                        </p:cTn>
                                        <p:tgtEl>
                                          <p:spTgt spid="34837"/>
                                        </p:tgtEl>
                                        <p:attrNameLst>
                                          <p:attrName>style.visibility</p:attrName>
                                        </p:attrNameLst>
                                      </p:cBhvr>
                                      <p:to>
                                        <p:strVal val="visible"/>
                                      </p:to>
                                    </p:set>
                                    <p:animEffect transition="in" filter="wipe(right)">
                                      <p:cBhvr>
                                        <p:cTn id="49" dur="500"/>
                                        <p:tgtEl>
                                          <p:spTgt spid="34837"/>
                                        </p:tgtEl>
                                      </p:cBhvr>
                                    </p:animEffect>
                                  </p:childTnLst>
                                </p:cTn>
                              </p:par>
                            </p:childTnLst>
                          </p:cTn>
                        </p:par>
                        <p:par>
                          <p:cTn id="50" fill="hold">
                            <p:stCondLst>
                              <p:cond delay="3500"/>
                            </p:stCondLst>
                            <p:childTnLst>
                              <p:par>
                                <p:cTn id="51" presetID="31" presetClass="entr" presetSubtype="0" fill="hold" grpId="0" nodeType="afterEffect">
                                  <p:stCondLst>
                                    <p:cond delay="0"/>
                                  </p:stCondLst>
                                  <p:childTnLst>
                                    <p:set>
                                      <p:cBhvr>
                                        <p:cTn id="52" dur="1" fill="hold">
                                          <p:stCondLst>
                                            <p:cond delay="0"/>
                                          </p:stCondLst>
                                        </p:cTn>
                                        <p:tgtEl>
                                          <p:spTgt spid="34833"/>
                                        </p:tgtEl>
                                        <p:attrNameLst>
                                          <p:attrName>style.visibility</p:attrName>
                                        </p:attrNameLst>
                                      </p:cBhvr>
                                      <p:to>
                                        <p:strVal val="visible"/>
                                      </p:to>
                                    </p:set>
                                    <p:anim calcmode="lin" valueType="num">
                                      <p:cBhvr>
                                        <p:cTn id="53" dur="300" fill="hold"/>
                                        <p:tgtEl>
                                          <p:spTgt spid="34833"/>
                                        </p:tgtEl>
                                        <p:attrNameLst>
                                          <p:attrName>ppt_w</p:attrName>
                                        </p:attrNameLst>
                                      </p:cBhvr>
                                      <p:tavLst>
                                        <p:tav tm="0">
                                          <p:val>
                                            <p:fltVal val="0.000000"/>
                                          </p:val>
                                        </p:tav>
                                        <p:tav tm="100000">
                                          <p:val>
                                            <p:strVal val="#ppt_w"/>
                                          </p:val>
                                        </p:tav>
                                      </p:tavLst>
                                    </p:anim>
                                    <p:anim calcmode="lin" valueType="num">
                                      <p:cBhvr>
                                        <p:cTn id="54" dur="300" fill="hold"/>
                                        <p:tgtEl>
                                          <p:spTgt spid="34833"/>
                                        </p:tgtEl>
                                        <p:attrNameLst>
                                          <p:attrName>ppt_h</p:attrName>
                                        </p:attrNameLst>
                                      </p:cBhvr>
                                      <p:tavLst>
                                        <p:tav tm="0">
                                          <p:val>
                                            <p:fltVal val="0.000000"/>
                                          </p:val>
                                        </p:tav>
                                        <p:tav tm="100000">
                                          <p:val>
                                            <p:strVal val="#ppt_h"/>
                                          </p:val>
                                        </p:tav>
                                      </p:tavLst>
                                    </p:anim>
                                    <p:anim calcmode="lin" valueType="num">
                                      <p:cBhvr>
                                        <p:cTn id="55" dur="300" fill="hold"/>
                                        <p:tgtEl>
                                          <p:spTgt spid="34833"/>
                                        </p:tgtEl>
                                        <p:attrNameLst>
                                          <p:attrName>style.rotation</p:attrName>
                                        </p:attrNameLst>
                                      </p:cBhvr>
                                      <p:tavLst>
                                        <p:tav tm="0">
                                          <p:val>
                                            <p:fltVal val="90.000000"/>
                                          </p:val>
                                        </p:tav>
                                        <p:tav tm="100000">
                                          <p:val>
                                            <p:fltVal val="0.000000"/>
                                          </p:val>
                                        </p:tav>
                                      </p:tavLst>
                                    </p:anim>
                                    <p:animEffect transition="in" filter="fade">
                                      <p:cBhvr>
                                        <p:cTn id="56" dur="300"/>
                                        <p:tgtEl>
                                          <p:spTgt spid="34833"/>
                                        </p:tgtEl>
                                      </p:cBhvr>
                                    </p:animEffect>
                                  </p:childTnLst>
                                </p:cTn>
                              </p:par>
                            </p:childTnLst>
                          </p:cTn>
                        </p:par>
                        <p:par>
                          <p:cTn id="57" fill="hold">
                            <p:stCondLst>
                              <p:cond delay="4000"/>
                            </p:stCondLst>
                            <p:childTnLst>
                              <p:par>
                                <p:cTn id="58" presetID="12" presetClass="entr" presetSubtype="8" fill="hold" nodeType="afterEffect">
                                  <p:stCondLst>
                                    <p:cond delay="0"/>
                                  </p:stCondLst>
                                  <p:childTnLst>
                                    <p:set>
                                      <p:cBhvr>
                                        <p:cTn id="59" dur="1" fill="hold">
                                          <p:stCondLst>
                                            <p:cond delay="0"/>
                                          </p:stCondLst>
                                        </p:cTn>
                                        <p:tgtEl>
                                          <p:spTgt spid="34828"/>
                                        </p:tgtEl>
                                        <p:attrNameLst>
                                          <p:attrName>style.visibility</p:attrName>
                                        </p:attrNameLst>
                                      </p:cBhvr>
                                      <p:to>
                                        <p:strVal val="visible"/>
                                      </p:to>
                                    </p:set>
                                    <p:anim calcmode="lin" valueType="num">
                                      <p:cBhvr additive="base">
                                        <p:cTn id="60" dur="300"/>
                                        <p:tgtEl>
                                          <p:spTgt spid="34828"/>
                                        </p:tgtEl>
                                        <p:attrNameLst>
                                          <p:attrName>ppt_x</p:attrName>
                                        </p:attrNameLst>
                                      </p:cBhvr>
                                      <p:tavLst>
                                        <p:tav tm="0">
                                          <p:val>
                                            <p:strVal val="#ppt_x-#ppt_w*1.125000"/>
                                          </p:val>
                                        </p:tav>
                                        <p:tav tm="100000">
                                          <p:val>
                                            <p:strVal val="#ppt_x"/>
                                          </p:val>
                                        </p:tav>
                                      </p:tavLst>
                                    </p:anim>
                                    <p:animEffect transition="in" filter="wipe(right)">
                                      <p:cBhvr>
                                        <p:cTn id="61" dur="300"/>
                                        <p:tgtEl>
                                          <p:spTgt spid="34828"/>
                                        </p:tgtEl>
                                      </p:cBhvr>
                                    </p:animEffect>
                                  </p:childTnLst>
                                </p:cTn>
                              </p:par>
                            </p:childTnLst>
                          </p:cTn>
                        </p:par>
                        <p:par>
                          <p:cTn id="62" fill="hold">
                            <p:stCondLst>
                              <p:cond delay="4500"/>
                            </p:stCondLst>
                            <p:childTnLst>
                              <p:par>
                                <p:cTn id="63" presetID="22" presetClass="entr" presetSubtype="8" fill="hold" grpId="0" nodeType="afterEffect">
                                  <p:stCondLst>
                                    <p:cond delay="0"/>
                                  </p:stCondLst>
                                  <p:childTnLst>
                                    <p:set>
                                      <p:cBhvr>
                                        <p:cTn id="64" dur="1" fill="hold">
                                          <p:stCondLst>
                                            <p:cond delay="0"/>
                                          </p:stCondLst>
                                        </p:cTn>
                                        <p:tgtEl>
                                          <p:spTgt spid="34838"/>
                                        </p:tgtEl>
                                        <p:attrNameLst>
                                          <p:attrName>style.visibility</p:attrName>
                                        </p:attrNameLst>
                                      </p:cBhvr>
                                      <p:to>
                                        <p:strVal val="visible"/>
                                      </p:to>
                                    </p:set>
                                    <p:animEffect transition="in" filter="wipe(left)">
                                      <p:cBhvr>
                                        <p:cTn id="65" dur="500"/>
                                        <p:tgtEl>
                                          <p:spTgt spid="34838"/>
                                        </p:tgtEl>
                                      </p:cBhvr>
                                    </p:animEffect>
                                  </p:childTnLst>
                                </p:cTn>
                              </p:par>
                            </p:childTnLst>
                          </p:cTn>
                        </p:par>
                        <p:par>
                          <p:cTn id="66" fill="hold">
                            <p:stCondLst>
                              <p:cond delay="5000"/>
                            </p:stCondLst>
                            <p:childTnLst>
                              <p:par>
                                <p:cTn id="67" presetID="31" presetClass="entr" presetSubtype="0" fill="hold" grpId="0" nodeType="afterEffect">
                                  <p:stCondLst>
                                    <p:cond delay="0"/>
                                  </p:stCondLst>
                                  <p:childTnLst>
                                    <p:set>
                                      <p:cBhvr>
                                        <p:cTn id="68" dur="1" fill="hold">
                                          <p:stCondLst>
                                            <p:cond delay="0"/>
                                          </p:stCondLst>
                                        </p:cTn>
                                        <p:tgtEl>
                                          <p:spTgt spid="34834"/>
                                        </p:tgtEl>
                                        <p:attrNameLst>
                                          <p:attrName>style.visibility</p:attrName>
                                        </p:attrNameLst>
                                      </p:cBhvr>
                                      <p:to>
                                        <p:strVal val="visible"/>
                                      </p:to>
                                    </p:set>
                                    <p:anim calcmode="lin" valueType="num">
                                      <p:cBhvr>
                                        <p:cTn id="69" dur="300" fill="hold"/>
                                        <p:tgtEl>
                                          <p:spTgt spid="34834"/>
                                        </p:tgtEl>
                                        <p:attrNameLst>
                                          <p:attrName>ppt_w</p:attrName>
                                        </p:attrNameLst>
                                      </p:cBhvr>
                                      <p:tavLst>
                                        <p:tav tm="0">
                                          <p:val>
                                            <p:fltVal val="0.000000"/>
                                          </p:val>
                                        </p:tav>
                                        <p:tav tm="100000">
                                          <p:val>
                                            <p:strVal val="#ppt_w"/>
                                          </p:val>
                                        </p:tav>
                                      </p:tavLst>
                                    </p:anim>
                                    <p:anim calcmode="lin" valueType="num">
                                      <p:cBhvr>
                                        <p:cTn id="70" dur="300" fill="hold"/>
                                        <p:tgtEl>
                                          <p:spTgt spid="34834"/>
                                        </p:tgtEl>
                                        <p:attrNameLst>
                                          <p:attrName>ppt_h</p:attrName>
                                        </p:attrNameLst>
                                      </p:cBhvr>
                                      <p:tavLst>
                                        <p:tav tm="0">
                                          <p:val>
                                            <p:fltVal val="0.000000"/>
                                          </p:val>
                                        </p:tav>
                                        <p:tav tm="100000">
                                          <p:val>
                                            <p:strVal val="#ppt_h"/>
                                          </p:val>
                                        </p:tav>
                                      </p:tavLst>
                                    </p:anim>
                                    <p:anim calcmode="lin" valueType="num">
                                      <p:cBhvr>
                                        <p:cTn id="71" dur="300" fill="hold"/>
                                        <p:tgtEl>
                                          <p:spTgt spid="34834"/>
                                        </p:tgtEl>
                                        <p:attrNameLst>
                                          <p:attrName>style.rotation</p:attrName>
                                        </p:attrNameLst>
                                      </p:cBhvr>
                                      <p:tavLst>
                                        <p:tav tm="0">
                                          <p:val>
                                            <p:fltVal val="90.000000"/>
                                          </p:val>
                                        </p:tav>
                                        <p:tav tm="100000">
                                          <p:val>
                                            <p:fltVal val="0.000000"/>
                                          </p:val>
                                        </p:tav>
                                      </p:tavLst>
                                    </p:anim>
                                    <p:animEffect transition="in" filter="fade">
                                      <p:cBhvr>
                                        <p:cTn id="72" dur="300"/>
                                        <p:tgtEl>
                                          <p:spTgt spid="34834"/>
                                        </p:tgtEl>
                                      </p:cBhvr>
                                    </p:animEffect>
                                  </p:childTnLst>
                                </p:cTn>
                              </p:par>
                            </p:childTnLst>
                          </p:cTn>
                        </p:par>
                        <p:par>
                          <p:cTn id="73" fill="hold">
                            <p:stCondLst>
                              <p:cond delay="5500"/>
                            </p:stCondLst>
                            <p:childTnLst>
                              <p:par>
                                <p:cTn id="74" presetID="12" presetClass="entr" presetSubtype="2" fill="hold" nodeType="afterEffect">
                                  <p:stCondLst>
                                    <p:cond delay="0"/>
                                  </p:stCondLst>
                                  <p:childTnLst>
                                    <p:set>
                                      <p:cBhvr>
                                        <p:cTn id="75" dur="1" fill="hold">
                                          <p:stCondLst>
                                            <p:cond delay="0"/>
                                          </p:stCondLst>
                                        </p:cTn>
                                        <p:tgtEl>
                                          <p:spTgt spid="34829"/>
                                        </p:tgtEl>
                                        <p:attrNameLst>
                                          <p:attrName>style.visibility</p:attrName>
                                        </p:attrNameLst>
                                      </p:cBhvr>
                                      <p:to>
                                        <p:strVal val="visible"/>
                                      </p:to>
                                    </p:set>
                                    <p:anim calcmode="lin" valueType="num">
                                      <p:cBhvr additive="base">
                                        <p:cTn id="76" dur="300"/>
                                        <p:tgtEl>
                                          <p:spTgt spid="34829"/>
                                        </p:tgtEl>
                                        <p:attrNameLst>
                                          <p:attrName>ppt_x</p:attrName>
                                        </p:attrNameLst>
                                      </p:cBhvr>
                                      <p:tavLst>
                                        <p:tav tm="0">
                                          <p:val>
                                            <p:strVal val="#ppt_x+#ppt_w*1.125000"/>
                                          </p:val>
                                        </p:tav>
                                        <p:tav tm="100000">
                                          <p:val>
                                            <p:strVal val="#ppt_x"/>
                                          </p:val>
                                        </p:tav>
                                      </p:tavLst>
                                    </p:anim>
                                    <p:animEffect transition="in" filter="wipe(left)">
                                      <p:cBhvr>
                                        <p:cTn id="77" dur="300"/>
                                        <p:tgtEl>
                                          <p:spTgt spid="34829"/>
                                        </p:tgtEl>
                                      </p:cBhvr>
                                    </p:animEffect>
                                  </p:childTnLst>
                                </p:cTn>
                              </p:par>
                            </p:childTnLst>
                          </p:cTn>
                        </p:par>
                        <p:par>
                          <p:cTn id="78" fill="hold">
                            <p:stCondLst>
                              <p:cond delay="6000"/>
                            </p:stCondLst>
                            <p:childTnLst>
                              <p:par>
                                <p:cTn id="79" presetID="22" presetClass="entr" presetSubtype="2" fill="hold" grpId="0" nodeType="afterEffect">
                                  <p:stCondLst>
                                    <p:cond delay="0"/>
                                  </p:stCondLst>
                                  <p:childTnLst>
                                    <p:set>
                                      <p:cBhvr>
                                        <p:cTn id="80" dur="1" fill="hold">
                                          <p:stCondLst>
                                            <p:cond delay="0"/>
                                          </p:stCondLst>
                                        </p:cTn>
                                        <p:tgtEl>
                                          <p:spTgt spid="34839"/>
                                        </p:tgtEl>
                                        <p:attrNameLst>
                                          <p:attrName>style.visibility</p:attrName>
                                        </p:attrNameLst>
                                      </p:cBhvr>
                                      <p:to>
                                        <p:strVal val="visible"/>
                                      </p:to>
                                    </p:set>
                                    <p:animEffect transition="in" filter="wipe(right)">
                                      <p:cBhvr>
                                        <p:cTn id="81" dur="500"/>
                                        <p:tgtEl>
                                          <p:spTgt spid="34839"/>
                                        </p:tgtEl>
                                      </p:cBhvr>
                                    </p:animEffect>
                                  </p:childTnLst>
                                </p:cTn>
                              </p:par>
                            </p:childTnLst>
                          </p:cTn>
                        </p:par>
                        <p:par>
                          <p:cTn id="82" fill="hold">
                            <p:stCondLst>
                              <p:cond delay="6500"/>
                            </p:stCondLst>
                            <p:childTnLst>
                              <p:par>
                                <p:cTn id="83" presetID="31" presetClass="entr" presetSubtype="0" fill="hold" grpId="0" nodeType="afterEffect">
                                  <p:stCondLst>
                                    <p:cond delay="0"/>
                                  </p:stCondLst>
                                  <p:childTnLst>
                                    <p:set>
                                      <p:cBhvr>
                                        <p:cTn id="84" dur="1" fill="hold">
                                          <p:stCondLst>
                                            <p:cond delay="0"/>
                                          </p:stCondLst>
                                        </p:cTn>
                                        <p:tgtEl>
                                          <p:spTgt spid="34835"/>
                                        </p:tgtEl>
                                        <p:attrNameLst>
                                          <p:attrName>style.visibility</p:attrName>
                                        </p:attrNameLst>
                                      </p:cBhvr>
                                      <p:to>
                                        <p:strVal val="visible"/>
                                      </p:to>
                                    </p:set>
                                    <p:anim calcmode="lin" valueType="num">
                                      <p:cBhvr>
                                        <p:cTn id="85" dur="300" fill="hold"/>
                                        <p:tgtEl>
                                          <p:spTgt spid="34835"/>
                                        </p:tgtEl>
                                        <p:attrNameLst>
                                          <p:attrName>ppt_w</p:attrName>
                                        </p:attrNameLst>
                                      </p:cBhvr>
                                      <p:tavLst>
                                        <p:tav tm="0">
                                          <p:val>
                                            <p:fltVal val="0.000000"/>
                                          </p:val>
                                        </p:tav>
                                        <p:tav tm="100000">
                                          <p:val>
                                            <p:strVal val="#ppt_w"/>
                                          </p:val>
                                        </p:tav>
                                      </p:tavLst>
                                    </p:anim>
                                    <p:anim calcmode="lin" valueType="num">
                                      <p:cBhvr>
                                        <p:cTn id="86" dur="300" fill="hold"/>
                                        <p:tgtEl>
                                          <p:spTgt spid="34835"/>
                                        </p:tgtEl>
                                        <p:attrNameLst>
                                          <p:attrName>ppt_h</p:attrName>
                                        </p:attrNameLst>
                                      </p:cBhvr>
                                      <p:tavLst>
                                        <p:tav tm="0">
                                          <p:val>
                                            <p:fltVal val="0.000000"/>
                                          </p:val>
                                        </p:tav>
                                        <p:tav tm="100000">
                                          <p:val>
                                            <p:strVal val="#ppt_h"/>
                                          </p:val>
                                        </p:tav>
                                      </p:tavLst>
                                    </p:anim>
                                    <p:anim calcmode="lin" valueType="num">
                                      <p:cBhvr>
                                        <p:cTn id="87" dur="300" fill="hold"/>
                                        <p:tgtEl>
                                          <p:spTgt spid="34835"/>
                                        </p:tgtEl>
                                        <p:attrNameLst>
                                          <p:attrName>style.rotation</p:attrName>
                                        </p:attrNameLst>
                                      </p:cBhvr>
                                      <p:tavLst>
                                        <p:tav tm="0">
                                          <p:val>
                                            <p:fltVal val="90.000000"/>
                                          </p:val>
                                        </p:tav>
                                        <p:tav tm="100000">
                                          <p:val>
                                            <p:fltVal val="0.000000"/>
                                          </p:val>
                                        </p:tav>
                                      </p:tavLst>
                                    </p:anim>
                                    <p:animEffect transition="in" filter="fade">
                                      <p:cBhvr>
                                        <p:cTn id="88" dur="300"/>
                                        <p:tgtEl>
                                          <p:spTgt spid="34835"/>
                                        </p:tgtEl>
                                      </p:cBhvr>
                                    </p:animEffect>
                                  </p:childTnLst>
                                </p:cTn>
                              </p:par>
                            </p:childTnLst>
                          </p:cTn>
                        </p:par>
                        <p:par>
                          <p:cTn id="89" fill="hold">
                            <p:stCondLst>
                              <p:cond delay="7000"/>
                            </p:stCondLst>
                            <p:childTnLst>
                              <p:par>
                                <p:cTn id="90" presetID="12" presetClass="entr" presetSubtype="8" fill="hold" nodeType="afterEffect">
                                  <p:stCondLst>
                                    <p:cond delay="0"/>
                                  </p:stCondLst>
                                  <p:childTnLst>
                                    <p:set>
                                      <p:cBhvr>
                                        <p:cTn id="91" dur="1" fill="hold">
                                          <p:stCondLst>
                                            <p:cond delay="0"/>
                                          </p:stCondLst>
                                        </p:cTn>
                                        <p:tgtEl>
                                          <p:spTgt spid="34830"/>
                                        </p:tgtEl>
                                        <p:attrNameLst>
                                          <p:attrName>style.visibility</p:attrName>
                                        </p:attrNameLst>
                                      </p:cBhvr>
                                      <p:to>
                                        <p:strVal val="visible"/>
                                      </p:to>
                                    </p:set>
                                    <p:anim calcmode="lin" valueType="num">
                                      <p:cBhvr additive="base">
                                        <p:cTn id="92" dur="300"/>
                                        <p:tgtEl>
                                          <p:spTgt spid="34830"/>
                                        </p:tgtEl>
                                        <p:attrNameLst>
                                          <p:attrName>ppt_x</p:attrName>
                                        </p:attrNameLst>
                                      </p:cBhvr>
                                      <p:tavLst>
                                        <p:tav tm="0">
                                          <p:val>
                                            <p:strVal val="#ppt_x-#ppt_w*1.125000"/>
                                          </p:val>
                                        </p:tav>
                                        <p:tav tm="100000">
                                          <p:val>
                                            <p:strVal val="#ppt_x"/>
                                          </p:val>
                                        </p:tav>
                                      </p:tavLst>
                                    </p:anim>
                                    <p:animEffect transition="in" filter="wipe(right)">
                                      <p:cBhvr>
                                        <p:cTn id="93" dur="300"/>
                                        <p:tgtEl>
                                          <p:spTgt spid="34830"/>
                                        </p:tgtEl>
                                      </p:cBhvr>
                                    </p:animEffect>
                                  </p:childTnLst>
                                </p:cTn>
                              </p:par>
                            </p:childTnLst>
                          </p:cTn>
                        </p:par>
                        <p:par>
                          <p:cTn id="94" fill="hold">
                            <p:stCondLst>
                              <p:cond delay="7500"/>
                            </p:stCondLst>
                            <p:childTnLst>
                              <p:par>
                                <p:cTn id="95" presetID="22" presetClass="entr" presetSubtype="8" fill="hold" grpId="0" nodeType="afterEffect">
                                  <p:stCondLst>
                                    <p:cond delay="0"/>
                                  </p:stCondLst>
                                  <p:childTnLst>
                                    <p:set>
                                      <p:cBhvr>
                                        <p:cTn id="96" dur="1" fill="hold">
                                          <p:stCondLst>
                                            <p:cond delay="0"/>
                                          </p:stCondLst>
                                        </p:cTn>
                                        <p:tgtEl>
                                          <p:spTgt spid="34840"/>
                                        </p:tgtEl>
                                        <p:attrNameLst>
                                          <p:attrName>style.visibility</p:attrName>
                                        </p:attrNameLst>
                                      </p:cBhvr>
                                      <p:to>
                                        <p:strVal val="visible"/>
                                      </p:to>
                                    </p:set>
                                    <p:animEffect transition="in" filter="wipe(left)">
                                      <p:cBhvr>
                                        <p:cTn id="97" dur="500"/>
                                        <p:tgtEl>
                                          <p:spTgt spid="34840"/>
                                        </p:tgtEl>
                                      </p:cBhvr>
                                    </p:animEffect>
                                  </p:childTnLst>
                                </p:cTn>
                              </p:par>
                            </p:childTnLst>
                          </p:cTn>
                        </p:par>
                        <p:par>
                          <p:cTn id="98" fill="hold">
                            <p:stCondLst>
                              <p:cond delay="8000"/>
                            </p:stCondLst>
                            <p:childTnLst>
                              <p:par>
                                <p:cTn id="99" presetID="31" presetClass="entr" presetSubtype="0" fill="hold" grpId="0" nodeType="afterEffect">
                                  <p:stCondLst>
                                    <p:cond delay="0"/>
                                  </p:stCondLst>
                                  <p:childTnLst>
                                    <p:set>
                                      <p:cBhvr>
                                        <p:cTn id="100" dur="1" fill="hold">
                                          <p:stCondLst>
                                            <p:cond delay="0"/>
                                          </p:stCondLst>
                                        </p:cTn>
                                        <p:tgtEl>
                                          <p:spTgt spid="34836"/>
                                        </p:tgtEl>
                                        <p:attrNameLst>
                                          <p:attrName>style.visibility</p:attrName>
                                        </p:attrNameLst>
                                      </p:cBhvr>
                                      <p:to>
                                        <p:strVal val="visible"/>
                                      </p:to>
                                    </p:set>
                                    <p:anim calcmode="lin" valueType="num">
                                      <p:cBhvr>
                                        <p:cTn id="101" dur="300" fill="hold"/>
                                        <p:tgtEl>
                                          <p:spTgt spid="34836"/>
                                        </p:tgtEl>
                                        <p:attrNameLst>
                                          <p:attrName>ppt_w</p:attrName>
                                        </p:attrNameLst>
                                      </p:cBhvr>
                                      <p:tavLst>
                                        <p:tav tm="0">
                                          <p:val>
                                            <p:fltVal val="0.000000"/>
                                          </p:val>
                                        </p:tav>
                                        <p:tav tm="100000">
                                          <p:val>
                                            <p:strVal val="#ppt_w"/>
                                          </p:val>
                                        </p:tav>
                                      </p:tavLst>
                                    </p:anim>
                                    <p:anim calcmode="lin" valueType="num">
                                      <p:cBhvr>
                                        <p:cTn id="102" dur="300" fill="hold"/>
                                        <p:tgtEl>
                                          <p:spTgt spid="34836"/>
                                        </p:tgtEl>
                                        <p:attrNameLst>
                                          <p:attrName>ppt_h</p:attrName>
                                        </p:attrNameLst>
                                      </p:cBhvr>
                                      <p:tavLst>
                                        <p:tav tm="0">
                                          <p:val>
                                            <p:fltVal val="0.000000"/>
                                          </p:val>
                                        </p:tav>
                                        <p:tav tm="100000">
                                          <p:val>
                                            <p:strVal val="#ppt_h"/>
                                          </p:val>
                                        </p:tav>
                                      </p:tavLst>
                                    </p:anim>
                                    <p:anim calcmode="lin" valueType="num">
                                      <p:cBhvr>
                                        <p:cTn id="103" dur="300" fill="hold"/>
                                        <p:tgtEl>
                                          <p:spTgt spid="34836"/>
                                        </p:tgtEl>
                                        <p:attrNameLst>
                                          <p:attrName>style.rotation</p:attrName>
                                        </p:attrNameLst>
                                      </p:cBhvr>
                                      <p:tavLst>
                                        <p:tav tm="0">
                                          <p:val>
                                            <p:fltVal val="90.000000"/>
                                          </p:val>
                                        </p:tav>
                                        <p:tav tm="100000">
                                          <p:val>
                                            <p:fltVal val="0.000000"/>
                                          </p:val>
                                        </p:tav>
                                      </p:tavLst>
                                    </p:anim>
                                    <p:animEffect transition="in" filter="fade">
                                      <p:cBhvr>
                                        <p:cTn id="104" dur="300"/>
                                        <p:tgtEl>
                                          <p:spTgt spid="34836"/>
                                        </p:tgtEl>
                                      </p:cBhvr>
                                    </p:animEffect>
                                  </p:childTnLst>
                                </p:cTn>
                              </p:par>
                            </p:childTnLst>
                          </p:cTn>
                        </p:par>
                        <p:par>
                          <p:cTn id="105" fill="hold">
                            <p:stCondLst>
                              <p:cond delay="8500"/>
                            </p:stCondLst>
                            <p:childTnLst>
                              <p:par>
                                <p:cTn id="106" presetID="12" presetClass="entr" presetSubtype="2" fill="hold" nodeType="afterEffect">
                                  <p:stCondLst>
                                    <p:cond delay="0"/>
                                  </p:stCondLst>
                                  <p:childTnLst>
                                    <p:set>
                                      <p:cBhvr>
                                        <p:cTn id="107" dur="1" fill="hold">
                                          <p:stCondLst>
                                            <p:cond delay="0"/>
                                          </p:stCondLst>
                                        </p:cTn>
                                        <p:tgtEl>
                                          <p:spTgt spid="34831"/>
                                        </p:tgtEl>
                                        <p:attrNameLst>
                                          <p:attrName>style.visibility</p:attrName>
                                        </p:attrNameLst>
                                      </p:cBhvr>
                                      <p:to>
                                        <p:strVal val="visible"/>
                                      </p:to>
                                    </p:set>
                                    <p:anim calcmode="lin" valueType="num">
                                      <p:cBhvr additive="base">
                                        <p:cTn id="108" dur="300"/>
                                        <p:tgtEl>
                                          <p:spTgt spid="34831"/>
                                        </p:tgtEl>
                                        <p:attrNameLst>
                                          <p:attrName>ppt_x</p:attrName>
                                        </p:attrNameLst>
                                      </p:cBhvr>
                                      <p:tavLst>
                                        <p:tav tm="0">
                                          <p:val>
                                            <p:strVal val="#ppt_x+#ppt_w*1.125000"/>
                                          </p:val>
                                        </p:tav>
                                        <p:tav tm="100000">
                                          <p:val>
                                            <p:strVal val="#ppt_x"/>
                                          </p:val>
                                        </p:tav>
                                      </p:tavLst>
                                    </p:anim>
                                    <p:animEffect transition="in" filter="wipe(left)">
                                      <p:cBhvr>
                                        <p:cTn id="109" dur="300"/>
                                        <p:tgtEl>
                                          <p:spTgt spid="34831"/>
                                        </p:tgtEl>
                                      </p:cBhvr>
                                    </p:animEffect>
                                  </p:childTnLst>
                                </p:cTn>
                              </p:par>
                            </p:childTnLst>
                          </p:cTn>
                        </p:par>
                        <p:par>
                          <p:cTn id="110" fill="hold">
                            <p:stCondLst>
                              <p:cond delay="9000"/>
                            </p:stCondLst>
                            <p:childTnLst>
                              <p:par>
                                <p:cTn id="111" presetID="22" presetClass="entr" presetSubtype="2" fill="hold" grpId="0" nodeType="afterEffect">
                                  <p:stCondLst>
                                    <p:cond delay="0"/>
                                  </p:stCondLst>
                                  <p:childTnLst>
                                    <p:set>
                                      <p:cBhvr>
                                        <p:cTn id="112" dur="1" fill="hold">
                                          <p:stCondLst>
                                            <p:cond delay="0"/>
                                          </p:stCondLst>
                                        </p:cTn>
                                        <p:tgtEl>
                                          <p:spTgt spid="34841"/>
                                        </p:tgtEl>
                                        <p:attrNameLst>
                                          <p:attrName>style.visibility</p:attrName>
                                        </p:attrNameLst>
                                      </p:cBhvr>
                                      <p:to>
                                        <p:strVal val="visible"/>
                                      </p:to>
                                    </p:set>
                                    <p:animEffect transition="in" filter="wipe(right)">
                                      <p:cBhvr>
                                        <p:cTn id="113" dur="500"/>
                                        <p:tgtEl>
                                          <p:spTgt spid="34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bldLvl="0" animBg="1"/>
      <p:bldP spid="34823" grpId="0" bldLvl="0" animBg="1"/>
      <p:bldP spid="34824" grpId="0" bldLvl="0" animBg="1"/>
      <p:bldP spid="34825" grpId="0" bldLvl="0" animBg="1"/>
      <p:bldP spid="34826" grpId="0" bldLvl="0" animBg="1"/>
      <p:bldP spid="34832" grpId="0"/>
      <p:bldP spid="34833" grpId="0"/>
      <p:bldP spid="34834" grpId="0"/>
      <p:bldP spid="34835" grpId="0"/>
      <p:bldP spid="34836" grpId="0"/>
      <p:bldP spid="34837" grpId="0"/>
      <p:bldP spid="34838" grpId="0"/>
      <p:bldP spid="34839" grpId="0"/>
      <p:bldP spid="34840" grpId="0"/>
      <p:bldP spid="348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区块链的分类</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24582" name="Freeform 6"/>
          <p:cNvSpPr/>
          <p:nvPr/>
        </p:nvSpPr>
        <p:spPr>
          <a:xfrm>
            <a:off x="1234758" y="2927350"/>
            <a:ext cx="2065337" cy="1787525"/>
          </a:xfrm>
          <a:custGeom>
            <a:avLst/>
            <a:gdLst/>
            <a:ahLst/>
            <a:cxnLst>
              <a:cxn ang="0">
                <a:pos x="1548642" y="0"/>
              </a:cxn>
              <a:cxn ang="0">
                <a:pos x="1807351" y="447062"/>
              </a:cxn>
              <a:cxn ang="0">
                <a:pos x="2065338" y="894124"/>
              </a:cxn>
              <a:cxn ang="0">
                <a:pos x="1807351" y="1340463"/>
              </a:cxn>
              <a:cxn ang="0">
                <a:pos x="1548642" y="1787525"/>
              </a:cxn>
              <a:cxn ang="0">
                <a:pos x="1032669" y="1787525"/>
              </a:cxn>
              <a:cxn ang="0">
                <a:pos x="515973" y="1787525"/>
              </a:cxn>
              <a:cxn ang="0">
                <a:pos x="257987" y="1340463"/>
              </a:cxn>
              <a:cxn ang="0">
                <a:pos x="0" y="894124"/>
              </a:cxn>
              <a:cxn ang="0">
                <a:pos x="257987" y="447062"/>
              </a:cxn>
              <a:cxn ang="0">
                <a:pos x="515973" y="0"/>
              </a:cxn>
              <a:cxn ang="0">
                <a:pos x="1032669" y="0"/>
              </a:cxn>
              <a:cxn ang="0">
                <a:pos x="1548642" y="0"/>
              </a:cxn>
            </a:cxnLst>
            <a:pathLst>
              <a:path w="2858" h="2475">
                <a:moveTo>
                  <a:pt x="2143" y="0"/>
                </a:moveTo>
                <a:lnTo>
                  <a:pt x="2501" y="619"/>
                </a:lnTo>
                <a:lnTo>
                  <a:pt x="2858" y="1238"/>
                </a:lnTo>
                <a:lnTo>
                  <a:pt x="2501" y="1856"/>
                </a:lnTo>
                <a:lnTo>
                  <a:pt x="2143" y="2475"/>
                </a:lnTo>
                <a:lnTo>
                  <a:pt x="1429" y="2475"/>
                </a:lnTo>
                <a:lnTo>
                  <a:pt x="714" y="2475"/>
                </a:lnTo>
                <a:lnTo>
                  <a:pt x="357" y="1856"/>
                </a:lnTo>
                <a:lnTo>
                  <a:pt x="0" y="1238"/>
                </a:lnTo>
                <a:lnTo>
                  <a:pt x="357" y="619"/>
                </a:lnTo>
                <a:lnTo>
                  <a:pt x="714" y="0"/>
                </a:lnTo>
                <a:lnTo>
                  <a:pt x="1429" y="0"/>
                </a:lnTo>
                <a:lnTo>
                  <a:pt x="2143" y="0"/>
                </a:lnTo>
                <a:close/>
              </a:path>
            </a:pathLst>
          </a:custGeom>
          <a:solidFill>
            <a:srgbClr val="124062"/>
          </a:solidFill>
          <a:ln w="9" cap="flat" cmpd="sng">
            <a:solidFill>
              <a:srgbClr val="FEFABC"/>
            </a:solidFill>
            <a:prstDash val="solid"/>
            <a:headEnd type="none" w="med" len="med"/>
            <a:tailEnd type="none" w="med" len="med"/>
          </a:ln>
        </p:spPr>
        <p:txBody>
          <a:bodyPr/>
          <a:p>
            <a:endParaRPr lang="zh-CN" altLang="en-US"/>
          </a:p>
        </p:txBody>
      </p:sp>
      <p:sp>
        <p:nvSpPr>
          <p:cNvPr id="24583" name="Line 7"/>
          <p:cNvSpPr/>
          <p:nvPr/>
        </p:nvSpPr>
        <p:spPr>
          <a:xfrm flipV="1">
            <a:off x="2787333" y="2092325"/>
            <a:ext cx="1055687" cy="833438"/>
          </a:xfrm>
          <a:prstGeom prst="line">
            <a:avLst/>
          </a:prstGeom>
          <a:ln w="9" cap="flat" cmpd="sng">
            <a:solidFill>
              <a:srgbClr val="124062"/>
            </a:solidFill>
            <a:prstDash val="solid"/>
            <a:headEnd type="none" w="med" len="med"/>
            <a:tailEnd type="triangle" w="med" len="med"/>
          </a:ln>
        </p:spPr>
      </p:sp>
      <p:sp>
        <p:nvSpPr>
          <p:cNvPr id="24584" name="Line 8"/>
          <p:cNvSpPr/>
          <p:nvPr/>
        </p:nvSpPr>
        <p:spPr>
          <a:xfrm flipV="1">
            <a:off x="3298508" y="3822700"/>
            <a:ext cx="549275" cy="0"/>
          </a:xfrm>
          <a:prstGeom prst="line">
            <a:avLst/>
          </a:prstGeom>
          <a:ln w="9" cap="flat" cmpd="sng">
            <a:solidFill>
              <a:srgbClr val="124062"/>
            </a:solidFill>
            <a:prstDash val="solid"/>
            <a:headEnd type="none" w="med" len="med"/>
            <a:tailEnd type="triangle" w="med" len="med"/>
          </a:ln>
        </p:spPr>
      </p:sp>
      <p:sp>
        <p:nvSpPr>
          <p:cNvPr id="24585" name="Rectangle 9"/>
          <p:cNvSpPr/>
          <p:nvPr/>
        </p:nvSpPr>
        <p:spPr>
          <a:xfrm>
            <a:off x="3848100" y="1412875"/>
            <a:ext cx="7071995" cy="1174115"/>
          </a:xfrm>
          <a:prstGeom prst="rect">
            <a:avLst/>
          </a:prstGeom>
          <a:solidFill>
            <a:srgbClr val="F2F2F2"/>
          </a:solidFill>
          <a:ln w="9" cap="flat" cmpd="sng">
            <a:solidFill>
              <a:srgbClr val="124062"/>
            </a:solidFill>
            <a:prstDash val="solid"/>
            <a:miter/>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4586" name="Rectangle 10"/>
          <p:cNvSpPr/>
          <p:nvPr/>
        </p:nvSpPr>
        <p:spPr>
          <a:xfrm>
            <a:off x="5544820" y="1206500"/>
            <a:ext cx="3581400" cy="422275"/>
          </a:xfrm>
          <a:prstGeom prst="rect">
            <a:avLst/>
          </a:prstGeom>
          <a:solidFill>
            <a:srgbClr val="537285"/>
          </a:solidFill>
          <a:ln w="9" cap="flat" cmpd="sng">
            <a:solidFill>
              <a:schemeClr val="bg1"/>
            </a:solidFill>
            <a:prstDash val="solid"/>
            <a:miter/>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4587" name="Rectangle 11"/>
          <p:cNvSpPr/>
          <p:nvPr/>
        </p:nvSpPr>
        <p:spPr>
          <a:xfrm>
            <a:off x="3848100" y="3132455"/>
            <a:ext cx="7071995" cy="1647190"/>
          </a:xfrm>
          <a:prstGeom prst="rect">
            <a:avLst/>
          </a:prstGeom>
          <a:solidFill>
            <a:srgbClr val="F2F2F2"/>
          </a:solidFill>
          <a:ln w="9" cap="flat" cmpd="sng">
            <a:solidFill>
              <a:srgbClr val="124062"/>
            </a:solidFill>
            <a:prstDash val="solid"/>
            <a:miter/>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4588" name="Rectangle 12"/>
          <p:cNvSpPr/>
          <p:nvPr/>
        </p:nvSpPr>
        <p:spPr>
          <a:xfrm>
            <a:off x="5561965" y="2917825"/>
            <a:ext cx="3581400" cy="423863"/>
          </a:xfrm>
          <a:prstGeom prst="rect">
            <a:avLst/>
          </a:prstGeom>
          <a:solidFill>
            <a:srgbClr val="537285"/>
          </a:solidFill>
          <a:ln w="9" cap="flat" cmpd="sng">
            <a:solidFill>
              <a:schemeClr val="bg1"/>
            </a:solidFill>
            <a:prstDash val="solid"/>
            <a:miter/>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4589" name="Line 13"/>
          <p:cNvSpPr/>
          <p:nvPr/>
        </p:nvSpPr>
        <p:spPr>
          <a:xfrm>
            <a:off x="2787650" y="4714875"/>
            <a:ext cx="1061085" cy="977900"/>
          </a:xfrm>
          <a:prstGeom prst="line">
            <a:avLst/>
          </a:prstGeom>
          <a:ln w="9" cap="flat" cmpd="sng">
            <a:solidFill>
              <a:srgbClr val="124062"/>
            </a:solidFill>
            <a:prstDash val="solid"/>
            <a:headEnd type="none" w="med" len="med"/>
            <a:tailEnd type="triangle" w="med" len="med"/>
          </a:ln>
        </p:spPr>
      </p:sp>
      <p:sp>
        <p:nvSpPr>
          <p:cNvPr id="24590" name="Rectangle 14"/>
          <p:cNvSpPr/>
          <p:nvPr/>
        </p:nvSpPr>
        <p:spPr>
          <a:xfrm>
            <a:off x="3848100" y="5178425"/>
            <a:ext cx="7071995" cy="993775"/>
          </a:xfrm>
          <a:prstGeom prst="rect">
            <a:avLst/>
          </a:prstGeom>
          <a:solidFill>
            <a:srgbClr val="F2F2F2"/>
          </a:solidFill>
          <a:ln w="9" cap="flat" cmpd="sng">
            <a:solidFill>
              <a:srgbClr val="124062"/>
            </a:solidFill>
            <a:prstDash val="solid"/>
            <a:miter/>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4591" name="Rectangle 15"/>
          <p:cNvSpPr/>
          <p:nvPr/>
        </p:nvSpPr>
        <p:spPr>
          <a:xfrm>
            <a:off x="5593715" y="4959350"/>
            <a:ext cx="3581400" cy="423863"/>
          </a:xfrm>
          <a:prstGeom prst="rect">
            <a:avLst/>
          </a:prstGeom>
          <a:solidFill>
            <a:srgbClr val="537285"/>
          </a:solidFill>
          <a:ln w="9" cap="flat" cmpd="sng">
            <a:solidFill>
              <a:schemeClr val="bg1"/>
            </a:solidFill>
            <a:prstDash val="solid"/>
            <a:miter/>
            <a:headEnd type="none" w="med" len="med"/>
            <a:tailEnd type="none" w="med" len="med"/>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4592" name="TextBox 15"/>
          <p:cNvSpPr txBox="1"/>
          <p:nvPr/>
        </p:nvSpPr>
        <p:spPr>
          <a:xfrm>
            <a:off x="5781358" y="1219200"/>
            <a:ext cx="3108325" cy="398780"/>
          </a:xfrm>
          <a:prstGeom prst="rect">
            <a:avLst/>
          </a:prstGeom>
          <a:noFill/>
          <a:ln w="9525">
            <a:noFill/>
          </a:ln>
        </p:spPr>
        <p:txBody>
          <a:bodyPr>
            <a:spAutoFit/>
          </a:bodyPr>
          <a:p>
            <a:pPr lvl="0" algn="ctr" eaLnBrk="1" hangingPunct="1"/>
            <a:r>
              <a:rPr lang="zh-CN" altLang="en-US" sz="2000" b="1" dirty="0">
                <a:solidFill>
                  <a:schemeClr val="bg1"/>
                </a:solidFill>
                <a:latin typeface="微软雅黑" panose="020B0503020204020204" charset="-122"/>
                <a:ea typeface="微软雅黑" panose="020B0503020204020204" charset="-122"/>
              </a:rPr>
              <a:t>公有区块链</a:t>
            </a:r>
            <a:endParaRPr lang="zh-CN" altLang="en-US" sz="2000" b="1" dirty="0">
              <a:solidFill>
                <a:schemeClr val="bg1"/>
              </a:solidFill>
              <a:latin typeface="微软雅黑" panose="020B0503020204020204" charset="-122"/>
              <a:ea typeface="微软雅黑" panose="020B0503020204020204" charset="-122"/>
            </a:endParaRPr>
          </a:p>
        </p:txBody>
      </p:sp>
      <p:sp>
        <p:nvSpPr>
          <p:cNvPr id="24593" name="TextBox 16"/>
          <p:cNvSpPr txBox="1"/>
          <p:nvPr/>
        </p:nvSpPr>
        <p:spPr>
          <a:xfrm>
            <a:off x="4017010" y="1701800"/>
            <a:ext cx="6501765" cy="866140"/>
          </a:xfrm>
          <a:prstGeom prst="rect">
            <a:avLst/>
          </a:prstGeom>
          <a:noFill/>
          <a:ln w="9525">
            <a:noFill/>
          </a:ln>
        </p:spPr>
        <p:txBody>
          <a:bodyPr wrap="square">
            <a:spAutoFit/>
          </a:bodyPr>
          <a:p>
            <a:pPr lvl="0" eaLnBrk="1" hangingPunct="1">
              <a:lnSpc>
                <a:spcPct val="120000"/>
              </a:lnSpc>
              <a:spcBef>
                <a:spcPts val="0"/>
              </a:spcBef>
              <a:spcAft>
                <a:spcPts val="0"/>
              </a:spcAft>
            </a:pPr>
            <a:r>
              <a:rPr lang="zh-CN" altLang="en-US" sz="1400" dirty="0">
                <a:solidFill>
                  <a:schemeClr val="tx1"/>
                </a:solidFill>
                <a:latin typeface="微软雅黑" panose="020B0503020204020204" charset="-122"/>
                <a:ea typeface="微软雅黑" panose="020B0503020204020204" charset="-122"/>
              </a:rPr>
              <a:t>世界上任何个体或者团体都可以发送交易，且交易能够获得该区块链的有效确认，任何人都可以参与其共识过程。</a:t>
            </a:r>
            <a:endParaRPr lang="zh-CN" altLang="en-US" sz="1400" dirty="0">
              <a:solidFill>
                <a:schemeClr val="tx1"/>
              </a:solidFill>
              <a:latin typeface="微软雅黑" panose="020B0503020204020204" charset="-122"/>
              <a:ea typeface="微软雅黑" panose="020B0503020204020204" charset="-122"/>
            </a:endParaRPr>
          </a:p>
          <a:p>
            <a:pPr lvl="0" eaLnBrk="1" hangingPunct="1">
              <a:lnSpc>
                <a:spcPct val="120000"/>
              </a:lnSpc>
              <a:spcBef>
                <a:spcPts val="0"/>
              </a:spcBef>
              <a:spcAft>
                <a:spcPts val="0"/>
              </a:spcAft>
            </a:pPr>
            <a:r>
              <a:rPr lang="zh-CN" altLang="en-US" sz="1400" dirty="0">
                <a:solidFill>
                  <a:schemeClr val="tx1"/>
                </a:solidFill>
                <a:latin typeface="微软雅黑" panose="020B0503020204020204" charset="-122"/>
                <a:ea typeface="微软雅黑" panose="020B0503020204020204" charset="-122"/>
              </a:rPr>
              <a:t>最早的区块链，也是目前应用最广泛的区块链</a:t>
            </a:r>
            <a:endParaRPr lang="zh-CN" altLang="en-US" sz="1400" dirty="0">
              <a:solidFill>
                <a:schemeClr val="tx1"/>
              </a:solidFill>
              <a:latin typeface="微软雅黑" panose="020B0503020204020204" charset="-122"/>
              <a:ea typeface="微软雅黑" panose="020B0503020204020204" charset="-122"/>
            </a:endParaRPr>
          </a:p>
        </p:txBody>
      </p:sp>
      <p:sp>
        <p:nvSpPr>
          <p:cNvPr id="24594" name="TextBox 17"/>
          <p:cNvSpPr txBox="1"/>
          <p:nvPr/>
        </p:nvSpPr>
        <p:spPr>
          <a:xfrm>
            <a:off x="5781358" y="2943225"/>
            <a:ext cx="3108325" cy="398780"/>
          </a:xfrm>
          <a:prstGeom prst="rect">
            <a:avLst/>
          </a:prstGeom>
          <a:noFill/>
          <a:ln w="9525">
            <a:noFill/>
          </a:ln>
        </p:spPr>
        <p:txBody>
          <a:bodyPr>
            <a:spAutoFit/>
          </a:bodyPr>
          <a:p>
            <a:pPr lvl="0" algn="ctr" eaLnBrk="1" hangingPunct="1"/>
            <a:r>
              <a:rPr lang="zh-CN" altLang="en-US" sz="2000" b="1" dirty="0">
                <a:solidFill>
                  <a:schemeClr val="bg1"/>
                </a:solidFill>
                <a:latin typeface="微软雅黑" panose="020B0503020204020204" charset="-122"/>
                <a:ea typeface="微软雅黑" panose="020B0503020204020204" charset="-122"/>
              </a:rPr>
              <a:t>行业区块链</a:t>
            </a:r>
            <a:endParaRPr lang="zh-CN" altLang="en-US" sz="2000" b="1" dirty="0">
              <a:solidFill>
                <a:schemeClr val="bg1"/>
              </a:solidFill>
              <a:latin typeface="微软雅黑" panose="020B0503020204020204" charset="-122"/>
              <a:ea typeface="微软雅黑" panose="020B0503020204020204" charset="-122"/>
            </a:endParaRPr>
          </a:p>
        </p:txBody>
      </p:sp>
      <p:sp>
        <p:nvSpPr>
          <p:cNvPr id="24595" name="TextBox 18"/>
          <p:cNvSpPr txBox="1"/>
          <p:nvPr/>
        </p:nvSpPr>
        <p:spPr>
          <a:xfrm>
            <a:off x="4017010" y="3389630"/>
            <a:ext cx="6784340" cy="1383030"/>
          </a:xfrm>
          <a:prstGeom prst="rect">
            <a:avLst/>
          </a:prstGeom>
          <a:noFill/>
          <a:ln w="9525">
            <a:noFill/>
          </a:ln>
        </p:spPr>
        <p:txBody>
          <a:bodyPr wrap="square">
            <a:spAutoFit/>
          </a:bodyPr>
          <a:p>
            <a:pPr lvl="0" eaLnBrk="1" hangingPunct="1">
              <a:lnSpc>
                <a:spcPct val="120000"/>
              </a:lnSpc>
              <a:spcBef>
                <a:spcPts val="0"/>
              </a:spcBef>
              <a:spcAft>
                <a:spcPts val="0"/>
              </a:spcAft>
            </a:pPr>
            <a:r>
              <a:rPr lang="zh-CN" altLang="en-US" sz="1400" dirty="0">
                <a:solidFill>
                  <a:schemeClr val="tx1"/>
                </a:solidFill>
                <a:latin typeface="微软雅黑" panose="020B0503020204020204" charset="-122"/>
                <a:ea typeface="微软雅黑" panose="020B0503020204020204" charset="-122"/>
              </a:rPr>
              <a:t>由某个群体内部指定多个预选的节点为记账人，每个块的生成由所有的预选节点共同决定（预选节点参与共识过程），其他接入节点可以参与交易，但不过问记账过程(本质上还是托管记账，只是变成分布式记账，预选节点的多少，如何决定每个块的记账者成为该区块链的主要风险点），其他任何人可以通过该区块链开放的API进行限定查询。</a:t>
            </a:r>
            <a:endParaRPr lang="zh-CN" altLang="en-US" sz="1400" dirty="0">
              <a:solidFill>
                <a:schemeClr val="tx1"/>
              </a:solidFill>
              <a:latin typeface="微软雅黑" panose="020B0503020204020204" charset="-122"/>
              <a:ea typeface="微软雅黑" panose="020B0503020204020204" charset="-122"/>
            </a:endParaRPr>
          </a:p>
        </p:txBody>
      </p:sp>
      <p:sp>
        <p:nvSpPr>
          <p:cNvPr id="24596" name="TextBox 19"/>
          <p:cNvSpPr txBox="1"/>
          <p:nvPr/>
        </p:nvSpPr>
        <p:spPr>
          <a:xfrm>
            <a:off x="5816918" y="4972050"/>
            <a:ext cx="3108325" cy="398780"/>
          </a:xfrm>
          <a:prstGeom prst="rect">
            <a:avLst/>
          </a:prstGeom>
          <a:noFill/>
          <a:ln w="9525">
            <a:noFill/>
          </a:ln>
        </p:spPr>
        <p:txBody>
          <a:bodyPr>
            <a:spAutoFit/>
          </a:bodyPr>
          <a:p>
            <a:pPr lvl="0" algn="ctr" eaLnBrk="1" hangingPunct="1"/>
            <a:r>
              <a:rPr lang="zh-CN" altLang="en-US" sz="2000" b="1" dirty="0">
                <a:solidFill>
                  <a:schemeClr val="bg1"/>
                </a:solidFill>
                <a:latin typeface="微软雅黑" panose="020B0503020204020204" charset="-122"/>
                <a:ea typeface="微软雅黑" panose="020B0503020204020204" charset="-122"/>
              </a:rPr>
              <a:t>私有区块链</a:t>
            </a:r>
            <a:endParaRPr lang="zh-CN" altLang="en-US" sz="2000" b="1" dirty="0">
              <a:solidFill>
                <a:schemeClr val="bg1"/>
              </a:solidFill>
              <a:latin typeface="微软雅黑" panose="020B0503020204020204" charset="-122"/>
              <a:ea typeface="微软雅黑" panose="020B0503020204020204" charset="-122"/>
            </a:endParaRPr>
          </a:p>
        </p:txBody>
      </p:sp>
      <p:sp>
        <p:nvSpPr>
          <p:cNvPr id="24597" name="TextBox 20"/>
          <p:cNvSpPr txBox="1"/>
          <p:nvPr/>
        </p:nvSpPr>
        <p:spPr>
          <a:xfrm>
            <a:off x="4036060" y="5516245"/>
            <a:ext cx="6684010" cy="607695"/>
          </a:xfrm>
          <a:prstGeom prst="rect">
            <a:avLst/>
          </a:prstGeom>
          <a:noFill/>
          <a:ln w="9525">
            <a:noFill/>
          </a:ln>
        </p:spPr>
        <p:txBody>
          <a:bodyPr wrap="square">
            <a:spAutoFit/>
          </a:bodyPr>
          <a:p>
            <a:pPr lvl="0" eaLnBrk="1" hangingPunct="1">
              <a:lnSpc>
                <a:spcPct val="120000"/>
              </a:lnSpc>
              <a:spcBef>
                <a:spcPts val="0"/>
              </a:spcBef>
              <a:spcAft>
                <a:spcPts val="0"/>
              </a:spcAft>
            </a:pPr>
            <a:r>
              <a:rPr lang="zh-CN" altLang="en-US" sz="1400" dirty="0">
                <a:solidFill>
                  <a:schemeClr val="tx1"/>
                </a:solidFill>
                <a:latin typeface="微软雅黑" panose="020B0503020204020204" charset="-122"/>
                <a:ea typeface="微软雅黑" panose="020B0503020204020204" charset="-122"/>
              </a:rPr>
              <a:t>仅仅使用区块链的总账技术进行记账，可以是一个公司，也可以是个人，独享该区块链的写入权限，本链与其他的分布式存储方案没有太大区别。</a:t>
            </a:r>
            <a:endParaRPr lang="zh-CN" altLang="en-US" sz="1400" dirty="0">
              <a:solidFill>
                <a:schemeClr val="tx1"/>
              </a:solidFill>
              <a:latin typeface="微软雅黑" panose="020B0503020204020204" charset="-122"/>
              <a:ea typeface="微软雅黑" panose="020B0503020204020204" charset="-122"/>
            </a:endParaRPr>
          </a:p>
        </p:txBody>
      </p:sp>
      <p:sp>
        <p:nvSpPr>
          <p:cNvPr id="24598" name="TextBox 21"/>
          <p:cNvSpPr txBox="1"/>
          <p:nvPr/>
        </p:nvSpPr>
        <p:spPr>
          <a:xfrm>
            <a:off x="1477963" y="3574733"/>
            <a:ext cx="1500187" cy="491490"/>
          </a:xfrm>
          <a:prstGeom prst="rect">
            <a:avLst/>
          </a:prstGeom>
          <a:noFill/>
          <a:ln w="9525">
            <a:noFill/>
          </a:ln>
        </p:spPr>
        <p:txBody>
          <a:bodyPr>
            <a:spAutoFit/>
          </a:bodyPr>
          <a:p>
            <a:pPr lvl="0" algn="ctr" eaLnBrk="1" hangingPunct="1"/>
            <a:r>
              <a:rPr lang="zh-CN" altLang="en-US" sz="2600" b="1" dirty="0">
                <a:solidFill>
                  <a:schemeClr val="bg1"/>
                </a:solidFill>
                <a:latin typeface="微软雅黑" panose="020B0503020204020204" charset="-122"/>
                <a:ea typeface="微软雅黑" panose="020B0503020204020204" charset="-122"/>
              </a:rPr>
              <a:t>区块链</a:t>
            </a:r>
            <a:endParaRPr lang="zh-CN" altLang="en-US" sz="2600" b="1"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4582"/>
                                        </p:tgtEl>
                                        <p:attrNameLst>
                                          <p:attrName>style.visibility</p:attrName>
                                        </p:attrNameLst>
                                      </p:cBhvr>
                                      <p:to>
                                        <p:strVal val="visible"/>
                                      </p:to>
                                    </p:set>
                                    <p:anim calcmode="lin" valueType="num">
                                      <p:cBhvr>
                                        <p:cTn id="11" dur="1000" fill="hold"/>
                                        <p:tgtEl>
                                          <p:spTgt spid="24582"/>
                                        </p:tgtEl>
                                        <p:attrNameLst>
                                          <p:attrName>ppt_w</p:attrName>
                                        </p:attrNameLst>
                                      </p:cBhvr>
                                      <p:tavLst>
                                        <p:tav tm="0">
                                          <p:val>
                                            <p:fltVal val="0.000000"/>
                                          </p:val>
                                        </p:tav>
                                        <p:tav tm="100000">
                                          <p:val>
                                            <p:strVal val="#ppt_w"/>
                                          </p:val>
                                        </p:tav>
                                      </p:tavLst>
                                    </p:anim>
                                    <p:anim calcmode="lin" valueType="num">
                                      <p:cBhvr>
                                        <p:cTn id="12" dur="1000" fill="hold"/>
                                        <p:tgtEl>
                                          <p:spTgt spid="24582"/>
                                        </p:tgtEl>
                                        <p:attrNameLst>
                                          <p:attrName>ppt_h</p:attrName>
                                        </p:attrNameLst>
                                      </p:cBhvr>
                                      <p:tavLst>
                                        <p:tav tm="0">
                                          <p:val>
                                            <p:fltVal val="0.000000"/>
                                          </p:val>
                                        </p:tav>
                                        <p:tav tm="100000">
                                          <p:val>
                                            <p:strVal val="#ppt_h"/>
                                          </p:val>
                                        </p:tav>
                                      </p:tavLst>
                                    </p:anim>
                                    <p:anim calcmode="lin" valueType="num">
                                      <p:cBhvr>
                                        <p:cTn id="13" dur="1000" fill="hold"/>
                                        <p:tgtEl>
                                          <p:spTgt spid="24582"/>
                                        </p:tgtEl>
                                        <p:attrNameLst>
                                          <p:attrName>style.rotation</p:attrName>
                                        </p:attrNameLst>
                                      </p:cBhvr>
                                      <p:tavLst>
                                        <p:tav tm="0">
                                          <p:val>
                                            <p:fltVal val="90.000000"/>
                                          </p:val>
                                        </p:tav>
                                        <p:tav tm="100000">
                                          <p:val>
                                            <p:fltVal val="0.000000"/>
                                          </p:val>
                                        </p:tav>
                                      </p:tavLst>
                                    </p:anim>
                                    <p:animEffect transition="in" filter="fade">
                                      <p:cBhvr>
                                        <p:cTn id="14" dur="1000"/>
                                        <p:tgtEl>
                                          <p:spTgt spid="24582"/>
                                        </p:tgtEl>
                                      </p:cBhvr>
                                    </p:animEffect>
                                  </p:childTnLst>
                                </p:cTn>
                              </p:par>
                            </p:childTnLst>
                          </p:cTn>
                        </p:par>
                        <p:par>
                          <p:cTn id="15" fill="hold">
                            <p:stCondLst>
                              <p:cond delay="2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24598"/>
                                        </p:tgtEl>
                                        <p:attrNameLst>
                                          <p:attrName>style.visibility</p:attrName>
                                        </p:attrNameLst>
                                      </p:cBhvr>
                                      <p:to>
                                        <p:strVal val="visible"/>
                                      </p:to>
                                    </p:set>
                                    <p:anim calcmode="lin" valueType="num">
                                      <p:cBhvr>
                                        <p:cTn id="18" dur="500" fill="hold"/>
                                        <p:tgtEl>
                                          <p:spTgt spid="24598"/>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24598"/>
                                        </p:tgtEl>
                                        <p:attrNameLst>
                                          <p:attrName>ppt_y</p:attrName>
                                        </p:attrNameLst>
                                      </p:cBhvr>
                                      <p:tavLst>
                                        <p:tav tm="0">
                                          <p:val>
                                            <p:strVal val="#ppt_y"/>
                                          </p:val>
                                        </p:tav>
                                        <p:tav tm="100000">
                                          <p:val>
                                            <p:strVal val="#ppt_y"/>
                                          </p:val>
                                        </p:tav>
                                      </p:tavLst>
                                    </p:anim>
                                    <p:anim calcmode="lin" valueType="num">
                                      <p:cBhvr>
                                        <p:cTn id="20" dur="500" fill="hold"/>
                                        <p:tgtEl>
                                          <p:spTgt spid="24598"/>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24598"/>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24598"/>
                                        </p:tgtEl>
                                      </p:cBhvr>
                                    </p:animEffect>
                                  </p:childTnLst>
                                </p:cTn>
                              </p:par>
                            </p:childTnLst>
                          </p:cTn>
                        </p:par>
                        <p:par>
                          <p:cTn id="23" fill="hold">
                            <p:stCondLst>
                              <p:cond delay="2599"/>
                            </p:stCondLst>
                            <p:childTnLst>
                              <p:par>
                                <p:cTn id="24" presetID="22" presetClass="entr" presetSubtype="8" fill="hold" nodeType="afterEffect">
                                  <p:stCondLst>
                                    <p:cond delay="0"/>
                                  </p:stCondLst>
                                  <p:childTnLst>
                                    <p:set>
                                      <p:cBhvr>
                                        <p:cTn id="25" dur="1" fill="hold">
                                          <p:stCondLst>
                                            <p:cond delay="0"/>
                                          </p:stCondLst>
                                        </p:cTn>
                                        <p:tgtEl>
                                          <p:spTgt spid="24583"/>
                                        </p:tgtEl>
                                        <p:attrNameLst>
                                          <p:attrName>style.visibility</p:attrName>
                                        </p:attrNameLst>
                                      </p:cBhvr>
                                      <p:to>
                                        <p:strVal val="visible"/>
                                      </p:to>
                                    </p:set>
                                    <p:animEffect transition="in" filter="wipe(left)">
                                      <p:cBhvr>
                                        <p:cTn id="26" dur="500"/>
                                        <p:tgtEl>
                                          <p:spTgt spid="24583"/>
                                        </p:tgtEl>
                                      </p:cBhvr>
                                    </p:animEffect>
                                  </p:childTnLst>
                                </p:cTn>
                              </p:par>
                              <p:par>
                                <p:cTn id="27" presetID="22" presetClass="entr" presetSubtype="8" fill="hold" nodeType="withEffect">
                                  <p:stCondLst>
                                    <p:cond delay="0"/>
                                  </p:stCondLst>
                                  <p:childTnLst>
                                    <p:set>
                                      <p:cBhvr>
                                        <p:cTn id="28" dur="1" fill="hold">
                                          <p:stCondLst>
                                            <p:cond delay="0"/>
                                          </p:stCondLst>
                                        </p:cTn>
                                        <p:tgtEl>
                                          <p:spTgt spid="24584"/>
                                        </p:tgtEl>
                                        <p:attrNameLst>
                                          <p:attrName>style.visibility</p:attrName>
                                        </p:attrNameLst>
                                      </p:cBhvr>
                                      <p:to>
                                        <p:strVal val="visible"/>
                                      </p:to>
                                    </p:set>
                                    <p:animEffect transition="in" filter="wipe(left)">
                                      <p:cBhvr>
                                        <p:cTn id="29" dur="500"/>
                                        <p:tgtEl>
                                          <p:spTgt spid="24584"/>
                                        </p:tgtEl>
                                      </p:cBhvr>
                                    </p:animEffect>
                                  </p:childTnLst>
                                </p:cTn>
                              </p:par>
                              <p:par>
                                <p:cTn id="30" presetID="22" presetClass="entr" presetSubtype="8" fill="hold" nodeType="withEffect">
                                  <p:stCondLst>
                                    <p:cond delay="0"/>
                                  </p:stCondLst>
                                  <p:childTnLst>
                                    <p:set>
                                      <p:cBhvr>
                                        <p:cTn id="31" dur="1" fill="hold">
                                          <p:stCondLst>
                                            <p:cond delay="0"/>
                                          </p:stCondLst>
                                        </p:cTn>
                                        <p:tgtEl>
                                          <p:spTgt spid="24589"/>
                                        </p:tgtEl>
                                        <p:attrNameLst>
                                          <p:attrName>style.visibility</p:attrName>
                                        </p:attrNameLst>
                                      </p:cBhvr>
                                      <p:to>
                                        <p:strVal val="visible"/>
                                      </p:to>
                                    </p:set>
                                    <p:animEffect transition="in" filter="wipe(left)">
                                      <p:cBhvr>
                                        <p:cTn id="32" dur="500"/>
                                        <p:tgtEl>
                                          <p:spTgt spid="24589"/>
                                        </p:tgtEl>
                                      </p:cBhvr>
                                    </p:animEffect>
                                  </p:childTnLst>
                                </p:cTn>
                              </p:par>
                            </p:childTnLst>
                          </p:cTn>
                        </p:par>
                        <p:par>
                          <p:cTn id="33" fill="hold">
                            <p:stCondLst>
                              <p:cond delay="3099"/>
                            </p:stCondLst>
                            <p:childTnLst>
                              <p:par>
                                <p:cTn id="34" presetID="22" presetClass="entr" presetSubtype="8" fill="hold" grpId="0" nodeType="afterEffect">
                                  <p:stCondLst>
                                    <p:cond delay="0"/>
                                  </p:stCondLst>
                                  <p:childTnLst>
                                    <p:set>
                                      <p:cBhvr>
                                        <p:cTn id="35" dur="1" fill="hold">
                                          <p:stCondLst>
                                            <p:cond delay="0"/>
                                          </p:stCondLst>
                                        </p:cTn>
                                        <p:tgtEl>
                                          <p:spTgt spid="24593"/>
                                        </p:tgtEl>
                                        <p:attrNameLst>
                                          <p:attrName>style.visibility</p:attrName>
                                        </p:attrNameLst>
                                      </p:cBhvr>
                                      <p:to>
                                        <p:strVal val="visible"/>
                                      </p:to>
                                    </p:set>
                                    <p:animEffect transition="in" filter="wipe(left)">
                                      <p:cBhvr>
                                        <p:cTn id="36" dur="500"/>
                                        <p:tgtEl>
                                          <p:spTgt spid="24593"/>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4585"/>
                                        </p:tgtEl>
                                        <p:attrNameLst>
                                          <p:attrName>style.visibility</p:attrName>
                                        </p:attrNameLst>
                                      </p:cBhvr>
                                      <p:to>
                                        <p:strVal val="visible"/>
                                      </p:to>
                                    </p:set>
                                    <p:animEffect transition="in" filter="wipe(left)">
                                      <p:cBhvr>
                                        <p:cTn id="39" dur="500"/>
                                        <p:tgtEl>
                                          <p:spTgt spid="24585"/>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24595"/>
                                        </p:tgtEl>
                                        <p:attrNameLst>
                                          <p:attrName>style.visibility</p:attrName>
                                        </p:attrNameLst>
                                      </p:cBhvr>
                                      <p:to>
                                        <p:strVal val="visible"/>
                                      </p:to>
                                    </p:set>
                                    <p:animEffect transition="in" filter="wipe(left)">
                                      <p:cBhvr>
                                        <p:cTn id="42" dur="500"/>
                                        <p:tgtEl>
                                          <p:spTgt spid="24595"/>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4587"/>
                                        </p:tgtEl>
                                        <p:attrNameLst>
                                          <p:attrName>style.visibility</p:attrName>
                                        </p:attrNameLst>
                                      </p:cBhvr>
                                      <p:to>
                                        <p:strVal val="visible"/>
                                      </p:to>
                                    </p:set>
                                    <p:animEffect transition="in" filter="wipe(left)">
                                      <p:cBhvr>
                                        <p:cTn id="45" dur="500"/>
                                        <p:tgtEl>
                                          <p:spTgt spid="24587"/>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4597"/>
                                        </p:tgtEl>
                                        <p:attrNameLst>
                                          <p:attrName>style.visibility</p:attrName>
                                        </p:attrNameLst>
                                      </p:cBhvr>
                                      <p:to>
                                        <p:strVal val="visible"/>
                                      </p:to>
                                    </p:set>
                                    <p:animEffect transition="in" filter="wipe(left)">
                                      <p:cBhvr>
                                        <p:cTn id="48" dur="500"/>
                                        <p:tgtEl>
                                          <p:spTgt spid="24597"/>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4590"/>
                                        </p:tgtEl>
                                        <p:attrNameLst>
                                          <p:attrName>style.visibility</p:attrName>
                                        </p:attrNameLst>
                                      </p:cBhvr>
                                      <p:to>
                                        <p:strVal val="visible"/>
                                      </p:to>
                                    </p:set>
                                    <p:animEffect transition="in" filter="wipe(left)">
                                      <p:cBhvr>
                                        <p:cTn id="51" dur="500"/>
                                        <p:tgtEl>
                                          <p:spTgt spid="24590"/>
                                        </p:tgtEl>
                                      </p:cBhvr>
                                    </p:animEffect>
                                  </p:childTnLst>
                                </p:cTn>
                              </p:par>
                            </p:childTnLst>
                          </p:cTn>
                        </p:par>
                        <p:par>
                          <p:cTn id="52" fill="hold">
                            <p:stCondLst>
                              <p:cond delay="3599"/>
                            </p:stCondLst>
                            <p:childTnLst>
                              <p:par>
                                <p:cTn id="53" presetID="42" presetClass="entr" presetSubtype="0" fill="hold" grpId="0" nodeType="afterEffect">
                                  <p:stCondLst>
                                    <p:cond delay="0"/>
                                  </p:stCondLst>
                                  <p:childTnLst>
                                    <p:set>
                                      <p:cBhvr>
                                        <p:cTn id="54" dur="1" fill="hold">
                                          <p:stCondLst>
                                            <p:cond delay="0"/>
                                          </p:stCondLst>
                                        </p:cTn>
                                        <p:tgtEl>
                                          <p:spTgt spid="24592"/>
                                        </p:tgtEl>
                                        <p:attrNameLst>
                                          <p:attrName>style.visibility</p:attrName>
                                        </p:attrNameLst>
                                      </p:cBhvr>
                                      <p:to>
                                        <p:strVal val="visible"/>
                                      </p:to>
                                    </p:set>
                                    <p:animEffect transition="in" filter="fade">
                                      <p:cBhvr>
                                        <p:cTn id="55" dur="1000"/>
                                        <p:tgtEl>
                                          <p:spTgt spid="24592"/>
                                        </p:tgtEl>
                                      </p:cBhvr>
                                    </p:animEffect>
                                    <p:anim calcmode="lin" valueType="num">
                                      <p:cBhvr>
                                        <p:cTn id="56" dur="1000" fill="hold"/>
                                        <p:tgtEl>
                                          <p:spTgt spid="24592"/>
                                        </p:tgtEl>
                                        <p:attrNameLst>
                                          <p:attrName>ppt_x</p:attrName>
                                        </p:attrNameLst>
                                      </p:cBhvr>
                                      <p:tavLst>
                                        <p:tav tm="0">
                                          <p:val>
                                            <p:strVal val="#ppt_x"/>
                                          </p:val>
                                        </p:tav>
                                        <p:tav tm="100000">
                                          <p:val>
                                            <p:strVal val="#ppt_x"/>
                                          </p:val>
                                        </p:tav>
                                      </p:tavLst>
                                    </p:anim>
                                    <p:anim calcmode="lin" valueType="num">
                                      <p:cBhvr>
                                        <p:cTn id="57" dur="1000" fill="hold"/>
                                        <p:tgtEl>
                                          <p:spTgt spid="2459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4586"/>
                                        </p:tgtEl>
                                        <p:attrNameLst>
                                          <p:attrName>style.visibility</p:attrName>
                                        </p:attrNameLst>
                                      </p:cBhvr>
                                      <p:to>
                                        <p:strVal val="visible"/>
                                      </p:to>
                                    </p:set>
                                    <p:animEffect transition="in" filter="fade">
                                      <p:cBhvr>
                                        <p:cTn id="60" dur="1000"/>
                                        <p:tgtEl>
                                          <p:spTgt spid="24586"/>
                                        </p:tgtEl>
                                      </p:cBhvr>
                                    </p:animEffect>
                                    <p:anim calcmode="lin" valueType="num">
                                      <p:cBhvr>
                                        <p:cTn id="61" dur="1000" fill="hold"/>
                                        <p:tgtEl>
                                          <p:spTgt spid="24586"/>
                                        </p:tgtEl>
                                        <p:attrNameLst>
                                          <p:attrName>ppt_x</p:attrName>
                                        </p:attrNameLst>
                                      </p:cBhvr>
                                      <p:tavLst>
                                        <p:tav tm="0">
                                          <p:val>
                                            <p:strVal val="#ppt_x"/>
                                          </p:val>
                                        </p:tav>
                                        <p:tav tm="100000">
                                          <p:val>
                                            <p:strVal val="#ppt_x"/>
                                          </p:val>
                                        </p:tav>
                                      </p:tavLst>
                                    </p:anim>
                                    <p:anim calcmode="lin" valueType="num">
                                      <p:cBhvr>
                                        <p:cTn id="62" dur="1000" fill="hold"/>
                                        <p:tgtEl>
                                          <p:spTgt spid="24586"/>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4594"/>
                                        </p:tgtEl>
                                        <p:attrNameLst>
                                          <p:attrName>style.visibility</p:attrName>
                                        </p:attrNameLst>
                                      </p:cBhvr>
                                      <p:to>
                                        <p:strVal val="visible"/>
                                      </p:to>
                                    </p:set>
                                    <p:animEffect transition="in" filter="fade">
                                      <p:cBhvr>
                                        <p:cTn id="65" dur="1000"/>
                                        <p:tgtEl>
                                          <p:spTgt spid="24594"/>
                                        </p:tgtEl>
                                      </p:cBhvr>
                                    </p:animEffect>
                                    <p:anim calcmode="lin" valueType="num">
                                      <p:cBhvr>
                                        <p:cTn id="66" dur="1000" fill="hold"/>
                                        <p:tgtEl>
                                          <p:spTgt spid="24594"/>
                                        </p:tgtEl>
                                        <p:attrNameLst>
                                          <p:attrName>ppt_x</p:attrName>
                                        </p:attrNameLst>
                                      </p:cBhvr>
                                      <p:tavLst>
                                        <p:tav tm="0">
                                          <p:val>
                                            <p:strVal val="#ppt_x"/>
                                          </p:val>
                                        </p:tav>
                                        <p:tav tm="100000">
                                          <p:val>
                                            <p:strVal val="#ppt_x"/>
                                          </p:val>
                                        </p:tav>
                                      </p:tavLst>
                                    </p:anim>
                                    <p:anim calcmode="lin" valueType="num">
                                      <p:cBhvr>
                                        <p:cTn id="67" dur="1000" fill="hold"/>
                                        <p:tgtEl>
                                          <p:spTgt spid="24594"/>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24588"/>
                                        </p:tgtEl>
                                        <p:attrNameLst>
                                          <p:attrName>style.visibility</p:attrName>
                                        </p:attrNameLst>
                                      </p:cBhvr>
                                      <p:to>
                                        <p:strVal val="visible"/>
                                      </p:to>
                                    </p:set>
                                    <p:animEffect transition="in" filter="fade">
                                      <p:cBhvr>
                                        <p:cTn id="70" dur="1000"/>
                                        <p:tgtEl>
                                          <p:spTgt spid="24588"/>
                                        </p:tgtEl>
                                      </p:cBhvr>
                                    </p:animEffect>
                                    <p:anim calcmode="lin" valueType="num">
                                      <p:cBhvr>
                                        <p:cTn id="71" dur="1000" fill="hold"/>
                                        <p:tgtEl>
                                          <p:spTgt spid="24588"/>
                                        </p:tgtEl>
                                        <p:attrNameLst>
                                          <p:attrName>ppt_x</p:attrName>
                                        </p:attrNameLst>
                                      </p:cBhvr>
                                      <p:tavLst>
                                        <p:tav tm="0">
                                          <p:val>
                                            <p:strVal val="#ppt_x"/>
                                          </p:val>
                                        </p:tav>
                                        <p:tav tm="100000">
                                          <p:val>
                                            <p:strVal val="#ppt_x"/>
                                          </p:val>
                                        </p:tav>
                                      </p:tavLst>
                                    </p:anim>
                                    <p:anim calcmode="lin" valueType="num">
                                      <p:cBhvr>
                                        <p:cTn id="72" dur="1000" fill="hold"/>
                                        <p:tgtEl>
                                          <p:spTgt spid="24588"/>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24596"/>
                                        </p:tgtEl>
                                        <p:attrNameLst>
                                          <p:attrName>style.visibility</p:attrName>
                                        </p:attrNameLst>
                                      </p:cBhvr>
                                      <p:to>
                                        <p:strVal val="visible"/>
                                      </p:to>
                                    </p:set>
                                    <p:animEffect transition="in" filter="fade">
                                      <p:cBhvr>
                                        <p:cTn id="75" dur="1000"/>
                                        <p:tgtEl>
                                          <p:spTgt spid="24596"/>
                                        </p:tgtEl>
                                      </p:cBhvr>
                                    </p:animEffect>
                                    <p:anim calcmode="lin" valueType="num">
                                      <p:cBhvr>
                                        <p:cTn id="76" dur="1000" fill="hold"/>
                                        <p:tgtEl>
                                          <p:spTgt spid="24596"/>
                                        </p:tgtEl>
                                        <p:attrNameLst>
                                          <p:attrName>ppt_x</p:attrName>
                                        </p:attrNameLst>
                                      </p:cBhvr>
                                      <p:tavLst>
                                        <p:tav tm="0">
                                          <p:val>
                                            <p:strVal val="#ppt_x"/>
                                          </p:val>
                                        </p:tav>
                                        <p:tav tm="100000">
                                          <p:val>
                                            <p:strVal val="#ppt_x"/>
                                          </p:val>
                                        </p:tav>
                                      </p:tavLst>
                                    </p:anim>
                                    <p:anim calcmode="lin" valueType="num">
                                      <p:cBhvr>
                                        <p:cTn id="77" dur="1000" fill="hold"/>
                                        <p:tgtEl>
                                          <p:spTgt spid="24596"/>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24591"/>
                                        </p:tgtEl>
                                        <p:attrNameLst>
                                          <p:attrName>style.visibility</p:attrName>
                                        </p:attrNameLst>
                                      </p:cBhvr>
                                      <p:to>
                                        <p:strVal val="visible"/>
                                      </p:to>
                                    </p:set>
                                    <p:animEffect transition="in" filter="fade">
                                      <p:cBhvr>
                                        <p:cTn id="80" dur="1000"/>
                                        <p:tgtEl>
                                          <p:spTgt spid="24591"/>
                                        </p:tgtEl>
                                      </p:cBhvr>
                                    </p:animEffect>
                                    <p:anim calcmode="lin" valueType="num">
                                      <p:cBhvr>
                                        <p:cTn id="81" dur="1000" fill="hold"/>
                                        <p:tgtEl>
                                          <p:spTgt spid="24591"/>
                                        </p:tgtEl>
                                        <p:attrNameLst>
                                          <p:attrName>ppt_x</p:attrName>
                                        </p:attrNameLst>
                                      </p:cBhvr>
                                      <p:tavLst>
                                        <p:tav tm="0">
                                          <p:val>
                                            <p:strVal val="#ppt_x"/>
                                          </p:val>
                                        </p:tav>
                                        <p:tav tm="100000">
                                          <p:val>
                                            <p:strVal val="#ppt_x"/>
                                          </p:val>
                                        </p:tav>
                                      </p:tavLst>
                                    </p:anim>
                                    <p:anim calcmode="lin" valueType="num">
                                      <p:cBhvr>
                                        <p:cTn id="82" dur="1000" fill="hold"/>
                                        <p:tgtEl>
                                          <p:spTgt spid="245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5" grpId="0" bldLvl="0" animBg="1"/>
      <p:bldP spid="24586" grpId="0" bldLvl="0" animBg="1"/>
      <p:bldP spid="24587" grpId="0" bldLvl="0" animBg="1"/>
      <p:bldP spid="24588" grpId="0" bldLvl="0" animBg="1"/>
      <p:bldP spid="24590" grpId="0" bldLvl="0" animBg="1"/>
      <p:bldP spid="24591" grpId="0" bldLvl="0" animBg="1"/>
      <p:bldP spid="24592" grpId="0"/>
      <p:bldP spid="24593" grpId="0"/>
      <p:bldP spid="24594" grpId="0"/>
      <p:bldP spid="24595" grpId="0"/>
      <p:bldP spid="24596" grpId="0"/>
      <p:bldP spid="24597" grpId="0"/>
      <p:bldP spid="2459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区块链的投资</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39" name="矩形 38"/>
          <p:cNvSpPr/>
          <p:nvPr/>
        </p:nvSpPr>
        <p:spPr>
          <a:xfrm flipH="1">
            <a:off x="2841130" y="3159575"/>
            <a:ext cx="5040000" cy="157896"/>
          </a:xfrm>
          <a:prstGeom prst="rect">
            <a:avLst/>
          </a:prstGeom>
          <a:gradFill>
            <a:gsLst>
              <a:gs pos="0">
                <a:schemeClr val="bg1">
                  <a:alpha val="0"/>
                </a:schemeClr>
              </a:gs>
              <a:gs pos="40000">
                <a:schemeClr val="bg1"/>
              </a:gs>
            </a:gsLst>
            <a:lin ang="7200000" scaled="0"/>
          </a:gra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矩形 37"/>
          <p:cNvSpPr/>
          <p:nvPr/>
        </p:nvSpPr>
        <p:spPr>
          <a:xfrm flipH="1">
            <a:off x="2841130" y="4369679"/>
            <a:ext cx="5040000" cy="157896"/>
          </a:xfrm>
          <a:prstGeom prst="rect">
            <a:avLst/>
          </a:prstGeom>
          <a:gradFill>
            <a:gsLst>
              <a:gs pos="0">
                <a:schemeClr val="bg1">
                  <a:alpha val="0"/>
                </a:schemeClr>
              </a:gs>
              <a:gs pos="40000">
                <a:schemeClr val="bg1"/>
              </a:gs>
            </a:gsLst>
            <a:lin ang="7200000" scaled="0"/>
          </a:gra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文本框 21"/>
          <p:cNvSpPr txBox="1"/>
          <p:nvPr/>
        </p:nvSpPr>
        <p:spPr>
          <a:xfrm>
            <a:off x="2956683" y="3467917"/>
            <a:ext cx="800219" cy="830997"/>
          </a:xfrm>
          <a:prstGeom prst="rect">
            <a:avLst/>
          </a:prstGeom>
          <a:noFill/>
        </p:spPr>
        <p:txBody>
          <a:bodyPr wrap="none" rtlCol="0">
            <a:spAutoFit/>
          </a:bodyPr>
          <a:p>
            <a:r>
              <a:rPr lang="en-US" altLang="zh-CN" sz="4800" dirty="0">
                <a:solidFill>
                  <a:srgbClr val="537285"/>
                </a:solidFill>
                <a:latin typeface="时尚中黑简体" panose="01010104010101010101" pitchFamily="2" charset="-122"/>
                <a:ea typeface="时尚中黑简体" panose="01010104010101010101" pitchFamily="2" charset="-122"/>
              </a:rPr>
              <a:t>02</a:t>
            </a:r>
            <a:endParaRPr lang="en-US" altLang="zh-CN" sz="4800" dirty="0">
              <a:solidFill>
                <a:srgbClr val="537285"/>
              </a:solidFill>
              <a:latin typeface="时尚中黑简体" panose="01010104010101010101" pitchFamily="2" charset="-122"/>
              <a:ea typeface="时尚中黑简体" panose="01010104010101010101" pitchFamily="2" charset="-122"/>
            </a:endParaRPr>
          </a:p>
        </p:txBody>
      </p:sp>
      <p:cxnSp>
        <p:nvCxnSpPr>
          <p:cNvPr id="3" name="直接连接符 2"/>
          <p:cNvCxnSpPr/>
          <p:nvPr/>
        </p:nvCxnSpPr>
        <p:spPr>
          <a:xfrm>
            <a:off x="3995070" y="3631137"/>
            <a:ext cx="0" cy="504557"/>
          </a:xfrm>
          <a:prstGeom prst="line">
            <a:avLst/>
          </a:prstGeom>
          <a:gradFill flip="none" rotWithShape="1">
            <a:gsLst>
              <a:gs pos="0">
                <a:schemeClr val="bg1">
                  <a:alpha val="3000"/>
                </a:schemeClr>
              </a:gs>
              <a:gs pos="88000">
                <a:schemeClr val="bg1"/>
              </a:gs>
            </a:gsLst>
            <a:lin ang="10800000" scaled="1"/>
            <a:tileRect/>
          </a:gradFill>
          <a:ln w="25400">
            <a:solidFill>
              <a:srgbClr val="537285"/>
            </a:solidFill>
          </a:ln>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4" name="矩形 3"/>
          <p:cNvSpPr/>
          <p:nvPr/>
        </p:nvSpPr>
        <p:spPr>
          <a:xfrm>
            <a:off x="2623479" y="1582534"/>
            <a:ext cx="1493165" cy="1368000"/>
          </a:xfrm>
          <a:prstGeom prst="rect">
            <a:avLst/>
          </a:prstGeom>
          <a:solidFill>
            <a:schemeClr val="bg1"/>
          </a:soli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a:spLocks noChangeAspect="1"/>
          </p:cNvSpPr>
          <p:nvPr/>
        </p:nvSpPr>
        <p:spPr>
          <a:xfrm>
            <a:off x="2798986" y="1726534"/>
            <a:ext cx="1142150" cy="1080000"/>
          </a:xfrm>
          <a:prstGeom prst="rect">
            <a:avLst/>
          </a:prstGeom>
          <a:solidFill>
            <a:srgbClr val="124062"/>
          </a:solidFill>
          <a:ln w="184150">
            <a:noFill/>
          </a:ln>
          <a:effectLst>
            <a:innerShdw blurRad="152400" dist="165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4110034" y="2792638"/>
            <a:ext cx="5040000" cy="157896"/>
          </a:xfrm>
          <a:prstGeom prst="rect">
            <a:avLst/>
          </a:prstGeom>
          <a:gradFill>
            <a:gsLst>
              <a:gs pos="0">
                <a:schemeClr val="bg1">
                  <a:alpha val="0"/>
                </a:schemeClr>
              </a:gs>
              <a:gs pos="40000">
                <a:schemeClr val="bg1"/>
              </a:gs>
            </a:gsLst>
            <a:lin ang="7200000" scaled="0"/>
          </a:gra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4110034" y="1582534"/>
            <a:ext cx="5040000" cy="157896"/>
          </a:xfrm>
          <a:prstGeom prst="rect">
            <a:avLst/>
          </a:prstGeom>
          <a:gradFill>
            <a:gsLst>
              <a:gs pos="0">
                <a:schemeClr val="bg1">
                  <a:alpha val="0"/>
                </a:schemeClr>
              </a:gs>
              <a:gs pos="40000">
                <a:schemeClr val="bg1"/>
              </a:gs>
            </a:gsLst>
            <a:lin ang="7200000" scaled="0"/>
          </a:gra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nvSpPr>
        <p:spPr>
          <a:xfrm>
            <a:off x="8220994" y="1852366"/>
            <a:ext cx="800219" cy="830997"/>
          </a:xfrm>
          <a:prstGeom prst="rect">
            <a:avLst/>
          </a:prstGeom>
          <a:noFill/>
        </p:spPr>
        <p:txBody>
          <a:bodyPr wrap="none" rtlCol="0">
            <a:spAutoFit/>
          </a:bodyPr>
          <a:p>
            <a:r>
              <a:rPr lang="en-US" altLang="zh-CN" sz="4800" dirty="0">
                <a:solidFill>
                  <a:srgbClr val="124062"/>
                </a:solidFill>
                <a:latin typeface="时尚中黑简体" panose="01010104010101010101" pitchFamily="2" charset="-122"/>
                <a:ea typeface="时尚中黑简体" panose="01010104010101010101" pitchFamily="2" charset="-122"/>
              </a:rPr>
              <a:t>01</a:t>
            </a:r>
            <a:endParaRPr lang="en-US" altLang="zh-CN" sz="4800" dirty="0">
              <a:solidFill>
                <a:srgbClr val="124062"/>
              </a:solidFill>
              <a:latin typeface="时尚中黑简体" panose="01010104010101010101" pitchFamily="2" charset="-122"/>
              <a:ea typeface="时尚中黑简体" panose="01010104010101010101" pitchFamily="2" charset="-122"/>
            </a:endParaRPr>
          </a:p>
        </p:txBody>
      </p:sp>
      <p:cxnSp>
        <p:nvCxnSpPr>
          <p:cNvPr id="17" name="直接连接符 16"/>
          <p:cNvCxnSpPr/>
          <p:nvPr/>
        </p:nvCxnSpPr>
        <p:spPr>
          <a:xfrm>
            <a:off x="7995533" y="2015586"/>
            <a:ext cx="0" cy="504557"/>
          </a:xfrm>
          <a:prstGeom prst="line">
            <a:avLst/>
          </a:prstGeom>
          <a:gradFill flip="none" rotWithShape="1">
            <a:gsLst>
              <a:gs pos="0">
                <a:schemeClr val="bg1">
                  <a:alpha val="3000"/>
                </a:schemeClr>
              </a:gs>
              <a:gs pos="88000">
                <a:schemeClr val="bg1"/>
              </a:gs>
            </a:gsLst>
            <a:lin ang="10800000" scaled="1"/>
            <a:tileRect/>
          </a:gradFill>
          <a:ln w="25400">
            <a:solidFill>
              <a:srgbClr val="124062"/>
            </a:solidFill>
          </a:ln>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19" name="文本框 18"/>
          <p:cNvSpPr txBox="1"/>
          <p:nvPr/>
        </p:nvSpPr>
        <p:spPr>
          <a:xfrm>
            <a:off x="8220994" y="5083468"/>
            <a:ext cx="800219" cy="830997"/>
          </a:xfrm>
          <a:prstGeom prst="rect">
            <a:avLst/>
          </a:prstGeom>
          <a:noFill/>
        </p:spPr>
        <p:txBody>
          <a:bodyPr wrap="none" rtlCol="0">
            <a:spAutoFit/>
          </a:bodyPr>
          <a:p>
            <a:r>
              <a:rPr lang="en-US" altLang="zh-CN" sz="4800" dirty="0">
                <a:solidFill>
                  <a:srgbClr val="124062"/>
                </a:solidFill>
                <a:latin typeface="时尚中黑简体" panose="01010104010101010101" pitchFamily="2" charset="-122"/>
                <a:ea typeface="时尚中黑简体" panose="01010104010101010101" pitchFamily="2" charset="-122"/>
              </a:rPr>
              <a:t>03</a:t>
            </a:r>
            <a:endParaRPr lang="en-US" altLang="zh-CN" sz="4800" dirty="0">
              <a:solidFill>
                <a:srgbClr val="124062"/>
              </a:solidFill>
              <a:latin typeface="时尚中黑简体" panose="01010104010101010101" pitchFamily="2" charset="-122"/>
              <a:ea typeface="时尚中黑简体" panose="01010104010101010101" pitchFamily="2" charset="-122"/>
            </a:endParaRPr>
          </a:p>
        </p:txBody>
      </p:sp>
      <p:cxnSp>
        <p:nvCxnSpPr>
          <p:cNvPr id="20" name="直接连接符 19"/>
          <p:cNvCxnSpPr/>
          <p:nvPr/>
        </p:nvCxnSpPr>
        <p:spPr>
          <a:xfrm>
            <a:off x="7995533" y="5246688"/>
            <a:ext cx="0" cy="504557"/>
          </a:xfrm>
          <a:prstGeom prst="line">
            <a:avLst/>
          </a:prstGeom>
          <a:gradFill flip="none" rotWithShape="1">
            <a:gsLst>
              <a:gs pos="0">
                <a:schemeClr val="bg1">
                  <a:alpha val="3000"/>
                </a:schemeClr>
              </a:gs>
              <a:gs pos="88000">
                <a:schemeClr val="bg1"/>
              </a:gs>
            </a:gsLst>
            <a:lin ang="10800000" scaled="1"/>
            <a:tileRect/>
          </a:gradFill>
          <a:ln w="25400">
            <a:solidFill>
              <a:srgbClr val="124062"/>
            </a:solidFill>
          </a:ln>
          <a:effectLst>
            <a:outerShdw blurRad="508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9" name="矩形 8"/>
          <p:cNvSpPr/>
          <p:nvPr/>
        </p:nvSpPr>
        <p:spPr>
          <a:xfrm>
            <a:off x="2623479" y="4764375"/>
            <a:ext cx="1493165" cy="1368000"/>
          </a:xfrm>
          <a:prstGeom prst="rect">
            <a:avLst/>
          </a:prstGeom>
          <a:solidFill>
            <a:schemeClr val="bg1"/>
          </a:soli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矩形 29"/>
          <p:cNvSpPr>
            <a:spLocks noChangeAspect="1"/>
          </p:cNvSpPr>
          <p:nvPr/>
        </p:nvSpPr>
        <p:spPr>
          <a:xfrm>
            <a:off x="2798986" y="4908375"/>
            <a:ext cx="1142150" cy="1080000"/>
          </a:xfrm>
          <a:prstGeom prst="rect">
            <a:avLst/>
          </a:prstGeom>
          <a:solidFill>
            <a:srgbClr val="124062"/>
          </a:solidFill>
          <a:ln w="184150">
            <a:noFill/>
          </a:ln>
          <a:effectLst>
            <a:innerShdw blurRad="152400" dist="165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矩形 30"/>
          <p:cNvSpPr/>
          <p:nvPr/>
        </p:nvSpPr>
        <p:spPr>
          <a:xfrm>
            <a:off x="4110034" y="5974479"/>
            <a:ext cx="5040000" cy="157896"/>
          </a:xfrm>
          <a:prstGeom prst="rect">
            <a:avLst/>
          </a:prstGeom>
          <a:gradFill>
            <a:gsLst>
              <a:gs pos="0">
                <a:schemeClr val="bg1">
                  <a:alpha val="0"/>
                </a:schemeClr>
              </a:gs>
              <a:gs pos="40000">
                <a:schemeClr val="bg1"/>
              </a:gs>
            </a:gsLst>
            <a:lin ang="7200000" scaled="0"/>
          </a:gra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3" name="矩形 32"/>
          <p:cNvSpPr/>
          <p:nvPr/>
        </p:nvSpPr>
        <p:spPr>
          <a:xfrm>
            <a:off x="4110034" y="4764375"/>
            <a:ext cx="5040000" cy="157896"/>
          </a:xfrm>
          <a:prstGeom prst="rect">
            <a:avLst/>
          </a:prstGeom>
          <a:gradFill>
            <a:gsLst>
              <a:gs pos="0">
                <a:schemeClr val="bg1">
                  <a:alpha val="0"/>
                </a:schemeClr>
              </a:gs>
              <a:gs pos="40000">
                <a:schemeClr val="bg1"/>
              </a:gs>
            </a:gsLst>
            <a:lin ang="7200000" scaled="0"/>
          </a:gra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矩形 35"/>
          <p:cNvSpPr/>
          <p:nvPr/>
        </p:nvSpPr>
        <p:spPr>
          <a:xfrm flipH="1">
            <a:off x="7874520" y="3159575"/>
            <a:ext cx="1493165" cy="1368000"/>
          </a:xfrm>
          <a:prstGeom prst="rect">
            <a:avLst/>
          </a:prstGeom>
          <a:solidFill>
            <a:schemeClr val="bg1"/>
          </a:soli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7" name="矩形 36"/>
          <p:cNvSpPr>
            <a:spLocks noChangeAspect="1"/>
          </p:cNvSpPr>
          <p:nvPr/>
        </p:nvSpPr>
        <p:spPr>
          <a:xfrm flipH="1">
            <a:off x="8050028" y="3303575"/>
            <a:ext cx="1142150" cy="1080000"/>
          </a:xfrm>
          <a:prstGeom prst="rect">
            <a:avLst/>
          </a:prstGeom>
          <a:solidFill>
            <a:srgbClr val="537285"/>
          </a:solidFill>
          <a:ln w="184150">
            <a:noFill/>
          </a:ln>
          <a:effectLst>
            <a:innerShdw blurRad="152400" dist="165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TextBox 18"/>
          <p:cNvSpPr txBox="1"/>
          <p:nvPr/>
        </p:nvSpPr>
        <p:spPr>
          <a:xfrm flipH="1">
            <a:off x="4661535" y="2091690"/>
            <a:ext cx="2697480" cy="368300"/>
          </a:xfrm>
          <a:prstGeom prst="rect">
            <a:avLst/>
          </a:prstGeom>
          <a:noFill/>
        </p:spPr>
        <p:txBody>
          <a:bodyPr wrap="none" rtlCol="0">
            <a:spAutoFit/>
          </a:bodyPr>
          <a:p>
            <a:pPr algn="l"/>
            <a:r>
              <a:rPr lang="en-US" b="1">
                <a:latin typeface="微软雅黑" panose="020B0503020204020204" charset="-122"/>
                <a:ea typeface="微软雅黑" panose="020B0503020204020204" charset="-122"/>
                <a:cs typeface="Roboto Black" charset="0"/>
              </a:rPr>
              <a:t>成立专门区块链投资基金</a:t>
            </a:r>
            <a:endParaRPr lang="en-US" b="1">
              <a:latin typeface="微软雅黑" panose="020B0503020204020204" charset="-122"/>
              <a:ea typeface="微软雅黑" panose="020B0503020204020204" charset="-122"/>
              <a:cs typeface="Roboto Black" charset="0"/>
            </a:endParaRPr>
          </a:p>
        </p:txBody>
      </p:sp>
      <p:sp>
        <p:nvSpPr>
          <p:cNvPr id="11" name="矩形 10"/>
          <p:cNvSpPr/>
          <p:nvPr/>
        </p:nvSpPr>
        <p:spPr>
          <a:xfrm>
            <a:off x="4110034" y="4399370"/>
            <a:ext cx="5040000" cy="157896"/>
          </a:xfrm>
          <a:prstGeom prst="rect">
            <a:avLst/>
          </a:prstGeom>
          <a:gradFill>
            <a:gsLst>
              <a:gs pos="0">
                <a:schemeClr val="bg1">
                  <a:alpha val="0"/>
                </a:schemeClr>
              </a:gs>
              <a:gs pos="40000">
                <a:schemeClr val="bg1"/>
              </a:gs>
            </a:gsLst>
            <a:lin ang="7200000" scaled="0"/>
          </a:gradFill>
          <a:ln>
            <a:noFill/>
          </a:ln>
          <a:effectLst>
            <a:outerShdw blurRad="1778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6" name="TextBox 18"/>
          <p:cNvSpPr txBox="1"/>
          <p:nvPr/>
        </p:nvSpPr>
        <p:spPr>
          <a:xfrm flipH="1">
            <a:off x="5172075" y="3699510"/>
            <a:ext cx="1554480" cy="368300"/>
          </a:xfrm>
          <a:prstGeom prst="rect">
            <a:avLst/>
          </a:prstGeom>
          <a:noFill/>
        </p:spPr>
        <p:txBody>
          <a:bodyPr wrap="none" rtlCol="0">
            <a:spAutoFit/>
          </a:bodyPr>
          <a:p>
            <a:pPr algn="l"/>
            <a:r>
              <a:rPr lang="en-US" b="1">
                <a:latin typeface="微软雅黑" panose="020B0503020204020204" charset="-122"/>
                <a:ea typeface="微软雅黑" panose="020B0503020204020204" charset="-122"/>
                <a:cs typeface="Roboto Black" charset="0"/>
              </a:rPr>
              <a:t>从担忧到拥抱</a:t>
            </a:r>
            <a:endParaRPr lang="en-US" b="1">
              <a:latin typeface="微软雅黑" panose="020B0503020204020204" charset="-122"/>
              <a:ea typeface="微软雅黑" panose="020B0503020204020204" charset="-122"/>
              <a:cs typeface="Roboto Black" charset="0"/>
            </a:endParaRPr>
          </a:p>
        </p:txBody>
      </p:sp>
      <p:sp>
        <p:nvSpPr>
          <p:cNvPr id="49" name="TextBox 18"/>
          <p:cNvSpPr txBox="1"/>
          <p:nvPr/>
        </p:nvSpPr>
        <p:spPr>
          <a:xfrm flipH="1">
            <a:off x="5004435" y="5283835"/>
            <a:ext cx="2011680" cy="368300"/>
          </a:xfrm>
          <a:prstGeom prst="rect">
            <a:avLst/>
          </a:prstGeom>
          <a:noFill/>
        </p:spPr>
        <p:txBody>
          <a:bodyPr wrap="none" rtlCol="0">
            <a:spAutoFit/>
          </a:bodyPr>
          <a:p>
            <a:pPr algn="l"/>
            <a:r>
              <a:rPr lang="en-US" b="1">
                <a:latin typeface="微软雅黑" panose="020B0503020204020204" charset="-122"/>
                <a:ea typeface="微软雅黑" panose="020B0503020204020204" charset="-122"/>
                <a:cs typeface="Roboto Black" charset="0"/>
              </a:rPr>
              <a:t>金融科技重点布局</a:t>
            </a:r>
            <a:endParaRPr lang="en-US" b="1">
              <a:latin typeface="微软雅黑" panose="020B0503020204020204" charset="-122"/>
              <a:ea typeface="微软雅黑" panose="020B0503020204020204" charset="-122"/>
              <a:cs typeface="Roboto Black" charset="0"/>
            </a:endParaRPr>
          </a:p>
        </p:txBody>
      </p:sp>
      <p:sp>
        <p:nvSpPr>
          <p:cNvPr id="12" name="文本框 11"/>
          <p:cNvSpPr txBox="1"/>
          <p:nvPr/>
        </p:nvSpPr>
        <p:spPr>
          <a:xfrm>
            <a:off x="3003550" y="2091690"/>
            <a:ext cx="753110" cy="36830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投行</a:t>
            </a:r>
            <a:endParaRPr lang="zh-CN" altLang="en-US" b="1">
              <a:solidFill>
                <a:schemeClr val="bg1"/>
              </a:solidFill>
              <a:latin typeface="微软雅黑" panose="020B0503020204020204" charset="-122"/>
              <a:ea typeface="微软雅黑" panose="020B0503020204020204" charset="-122"/>
            </a:endParaRPr>
          </a:p>
        </p:txBody>
      </p:sp>
      <p:sp>
        <p:nvSpPr>
          <p:cNvPr id="13" name="文本框 12"/>
          <p:cNvSpPr txBox="1"/>
          <p:nvPr/>
        </p:nvSpPr>
        <p:spPr>
          <a:xfrm>
            <a:off x="8220710" y="3561080"/>
            <a:ext cx="753110" cy="64516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金融巨头</a:t>
            </a:r>
            <a:endParaRPr lang="zh-CN" altLang="en-US" b="1">
              <a:solidFill>
                <a:schemeClr val="bg1"/>
              </a:solidFill>
              <a:latin typeface="微软雅黑" panose="020B0503020204020204" charset="-122"/>
              <a:ea typeface="微软雅黑" panose="020B0503020204020204" charset="-122"/>
            </a:endParaRPr>
          </a:p>
        </p:txBody>
      </p:sp>
      <p:sp>
        <p:nvSpPr>
          <p:cNvPr id="14" name="文本框 13"/>
          <p:cNvSpPr txBox="1"/>
          <p:nvPr/>
        </p:nvSpPr>
        <p:spPr>
          <a:xfrm>
            <a:off x="2898140" y="5175885"/>
            <a:ext cx="963295" cy="64516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互联网</a:t>
            </a:r>
            <a:endParaRPr lang="zh-CN" altLang="en-US" b="1">
              <a:solidFill>
                <a:schemeClr val="bg1"/>
              </a:solidFill>
              <a:latin typeface="微软雅黑" panose="020B0503020204020204" charset="-122"/>
              <a:ea typeface="微软雅黑" panose="020B0503020204020204" charset="-122"/>
            </a:endParaRPr>
          </a:p>
          <a:p>
            <a:pPr algn="ctr"/>
            <a:r>
              <a:rPr lang="zh-CN" altLang="en-US" b="1">
                <a:solidFill>
                  <a:schemeClr val="bg1"/>
                </a:solidFill>
                <a:latin typeface="微软雅黑" panose="020B0503020204020204" charset="-122"/>
                <a:ea typeface="微软雅黑" panose="020B0503020204020204" charset="-122"/>
              </a:rPr>
              <a:t>巨头</a:t>
            </a:r>
            <a:endParaRPr lang="zh-CN" altLang="en-US" b="1">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50" presetClass="entr" presetSubtype="0" decel="10000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strVal val="#ppt_w+.3"/>
                                          </p:val>
                                        </p:tav>
                                        <p:tav tm="100000">
                                          <p:val>
                                            <p:strVal val="#ppt_w"/>
                                          </p:val>
                                        </p:tav>
                                      </p:tavLst>
                                    </p:anim>
                                    <p:anim calcmode="lin" valueType="num">
                                      <p:cBhvr>
                                        <p:cTn id="12" dur="1000" fill="hold"/>
                                        <p:tgtEl>
                                          <p:spTgt spid="4"/>
                                        </p:tgtEl>
                                        <p:attrNameLst>
                                          <p:attrName>ppt_h</p:attrName>
                                        </p:attrNameLst>
                                      </p:cBhvr>
                                      <p:tavLst>
                                        <p:tav tm="0">
                                          <p:val>
                                            <p:strVal val="#ppt_h"/>
                                          </p:val>
                                        </p:tav>
                                        <p:tav tm="100000">
                                          <p:val>
                                            <p:strVal val="#ppt_h"/>
                                          </p:val>
                                        </p:tav>
                                      </p:tavLst>
                                    </p:anim>
                                    <p:animEffect transition="in" filter="fade">
                                      <p:cBhvr>
                                        <p:cTn id="13" dur="1000"/>
                                        <p:tgtEl>
                                          <p:spTgt spid="4"/>
                                        </p:tgtEl>
                                      </p:cBhvr>
                                    </p:animEffect>
                                  </p:childTnLst>
                                </p:cTn>
                              </p:par>
                              <p:par>
                                <p:cTn id="14" presetID="50" presetClass="entr" presetSubtype="0" decel="10000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strVal val="#ppt_w+.3"/>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Effect transition="in" filter="fade">
                                      <p:cBhvr>
                                        <p:cTn id="18" dur="1000"/>
                                        <p:tgtEl>
                                          <p:spTgt spid="6"/>
                                        </p:tgtEl>
                                      </p:cBhvr>
                                    </p:animEffect>
                                  </p:childTnLst>
                                </p:cTn>
                              </p:par>
                              <p:par>
                                <p:cTn id="19" presetID="50" presetClass="entr" presetSubtype="0" decel="10000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3"/>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par>
                                <p:cTn id="24" presetID="50" presetClass="entr" presetSubtype="0" decel="10000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strVal val="#ppt_w+.3"/>
                                          </p:val>
                                        </p:tav>
                                        <p:tav tm="100000">
                                          <p:val>
                                            <p:strVal val="#ppt_w"/>
                                          </p:val>
                                        </p:tav>
                                      </p:tavLst>
                                    </p:anim>
                                    <p:anim calcmode="lin" valueType="num">
                                      <p:cBhvr>
                                        <p:cTn id="27" dur="1000" fill="hold"/>
                                        <p:tgtEl>
                                          <p:spTgt spid="5"/>
                                        </p:tgtEl>
                                        <p:attrNameLst>
                                          <p:attrName>ppt_h</p:attrName>
                                        </p:attrNameLst>
                                      </p:cBhvr>
                                      <p:tavLst>
                                        <p:tav tm="0">
                                          <p:val>
                                            <p:strVal val="#ppt_h"/>
                                          </p:val>
                                        </p:tav>
                                        <p:tav tm="100000">
                                          <p:val>
                                            <p:strVal val="#ppt_h"/>
                                          </p:val>
                                        </p:tav>
                                      </p:tavLst>
                                    </p:anim>
                                    <p:animEffect transition="in" filter="fade">
                                      <p:cBhvr>
                                        <p:cTn id="28" dur="1000"/>
                                        <p:tgtEl>
                                          <p:spTgt spid="5"/>
                                        </p:tgtEl>
                                      </p:cBhvr>
                                    </p:animEffect>
                                  </p:childTnLst>
                                </p:cTn>
                              </p:par>
                              <p:par>
                                <p:cTn id="29" presetID="50" presetClass="entr" presetSubtype="0" decel="100000" fill="hold" grpId="1"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strVal val="#ppt_w+.3"/>
                                          </p:val>
                                        </p:tav>
                                        <p:tav tm="100000">
                                          <p:val>
                                            <p:strVal val="#ppt_w"/>
                                          </p:val>
                                        </p:tav>
                                      </p:tavLst>
                                    </p:anim>
                                    <p:anim calcmode="lin" valueType="num">
                                      <p:cBhvr>
                                        <p:cTn id="32" dur="1000" fill="hold"/>
                                        <p:tgtEl>
                                          <p:spTgt spid="12"/>
                                        </p:tgtEl>
                                        <p:attrNameLst>
                                          <p:attrName>ppt_h</p:attrName>
                                        </p:attrNameLst>
                                      </p:cBhvr>
                                      <p:tavLst>
                                        <p:tav tm="0">
                                          <p:val>
                                            <p:strVal val="#ppt_h"/>
                                          </p:val>
                                        </p:tav>
                                        <p:tav tm="100000">
                                          <p:val>
                                            <p:strVal val="#ppt_h"/>
                                          </p:val>
                                        </p:tav>
                                      </p:tavLst>
                                    </p:anim>
                                    <p:animEffect transition="in" filter="fade">
                                      <p:cBhvr>
                                        <p:cTn id="33" dur="1000"/>
                                        <p:tgtEl>
                                          <p:spTgt spid="12"/>
                                        </p:tgtEl>
                                      </p:cBhvr>
                                    </p:animEffect>
                                  </p:childTnLst>
                                </p:cTn>
                              </p:par>
                              <p:par>
                                <p:cTn id="34" presetID="50" presetClass="entr" presetSubtype="0" decel="10000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1000" fill="hold"/>
                                        <p:tgtEl>
                                          <p:spTgt spid="16"/>
                                        </p:tgtEl>
                                        <p:attrNameLst>
                                          <p:attrName>ppt_w</p:attrName>
                                        </p:attrNameLst>
                                      </p:cBhvr>
                                      <p:tavLst>
                                        <p:tav tm="0">
                                          <p:val>
                                            <p:strVal val="#ppt_w+.3"/>
                                          </p:val>
                                        </p:tav>
                                        <p:tav tm="100000">
                                          <p:val>
                                            <p:strVal val="#ppt_w"/>
                                          </p:val>
                                        </p:tav>
                                      </p:tavLst>
                                    </p:anim>
                                    <p:anim calcmode="lin" valueType="num">
                                      <p:cBhvr>
                                        <p:cTn id="37" dur="1000" fill="hold"/>
                                        <p:tgtEl>
                                          <p:spTgt spid="16"/>
                                        </p:tgtEl>
                                        <p:attrNameLst>
                                          <p:attrName>ppt_h</p:attrName>
                                        </p:attrNameLst>
                                      </p:cBhvr>
                                      <p:tavLst>
                                        <p:tav tm="0">
                                          <p:val>
                                            <p:strVal val="#ppt_h"/>
                                          </p:val>
                                        </p:tav>
                                        <p:tav tm="100000">
                                          <p:val>
                                            <p:strVal val="#ppt_h"/>
                                          </p:val>
                                        </p:tav>
                                      </p:tavLst>
                                    </p:anim>
                                    <p:animEffect transition="in" filter="fade">
                                      <p:cBhvr>
                                        <p:cTn id="38" dur="1000"/>
                                        <p:tgtEl>
                                          <p:spTgt spid="16"/>
                                        </p:tgtEl>
                                      </p:cBhvr>
                                    </p:animEffect>
                                  </p:childTnLst>
                                </p:cTn>
                              </p:par>
                              <p:par>
                                <p:cTn id="39" presetID="50" presetClass="entr" presetSubtype="0" decel="10000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strVal val="#ppt_w+.3"/>
                                          </p:val>
                                        </p:tav>
                                        <p:tav tm="100000">
                                          <p:val>
                                            <p:strVal val="#ppt_w"/>
                                          </p:val>
                                        </p:tav>
                                      </p:tavLst>
                                    </p:anim>
                                    <p:anim calcmode="lin" valueType="num">
                                      <p:cBhvr>
                                        <p:cTn id="42" dur="1000" fill="hold"/>
                                        <p:tgtEl>
                                          <p:spTgt spid="17"/>
                                        </p:tgtEl>
                                        <p:attrNameLst>
                                          <p:attrName>ppt_h</p:attrName>
                                        </p:attrNameLst>
                                      </p:cBhvr>
                                      <p:tavLst>
                                        <p:tav tm="0">
                                          <p:val>
                                            <p:strVal val="#ppt_h"/>
                                          </p:val>
                                        </p:tav>
                                        <p:tav tm="100000">
                                          <p:val>
                                            <p:strVal val="#ppt_h"/>
                                          </p:val>
                                        </p:tav>
                                      </p:tavLst>
                                    </p:anim>
                                    <p:animEffect transition="in" filter="fade">
                                      <p:cBhvr>
                                        <p:cTn id="43" dur="1000"/>
                                        <p:tgtEl>
                                          <p:spTgt spid="17"/>
                                        </p:tgtEl>
                                      </p:cBhvr>
                                    </p:animEffect>
                                  </p:childTnLst>
                                </p:cTn>
                              </p:par>
                            </p:childTnLst>
                          </p:cTn>
                        </p:par>
                        <p:par>
                          <p:cTn id="44" fill="hold">
                            <p:stCondLst>
                              <p:cond delay="2000"/>
                            </p:stCondLst>
                            <p:childTnLst>
                              <p:par>
                                <p:cTn id="45" presetID="50" presetClass="entr" presetSubtype="0" decel="100000"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p:cTn id="47" dur="1000" fill="hold"/>
                                        <p:tgtEl>
                                          <p:spTgt spid="22"/>
                                        </p:tgtEl>
                                        <p:attrNameLst>
                                          <p:attrName>ppt_w</p:attrName>
                                        </p:attrNameLst>
                                      </p:cBhvr>
                                      <p:tavLst>
                                        <p:tav tm="0">
                                          <p:val>
                                            <p:strVal val="#ppt_w+.3"/>
                                          </p:val>
                                        </p:tav>
                                        <p:tav tm="100000">
                                          <p:val>
                                            <p:strVal val="#ppt_w"/>
                                          </p:val>
                                        </p:tav>
                                      </p:tavLst>
                                    </p:anim>
                                    <p:anim calcmode="lin" valueType="num">
                                      <p:cBhvr>
                                        <p:cTn id="48" dur="1000" fill="hold"/>
                                        <p:tgtEl>
                                          <p:spTgt spid="22"/>
                                        </p:tgtEl>
                                        <p:attrNameLst>
                                          <p:attrName>ppt_h</p:attrName>
                                        </p:attrNameLst>
                                      </p:cBhvr>
                                      <p:tavLst>
                                        <p:tav tm="0">
                                          <p:val>
                                            <p:strVal val="#ppt_h"/>
                                          </p:val>
                                        </p:tav>
                                        <p:tav tm="100000">
                                          <p:val>
                                            <p:strVal val="#ppt_h"/>
                                          </p:val>
                                        </p:tav>
                                      </p:tavLst>
                                    </p:anim>
                                    <p:animEffect transition="in" filter="fade">
                                      <p:cBhvr>
                                        <p:cTn id="49" dur="1000"/>
                                        <p:tgtEl>
                                          <p:spTgt spid="22"/>
                                        </p:tgtEl>
                                      </p:cBhvr>
                                    </p:animEffect>
                                  </p:childTnLst>
                                </p:cTn>
                              </p:par>
                              <p:par>
                                <p:cTn id="50" presetID="50" presetClass="entr" presetSubtype="0" decel="100000" fill="hold" nodeType="with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1000" fill="hold"/>
                                        <p:tgtEl>
                                          <p:spTgt spid="3"/>
                                        </p:tgtEl>
                                        <p:attrNameLst>
                                          <p:attrName>ppt_w</p:attrName>
                                        </p:attrNameLst>
                                      </p:cBhvr>
                                      <p:tavLst>
                                        <p:tav tm="0">
                                          <p:val>
                                            <p:strVal val="#ppt_w+.3"/>
                                          </p:val>
                                        </p:tav>
                                        <p:tav tm="100000">
                                          <p:val>
                                            <p:strVal val="#ppt_w"/>
                                          </p:val>
                                        </p:tav>
                                      </p:tavLst>
                                    </p:anim>
                                    <p:anim calcmode="lin" valueType="num">
                                      <p:cBhvr>
                                        <p:cTn id="53" dur="1000" fill="hold"/>
                                        <p:tgtEl>
                                          <p:spTgt spid="3"/>
                                        </p:tgtEl>
                                        <p:attrNameLst>
                                          <p:attrName>ppt_h</p:attrName>
                                        </p:attrNameLst>
                                      </p:cBhvr>
                                      <p:tavLst>
                                        <p:tav tm="0">
                                          <p:val>
                                            <p:strVal val="#ppt_h"/>
                                          </p:val>
                                        </p:tav>
                                        <p:tav tm="100000">
                                          <p:val>
                                            <p:strVal val="#ppt_h"/>
                                          </p:val>
                                        </p:tav>
                                      </p:tavLst>
                                    </p:anim>
                                    <p:animEffect transition="in" filter="fade">
                                      <p:cBhvr>
                                        <p:cTn id="54" dur="1000"/>
                                        <p:tgtEl>
                                          <p:spTgt spid="3"/>
                                        </p:tgtEl>
                                      </p:cBhvr>
                                    </p:animEffect>
                                  </p:childTnLst>
                                </p:cTn>
                              </p:par>
                              <p:par>
                                <p:cTn id="55" presetID="50" presetClass="entr" presetSubtype="0" decel="10000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1000" fill="hold"/>
                                        <p:tgtEl>
                                          <p:spTgt spid="39"/>
                                        </p:tgtEl>
                                        <p:attrNameLst>
                                          <p:attrName>ppt_w</p:attrName>
                                        </p:attrNameLst>
                                      </p:cBhvr>
                                      <p:tavLst>
                                        <p:tav tm="0">
                                          <p:val>
                                            <p:strVal val="#ppt_w+.3"/>
                                          </p:val>
                                        </p:tav>
                                        <p:tav tm="100000">
                                          <p:val>
                                            <p:strVal val="#ppt_w"/>
                                          </p:val>
                                        </p:tav>
                                      </p:tavLst>
                                    </p:anim>
                                    <p:anim calcmode="lin" valueType="num">
                                      <p:cBhvr>
                                        <p:cTn id="58" dur="1000" fill="hold"/>
                                        <p:tgtEl>
                                          <p:spTgt spid="39"/>
                                        </p:tgtEl>
                                        <p:attrNameLst>
                                          <p:attrName>ppt_h</p:attrName>
                                        </p:attrNameLst>
                                      </p:cBhvr>
                                      <p:tavLst>
                                        <p:tav tm="0">
                                          <p:val>
                                            <p:strVal val="#ppt_h"/>
                                          </p:val>
                                        </p:tav>
                                        <p:tav tm="100000">
                                          <p:val>
                                            <p:strVal val="#ppt_h"/>
                                          </p:val>
                                        </p:tav>
                                      </p:tavLst>
                                    </p:anim>
                                    <p:animEffect transition="in" filter="fade">
                                      <p:cBhvr>
                                        <p:cTn id="59" dur="1000"/>
                                        <p:tgtEl>
                                          <p:spTgt spid="39"/>
                                        </p:tgtEl>
                                      </p:cBhvr>
                                    </p:animEffect>
                                  </p:childTnLst>
                                </p:cTn>
                              </p:par>
                              <p:par>
                                <p:cTn id="60" presetID="50" presetClass="entr" presetSubtype="0" decel="100000"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1000" fill="hold"/>
                                        <p:tgtEl>
                                          <p:spTgt spid="38"/>
                                        </p:tgtEl>
                                        <p:attrNameLst>
                                          <p:attrName>ppt_w</p:attrName>
                                        </p:attrNameLst>
                                      </p:cBhvr>
                                      <p:tavLst>
                                        <p:tav tm="0">
                                          <p:val>
                                            <p:strVal val="#ppt_w+.3"/>
                                          </p:val>
                                        </p:tav>
                                        <p:tav tm="100000">
                                          <p:val>
                                            <p:strVal val="#ppt_w"/>
                                          </p:val>
                                        </p:tav>
                                      </p:tavLst>
                                    </p:anim>
                                    <p:anim calcmode="lin" valueType="num">
                                      <p:cBhvr>
                                        <p:cTn id="63" dur="1000" fill="hold"/>
                                        <p:tgtEl>
                                          <p:spTgt spid="38"/>
                                        </p:tgtEl>
                                        <p:attrNameLst>
                                          <p:attrName>ppt_h</p:attrName>
                                        </p:attrNameLst>
                                      </p:cBhvr>
                                      <p:tavLst>
                                        <p:tav tm="0">
                                          <p:val>
                                            <p:strVal val="#ppt_h"/>
                                          </p:val>
                                        </p:tav>
                                        <p:tav tm="100000">
                                          <p:val>
                                            <p:strVal val="#ppt_h"/>
                                          </p:val>
                                        </p:tav>
                                      </p:tavLst>
                                    </p:anim>
                                    <p:animEffect transition="in" filter="fade">
                                      <p:cBhvr>
                                        <p:cTn id="64" dur="1000"/>
                                        <p:tgtEl>
                                          <p:spTgt spid="38"/>
                                        </p:tgtEl>
                                      </p:cBhvr>
                                    </p:animEffect>
                                  </p:childTnLst>
                                </p:cTn>
                              </p:par>
                              <p:par>
                                <p:cTn id="65" presetID="50" presetClass="entr" presetSubtype="0" decel="10000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p:cTn id="67" dur="1000" fill="hold"/>
                                        <p:tgtEl>
                                          <p:spTgt spid="37"/>
                                        </p:tgtEl>
                                        <p:attrNameLst>
                                          <p:attrName>ppt_w</p:attrName>
                                        </p:attrNameLst>
                                      </p:cBhvr>
                                      <p:tavLst>
                                        <p:tav tm="0">
                                          <p:val>
                                            <p:strVal val="#ppt_w+.3"/>
                                          </p:val>
                                        </p:tav>
                                        <p:tav tm="100000">
                                          <p:val>
                                            <p:strVal val="#ppt_w"/>
                                          </p:val>
                                        </p:tav>
                                      </p:tavLst>
                                    </p:anim>
                                    <p:anim calcmode="lin" valueType="num">
                                      <p:cBhvr>
                                        <p:cTn id="68" dur="1000" fill="hold"/>
                                        <p:tgtEl>
                                          <p:spTgt spid="37"/>
                                        </p:tgtEl>
                                        <p:attrNameLst>
                                          <p:attrName>ppt_h</p:attrName>
                                        </p:attrNameLst>
                                      </p:cBhvr>
                                      <p:tavLst>
                                        <p:tav tm="0">
                                          <p:val>
                                            <p:strVal val="#ppt_h"/>
                                          </p:val>
                                        </p:tav>
                                        <p:tav tm="100000">
                                          <p:val>
                                            <p:strVal val="#ppt_h"/>
                                          </p:val>
                                        </p:tav>
                                      </p:tavLst>
                                    </p:anim>
                                    <p:animEffect transition="in" filter="fade">
                                      <p:cBhvr>
                                        <p:cTn id="69" dur="1000"/>
                                        <p:tgtEl>
                                          <p:spTgt spid="37"/>
                                        </p:tgtEl>
                                      </p:cBhvr>
                                    </p:animEffect>
                                  </p:childTnLst>
                                </p:cTn>
                              </p:par>
                              <p:par>
                                <p:cTn id="70" presetID="50" presetClass="entr" presetSubtype="0" decel="100000" fill="hold" grpId="1" nodeType="with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p:cTn id="72" dur="1000" fill="hold"/>
                                        <p:tgtEl>
                                          <p:spTgt spid="13"/>
                                        </p:tgtEl>
                                        <p:attrNameLst>
                                          <p:attrName>ppt_w</p:attrName>
                                        </p:attrNameLst>
                                      </p:cBhvr>
                                      <p:tavLst>
                                        <p:tav tm="0">
                                          <p:val>
                                            <p:strVal val="#ppt_w+.3"/>
                                          </p:val>
                                        </p:tav>
                                        <p:tav tm="100000">
                                          <p:val>
                                            <p:strVal val="#ppt_w"/>
                                          </p:val>
                                        </p:tav>
                                      </p:tavLst>
                                    </p:anim>
                                    <p:anim calcmode="lin" valueType="num">
                                      <p:cBhvr>
                                        <p:cTn id="73" dur="1000" fill="hold"/>
                                        <p:tgtEl>
                                          <p:spTgt spid="13"/>
                                        </p:tgtEl>
                                        <p:attrNameLst>
                                          <p:attrName>ppt_h</p:attrName>
                                        </p:attrNameLst>
                                      </p:cBhvr>
                                      <p:tavLst>
                                        <p:tav tm="0">
                                          <p:val>
                                            <p:strVal val="#ppt_h"/>
                                          </p:val>
                                        </p:tav>
                                        <p:tav tm="100000">
                                          <p:val>
                                            <p:strVal val="#ppt_h"/>
                                          </p:val>
                                        </p:tav>
                                      </p:tavLst>
                                    </p:anim>
                                    <p:animEffect transition="in" filter="fade">
                                      <p:cBhvr>
                                        <p:cTn id="74" dur="1000"/>
                                        <p:tgtEl>
                                          <p:spTgt spid="13"/>
                                        </p:tgtEl>
                                      </p:cBhvr>
                                    </p:animEffect>
                                  </p:childTnLst>
                                </p:cTn>
                              </p:par>
                              <p:par>
                                <p:cTn id="75" presetID="50" presetClass="entr" presetSubtype="0" decel="100000"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anim calcmode="lin" valueType="num">
                                      <p:cBhvr>
                                        <p:cTn id="77" dur="1000" fill="hold"/>
                                        <p:tgtEl>
                                          <p:spTgt spid="36"/>
                                        </p:tgtEl>
                                        <p:attrNameLst>
                                          <p:attrName>ppt_w</p:attrName>
                                        </p:attrNameLst>
                                      </p:cBhvr>
                                      <p:tavLst>
                                        <p:tav tm="0">
                                          <p:val>
                                            <p:strVal val="#ppt_w+.3"/>
                                          </p:val>
                                        </p:tav>
                                        <p:tav tm="100000">
                                          <p:val>
                                            <p:strVal val="#ppt_w"/>
                                          </p:val>
                                        </p:tav>
                                      </p:tavLst>
                                    </p:anim>
                                    <p:anim calcmode="lin" valueType="num">
                                      <p:cBhvr>
                                        <p:cTn id="78" dur="1000" fill="hold"/>
                                        <p:tgtEl>
                                          <p:spTgt spid="36"/>
                                        </p:tgtEl>
                                        <p:attrNameLst>
                                          <p:attrName>ppt_h</p:attrName>
                                        </p:attrNameLst>
                                      </p:cBhvr>
                                      <p:tavLst>
                                        <p:tav tm="0">
                                          <p:val>
                                            <p:strVal val="#ppt_h"/>
                                          </p:val>
                                        </p:tav>
                                        <p:tav tm="100000">
                                          <p:val>
                                            <p:strVal val="#ppt_h"/>
                                          </p:val>
                                        </p:tav>
                                      </p:tavLst>
                                    </p:anim>
                                    <p:animEffect transition="in" filter="fade">
                                      <p:cBhvr>
                                        <p:cTn id="79" dur="1000"/>
                                        <p:tgtEl>
                                          <p:spTgt spid="36"/>
                                        </p:tgtEl>
                                      </p:cBhvr>
                                    </p:animEffect>
                                  </p:childTnLst>
                                </p:cTn>
                              </p:par>
                              <p:par>
                                <p:cTn id="80" presetID="50" presetClass="entr" presetSubtype="0" decel="10000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 calcmode="lin" valueType="num">
                                      <p:cBhvr>
                                        <p:cTn id="82" dur="1000" fill="hold"/>
                                        <p:tgtEl>
                                          <p:spTgt spid="33"/>
                                        </p:tgtEl>
                                        <p:attrNameLst>
                                          <p:attrName>ppt_w</p:attrName>
                                        </p:attrNameLst>
                                      </p:cBhvr>
                                      <p:tavLst>
                                        <p:tav tm="0">
                                          <p:val>
                                            <p:strVal val="#ppt_w+.3"/>
                                          </p:val>
                                        </p:tav>
                                        <p:tav tm="100000">
                                          <p:val>
                                            <p:strVal val="#ppt_w"/>
                                          </p:val>
                                        </p:tav>
                                      </p:tavLst>
                                    </p:anim>
                                    <p:anim calcmode="lin" valueType="num">
                                      <p:cBhvr>
                                        <p:cTn id="83" dur="1000" fill="hold"/>
                                        <p:tgtEl>
                                          <p:spTgt spid="33"/>
                                        </p:tgtEl>
                                        <p:attrNameLst>
                                          <p:attrName>ppt_h</p:attrName>
                                        </p:attrNameLst>
                                      </p:cBhvr>
                                      <p:tavLst>
                                        <p:tav tm="0">
                                          <p:val>
                                            <p:strVal val="#ppt_h"/>
                                          </p:val>
                                        </p:tav>
                                        <p:tav tm="100000">
                                          <p:val>
                                            <p:strVal val="#ppt_h"/>
                                          </p:val>
                                        </p:tav>
                                      </p:tavLst>
                                    </p:anim>
                                    <p:animEffect transition="in" filter="fade">
                                      <p:cBhvr>
                                        <p:cTn id="84" dur="1000"/>
                                        <p:tgtEl>
                                          <p:spTgt spid="33"/>
                                        </p:tgtEl>
                                      </p:cBhvr>
                                    </p:animEffect>
                                  </p:childTnLst>
                                </p:cTn>
                              </p:par>
                              <p:par>
                                <p:cTn id="85" presetID="50" presetClass="entr" presetSubtype="0" decel="100000"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1000" fill="hold"/>
                                        <p:tgtEl>
                                          <p:spTgt spid="31"/>
                                        </p:tgtEl>
                                        <p:attrNameLst>
                                          <p:attrName>ppt_w</p:attrName>
                                        </p:attrNameLst>
                                      </p:cBhvr>
                                      <p:tavLst>
                                        <p:tav tm="0">
                                          <p:val>
                                            <p:strVal val="#ppt_w+.3"/>
                                          </p:val>
                                        </p:tav>
                                        <p:tav tm="100000">
                                          <p:val>
                                            <p:strVal val="#ppt_w"/>
                                          </p:val>
                                        </p:tav>
                                      </p:tavLst>
                                    </p:anim>
                                    <p:anim calcmode="lin" valueType="num">
                                      <p:cBhvr>
                                        <p:cTn id="88" dur="1000" fill="hold"/>
                                        <p:tgtEl>
                                          <p:spTgt spid="31"/>
                                        </p:tgtEl>
                                        <p:attrNameLst>
                                          <p:attrName>ppt_h</p:attrName>
                                        </p:attrNameLst>
                                      </p:cBhvr>
                                      <p:tavLst>
                                        <p:tav tm="0">
                                          <p:val>
                                            <p:strVal val="#ppt_h"/>
                                          </p:val>
                                        </p:tav>
                                        <p:tav tm="100000">
                                          <p:val>
                                            <p:strVal val="#ppt_h"/>
                                          </p:val>
                                        </p:tav>
                                      </p:tavLst>
                                    </p:anim>
                                    <p:animEffect transition="in" filter="fade">
                                      <p:cBhvr>
                                        <p:cTn id="89" dur="1000"/>
                                        <p:tgtEl>
                                          <p:spTgt spid="31"/>
                                        </p:tgtEl>
                                      </p:cBhvr>
                                    </p:animEffect>
                                  </p:childTnLst>
                                </p:cTn>
                              </p:par>
                              <p:par>
                                <p:cTn id="90" presetID="50" presetClass="entr" presetSubtype="0" decel="100000" fill="hold" grpId="0" nodeType="withEffect">
                                  <p:stCondLst>
                                    <p:cond delay="0"/>
                                  </p:stCondLst>
                                  <p:childTnLst>
                                    <p:set>
                                      <p:cBhvr>
                                        <p:cTn id="91" dur="1" fill="hold">
                                          <p:stCondLst>
                                            <p:cond delay="0"/>
                                          </p:stCondLst>
                                        </p:cTn>
                                        <p:tgtEl>
                                          <p:spTgt spid="9"/>
                                        </p:tgtEl>
                                        <p:attrNameLst>
                                          <p:attrName>style.visibility</p:attrName>
                                        </p:attrNameLst>
                                      </p:cBhvr>
                                      <p:to>
                                        <p:strVal val="visible"/>
                                      </p:to>
                                    </p:set>
                                    <p:anim calcmode="lin" valueType="num">
                                      <p:cBhvr>
                                        <p:cTn id="92" dur="1000" fill="hold"/>
                                        <p:tgtEl>
                                          <p:spTgt spid="9"/>
                                        </p:tgtEl>
                                        <p:attrNameLst>
                                          <p:attrName>ppt_w</p:attrName>
                                        </p:attrNameLst>
                                      </p:cBhvr>
                                      <p:tavLst>
                                        <p:tav tm="0">
                                          <p:val>
                                            <p:strVal val="#ppt_w+.3"/>
                                          </p:val>
                                        </p:tav>
                                        <p:tav tm="100000">
                                          <p:val>
                                            <p:strVal val="#ppt_w"/>
                                          </p:val>
                                        </p:tav>
                                      </p:tavLst>
                                    </p:anim>
                                    <p:anim calcmode="lin" valueType="num">
                                      <p:cBhvr>
                                        <p:cTn id="93" dur="1000" fill="hold"/>
                                        <p:tgtEl>
                                          <p:spTgt spid="9"/>
                                        </p:tgtEl>
                                        <p:attrNameLst>
                                          <p:attrName>ppt_h</p:attrName>
                                        </p:attrNameLst>
                                      </p:cBhvr>
                                      <p:tavLst>
                                        <p:tav tm="0">
                                          <p:val>
                                            <p:strVal val="#ppt_h"/>
                                          </p:val>
                                        </p:tav>
                                        <p:tav tm="100000">
                                          <p:val>
                                            <p:strVal val="#ppt_h"/>
                                          </p:val>
                                        </p:tav>
                                      </p:tavLst>
                                    </p:anim>
                                    <p:animEffect transition="in" filter="fade">
                                      <p:cBhvr>
                                        <p:cTn id="94" dur="1000"/>
                                        <p:tgtEl>
                                          <p:spTgt spid="9"/>
                                        </p:tgtEl>
                                      </p:cBhvr>
                                    </p:animEffect>
                                  </p:childTnLst>
                                </p:cTn>
                              </p:par>
                              <p:par>
                                <p:cTn id="95" presetID="50" presetClass="entr" presetSubtype="0" decel="100000" fill="hold" grpId="0" nodeType="with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p:cTn id="97" dur="1000" fill="hold"/>
                                        <p:tgtEl>
                                          <p:spTgt spid="30"/>
                                        </p:tgtEl>
                                        <p:attrNameLst>
                                          <p:attrName>ppt_w</p:attrName>
                                        </p:attrNameLst>
                                      </p:cBhvr>
                                      <p:tavLst>
                                        <p:tav tm="0">
                                          <p:val>
                                            <p:strVal val="#ppt_w+.3"/>
                                          </p:val>
                                        </p:tav>
                                        <p:tav tm="100000">
                                          <p:val>
                                            <p:strVal val="#ppt_w"/>
                                          </p:val>
                                        </p:tav>
                                      </p:tavLst>
                                    </p:anim>
                                    <p:anim calcmode="lin" valueType="num">
                                      <p:cBhvr>
                                        <p:cTn id="98" dur="1000" fill="hold"/>
                                        <p:tgtEl>
                                          <p:spTgt spid="30"/>
                                        </p:tgtEl>
                                        <p:attrNameLst>
                                          <p:attrName>ppt_h</p:attrName>
                                        </p:attrNameLst>
                                      </p:cBhvr>
                                      <p:tavLst>
                                        <p:tav tm="0">
                                          <p:val>
                                            <p:strVal val="#ppt_h"/>
                                          </p:val>
                                        </p:tav>
                                        <p:tav tm="100000">
                                          <p:val>
                                            <p:strVal val="#ppt_h"/>
                                          </p:val>
                                        </p:tav>
                                      </p:tavLst>
                                    </p:anim>
                                    <p:animEffect transition="in" filter="fade">
                                      <p:cBhvr>
                                        <p:cTn id="99" dur="1000"/>
                                        <p:tgtEl>
                                          <p:spTgt spid="30"/>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p:cTn id="102" dur="1000" fill="hold"/>
                                        <p:tgtEl>
                                          <p:spTgt spid="14"/>
                                        </p:tgtEl>
                                        <p:attrNameLst>
                                          <p:attrName>ppt_w</p:attrName>
                                        </p:attrNameLst>
                                      </p:cBhvr>
                                      <p:tavLst>
                                        <p:tav tm="0">
                                          <p:val>
                                            <p:strVal val="#ppt_w+.3"/>
                                          </p:val>
                                        </p:tav>
                                        <p:tav tm="100000">
                                          <p:val>
                                            <p:strVal val="#ppt_w"/>
                                          </p:val>
                                        </p:tav>
                                      </p:tavLst>
                                    </p:anim>
                                    <p:anim calcmode="lin" valueType="num">
                                      <p:cBhvr>
                                        <p:cTn id="103" dur="1000" fill="hold"/>
                                        <p:tgtEl>
                                          <p:spTgt spid="14"/>
                                        </p:tgtEl>
                                        <p:attrNameLst>
                                          <p:attrName>ppt_h</p:attrName>
                                        </p:attrNameLst>
                                      </p:cBhvr>
                                      <p:tavLst>
                                        <p:tav tm="0">
                                          <p:val>
                                            <p:strVal val="#ppt_h"/>
                                          </p:val>
                                        </p:tav>
                                        <p:tav tm="100000">
                                          <p:val>
                                            <p:strVal val="#ppt_h"/>
                                          </p:val>
                                        </p:tav>
                                      </p:tavLst>
                                    </p:anim>
                                    <p:animEffect transition="in" filter="fade">
                                      <p:cBhvr>
                                        <p:cTn id="104" dur="1000"/>
                                        <p:tgtEl>
                                          <p:spTgt spid="14"/>
                                        </p:tgtEl>
                                      </p:cBhvr>
                                    </p:animEffect>
                                  </p:childTnLst>
                                </p:cTn>
                              </p:par>
                              <p:par>
                                <p:cTn id="105" presetID="50" presetClass="entr" presetSubtype="0" decel="100000" fill="hold" grpId="0" nodeType="withEffect">
                                  <p:stCondLst>
                                    <p:cond delay="0"/>
                                  </p:stCondLst>
                                  <p:childTnLst>
                                    <p:set>
                                      <p:cBhvr>
                                        <p:cTn id="106" dur="1" fill="hold">
                                          <p:stCondLst>
                                            <p:cond delay="0"/>
                                          </p:stCondLst>
                                        </p:cTn>
                                        <p:tgtEl>
                                          <p:spTgt spid="19"/>
                                        </p:tgtEl>
                                        <p:attrNameLst>
                                          <p:attrName>style.visibility</p:attrName>
                                        </p:attrNameLst>
                                      </p:cBhvr>
                                      <p:to>
                                        <p:strVal val="visible"/>
                                      </p:to>
                                    </p:set>
                                    <p:anim calcmode="lin" valueType="num">
                                      <p:cBhvr>
                                        <p:cTn id="107" dur="1000" fill="hold"/>
                                        <p:tgtEl>
                                          <p:spTgt spid="19"/>
                                        </p:tgtEl>
                                        <p:attrNameLst>
                                          <p:attrName>ppt_w</p:attrName>
                                        </p:attrNameLst>
                                      </p:cBhvr>
                                      <p:tavLst>
                                        <p:tav tm="0">
                                          <p:val>
                                            <p:strVal val="#ppt_w+.3"/>
                                          </p:val>
                                        </p:tav>
                                        <p:tav tm="100000">
                                          <p:val>
                                            <p:strVal val="#ppt_w"/>
                                          </p:val>
                                        </p:tav>
                                      </p:tavLst>
                                    </p:anim>
                                    <p:anim calcmode="lin" valueType="num">
                                      <p:cBhvr>
                                        <p:cTn id="108" dur="1000" fill="hold"/>
                                        <p:tgtEl>
                                          <p:spTgt spid="19"/>
                                        </p:tgtEl>
                                        <p:attrNameLst>
                                          <p:attrName>ppt_h</p:attrName>
                                        </p:attrNameLst>
                                      </p:cBhvr>
                                      <p:tavLst>
                                        <p:tav tm="0">
                                          <p:val>
                                            <p:strVal val="#ppt_h"/>
                                          </p:val>
                                        </p:tav>
                                        <p:tav tm="100000">
                                          <p:val>
                                            <p:strVal val="#ppt_h"/>
                                          </p:val>
                                        </p:tav>
                                      </p:tavLst>
                                    </p:anim>
                                    <p:animEffect transition="in" filter="fade">
                                      <p:cBhvr>
                                        <p:cTn id="109" dur="1000"/>
                                        <p:tgtEl>
                                          <p:spTgt spid="19"/>
                                        </p:tgtEl>
                                      </p:cBhvr>
                                    </p:animEffect>
                                  </p:childTnLst>
                                </p:cTn>
                              </p:par>
                              <p:par>
                                <p:cTn id="110" presetID="50" presetClass="entr" presetSubtype="0" decel="100000" fill="hold" nodeType="with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p:cTn id="112" dur="1000" fill="hold"/>
                                        <p:tgtEl>
                                          <p:spTgt spid="20"/>
                                        </p:tgtEl>
                                        <p:attrNameLst>
                                          <p:attrName>ppt_w</p:attrName>
                                        </p:attrNameLst>
                                      </p:cBhvr>
                                      <p:tavLst>
                                        <p:tav tm="0">
                                          <p:val>
                                            <p:strVal val="#ppt_w+.3"/>
                                          </p:val>
                                        </p:tav>
                                        <p:tav tm="100000">
                                          <p:val>
                                            <p:strVal val="#ppt_w"/>
                                          </p:val>
                                        </p:tav>
                                      </p:tavLst>
                                    </p:anim>
                                    <p:anim calcmode="lin" valueType="num">
                                      <p:cBhvr>
                                        <p:cTn id="113" dur="1000" fill="hold"/>
                                        <p:tgtEl>
                                          <p:spTgt spid="20"/>
                                        </p:tgtEl>
                                        <p:attrNameLst>
                                          <p:attrName>ppt_h</p:attrName>
                                        </p:attrNameLst>
                                      </p:cBhvr>
                                      <p:tavLst>
                                        <p:tav tm="0">
                                          <p:val>
                                            <p:strVal val="#ppt_h"/>
                                          </p:val>
                                        </p:tav>
                                        <p:tav tm="100000">
                                          <p:val>
                                            <p:strVal val="#ppt_h"/>
                                          </p:val>
                                        </p:tav>
                                      </p:tavLst>
                                    </p:anim>
                                    <p:animEffect transition="in" filter="fade">
                                      <p:cBhvr>
                                        <p:cTn id="114" dur="1000"/>
                                        <p:tgtEl>
                                          <p:spTgt spid="20"/>
                                        </p:tgtEl>
                                      </p:cBhvr>
                                    </p:animEffect>
                                  </p:childTnLst>
                                </p:cTn>
                              </p:par>
                              <p:par>
                                <p:cTn id="115" presetID="50" presetClass="entr" presetSubtype="0" decel="100000" fill="hold" grpId="0" nodeType="withEffect">
                                  <p:stCondLst>
                                    <p:cond delay="0"/>
                                  </p:stCondLst>
                                  <p:childTnLst>
                                    <p:set>
                                      <p:cBhvr>
                                        <p:cTn id="116" dur="1" fill="hold">
                                          <p:stCondLst>
                                            <p:cond delay="0"/>
                                          </p:stCondLst>
                                        </p:cTn>
                                        <p:tgtEl>
                                          <p:spTgt spid="11"/>
                                        </p:tgtEl>
                                        <p:attrNameLst>
                                          <p:attrName>style.visibility</p:attrName>
                                        </p:attrNameLst>
                                      </p:cBhvr>
                                      <p:to>
                                        <p:strVal val="visible"/>
                                      </p:to>
                                    </p:set>
                                    <p:anim calcmode="lin" valueType="num">
                                      <p:cBhvr>
                                        <p:cTn id="117" dur="1000" fill="hold"/>
                                        <p:tgtEl>
                                          <p:spTgt spid="11"/>
                                        </p:tgtEl>
                                        <p:attrNameLst>
                                          <p:attrName>ppt_w</p:attrName>
                                        </p:attrNameLst>
                                      </p:cBhvr>
                                      <p:tavLst>
                                        <p:tav tm="0">
                                          <p:val>
                                            <p:strVal val="#ppt_w+.3"/>
                                          </p:val>
                                        </p:tav>
                                        <p:tav tm="100000">
                                          <p:val>
                                            <p:strVal val="#ppt_w"/>
                                          </p:val>
                                        </p:tav>
                                      </p:tavLst>
                                    </p:anim>
                                    <p:anim calcmode="lin" valueType="num">
                                      <p:cBhvr>
                                        <p:cTn id="118" dur="1000" fill="hold"/>
                                        <p:tgtEl>
                                          <p:spTgt spid="11"/>
                                        </p:tgtEl>
                                        <p:attrNameLst>
                                          <p:attrName>ppt_h</p:attrName>
                                        </p:attrNameLst>
                                      </p:cBhvr>
                                      <p:tavLst>
                                        <p:tav tm="0">
                                          <p:val>
                                            <p:strVal val="#ppt_h"/>
                                          </p:val>
                                        </p:tav>
                                        <p:tav tm="100000">
                                          <p:val>
                                            <p:strVal val="#ppt_h"/>
                                          </p:val>
                                        </p:tav>
                                      </p:tavLst>
                                    </p:anim>
                                    <p:animEffect transition="in" filter="fade">
                                      <p:cBhvr>
                                        <p:cTn id="11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ldLvl="0" animBg="1"/>
      <p:bldP spid="38" grpId="0" bldLvl="0" animBg="1"/>
      <p:bldP spid="22" grpId="0"/>
      <p:bldP spid="4" grpId="0" bldLvl="0" animBg="1"/>
      <p:bldP spid="5" grpId="0" bldLvl="0" animBg="1"/>
      <p:bldP spid="6" grpId="0" bldLvl="0" animBg="1"/>
      <p:bldP spid="7" grpId="0" bldLvl="0" animBg="1"/>
      <p:bldP spid="16" grpId="0"/>
      <p:bldP spid="19" grpId="0"/>
      <p:bldP spid="9" grpId="0" bldLvl="0" animBg="1"/>
      <p:bldP spid="30" grpId="0" bldLvl="0" animBg="1"/>
      <p:bldP spid="31" grpId="0" bldLvl="0" animBg="1"/>
      <p:bldP spid="33" grpId="0" bldLvl="0" animBg="1"/>
      <p:bldP spid="36" grpId="0" bldLvl="0" animBg="1"/>
      <p:bldP spid="37" grpId="0" bldLvl="0" animBg="1"/>
      <p:bldP spid="11" grpId="0" bldLvl="0" animBg="1"/>
      <p:bldP spid="12" grpId="0"/>
      <p:bldP spid="12" grpId="1"/>
      <p:bldP spid="13" grpId="0"/>
      <p:bldP spid="13" grpId="1"/>
      <p:bldP spid="14" grpId="0"/>
      <p:bldP spid="1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02</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区块链行业现状</a:t>
              </a:r>
              <a:endParaRPr lang="zh-CN" altLang="en-US" sz="3200" dirty="0">
                <a:solidFill>
                  <a:srgbClr val="124062"/>
                </a:solidFill>
                <a:latin typeface="微软雅黑" panose="020B0503020204020204" charset="-122"/>
                <a:ea typeface="微软雅黑" panose="020B0503020204020204" charset="-122"/>
                <a:sym typeface="+mn-ea"/>
              </a:endParaRPr>
            </a:p>
          </p:txBody>
        </p:sp>
      </p:grpSp>
      <p:cxnSp>
        <p:nvCxnSpPr>
          <p:cNvPr id="8" name="直接连接符 7"/>
          <p:cNvCxnSpPr/>
          <p:nvPr/>
        </p:nvCxnSpPr>
        <p:spPr>
          <a:xfrm>
            <a:off x="5212715" y="1868805"/>
            <a:ext cx="4636135"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9845040" y="1873885"/>
            <a:ext cx="0" cy="243205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816725" y="1751330"/>
            <a:ext cx="3114675"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9941560" y="1751330"/>
            <a:ext cx="0" cy="154559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986915" y="1985645"/>
            <a:ext cx="7666355" cy="369443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1" name="直接连接符 20"/>
          <p:cNvCxnSpPr/>
          <p:nvPr/>
        </p:nvCxnSpPr>
        <p:spPr>
          <a:xfrm flipH="1">
            <a:off x="2078990" y="5584825"/>
            <a:ext cx="6303010" cy="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flipV="1">
            <a:off x="2083435" y="3971290"/>
            <a:ext cx="0" cy="1610360"/>
          </a:xfrm>
          <a:prstGeom prst="line">
            <a:avLst/>
          </a:prstGeom>
          <a:ln w="1905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flipV="1">
            <a:off x="2149475" y="5517515"/>
            <a:ext cx="311404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flipV="1">
            <a:off x="2150110" y="3971290"/>
            <a:ext cx="0" cy="1546225"/>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sp>
        <p:nvSpPr>
          <p:cNvPr id="35" name="文本框 34"/>
          <p:cNvSpPr txBox="1"/>
          <p:nvPr/>
        </p:nvSpPr>
        <p:spPr>
          <a:xfrm>
            <a:off x="2573655" y="2441575"/>
            <a:ext cx="6512560" cy="776605"/>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lang="en-US" altLang="zh-CN" sz="1500">
                <a:latin typeface="微软雅黑" panose="020B0503020204020204" charset="-122"/>
                <a:ea typeface="微软雅黑" panose="020B0503020204020204" charset="-122"/>
              </a:rPr>
              <a:t>2016</a:t>
            </a:r>
            <a:r>
              <a:rPr lang="zh-CN" altLang="en-US" sz="1500">
                <a:latin typeface="微软雅黑" panose="020B0503020204020204" charset="-122"/>
                <a:ea typeface="微软雅黑" panose="020B0503020204020204" charset="-122"/>
              </a:rPr>
              <a:t>年10月，工信部发布《中国区块链技术和应用发展白皮书》，首个落地的区块链官方指导文件。</a:t>
            </a:r>
            <a:endParaRPr lang="zh-CN" altLang="en-US" sz="1500">
              <a:latin typeface="微软雅黑" panose="020B0503020204020204" charset="-122"/>
              <a:ea typeface="微软雅黑" panose="020B0503020204020204" charset="-122"/>
            </a:endParaRPr>
          </a:p>
        </p:txBody>
      </p:sp>
      <p:sp>
        <p:nvSpPr>
          <p:cNvPr id="40" name="文本框 39"/>
          <p:cNvSpPr txBox="1"/>
          <p:nvPr/>
        </p:nvSpPr>
        <p:spPr>
          <a:xfrm>
            <a:off x="2573655" y="3251835"/>
            <a:ext cx="6512560" cy="464820"/>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央行频频提及的数字货币计划，区块链也是其实现的技术之一</a:t>
            </a:r>
            <a:r>
              <a:rPr lang="zh-CN" altLang="en-US" sz="1500">
                <a:latin typeface="微软雅黑" panose="020B0503020204020204" charset="-122"/>
                <a:ea typeface="微软雅黑" panose="020B0503020204020204" charset="-122"/>
              </a:rPr>
              <a:t>。</a:t>
            </a:r>
            <a:endParaRPr lang="zh-CN" altLang="en-US" sz="1500">
              <a:latin typeface="微软雅黑" panose="020B0503020204020204" charset="-122"/>
              <a:ea typeface="微软雅黑" panose="020B0503020204020204" charset="-122"/>
            </a:endParaRPr>
          </a:p>
        </p:txBody>
      </p:sp>
      <p:sp>
        <p:nvSpPr>
          <p:cNvPr id="41" name="文本框 40"/>
          <p:cNvSpPr txBox="1"/>
          <p:nvPr/>
        </p:nvSpPr>
        <p:spPr>
          <a:xfrm>
            <a:off x="2573655" y="3774440"/>
            <a:ext cx="6512560" cy="464820"/>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杭州、苏州、深圳、贵阳等市纷纷成立区块链实验地、研究院</a:t>
            </a:r>
            <a:r>
              <a:rPr lang="zh-CN" altLang="en-US" sz="1500">
                <a:latin typeface="微软雅黑" panose="020B0503020204020204" charset="-122"/>
                <a:ea typeface="微软雅黑" panose="020B0503020204020204" charset="-122"/>
              </a:rPr>
              <a:t>。</a:t>
            </a:r>
            <a:endParaRPr lang="zh-CN" altLang="en-US" sz="1500">
              <a:latin typeface="微软雅黑" panose="020B0503020204020204" charset="-122"/>
              <a:ea typeface="微软雅黑" panose="020B0503020204020204" charset="-122"/>
            </a:endParaRPr>
          </a:p>
        </p:txBody>
      </p:sp>
      <p:sp>
        <p:nvSpPr>
          <p:cNvPr id="45" name="文本框 44"/>
          <p:cNvSpPr txBox="1"/>
          <p:nvPr/>
        </p:nvSpPr>
        <p:spPr>
          <a:xfrm>
            <a:off x="2573655" y="4286885"/>
            <a:ext cx="6512560" cy="776605"/>
          </a:xfrm>
          <a:prstGeom prst="rect">
            <a:avLst/>
          </a:prstGeom>
          <a:noFill/>
        </p:spPr>
        <p:txBody>
          <a:bodyPr wrap="square" rtlCol="0">
            <a:spAutoFit/>
          </a:bodyPr>
          <a:p>
            <a:pPr>
              <a:lnSpc>
                <a:spcPct val="135000"/>
              </a:lnSpc>
              <a:spcBef>
                <a:spcPts val="0"/>
              </a:spcBef>
              <a:spcAft>
                <a:spcPts val="0"/>
              </a:spcAft>
            </a:pPr>
            <a:r>
              <a:rPr lang="zh-CN" altLang="en-US">
                <a:latin typeface="宋体" panose="02010600030101010101" pitchFamily="2" charset="-122"/>
                <a:ea typeface="宋体" panose="02010600030101010101" pitchFamily="2" charset="-122"/>
              </a:rPr>
              <a:t>·</a:t>
            </a:r>
            <a:r>
              <a:rPr sz="1500">
                <a:latin typeface="微软雅黑" panose="020B0503020204020204" charset="-122"/>
                <a:ea typeface="微软雅黑" panose="020B0503020204020204" charset="-122"/>
              </a:rPr>
              <a:t>国务院印发《“十三五”国家信息化规划》，区块链与大数据、人工智能、机器深度学习等新技术，成为国家布局重点</a:t>
            </a:r>
            <a:r>
              <a:rPr lang="zh-CN" altLang="en-US" sz="1500">
                <a:latin typeface="微软雅黑" panose="020B0503020204020204" charset="-122"/>
                <a:ea typeface="微软雅黑" panose="020B0503020204020204" charset="-122"/>
              </a:rPr>
              <a:t>。</a:t>
            </a:r>
            <a:endParaRPr lang="zh-CN" altLang="en-US" sz="150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down)">
                                      <p:cBhvr>
                                        <p:cTn id="16" dur="500"/>
                                        <p:tgtEl>
                                          <p:spTgt spid="32"/>
                                        </p:tgtEl>
                                      </p:cBhvr>
                                    </p:animEffect>
                                  </p:childTnLst>
                                </p:cTn>
                              </p:par>
                              <p:par>
                                <p:cTn id="17" presetID="22" presetClass="entr" presetSubtype="4"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down)">
                                      <p:cBhvr>
                                        <p:cTn id="19" dur="500"/>
                                        <p:tgtEl>
                                          <p:spTgt spid="34"/>
                                        </p:tgtEl>
                                      </p:cBhvr>
                                    </p:animEffect>
                                  </p:childTnLst>
                                </p:cTn>
                              </p:par>
                              <p:par>
                                <p:cTn id="20" presetID="22" presetClass="entr" presetSubtype="8"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par>
                                <p:cTn id="23" presetID="22" presetClass="entr" presetSubtype="8"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left)">
                                      <p:cBhvr>
                                        <p:cTn id="25" dur="500"/>
                                        <p:tgtEl>
                                          <p:spTgt spid="25"/>
                                        </p:tgtEl>
                                      </p:cBhvr>
                                    </p:animEffect>
                                  </p:childTnLst>
                                </p:cTn>
                              </p:par>
                              <p:par>
                                <p:cTn id="26" presetID="22" presetClass="entr" presetSubtype="1"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500"/>
                                        <p:tgtEl>
                                          <p:spTgt spid="10"/>
                                        </p:tgtEl>
                                      </p:cBhvr>
                                    </p:animEffect>
                                  </p:childTnLst>
                                </p:cTn>
                              </p:par>
                              <p:par>
                                <p:cTn id="29" presetID="22" presetClass="entr" presetSubtype="1"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500"/>
                                        <p:tgtEl>
                                          <p:spTgt spid="26"/>
                                        </p:tgtEl>
                                      </p:cBhvr>
                                    </p:animEffect>
                                  </p:childTnLst>
                                </p:cTn>
                              </p:par>
                              <p:par>
                                <p:cTn id="32" presetID="22" presetClass="entr" presetSubtype="2"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right)">
                                      <p:cBhvr>
                                        <p:cTn id="34" dur="500"/>
                                        <p:tgtEl>
                                          <p:spTgt spid="8"/>
                                        </p:tgtEl>
                                      </p:cBhvr>
                                    </p:animEffect>
                                  </p:childTnLst>
                                </p:cTn>
                              </p:par>
                              <p:par>
                                <p:cTn id="35" presetID="22" presetClass="entr" presetSubtype="2"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right)">
                                      <p:cBhvr>
                                        <p:cTn id="37" dur="500"/>
                                        <p:tgtEl>
                                          <p:spTgt spid="15"/>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up)">
                                      <p:cBhvr>
                                        <p:cTn id="40" dur="500"/>
                                        <p:tgtEl>
                                          <p:spTgt spid="35"/>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up)">
                                      <p:cBhvr>
                                        <p:cTn id="43" dur="500"/>
                                        <p:tgtEl>
                                          <p:spTgt spid="40"/>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up)">
                                      <p:cBhvr>
                                        <p:cTn id="46" dur="500"/>
                                        <p:tgtEl>
                                          <p:spTgt spid="41"/>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wipe(up)">
                                      <p:cBhvr>
                                        <p:cTn id="4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bldLvl="0" animBg="1"/>
      <p:bldP spid="35" grpId="0"/>
      <p:bldP spid="40" grpId="0"/>
      <p:bldP spid="41" grpId="0"/>
      <p:bldP spid="4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7100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3121044" y="4103303"/>
            <a:ext cx="56692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区块链的优势与应用</a:t>
            </a:r>
            <a:endParaRPr lang="zh-CN" altLang="en-US" sz="4800"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7515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1016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5321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03</a:t>
            </a:r>
            <a:endParaRPr lang="en-US" altLang="zh-CN" sz="5400" b="1">
              <a:solidFill>
                <a:srgbClr val="124062"/>
              </a:solidFill>
              <a:latin typeface="微软雅黑" panose="020B0503020204020204" charset="-122"/>
              <a:ea typeface="微软雅黑" panose="020B0503020204020204" charset="-122"/>
            </a:endParaRPr>
          </a:p>
        </p:txBody>
      </p:sp>
      <p:grpSp>
        <p:nvGrpSpPr>
          <p:cNvPr id="22" name="组合 21"/>
          <p:cNvGrpSpPr/>
          <p:nvPr/>
        </p:nvGrpSpPr>
        <p:grpSpPr>
          <a:xfrm rot="0">
            <a:off x="5420995" y="5285345"/>
            <a:ext cx="2684145" cy="1173902"/>
            <a:chOff x="5940680" y="3199847"/>
            <a:chExt cx="2684195" cy="1173582"/>
          </a:xfrm>
        </p:grpSpPr>
        <p:sp>
          <p:nvSpPr>
            <p:cNvPr id="25" name="文本框 9"/>
            <p:cNvSpPr txBox="1"/>
            <p:nvPr/>
          </p:nvSpPr>
          <p:spPr>
            <a:xfrm>
              <a:off x="5940681" y="3199847"/>
              <a:ext cx="2677253" cy="307287"/>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核心优势</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6" name="文本框 9"/>
            <p:cNvSpPr txBox="1"/>
            <p:nvPr/>
          </p:nvSpPr>
          <p:spPr>
            <a:xfrm>
              <a:off x="5940680" y="3633767"/>
              <a:ext cx="2677253" cy="615209"/>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核心技术</a:t>
              </a:r>
              <a:endParaRPr lang="zh-CN" altLang="en-US" sz="2000" dirty="0">
                <a:solidFill>
                  <a:schemeClr val="tx1">
                    <a:lumMod val="85000"/>
                    <a:lumOff val="15000"/>
                  </a:schemeClr>
                </a:solidFill>
                <a:latin typeface="微软雅黑" panose="020B0503020204020204" charset="-122"/>
                <a:ea typeface="微软雅黑" panose="020B0503020204020204" charset="-122"/>
                <a:sym typeface="+mn-ea"/>
              </a:endParaRPr>
            </a:p>
            <a:p>
              <a:pPr marL="228600" lvl="1" indent="-228600">
                <a:buFont typeface="Wingdings" panose="05000000000000000000" pitchFamily="2" charset="2"/>
                <a:buChar char="l"/>
              </a:pP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7" name="文本框 26"/>
            <p:cNvSpPr txBox="1"/>
            <p:nvPr/>
          </p:nvSpPr>
          <p:spPr>
            <a:xfrm>
              <a:off x="5947622" y="4066142"/>
              <a:ext cx="2677253" cy="307287"/>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应用行业</a:t>
              </a:r>
              <a:endParaRPr lang="zh-CN" altLang="en-US" sz="2000" dirty="0">
                <a:solidFill>
                  <a:schemeClr val="tx1">
                    <a:lumMod val="85000"/>
                    <a:lumOff val="15000"/>
                  </a:schemeClr>
                </a:solidFill>
                <a:latin typeface="微软雅黑" panose="020B0503020204020204" charset="-122"/>
                <a:ea typeface="微软雅黑" panose="020B0503020204020204" charset="-122"/>
                <a:sym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a:t>
              </a:r>
              <a:r>
                <a:rPr lang="en-US" sz="3200" dirty="0" smtClean="0">
                  <a:solidFill>
                    <a:srgbClr val="FFFFFF"/>
                  </a:solidFill>
                  <a:latin typeface="Agency FB" panose="020B0503020202020204" pitchFamily="34" charset="0"/>
                  <a:ea typeface="华文宋体" panose="02010600040101010101" pitchFamily="2" charset="-122"/>
                </a:rPr>
                <a:t>3</a:t>
              </a:r>
              <a:endParaRPr 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核心优势</a:t>
              </a:r>
              <a:endParaRPr lang="zh-CN" altLang="en-US" sz="3200" dirty="0">
                <a:solidFill>
                  <a:srgbClr val="124062"/>
                </a:solidFill>
                <a:latin typeface="微软雅黑" panose="020B0503020204020204" charset="-122"/>
                <a:ea typeface="微软雅黑" panose="020B0503020204020204" charset="-122"/>
                <a:sym typeface="+mn-ea"/>
              </a:endParaRPr>
            </a:p>
          </p:txBody>
        </p:sp>
      </p:grpSp>
      <p:grpSp>
        <p:nvGrpSpPr>
          <p:cNvPr id="8" name="组合 7"/>
          <p:cNvGrpSpPr/>
          <p:nvPr/>
        </p:nvGrpSpPr>
        <p:grpSpPr>
          <a:xfrm>
            <a:off x="1904365" y="1758950"/>
            <a:ext cx="1870075" cy="4077335"/>
            <a:chOff x="550394" y="978573"/>
            <a:chExt cx="1493540" cy="3256412"/>
          </a:xfrm>
        </p:grpSpPr>
        <p:sp>
          <p:nvSpPr>
            <p:cNvPr id="10" name="îṥļîḑé-Freeform 2"/>
            <p:cNvSpPr/>
            <p:nvPr/>
          </p:nvSpPr>
          <p:spPr>
            <a:xfrm rot="2700000">
              <a:off x="1210217" y="3725166"/>
              <a:ext cx="385052" cy="634585"/>
            </a:xfrm>
            <a:custGeom>
              <a:avLst/>
              <a:gdLst>
                <a:gd name="connsiteX0" fmla="*/ 0 w 549463"/>
                <a:gd name="connsiteY0" fmla="*/ 0 h 905541"/>
                <a:gd name="connsiteX1" fmla="*/ 549463 w 549463"/>
                <a:gd name="connsiteY1" fmla="*/ 0 h 905541"/>
                <a:gd name="connsiteX2" fmla="*/ 549463 w 549463"/>
                <a:gd name="connsiteY2" fmla="*/ 905541 h 905541"/>
                <a:gd name="connsiteX3" fmla="*/ 0 w 549463"/>
                <a:gd name="connsiteY3" fmla="*/ 905541 h 905541"/>
                <a:gd name="connsiteX4" fmla="*/ 0 w 549463"/>
                <a:gd name="connsiteY4" fmla="*/ 0 h 905541"/>
                <a:gd name="connsiteX0-1" fmla="*/ 0 w 549463"/>
                <a:gd name="connsiteY0-2" fmla="*/ 0 h 905541"/>
                <a:gd name="connsiteX1-3" fmla="*/ 549463 w 549463"/>
                <a:gd name="connsiteY1-4" fmla="*/ 0 h 905541"/>
                <a:gd name="connsiteX2-5" fmla="*/ 549463 w 549463"/>
                <a:gd name="connsiteY2-6" fmla="*/ 905541 h 905541"/>
                <a:gd name="connsiteX3-7" fmla="*/ 86853 w 549463"/>
                <a:gd name="connsiteY3-8" fmla="*/ 722183 h 905541"/>
                <a:gd name="connsiteX4-9" fmla="*/ 0 w 549463"/>
                <a:gd name="connsiteY4-10" fmla="*/ 0 h 9055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49463" h="905541">
                  <a:moveTo>
                    <a:pt x="0" y="0"/>
                  </a:moveTo>
                  <a:lnTo>
                    <a:pt x="549463" y="0"/>
                  </a:lnTo>
                  <a:lnTo>
                    <a:pt x="549463" y="905541"/>
                  </a:lnTo>
                  <a:lnTo>
                    <a:pt x="86853" y="722183"/>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15" name="îṥļîḑé-Freeform 3"/>
            <p:cNvSpPr/>
            <p:nvPr/>
          </p:nvSpPr>
          <p:spPr>
            <a:xfrm rot="2700000">
              <a:off x="1050411" y="2798353"/>
              <a:ext cx="567401" cy="1118108"/>
            </a:xfrm>
            <a:custGeom>
              <a:avLst/>
              <a:gdLst>
                <a:gd name="connsiteX0" fmla="*/ 0 w 568579"/>
                <a:gd name="connsiteY0" fmla="*/ 0 h 1248267"/>
                <a:gd name="connsiteX1" fmla="*/ 568579 w 568579"/>
                <a:gd name="connsiteY1" fmla="*/ 0 h 1248267"/>
                <a:gd name="connsiteX2" fmla="*/ 568579 w 568579"/>
                <a:gd name="connsiteY2" fmla="*/ 1248267 h 1248267"/>
                <a:gd name="connsiteX3" fmla="*/ 0 w 568579"/>
                <a:gd name="connsiteY3" fmla="*/ 1248267 h 1248267"/>
                <a:gd name="connsiteX4" fmla="*/ 0 w 568579"/>
                <a:gd name="connsiteY4" fmla="*/ 0 h 1248267"/>
                <a:gd name="connsiteX0-1" fmla="*/ 7309 w 575888"/>
                <a:gd name="connsiteY0-2" fmla="*/ 0 h 1248267"/>
                <a:gd name="connsiteX1-3" fmla="*/ 575888 w 575888"/>
                <a:gd name="connsiteY1-4" fmla="*/ 0 h 1248267"/>
                <a:gd name="connsiteX2-5" fmla="*/ 575888 w 575888"/>
                <a:gd name="connsiteY2-6" fmla="*/ 1248267 h 1248267"/>
                <a:gd name="connsiteX3-7" fmla="*/ 7309 w 575888"/>
                <a:gd name="connsiteY3-8" fmla="*/ 1248267 h 1248267"/>
                <a:gd name="connsiteX4-9" fmla="*/ 0 w 575888"/>
                <a:gd name="connsiteY4-10" fmla="*/ 608803 h 1248267"/>
                <a:gd name="connsiteX5" fmla="*/ 7309 w 575888"/>
                <a:gd name="connsiteY5" fmla="*/ 0 h 1248267"/>
                <a:gd name="connsiteX0-11" fmla="*/ 256511 w 575888"/>
                <a:gd name="connsiteY0-12" fmla="*/ 114498 h 1248267"/>
                <a:gd name="connsiteX1-13" fmla="*/ 575888 w 575888"/>
                <a:gd name="connsiteY1-14" fmla="*/ 0 h 1248267"/>
                <a:gd name="connsiteX2-15" fmla="*/ 575888 w 575888"/>
                <a:gd name="connsiteY2-16" fmla="*/ 1248267 h 1248267"/>
                <a:gd name="connsiteX3-17" fmla="*/ 7309 w 575888"/>
                <a:gd name="connsiteY3-18" fmla="*/ 1248267 h 1248267"/>
                <a:gd name="connsiteX4-19" fmla="*/ 0 w 575888"/>
                <a:gd name="connsiteY4-20" fmla="*/ 608803 h 1248267"/>
                <a:gd name="connsiteX5-21" fmla="*/ 256511 w 575888"/>
                <a:gd name="connsiteY5-22" fmla="*/ 114498 h 1248267"/>
                <a:gd name="connsiteX0-23" fmla="*/ 256511 w 575888"/>
                <a:gd name="connsiteY0-24" fmla="*/ 114498 h 1248267"/>
                <a:gd name="connsiteX1-25" fmla="*/ 575888 w 575888"/>
                <a:gd name="connsiteY1-26" fmla="*/ 0 h 1248267"/>
                <a:gd name="connsiteX2-27" fmla="*/ 563576 w 575888"/>
                <a:gd name="connsiteY2-28" fmla="*/ 216347 h 1248267"/>
                <a:gd name="connsiteX3-29" fmla="*/ 575888 w 575888"/>
                <a:gd name="connsiteY3-30" fmla="*/ 1248267 h 1248267"/>
                <a:gd name="connsiteX4-31" fmla="*/ 7309 w 575888"/>
                <a:gd name="connsiteY4-32" fmla="*/ 1248267 h 1248267"/>
                <a:gd name="connsiteX5-33" fmla="*/ 0 w 575888"/>
                <a:gd name="connsiteY5-34" fmla="*/ 608803 h 1248267"/>
                <a:gd name="connsiteX6" fmla="*/ 256511 w 575888"/>
                <a:gd name="connsiteY6" fmla="*/ 114498 h 1248267"/>
                <a:gd name="connsiteX0-35" fmla="*/ 256511 w 575888"/>
                <a:gd name="connsiteY0-36" fmla="*/ 1062 h 1134831"/>
                <a:gd name="connsiteX1-37" fmla="*/ 445438 w 575888"/>
                <a:gd name="connsiteY1-38" fmla="*/ 0 h 1134831"/>
                <a:gd name="connsiteX2-39" fmla="*/ 563576 w 575888"/>
                <a:gd name="connsiteY2-40" fmla="*/ 102911 h 1134831"/>
                <a:gd name="connsiteX3-41" fmla="*/ 575888 w 575888"/>
                <a:gd name="connsiteY3-42" fmla="*/ 1134831 h 1134831"/>
                <a:gd name="connsiteX4-43" fmla="*/ 7309 w 575888"/>
                <a:gd name="connsiteY4-44" fmla="*/ 1134831 h 1134831"/>
                <a:gd name="connsiteX5-45" fmla="*/ 0 w 575888"/>
                <a:gd name="connsiteY5-46" fmla="*/ 495367 h 1134831"/>
                <a:gd name="connsiteX6-47" fmla="*/ 256511 w 575888"/>
                <a:gd name="connsiteY6-48" fmla="*/ 1062 h 11348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47" y="connsiteY6-48"/>
                </a:cxn>
              </a:cxnLst>
              <a:rect l="l" t="t" r="r" b="b"/>
              <a:pathLst>
                <a:path w="575888" h="1134831">
                  <a:moveTo>
                    <a:pt x="256511" y="1062"/>
                  </a:moveTo>
                  <a:lnTo>
                    <a:pt x="445438" y="0"/>
                  </a:lnTo>
                  <a:lnTo>
                    <a:pt x="563576" y="102911"/>
                  </a:lnTo>
                  <a:lnTo>
                    <a:pt x="575888" y="1134831"/>
                  </a:lnTo>
                  <a:lnTo>
                    <a:pt x="7309" y="1134831"/>
                  </a:lnTo>
                  <a:cubicBezTo>
                    <a:pt x="4873" y="921676"/>
                    <a:pt x="2436" y="708522"/>
                    <a:pt x="0" y="495367"/>
                  </a:cubicBezTo>
                  <a:cubicBezTo>
                    <a:pt x="2436" y="292433"/>
                    <a:pt x="254075" y="203996"/>
                    <a:pt x="256511" y="1062"/>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18" name="íṡľíḍè-Freeform 4"/>
            <p:cNvSpPr/>
            <p:nvPr/>
          </p:nvSpPr>
          <p:spPr>
            <a:xfrm rot="2700000">
              <a:off x="1022991" y="1949895"/>
              <a:ext cx="567401" cy="1229873"/>
            </a:xfrm>
            <a:custGeom>
              <a:avLst/>
              <a:gdLst>
                <a:gd name="connsiteX0" fmla="*/ 0 w 568579"/>
                <a:gd name="connsiteY0" fmla="*/ 0 h 1248267"/>
                <a:gd name="connsiteX1" fmla="*/ 568579 w 568579"/>
                <a:gd name="connsiteY1" fmla="*/ 0 h 1248267"/>
                <a:gd name="connsiteX2" fmla="*/ 568579 w 568579"/>
                <a:gd name="connsiteY2" fmla="*/ 1248267 h 1248267"/>
                <a:gd name="connsiteX3" fmla="*/ 0 w 568579"/>
                <a:gd name="connsiteY3" fmla="*/ 1248267 h 1248267"/>
                <a:gd name="connsiteX4" fmla="*/ 0 w 568579"/>
                <a:gd name="connsiteY4" fmla="*/ 0 h 1248267"/>
                <a:gd name="connsiteX0-1" fmla="*/ 7309 w 575888"/>
                <a:gd name="connsiteY0-2" fmla="*/ 0 h 1248267"/>
                <a:gd name="connsiteX1-3" fmla="*/ 575888 w 575888"/>
                <a:gd name="connsiteY1-4" fmla="*/ 0 h 1248267"/>
                <a:gd name="connsiteX2-5" fmla="*/ 575888 w 575888"/>
                <a:gd name="connsiteY2-6" fmla="*/ 1248267 h 1248267"/>
                <a:gd name="connsiteX3-7" fmla="*/ 7309 w 575888"/>
                <a:gd name="connsiteY3-8" fmla="*/ 1248267 h 1248267"/>
                <a:gd name="connsiteX4-9" fmla="*/ 0 w 575888"/>
                <a:gd name="connsiteY4-10" fmla="*/ 608803 h 1248267"/>
                <a:gd name="connsiteX5" fmla="*/ 7309 w 575888"/>
                <a:gd name="connsiteY5" fmla="*/ 0 h 1248267"/>
                <a:gd name="connsiteX0-11" fmla="*/ 256511 w 575888"/>
                <a:gd name="connsiteY0-12" fmla="*/ 114498 h 1248267"/>
                <a:gd name="connsiteX1-13" fmla="*/ 575888 w 575888"/>
                <a:gd name="connsiteY1-14" fmla="*/ 0 h 1248267"/>
                <a:gd name="connsiteX2-15" fmla="*/ 575888 w 575888"/>
                <a:gd name="connsiteY2-16" fmla="*/ 1248267 h 1248267"/>
                <a:gd name="connsiteX3-17" fmla="*/ 7309 w 575888"/>
                <a:gd name="connsiteY3-18" fmla="*/ 1248267 h 1248267"/>
                <a:gd name="connsiteX4-19" fmla="*/ 0 w 575888"/>
                <a:gd name="connsiteY4-20" fmla="*/ 608803 h 1248267"/>
                <a:gd name="connsiteX5-21" fmla="*/ 256511 w 575888"/>
                <a:gd name="connsiteY5-22" fmla="*/ 114498 h 124826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888" h="1248267">
                  <a:moveTo>
                    <a:pt x="256511" y="114498"/>
                  </a:moveTo>
                  <a:lnTo>
                    <a:pt x="575888" y="0"/>
                  </a:lnTo>
                  <a:lnTo>
                    <a:pt x="575888" y="1248267"/>
                  </a:lnTo>
                  <a:lnTo>
                    <a:pt x="7309" y="1248267"/>
                  </a:lnTo>
                  <a:cubicBezTo>
                    <a:pt x="4873" y="1035112"/>
                    <a:pt x="2436" y="821958"/>
                    <a:pt x="0" y="608803"/>
                  </a:cubicBezTo>
                  <a:cubicBezTo>
                    <a:pt x="2436" y="405869"/>
                    <a:pt x="254075" y="317432"/>
                    <a:pt x="256511" y="114498"/>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21" name="íṡľíḍè-Rectangle 5"/>
            <p:cNvSpPr/>
            <p:nvPr/>
          </p:nvSpPr>
          <p:spPr>
            <a:xfrm rot="2700000">
              <a:off x="980824" y="1169737"/>
              <a:ext cx="560201" cy="12298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25" name="íṡľíḍè-Flowchart: Stored Data 6"/>
            <p:cNvSpPr/>
            <p:nvPr/>
          </p:nvSpPr>
          <p:spPr>
            <a:xfrm rot="16200000">
              <a:off x="970661" y="664105"/>
              <a:ext cx="653005" cy="1493540"/>
            </a:xfrm>
            <a:prstGeom prst="flowChartOnlineStorage">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26" name="íṡľíḍè-Oval 7"/>
            <p:cNvSpPr/>
            <p:nvPr/>
          </p:nvSpPr>
          <p:spPr>
            <a:xfrm>
              <a:off x="550394" y="978573"/>
              <a:ext cx="1493540" cy="21604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32" name="íṡľíḍè-Flowchart: Stored Data 8"/>
            <p:cNvSpPr/>
            <p:nvPr/>
          </p:nvSpPr>
          <p:spPr>
            <a:xfrm rot="16200000">
              <a:off x="1008085" y="1638006"/>
              <a:ext cx="590512" cy="1350606"/>
            </a:xfrm>
            <a:prstGeom prst="flowChartOnlineStorag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34" name="íṡľíḍè-Flowchart: Stored Data 9"/>
            <p:cNvSpPr/>
            <p:nvPr/>
          </p:nvSpPr>
          <p:spPr>
            <a:xfrm rot="16200000">
              <a:off x="1015643" y="2455362"/>
              <a:ext cx="527188" cy="1205773"/>
            </a:xfrm>
            <a:prstGeom prst="flowChartOnlineStorage">
              <a:avLst/>
            </a:prstGeom>
            <a:solidFill>
              <a:srgbClr val="537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sp>
          <p:nvSpPr>
            <p:cNvPr id="35" name="íṡľíḍè-Flowchart: Stored Data 10"/>
            <p:cNvSpPr/>
            <p:nvPr/>
          </p:nvSpPr>
          <p:spPr>
            <a:xfrm rot="16200000">
              <a:off x="1044409" y="3252961"/>
              <a:ext cx="469652" cy="1074179"/>
            </a:xfrm>
            <a:prstGeom prst="flowChartOnlineStorage">
              <a:avLst/>
            </a:prstGeom>
            <a:solidFill>
              <a:srgbClr val="ED7C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p>
          </p:txBody>
        </p:sp>
        <p:grpSp>
          <p:nvGrpSpPr>
            <p:cNvPr id="40" name="组合 39"/>
            <p:cNvGrpSpPr/>
            <p:nvPr/>
          </p:nvGrpSpPr>
          <p:grpSpPr>
            <a:xfrm>
              <a:off x="1160019" y="2226042"/>
              <a:ext cx="286193" cy="285532"/>
              <a:chOff x="6294438" y="-201613"/>
              <a:chExt cx="687387" cy="685801"/>
            </a:xfrm>
            <a:solidFill>
              <a:schemeClr val="bg1"/>
            </a:solidFill>
          </p:grpSpPr>
          <p:sp>
            <p:nvSpPr>
              <p:cNvPr id="41" name="íṡľíḍè-Freeform 29"/>
              <p:cNvSpPr/>
              <p:nvPr/>
            </p:nvSpPr>
            <p:spPr bwMode="auto">
              <a:xfrm>
                <a:off x="6294438" y="-201613"/>
                <a:ext cx="687387" cy="685801"/>
              </a:xfrm>
              <a:custGeom>
                <a:avLst/>
                <a:gdLst>
                  <a:gd name="T0" fmla="*/ 163 w 180"/>
                  <a:gd name="T1" fmla="*/ 0 h 180"/>
                  <a:gd name="T2" fmla="*/ 39 w 180"/>
                  <a:gd name="T3" fmla="*/ 0 h 180"/>
                  <a:gd name="T4" fmla="*/ 23 w 180"/>
                  <a:gd name="T5" fmla="*/ 17 h 180"/>
                  <a:gd name="T6" fmla="*/ 23 w 180"/>
                  <a:gd name="T7" fmla="*/ 28 h 180"/>
                  <a:gd name="T8" fmla="*/ 17 w 180"/>
                  <a:gd name="T9" fmla="*/ 28 h 180"/>
                  <a:gd name="T10" fmla="*/ 0 w 180"/>
                  <a:gd name="T11" fmla="*/ 45 h 180"/>
                  <a:gd name="T12" fmla="*/ 0 w 180"/>
                  <a:gd name="T13" fmla="*/ 158 h 180"/>
                  <a:gd name="T14" fmla="*/ 23 w 180"/>
                  <a:gd name="T15" fmla="*/ 180 h 180"/>
                  <a:gd name="T16" fmla="*/ 158 w 180"/>
                  <a:gd name="T17" fmla="*/ 180 h 180"/>
                  <a:gd name="T18" fmla="*/ 180 w 180"/>
                  <a:gd name="T19" fmla="*/ 158 h 180"/>
                  <a:gd name="T20" fmla="*/ 180 w 180"/>
                  <a:gd name="T21" fmla="*/ 17 h 180"/>
                  <a:gd name="T22" fmla="*/ 163 w 180"/>
                  <a:gd name="T23" fmla="*/ 0 h 180"/>
                  <a:gd name="T24" fmla="*/ 169 w 180"/>
                  <a:gd name="T25" fmla="*/ 158 h 180"/>
                  <a:gd name="T26" fmla="*/ 158 w 180"/>
                  <a:gd name="T27" fmla="*/ 169 h 180"/>
                  <a:gd name="T28" fmla="*/ 23 w 180"/>
                  <a:gd name="T29" fmla="*/ 169 h 180"/>
                  <a:gd name="T30" fmla="*/ 11 w 180"/>
                  <a:gd name="T31" fmla="*/ 158 h 180"/>
                  <a:gd name="T32" fmla="*/ 11 w 180"/>
                  <a:gd name="T33" fmla="*/ 45 h 180"/>
                  <a:gd name="T34" fmla="*/ 17 w 180"/>
                  <a:gd name="T35" fmla="*/ 39 h 180"/>
                  <a:gd name="T36" fmla="*/ 23 w 180"/>
                  <a:gd name="T37" fmla="*/ 39 h 180"/>
                  <a:gd name="T38" fmla="*/ 23 w 180"/>
                  <a:gd name="T39" fmla="*/ 152 h 180"/>
                  <a:gd name="T40" fmla="*/ 28 w 180"/>
                  <a:gd name="T41" fmla="*/ 158 h 180"/>
                  <a:gd name="T42" fmla="*/ 34 w 180"/>
                  <a:gd name="T43" fmla="*/ 152 h 180"/>
                  <a:gd name="T44" fmla="*/ 34 w 180"/>
                  <a:gd name="T45" fmla="*/ 17 h 180"/>
                  <a:gd name="T46" fmla="*/ 39 w 180"/>
                  <a:gd name="T47" fmla="*/ 11 h 180"/>
                  <a:gd name="T48" fmla="*/ 163 w 180"/>
                  <a:gd name="T49" fmla="*/ 11 h 180"/>
                  <a:gd name="T50" fmla="*/ 169 w 180"/>
                  <a:gd name="T51" fmla="*/ 17 h 180"/>
                  <a:gd name="T52" fmla="*/ 169 w 180"/>
                  <a:gd name="T53"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0" h="180">
                    <a:moveTo>
                      <a:pt x="163" y="0"/>
                    </a:moveTo>
                    <a:cubicBezTo>
                      <a:pt x="39" y="0"/>
                      <a:pt x="39" y="0"/>
                      <a:pt x="39" y="0"/>
                    </a:cubicBezTo>
                    <a:cubicBezTo>
                      <a:pt x="30" y="0"/>
                      <a:pt x="23" y="8"/>
                      <a:pt x="23" y="17"/>
                    </a:cubicBezTo>
                    <a:cubicBezTo>
                      <a:pt x="23" y="28"/>
                      <a:pt x="23" y="28"/>
                      <a:pt x="23" y="28"/>
                    </a:cubicBezTo>
                    <a:cubicBezTo>
                      <a:pt x="17" y="28"/>
                      <a:pt x="17" y="28"/>
                      <a:pt x="17" y="28"/>
                    </a:cubicBezTo>
                    <a:cubicBezTo>
                      <a:pt x="8" y="28"/>
                      <a:pt x="0" y="36"/>
                      <a:pt x="0" y="45"/>
                    </a:cubicBezTo>
                    <a:cubicBezTo>
                      <a:pt x="0" y="158"/>
                      <a:pt x="0" y="158"/>
                      <a:pt x="0" y="158"/>
                    </a:cubicBezTo>
                    <a:cubicBezTo>
                      <a:pt x="0" y="170"/>
                      <a:pt x="10" y="180"/>
                      <a:pt x="23" y="180"/>
                    </a:cubicBezTo>
                    <a:cubicBezTo>
                      <a:pt x="158" y="180"/>
                      <a:pt x="158" y="180"/>
                      <a:pt x="158" y="180"/>
                    </a:cubicBezTo>
                    <a:cubicBezTo>
                      <a:pt x="170" y="180"/>
                      <a:pt x="180" y="170"/>
                      <a:pt x="180" y="158"/>
                    </a:cubicBezTo>
                    <a:cubicBezTo>
                      <a:pt x="180" y="17"/>
                      <a:pt x="180" y="17"/>
                      <a:pt x="180" y="17"/>
                    </a:cubicBezTo>
                    <a:cubicBezTo>
                      <a:pt x="180" y="8"/>
                      <a:pt x="172" y="0"/>
                      <a:pt x="163" y="0"/>
                    </a:cubicBezTo>
                    <a:close/>
                    <a:moveTo>
                      <a:pt x="169" y="158"/>
                    </a:moveTo>
                    <a:cubicBezTo>
                      <a:pt x="169" y="164"/>
                      <a:pt x="164" y="169"/>
                      <a:pt x="158" y="169"/>
                    </a:cubicBezTo>
                    <a:cubicBezTo>
                      <a:pt x="23" y="169"/>
                      <a:pt x="23" y="169"/>
                      <a:pt x="23" y="169"/>
                    </a:cubicBezTo>
                    <a:cubicBezTo>
                      <a:pt x="16" y="169"/>
                      <a:pt x="11" y="164"/>
                      <a:pt x="11" y="158"/>
                    </a:cubicBezTo>
                    <a:cubicBezTo>
                      <a:pt x="11" y="45"/>
                      <a:pt x="11" y="45"/>
                      <a:pt x="11" y="45"/>
                    </a:cubicBezTo>
                    <a:cubicBezTo>
                      <a:pt x="11" y="42"/>
                      <a:pt x="14" y="39"/>
                      <a:pt x="17" y="39"/>
                    </a:cubicBezTo>
                    <a:cubicBezTo>
                      <a:pt x="23" y="39"/>
                      <a:pt x="23" y="39"/>
                      <a:pt x="23" y="39"/>
                    </a:cubicBezTo>
                    <a:cubicBezTo>
                      <a:pt x="23" y="152"/>
                      <a:pt x="23" y="152"/>
                      <a:pt x="23" y="152"/>
                    </a:cubicBezTo>
                    <a:cubicBezTo>
                      <a:pt x="23" y="155"/>
                      <a:pt x="25" y="158"/>
                      <a:pt x="28" y="158"/>
                    </a:cubicBezTo>
                    <a:cubicBezTo>
                      <a:pt x="31" y="158"/>
                      <a:pt x="34" y="155"/>
                      <a:pt x="34" y="152"/>
                    </a:cubicBezTo>
                    <a:cubicBezTo>
                      <a:pt x="34" y="17"/>
                      <a:pt x="34" y="17"/>
                      <a:pt x="34" y="17"/>
                    </a:cubicBezTo>
                    <a:cubicBezTo>
                      <a:pt x="34" y="14"/>
                      <a:pt x="36" y="11"/>
                      <a:pt x="39" y="11"/>
                    </a:cubicBezTo>
                    <a:cubicBezTo>
                      <a:pt x="163" y="11"/>
                      <a:pt x="163" y="11"/>
                      <a:pt x="163" y="11"/>
                    </a:cubicBezTo>
                    <a:cubicBezTo>
                      <a:pt x="166" y="11"/>
                      <a:pt x="169" y="14"/>
                      <a:pt x="169" y="17"/>
                    </a:cubicBezTo>
                    <a:lnTo>
                      <a:pt x="169" y="1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45" name="íṡľíḍè-Freeform 30"/>
              <p:cNvSpPr/>
              <p:nvPr/>
            </p:nvSpPr>
            <p:spPr bwMode="auto">
              <a:xfrm>
                <a:off x="6702425" y="58737"/>
                <a:ext cx="192087" cy="19050"/>
              </a:xfrm>
              <a:custGeom>
                <a:avLst/>
                <a:gdLst>
                  <a:gd name="T0" fmla="*/ 3 w 50"/>
                  <a:gd name="T1" fmla="*/ 5 h 5"/>
                  <a:gd name="T2" fmla="*/ 48 w 50"/>
                  <a:gd name="T3" fmla="*/ 5 h 5"/>
                  <a:gd name="T4" fmla="*/ 50 w 50"/>
                  <a:gd name="T5" fmla="*/ 2 h 5"/>
                  <a:gd name="T6" fmla="*/ 48 w 50"/>
                  <a:gd name="T7" fmla="*/ 0 h 5"/>
                  <a:gd name="T8" fmla="*/ 3 w 50"/>
                  <a:gd name="T9" fmla="*/ 0 h 5"/>
                  <a:gd name="T10" fmla="*/ 0 w 50"/>
                  <a:gd name="T11" fmla="*/ 2 h 5"/>
                  <a:gd name="T12" fmla="*/ 3 w 50"/>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0" h="5">
                    <a:moveTo>
                      <a:pt x="3" y="5"/>
                    </a:moveTo>
                    <a:cubicBezTo>
                      <a:pt x="48" y="5"/>
                      <a:pt x="48" y="5"/>
                      <a:pt x="48" y="5"/>
                    </a:cubicBezTo>
                    <a:cubicBezTo>
                      <a:pt x="49" y="5"/>
                      <a:pt x="50" y="4"/>
                      <a:pt x="50" y="2"/>
                    </a:cubicBezTo>
                    <a:cubicBezTo>
                      <a:pt x="50" y="1"/>
                      <a:pt x="49" y="0"/>
                      <a:pt x="48" y="0"/>
                    </a:cubicBezTo>
                    <a:cubicBezTo>
                      <a:pt x="3" y="0"/>
                      <a:pt x="3" y="0"/>
                      <a:pt x="3" y="0"/>
                    </a:cubicBezTo>
                    <a:cubicBezTo>
                      <a:pt x="1" y="0"/>
                      <a:pt x="0" y="1"/>
                      <a:pt x="0" y="2"/>
                    </a:cubicBezTo>
                    <a:cubicBezTo>
                      <a:pt x="0" y="4"/>
                      <a:pt x="1"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47" name="íṡľíḍè-Freeform 31"/>
              <p:cNvSpPr/>
              <p:nvPr/>
            </p:nvSpPr>
            <p:spPr bwMode="auto">
              <a:xfrm>
                <a:off x="6702425" y="-6350"/>
                <a:ext cx="192087" cy="19050"/>
              </a:xfrm>
              <a:custGeom>
                <a:avLst/>
                <a:gdLst>
                  <a:gd name="T0" fmla="*/ 3 w 50"/>
                  <a:gd name="T1" fmla="*/ 5 h 5"/>
                  <a:gd name="T2" fmla="*/ 48 w 50"/>
                  <a:gd name="T3" fmla="*/ 5 h 5"/>
                  <a:gd name="T4" fmla="*/ 50 w 50"/>
                  <a:gd name="T5" fmla="*/ 2 h 5"/>
                  <a:gd name="T6" fmla="*/ 48 w 50"/>
                  <a:gd name="T7" fmla="*/ 0 h 5"/>
                  <a:gd name="T8" fmla="*/ 3 w 50"/>
                  <a:gd name="T9" fmla="*/ 0 h 5"/>
                  <a:gd name="T10" fmla="*/ 0 w 50"/>
                  <a:gd name="T11" fmla="*/ 2 h 5"/>
                  <a:gd name="T12" fmla="*/ 3 w 50"/>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0" h="5">
                    <a:moveTo>
                      <a:pt x="3" y="5"/>
                    </a:moveTo>
                    <a:cubicBezTo>
                      <a:pt x="48" y="5"/>
                      <a:pt x="48" y="5"/>
                      <a:pt x="48" y="5"/>
                    </a:cubicBezTo>
                    <a:cubicBezTo>
                      <a:pt x="49" y="5"/>
                      <a:pt x="50" y="4"/>
                      <a:pt x="50" y="2"/>
                    </a:cubicBezTo>
                    <a:cubicBezTo>
                      <a:pt x="50" y="1"/>
                      <a:pt x="49" y="0"/>
                      <a:pt x="48" y="0"/>
                    </a:cubicBezTo>
                    <a:cubicBezTo>
                      <a:pt x="3" y="0"/>
                      <a:pt x="3" y="0"/>
                      <a:pt x="3" y="0"/>
                    </a:cubicBezTo>
                    <a:cubicBezTo>
                      <a:pt x="1" y="0"/>
                      <a:pt x="0" y="1"/>
                      <a:pt x="0" y="2"/>
                    </a:cubicBezTo>
                    <a:cubicBezTo>
                      <a:pt x="0" y="4"/>
                      <a:pt x="1"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48" name="íṡľíḍè-Freeform 32"/>
              <p:cNvSpPr/>
              <p:nvPr/>
            </p:nvSpPr>
            <p:spPr bwMode="auto">
              <a:xfrm>
                <a:off x="6702425" y="-71438"/>
                <a:ext cx="192087" cy="19050"/>
              </a:xfrm>
              <a:custGeom>
                <a:avLst/>
                <a:gdLst>
                  <a:gd name="T0" fmla="*/ 3 w 50"/>
                  <a:gd name="T1" fmla="*/ 5 h 5"/>
                  <a:gd name="T2" fmla="*/ 48 w 50"/>
                  <a:gd name="T3" fmla="*/ 5 h 5"/>
                  <a:gd name="T4" fmla="*/ 50 w 50"/>
                  <a:gd name="T5" fmla="*/ 3 h 5"/>
                  <a:gd name="T6" fmla="*/ 48 w 50"/>
                  <a:gd name="T7" fmla="*/ 0 h 5"/>
                  <a:gd name="T8" fmla="*/ 3 w 50"/>
                  <a:gd name="T9" fmla="*/ 0 h 5"/>
                  <a:gd name="T10" fmla="*/ 0 w 50"/>
                  <a:gd name="T11" fmla="*/ 3 h 5"/>
                  <a:gd name="T12" fmla="*/ 3 w 50"/>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0" h="5">
                    <a:moveTo>
                      <a:pt x="3" y="5"/>
                    </a:moveTo>
                    <a:cubicBezTo>
                      <a:pt x="48" y="5"/>
                      <a:pt x="48" y="5"/>
                      <a:pt x="48" y="5"/>
                    </a:cubicBezTo>
                    <a:cubicBezTo>
                      <a:pt x="49" y="5"/>
                      <a:pt x="50" y="4"/>
                      <a:pt x="50" y="3"/>
                    </a:cubicBezTo>
                    <a:cubicBezTo>
                      <a:pt x="50" y="1"/>
                      <a:pt x="49" y="0"/>
                      <a:pt x="48" y="0"/>
                    </a:cubicBezTo>
                    <a:cubicBezTo>
                      <a:pt x="3" y="0"/>
                      <a:pt x="3" y="0"/>
                      <a:pt x="3" y="0"/>
                    </a:cubicBezTo>
                    <a:cubicBezTo>
                      <a:pt x="1" y="0"/>
                      <a:pt x="0" y="1"/>
                      <a:pt x="0" y="3"/>
                    </a:cubicBezTo>
                    <a:cubicBezTo>
                      <a:pt x="0" y="4"/>
                      <a:pt x="1"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50" name="íṡľíḍè-Freeform 33"/>
              <p:cNvSpPr/>
              <p:nvPr/>
            </p:nvSpPr>
            <p:spPr bwMode="auto">
              <a:xfrm>
                <a:off x="6465888" y="377825"/>
                <a:ext cx="195262" cy="23813"/>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4"/>
                      <a:pt x="1" y="6"/>
                      <a:pt x="3" y="6"/>
                    </a:cubicBezTo>
                    <a:cubicBezTo>
                      <a:pt x="48" y="6"/>
                      <a:pt x="48" y="6"/>
                      <a:pt x="48" y="6"/>
                    </a:cubicBezTo>
                    <a:cubicBezTo>
                      <a:pt x="49" y="6"/>
                      <a:pt x="51" y="4"/>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51" name="íṡľíḍè-Freeform 34"/>
              <p:cNvSpPr/>
              <p:nvPr/>
            </p:nvSpPr>
            <p:spPr bwMode="auto">
              <a:xfrm>
                <a:off x="6465888" y="312738"/>
                <a:ext cx="195262" cy="23813"/>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4"/>
                      <a:pt x="1" y="6"/>
                      <a:pt x="3" y="6"/>
                    </a:cubicBezTo>
                    <a:cubicBezTo>
                      <a:pt x="48" y="6"/>
                      <a:pt x="48" y="6"/>
                      <a:pt x="48" y="6"/>
                    </a:cubicBezTo>
                    <a:cubicBezTo>
                      <a:pt x="49" y="6"/>
                      <a:pt x="51" y="4"/>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52" name="íṡľíḍè-Freeform 35"/>
              <p:cNvSpPr/>
              <p:nvPr/>
            </p:nvSpPr>
            <p:spPr bwMode="auto">
              <a:xfrm>
                <a:off x="6465888" y="249238"/>
                <a:ext cx="195262" cy="22225"/>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5"/>
                      <a:pt x="1" y="6"/>
                      <a:pt x="3" y="6"/>
                    </a:cubicBezTo>
                    <a:cubicBezTo>
                      <a:pt x="48" y="6"/>
                      <a:pt x="48" y="6"/>
                      <a:pt x="48" y="6"/>
                    </a:cubicBezTo>
                    <a:cubicBezTo>
                      <a:pt x="49" y="6"/>
                      <a:pt x="51" y="5"/>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53" name="íṡľíḍè-Freeform 36"/>
              <p:cNvSpPr/>
              <p:nvPr/>
            </p:nvSpPr>
            <p:spPr bwMode="auto">
              <a:xfrm>
                <a:off x="6702425" y="377825"/>
                <a:ext cx="195262" cy="23813"/>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4"/>
                      <a:pt x="1" y="6"/>
                      <a:pt x="3" y="6"/>
                    </a:cubicBezTo>
                    <a:cubicBezTo>
                      <a:pt x="48" y="6"/>
                      <a:pt x="48" y="6"/>
                      <a:pt x="48" y="6"/>
                    </a:cubicBezTo>
                    <a:cubicBezTo>
                      <a:pt x="49" y="6"/>
                      <a:pt x="51" y="4"/>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54" name="íṡľíḍè-Freeform 37"/>
              <p:cNvSpPr/>
              <p:nvPr/>
            </p:nvSpPr>
            <p:spPr bwMode="auto">
              <a:xfrm>
                <a:off x="6702425" y="312738"/>
                <a:ext cx="195262" cy="23813"/>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4"/>
                      <a:pt x="1" y="6"/>
                      <a:pt x="3" y="6"/>
                    </a:cubicBezTo>
                    <a:cubicBezTo>
                      <a:pt x="48" y="6"/>
                      <a:pt x="48" y="6"/>
                      <a:pt x="48" y="6"/>
                    </a:cubicBezTo>
                    <a:cubicBezTo>
                      <a:pt x="49" y="6"/>
                      <a:pt x="51" y="4"/>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55" name="íṡľíḍè-Freeform 38"/>
              <p:cNvSpPr/>
              <p:nvPr/>
            </p:nvSpPr>
            <p:spPr bwMode="auto">
              <a:xfrm>
                <a:off x="6702425" y="249238"/>
                <a:ext cx="195262" cy="22225"/>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5"/>
                      <a:pt x="1" y="6"/>
                      <a:pt x="3" y="6"/>
                    </a:cubicBezTo>
                    <a:cubicBezTo>
                      <a:pt x="48" y="6"/>
                      <a:pt x="48" y="6"/>
                      <a:pt x="48" y="6"/>
                    </a:cubicBezTo>
                    <a:cubicBezTo>
                      <a:pt x="49" y="6"/>
                      <a:pt x="51" y="5"/>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56" name="íṡľíḍè-Freeform 39"/>
              <p:cNvSpPr/>
              <p:nvPr/>
            </p:nvSpPr>
            <p:spPr bwMode="auto">
              <a:xfrm>
                <a:off x="6465888" y="119062"/>
                <a:ext cx="431800" cy="22225"/>
              </a:xfrm>
              <a:custGeom>
                <a:avLst/>
                <a:gdLst>
                  <a:gd name="T0" fmla="*/ 110 w 113"/>
                  <a:gd name="T1" fmla="*/ 0 h 6"/>
                  <a:gd name="T2" fmla="*/ 3 w 113"/>
                  <a:gd name="T3" fmla="*/ 0 h 6"/>
                  <a:gd name="T4" fmla="*/ 0 w 113"/>
                  <a:gd name="T5" fmla="*/ 3 h 6"/>
                  <a:gd name="T6" fmla="*/ 3 w 113"/>
                  <a:gd name="T7" fmla="*/ 6 h 6"/>
                  <a:gd name="T8" fmla="*/ 110 w 113"/>
                  <a:gd name="T9" fmla="*/ 6 h 6"/>
                  <a:gd name="T10" fmla="*/ 113 w 113"/>
                  <a:gd name="T11" fmla="*/ 3 h 6"/>
                  <a:gd name="T12" fmla="*/ 110 w 11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13" h="6">
                    <a:moveTo>
                      <a:pt x="110" y="0"/>
                    </a:moveTo>
                    <a:cubicBezTo>
                      <a:pt x="3" y="0"/>
                      <a:pt x="3" y="0"/>
                      <a:pt x="3" y="0"/>
                    </a:cubicBezTo>
                    <a:cubicBezTo>
                      <a:pt x="1" y="0"/>
                      <a:pt x="0" y="2"/>
                      <a:pt x="0" y="3"/>
                    </a:cubicBezTo>
                    <a:cubicBezTo>
                      <a:pt x="0" y="5"/>
                      <a:pt x="1" y="6"/>
                      <a:pt x="3" y="6"/>
                    </a:cubicBezTo>
                    <a:cubicBezTo>
                      <a:pt x="110" y="6"/>
                      <a:pt x="110" y="6"/>
                      <a:pt x="110" y="6"/>
                    </a:cubicBezTo>
                    <a:cubicBezTo>
                      <a:pt x="111" y="6"/>
                      <a:pt x="113" y="5"/>
                      <a:pt x="113" y="3"/>
                    </a:cubicBezTo>
                    <a:cubicBezTo>
                      <a:pt x="113" y="2"/>
                      <a:pt x="111" y="0"/>
                      <a:pt x="1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57" name="íṡľíḍè-Freeform 40"/>
              <p:cNvSpPr/>
              <p:nvPr/>
            </p:nvSpPr>
            <p:spPr bwMode="auto">
              <a:xfrm>
                <a:off x="6465888" y="184150"/>
                <a:ext cx="431800" cy="22225"/>
              </a:xfrm>
              <a:custGeom>
                <a:avLst/>
                <a:gdLst>
                  <a:gd name="T0" fmla="*/ 110 w 113"/>
                  <a:gd name="T1" fmla="*/ 0 h 6"/>
                  <a:gd name="T2" fmla="*/ 3 w 113"/>
                  <a:gd name="T3" fmla="*/ 0 h 6"/>
                  <a:gd name="T4" fmla="*/ 0 w 113"/>
                  <a:gd name="T5" fmla="*/ 3 h 6"/>
                  <a:gd name="T6" fmla="*/ 3 w 113"/>
                  <a:gd name="T7" fmla="*/ 6 h 6"/>
                  <a:gd name="T8" fmla="*/ 110 w 113"/>
                  <a:gd name="T9" fmla="*/ 6 h 6"/>
                  <a:gd name="T10" fmla="*/ 113 w 113"/>
                  <a:gd name="T11" fmla="*/ 3 h 6"/>
                  <a:gd name="T12" fmla="*/ 110 w 11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13" h="6">
                    <a:moveTo>
                      <a:pt x="110" y="0"/>
                    </a:moveTo>
                    <a:cubicBezTo>
                      <a:pt x="3" y="0"/>
                      <a:pt x="3" y="0"/>
                      <a:pt x="3" y="0"/>
                    </a:cubicBezTo>
                    <a:cubicBezTo>
                      <a:pt x="1" y="0"/>
                      <a:pt x="0" y="2"/>
                      <a:pt x="0" y="3"/>
                    </a:cubicBezTo>
                    <a:cubicBezTo>
                      <a:pt x="0" y="5"/>
                      <a:pt x="1" y="6"/>
                      <a:pt x="3" y="6"/>
                    </a:cubicBezTo>
                    <a:cubicBezTo>
                      <a:pt x="110" y="6"/>
                      <a:pt x="110" y="6"/>
                      <a:pt x="110" y="6"/>
                    </a:cubicBezTo>
                    <a:cubicBezTo>
                      <a:pt x="111" y="6"/>
                      <a:pt x="113" y="5"/>
                      <a:pt x="113" y="3"/>
                    </a:cubicBezTo>
                    <a:cubicBezTo>
                      <a:pt x="113" y="2"/>
                      <a:pt x="111" y="0"/>
                      <a:pt x="1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58" name="íṡľíḍè-Freeform 41"/>
              <p:cNvSpPr/>
              <p:nvPr/>
            </p:nvSpPr>
            <p:spPr bwMode="auto">
              <a:xfrm>
                <a:off x="6465888" y="-112713"/>
                <a:ext cx="195262" cy="190500"/>
              </a:xfrm>
              <a:custGeom>
                <a:avLst/>
                <a:gdLst>
                  <a:gd name="T0" fmla="*/ 6 w 51"/>
                  <a:gd name="T1" fmla="*/ 50 h 50"/>
                  <a:gd name="T2" fmla="*/ 45 w 51"/>
                  <a:gd name="T3" fmla="*/ 50 h 50"/>
                  <a:gd name="T4" fmla="*/ 51 w 51"/>
                  <a:gd name="T5" fmla="*/ 44 h 50"/>
                  <a:gd name="T6" fmla="*/ 51 w 51"/>
                  <a:gd name="T7" fmla="*/ 5 h 50"/>
                  <a:gd name="T8" fmla="*/ 45 w 51"/>
                  <a:gd name="T9" fmla="*/ 0 h 50"/>
                  <a:gd name="T10" fmla="*/ 6 w 51"/>
                  <a:gd name="T11" fmla="*/ 0 h 50"/>
                  <a:gd name="T12" fmla="*/ 0 w 51"/>
                  <a:gd name="T13" fmla="*/ 5 h 50"/>
                  <a:gd name="T14" fmla="*/ 0 w 51"/>
                  <a:gd name="T15" fmla="*/ 44 h 50"/>
                  <a:gd name="T16" fmla="*/ 6 w 51"/>
                  <a:gd name="T17" fmla="*/ 50 h 50"/>
                  <a:gd name="T18" fmla="*/ 11 w 51"/>
                  <a:gd name="T19" fmla="*/ 11 h 50"/>
                  <a:gd name="T20" fmla="*/ 39 w 51"/>
                  <a:gd name="T21" fmla="*/ 11 h 50"/>
                  <a:gd name="T22" fmla="*/ 39 w 51"/>
                  <a:gd name="T23" fmla="*/ 39 h 50"/>
                  <a:gd name="T24" fmla="*/ 11 w 51"/>
                  <a:gd name="T25" fmla="*/ 39 h 50"/>
                  <a:gd name="T26" fmla="*/ 11 w 51"/>
                  <a:gd name="T27" fmla="*/ 1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1" h="50">
                    <a:moveTo>
                      <a:pt x="6" y="50"/>
                    </a:moveTo>
                    <a:cubicBezTo>
                      <a:pt x="45" y="50"/>
                      <a:pt x="45" y="50"/>
                      <a:pt x="45" y="50"/>
                    </a:cubicBezTo>
                    <a:cubicBezTo>
                      <a:pt x="48" y="50"/>
                      <a:pt x="51" y="48"/>
                      <a:pt x="51" y="44"/>
                    </a:cubicBezTo>
                    <a:cubicBezTo>
                      <a:pt x="51" y="5"/>
                      <a:pt x="51" y="5"/>
                      <a:pt x="51" y="5"/>
                    </a:cubicBezTo>
                    <a:cubicBezTo>
                      <a:pt x="51" y="2"/>
                      <a:pt x="48" y="0"/>
                      <a:pt x="45" y="0"/>
                    </a:cubicBezTo>
                    <a:cubicBezTo>
                      <a:pt x="6" y="0"/>
                      <a:pt x="6" y="0"/>
                      <a:pt x="6" y="0"/>
                    </a:cubicBezTo>
                    <a:cubicBezTo>
                      <a:pt x="3" y="0"/>
                      <a:pt x="0" y="2"/>
                      <a:pt x="0" y="5"/>
                    </a:cubicBezTo>
                    <a:cubicBezTo>
                      <a:pt x="0" y="44"/>
                      <a:pt x="0" y="44"/>
                      <a:pt x="0" y="44"/>
                    </a:cubicBezTo>
                    <a:cubicBezTo>
                      <a:pt x="0" y="48"/>
                      <a:pt x="3" y="50"/>
                      <a:pt x="6" y="50"/>
                    </a:cubicBezTo>
                    <a:close/>
                    <a:moveTo>
                      <a:pt x="11" y="11"/>
                    </a:moveTo>
                    <a:cubicBezTo>
                      <a:pt x="39" y="11"/>
                      <a:pt x="39" y="11"/>
                      <a:pt x="39" y="11"/>
                    </a:cubicBezTo>
                    <a:cubicBezTo>
                      <a:pt x="39" y="39"/>
                      <a:pt x="39" y="39"/>
                      <a:pt x="39" y="39"/>
                    </a:cubicBezTo>
                    <a:cubicBezTo>
                      <a:pt x="11" y="39"/>
                      <a:pt x="11" y="39"/>
                      <a:pt x="11" y="39"/>
                    </a:cubicBezTo>
                    <a:lnTo>
                      <a:pt x="11"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grpSp>
        <p:sp>
          <p:nvSpPr>
            <p:cNvPr id="59" name="íṡľíḍè-Freeform 12"/>
            <p:cNvSpPr/>
            <p:nvPr/>
          </p:nvSpPr>
          <p:spPr bwMode="auto">
            <a:xfrm>
              <a:off x="1146736" y="2977501"/>
              <a:ext cx="247017" cy="239948"/>
            </a:xfrm>
            <a:custGeom>
              <a:avLst/>
              <a:gdLst>
                <a:gd name="T0" fmla="*/ 188 w 263"/>
                <a:gd name="T1" fmla="*/ 0 h 256"/>
                <a:gd name="T2" fmla="*/ 111 w 263"/>
                <a:gd name="T3" fmla="*/ 54 h 256"/>
                <a:gd name="T4" fmla="*/ 111 w 263"/>
                <a:gd name="T5" fmla="*/ 55 h 256"/>
                <a:gd name="T6" fmla="*/ 28 w 263"/>
                <a:gd name="T7" fmla="*/ 138 h 256"/>
                <a:gd name="T8" fmla="*/ 1 w 263"/>
                <a:gd name="T9" fmla="*/ 220 h 256"/>
                <a:gd name="T10" fmla="*/ 28 w 263"/>
                <a:gd name="T11" fmla="*/ 256 h 256"/>
                <a:gd name="T12" fmla="*/ 105 w 263"/>
                <a:gd name="T13" fmla="*/ 237 h 256"/>
                <a:gd name="T14" fmla="*/ 241 w 263"/>
                <a:gd name="T15" fmla="*/ 105 h 256"/>
                <a:gd name="T16" fmla="*/ 128 w 263"/>
                <a:gd name="T17" fmla="*/ 190 h 256"/>
                <a:gd name="T18" fmla="*/ 198 w 263"/>
                <a:gd name="T19" fmla="*/ 94 h 256"/>
                <a:gd name="T20" fmla="*/ 190 w 263"/>
                <a:gd name="T21" fmla="*/ 134 h 256"/>
                <a:gd name="T22" fmla="*/ 128 w 263"/>
                <a:gd name="T23" fmla="*/ 196 h 256"/>
                <a:gd name="T24" fmla="*/ 118 w 263"/>
                <a:gd name="T25" fmla="*/ 162 h 256"/>
                <a:gd name="T26" fmla="*/ 91 w 263"/>
                <a:gd name="T27" fmla="*/ 136 h 256"/>
                <a:gd name="T28" fmla="*/ 184 w 263"/>
                <a:gd name="T29" fmla="*/ 72 h 256"/>
                <a:gd name="T30" fmla="*/ 118 w 263"/>
                <a:gd name="T31" fmla="*/ 162 h 256"/>
                <a:gd name="T32" fmla="*/ 61 w 263"/>
                <a:gd name="T33" fmla="*/ 128 h 256"/>
                <a:gd name="T34" fmla="*/ 159 w 263"/>
                <a:gd name="T35" fmla="*/ 57 h 256"/>
                <a:gd name="T36" fmla="*/ 33 w 263"/>
                <a:gd name="T37" fmla="*/ 239 h 256"/>
                <a:gd name="T38" fmla="*/ 16 w 263"/>
                <a:gd name="T39" fmla="*/ 228 h 256"/>
                <a:gd name="T40" fmla="*/ 25 w 263"/>
                <a:gd name="T41" fmla="*/ 193 h 256"/>
                <a:gd name="T42" fmla="*/ 63 w 263"/>
                <a:gd name="T43" fmla="*/ 231 h 256"/>
                <a:gd name="T44" fmla="*/ 71 w 263"/>
                <a:gd name="T45" fmla="*/ 229 h 256"/>
                <a:gd name="T46" fmla="*/ 27 w 263"/>
                <a:gd name="T47" fmla="*/ 185 h 256"/>
                <a:gd name="T48" fmla="*/ 39 w 263"/>
                <a:gd name="T49" fmla="*/ 150 h 256"/>
                <a:gd name="T50" fmla="*/ 103 w 263"/>
                <a:gd name="T51" fmla="*/ 220 h 256"/>
                <a:gd name="T52" fmla="*/ 71 w 263"/>
                <a:gd name="T53" fmla="*/ 229 h 256"/>
                <a:gd name="T54" fmla="*/ 216 w 263"/>
                <a:gd name="T55" fmla="*/ 108 h 256"/>
                <a:gd name="T56" fmla="*/ 196 w 263"/>
                <a:gd name="T57" fmla="*/ 60 h 256"/>
                <a:gd name="T58" fmla="*/ 162 w 263"/>
                <a:gd name="T59" fmla="*/ 26 h 256"/>
                <a:gd name="T60" fmla="*/ 224 w 263"/>
                <a:gd name="T61" fmla="*/ 32 h 256"/>
                <a:gd name="T62" fmla="*/ 230 w 263"/>
                <a:gd name="T63" fmla="*/ 9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 h="256">
                  <a:moveTo>
                    <a:pt x="235" y="21"/>
                  </a:moveTo>
                  <a:cubicBezTo>
                    <a:pt x="222" y="8"/>
                    <a:pt x="205" y="0"/>
                    <a:pt x="188" y="0"/>
                  </a:cubicBezTo>
                  <a:cubicBezTo>
                    <a:pt x="173" y="0"/>
                    <a:pt x="160" y="5"/>
                    <a:pt x="150" y="15"/>
                  </a:cubicBezTo>
                  <a:cubicBezTo>
                    <a:pt x="111" y="54"/>
                    <a:pt x="111" y="54"/>
                    <a:pt x="111" y="54"/>
                  </a:cubicBezTo>
                  <a:cubicBezTo>
                    <a:pt x="111" y="54"/>
                    <a:pt x="111" y="54"/>
                    <a:pt x="111" y="55"/>
                  </a:cubicBezTo>
                  <a:cubicBezTo>
                    <a:pt x="111" y="55"/>
                    <a:pt x="111" y="55"/>
                    <a:pt x="111" y="55"/>
                  </a:cubicBezTo>
                  <a:cubicBezTo>
                    <a:pt x="111" y="55"/>
                    <a:pt x="111" y="55"/>
                    <a:pt x="111" y="55"/>
                  </a:cubicBezTo>
                  <a:cubicBezTo>
                    <a:pt x="28" y="138"/>
                    <a:pt x="28" y="138"/>
                    <a:pt x="28" y="138"/>
                  </a:cubicBezTo>
                  <a:cubicBezTo>
                    <a:pt x="24" y="142"/>
                    <a:pt x="22" y="147"/>
                    <a:pt x="20" y="152"/>
                  </a:cubicBezTo>
                  <a:cubicBezTo>
                    <a:pt x="1" y="220"/>
                    <a:pt x="1" y="220"/>
                    <a:pt x="1" y="220"/>
                  </a:cubicBezTo>
                  <a:cubicBezTo>
                    <a:pt x="1" y="220"/>
                    <a:pt x="0" y="225"/>
                    <a:pt x="0" y="228"/>
                  </a:cubicBezTo>
                  <a:cubicBezTo>
                    <a:pt x="0" y="243"/>
                    <a:pt x="13" y="256"/>
                    <a:pt x="28" y="256"/>
                  </a:cubicBezTo>
                  <a:cubicBezTo>
                    <a:pt x="31" y="256"/>
                    <a:pt x="37" y="255"/>
                    <a:pt x="37" y="255"/>
                  </a:cubicBezTo>
                  <a:cubicBezTo>
                    <a:pt x="105" y="237"/>
                    <a:pt x="105" y="237"/>
                    <a:pt x="105" y="237"/>
                  </a:cubicBezTo>
                  <a:cubicBezTo>
                    <a:pt x="110" y="235"/>
                    <a:pt x="115" y="232"/>
                    <a:pt x="119" y="229"/>
                  </a:cubicBezTo>
                  <a:cubicBezTo>
                    <a:pt x="241" y="105"/>
                    <a:pt x="241" y="105"/>
                    <a:pt x="241" y="105"/>
                  </a:cubicBezTo>
                  <a:cubicBezTo>
                    <a:pt x="263" y="83"/>
                    <a:pt x="261" y="46"/>
                    <a:pt x="235" y="21"/>
                  </a:cubicBezTo>
                  <a:close/>
                  <a:moveTo>
                    <a:pt x="128" y="190"/>
                  </a:moveTo>
                  <a:cubicBezTo>
                    <a:pt x="127" y="183"/>
                    <a:pt x="125" y="176"/>
                    <a:pt x="122" y="169"/>
                  </a:cubicBezTo>
                  <a:cubicBezTo>
                    <a:pt x="198" y="94"/>
                    <a:pt x="198" y="94"/>
                    <a:pt x="198" y="94"/>
                  </a:cubicBezTo>
                  <a:cubicBezTo>
                    <a:pt x="203" y="108"/>
                    <a:pt x="200" y="124"/>
                    <a:pt x="190" y="134"/>
                  </a:cubicBezTo>
                  <a:cubicBezTo>
                    <a:pt x="190" y="134"/>
                    <a:pt x="190" y="134"/>
                    <a:pt x="190" y="134"/>
                  </a:cubicBezTo>
                  <a:cubicBezTo>
                    <a:pt x="190" y="134"/>
                    <a:pt x="190" y="134"/>
                    <a:pt x="190" y="134"/>
                  </a:cubicBezTo>
                  <a:cubicBezTo>
                    <a:pt x="128" y="196"/>
                    <a:pt x="128" y="196"/>
                    <a:pt x="128" y="196"/>
                  </a:cubicBezTo>
                  <a:cubicBezTo>
                    <a:pt x="128" y="194"/>
                    <a:pt x="128" y="192"/>
                    <a:pt x="128" y="190"/>
                  </a:cubicBezTo>
                  <a:close/>
                  <a:moveTo>
                    <a:pt x="118" y="162"/>
                  </a:moveTo>
                  <a:cubicBezTo>
                    <a:pt x="115" y="157"/>
                    <a:pt x="112" y="152"/>
                    <a:pt x="108" y="148"/>
                  </a:cubicBezTo>
                  <a:cubicBezTo>
                    <a:pt x="103" y="143"/>
                    <a:pt x="97" y="140"/>
                    <a:pt x="91" y="136"/>
                  </a:cubicBezTo>
                  <a:cubicBezTo>
                    <a:pt x="168" y="60"/>
                    <a:pt x="168" y="60"/>
                    <a:pt x="168" y="60"/>
                  </a:cubicBezTo>
                  <a:cubicBezTo>
                    <a:pt x="174" y="63"/>
                    <a:pt x="179" y="66"/>
                    <a:pt x="184" y="72"/>
                  </a:cubicBezTo>
                  <a:cubicBezTo>
                    <a:pt x="189" y="76"/>
                    <a:pt x="192" y="81"/>
                    <a:pt x="195" y="86"/>
                  </a:cubicBezTo>
                  <a:lnTo>
                    <a:pt x="118" y="162"/>
                  </a:lnTo>
                  <a:close/>
                  <a:moveTo>
                    <a:pt x="84" y="133"/>
                  </a:moveTo>
                  <a:cubicBezTo>
                    <a:pt x="76" y="130"/>
                    <a:pt x="69" y="128"/>
                    <a:pt x="61" y="128"/>
                  </a:cubicBezTo>
                  <a:cubicBezTo>
                    <a:pt x="123" y="66"/>
                    <a:pt x="123" y="66"/>
                    <a:pt x="123" y="66"/>
                  </a:cubicBezTo>
                  <a:cubicBezTo>
                    <a:pt x="132" y="56"/>
                    <a:pt x="146" y="54"/>
                    <a:pt x="159" y="57"/>
                  </a:cubicBezTo>
                  <a:lnTo>
                    <a:pt x="84" y="133"/>
                  </a:lnTo>
                  <a:close/>
                  <a:moveTo>
                    <a:pt x="33" y="239"/>
                  </a:moveTo>
                  <a:cubicBezTo>
                    <a:pt x="32" y="239"/>
                    <a:pt x="30" y="240"/>
                    <a:pt x="28" y="240"/>
                  </a:cubicBezTo>
                  <a:cubicBezTo>
                    <a:pt x="21" y="240"/>
                    <a:pt x="16" y="235"/>
                    <a:pt x="16" y="228"/>
                  </a:cubicBezTo>
                  <a:cubicBezTo>
                    <a:pt x="16" y="227"/>
                    <a:pt x="17" y="224"/>
                    <a:pt x="17" y="224"/>
                  </a:cubicBezTo>
                  <a:cubicBezTo>
                    <a:pt x="25" y="193"/>
                    <a:pt x="25" y="193"/>
                    <a:pt x="25" y="193"/>
                  </a:cubicBezTo>
                  <a:cubicBezTo>
                    <a:pt x="34" y="193"/>
                    <a:pt x="44" y="196"/>
                    <a:pt x="52" y="204"/>
                  </a:cubicBezTo>
                  <a:cubicBezTo>
                    <a:pt x="60" y="212"/>
                    <a:pt x="64" y="222"/>
                    <a:pt x="63" y="231"/>
                  </a:cubicBezTo>
                  <a:lnTo>
                    <a:pt x="33" y="239"/>
                  </a:lnTo>
                  <a:close/>
                  <a:moveTo>
                    <a:pt x="71" y="229"/>
                  </a:moveTo>
                  <a:cubicBezTo>
                    <a:pt x="71" y="218"/>
                    <a:pt x="66" y="207"/>
                    <a:pt x="58" y="198"/>
                  </a:cubicBezTo>
                  <a:cubicBezTo>
                    <a:pt x="49" y="190"/>
                    <a:pt x="38" y="185"/>
                    <a:pt x="27" y="185"/>
                  </a:cubicBezTo>
                  <a:cubicBezTo>
                    <a:pt x="35" y="156"/>
                    <a:pt x="35" y="156"/>
                    <a:pt x="35" y="156"/>
                  </a:cubicBezTo>
                  <a:cubicBezTo>
                    <a:pt x="36" y="154"/>
                    <a:pt x="37" y="152"/>
                    <a:pt x="39" y="150"/>
                  </a:cubicBezTo>
                  <a:cubicBezTo>
                    <a:pt x="55" y="139"/>
                    <a:pt x="79" y="142"/>
                    <a:pt x="96" y="160"/>
                  </a:cubicBezTo>
                  <a:cubicBezTo>
                    <a:pt x="115" y="178"/>
                    <a:pt x="117" y="204"/>
                    <a:pt x="103" y="220"/>
                  </a:cubicBezTo>
                  <a:cubicBezTo>
                    <a:pt x="103" y="221"/>
                    <a:pt x="102" y="221"/>
                    <a:pt x="101" y="221"/>
                  </a:cubicBezTo>
                  <a:lnTo>
                    <a:pt x="71" y="229"/>
                  </a:lnTo>
                  <a:close/>
                  <a:moveTo>
                    <a:pt x="230" y="94"/>
                  </a:moveTo>
                  <a:cubicBezTo>
                    <a:pt x="216" y="108"/>
                    <a:pt x="216" y="108"/>
                    <a:pt x="216" y="108"/>
                  </a:cubicBezTo>
                  <a:cubicBezTo>
                    <a:pt x="216" y="106"/>
                    <a:pt x="216" y="104"/>
                    <a:pt x="216" y="102"/>
                  </a:cubicBezTo>
                  <a:cubicBezTo>
                    <a:pt x="215" y="87"/>
                    <a:pt x="207" y="72"/>
                    <a:pt x="196" y="60"/>
                  </a:cubicBezTo>
                  <a:cubicBezTo>
                    <a:pt x="183" y="47"/>
                    <a:pt x="165" y="40"/>
                    <a:pt x="148" y="40"/>
                  </a:cubicBezTo>
                  <a:cubicBezTo>
                    <a:pt x="162" y="26"/>
                    <a:pt x="162" y="26"/>
                    <a:pt x="162" y="26"/>
                  </a:cubicBezTo>
                  <a:cubicBezTo>
                    <a:pt x="168" y="20"/>
                    <a:pt x="177" y="16"/>
                    <a:pt x="188" y="16"/>
                  </a:cubicBezTo>
                  <a:cubicBezTo>
                    <a:pt x="200" y="16"/>
                    <a:pt x="214" y="22"/>
                    <a:pt x="224" y="32"/>
                  </a:cubicBezTo>
                  <a:cubicBezTo>
                    <a:pt x="233" y="41"/>
                    <a:pt x="239" y="53"/>
                    <a:pt x="240" y="65"/>
                  </a:cubicBezTo>
                  <a:cubicBezTo>
                    <a:pt x="241" y="76"/>
                    <a:pt x="237" y="87"/>
                    <a:pt x="230" y="94"/>
                  </a:cubicBezTo>
                  <a:close/>
                </a:path>
              </a:pathLst>
            </a:custGeom>
            <a:solidFill>
              <a:schemeClr val="bg1"/>
            </a:solidFill>
            <a:ln>
              <a:noFill/>
            </a:ln>
          </p:spPr>
          <p:txBody>
            <a:bodyPr anchor="ctr"/>
            <a:p>
              <a:pPr algn="ctr"/>
            </a:p>
          </p:txBody>
        </p:sp>
        <p:grpSp>
          <p:nvGrpSpPr>
            <p:cNvPr id="60" name="组合 59"/>
            <p:cNvGrpSpPr/>
            <p:nvPr/>
          </p:nvGrpSpPr>
          <p:grpSpPr>
            <a:xfrm>
              <a:off x="1151154" y="3681961"/>
              <a:ext cx="238183" cy="271364"/>
              <a:chOff x="6980238" y="-342900"/>
              <a:chExt cx="1150937" cy="1311275"/>
            </a:xfrm>
            <a:solidFill>
              <a:schemeClr val="bg1"/>
            </a:solidFill>
          </p:grpSpPr>
          <p:sp>
            <p:nvSpPr>
              <p:cNvPr id="61" name="íṡľíḍè-Freeform 25"/>
              <p:cNvSpPr/>
              <p:nvPr/>
            </p:nvSpPr>
            <p:spPr bwMode="auto">
              <a:xfrm>
                <a:off x="6980238" y="-342900"/>
                <a:ext cx="1150937" cy="1311275"/>
              </a:xfrm>
              <a:custGeom>
                <a:avLst/>
                <a:gdLst>
                  <a:gd name="T0" fmla="*/ 152 w 304"/>
                  <a:gd name="T1" fmla="*/ 0 h 347"/>
                  <a:gd name="T2" fmla="*/ 0 w 304"/>
                  <a:gd name="T3" fmla="*/ 71 h 347"/>
                  <a:gd name="T4" fmla="*/ 0 w 304"/>
                  <a:gd name="T5" fmla="*/ 277 h 347"/>
                  <a:gd name="T6" fmla="*/ 152 w 304"/>
                  <a:gd name="T7" fmla="*/ 347 h 347"/>
                  <a:gd name="T8" fmla="*/ 304 w 304"/>
                  <a:gd name="T9" fmla="*/ 277 h 347"/>
                  <a:gd name="T10" fmla="*/ 304 w 304"/>
                  <a:gd name="T11" fmla="*/ 71 h 347"/>
                  <a:gd name="T12" fmla="*/ 152 w 304"/>
                  <a:gd name="T13" fmla="*/ 0 h 347"/>
                  <a:gd name="T14" fmla="*/ 282 w 304"/>
                  <a:gd name="T15" fmla="*/ 277 h 347"/>
                  <a:gd name="T16" fmla="*/ 152 w 304"/>
                  <a:gd name="T17" fmla="*/ 326 h 347"/>
                  <a:gd name="T18" fmla="*/ 22 w 304"/>
                  <a:gd name="T19" fmla="*/ 277 h 347"/>
                  <a:gd name="T20" fmla="*/ 22 w 304"/>
                  <a:gd name="T21" fmla="*/ 236 h 347"/>
                  <a:gd name="T22" fmla="*/ 152 w 304"/>
                  <a:gd name="T23" fmla="*/ 271 h 347"/>
                  <a:gd name="T24" fmla="*/ 282 w 304"/>
                  <a:gd name="T25" fmla="*/ 236 h 347"/>
                  <a:gd name="T26" fmla="*/ 282 w 304"/>
                  <a:gd name="T27" fmla="*/ 277 h 347"/>
                  <a:gd name="T28" fmla="*/ 282 w 304"/>
                  <a:gd name="T29" fmla="*/ 212 h 347"/>
                  <a:gd name="T30" fmla="*/ 282 w 304"/>
                  <a:gd name="T31" fmla="*/ 212 h 347"/>
                  <a:gd name="T32" fmla="*/ 282 w 304"/>
                  <a:gd name="T33" fmla="*/ 212 h 347"/>
                  <a:gd name="T34" fmla="*/ 152 w 304"/>
                  <a:gd name="T35" fmla="*/ 261 h 347"/>
                  <a:gd name="T36" fmla="*/ 22 w 304"/>
                  <a:gd name="T37" fmla="*/ 212 h 347"/>
                  <a:gd name="T38" fmla="*/ 22 w 304"/>
                  <a:gd name="T39" fmla="*/ 212 h 347"/>
                  <a:gd name="T40" fmla="*/ 22 w 304"/>
                  <a:gd name="T41" fmla="*/ 212 h 347"/>
                  <a:gd name="T42" fmla="*/ 22 w 304"/>
                  <a:gd name="T43" fmla="*/ 171 h 347"/>
                  <a:gd name="T44" fmla="*/ 152 w 304"/>
                  <a:gd name="T45" fmla="*/ 206 h 347"/>
                  <a:gd name="T46" fmla="*/ 282 w 304"/>
                  <a:gd name="T47" fmla="*/ 171 h 347"/>
                  <a:gd name="T48" fmla="*/ 282 w 304"/>
                  <a:gd name="T49" fmla="*/ 212 h 347"/>
                  <a:gd name="T50" fmla="*/ 282 w 304"/>
                  <a:gd name="T51" fmla="*/ 147 h 347"/>
                  <a:gd name="T52" fmla="*/ 282 w 304"/>
                  <a:gd name="T53" fmla="*/ 147 h 347"/>
                  <a:gd name="T54" fmla="*/ 282 w 304"/>
                  <a:gd name="T55" fmla="*/ 147 h 347"/>
                  <a:gd name="T56" fmla="*/ 152 w 304"/>
                  <a:gd name="T57" fmla="*/ 195 h 347"/>
                  <a:gd name="T58" fmla="*/ 22 w 304"/>
                  <a:gd name="T59" fmla="*/ 147 h 347"/>
                  <a:gd name="T60" fmla="*/ 22 w 304"/>
                  <a:gd name="T61" fmla="*/ 147 h 347"/>
                  <a:gd name="T62" fmla="*/ 22 w 304"/>
                  <a:gd name="T63" fmla="*/ 147 h 347"/>
                  <a:gd name="T64" fmla="*/ 22 w 304"/>
                  <a:gd name="T65" fmla="*/ 109 h 347"/>
                  <a:gd name="T66" fmla="*/ 152 w 304"/>
                  <a:gd name="T67" fmla="*/ 141 h 347"/>
                  <a:gd name="T68" fmla="*/ 282 w 304"/>
                  <a:gd name="T69" fmla="*/ 109 h 347"/>
                  <a:gd name="T70" fmla="*/ 282 w 304"/>
                  <a:gd name="T71" fmla="*/ 147 h 347"/>
                  <a:gd name="T72" fmla="*/ 152 w 304"/>
                  <a:gd name="T73" fmla="*/ 119 h 347"/>
                  <a:gd name="T74" fmla="*/ 22 w 304"/>
                  <a:gd name="T75" fmla="*/ 71 h 347"/>
                  <a:gd name="T76" fmla="*/ 152 w 304"/>
                  <a:gd name="T77" fmla="*/ 22 h 347"/>
                  <a:gd name="T78" fmla="*/ 282 w 304"/>
                  <a:gd name="T79" fmla="*/ 71 h 347"/>
                  <a:gd name="T80" fmla="*/ 152 w 304"/>
                  <a:gd name="T81" fmla="*/ 119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4" h="347">
                    <a:moveTo>
                      <a:pt x="152" y="0"/>
                    </a:moveTo>
                    <a:cubicBezTo>
                      <a:pt x="79" y="0"/>
                      <a:pt x="0" y="22"/>
                      <a:pt x="0" y="71"/>
                    </a:cubicBezTo>
                    <a:cubicBezTo>
                      <a:pt x="0" y="277"/>
                      <a:pt x="0" y="277"/>
                      <a:pt x="0" y="277"/>
                    </a:cubicBezTo>
                    <a:cubicBezTo>
                      <a:pt x="0" y="325"/>
                      <a:pt x="79" y="347"/>
                      <a:pt x="152" y="347"/>
                    </a:cubicBezTo>
                    <a:cubicBezTo>
                      <a:pt x="225" y="347"/>
                      <a:pt x="304" y="325"/>
                      <a:pt x="304" y="277"/>
                    </a:cubicBezTo>
                    <a:cubicBezTo>
                      <a:pt x="304" y="71"/>
                      <a:pt x="304" y="71"/>
                      <a:pt x="304" y="71"/>
                    </a:cubicBezTo>
                    <a:cubicBezTo>
                      <a:pt x="304" y="22"/>
                      <a:pt x="225" y="0"/>
                      <a:pt x="152" y="0"/>
                    </a:cubicBezTo>
                    <a:close/>
                    <a:moveTo>
                      <a:pt x="282" y="277"/>
                    </a:moveTo>
                    <a:cubicBezTo>
                      <a:pt x="282" y="304"/>
                      <a:pt x="224" y="326"/>
                      <a:pt x="152" y="326"/>
                    </a:cubicBezTo>
                    <a:cubicBezTo>
                      <a:pt x="80" y="326"/>
                      <a:pt x="22" y="304"/>
                      <a:pt x="22" y="277"/>
                    </a:cubicBezTo>
                    <a:cubicBezTo>
                      <a:pt x="22" y="236"/>
                      <a:pt x="22" y="236"/>
                      <a:pt x="22" y="236"/>
                    </a:cubicBezTo>
                    <a:cubicBezTo>
                      <a:pt x="44" y="259"/>
                      <a:pt x="98" y="271"/>
                      <a:pt x="152" y="271"/>
                    </a:cubicBezTo>
                    <a:cubicBezTo>
                      <a:pt x="206" y="271"/>
                      <a:pt x="260" y="259"/>
                      <a:pt x="282" y="236"/>
                    </a:cubicBezTo>
                    <a:lnTo>
                      <a:pt x="282" y="277"/>
                    </a:lnTo>
                    <a:close/>
                    <a:moveTo>
                      <a:pt x="282" y="212"/>
                    </a:moveTo>
                    <a:cubicBezTo>
                      <a:pt x="282" y="212"/>
                      <a:pt x="282" y="212"/>
                      <a:pt x="282" y="212"/>
                    </a:cubicBezTo>
                    <a:cubicBezTo>
                      <a:pt x="282" y="212"/>
                      <a:pt x="282" y="212"/>
                      <a:pt x="282" y="212"/>
                    </a:cubicBezTo>
                    <a:cubicBezTo>
                      <a:pt x="282" y="239"/>
                      <a:pt x="224" y="261"/>
                      <a:pt x="152" y="261"/>
                    </a:cubicBezTo>
                    <a:cubicBezTo>
                      <a:pt x="80" y="261"/>
                      <a:pt x="22" y="239"/>
                      <a:pt x="22" y="212"/>
                    </a:cubicBezTo>
                    <a:cubicBezTo>
                      <a:pt x="22" y="212"/>
                      <a:pt x="22" y="212"/>
                      <a:pt x="22" y="212"/>
                    </a:cubicBezTo>
                    <a:cubicBezTo>
                      <a:pt x="22" y="212"/>
                      <a:pt x="22" y="212"/>
                      <a:pt x="22" y="212"/>
                    </a:cubicBezTo>
                    <a:cubicBezTo>
                      <a:pt x="22" y="171"/>
                      <a:pt x="22" y="171"/>
                      <a:pt x="22" y="171"/>
                    </a:cubicBezTo>
                    <a:cubicBezTo>
                      <a:pt x="44" y="194"/>
                      <a:pt x="98" y="206"/>
                      <a:pt x="152" y="206"/>
                    </a:cubicBezTo>
                    <a:cubicBezTo>
                      <a:pt x="206" y="206"/>
                      <a:pt x="260" y="194"/>
                      <a:pt x="282" y="171"/>
                    </a:cubicBezTo>
                    <a:lnTo>
                      <a:pt x="282" y="212"/>
                    </a:lnTo>
                    <a:close/>
                    <a:moveTo>
                      <a:pt x="282" y="147"/>
                    </a:moveTo>
                    <a:cubicBezTo>
                      <a:pt x="282" y="147"/>
                      <a:pt x="282" y="147"/>
                      <a:pt x="282" y="147"/>
                    </a:cubicBezTo>
                    <a:cubicBezTo>
                      <a:pt x="282" y="147"/>
                      <a:pt x="282" y="147"/>
                      <a:pt x="282" y="147"/>
                    </a:cubicBezTo>
                    <a:cubicBezTo>
                      <a:pt x="282" y="174"/>
                      <a:pt x="224" y="195"/>
                      <a:pt x="152" y="195"/>
                    </a:cubicBezTo>
                    <a:cubicBezTo>
                      <a:pt x="80" y="195"/>
                      <a:pt x="22" y="174"/>
                      <a:pt x="22" y="147"/>
                    </a:cubicBezTo>
                    <a:cubicBezTo>
                      <a:pt x="22" y="147"/>
                      <a:pt x="22" y="147"/>
                      <a:pt x="22" y="147"/>
                    </a:cubicBezTo>
                    <a:cubicBezTo>
                      <a:pt x="22" y="147"/>
                      <a:pt x="22" y="147"/>
                      <a:pt x="22" y="147"/>
                    </a:cubicBezTo>
                    <a:cubicBezTo>
                      <a:pt x="22" y="109"/>
                      <a:pt x="22" y="109"/>
                      <a:pt x="22" y="109"/>
                    </a:cubicBezTo>
                    <a:cubicBezTo>
                      <a:pt x="50" y="131"/>
                      <a:pt x="102" y="141"/>
                      <a:pt x="152" y="141"/>
                    </a:cubicBezTo>
                    <a:cubicBezTo>
                      <a:pt x="202" y="141"/>
                      <a:pt x="254" y="131"/>
                      <a:pt x="282" y="109"/>
                    </a:cubicBezTo>
                    <a:lnTo>
                      <a:pt x="282" y="147"/>
                    </a:lnTo>
                    <a:close/>
                    <a:moveTo>
                      <a:pt x="152" y="119"/>
                    </a:moveTo>
                    <a:cubicBezTo>
                      <a:pt x="80" y="119"/>
                      <a:pt x="22" y="98"/>
                      <a:pt x="22" y="71"/>
                    </a:cubicBezTo>
                    <a:cubicBezTo>
                      <a:pt x="22" y="44"/>
                      <a:pt x="80" y="22"/>
                      <a:pt x="152" y="22"/>
                    </a:cubicBezTo>
                    <a:cubicBezTo>
                      <a:pt x="224" y="22"/>
                      <a:pt x="282" y="44"/>
                      <a:pt x="282" y="71"/>
                    </a:cubicBezTo>
                    <a:cubicBezTo>
                      <a:pt x="282" y="98"/>
                      <a:pt x="224" y="119"/>
                      <a:pt x="152"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62" name="íṡľíḍè-Oval 26"/>
              <p:cNvSpPr/>
              <p:nvPr/>
            </p:nvSpPr>
            <p:spPr bwMode="auto">
              <a:xfrm>
                <a:off x="7885113" y="681038"/>
                <a:ext cx="82550" cy="841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63" name="íṡľíḍè-Oval 27"/>
              <p:cNvSpPr/>
              <p:nvPr/>
            </p:nvSpPr>
            <p:spPr bwMode="auto">
              <a:xfrm>
                <a:off x="7885113" y="434975"/>
                <a:ext cx="82550" cy="841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64" name="íṡľíḍè-Oval 28"/>
              <p:cNvSpPr/>
              <p:nvPr/>
            </p:nvSpPr>
            <p:spPr bwMode="auto">
              <a:xfrm>
                <a:off x="7885113" y="190500"/>
                <a:ext cx="82550" cy="825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grpSp>
        <p:grpSp>
          <p:nvGrpSpPr>
            <p:cNvPr id="65" name="组合 64"/>
            <p:cNvGrpSpPr/>
            <p:nvPr/>
          </p:nvGrpSpPr>
          <p:grpSpPr>
            <a:xfrm>
              <a:off x="1126656" y="1295165"/>
              <a:ext cx="352919" cy="353591"/>
              <a:chOff x="5346700" y="-104775"/>
              <a:chExt cx="835025" cy="836613"/>
            </a:xfrm>
            <a:solidFill>
              <a:schemeClr val="bg1"/>
            </a:solidFill>
          </p:grpSpPr>
          <p:sp>
            <p:nvSpPr>
              <p:cNvPr id="66" name="íṡľíḍè-Freeform 23"/>
              <p:cNvSpPr/>
              <p:nvPr/>
            </p:nvSpPr>
            <p:spPr bwMode="auto">
              <a:xfrm>
                <a:off x="5346700" y="-104775"/>
                <a:ext cx="835025" cy="836613"/>
              </a:xfrm>
              <a:custGeom>
                <a:avLst/>
                <a:gdLst>
                  <a:gd name="T0" fmla="*/ 138 w 220"/>
                  <a:gd name="T1" fmla="*/ 0 h 220"/>
                  <a:gd name="T2" fmla="*/ 55 w 220"/>
                  <a:gd name="T3" fmla="*/ 83 h 220"/>
                  <a:gd name="T4" fmla="*/ 65 w 220"/>
                  <a:gd name="T5" fmla="*/ 121 h 220"/>
                  <a:gd name="T6" fmla="*/ 7 w 220"/>
                  <a:gd name="T7" fmla="*/ 178 h 220"/>
                  <a:gd name="T8" fmla="*/ 7 w 220"/>
                  <a:gd name="T9" fmla="*/ 178 h 220"/>
                  <a:gd name="T10" fmla="*/ 0 w 220"/>
                  <a:gd name="T11" fmla="*/ 196 h 220"/>
                  <a:gd name="T12" fmla="*/ 24 w 220"/>
                  <a:gd name="T13" fmla="*/ 220 h 220"/>
                  <a:gd name="T14" fmla="*/ 42 w 220"/>
                  <a:gd name="T15" fmla="*/ 213 h 220"/>
                  <a:gd name="T16" fmla="*/ 42 w 220"/>
                  <a:gd name="T17" fmla="*/ 213 h 220"/>
                  <a:gd name="T18" fmla="*/ 99 w 220"/>
                  <a:gd name="T19" fmla="*/ 155 h 220"/>
                  <a:gd name="T20" fmla="*/ 138 w 220"/>
                  <a:gd name="T21" fmla="*/ 165 h 220"/>
                  <a:gd name="T22" fmla="*/ 220 w 220"/>
                  <a:gd name="T23" fmla="*/ 83 h 220"/>
                  <a:gd name="T24" fmla="*/ 138 w 220"/>
                  <a:gd name="T25" fmla="*/ 0 h 220"/>
                  <a:gd name="T26" fmla="*/ 33 w 220"/>
                  <a:gd name="T27" fmla="*/ 204 h 220"/>
                  <a:gd name="T28" fmla="*/ 24 w 220"/>
                  <a:gd name="T29" fmla="*/ 208 h 220"/>
                  <a:gd name="T30" fmla="*/ 12 w 220"/>
                  <a:gd name="T31" fmla="*/ 196 h 220"/>
                  <a:gd name="T32" fmla="*/ 16 w 220"/>
                  <a:gd name="T33" fmla="*/ 187 h 220"/>
                  <a:gd name="T34" fmla="*/ 16 w 220"/>
                  <a:gd name="T35" fmla="*/ 187 h 220"/>
                  <a:gd name="T36" fmla="*/ 71 w 220"/>
                  <a:gd name="T37" fmla="*/ 132 h 220"/>
                  <a:gd name="T38" fmla="*/ 88 w 220"/>
                  <a:gd name="T39" fmla="*/ 149 h 220"/>
                  <a:gd name="T40" fmla="*/ 33 w 220"/>
                  <a:gd name="T41" fmla="*/ 204 h 220"/>
                  <a:gd name="T42" fmla="*/ 138 w 220"/>
                  <a:gd name="T43" fmla="*/ 151 h 220"/>
                  <a:gd name="T44" fmla="*/ 69 w 220"/>
                  <a:gd name="T45" fmla="*/ 83 h 220"/>
                  <a:gd name="T46" fmla="*/ 138 w 220"/>
                  <a:gd name="T47" fmla="*/ 14 h 220"/>
                  <a:gd name="T48" fmla="*/ 206 w 220"/>
                  <a:gd name="T49" fmla="*/ 83 h 220"/>
                  <a:gd name="T50" fmla="*/ 138 w 220"/>
                  <a:gd name="T51" fmla="*/ 15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0" h="220">
                    <a:moveTo>
                      <a:pt x="138" y="0"/>
                    </a:moveTo>
                    <a:cubicBezTo>
                      <a:pt x="92" y="0"/>
                      <a:pt x="55" y="37"/>
                      <a:pt x="55" y="83"/>
                    </a:cubicBezTo>
                    <a:cubicBezTo>
                      <a:pt x="55" y="96"/>
                      <a:pt x="58" y="110"/>
                      <a:pt x="65" y="121"/>
                    </a:cubicBezTo>
                    <a:cubicBezTo>
                      <a:pt x="7" y="178"/>
                      <a:pt x="7" y="178"/>
                      <a:pt x="7" y="178"/>
                    </a:cubicBezTo>
                    <a:cubicBezTo>
                      <a:pt x="7" y="178"/>
                      <a:pt x="7" y="178"/>
                      <a:pt x="7" y="178"/>
                    </a:cubicBezTo>
                    <a:cubicBezTo>
                      <a:pt x="3" y="183"/>
                      <a:pt x="0" y="189"/>
                      <a:pt x="0" y="196"/>
                    </a:cubicBezTo>
                    <a:cubicBezTo>
                      <a:pt x="0" y="209"/>
                      <a:pt x="11" y="220"/>
                      <a:pt x="24" y="220"/>
                    </a:cubicBezTo>
                    <a:cubicBezTo>
                      <a:pt x="31" y="220"/>
                      <a:pt x="37" y="217"/>
                      <a:pt x="42" y="213"/>
                    </a:cubicBezTo>
                    <a:cubicBezTo>
                      <a:pt x="42" y="213"/>
                      <a:pt x="42" y="213"/>
                      <a:pt x="42" y="213"/>
                    </a:cubicBezTo>
                    <a:cubicBezTo>
                      <a:pt x="99" y="155"/>
                      <a:pt x="99" y="155"/>
                      <a:pt x="99" y="155"/>
                    </a:cubicBezTo>
                    <a:cubicBezTo>
                      <a:pt x="110" y="162"/>
                      <a:pt x="124" y="165"/>
                      <a:pt x="138" y="165"/>
                    </a:cubicBezTo>
                    <a:cubicBezTo>
                      <a:pt x="183" y="165"/>
                      <a:pt x="220" y="128"/>
                      <a:pt x="220" y="83"/>
                    </a:cubicBezTo>
                    <a:cubicBezTo>
                      <a:pt x="220" y="37"/>
                      <a:pt x="183" y="0"/>
                      <a:pt x="138" y="0"/>
                    </a:cubicBezTo>
                    <a:close/>
                    <a:moveTo>
                      <a:pt x="33" y="204"/>
                    </a:moveTo>
                    <a:cubicBezTo>
                      <a:pt x="31" y="206"/>
                      <a:pt x="28" y="208"/>
                      <a:pt x="24" y="208"/>
                    </a:cubicBezTo>
                    <a:cubicBezTo>
                      <a:pt x="18" y="208"/>
                      <a:pt x="12" y="202"/>
                      <a:pt x="12" y="196"/>
                    </a:cubicBezTo>
                    <a:cubicBezTo>
                      <a:pt x="12" y="192"/>
                      <a:pt x="14" y="189"/>
                      <a:pt x="16" y="187"/>
                    </a:cubicBezTo>
                    <a:cubicBezTo>
                      <a:pt x="16" y="187"/>
                      <a:pt x="16" y="187"/>
                      <a:pt x="16" y="187"/>
                    </a:cubicBezTo>
                    <a:cubicBezTo>
                      <a:pt x="71" y="132"/>
                      <a:pt x="71" y="132"/>
                      <a:pt x="71" y="132"/>
                    </a:cubicBezTo>
                    <a:cubicBezTo>
                      <a:pt x="76" y="138"/>
                      <a:pt x="82" y="144"/>
                      <a:pt x="88" y="149"/>
                    </a:cubicBezTo>
                    <a:lnTo>
                      <a:pt x="33" y="204"/>
                    </a:lnTo>
                    <a:close/>
                    <a:moveTo>
                      <a:pt x="138" y="151"/>
                    </a:moveTo>
                    <a:cubicBezTo>
                      <a:pt x="100" y="151"/>
                      <a:pt x="69" y="120"/>
                      <a:pt x="69" y="83"/>
                    </a:cubicBezTo>
                    <a:cubicBezTo>
                      <a:pt x="69" y="45"/>
                      <a:pt x="100" y="14"/>
                      <a:pt x="138" y="14"/>
                    </a:cubicBezTo>
                    <a:cubicBezTo>
                      <a:pt x="175" y="14"/>
                      <a:pt x="206" y="45"/>
                      <a:pt x="206" y="83"/>
                    </a:cubicBezTo>
                    <a:cubicBezTo>
                      <a:pt x="206" y="120"/>
                      <a:pt x="175" y="151"/>
                      <a:pt x="138" y="1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sp>
            <p:nvSpPr>
              <p:cNvPr id="67" name="íṡľíḍè-Freeform 24"/>
              <p:cNvSpPr/>
              <p:nvPr/>
            </p:nvSpPr>
            <p:spPr bwMode="auto">
              <a:xfrm>
                <a:off x="5684838" y="25400"/>
                <a:ext cx="196850" cy="196850"/>
              </a:xfrm>
              <a:custGeom>
                <a:avLst/>
                <a:gdLst>
                  <a:gd name="T0" fmla="*/ 49 w 52"/>
                  <a:gd name="T1" fmla="*/ 0 h 52"/>
                  <a:gd name="T2" fmla="*/ 0 w 52"/>
                  <a:gd name="T3" fmla="*/ 49 h 52"/>
                  <a:gd name="T4" fmla="*/ 4 w 52"/>
                  <a:gd name="T5" fmla="*/ 52 h 52"/>
                  <a:gd name="T6" fmla="*/ 7 w 52"/>
                  <a:gd name="T7" fmla="*/ 49 h 52"/>
                  <a:gd name="T8" fmla="*/ 49 w 52"/>
                  <a:gd name="T9" fmla="*/ 7 h 52"/>
                  <a:gd name="T10" fmla="*/ 52 w 52"/>
                  <a:gd name="T11" fmla="*/ 4 h 52"/>
                  <a:gd name="T12" fmla="*/ 49 w 52"/>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2" h="52">
                    <a:moveTo>
                      <a:pt x="49" y="0"/>
                    </a:moveTo>
                    <a:cubicBezTo>
                      <a:pt x="22" y="0"/>
                      <a:pt x="0" y="22"/>
                      <a:pt x="0" y="49"/>
                    </a:cubicBezTo>
                    <a:cubicBezTo>
                      <a:pt x="0" y="50"/>
                      <a:pt x="2" y="52"/>
                      <a:pt x="4" y="52"/>
                    </a:cubicBezTo>
                    <a:cubicBezTo>
                      <a:pt x="6" y="52"/>
                      <a:pt x="7" y="50"/>
                      <a:pt x="7" y="49"/>
                    </a:cubicBezTo>
                    <a:cubicBezTo>
                      <a:pt x="7" y="26"/>
                      <a:pt x="26" y="7"/>
                      <a:pt x="49" y="7"/>
                    </a:cubicBezTo>
                    <a:cubicBezTo>
                      <a:pt x="50" y="7"/>
                      <a:pt x="52" y="6"/>
                      <a:pt x="52" y="4"/>
                    </a:cubicBezTo>
                    <a:cubicBezTo>
                      <a:pt x="52" y="2"/>
                      <a:pt x="50" y="0"/>
                      <a:pt x="4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p>
                <a:pPr algn="ctr"/>
              </a:p>
            </p:txBody>
          </p:sp>
        </p:grpSp>
      </p:grpSp>
      <p:sp>
        <p:nvSpPr>
          <p:cNvPr id="69" name="文本框 68"/>
          <p:cNvSpPr txBox="1"/>
          <p:nvPr/>
        </p:nvSpPr>
        <p:spPr>
          <a:xfrm>
            <a:off x="4301490" y="1887855"/>
            <a:ext cx="6512560" cy="714375"/>
          </a:xfrm>
          <a:prstGeom prst="rect">
            <a:avLst/>
          </a:prstGeom>
          <a:noFill/>
        </p:spPr>
        <p:txBody>
          <a:bodyPr wrap="square" rtlCol="0">
            <a:spAutoFit/>
          </a:bodyPr>
          <a:p>
            <a:pPr>
              <a:lnSpc>
                <a:spcPct val="135000"/>
              </a:lnSpc>
              <a:spcBef>
                <a:spcPts val="0"/>
              </a:spcBef>
              <a:spcAft>
                <a:spcPts val="0"/>
              </a:spcAft>
            </a:pPr>
            <a:r>
              <a:rPr sz="1500">
                <a:latin typeface="微软雅黑" panose="020B0503020204020204" charset="-122"/>
                <a:ea typeface="微软雅黑" panose="020B0503020204020204" charset="-122"/>
              </a:rPr>
              <a:t>任何节点都可以创建交易，在经过一段时间的确认之后，就可以合理地确认该交易是否为有效，区块链可有效地防止双花问题的发生</a:t>
            </a:r>
            <a:r>
              <a:rPr lang="zh-CN" altLang="en-US" sz="1500">
                <a:latin typeface="微软雅黑" panose="020B0503020204020204" charset="-122"/>
                <a:ea typeface="微软雅黑" panose="020B0503020204020204" charset="-122"/>
              </a:rPr>
              <a:t>。</a:t>
            </a:r>
            <a:endParaRPr lang="zh-CN" altLang="en-US" sz="1500">
              <a:latin typeface="微软雅黑" panose="020B0503020204020204" charset="-122"/>
              <a:ea typeface="微软雅黑" panose="020B0503020204020204" charset="-122"/>
            </a:endParaRPr>
          </a:p>
        </p:txBody>
      </p:sp>
      <p:sp>
        <p:nvSpPr>
          <p:cNvPr id="70" name="文本框 69"/>
          <p:cNvSpPr txBox="1"/>
          <p:nvPr/>
        </p:nvSpPr>
        <p:spPr>
          <a:xfrm>
            <a:off x="4301490" y="3164840"/>
            <a:ext cx="6512560" cy="402590"/>
          </a:xfrm>
          <a:prstGeom prst="rect">
            <a:avLst/>
          </a:prstGeom>
          <a:noFill/>
        </p:spPr>
        <p:txBody>
          <a:bodyPr wrap="square" rtlCol="0">
            <a:spAutoFit/>
          </a:bodyPr>
          <a:p>
            <a:pPr>
              <a:lnSpc>
                <a:spcPct val="135000"/>
              </a:lnSpc>
              <a:spcBef>
                <a:spcPts val="0"/>
              </a:spcBef>
              <a:spcAft>
                <a:spcPts val="0"/>
              </a:spcAft>
            </a:pPr>
            <a:r>
              <a:rPr sz="1500">
                <a:latin typeface="微软雅黑" panose="020B0503020204020204" charset="-122"/>
                <a:ea typeface="微软雅黑" panose="020B0503020204020204" charset="-122"/>
              </a:rPr>
              <a:t>对于试图重写或者修改交易记录而言，它的成本是非常高的</a:t>
            </a:r>
            <a:r>
              <a:rPr lang="zh-CN" altLang="en-US" sz="1500">
                <a:latin typeface="微软雅黑" panose="020B0503020204020204" charset="-122"/>
                <a:ea typeface="微软雅黑" panose="020B0503020204020204" charset="-122"/>
              </a:rPr>
              <a:t>。</a:t>
            </a:r>
            <a:endParaRPr lang="zh-CN" altLang="en-US" sz="1500">
              <a:latin typeface="微软雅黑" panose="020B0503020204020204" charset="-122"/>
              <a:ea typeface="微软雅黑" panose="020B0503020204020204" charset="-122"/>
            </a:endParaRPr>
          </a:p>
        </p:txBody>
      </p:sp>
      <p:sp>
        <p:nvSpPr>
          <p:cNvPr id="71" name="文本框 70"/>
          <p:cNvSpPr txBox="1"/>
          <p:nvPr/>
        </p:nvSpPr>
        <p:spPr>
          <a:xfrm>
            <a:off x="4301490" y="3898900"/>
            <a:ext cx="6512560" cy="1026160"/>
          </a:xfrm>
          <a:prstGeom prst="rect">
            <a:avLst/>
          </a:prstGeom>
          <a:noFill/>
        </p:spPr>
        <p:txBody>
          <a:bodyPr wrap="square" rtlCol="0">
            <a:spAutoFit/>
          </a:bodyPr>
          <a:p>
            <a:pPr>
              <a:lnSpc>
                <a:spcPct val="135000"/>
              </a:lnSpc>
              <a:spcBef>
                <a:spcPts val="0"/>
              </a:spcBef>
              <a:spcAft>
                <a:spcPts val="0"/>
              </a:spcAft>
            </a:pPr>
            <a:r>
              <a:rPr sz="1500">
                <a:latin typeface="微软雅黑" panose="020B0503020204020204" charset="-122"/>
                <a:ea typeface="微软雅黑" panose="020B0503020204020204" charset="-122"/>
              </a:rPr>
              <a:t>区块链实现了两种记录：交易（transactions）以及区块（blocks）。交易是被存储在区块链上的实际数据，而区块则是记录确认某些交易是在何时，以及以何种顺序成为区块链数据库的一部分</a:t>
            </a:r>
            <a:r>
              <a:rPr lang="zh-CN" altLang="en-US" sz="1500">
                <a:latin typeface="微软雅黑" panose="020B0503020204020204" charset="-122"/>
                <a:ea typeface="微软雅黑" panose="020B0503020204020204" charset="-122"/>
              </a:rPr>
              <a:t>。</a:t>
            </a:r>
            <a:endParaRPr lang="zh-CN" altLang="en-US" sz="1500">
              <a:latin typeface="微软雅黑" panose="020B0503020204020204" charset="-122"/>
              <a:ea typeface="微软雅黑" panose="020B0503020204020204" charset="-122"/>
            </a:endParaRPr>
          </a:p>
        </p:txBody>
      </p:sp>
      <p:sp>
        <p:nvSpPr>
          <p:cNvPr id="72" name="文本框 71"/>
          <p:cNvSpPr txBox="1"/>
          <p:nvPr/>
        </p:nvSpPr>
        <p:spPr>
          <a:xfrm>
            <a:off x="4301490" y="5113020"/>
            <a:ext cx="6512560" cy="402590"/>
          </a:xfrm>
          <a:prstGeom prst="rect">
            <a:avLst/>
          </a:prstGeom>
          <a:noFill/>
        </p:spPr>
        <p:txBody>
          <a:bodyPr wrap="square" rtlCol="0">
            <a:spAutoFit/>
          </a:bodyPr>
          <a:p>
            <a:pPr>
              <a:lnSpc>
                <a:spcPct val="135000"/>
              </a:lnSpc>
              <a:spcBef>
                <a:spcPts val="0"/>
              </a:spcBef>
              <a:spcAft>
                <a:spcPts val="0"/>
              </a:spcAft>
            </a:pPr>
            <a:r>
              <a:rPr sz="1500">
                <a:latin typeface="微软雅黑" panose="020B0503020204020204" charset="-122"/>
                <a:ea typeface="微软雅黑" panose="020B0503020204020204" charset="-122"/>
              </a:rPr>
              <a:t>区块链在解决的交易的信任和安全问题上具有极强的安全性和稳定性</a:t>
            </a:r>
            <a:r>
              <a:rPr lang="zh-CN" altLang="en-US" sz="1500">
                <a:latin typeface="微软雅黑" panose="020B0503020204020204" charset="-122"/>
                <a:ea typeface="微软雅黑" panose="020B0503020204020204" charset="-122"/>
              </a:rPr>
              <a:t>。</a:t>
            </a:r>
            <a:endParaRPr lang="zh-CN" altLang="en-US" sz="150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69"/>
                                        </p:tgtEl>
                                        <p:attrNameLst>
                                          <p:attrName>style.visibility</p:attrName>
                                        </p:attrNameLst>
                                      </p:cBhvr>
                                      <p:to>
                                        <p:strVal val="visible"/>
                                      </p:to>
                                    </p:set>
                                    <p:animEffect transition="in" filter="wipe(left)">
                                      <p:cBhvr>
                                        <p:cTn id="15" dur="500"/>
                                        <p:tgtEl>
                                          <p:spTgt spid="69"/>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wipe(left)">
                                      <p:cBhvr>
                                        <p:cTn id="19" dur="500"/>
                                        <p:tgtEl>
                                          <p:spTgt spid="70"/>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71"/>
                                        </p:tgtEl>
                                        <p:attrNameLst>
                                          <p:attrName>style.visibility</p:attrName>
                                        </p:attrNameLst>
                                      </p:cBhvr>
                                      <p:to>
                                        <p:strVal val="visible"/>
                                      </p:to>
                                    </p:set>
                                    <p:animEffect transition="in" filter="wipe(left)">
                                      <p:cBhvr>
                                        <p:cTn id="23" dur="500"/>
                                        <p:tgtEl>
                                          <p:spTgt spid="71"/>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wipe(left)">
                                      <p:cBhvr>
                                        <p:cTn id="27"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P spid="7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4322679" cy="977766"/>
            <a:chOff x="534" y="340"/>
            <a:chExt cx="8248"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a:t>
              </a:r>
              <a:r>
                <a:rPr lang="en-US" sz="3200" dirty="0" smtClean="0">
                  <a:solidFill>
                    <a:srgbClr val="FFFFFF"/>
                  </a:solidFill>
                  <a:latin typeface="Agency FB" panose="020B0503020202020204" pitchFamily="34" charset="0"/>
                  <a:ea typeface="华文宋体" panose="02010600040101010101" pitchFamily="2" charset="-122"/>
                </a:rPr>
                <a:t>3</a:t>
              </a:r>
              <a:endParaRPr 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4648"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核心技术</a:t>
              </a:r>
              <a:endParaRPr lang="zh-CN" altLang="en-US" sz="3200" dirty="0">
                <a:solidFill>
                  <a:srgbClr val="124062"/>
                </a:solidFill>
                <a:latin typeface="微软雅黑" panose="020B0503020204020204" charset="-122"/>
                <a:ea typeface="微软雅黑" panose="020B0503020204020204" charset="-122"/>
                <a:sym typeface="+mn-ea"/>
              </a:endParaRPr>
            </a:p>
          </p:txBody>
        </p:sp>
      </p:grpSp>
      <p:grpSp>
        <p:nvGrpSpPr>
          <p:cNvPr id="3" name="组合 2"/>
          <p:cNvGrpSpPr/>
          <p:nvPr/>
        </p:nvGrpSpPr>
        <p:grpSpPr>
          <a:xfrm>
            <a:off x="4167523" y="2296992"/>
            <a:ext cx="1692000" cy="1454727"/>
            <a:chOff x="4321828" y="2480507"/>
            <a:chExt cx="1692000" cy="1454727"/>
          </a:xfrm>
        </p:grpSpPr>
        <p:sp>
          <p:nvSpPr>
            <p:cNvPr id="31" name="对角圆角矩形 30"/>
            <p:cNvSpPr/>
            <p:nvPr/>
          </p:nvSpPr>
          <p:spPr>
            <a:xfrm rot="16200000" flipV="1">
              <a:off x="4440464" y="2361871"/>
              <a:ext cx="1454727" cy="1692000"/>
            </a:xfrm>
            <a:prstGeom prst="round2DiagRect">
              <a:avLst>
                <a:gd name="adj1" fmla="val 50000"/>
                <a:gd name="adj2" fmla="val 0"/>
              </a:avLst>
            </a:prstGeom>
            <a:gradFill flip="none" rotWithShape="1">
              <a:gsLst>
                <a:gs pos="50000">
                  <a:schemeClr val="accent1"/>
                </a:gs>
                <a:gs pos="0">
                  <a:schemeClr val="accent1">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mn-lt"/>
              </a:endParaRPr>
            </a:p>
          </p:txBody>
        </p:sp>
        <p:sp>
          <p:nvSpPr>
            <p:cNvPr id="38" name="对角圆角矩形 37"/>
            <p:cNvSpPr/>
            <p:nvPr/>
          </p:nvSpPr>
          <p:spPr>
            <a:xfrm rot="16200000" flipV="1">
              <a:off x="4440464" y="2361871"/>
              <a:ext cx="1454727" cy="1692000"/>
            </a:xfrm>
            <a:prstGeom prst="round2DiagRect">
              <a:avLst>
                <a:gd name="adj1" fmla="val 50000"/>
                <a:gd name="adj2" fmla="val 0"/>
              </a:avLst>
            </a:prstGeom>
            <a:gradFill flip="none" rotWithShape="1">
              <a:gsLst>
                <a:gs pos="50000">
                  <a:srgbClr val="124062"/>
                </a:gs>
                <a:gs pos="100000">
                  <a:schemeClr val="accent1">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mn-lt"/>
              </a:endParaRPr>
            </a:p>
          </p:txBody>
        </p:sp>
      </p:grpSp>
      <p:grpSp>
        <p:nvGrpSpPr>
          <p:cNvPr id="4" name="组合 3"/>
          <p:cNvGrpSpPr/>
          <p:nvPr/>
        </p:nvGrpSpPr>
        <p:grpSpPr>
          <a:xfrm>
            <a:off x="4167522" y="3743659"/>
            <a:ext cx="1693270" cy="1462347"/>
            <a:chOff x="4321827" y="3927174"/>
            <a:chExt cx="1693270" cy="1462347"/>
          </a:xfrm>
        </p:grpSpPr>
        <p:sp>
          <p:nvSpPr>
            <p:cNvPr id="5" name="对角圆角矩形 4"/>
            <p:cNvSpPr/>
            <p:nvPr/>
          </p:nvSpPr>
          <p:spPr>
            <a:xfrm rot="5400000">
              <a:off x="4440463" y="3808537"/>
              <a:ext cx="1454727" cy="1692000"/>
            </a:xfrm>
            <a:prstGeom prst="round2DiagRect">
              <a:avLst>
                <a:gd name="adj1" fmla="val 50000"/>
                <a:gd name="adj2" fmla="val 0"/>
              </a:avLst>
            </a:prstGeom>
            <a:gradFill flip="none" rotWithShape="1">
              <a:gsLst>
                <a:gs pos="50000">
                  <a:srgbClr val="124062"/>
                </a:gs>
                <a:gs pos="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mn-lt"/>
              </a:endParaRPr>
            </a:p>
          </p:txBody>
        </p:sp>
        <p:sp>
          <p:nvSpPr>
            <p:cNvPr id="6" name="对角圆角矩形 5"/>
            <p:cNvSpPr/>
            <p:nvPr/>
          </p:nvSpPr>
          <p:spPr>
            <a:xfrm rot="5400000">
              <a:off x="4441733" y="3816157"/>
              <a:ext cx="1454727" cy="1692000"/>
            </a:xfrm>
            <a:prstGeom prst="round2DiagRect">
              <a:avLst>
                <a:gd name="adj1" fmla="val 50000"/>
                <a:gd name="adj2" fmla="val 0"/>
              </a:avLst>
            </a:prstGeom>
            <a:gradFill flip="none" rotWithShape="1">
              <a:gsLst>
                <a:gs pos="50000">
                  <a:srgbClr val="537285"/>
                </a:gs>
                <a:gs pos="100000">
                  <a:schemeClr val="bg1">
                    <a:lumMod val="9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mn-lt"/>
              </a:endParaRPr>
            </a:p>
          </p:txBody>
        </p:sp>
      </p:grpSp>
      <p:grpSp>
        <p:nvGrpSpPr>
          <p:cNvPr id="14" name="组合 13"/>
          <p:cNvGrpSpPr/>
          <p:nvPr/>
        </p:nvGrpSpPr>
        <p:grpSpPr>
          <a:xfrm>
            <a:off x="5859638" y="2289153"/>
            <a:ext cx="1692000" cy="1462347"/>
            <a:chOff x="6015213" y="2468858"/>
            <a:chExt cx="1692000" cy="1462347"/>
          </a:xfrm>
        </p:grpSpPr>
        <p:sp>
          <p:nvSpPr>
            <p:cNvPr id="39" name="对角圆角矩形 38"/>
            <p:cNvSpPr/>
            <p:nvPr/>
          </p:nvSpPr>
          <p:spPr>
            <a:xfrm rot="5400000" flipH="1" flipV="1">
              <a:off x="6133849" y="2357841"/>
              <a:ext cx="1454727" cy="1692000"/>
            </a:xfrm>
            <a:prstGeom prst="round2DiagRect">
              <a:avLst>
                <a:gd name="adj1" fmla="val 50000"/>
                <a:gd name="adj2" fmla="val 0"/>
              </a:avLst>
            </a:prstGeom>
            <a:gradFill flip="none" rotWithShape="1">
              <a:gsLst>
                <a:gs pos="50000">
                  <a:srgbClr val="124062"/>
                </a:gs>
                <a:gs pos="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mn-lt"/>
              </a:endParaRPr>
            </a:p>
          </p:txBody>
        </p:sp>
        <p:sp>
          <p:nvSpPr>
            <p:cNvPr id="7" name="对角圆角矩形 6"/>
            <p:cNvSpPr/>
            <p:nvPr/>
          </p:nvSpPr>
          <p:spPr>
            <a:xfrm rot="5400000" flipH="1" flipV="1">
              <a:off x="6133849" y="2350221"/>
              <a:ext cx="1454727" cy="1692000"/>
            </a:xfrm>
            <a:prstGeom prst="round2DiagRect">
              <a:avLst>
                <a:gd name="adj1" fmla="val 50000"/>
                <a:gd name="adj2" fmla="val 0"/>
              </a:avLst>
            </a:prstGeom>
            <a:gradFill flip="none" rotWithShape="1">
              <a:gsLst>
                <a:gs pos="50000">
                  <a:srgbClr val="537285"/>
                </a:gs>
                <a:gs pos="100000">
                  <a:schemeClr val="bg1">
                    <a:lumMod val="9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mn-lt"/>
              </a:endParaRPr>
            </a:p>
          </p:txBody>
        </p:sp>
      </p:grpSp>
      <p:grpSp>
        <p:nvGrpSpPr>
          <p:cNvPr id="9" name="组合 8"/>
          <p:cNvGrpSpPr/>
          <p:nvPr/>
        </p:nvGrpSpPr>
        <p:grpSpPr>
          <a:xfrm>
            <a:off x="5860906" y="3739629"/>
            <a:ext cx="1692000" cy="1454727"/>
            <a:chOff x="6015211" y="3923144"/>
            <a:chExt cx="1692000" cy="1454727"/>
          </a:xfrm>
        </p:grpSpPr>
        <p:sp>
          <p:nvSpPr>
            <p:cNvPr id="11" name="对角圆角矩形 10"/>
            <p:cNvSpPr/>
            <p:nvPr/>
          </p:nvSpPr>
          <p:spPr>
            <a:xfrm rot="16200000" flipV="1">
              <a:off x="6133847" y="3804508"/>
              <a:ext cx="1454727" cy="1692000"/>
            </a:xfrm>
            <a:prstGeom prst="round2DiagRect">
              <a:avLst>
                <a:gd name="adj1" fmla="val 50000"/>
                <a:gd name="adj2" fmla="val 0"/>
              </a:avLst>
            </a:prstGeom>
            <a:gradFill flip="none" rotWithShape="1">
              <a:gsLst>
                <a:gs pos="50000">
                  <a:schemeClr val="accent3"/>
                </a:gs>
                <a:gs pos="0">
                  <a:schemeClr val="accent3">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mn-lt"/>
              </a:endParaRPr>
            </a:p>
          </p:txBody>
        </p:sp>
        <p:sp>
          <p:nvSpPr>
            <p:cNvPr id="12" name="对角圆角矩形 11"/>
            <p:cNvSpPr/>
            <p:nvPr/>
          </p:nvSpPr>
          <p:spPr>
            <a:xfrm rot="16200000" flipV="1">
              <a:off x="6133847" y="3804508"/>
              <a:ext cx="1454727" cy="1692000"/>
            </a:xfrm>
            <a:prstGeom prst="round2DiagRect">
              <a:avLst>
                <a:gd name="adj1" fmla="val 50000"/>
                <a:gd name="adj2" fmla="val 0"/>
              </a:avLst>
            </a:prstGeom>
            <a:gradFill flip="none" rotWithShape="1">
              <a:gsLst>
                <a:gs pos="50000">
                  <a:srgbClr val="124062"/>
                </a:gs>
                <a:gs pos="100000">
                  <a:schemeClr val="accent3">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mn-lt"/>
              </a:endParaRPr>
            </a:p>
          </p:txBody>
        </p:sp>
      </p:grpSp>
      <p:sp>
        <p:nvSpPr>
          <p:cNvPr id="16" name="文本框 15"/>
          <p:cNvSpPr txBox="1"/>
          <p:nvPr/>
        </p:nvSpPr>
        <p:spPr>
          <a:xfrm>
            <a:off x="4380388" y="2844942"/>
            <a:ext cx="1270000" cy="307340"/>
          </a:xfrm>
          <a:prstGeom prst="rect">
            <a:avLst/>
          </a:prstGeom>
          <a:noFill/>
        </p:spPr>
        <p:txBody>
          <a:bodyPr wrap="none" lIns="0" tIns="0" rIns="0" bIns="0" rtlCol="0">
            <a:spAutoFit/>
          </a:bodyPr>
          <a:lstStyle>
            <a:defPPr>
              <a:defRPr lang="zh-CN"/>
            </a:defPPr>
            <a:lvl1pPr>
              <a:defRPr sz="4000">
                <a:solidFill>
                  <a:schemeClr val="bg1"/>
                </a:solidFill>
                <a:effectLst>
                  <a:outerShdw blurRad="50800" dist="38100" dir="2700000" algn="tl" rotWithShape="0">
                    <a:prstClr val="black">
                      <a:alpha val="40000"/>
                    </a:prstClr>
                  </a:outerShdw>
                </a:effectLst>
                <a:latin typeface="MEllan HK Xbold" panose="00000800000000000000" pitchFamily="2" charset="-120"/>
                <a:ea typeface="MEllan HK Xbold" panose="00000800000000000000" pitchFamily="2" charset="-120"/>
              </a:defRPr>
            </a:lvl1pPr>
          </a:lstStyle>
          <a:p>
            <a:pPr algn="l"/>
            <a:r>
              <a:rPr lang="en-US" altLang="zh-CN" sz="2000" dirty="0">
                <a:effectLst>
                  <a:innerShdw blurRad="25400" dist="12700" dir="13500000">
                    <a:prstClr val="black">
                      <a:alpha val="50000"/>
                    </a:prstClr>
                  </a:innerShdw>
                </a:effectLst>
                <a:latin typeface="微软雅黑" panose="020B0503020204020204" charset="-122"/>
                <a:ea typeface="微软雅黑" panose="020B0503020204020204" charset="-122"/>
                <a:sym typeface="+mn-lt"/>
              </a:rPr>
              <a:t>分布式账本</a:t>
            </a:r>
            <a:endParaRPr lang="en-US" altLang="zh-CN" sz="2000" dirty="0">
              <a:effectLst>
                <a:innerShdw blurRad="25400" dist="12700" dir="13500000">
                  <a:prstClr val="black">
                    <a:alpha val="50000"/>
                  </a:prstClr>
                </a:innerShdw>
              </a:effectLst>
              <a:latin typeface="微软雅黑" panose="020B0503020204020204" charset="-122"/>
              <a:ea typeface="微软雅黑" panose="020B0503020204020204" charset="-122"/>
              <a:sym typeface="+mn-lt"/>
            </a:endParaRPr>
          </a:p>
        </p:txBody>
      </p:sp>
      <p:sp>
        <p:nvSpPr>
          <p:cNvPr id="30" name="文本框 29"/>
          <p:cNvSpPr txBox="1"/>
          <p:nvPr/>
        </p:nvSpPr>
        <p:spPr>
          <a:xfrm>
            <a:off x="4507411" y="4327386"/>
            <a:ext cx="1016000" cy="307340"/>
          </a:xfrm>
          <a:prstGeom prst="rect">
            <a:avLst/>
          </a:prstGeom>
          <a:noFill/>
        </p:spPr>
        <p:txBody>
          <a:bodyPr wrap="none" lIns="0" tIns="0" rIns="0" bIns="0" rtlCol="0">
            <a:spAutoFit/>
          </a:bodyPr>
          <a:lstStyle>
            <a:defPPr>
              <a:defRPr lang="zh-CN"/>
            </a:defPPr>
            <a:lvl1pPr>
              <a:defRPr sz="4000">
                <a:solidFill>
                  <a:schemeClr val="bg1"/>
                </a:solidFill>
                <a:effectLst>
                  <a:innerShdw blurRad="25400" dist="12700" dir="13500000">
                    <a:prstClr val="black">
                      <a:alpha val="50000"/>
                    </a:prstClr>
                  </a:innerShdw>
                </a:effectLst>
                <a:latin typeface="MEllan HK Xbold" panose="00000800000000000000" pitchFamily="2" charset="-120"/>
                <a:ea typeface="MEllan HK Xbold" panose="00000800000000000000" pitchFamily="2" charset="-120"/>
              </a:defRPr>
            </a:lvl1pPr>
          </a:lstStyle>
          <a:p>
            <a:pPr algn="l"/>
            <a:r>
              <a:rPr lang="en-US" altLang="zh-CN" sz="2000" dirty="0">
                <a:latin typeface="微软雅黑" panose="020B0503020204020204" charset="-122"/>
                <a:ea typeface="微软雅黑" panose="020B0503020204020204" charset="-122"/>
                <a:sym typeface="+mn-lt"/>
              </a:rPr>
              <a:t>智能合约</a:t>
            </a:r>
            <a:endParaRPr lang="en-US" altLang="zh-CN" sz="2000" dirty="0">
              <a:latin typeface="微软雅黑" panose="020B0503020204020204" charset="-122"/>
              <a:ea typeface="微软雅黑" panose="020B0503020204020204" charset="-122"/>
              <a:sym typeface="+mn-lt"/>
            </a:endParaRPr>
          </a:p>
        </p:txBody>
      </p:sp>
      <p:sp>
        <p:nvSpPr>
          <p:cNvPr id="37" name="文本框 36"/>
          <p:cNvSpPr txBox="1"/>
          <p:nvPr/>
        </p:nvSpPr>
        <p:spPr>
          <a:xfrm>
            <a:off x="6072603" y="2690637"/>
            <a:ext cx="1270000" cy="615315"/>
          </a:xfrm>
          <a:prstGeom prst="rect">
            <a:avLst/>
          </a:prstGeom>
          <a:noFill/>
        </p:spPr>
        <p:txBody>
          <a:bodyPr wrap="none" lIns="0" tIns="0" rIns="0" bIns="0" rtlCol="0">
            <a:spAutoFit/>
          </a:bodyPr>
          <a:lstStyle>
            <a:defPPr>
              <a:defRPr lang="zh-CN"/>
            </a:defPPr>
            <a:lvl1pPr>
              <a:defRPr sz="4000">
                <a:solidFill>
                  <a:schemeClr val="bg1"/>
                </a:solidFill>
                <a:effectLst>
                  <a:innerShdw blurRad="25400" dist="12700" dir="13500000">
                    <a:prstClr val="black">
                      <a:alpha val="50000"/>
                    </a:prstClr>
                  </a:innerShdw>
                </a:effectLst>
                <a:latin typeface="MEllan HK Xbold" panose="00000800000000000000" pitchFamily="2" charset="-120"/>
                <a:ea typeface="MEllan HK Xbold" panose="00000800000000000000" pitchFamily="2" charset="-120"/>
              </a:defRPr>
            </a:lvl1pPr>
          </a:lstStyle>
          <a:p>
            <a:pPr algn="ctr"/>
            <a:r>
              <a:rPr lang="en-US" altLang="zh-CN" sz="2000" dirty="0">
                <a:latin typeface="微软雅黑" panose="020B0503020204020204" charset="-122"/>
                <a:ea typeface="微软雅黑" panose="020B0503020204020204" charset="-122"/>
                <a:sym typeface="+mn-lt"/>
              </a:rPr>
              <a:t>对称加密</a:t>
            </a:r>
            <a:endParaRPr lang="en-US" altLang="zh-CN" sz="2000" dirty="0">
              <a:latin typeface="微软雅黑" panose="020B0503020204020204" charset="-122"/>
              <a:ea typeface="微软雅黑" panose="020B0503020204020204" charset="-122"/>
              <a:sym typeface="+mn-lt"/>
            </a:endParaRPr>
          </a:p>
          <a:p>
            <a:pPr algn="ctr"/>
            <a:r>
              <a:rPr lang="en-US" altLang="zh-CN" sz="2000" dirty="0">
                <a:latin typeface="微软雅黑" panose="020B0503020204020204" charset="-122"/>
                <a:ea typeface="微软雅黑" panose="020B0503020204020204" charset="-122"/>
                <a:sym typeface="+mn-lt"/>
              </a:rPr>
              <a:t>和授权技术</a:t>
            </a:r>
            <a:endParaRPr lang="en-US" altLang="zh-CN" sz="2000" dirty="0">
              <a:latin typeface="微软雅黑" panose="020B0503020204020204" charset="-122"/>
              <a:ea typeface="微软雅黑" panose="020B0503020204020204" charset="-122"/>
              <a:sym typeface="+mn-lt"/>
            </a:endParaRPr>
          </a:p>
        </p:txBody>
      </p:sp>
      <p:sp>
        <p:nvSpPr>
          <p:cNvPr id="46" name="文本框 45"/>
          <p:cNvSpPr txBox="1"/>
          <p:nvPr/>
        </p:nvSpPr>
        <p:spPr>
          <a:xfrm>
            <a:off x="6197470" y="4327386"/>
            <a:ext cx="1016000" cy="307340"/>
          </a:xfrm>
          <a:prstGeom prst="rect">
            <a:avLst/>
          </a:prstGeom>
          <a:noFill/>
        </p:spPr>
        <p:txBody>
          <a:bodyPr wrap="none" lIns="0" tIns="0" rIns="0" bIns="0" rtlCol="0">
            <a:spAutoFit/>
          </a:bodyPr>
          <a:lstStyle>
            <a:defPPr>
              <a:defRPr lang="zh-CN"/>
            </a:defPPr>
            <a:lvl1pPr>
              <a:defRPr sz="4000">
                <a:solidFill>
                  <a:schemeClr val="bg1"/>
                </a:solidFill>
                <a:effectLst>
                  <a:innerShdw blurRad="25400" dist="12700" dir="13500000">
                    <a:prstClr val="black">
                      <a:alpha val="50000"/>
                    </a:prstClr>
                  </a:innerShdw>
                </a:effectLst>
                <a:latin typeface="MEllan HK Xbold" panose="00000800000000000000" pitchFamily="2" charset="-120"/>
                <a:ea typeface="MEllan HK Xbold" panose="00000800000000000000" pitchFamily="2" charset="-120"/>
              </a:defRPr>
            </a:lvl1pPr>
          </a:lstStyle>
          <a:p>
            <a:pPr algn="l"/>
            <a:r>
              <a:rPr lang="en-US" altLang="zh-CN" sz="2000" dirty="0">
                <a:latin typeface="微软雅黑" panose="020B0503020204020204" charset="-122"/>
                <a:ea typeface="微软雅黑" panose="020B0503020204020204" charset="-122"/>
                <a:sym typeface="+mn-lt"/>
              </a:rPr>
              <a:t>共识机制</a:t>
            </a:r>
            <a:endParaRPr lang="en-US" altLang="zh-CN" sz="2000" dirty="0">
              <a:latin typeface="微软雅黑" panose="020B0503020204020204" charset="-122"/>
              <a:ea typeface="微软雅黑" panose="020B0503020204020204" charset="-122"/>
              <a:sym typeface="+mn-lt"/>
            </a:endParaRPr>
          </a:p>
        </p:txBody>
      </p:sp>
      <p:sp>
        <p:nvSpPr>
          <p:cNvPr id="49" name="椭圆 48"/>
          <p:cNvSpPr/>
          <p:nvPr/>
        </p:nvSpPr>
        <p:spPr bwMode="auto">
          <a:xfrm>
            <a:off x="4159135" y="5168228"/>
            <a:ext cx="3491124" cy="109257"/>
          </a:xfrm>
          <a:prstGeom prst="ellipse">
            <a:avLst/>
          </a:prstGeom>
          <a:gradFill flip="none" rotWithShape="1">
            <a:gsLst>
              <a:gs pos="100000">
                <a:schemeClr val="tx1">
                  <a:lumMod val="85000"/>
                  <a:lumOff val="15000"/>
                  <a:alpha val="0"/>
                </a:schemeClr>
              </a:gs>
              <a:gs pos="0">
                <a:schemeClr val="tx1">
                  <a:lumMod val="85000"/>
                  <a:lumOff val="15000"/>
                  <a:alpha val="7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ym typeface="+mn-lt"/>
            </a:endParaRPr>
          </a:p>
        </p:txBody>
      </p:sp>
      <p:sp>
        <p:nvSpPr>
          <p:cNvPr id="73" name="TextBox 18"/>
          <p:cNvSpPr txBox="1"/>
          <p:nvPr/>
        </p:nvSpPr>
        <p:spPr>
          <a:xfrm flipH="1">
            <a:off x="989965" y="2296795"/>
            <a:ext cx="3020695" cy="1168400"/>
          </a:xfrm>
          <a:prstGeom prst="rect">
            <a:avLst/>
          </a:prstGeom>
          <a:noFill/>
        </p:spPr>
        <p:txBody>
          <a:bodyPr wrap="square" rtlCol="0">
            <a:spAutoFit/>
          </a:bodyPr>
          <a:lstStyle/>
          <a:p>
            <a:pPr algn="r"/>
            <a:r>
              <a:rPr lang="en-US" sz="1400">
                <a:latin typeface="微软雅黑" panose="020B0503020204020204" charset="-122"/>
                <a:ea typeface="微软雅黑" panose="020B0503020204020204" charset="-122"/>
                <a:cs typeface="Roboto Black" charset="0"/>
              </a:rPr>
              <a:t>交易记账由分布在不同地方的多个节点共同完成，而且每一个节点都记录的是完整的账目，因此它们都可以参与监督交易合法性，同时也可以共同为其作证。</a:t>
            </a:r>
            <a:endParaRPr lang="en-US" sz="1400">
              <a:latin typeface="微软雅黑" panose="020B0503020204020204" charset="-122"/>
              <a:ea typeface="微软雅黑" panose="020B0503020204020204" charset="-122"/>
              <a:cs typeface="Roboto Black" charset="0"/>
            </a:endParaRPr>
          </a:p>
        </p:txBody>
      </p:sp>
      <p:sp>
        <p:nvSpPr>
          <p:cNvPr id="84" name="TextBox 18"/>
          <p:cNvSpPr txBox="1"/>
          <p:nvPr/>
        </p:nvSpPr>
        <p:spPr>
          <a:xfrm flipH="1">
            <a:off x="7941945" y="2440305"/>
            <a:ext cx="3020695" cy="1168400"/>
          </a:xfrm>
          <a:prstGeom prst="rect">
            <a:avLst/>
          </a:prstGeom>
          <a:noFill/>
        </p:spPr>
        <p:txBody>
          <a:bodyPr wrap="square" rtlCol="0">
            <a:spAutoFit/>
          </a:bodyPr>
          <a:p>
            <a:pPr algn="l"/>
            <a:r>
              <a:rPr lang="en-US" sz="1400">
                <a:latin typeface="微软雅黑" panose="020B0503020204020204" charset="-122"/>
                <a:ea typeface="微软雅黑" panose="020B0503020204020204" charset="-122"/>
                <a:cs typeface="Roboto Black" charset="0"/>
              </a:rPr>
              <a:t>存储在区块链上的交易信息是公开的，但是账户身份信息是高度加密的，只有在数据拥有者授权的情况下才能访问到，从而保证了数据的安全和个人的隐私。</a:t>
            </a:r>
            <a:endParaRPr lang="en-US" sz="1400">
              <a:latin typeface="微软雅黑" panose="020B0503020204020204" charset="-122"/>
              <a:ea typeface="微软雅黑" panose="020B0503020204020204" charset="-122"/>
              <a:cs typeface="Roboto Black" charset="0"/>
            </a:endParaRPr>
          </a:p>
        </p:txBody>
      </p:sp>
      <p:sp>
        <p:nvSpPr>
          <p:cNvPr id="85" name="TextBox 18"/>
          <p:cNvSpPr txBox="1"/>
          <p:nvPr/>
        </p:nvSpPr>
        <p:spPr>
          <a:xfrm flipH="1">
            <a:off x="7941945" y="4327525"/>
            <a:ext cx="3020695" cy="737235"/>
          </a:xfrm>
          <a:prstGeom prst="rect">
            <a:avLst/>
          </a:prstGeom>
          <a:noFill/>
        </p:spPr>
        <p:txBody>
          <a:bodyPr wrap="square" rtlCol="0">
            <a:spAutoFit/>
          </a:bodyPr>
          <a:p>
            <a:pPr algn="l"/>
            <a:r>
              <a:rPr lang="en-US" sz="1400">
                <a:latin typeface="微软雅黑" panose="020B0503020204020204" charset="-122"/>
                <a:ea typeface="微软雅黑" panose="020B0503020204020204" charset="-122"/>
                <a:cs typeface="Roboto Black" charset="0"/>
              </a:rPr>
              <a:t>所有记账节点之间达成共识，去认定一个记录的有效性，这既是认定的手段，也是防止篡改的手段。</a:t>
            </a:r>
            <a:endParaRPr lang="en-US" sz="1400">
              <a:latin typeface="微软雅黑" panose="020B0503020204020204" charset="-122"/>
              <a:ea typeface="微软雅黑" panose="020B0503020204020204" charset="-122"/>
              <a:cs typeface="Roboto Black" charset="0"/>
            </a:endParaRPr>
          </a:p>
        </p:txBody>
      </p:sp>
      <p:sp>
        <p:nvSpPr>
          <p:cNvPr id="86" name="TextBox 18"/>
          <p:cNvSpPr txBox="1"/>
          <p:nvPr/>
        </p:nvSpPr>
        <p:spPr>
          <a:xfrm flipH="1">
            <a:off x="864235" y="4327525"/>
            <a:ext cx="3020695" cy="737235"/>
          </a:xfrm>
          <a:prstGeom prst="rect">
            <a:avLst/>
          </a:prstGeom>
          <a:noFill/>
        </p:spPr>
        <p:txBody>
          <a:bodyPr wrap="square" rtlCol="0">
            <a:spAutoFit/>
          </a:bodyPr>
          <a:p>
            <a:pPr algn="r"/>
            <a:r>
              <a:rPr lang="en-US" sz="1400">
                <a:latin typeface="微软雅黑" panose="020B0503020204020204" charset="-122"/>
                <a:ea typeface="微软雅黑" panose="020B0503020204020204" charset="-122"/>
                <a:cs typeface="Roboto Black" charset="0"/>
              </a:rPr>
              <a:t>智能合约是基于这些可信的不可篡改的数据，可以自动化的执行一些预先定义好的规则和条款。</a:t>
            </a:r>
            <a:endParaRPr lang="en-US" sz="1400">
              <a:latin typeface="微软雅黑" panose="020B0503020204020204" charset="-122"/>
              <a:ea typeface="微软雅黑" panose="020B0503020204020204" charset="-122"/>
              <a:cs typeface="Roboto Black"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0" grpId="0"/>
      <p:bldP spid="37" grpId="0"/>
      <p:bldP spid="46" grpId="0"/>
      <p:bldP spid="49"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4322679" cy="977766"/>
            <a:chOff x="534" y="340"/>
            <a:chExt cx="8248"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a:t>
              </a:r>
              <a:r>
                <a:rPr lang="en-US" sz="3200" dirty="0" smtClean="0">
                  <a:solidFill>
                    <a:srgbClr val="FFFFFF"/>
                  </a:solidFill>
                  <a:latin typeface="Agency FB" panose="020B0503020202020204" pitchFamily="34" charset="0"/>
                  <a:ea typeface="华文宋体" panose="02010600040101010101" pitchFamily="2" charset="-122"/>
                </a:rPr>
                <a:t>3</a:t>
              </a:r>
              <a:endParaRPr 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4648"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应用行业</a:t>
              </a:r>
              <a:endParaRPr lang="zh-CN" altLang="en-US" sz="3200" dirty="0">
                <a:solidFill>
                  <a:srgbClr val="124062"/>
                </a:solidFill>
                <a:latin typeface="微软雅黑" panose="020B0503020204020204" charset="-122"/>
                <a:ea typeface="微软雅黑" panose="020B0503020204020204" charset="-122"/>
                <a:sym typeface="+mn-ea"/>
              </a:endParaRPr>
            </a:p>
          </p:txBody>
        </p:sp>
      </p:grpSp>
      <p:grpSp>
        <p:nvGrpSpPr>
          <p:cNvPr id="50" name="组合 49"/>
          <p:cNvGrpSpPr/>
          <p:nvPr/>
        </p:nvGrpSpPr>
        <p:grpSpPr>
          <a:xfrm>
            <a:off x="1958340" y="2232025"/>
            <a:ext cx="1781810" cy="1781810"/>
            <a:chOff x="3084" y="3515"/>
            <a:chExt cx="2806" cy="2806"/>
          </a:xfrm>
        </p:grpSpPr>
        <p:sp>
          <p:nvSpPr>
            <p:cNvPr id="10" name="Oval 8"/>
            <p:cNvSpPr/>
            <p:nvPr/>
          </p:nvSpPr>
          <p:spPr>
            <a:xfrm flipH="1">
              <a:off x="3084" y="3515"/>
              <a:ext cx="2806" cy="2806"/>
            </a:xfrm>
            <a:prstGeom prst="ellipse">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latin typeface="Arial" panose="020B0604020202020204" pitchFamily="34" charset="0"/>
                <a:cs typeface="Arial" panose="020B0604020202020204" pitchFamily="34" charset="0"/>
              </a:endParaRPr>
            </a:p>
          </p:txBody>
        </p:sp>
        <p:sp>
          <p:nvSpPr>
            <p:cNvPr id="41" name="文本框 40"/>
            <p:cNvSpPr txBox="1"/>
            <p:nvPr/>
          </p:nvSpPr>
          <p:spPr>
            <a:xfrm>
              <a:off x="3543" y="4574"/>
              <a:ext cx="1888" cy="628"/>
            </a:xfrm>
            <a:prstGeom prst="rect">
              <a:avLst/>
            </a:prstGeom>
            <a:noFill/>
          </p:spPr>
          <p:txBody>
            <a:bodyPr wrap="none" rtlCol="0">
              <a:spAutoFit/>
            </a:bodyPr>
            <a:p>
              <a:pPr algn="l"/>
              <a:r>
                <a:rPr lang="zh-CN" altLang="en-US" sz="2000" b="1">
                  <a:solidFill>
                    <a:schemeClr val="bg1"/>
                  </a:solidFill>
                  <a:latin typeface="微软雅黑" panose="020B0503020204020204" charset="-122"/>
                  <a:ea typeface="微软雅黑" panose="020B0503020204020204" charset="-122"/>
                </a:rPr>
                <a:t>艺术行业</a:t>
              </a:r>
              <a:endParaRPr lang="zh-CN" altLang="en-US" sz="2000" b="1">
                <a:solidFill>
                  <a:schemeClr val="bg1"/>
                </a:solidFill>
                <a:latin typeface="微软雅黑" panose="020B0503020204020204" charset="-122"/>
                <a:ea typeface="微软雅黑" panose="020B0503020204020204" charset="-122"/>
              </a:endParaRPr>
            </a:p>
          </p:txBody>
        </p:sp>
      </p:grpSp>
      <p:grpSp>
        <p:nvGrpSpPr>
          <p:cNvPr id="51" name="组合 50"/>
          <p:cNvGrpSpPr/>
          <p:nvPr/>
        </p:nvGrpSpPr>
        <p:grpSpPr>
          <a:xfrm>
            <a:off x="3589020" y="3373755"/>
            <a:ext cx="1781810" cy="1781810"/>
            <a:chOff x="5652" y="5313"/>
            <a:chExt cx="2806" cy="2806"/>
          </a:xfrm>
        </p:grpSpPr>
        <p:sp>
          <p:nvSpPr>
            <p:cNvPr id="17" name="Oval 11"/>
            <p:cNvSpPr/>
            <p:nvPr/>
          </p:nvSpPr>
          <p:spPr>
            <a:xfrm flipH="1">
              <a:off x="5652" y="5313"/>
              <a:ext cx="2806" cy="2806"/>
            </a:xfrm>
            <a:prstGeom prst="ellipse">
              <a:avLst/>
            </a:prstGeom>
            <a:solidFill>
              <a:srgbClr val="537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latin typeface="Arial" panose="020B0604020202020204" pitchFamily="34" charset="0"/>
                <a:cs typeface="Arial" panose="020B0604020202020204" pitchFamily="34" charset="0"/>
              </a:endParaRPr>
            </a:p>
          </p:txBody>
        </p:sp>
        <p:sp>
          <p:nvSpPr>
            <p:cNvPr id="42" name="文本框 41"/>
            <p:cNvSpPr txBox="1"/>
            <p:nvPr/>
          </p:nvSpPr>
          <p:spPr>
            <a:xfrm>
              <a:off x="6111" y="6402"/>
              <a:ext cx="1888" cy="628"/>
            </a:xfrm>
            <a:prstGeom prst="rect">
              <a:avLst/>
            </a:prstGeom>
            <a:noFill/>
          </p:spPr>
          <p:txBody>
            <a:bodyPr wrap="none" rtlCol="0">
              <a:spAutoFit/>
            </a:bodyPr>
            <a:p>
              <a:pPr algn="l"/>
              <a:r>
                <a:rPr lang="zh-CN" altLang="en-US" sz="2000" b="1">
                  <a:solidFill>
                    <a:schemeClr val="bg1"/>
                  </a:solidFill>
                  <a:latin typeface="微软雅黑" panose="020B0503020204020204" charset="-122"/>
                  <a:ea typeface="微软雅黑" panose="020B0503020204020204" charset="-122"/>
                </a:rPr>
                <a:t>法律行业</a:t>
              </a:r>
              <a:endParaRPr lang="zh-CN" altLang="en-US" sz="2000" b="1">
                <a:solidFill>
                  <a:schemeClr val="bg1"/>
                </a:solidFill>
                <a:latin typeface="微软雅黑" panose="020B0503020204020204" charset="-122"/>
                <a:ea typeface="微软雅黑" panose="020B0503020204020204" charset="-122"/>
              </a:endParaRPr>
            </a:p>
          </p:txBody>
        </p:sp>
      </p:grpSp>
      <p:grpSp>
        <p:nvGrpSpPr>
          <p:cNvPr id="52" name="组合 51"/>
          <p:cNvGrpSpPr/>
          <p:nvPr/>
        </p:nvGrpSpPr>
        <p:grpSpPr>
          <a:xfrm>
            <a:off x="5219700" y="2232025"/>
            <a:ext cx="1781810" cy="1781810"/>
            <a:chOff x="8220" y="3515"/>
            <a:chExt cx="2806" cy="2806"/>
          </a:xfrm>
        </p:grpSpPr>
        <p:sp>
          <p:nvSpPr>
            <p:cNvPr id="25" name="Oval 7"/>
            <p:cNvSpPr/>
            <p:nvPr/>
          </p:nvSpPr>
          <p:spPr>
            <a:xfrm flipH="1">
              <a:off x="8220" y="3515"/>
              <a:ext cx="2806" cy="2806"/>
            </a:xfrm>
            <a:prstGeom prst="ellipse">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latin typeface="Arial" panose="020B0604020202020204" pitchFamily="34" charset="0"/>
                <a:cs typeface="Arial" panose="020B0604020202020204" pitchFamily="34" charset="0"/>
              </a:endParaRPr>
            </a:p>
          </p:txBody>
        </p:sp>
        <p:sp>
          <p:nvSpPr>
            <p:cNvPr id="45" name="文本框 44"/>
            <p:cNvSpPr txBox="1"/>
            <p:nvPr/>
          </p:nvSpPr>
          <p:spPr>
            <a:xfrm>
              <a:off x="8656" y="4574"/>
              <a:ext cx="1888" cy="628"/>
            </a:xfrm>
            <a:prstGeom prst="rect">
              <a:avLst/>
            </a:prstGeom>
            <a:noFill/>
          </p:spPr>
          <p:txBody>
            <a:bodyPr wrap="none" rtlCol="0">
              <a:spAutoFit/>
            </a:bodyPr>
            <a:p>
              <a:pPr algn="l"/>
              <a:r>
                <a:rPr lang="zh-CN" altLang="en-US" sz="2000" b="1">
                  <a:solidFill>
                    <a:schemeClr val="bg1"/>
                  </a:solidFill>
                  <a:latin typeface="微软雅黑" panose="020B0503020204020204" charset="-122"/>
                  <a:ea typeface="微软雅黑" panose="020B0503020204020204" charset="-122"/>
                </a:rPr>
                <a:t>开发行业</a:t>
              </a:r>
              <a:endParaRPr lang="zh-CN" altLang="en-US" sz="2000" b="1">
                <a:solidFill>
                  <a:schemeClr val="bg1"/>
                </a:solidFill>
                <a:latin typeface="微软雅黑" panose="020B0503020204020204" charset="-122"/>
                <a:ea typeface="微软雅黑" panose="020B0503020204020204" charset="-122"/>
              </a:endParaRPr>
            </a:p>
          </p:txBody>
        </p:sp>
      </p:grpSp>
      <p:grpSp>
        <p:nvGrpSpPr>
          <p:cNvPr id="53" name="组合 52"/>
          <p:cNvGrpSpPr/>
          <p:nvPr/>
        </p:nvGrpSpPr>
        <p:grpSpPr>
          <a:xfrm>
            <a:off x="6850380" y="3373755"/>
            <a:ext cx="1781810" cy="1781810"/>
            <a:chOff x="10788" y="5313"/>
            <a:chExt cx="2806" cy="2806"/>
          </a:xfrm>
        </p:grpSpPr>
        <p:sp>
          <p:nvSpPr>
            <p:cNvPr id="20" name="Oval 10"/>
            <p:cNvSpPr/>
            <p:nvPr/>
          </p:nvSpPr>
          <p:spPr>
            <a:xfrm flipH="1">
              <a:off x="10788" y="5313"/>
              <a:ext cx="2806" cy="2806"/>
            </a:xfrm>
            <a:prstGeom prst="ellipse">
              <a:avLst/>
            </a:prstGeom>
            <a:solidFill>
              <a:srgbClr val="537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latin typeface="Arial" panose="020B0604020202020204" pitchFamily="34" charset="0"/>
                <a:cs typeface="Arial" panose="020B0604020202020204" pitchFamily="34" charset="0"/>
              </a:endParaRPr>
            </a:p>
          </p:txBody>
        </p:sp>
        <p:sp>
          <p:nvSpPr>
            <p:cNvPr id="47" name="文本框 46"/>
            <p:cNvSpPr txBox="1"/>
            <p:nvPr/>
          </p:nvSpPr>
          <p:spPr>
            <a:xfrm>
              <a:off x="11068" y="6402"/>
              <a:ext cx="2288" cy="628"/>
            </a:xfrm>
            <a:prstGeom prst="rect">
              <a:avLst/>
            </a:prstGeom>
            <a:noFill/>
          </p:spPr>
          <p:txBody>
            <a:bodyPr wrap="none" rtlCol="0">
              <a:spAutoFit/>
            </a:bodyPr>
            <a:p>
              <a:pPr algn="l"/>
              <a:r>
                <a:rPr lang="zh-CN" altLang="en-US" sz="2000" b="1">
                  <a:solidFill>
                    <a:schemeClr val="bg1"/>
                  </a:solidFill>
                  <a:latin typeface="微软雅黑" panose="020B0503020204020204" charset="-122"/>
                  <a:ea typeface="微软雅黑" panose="020B0503020204020204" charset="-122"/>
                </a:rPr>
                <a:t>房地产行业</a:t>
              </a:r>
              <a:endParaRPr lang="zh-CN" altLang="en-US" sz="2000" b="1">
                <a:solidFill>
                  <a:schemeClr val="bg1"/>
                </a:solidFill>
                <a:latin typeface="微软雅黑" panose="020B0503020204020204" charset="-122"/>
                <a:ea typeface="微软雅黑" panose="020B0503020204020204" charset="-122"/>
              </a:endParaRPr>
            </a:p>
          </p:txBody>
        </p:sp>
      </p:grpSp>
      <p:grpSp>
        <p:nvGrpSpPr>
          <p:cNvPr id="54" name="组合 53"/>
          <p:cNvGrpSpPr/>
          <p:nvPr/>
        </p:nvGrpSpPr>
        <p:grpSpPr>
          <a:xfrm>
            <a:off x="8481060" y="2232025"/>
            <a:ext cx="1781810" cy="1781810"/>
            <a:chOff x="13356" y="3515"/>
            <a:chExt cx="2806" cy="2806"/>
          </a:xfrm>
        </p:grpSpPr>
        <p:sp>
          <p:nvSpPr>
            <p:cNvPr id="33" name="Oval 6"/>
            <p:cNvSpPr/>
            <p:nvPr/>
          </p:nvSpPr>
          <p:spPr>
            <a:xfrm flipH="1">
              <a:off x="13356" y="3515"/>
              <a:ext cx="2806" cy="2806"/>
            </a:xfrm>
            <a:prstGeom prst="ellipse">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latin typeface="Arial" panose="020B0604020202020204" pitchFamily="34" charset="0"/>
                <a:cs typeface="Arial" panose="020B0604020202020204" pitchFamily="34" charset="0"/>
              </a:endParaRPr>
            </a:p>
          </p:txBody>
        </p:sp>
        <p:sp>
          <p:nvSpPr>
            <p:cNvPr id="48" name="文本框 47"/>
            <p:cNvSpPr txBox="1"/>
            <p:nvPr/>
          </p:nvSpPr>
          <p:spPr>
            <a:xfrm>
              <a:off x="14015" y="4574"/>
              <a:ext cx="1488" cy="628"/>
            </a:xfrm>
            <a:prstGeom prst="rect">
              <a:avLst/>
            </a:prstGeom>
            <a:noFill/>
          </p:spPr>
          <p:txBody>
            <a:bodyPr wrap="none" rtlCol="0">
              <a:spAutoFit/>
            </a:bodyPr>
            <a:p>
              <a:pPr algn="l"/>
              <a:r>
                <a:rPr lang="zh-CN" altLang="en-US" sz="2000" b="1">
                  <a:solidFill>
                    <a:schemeClr val="bg1"/>
                  </a:solidFill>
                  <a:latin typeface="微软雅黑" panose="020B0503020204020204" charset="-122"/>
                  <a:ea typeface="微软雅黑" panose="020B0503020204020204" charset="-122"/>
                </a:rPr>
                <a:t>物联网</a:t>
              </a:r>
              <a:endParaRPr lang="zh-CN" altLang="en-US" sz="2000" b="1">
                <a:solidFill>
                  <a:schemeClr val="bg1"/>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500"/>
                                        <p:tgtEl>
                                          <p:spTgt spid="50"/>
                                        </p:tgtEl>
                                      </p:cBhvr>
                                    </p:animEffect>
                                    <p:anim calcmode="lin" valueType="num">
                                      <p:cBhvr>
                                        <p:cTn id="12" dur="500" fill="hold"/>
                                        <p:tgtEl>
                                          <p:spTgt spid="50"/>
                                        </p:tgtEl>
                                        <p:attrNameLst>
                                          <p:attrName>ppt_x</p:attrName>
                                        </p:attrNameLst>
                                      </p:cBhvr>
                                      <p:tavLst>
                                        <p:tav tm="0">
                                          <p:val>
                                            <p:strVal val="#ppt_x"/>
                                          </p:val>
                                        </p:tav>
                                        <p:tav tm="100000">
                                          <p:val>
                                            <p:strVal val="#ppt_x"/>
                                          </p:val>
                                        </p:tav>
                                      </p:tavLst>
                                    </p:anim>
                                    <p:anim calcmode="lin" valueType="num">
                                      <p:cBhvr>
                                        <p:cTn id="13" dur="500" fill="hold"/>
                                        <p:tgtEl>
                                          <p:spTgt spid="5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500"/>
                                        <p:tgtEl>
                                          <p:spTgt spid="51"/>
                                        </p:tgtEl>
                                      </p:cBhvr>
                                    </p:animEffect>
                                    <p:anim calcmode="lin" valueType="num">
                                      <p:cBhvr>
                                        <p:cTn id="18" dur="500" fill="hold"/>
                                        <p:tgtEl>
                                          <p:spTgt spid="51"/>
                                        </p:tgtEl>
                                        <p:attrNameLst>
                                          <p:attrName>ppt_x</p:attrName>
                                        </p:attrNameLst>
                                      </p:cBhvr>
                                      <p:tavLst>
                                        <p:tav tm="0">
                                          <p:val>
                                            <p:strVal val="#ppt_x"/>
                                          </p:val>
                                        </p:tav>
                                        <p:tav tm="100000">
                                          <p:val>
                                            <p:strVal val="#ppt_x"/>
                                          </p:val>
                                        </p:tav>
                                      </p:tavLst>
                                    </p:anim>
                                    <p:anim calcmode="lin" valueType="num">
                                      <p:cBhvr>
                                        <p:cTn id="19" dur="500" fill="hold"/>
                                        <p:tgtEl>
                                          <p:spTgt spid="51"/>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500"/>
                                        <p:tgtEl>
                                          <p:spTgt spid="52"/>
                                        </p:tgtEl>
                                      </p:cBhvr>
                                    </p:animEffect>
                                    <p:anim calcmode="lin" valueType="num">
                                      <p:cBhvr>
                                        <p:cTn id="24" dur="500" fill="hold"/>
                                        <p:tgtEl>
                                          <p:spTgt spid="52"/>
                                        </p:tgtEl>
                                        <p:attrNameLst>
                                          <p:attrName>ppt_x</p:attrName>
                                        </p:attrNameLst>
                                      </p:cBhvr>
                                      <p:tavLst>
                                        <p:tav tm="0">
                                          <p:val>
                                            <p:strVal val="#ppt_x"/>
                                          </p:val>
                                        </p:tav>
                                        <p:tav tm="100000">
                                          <p:val>
                                            <p:strVal val="#ppt_x"/>
                                          </p:val>
                                        </p:tav>
                                      </p:tavLst>
                                    </p:anim>
                                    <p:anim calcmode="lin" valueType="num">
                                      <p:cBhvr>
                                        <p:cTn id="25" dur="500" fill="hold"/>
                                        <p:tgtEl>
                                          <p:spTgt spid="5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fade">
                                      <p:cBhvr>
                                        <p:cTn id="29" dur="500"/>
                                        <p:tgtEl>
                                          <p:spTgt spid="53"/>
                                        </p:tgtEl>
                                      </p:cBhvr>
                                    </p:animEffect>
                                    <p:anim calcmode="lin" valueType="num">
                                      <p:cBhvr>
                                        <p:cTn id="30" dur="500" fill="hold"/>
                                        <p:tgtEl>
                                          <p:spTgt spid="53"/>
                                        </p:tgtEl>
                                        <p:attrNameLst>
                                          <p:attrName>ppt_x</p:attrName>
                                        </p:attrNameLst>
                                      </p:cBhvr>
                                      <p:tavLst>
                                        <p:tav tm="0">
                                          <p:val>
                                            <p:strVal val="#ppt_x"/>
                                          </p:val>
                                        </p:tav>
                                        <p:tav tm="100000">
                                          <p:val>
                                            <p:strVal val="#ppt_x"/>
                                          </p:val>
                                        </p:tav>
                                      </p:tavLst>
                                    </p:anim>
                                    <p:anim calcmode="lin" valueType="num">
                                      <p:cBhvr>
                                        <p:cTn id="31" dur="500" fill="hold"/>
                                        <p:tgtEl>
                                          <p:spTgt spid="53"/>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fade">
                                      <p:cBhvr>
                                        <p:cTn id="35" dur="500"/>
                                        <p:tgtEl>
                                          <p:spTgt spid="54"/>
                                        </p:tgtEl>
                                      </p:cBhvr>
                                    </p:animEffect>
                                    <p:anim calcmode="lin" valueType="num">
                                      <p:cBhvr>
                                        <p:cTn id="36" dur="500" fill="hold"/>
                                        <p:tgtEl>
                                          <p:spTgt spid="54"/>
                                        </p:tgtEl>
                                        <p:attrNameLst>
                                          <p:attrName>ppt_x</p:attrName>
                                        </p:attrNameLst>
                                      </p:cBhvr>
                                      <p:tavLst>
                                        <p:tav tm="0">
                                          <p:val>
                                            <p:strVal val="#ppt_x"/>
                                          </p:val>
                                        </p:tav>
                                        <p:tav tm="100000">
                                          <p:val>
                                            <p:strVal val="#ppt_x"/>
                                          </p:val>
                                        </p:tav>
                                      </p:tavLst>
                                    </p:anim>
                                    <p:anim calcmode="lin" valueType="num">
                                      <p:cBhvr>
                                        <p:cTn id="37" dur="5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66472" y="1413923"/>
            <a:ext cx="3385613" cy="4030155"/>
            <a:chOff x="966472" y="1413923"/>
            <a:chExt cx="3385613" cy="4030155"/>
          </a:xfrm>
        </p:grpSpPr>
        <p:sp>
          <p:nvSpPr>
            <p:cNvPr id="13" name="任意多边形 12"/>
            <p:cNvSpPr/>
            <p:nvPr/>
          </p:nvSpPr>
          <p:spPr>
            <a:xfrm>
              <a:off x="966474" y="1449377"/>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1016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17" name="任意多边形 16"/>
            <p:cNvSpPr/>
            <p:nvPr/>
          </p:nvSpPr>
          <p:spPr>
            <a:xfrm>
              <a:off x="966472" y="1413923"/>
              <a:ext cx="3385611" cy="3994701"/>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7620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cxnSp>
        <p:nvCxnSpPr>
          <p:cNvPr id="18" name="直接连接符 17"/>
          <p:cNvCxnSpPr/>
          <p:nvPr/>
        </p:nvCxnSpPr>
        <p:spPr>
          <a:xfrm>
            <a:off x="4895968" y="2748360"/>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9" name="直接连接符 18"/>
          <p:cNvCxnSpPr/>
          <p:nvPr/>
        </p:nvCxnSpPr>
        <p:spPr>
          <a:xfrm>
            <a:off x="4887814" y="4060331"/>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20"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7199630" y="3058160"/>
            <a:ext cx="1560195" cy="70675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sz="4000" b="1" dirty="0">
                <a:solidFill>
                  <a:srgbClr val="124062"/>
                </a:solidFill>
                <a:latin typeface="微软雅黑" panose="020B0503020204020204" charset="-122"/>
                <a:ea typeface="微软雅黑" panose="020B0503020204020204" charset="-122"/>
                <a:sym typeface="Calibri" panose="020F0502020204030204" pitchFamily="34" charset="0"/>
              </a:rPr>
              <a:t>谢谢</a:t>
            </a:r>
            <a:endParaRPr lang="zh-CN" sz="4000"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cxnSp>
        <p:nvCxnSpPr>
          <p:cNvPr id="26" name="直接连接符 25"/>
          <p:cNvCxnSpPr/>
          <p:nvPr/>
        </p:nvCxnSpPr>
        <p:spPr>
          <a:xfrm flipV="1">
            <a:off x="1761066" y="4707140"/>
            <a:ext cx="2699902"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1104373" y="5313505"/>
            <a:ext cx="2699902"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912324" y="735015"/>
            <a:ext cx="2699901" cy="1393271"/>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309327" y="249370"/>
            <a:ext cx="2699901" cy="1393271"/>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238885" y="2748280"/>
            <a:ext cx="2840990" cy="1404620"/>
          </a:xfrm>
          <a:prstGeom prst="rect">
            <a:avLst/>
          </a:prstGeom>
        </p:spPr>
        <p:txBody>
          <a:bodyPr wrap="square">
            <a:spAutoFit/>
          </a:bodyPr>
          <a:lstStyle/>
          <a:p>
            <a:pPr algn="ctr"/>
            <a:r>
              <a:rPr sz="4265" b="1" dirty="0">
                <a:solidFill>
                  <a:srgbClr val="124062"/>
                </a:solidFill>
                <a:latin typeface="微软雅黑" panose="020B0503020204020204" charset="-122"/>
                <a:ea typeface="微软雅黑" panose="020B0503020204020204" charset="-122"/>
                <a:sym typeface="Calibri" panose="020F0502020204030204" pitchFamily="34" charset="0"/>
              </a:rPr>
              <a:t>区块链</a:t>
            </a:r>
            <a:endParaRPr sz="4265" b="1" dirty="0">
              <a:solidFill>
                <a:srgbClr val="124062"/>
              </a:solidFill>
              <a:latin typeface="微软雅黑" panose="020B0503020204020204" charset="-122"/>
              <a:ea typeface="微软雅黑" panose="020B0503020204020204" charset="-122"/>
              <a:sym typeface="Calibri" panose="020F0502020204030204" pitchFamily="34" charset="0"/>
            </a:endParaRPr>
          </a:p>
          <a:p>
            <a:pPr algn="ctr"/>
            <a:r>
              <a:rPr sz="4265" b="1" dirty="0">
                <a:solidFill>
                  <a:srgbClr val="124062"/>
                </a:solidFill>
                <a:latin typeface="微软雅黑" panose="020B0503020204020204" charset="-122"/>
                <a:ea typeface="微软雅黑" panose="020B0503020204020204" charset="-122"/>
                <a:sym typeface="Calibri" panose="020F0502020204030204" pitchFamily="34" charset="0"/>
              </a:rPr>
              <a:t>的认知</a:t>
            </a:r>
            <a:endParaRPr sz="4265" b="1" dirty="0">
              <a:solidFill>
                <a:srgbClr val="124062"/>
              </a:solidFill>
              <a:latin typeface="微软雅黑" panose="020B0503020204020204" charset="-122"/>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500"/>
                                        <p:tgtEl>
                                          <p:spTgt spid="27"/>
                                        </p:tgtEl>
                                      </p:cBhvr>
                                    </p:animEffec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arn(outVertical)">
                                      <p:cBhvr>
                                        <p:cTn id="26" dur="500"/>
                                        <p:tgtEl>
                                          <p:spTgt spid="18"/>
                                        </p:tgtEl>
                                      </p:cBhvr>
                                    </p:animEffect>
                                  </p:childTnLst>
                                </p:cTn>
                              </p:par>
                              <p:par>
                                <p:cTn id="27" presetID="16" presetClass="entr" presetSubtype="37"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outVertical)">
                                      <p:cBhvr>
                                        <p:cTn id="29" dur="500"/>
                                        <p:tgtEl>
                                          <p:spTgt spid="19"/>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968375" y="450850"/>
            <a:ext cx="1398905" cy="74803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defTabSz="685165" fontAlgn="base">
              <a:spcBef>
                <a:spcPct val="0"/>
              </a:spcBef>
              <a:spcAft>
                <a:spcPct val="0"/>
              </a:spcAft>
            </a:pPr>
            <a:r>
              <a:rPr lang="zh-CN" altLang="en-US" sz="4265" dirty="0">
                <a:solidFill>
                  <a:srgbClr val="124062"/>
                </a:solidFill>
                <a:latin typeface="微软雅黑" panose="020B0503020204020204" charset="-122"/>
                <a:sym typeface="Calibri" panose="020F0502020204030204" pitchFamily="34" charset="0"/>
              </a:rPr>
              <a:t>目录</a:t>
            </a:r>
            <a:endParaRPr lang="zh-CN" altLang="en-US" sz="4265" dirty="0">
              <a:solidFill>
                <a:srgbClr val="124062"/>
              </a:solidFill>
              <a:latin typeface="微软雅黑" panose="020B0503020204020204" charset="-122"/>
              <a:sym typeface="Calibri" panose="020F0502020204030204" pitchFamily="34" charset="0"/>
            </a:endParaRPr>
          </a:p>
        </p:txBody>
      </p:sp>
      <p:cxnSp>
        <p:nvCxnSpPr>
          <p:cNvPr id="4" name="直接连接符 3"/>
          <p:cNvCxnSpPr/>
          <p:nvPr/>
        </p:nvCxnSpPr>
        <p:spPr>
          <a:xfrm>
            <a:off x="1124695" y="1219345"/>
            <a:ext cx="421359" cy="0"/>
          </a:xfrm>
          <a:prstGeom prst="line">
            <a:avLst/>
          </a:prstGeom>
          <a:ln w="28575">
            <a:solidFill>
              <a:srgbClr val="537285"/>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2521038" y="2293121"/>
            <a:ext cx="624189" cy="736484"/>
            <a:chOff x="2521038" y="2206761"/>
            <a:chExt cx="624189" cy="736484"/>
          </a:xfrm>
        </p:grpSpPr>
        <p:sp>
          <p:nvSpPr>
            <p:cNvPr id="21" name="任意多边形 20"/>
            <p:cNvSpPr/>
            <p:nvPr/>
          </p:nvSpPr>
          <p:spPr>
            <a:xfrm>
              <a:off x="2521038" y="2206761"/>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2" name="矩形 21"/>
            <p:cNvSpPr/>
            <p:nvPr/>
          </p:nvSpPr>
          <p:spPr>
            <a:xfrm>
              <a:off x="2548803" y="2342077"/>
              <a:ext cx="566181" cy="502765"/>
            </a:xfrm>
            <a:prstGeom prst="rect">
              <a:avLst/>
            </a:prstGeom>
          </p:spPr>
          <p:txBody>
            <a:bodyPr wrap="none">
              <a:spAutoFit/>
            </a:bodyPr>
            <a:lstStyle/>
            <a:p>
              <a:pPr algn="ctr"/>
              <a:r>
                <a:rPr lang="en-US" altLang="zh-CN" sz="2665" b="1" dirty="0">
                  <a:solidFill>
                    <a:srgbClr val="124062"/>
                  </a:solidFill>
                  <a:latin typeface="Arial" panose="020B0604020202020204"/>
                  <a:ea typeface="微软雅黑" panose="020B0503020204020204" charset="-122"/>
                  <a:sym typeface="Calibri" panose="020F0502020204030204" pitchFamily="34" charset="0"/>
                </a:rPr>
                <a:t>01</a:t>
              </a:r>
              <a:endParaRPr lang="zh-CN" altLang="en-US" sz="2400" b="1" dirty="0">
                <a:solidFill>
                  <a:srgbClr val="124062"/>
                </a:solidFill>
              </a:endParaRPr>
            </a:p>
          </p:txBody>
        </p:sp>
      </p:grpSp>
      <p:grpSp>
        <p:nvGrpSpPr>
          <p:cNvPr id="5" name="组合 4"/>
          <p:cNvGrpSpPr/>
          <p:nvPr/>
        </p:nvGrpSpPr>
        <p:grpSpPr>
          <a:xfrm>
            <a:off x="2503751" y="4910125"/>
            <a:ext cx="624189" cy="736484"/>
            <a:chOff x="2503751" y="5406695"/>
            <a:chExt cx="624189" cy="736484"/>
          </a:xfrm>
        </p:grpSpPr>
        <p:sp>
          <p:nvSpPr>
            <p:cNvPr id="24" name="任意多边形 23"/>
            <p:cNvSpPr/>
            <p:nvPr/>
          </p:nvSpPr>
          <p:spPr>
            <a:xfrm>
              <a:off x="2503751" y="5406695"/>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5" name="矩形 24"/>
            <p:cNvSpPr/>
            <p:nvPr/>
          </p:nvSpPr>
          <p:spPr>
            <a:xfrm>
              <a:off x="2531516" y="5542011"/>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03</a:t>
              </a:r>
              <a:endParaRPr lang="zh-CN" altLang="en-US" sz="2400" b="1" dirty="0">
                <a:solidFill>
                  <a:srgbClr val="124062"/>
                </a:solidFill>
              </a:endParaRPr>
            </a:p>
          </p:txBody>
        </p:sp>
      </p:grpSp>
      <p:grpSp>
        <p:nvGrpSpPr>
          <p:cNvPr id="3" name="组合 2"/>
          <p:cNvGrpSpPr/>
          <p:nvPr/>
        </p:nvGrpSpPr>
        <p:grpSpPr>
          <a:xfrm>
            <a:off x="2521038" y="3601623"/>
            <a:ext cx="624189" cy="736484"/>
            <a:chOff x="2521038" y="3806728"/>
            <a:chExt cx="624189" cy="736484"/>
          </a:xfrm>
        </p:grpSpPr>
        <p:sp>
          <p:nvSpPr>
            <p:cNvPr id="27" name="任意多边形 26"/>
            <p:cNvSpPr/>
            <p:nvPr/>
          </p:nvSpPr>
          <p:spPr>
            <a:xfrm>
              <a:off x="2521038" y="3806728"/>
              <a:ext cx="624189" cy="736484"/>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28575">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矩形 28"/>
            <p:cNvSpPr/>
            <p:nvPr/>
          </p:nvSpPr>
          <p:spPr>
            <a:xfrm>
              <a:off x="2548803" y="3942044"/>
              <a:ext cx="566181" cy="502765"/>
            </a:xfrm>
            <a:prstGeom prst="rect">
              <a:avLst/>
            </a:prstGeom>
          </p:spPr>
          <p:txBody>
            <a:bodyPr wrap="none">
              <a:spAutoFit/>
            </a:bodyPr>
            <a:lstStyle/>
            <a:p>
              <a:pPr algn="ctr"/>
              <a:r>
                <a:rPr lang="en-US" altLang="zh-CN" sz="2665" b="1" dirty="0" smtClean="0">
                  <a:solidFill>
                    <a:srgbClr val="124062"/>
                  </a:solidFill>
                  <a:latin typeface="Arial" panose="020B0604020202020204"/>
                  <a:ea typeface="微软雅黑" panose="020B0503020204020204" charset="-122"/>
                  <a:sym typeface="Calibri" panose="020F0502020204030204" pitchFamily="34" charset="0"/>
                </a:rPr>
                <a:t>02</a:t>
              </a:r>
              <a:endParaRPr lang="zh-CN" altLang="en-US" sz="2400" b="1" dirty="0">
                <a:solidFill>
                  <a:srgbClr val="124062"/>
                </a:solidFill>
              </a:endParaRPr>
            </a:p>
          </p:txBody>
        </p:sp>
      </p:grpSp>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47" name="TextBox 6"/>
          <p:cNvSpPr txBox="1">
            <a:spLocks noChangeArrowheads="1"/>
          </p:cNvSpPr>
          <p:nvPr/>
        </p:nvSpPr>
        <p:spPr bwMode="auto">
          <a:xfrm>
            <a:off x="3592830" y="2410460"/>
            <a:ext cx="332232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区块链的概念</a:t>
            </a:r>
            <a:endParaRPr lang="zh-CN" altLang="en-US" sz="2665" dirty="0">
              <a:solidFill>
                <a:srgbClr val="124062"/>
              </a:solidFill>
              <a:latin typeface="微软雅黑" panose="020B0503020204020204" charset="-122"/>
              <a:ea typeface="微软雅黑" panose="020B0503020204020204" charset="-122"/>
            </a:endParaRPr>
          </a:p>
        </p:txBody>
      </p:sp>
      <p:sp>
        <p:nvSpPr>
          <p:cNvPr id="49" name="TextBox 6"/>
          <p:cNvSpPr txBox="1">
            <a:spLocks noChangeArrowheads="1"/>
          </p:cNvSpPr>
          <p:nvPr/>
        </p:nvSpPr>
        <p:spPr bwMode="auto">
          <a:xfrm>
            <a:off x="3592830" y="3719195"/>
            <a:ext cx="392303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区块链的特点及分类</a:t>
            </a:r>
            <a:endParaRPr lang="zh-CN" altLang="en-US" sz="2665" dirty="0">
              <a:solidFill>
                <a:srgbClr val="124062"/>
              </a:solidFill>
              <a:latin typeface="微软雅黑" panose="020B0503020204020204" charset="-122"/>
              <a:ea typeface="微软雅黑" panose="020B0503020204020204" charset="-122"/>
            </a:endParaRPr>
          </a:p>
        </p:txBody>
      </p:sp>
      <p:sp>
        <p:nvSpPr>
          <p:cNvPr id="51" name="TextBox 6"/>
          <p:cNvSpPr txBox="1">
            <a:spLocks noChangeArrowheads="1"/>
          </p:cNvSpPr>
          <p:nvPr/>
        </p:nvSpPr>
        <p:spPr bwMode="auto">
          <a:xfrm>
            <a:off x="3592830" y="5027295"/>
            <a:ext cx="507111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r>
              <a:rPr lang="zh-CN" altLang="en-US" sz="2665" dirty="0">
                <a:solidFill>
                  <a:srgbClr val="124062"/>
                </a:solidFill>
                <a:latin typeface="微软雅黑" panose="020B0503020204020204" charset="-122"/>
                <a:ea typeface="微软雅黑" panose="020B0503020204020204" charset="-122"/>
              </a:rPr>
              <a:t>区块链的优势与应用</a:t>
            </a:r>
            <a:endParaRPr lang="zh-CN" altLang="en-US" sz="2665" dirty="0">
              <a:solidFill>
                <a:srgbClr val="124062"/>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500"/>
                                        <p:tgtEl>
                                          <p:spTgt spid="42"/>
                                        </p:tgtEl>
                                      </p:cBhvr>
                                    </p:animEffect>
                                  </p:childTnLst>
                                </p:cTn>
                              </p:par>
                              <p:par>
                                <p:cTn id="16" presetID="22" presetClass="entr" presetSubtype="1"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wipe(up)">
                                      <p:cBhvr>
                                        <p:cTn id="18" dur="500"/>
                                        <p:tgtEl>
                                          <p:spTgt spid="44"/>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up)">
                                      <p:cBhvr>
                                        <p:cTn id="22" dur="500"/>
                                        <p:tgtEl>
                                          <p:spTgt spid="41"/>
                                        </p:tgtEl>
                                      </p:cBhvr>
                                    </p:animEffect>
                                  </p:childTnLst>
                                </p:cTn>
                              </p:par>
                              <p:par>
                                <p:cTn id="23" presetID="22" presetClass="entr" presetSubtype="1"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500"/>
                                        <p:tgtEl>
                                          <p:spTgt spid="43"/>
                                        </p:tgtEl>
                                      </p:cBhvr>
                                    </p:animEffect>
                                  </p:childTnLst>
                                </p:cTn>
                              </p:par>
                            </p:childTnLst>
                          </p:cTn>
                        </p:par>
                        <p:par>
                          <p:cTn id="26" fill="hold">
                            <p:stCondLst>
                              <p:cond delay="2000"/>
                            </p:stCondLst>
                            <p:childTnLst>
                              <p:par>
                                <p:cTn id="27" presetID="25"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32" dur="1000" fill="hold"/>
                                        <p:tgtEl>
                                          <p:spTgt spid="2"/>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childTnLst>
                          </p:cTn>
                        </p:par>
                        <p:par>
                          <p:cTn id="41" fill="hold">
                            <p:stCondLst>
                              <p:cond delay="3500"/>
                            </p:stCondLst>
                            <p:childTnLst>
                              <p:par>
                                <p:cTn id="42" presetID="25" presetClass="entr" presetSubtype="0" fill="hold" nodeType="afterEffect">
                                  <p:stCondLst>
                                    <p:cond delay="250"/>
                                  </p:stCondLst>
                                  <p:childTnLst>
                                    <p:set>
                                      <p:cBhvr>
                                        <p:cTn id="43" dur="1" fill="hold">
                                          <p:stCondLst>
                                            <p:cond delay="0"/>
                                          </p:stCondLst>
                                        </p:cTn>
                                        <p:tgtEl>
                                          <p:spTgt spid="3"/>
                                        </p:tgtEl>
                                        <p:attrNameLst>
                                          <p:attrName>style.visibility</p:attrName>
                                        </p:attrNameLst>
                                      </p:cBhvr>
                                      <p:to>
                                        <p:strVal val="visible"/>
                                      </p:to>
                                    </p:set>
                                    <p:anim calcmode="lin" valueType="num">
                                      <p:cBhvr>
                                        <p:cTn id="44"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47" dur="1000" fill="hold"/>
                                        <p:tgtEl>
                                          <p:spTgt spid="3"/>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3"/>
                                        </p:tgtEl>
                                      </p:cBhvr>
                                    </p:animEffect>
                                  </p:childTnLst>
                                </p:cTn>
                              </p:par>
                            </p:childTnLst>
                          </p:cTn>
                        </p:par>
                        <p:par>
                          <p:cTn id="52" fill="hold">
                            <p:stCondLst>
                              <p:cond delay="4750"/>
                            </p:stCondLst>
                            <p:childTnLst>
                              <p:par>
                                <p:cTn id="53" presetID="10" presetClass="entr" presetSubtype="0"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fade">
                                      <p:cBhvr>
                                        <p:cTn id="55" dur="500"/>
                                        <p:tgtEl>
                                          <p:spTgt spid="49"/>
                                        </p:tgtEl>
                                      </p:cBhvr>
                                    </p:animEffect>
                                  </p:childTnLst>
                                </p:cTn>
                              </p:par>
                            </p:childTnLst>
                          </p:cTn>
                        </p:par>
                        <p:par>
                          <p:cTn id="56" fill="hold">
                            <p:stCondLst>
                              <p:cond delay="5250"/>
                            </p:stCondLst>
                            <p:childTnLst>
                              <p:par>
                                <p:cTn id="57" presetID="25" presetClass="entr" presetSubtype="0" fill="hold" nodeType="afterEffect">
                                  <p:stCondLst>
                                    <p:cond delay="500"/>
                                  </p:stCondLst>
                                  <p:childTnLst>
                                    <p:set>
                                      <p:cBhvr>
                                        <p:cTn id="58" dur="1" fill="hold">
                                          <p:stCondLst>
                                            <p:cond delay="0"/>
                                          </p:stCondLst>
                                        </p:cTn>
                                        <p:tgtEl>
                                          <p:spTgt spid="5"/>
                                        </p:tgtEl>
                                        <p:attrNameLst>
                                          <p:attrName>style.visibility</p:attrName>
                                        </p:attrNameLst>
                                      </p:cBhvr>
                                      <p:to>
                                        <p:strVal val="visible"/>
                                      </p:to>
                                    </p:set>
                                    <p:anim calcmode="lin" valueType="num">
                                      <p:cBhvr>
                                        <p:cTn id="59"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62" dur="1000" fill="hold"/>
                                        <p:tgtEl>
                                          <p:spTgt spid="5"/>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5"/>
                                        </p:tgtEl>
                                      </p:cBhvr>
                                    </p:animEffect>
                                  </p:childTnLst>
                                </p:cTn>
                              </p:par>
                            </p:childTnLst>
                          </p:cTn>
                        </p:par>
                        <p:par>
                          <p:cTn id="67" fill="hold">
                            <p:stCondLst>
                              <p:cond delay="6750"/>
                            </p:stCondLst>
                            <p:childTnLst>
                              <p:par>
                                <p:cTn id="68" presetID="10" presetClass="entr" presetSubtype="0" fill="hold" grpId="0" nodeType="after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fade">
                                      <p:cBhvr>
                                        <p:cTn id="7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7" grpId="0"/>
      <p:bldP spid="49" grpId="0"/>
      <p:bldP spid="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直接连接符 40"/>
          <p:cNvCxnSpPr/>
          <p:nvPr/>
        </p:nvCxnSpPr>
        <p:spPr>
          <a:xfrm flipV="1">
            <a:off x="8663296" y="547216"/>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9060299" y="61571"/>
            <a:ext cx="2699901" cy="1393271"/>
          </a:xfrm>
          <a:prstGeom prst="line">
            <a:avLst/>
          </a:prstGeom>
          <a:ln w="3175">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10226984" y="239377"/>
            <a:ext cx="2699901" cy="139327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10623987" y="-246268"/>
            <a:ext cx="2699901" cy="1393271"/>
          </a:xfrm>
          <a:prstGeom prst="line">
            <a:avLst/>
          </a:prstGeom>
          <a:ln w="3175">
            <a:gradFill>
              <a:gsLst>
                <a:gs pos="0">
                  <a:srgbClr val="FCF873">
                    <a:alpha val="50000"/>
                  </a:srgbClr>
                </a:gs>
                <a:gs pos="100000">
                  <a:srgbClr val="DCAA1F">
                    <a:alpha val="5000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144041"/>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rot="2700000">
            <a:off x="2786330" y="2040521"/>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圆角矩形 27"/>
          <p:cNvSpPr/>
          <p:nvPr/>
        </p:nvSpPr>
        <p:spPr>
          <a:xfrm rot="2700000">
            <a:off x="2259683" y="2040522"/>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9" name="组合 18"/>
          <p:cNvGrpSpPr/>
          <p:nvPr/>
        </p:nvGrpSpPr>
        <p:grpSpPr>
          <a:xfrm>
            <a:off x="2522855" y="2040255"/>
            <a:ext cx="897890" cy="897890"/>
            <a:chOff x="3973" y="3213"/>
            <a:chExt cx="1414" cy="1414"/>
          </a:xfrm>
        </p:grpSpPr>
        <p:sp>
          <p:nvSpPr>
            <p:cNvPr id="7" name="圆角矩形 6"/>
            <p:cNvSpPr/>
            <p:nvPr/>
          </p:nvSpPr>
          <p:spPr>
            <a:xfrm rot="2700000">
              <a:off x="3973" y="3213"/>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3411"/>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重点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9" name="直接连接符 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3225003"/>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文本框 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8595" y="2166275"/>
            <a:ext cx="3535680" cy="514350"/>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rPr>
              <a:t>掌握区块链的基本理论要点</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endParaRPr>
          </a:p>
        </p:txBody>
      </p:sp>
      <p:cxnSp>
        <p:nvCxnSpPr>
          <p:cNvPr id="11" name="直接连接符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329076"/>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圆角矩形 11"/>
          <p:cNvSpPr/>
          <p:nvPr/>
        </p:nvSpPr>
        <p:spPr>
          <a:xfrm rot="2700000">
            <a:off x="2786330" y="422555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rot="2700000">
            <a:off x="2259683" y="422555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0" name="组合 19"/>
          <p:cNvGrpSpPr/>
          <p:nvPr/>
        </p:nvGrpSpPr>
        <p:grpSpPr>
          <a:xfrm>
            <a:off x="2522855" y="4225290"/>
            <a:ext cx="897890" cy="897890"/>
            <a:chOff x="3973" y="6654"/>
            <a:chExt cx="1414" cy="1414"/>
          </a:xfrm>
        </p:grpSpPr>
        <p:sp>
          <p:nvSpPr>
            <p:cNvPr id="14" name="圆角矩形 13"/>
            <p:cNvSpPr/>
            <p:nvPr/>
          </p:nvSpPr>
          <p:spPr>
            <a:xfrm rot="2700000">
              <a:off x="3973" y="6654"/>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137" y="6852"/>
              <a:ext cx="1088" cy="1113"/>
            </a:xfrm>
            <a:prstGeom prst="rect">
              <a:avLst/>
            </a:prstGeom>
            <a:noFill/>
          </p:spPr>
          <p:txBody>
            <a:bodyPr wrap="none" rtlCol="0">
              <a:spAutoFit/>
            </a:bodyPr>
            <a:p>
              <a:r>
                <a:rPr lang="zh-CN" sz="2000" b="1" dirty="0" smtClean="0">
                  <a:solidFill>
                    <a:srgbClr val="FFFFFF"/>
                  </a:solidFill>
                  <a:latin typeface="微软雅黑" panose="020B0503020204020204" charset="-122"/>
                  <a:ea typeface="微软雅黑" panose="020B0503020204020204" charset="-122"/>
                </a:rPr>
                <a:t>学习</a:t>
              </a:r>
              <a:endParaRPr lang="zh-CN" sz="2000" b="1" dirty="0" smtClean="0">
                <a:solidFill>
                  <a:srgbClr val="FFFFFF"/>
                </a:solidFill>
                <a:latin typeface="微软雅黑" panose="020B0503020204020204" charset="-122"/>
                <a:ea typeface="微软雅黑" panose="020B0503020204020204" charset="-122"/>
              </a:endParaRPr>
            </a:p>
            <a:p>
              <a:r>
                <a:rPr lang="zh-CN" sz="2000" b="1" dirty="0" smtClean="0">
                  <a:solidFill>
                    <a:srgbClr val="FFFFFF"/>
                  </a:solidFill>
                  <a:latin typeface="微软雅黑" panose="020B0503020204020204" charset="-122"/>
                  <a:ea typeface="微软雅黑" panose="020B0503020204020204" charset="-122"/>
                </a:rPr>
                <a:t>难点</a:t>
              </a:r>
              <a:endParaRPr lang="zh-CN" sz="2000" b="1" dirty="0" smtClean="0">
                <a:solidFill>
                  <a:srgbClr val="FFFFFF"/>
                </a:solidFill>
                <a:latin typeface="微软雅黑" panose="020B0503020204020204" charset="-122"/>
                <a:ea typeface="微软雅黑" panose="020B0503020204020204" charset="-122"/>
              </a:endParaRPr>
            </a:p>
          </p:txBody>
        </p:sp>
      </p:grpSp>
      <p:cxnSp>
        <p:nvCxnSpPr>
          <p:cNvPr id="17" name="直接连接符 1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1963154" y="5410038"/>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文本框 1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008595" y="4351310"/>
            <a:ext cx="3535680" cy="514350"/>
          </a:xfrm>
          <a:prstGeom prst="rect">
            <a:avLst/>
          </a:prstGeom>
          <a:noFill/>
        </p:spPr>
        <p:txBody>
          <a:bodyPr wrap="none" rtlCol="0">
            <a:spAutoFit/>
          </a:bodyPr>
          <a:p>
            <a:pPr algn="l">
              <a:lnSpc>
                <a:spcPct val="125000"/>
              </a:lnSpc>
              <a:spcBef>
                <a:spcPts val="0"/>
              </a:spcBef>
              <a:spcAft>
                <a:spcPts val="0"/>
              </a:spcAft>
            </a:pPr>
            <a:r>
              <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rPr>
              <a:t>掌握区块链的基本理论要点</a:t>
            </a:r>
            <a:endParaRPr lang="zh-CN" altLang="en-US" sz="2200" b="1" dirty="0" smtClean="0">
              <a:solidFill>
                <a:srgbClr val="124062"/>
              </a:solidFill>
              <a:latin typeface="微软雅黑" panose="020B0503020204020204" charset="-122"/>
              <a:ea typeface="微软雅黑" panose="020B0503020204020204" charset="-122"/>
              <a:cs typeface="Kartika" panose="02020503030404060203" pitchFamily="18" charset="0"/>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par>
                                <p:cTn id="8" presetID="22" presetClass="entr" presetSubtype="1"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up)">
                                      <p:cBhvr>
                                        <p:cTn id="10" dur="500"/>
                                        <p:tgtEl>
                                          <p:spTgt spid="4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wipe(up)">
                                      <p:cBhvr>
                                        <p:cTn id="14" dur="500"/>
                                        <p:tgtEl>
                                          <p:spTgt spid="41"/>
                                        </p:tgtEl>
                                      </p:cBhvr>
                                    </p:animEffect>
                                  </p:childTnLst>
                                </p:cTn>
                              </p:par>
                              <p:par>
                                <p:cTn id="15" presetID="22" presetClass="entr" presetSubtype="1" fill="hold"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up)">
                                      <p:cBhvr>
                                        <p:cTn id="17" dur="500"/>
                                        <p:tgtEl>
                                          <p:spTgt spid="43"/>
                                        </p:tgtEl>
                                      </p:cBhvr>
                                    </p:animEffect>
                                  </p:childTnLst>
                                </p:cTn>
                              </p:par>
                            </p:childTnLst>
                          </p:cTn>
                        </p:par>
                        <p:par>
                          <p:cTn id="18" fill="hold">
                            <p:stCondLst>
                              <p:cond delay="1000"/>
                            </p:stCondLst>
                            <p:childTnLst>
                              <p:par>
                                <p:cTn id="19" presetID="2" presetClass="entr" presetSubtype="8" fill="hold" grpId="1"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1"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par>
                                <p:cTn id="37" presetID="22" presetClass="entr" presetSubtype="8"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par>
                          <p:cTn id="43" fill="hold">
                            <p:stCondLst>
                              <p:cond delay="3000"/>
                            </p:stCondLst>
                            <p:childTnLst>
                              <p:par>
                                <p:cTn id="44" presetID="2" presetClass="entr" presetSubtype="8"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0-#ppt_w/2"/>
                                          </p:val>
                                        </p:tav>
                                        <p:tav tm="100000">
                                          <p:val>
                                            <p:strVal val="#ppt_x"/>
                                          </p:val>
                                        </p:tav>
                                      </p:tavLst>
                                    </p:anim>
                                    <p:anim calcmode="lin" valueType="num">
                                      <p:cBhvr additive="base">
                                        <p:cTn id="47" dur="5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3500"/>
                            </p:stCondLst>
                            <p:childTnLst>
                              <p:par>
                                <p:cTn id="49" presetID="2" presetClass="entr" presetSubtype="8"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2" presetClass="entr" presetSubtype="8"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0-#ppt_w/2"/>
                                          </p:val>
                                        </p:tav>
                                        <p:tav tm="100000">
                                          <p:val>
                                            <p:strVal val="#ppt_x"/>
                                          </p:val>
                                        </p:tav>
                                      </p:tavLst>
                                    </p:anim>
                                    <p:anim calcmode="lin" valueType="num">
                                      <p:cBhvr additive="base">
                                        <p:cTn id="57" dur="500" fill="hold"/>
                                        <p:tgtEl>
                                          <p:spTgt spid="20"/>
                                        </p:tgtEl>
                                        <p:attrNameLst>
                                          <p:attrName>ppt_y</p:attrName>
                                        </p:attrNameLst>
                                      </p:cBhvr>
                                      <p:tavLst>
                                        <p:tav tm="0">
                                          <p:val>
                                            <p:strVal val="#ppt_y"/>
                                          </p:val>
                                        </p:tav>
                                        <p:tav tm="100000">
                                          <p:val>
                                            <p:strVal val="#ppt_y"/>
                                          </p:val>
                                        </p:tav>
                                      </p:tavLst>
                                    </p:anim>
                                  </p:childTnLst>
                                </p:cTn>
                              </p:par>
                            </p:childTnLst>
                          </p:cTn>
                        </p:par>
                        <p:par>
                          <p:cTn id="58" fill="hold">
                            <p:stCondLst>
                              <p:cond delay="4500"/>
                            </p:stCondLst>
                            <p:childTnLst>
                              <p:par>
                                <p:cTn id="59" presetID="22" presetClass="entr" presetSubtype="8"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par>
                                <p:cTn id="62" presetID="22" presetClass="entr" presetSubtype="8" fill="hold"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8" grpId="0" animBg="1"/>
      <p:bldP spid="6" grpId="1" animBg="1"/>
      <p:bldP spid="28" grpId="1" animBg="1"/>
      <p:bldP spid="10" grpId="0"/>
      <p:bldP spid="12" grpId="0" animBg="1"/>
      <p:bldP spid="13"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037041" y="871009"/>
            <a:ext cx="1837249" cy="2187019"/>
            <a:chOff x="1053298" y="1163255"/>
            <a:chExt cx="2210766" cy="2631644"/>
          </a:xfrm>
        </p:grpSpPr>
        <p:sp>
          <p:nvSpPr>
            <p:cNvPr id="24" name="任意多边形 23"/>
            <p:cNvSpPr/>
            <p:nvPr/>
          </p:nvSpPr>
          <p:spPr>
            <a:xfrm>
              <a:off x="1053299" y="1186406"/>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sp>
          <p:nvSpPr>
            <p:cNvPr id="29" name="任意多边形 28"/>
            <p:cNvSpPr/>
            <p:nvPr/>
          </p:nvSpPr>
          <p:spPr>
            <a:xfrm>
              <a:off x="1053298" y="1163255"/>
              <a:ext cx="2210765" cy="2608493"/>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 name="connsiteX0-1" fmla="*/ 761425 w 1506470"/>
                <a:gd name="connsiteY0-2" fmla="*/ 0 h 1359090"/>
                <a:gd name="connsiteX1-3" fmla="*/ 1506469 w 1506470"/>
                <a:gd name="connsiteY1-4" fmla="*/ 333523 h 1359090"/>
                <a:gd name="connsiteX2-5" fmla="*/ 1506469 w 1506470"/>
                <a:gd name="connsiteY2-6" fmla="*/ 1074028 h 1359090"/>
                <a:gd name="connsiteX3-7" fmla="*/ 753235 w 1506470"/>
                <a:gd name="connsiteY3-8" fmla="*/ 1359090 h 1359090"/>
                <a:gd name="connsiteX4-9" fmla="*/ 0 w 1506470"/>
                <a:gd name="connsiteY4-10" fmla="*/ 1074028 h 1359090"/>
                <a:gd name="connsiteX5-11" fmla="*/ 0 w 1506470"/>
                <a:gd name="connsiteY5-12" fmla="*/ 333523 h 1359090"/>
                <a:gd name="connsiteX6-13" fmla="*/ 761425 w 1506470"/>
                <a:gd name="connsiteY6-14" fmla="*/ 0 h 1359090"/>
                <a:gd name="connsiteX0-15" fmla="*/ 761425 w 1506469"/>
                <a:gd name="connsiteY0-16" fmla="*/ 0 h 1365148"/>
                <a:gd name="connsiteX1-17" fmla="*/ 1506469 w 1506469"/>
                <a:gd name="connsiteY1-18" fmla="*/ 333523 h 1365148"/>
                <a:gd name="connsiteX2-19" fmla="*/ 1506469 w 1506469"/>
                <a:gd name="connsiteY2-20" fmla="*/ 1074028 h 1365148"/>
                <a:gd name="connsiteX3-21" fmla="*/ 753235 w 1506469"/>
                <a:gd name="connsiteY3-22" fmla="*/ 1365148 h 1365148"/>
                <a:gd name="connsiteX4-23" fmla="*/ 0 w 1506469"/>
                <a:gd name="connsiteY4-24" fmla="*/ 1074028 h 1365148"/>
                <a:gd name="connsiteX5-25" fmla="*/ 0 w 1506469"/>
                <a:gd name="connsiteY5-26" fmla="*/ 333523 h 1365148"/>
                <a:gd name="connsiteX6-27" fmla="*/ 761425 w 1506469"/>
                <a:gd name="connsiteY6-28" fmla="*/ 0 h 13651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06469" h="1365148">
                  <a:moveTo>
                    <a:pt x="761425" y="0"/>
                  </a:moveTo>
                  <a:lnTo>
                    <a:pt x="1506469" y="333523"/>
                  </a:lnTo>
                  <a:lnTo>
                    <a:pt x="1506469" y="1074028"/>
                  </a:lnTo>
                  <a:lnTo>
                    <a:pt x="753235" y="1365148"/>
                  </a:lnTo>
                  <a:lnTo>
                    <a:pt x="0" y="1074028"/>
                  </a:lnTo>
                  <a:lnTo>
                    <a:pt x="0" y="333523"/>
                  </a:lnTo>
                  <a:lnTo>
                    <a:pt x="761425" y="0"/>
                  </a:lnTo>
                  <a:close/>
                </a:path>
              </a:pathLst>
            </a:cu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2" rIns="272321" bIns="313011" numCol="1" spcCol="1270" anchor="ctr" anchorCtr="0">
              <a:noAutofit/>
            </a:bodyPr>
            <a:lstStyle/>
            <a:p>
              <a:pPr algn="ctr" defTabSz="2132965">
                <a:lnSpc>
                  <a:spcPct val="90000"/>
                </a:lnSpc>
                <a:spcBef>
                  <a:spcPct val="0"/>
                </a:spcBef>
                <a:spcAft>
                  <a:spcPct val="35000"/>
                </a:spcAft>
              </a:pPr>
              <a:endParaRPr lang="zh-CN" altLang="en-US" sz="4800"/>
            </a:p>
          </p:txBody>
        </p:sp>
      </p:grpSp>
      <p:sp>
        <p:nvSpPr>
          <p:cNvPr id="32" name="TextBox 1"/>
          <p:cNvSpPr txBox="1"/>
          <p:nvPr/>
        </p:nvSpPr>
        <p:spPr>
          <a:xfrm>
            <a:off x="4034809" y="4079808"/>
            <a:ext cx="3840480" cy="829945"/>
          </a:xfrm>
          <a:prstGeom prst="rect">
            <a:avLst/>
          </a:prstGeom>
          <a:noFill/>
        </p:spPr>
        <p:txBody>
          <a:bodyPr wrap="none" rtlCol="0">
            <a:spAutoFit/>
          </a:bodyPr>
          <a:lstStyle/>
          <a:p>
            <a:pPr marL="0" lvl="1" algn="l"/>
            <a:r>
              <a:rPr lang="zh-CN" altLang="en-US" sz="4800" dirty="0">
                <a:solidFill>
                  <a:srgbClr val="124062"/>
                </a:solidFill>
                <a:latin typeface="微软雅黑" panose="020B0503020204020204" charset="-122"/>
                <a:ea typeface="微软雅黑" panose="020B0503020204020204" charset="-122"/>
                <a:sym typeface="+mn-ea"/>
              </a:rPr>
              <a:t>区块链的概念</a:t>
            </a:r>
            <a:endParaRPr lang="zh-CN" altLang="en-US" sz="4800" b="1" dirty="0">
              <a:solidFill>
                <a:srgbClr val="124062"/>
              </a:solidFill>
              <a:latin typeface="微软雅黑" panose="020B0503020204020204" charset="-122"/>
              <a:ea typeface="微软雅黑" panose="020B0503020204020204" charset="-122"/>
              <a:sym typeface="+mn-ea"/>
            </a:endParaRPr>
          </a:p>
        </p:txBody>
      </p:sp>
      <p:grpSp>
        <p:nvGrpSpPr>
          <p:cNvPr id="3" name="组合 2"/>
          <p:cNvGrpSpPr/>
          <p:nvPr/>
        </p:nvGrpSpPr>
        <p:grpSpPr>
          <a:xfrm>
            <a:off x="5357964" y="2475151"/>
            <a:ext cx="2078122" cy="1286825"/>
            <a:chOff x="5498299" y="2485311"/>
            <a:chExt cx="2078122" cy="1286825"/>
          </a:xfrm>
        </p:grpSpPr>
        <p:cxnSp>
          <p:nvCxnSpPr>
            <p:cNvPr id="43" name="直接连接符 42"/>
            <p:cNvCxnSpPr/>
            <p:nvPr/>
          </p:nvCxnSpPr>
          <p:spPr>
            <a:xfrm flipV="1">
              <a:off x="5904868" y="2485311"/>
              <a:ext cx="1671553"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5498299" y="2909539"/>
              <a:ext cx="1671553"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5037041" y="-10160"/>
            <a:ext cx="1917343" cy="1163268"/>
            <a:chOff x="5177376" y="0"/>
            <a:chExt cx="1917343" cy="1163268"/>
          </a:xfrm>
        </p:grpSpPr>
        <p:cxnSp>
          <p:nvCxnSpPr>
            <p:cNvPr id="53" name="直接连接符 52"/>
            <p:cNvCxnSpPr/>
            <p:nvPr/>
          </p:nvCxnSpPr>
          <p:spPr>
            <a:xfrm flipV="1">
              <a:off x="5177376" y="300671"/>
              <a:ext cx="1671552" cy="862597"/>
            </a:xfrm>
            <a:prstGeom prst="line">
              <a:avLst/>
            </a:prstGeom>
            <a:ln>
              <a:solidFill>
                <a:srgbClr val="537285"/>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5423167" y="0"/>
              <a:ext cx="1671552" cy="862597"/>
            </a:xfrm>
            <a:prstGeom prst="line">
              <a:avLst/>
            </a:prstGeom>
            <a:ln w="3175">
              <a:solidFill>
                <a:srgbClr val="537285"/>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420995" y="1553210"/>
            <a:ext cx="1068070" cy="922020"/>
          </a:xfrm>
          <a:prstGeom prst="rect">
            <a:avLst/>
          </a:prstGeom>
          <a:noFill/>
        </p:spPr>
        <p:txBody>
          <a:bodyPr wrap="square" rtlCol="0">
            <a:spAutoFit/>
          </a:bodyPr>
          <a:p>
            <a:pPr algn="ctr"/>
            <a:r>
              <a:rPr lang="en-US" altLang="zh-CN" sz="5400" b="1">
                <a:solidFill>
                  <a:srgbClr val="124062"/>
                </a:solidFill>
                <a:latin typeface="微软雅黑" panose="020B0503020204020204" charset="-122"/>
                <a:ea typeface="微软雅黑" panose="020B0503020204020204" charset="-122"/>
              </a:rPr>
              <a:t>01</a:t>
            </a:r>
            <a:endParaRPr lang="en-US" altLang="zh-CN" sz="5400" b="1">
              <a:solidFill>
                <a:srgbClr val="124062"/>
              </a:solidFill>
              <a:latin typeface="微软雅黑" panose="020B0503020204020204" charset="-122"/>
              <a:ea typeface="微软雅黑" panose="020B0503020204020204" charset="-122"/>
            </a:endParaRPr>
          </a:p>
        </p:txBody>
      </p:sp>
      <p:grpSp>
        <p:nvGrpSpPr>
          <p:cNvPr id="6" name="组合 5"/>
          <p:cNvGrpSpPr/>
          <p:nvPr/>
        </p:nvGrpSpPr>
        <p:grpSpPr>
          <a:xfrm>
            <a:off x="3804920" y="5275580"/>
            <a:ext cx="5052695" cy="1049020"/>
            <a:chOff x="6478" y="8054"/>
            <a:chExt cx="7957" cy="1652"/>
          </a:xfrm>
        </p:grpSpPr>
        <p:grpSp>
          <p:nvGrpSpPr>
            <p:cNvPr id="22" name="组合 21"/>
            <p:cNvGrpSpPr/>
            <p:nvPr/>
          </p:nvGrpSpPr>
          <p:grpSpPr>
            <a:xfrm>
              <a:off x="6478" y="8054"/>
              <a:ext cx="7957" cy="1653"/>
              <a:chOff x="5940680" y="3199607"/>
              <a:chExt cx="5052789" cy="1049475"/>
            </a:xfrm>
          </p:grpSpPr>
          <p:sp>
            <p:nvSpPr>
              <p:cNvPr id="25" name="文本框 9"/>
              <p:cNvSpPr txBox="1"/>
              <p:nvPr/>
            </p:nvSpPr>
            <p:spPr>
              <a:xfrm>
                <a:off x="5940681" y="3199847"/>
                <a:ext cx="2677253" cy="307340"/>
              </a:xfrm>
              <a:prstGeom prst="rect">
                <a:avLst/>
              </a:prstGeom>
              <a:noFill/>
            </p:spPr>
            <p:txBody>
              <a:bodyPr wrap="square" lIns="0" tIns="0" rIns="0" bIns="0" rtlCol="0">
                <a:spAutoFit/>
              </a:bodyPr>
              <a:p>
                <a:pPr marL="22860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rPr>
                  <a:t>区块链的由来</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6" name="文本框 9"/>
              <p:cNvSpPr txBox="1"/>
              <p:nvPr/>
            </p:nvSpPr>
            <p:spPr>
              <a:xfrm>
                <a:off x="5940680" y="3633767"/>
                <a:ext cx="2677253" cy="615315"/>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区块链的概念</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a:p>
                <a:pPr marL="228600" lvl="1" indent="-228600">
                  <a:buFont typeface="Wingdings" panose="05000000000000000000" pitchFamily="2" charset="2"/>
                  <a:buChar char="l"/>
                </a:pP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sp>
            <p:nvSpPr>
              <p:cNvPr id="27" name="文本框 26"/>
              <p:cNvSpPr txBox="1"/>
              <p:nvPr/>
            </p:nvSpPr>
            <p:spPr>
              <a:xfrm>
                <a:off x="8316216" y="3199607"/>
                <a:ext cx="2677253" cy="307340"/>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区块链的结构</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
          <p:nvSpPr>
            <p:cNvPr id="5" name="文本框 4"/>
            <p:cNvSpPr txBox="1"/>
            <p:nvPr/>
          </p:nvSpPr>
          <p:spPr>
            <a:xfrm>
              <a:off x="10219" y="8737"/>
              <a:ext cx="4216" cy="484"/>
            </a:xfrm>
            <a:prstGeom prst="rect">
              <a:avLst/>
            </a:prstGeom>
            <a:noFill/>
          </p:spPr>
          <p:txBody>
            <a:bodyPr wrap="square" lIns="0" tIns="0" rIns="0" bIns="0" rtlCol="0">
              <a:spAutoFit/>
            </a:bodyPr>
            <a:p>
              <a:pPr marL="0" lvl="1" indent="-228600">
                <a:buFont typeface="Wingdings" panose="05000000000000000000" pitchFamily="2" charset="2"/>
                <a:buChar char="l"/>
              </a:pPr>
              <a:r>
                <a:rPr lang="zh-CN" altLang="en-US" sz="2000" dirty="0">
                  <a:solidFill>
                    <a:schemeClr val="tx1">
                      <a:lumMod val="85000"/>
                      <a:lumOff val="15000"/>
                    </a:schemeClr>
                  </a:solidFill>
                  <a:latin typeface="微软雅黑" panose="020B0503020204020204" charset="-122"/>
                  <a:ea typeface="微软雅黑" panose="020B0503020204020204" charset="-122"/>
                  <a:sym typeface="+mn-ea"/>
                </a:rPr>
                <a:t>区块链的发展</a:t>
              </a:r>
              <a:endParaRPr lang="zh-CN" altLang="en-US" sz="2000" dirty="0">
                <a:solidFill>
                  <a:schemeClr val="tx1">
                    <a:lumMod val="85000"/>
                    <a:lumOff val="15000"/>
                  </a:schemeClr>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0" dur="1000" fill="hold"/>
                                        <p:tgtEl>
                                          <p:spTgt spid="2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par>
                                <p:cTn id="27" presetID="22" presetClass="entr" presetSubtype="8" fill="hold" grpId="0" nodeType="withEffect">
                                  <p:stCondLst>
                                    <p:cond delay="75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750"/>
                                        <p:tgtEl>
                                          <p:spTgt spid="32"/>
                                        </p:tgtEl>
                                      </p:cBhvr>
                                    </p:animEffect>
                                  </p:childTnLst>
                                </p:cTn>
                              </p:par>
                            </p:childTnLst>
                          </p:cTn>
                        </p:par>
                        <p:par>
                          <p:cTn id="30" fill="hold">
                            <p:stCondLst>
                              <p:cond delay="2000"/>
                            </p:stCondLst>
                            <p:childTnLst>
                              <p:par>
                                <p:cTn id="31" presetID="22" presetClass="entr" presetSubtype="1"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up)">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区块链的由来</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30" name="矩形 29"/>
          <p:cNvSpPr/>
          <p:nvPr/>
        </p:nvSpPr>
        <p:spPr>
          <a:xfrm>
            <a:off x="3173730" y="1772920"/>
            <a:ext cx="6871335" cy="331152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2" name="组合 21"/>
          <p:cNvGrpSpPr/>
          <p:nvPr/>
        </p:nvGrpSpPr>
        <p:grpSpPr>
          <a:xfrm>
            <a:off x="2342515" y="4351020"/>
            <a:ext cx="2472055" cy="591820"/>
            <a:chOff x="2913" y="7568"/>
            <a:chExt cx="3893" cy="932"/>
          </a:xfrm>
        </p:grpSpPr>
        <p:sp>
          <p:nvSpPr>
            <p:cNvPr id="19" name="矩形 18"/>
            <p:cNvSpPr/>
            <p:nvPr/>
          </p:nvSpPr>
          <p:spPr>
            <a:xfrm>
              <a:off x="2913" y="7568"/>
              <a:ext cx="3893" cy="932"/>
            </a:xfrm>
            <a:prstGeom prst="rect">
              <a:avLst/>
            </a:prstGeom>
            <a:solidFill>
              <a:srgbClr val="12406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文本框 19"/>
            <p:cNvSpPr txBox="1"/>
            <p:nvPr/>
          </p:nvSpPr>
          <p:spPr>
            <a:xfrm>
              <a:off x="3260" y="7720"/>
              <a:ext cx="3198" cy="628"/>
            </a:xfrm>
            <a:prstGeom prst="rect">
              <a:avLst/>
            </a:prstGeom>
            <a:noFill/>
          </p:spPr>
          <p:txBody>
            <a:bodyPr wrap="square" rtlCol="0">
              <a:spAutoFit/>
            </a:bodyPr>
            <a:p>
              <a:pPr algn="ctr"/>
              <a:r>
                <a:rPr lang="zh-CN" altLang="en-US" sz="2000" b="1">
                  <a:solidFill>
                    <a:schemeClr val="bg1"/>
                  </a:solidFill>
                  <a:latin typeface="微软雅黑" panose="020B0503020204020204" charset="-122"/>
                  <a:ea typeface="微软雅黑" panose="020B0503020204020204" charset="-122"/>
                </a:rPr>
                <a:t>区块链的由来</a:t>
              </a:r>
              <a:endParaRPr lang="zh-CN" altLang="en-US" sz="2000" b="1">
                <a:solidFill>
                  <a:schemeClr val="bg1"/>
                </a:solidFill>
                <a:latin typeface="微软雅黑" panose="020B0503020204020204" charset="-122"/>
                <a:ea typeface="微软雅黑" panose="020B0503020204020204" charset="-122"/>
              </a:endParaRPr>
            </a:p>
          </p:txBody>
        </p:sp>
      </p:grpSp>
      <p:sp>
        <p:nvSpPr>
          <p:cNvPr id="26" name="文本框 25"/>
          <p:cNvSpPr txBox="1"/>
          <p:nvPr/>
        </p:nvSpPr>
        <p:spPr>
          <a:xfrm>
            <a:off x="3749675" y="2401570"/>
            <a:ext cx="5863590" cy="1586230"/>
          </a:xfrm>
          <a:prstGeom prst="rect">
            <a:avLst/>
          </a:prstGeom>
          <a:noFill/>
        </p:spPr>
        <p:txBody>
          <a:bodyPr wrap="square" rtlCol="0">
            <a:spAutoFit/>
          </a:bodyPr>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2008年10月，区块链——一种位于互联网上的对等网络，诞生于中本聪的比特币。比特币是一个虚拟货币系统，它避开了发行货币，转移所有权和确认交易的中央机构。 比特币是区块链技术的第一个应用。</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500" fill="hold"/>
                                        <p:tgtEl>
                                          <p:spTgt spid="30"/>
                                        </p:tgtEl>
                                        <p:attrNameLst>
                                          <p:attrName>ppt_w</p:attrName>
                                        </p:attrNameLst>
                                      </p:cBhvr>
                                      <p:tavLst>
                                        <p:tav tm="0">
                                          <p:val>
                                            <p:fltVal val="0"/>
                                          </p:val>
                                        </p:tav>
                                        <p:tav tm="100000">
                                          <p:val>
                                            <p:strVal val="#ppt_w"/>
                                          </p:val>
                                        </p:tav>
                                      </p:tavLst>
                                    </p:anim>
                                    <p:anim calcmode="lin" valueType="num">
                                      <p:cBhvr>
                                        <p:cTn id="12" dur="500" fill="hold"/>
                                        <p:tgtEl>
                                          <p:spTgt spid="30"/>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52" presetClass="entr" presetSubtype="0"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Scale>
                                      <p:cBhvr>
                                        <p:cTn id="16"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22"/>
                                        </p:tgtEl>
                                        <p:attrNameLst>
                                          <p:attrName>ppt_x</p:attrName>
                                          <p:attrName>ppt_y</p:attrName>
                                        </p:attrNameLst>
                                      </p:cBhvr>
                                    </p:animMotion>
                                    <p:animEffect transition="in" filter="fade">
                                      <p:cBhvr>
                                        <p:cTn id="18" dur="1000"/>
                                        <p:tgtEl>
                                          <p:spTgt spid="22"/>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bldLvl="0" animBg="1"/>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区块链的概念</a:t>
              </a:r>
              <a:endParaRPr lang="zh-CN" altLang="en-US" sz="3200" dirty="0">
                <a:solidFill>
                  <a:srgbClr val="124062"/>
                </a:solidFill>
                <a:latin typeface="微软雅黑" panose="020B0503020204020204" charset="-122"/>
                <a:ea typeface="微软雅黑" panose="020B0503020204020204" charset="-122"/>
                <a:sym typeface="+mn-ea"/>
              </a:endParaRPr>
            </a:p>
          </p:txBody>
        </p:sp>
      </p:grpSp>
      <p:grpSp>
        <p:nvGrpSpPr>
          <p:cNvPr id="8" name="组合 7"/>
          <p:cNvGrpSpPr/>
          <p:nvPr/>
        </p:nvGrpSpPr>
        <p:grpSpPr>
          <a:xfrm>
            <a:off x="1824053" y="1788795"/>
            <a:ext cx="818947" cy="916434"/>
            <a:chOff x="2239" y="3638"/>
            <a:chExt cx="1606" cy="1797"/>
          </a:xfrm>
        </p:grpSpPr>
        <p:grpSp>
          <p:nvGrpSpPr>
            <p:cNvPr id="10244" name="组合 7"/>
            <p:cNvGrpSpPr/>
            <p:nvPr/>
          </p:nvGrpSpPr>
          <p:grpSpPr>
            <a:xfrm rot="5400000">
              <a:off x="2193" y="3783"/>
              <a:ext cx="1797" cy="1507"/>
              <a:chOff x="1757359" y="2285367"/>
              <a:chExt cx="891102" cy="747223"/>
            </a:xfrm>
          </p:grpSpPr>
          <p:cxnSp>
            <p:nvCxnSpPr>
              <p:cNvPr id="9" name="直接连接符 8"/>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0285" name="组合 6"/>
              <p:cNvGrpSpPr/>
              <p:nvPr/>
            </p:nvGrpSpPr>
            <p:grpSpPr>
              <a:xfrm>
                <a:off x="1757359" y="2285367"/>
                <a:ext cx="686204" cy="568470"/>
                <a:chOff x="1757359" y="2285367"/>
                <a:chExt cx="686204" cy="568470"/>
              </a:xfrm>
            </p:grpSpPr>
            <p:cxnSp>
              <p:nvCxnSpPr>
                <p:cNvPr id="11" name="直接连接符 10"/>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1"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1</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12" name="文本框 11"/>
          <p:cNvSpPr txBox="1"/>
          <p:nvPr/>
        </p:nvSpPr>
        <p:spPr>
          <a:xfrm>
            <a:off x="2780030" y="1794510"/>
            <a:ext cx="7664450" cy="1045210"/>
          </a:xfrm>
          <a:prstGeom prst="rect">
            <a:avLst/>
          </a:prstGeom>
          <a:noFill/>
        </p:spPr>
        <p:txBody>
          <a:bodyPr wrap="square" rtlCol="0">
            <a:spAutoFit/>
          </a:bodyPr>
          <a:p>
            <a:pPr>
              <a:lnSpc>
                <a:spcPct val="115000"/>
              </a:lnSpc>
              <a:spcBef>
                <a:spcPts val="0"/>
              </a:spcBef>
              <a:spcAft>
                <a:spcPts val="0"/>
              </a:spcAft>
            </a:pPr>
            <a:r>
              <a:rPr lang="zh-CN" altLang="en-US">
                <a:latin typeface="微软雅黑" panose="020B0503020204020204" charset="-122"/>
                <a:ea typeface="微软雅黑" panose="020B0503020204020204" charset="-122"/>
              </a:rPr>
              <a:t>区块链(Blockchain)是分布式数据存储、点对点传输、共识机制、加密算法等计算机技术的新型应用模式。共识机制是区块链系统中实现不同节点之间建立信任、获取权益的数学算法。</a:t>
            </a:r>
            <a:endParaRPr lang="zh-CN" altLang="en-US">
              <a:latin typeface="微软雅黑" panose="020B0503020204020204" charset="-122"/>
              <a:ea typeface="微软雅黑" panose="020B0503020204020204" charset="-122"/>
            </a:endParaRPr>
          </a:p>
        </p:txBody>
      </p:sp>
      <p:grpSp>
        <p:nvGrpSpPr>
          <p:cNvPr id="16" name="组合 15"/>
          <p:cNvGrpSpPr/>
          <p:nvPr/>
        </p:nvGrpSpPr>
        <p:grpSpPr>
          <a:xfrm>
            <a:off x="1824053" y="3099435"/>
            <a:ext cx="818947" cy="916434"/>
            <a:chOff x="2239" y="3638"/>
            <a:chExt cx="1606" cy="1797"/>
          </a:xfrm>
        </p:grpSpPr>
        <p:grpSp>
          <p:nvGrpSpPr>
            <p:cNvPr id="17" name="组合 7"/>
            <p:cNvGrpSpPr/>
            <p:nvPr/>
          </p:nvGrpSpPr>
          <p:grpSpPr>
            <a:xfrm rot="5400000">
              <a:off x="2193" y="3783"/>
              <a:ext cx="1797" cy="1507"/>
              <a:chOff x="1757359" y="2285367"/>
              <a:chExt cx="891102" cy="747223"/>
            </a:xfrm>
          </p:grpSpPr>
          <p:cxnSp>
            <p:nvCxnSpPr>
              <p:cNvPr id="18" name="直接连接符 17"/>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15" name="组合 6"/>
              <p:cNvGrpSpPr/>
              <p:nvPr/>
            </p:nvGrpSpPr>
            <p:grpSpPr>
              <a:xfrm>
                <a:off x="1757359" y="2285367"/>
                <a:ext cx="686204" cy="568470"/>
                <a:chOff x="1757359" y="2285367"/>
                <a:chExt cx="686204" cy="568470"/>
              </a:xfrm>
            </p:grpSpPr>
            <p:cxnSp>
              <p:nvCxnSpPr>
                <p:cNvPr id="25" name="直接连接符 24"/>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36"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2</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37" name="文本框 36"/>
          <p:cNvSpPr txBox="1"/>
          <p:nvPr/>
        </p:nvSpPr>
        <p:spPr>
          <a:xfrm>
            <a:off x="2780030" y="3105150"/>
            <a:ext cx="7776210" cy="1045210"/>
          </a:xfrm>
          <a:prstGeom prst="rect">
            <a:avLst/>
          </a:prstGeom>
          <a:noFill/>
        </p:spPr>
        <p:txBody>
          <a:bodyPr wrap="square" rtlCol="0">
            <a:spAutoFit/>
          </a:bodyPr>
          <a:p>
            <a:pPr>
              <a:lnSpc>
                <a:spcPct val="115000"/>
              </a:lnSpc>
              <a:spcBef>
                <a:spcPts val="0"/>
              </a:spcBef>
              <a:spcAft>
                <a:spcPts val="0"/>
              </a:spcAft>
            </a:pPr>
            <a:r>
              <a:rPr lang="zh-CN" altLang="en-US">
                <a:latin typeface="微软雅黑" panose="020B0503020204020204" charset="-122"/>
                <a:ea typeface="微软雅黑" panose="020B0503020204020204" charset="-122"/>
              </a:rPr>
              <a:t>区块链是比特币的底层技术，像一个数据库账本，记载所有的交易记录。同时，它也是一种按照时间顺序将数据区块以顺序相连的方式组合成的一种链式数据结构，并以密码学方式保证的不可篡改和不可伪造的分布式账本。</a:t>
            </a:r>
            <a:endParaRPr lang="zh-CN" altLang="en-US">
              <a:latin typeface="微软雅黑" panose="020B0503020204020204" charset="-122"/>
              <a:ea typeface="微软雅黑" panose="020B0503020204020204" charset="-122"/>
            </a:endParaRPr>
          </a:p>
        </p:txBody>
      </p:sp>
      <p:grpSp>
        <p:nvGrpSpPr>
          <p:cNvPr id="38" name="组合 37"/>
          <p:cNvGrpSpPr/>
          <p:nvPr/>
        </p:nvGrpSpPr>
        <p:grpSpPr>
          <a:xfrm>
            <a:off x="1824053" y="4418965"/>
            <a:ext cx="818947" cy="916434"/>
            <a:chOff x="2239" y="3638"/>
            <a:chExt cx="1606" cy="1797"/>
          </a:xfrm>
        </p:grpSpPr>
        <p:grpSp>
          <p:nvGrpSpPr>
            <p:cNvPr id="40" name="组合 7"/>
            <p:cNvGrpSpPr/>
            <p:nvPr/>
          </p:nvGrpSpPr>
          <p:grpSpPr>
            <a:xfrm rot="5400000">
              <a:off x="2193" y="3783"/>
              <a:ext cx="1797" cy="1507"/>
              <a:chOff x="1757359" y="2285367"/>
              <a:chExt cx="891102" cy="747223"/>
            </a:xfrm>
          </p:grpSpPr>
          <p:cxnSp>
            <p:nvCxnSpPr>
              <p:cNvPr id="45" name="直接连接符 44"/>
              <p:cNvCxnSpPr/>
              <p:nvPr/>
            </p:nvCxnSpPr>
            <p:spPr>
              <a:xfrm rot="2700000">
                <a:off x="2159328" y="2663279"/>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2700000">
                <a:off x="2041594" y="2379044"/>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a:off x="2483230" y="2860351"/>
                <a:ext cx="165231" cy="165231"/>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5400000" flipV="1">
                <a:off x="1840609" y="2864264"/>
                <a:ext cx="168326" cy="168326"/>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49" name="组合 6"/>
              <p:cNvGrpSpPr/>
              <p:nvPr/>
            </p:nvGrpSpPr>
            <p:grpSpPr>
              <a:xfrm>
                <a:off x="1757359" y="2285367"/>
                <a:ext cx="686204" cy="568470"/>
                <a:chOff x="1757359" y="2285367"/>
                <a:chExt cx="686204" cy="568470"/>
              </a:xfrm>
            </p:grpSpPr>
            <p:cxnSp>
              <p:nvCxnSpPr>
                <p:cNvPr id="52" name="直接连接符 51"/>
                <p:cNvCxnSpPr/>
                <p:nvPr/>
              </p:nvCxnSpPr>
              <p:spPr>
                <a:xfrm rot="2700000">
                  <a:off x="2159328" y="2569602"/>
                  <a:ext cx="568470" cy="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rot="2700000">
                  <a:off x="2041594" y="2285368"/>
                  <a:ext cx="0" cy="568470"/>
                </a:xfrm>
                <a:prstGeom prst="line">
                  <a:avLst/>
                </a:prstGeom>
                <a:ln>
                  <a:solidFill>
                    <a:srgbClr val="124062"/>
                  </a:solidFill>
                </a:ln>
              </p:spPr>
              <p:style>
                <a:lnRef idx="1">
                  <a:schemeClr val="accent1"/>
                </a:lnRef>
                <a:fillRef idx="0">
                  <a:schemeClr val="accent1"/>
                </a:fillRef>
                <a:effectRef idx="0">
                  <a:schemeClr val="accent1"/>
                </a:effectRef>
                <a:fontRef idx="minor">
                  <a:schemeClr val="tx1"/>
                </a:fontRef>
              </p:style>
            </p:cxnSp>
          </p:grpSp>
        </p:grpSp>
        <p:sp>
          <p:nvSpPr>
            <p:cNvPr id="54" name="TextBox 11"/>
            <p:cNvSpPr txBox="1">
              <a:spLocks noChangeArrowheads="1"/>
            </p:cNvSpPr>
            <p:nvPr/>
          </p:nvSpPr>
          <p:spPr bwMode="auto">
            <a:xfrm flipH="1">
              <a:off x="2239" y="4042"/>
              <a:ext cx="698" cy="12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rPr>
                <a:t>3</a:t>
              </a:r>
              <a:endParaRPr kumimoji="0" lang="en-US" altLang="zh-CN" sz="3600" b="1" i="0" u="none" strike="noStrike" kern="0" cap="none" spc="0" normalizeH="0" baseline="0" noProof="0" dirty="0">
                <a:ln>
                  <a:noFill/>
                </a:ln>
                <a:solidFill>
                  <a:srgbClr val="124062"/>
                </a:solidFill>
                <a:effectLst/>
                <a:uLnTx/>
                <a:uFillTx/>
                <a:latin typeface="微软雅黑" panose="020B0503020204020204" charset="-122"/>
                <a:ea typeface="微软雅黑" panose="020B0503020204020204" charset="-122"/>
                <a:cs typeface="+mn-cs"/>
              </a:endParaRPr>
            </a:p>
          </p:txBody>
        </p:sp>
      </p:grpSp>
      <p:sp>
        <p:nvSpPr>
          <p:cNvPr id="55" name="文本框 54"/>
          <p:cNvSpPr txBox="1"/>
          <p:nvPr/>
        </p:nvSpPr>
        <p:spPr>
          <a:xfrm>
            <a:off x="2780030" y="4504690"/>
            <a:ext cx="7586345" cy="1363345"/>
          </a:xfrm>
          <a:prstGeom prst="rect">
            <a:avLst/>
          </a:prstGeom>
          <a:noFill/>
        </p:spPr>
        <p:txBody>
          <a:bodyPr wrap="square" rtlCol="0">
            <a:spAutoFit/>
          </a:bodyPr>
          <a:p>
            <a:pPr>
              <a:lnSpc>
                <a:spcPct val="115000"/>
              </a:lnSpc>
              <a:spcBef>
                <a:spcPts val="0"/>
              </a:spcBef>
              <a:spcAft>
                <a:spcPts val="0"/>
              </a:spcAft>
            </a:pPr>
            <a:r>
              <a:rPr lang="zh-CN" altLang="en-US">
                <a:latin typeface="微软雅黑" panose="020B0503020204020204" charset="-122"/>
                <a:ea typeface="微软雅黑" panose="020B0503020204020204" charset="-122"/>
              </a:rPr>
              <a:t>区块链技术是利用块链式数据结构来验证与存储数据、利用分布式节点共识算法来生成和更新数据、利用密码学的方式保证数据传输和访问的安全、利用由自动化脚本代码组成的智能合约来编程和操作数据的一种全新的分布式基础架构与计算方式。</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up)">
                                      <p:cBhvr>
                                        <p:cTn id="16" dur="500"/>
                                        <p:tgtEl>
                                          <p:spTgt spid="12"/>
                                        </p:tgtEl>
                                      </p:cBhvr>
                                    </p:animEffect>
                                  </p:childTnLst>
                                </p:cTn>
                              </p:par>
                            </p:childTnLst>
                          </p:cTn>
                        </p:par>
                        <p:par>
                          <p:cTn id="17" fill="hold">
                            <p:stCondLst>
                              <p:cond delay="2000"/>
                            </p:stCondLst>
                            <p:childTnLst>
                              <p:par>
                                <p:cTn id="18" presetID="2" presetClass="entr" presetSubtype="8"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0-#ppt_w/2"/>
                                          </p:val>
                                        </p:tav>
                                        <p:tav tm="100000">
                                          <p:val>
                                            <p:strVal val="#ppt_x"/>
                                          </p:val>
                                        </p:tav>
                                      </p:tavLst>
                                    </p:anim>
                                    <p:anim calcmode="lin" valueType="num">
                                      <p:cBhvr additive="base">
                                        <p:cTn id="21" dur="500" fill="hold"/>
                                        <p:tgtEl>
                                          <p:spTgt spid="16"/>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3000"/>
                            </p:stCondLst>
                            <p:childTnLst>
                              <p:par>
                                <p:cTn id="27" presetID="2" presetClass="entr" presetSubtype="8"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0-#ppt_w/2"/>
                                          </p:val>
                                        </p:tav>
                                        <p:tav tm="100000">
                                          <p:val>
                                            <p:strVal val="#ppt_x"/>
                                          </p:val>
                                        </p:tav>
                                      </p:tavLst>
                                    </p:anim>
                                    <p:anim calcmode="lin" valueType="num">
                                      <p:cBhvr additive="base">
                                        <p:cTn id="30" dur="500" fill="hold"/>
                                        <p:tgtEl>
                                          <p:spTgt spid="38"/>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2" presetClass="entr" presetSubtype="1"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up)">
                                      <p:cBhvr>
                                        <p:cTn id="34"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7"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区块链的结构</a:t>
              </a:r>
              <a:endParaRPr lang="zh-CN" altLang="en-US" sz="3200" dirty="0">
                <a:solidFill>
                  <a:srgbClr val="124062"/>
                </a:solidFill>
                <a:latin typeface="微软雅黑" panose="020B0503020204020204" charset="-122"/>
                <a:ea typeface="微软雅黑" panose="020B0503020204020204" charset="-122"/>
                <a:sym typeface="+mn-ea"/>
              </a:endParaRPr>
            </a:p>
          </p:txBody>
        </p:sp>
      </p:grpSp>
      <p:cxnSp>
        <p:nvCxnSpPr>
          <p:cNvPr id="3" name="直接连接符 2"/>
          <p:cNvCxnSpPr/>
          <p:nvPr/>
        </p:nvCxnSpPr>
        <p:spPr>
          <a:xfrm flipH="1">
            <a:off x="7812628" y="4507593"/>
            <a:ext cx="554200" cy="0"/>
          </a:xfrm>
          <a:prstGeom prst="line">
            <a:avLst/>
          </a:prstGeom>
          <a:ln w="1270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6259784" y="5663780"/>
            <a:ext cx="1169447" cy="0"/>
          </a:xfrm>
          <a:prstGeom prst="line">
            <a:avLst/>
          </a:prstGeom>
          <a:ln w="1270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3493782" y="4497665"/>
            <a:ext cx="554200" cy="0"/>
          </a:xfrm>
          <a:prstGeom prst="line">
            <a:avLst/>
          </a:prstGeom>
          <a:ln w="1270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3521520" y="2879047"/>
            <a:ext cx="554200" cy="0"/>
          </a:xfrm>
          <a:prstGeom prst="line">
            <a:avLst/>
          </a:prstGeom>
          <a:ln w="12700">
            <a:solidFill>
              <a:srgbClr val="124062"/>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4703403" y="1624439"/>
            <a:ext cx="943204" cy="238304"/>
            <a:chOff x="4470269" y="1661160"/>
            <a:chExt cx="1290451" cy="262890"/>
          </a:xfrm>
        </p:grpSpPr>
        <p:cxnSp>
          <p:nvCxnSpPr>
            <p:cNvPr id="19" name="直接连接符 18"/>
            <p:cNvCxnSpPr/>
            <p:nvPr/>
          </p:nvCxnSpPr>
          <p:spPr>
            <a:xfrm flipH="1" flipV="1">
              <a:off x="5410200" y="1661160"/>
              <a:ext cx="350520" cy="262890"/>
            </a:xfrm>
            <a:prstGeom prst="line">
              <a:avLst/>
            </a:prstGeom>
            <a:ln w="1270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470269" y="1663541"/>
              <a:ext cx="942312" cy="0"/>
            </a:xfrm>
            <a:prstGeom prst="line">
              <a:avLst/>
            </a:prstGeom>
            <a:ln w="12700">
              <a:solidFill>
                <a:srgbClr val="124062"/>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6733283" y="2603055"/>
            <a:ext cx="1090253" cy="953221"/>
            <a:chOff x="684276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26" name="六边形 25"/>
            <p:cNvSpPr/>
            <p:nvPr/>
          </p:nvSpPr>
          <p:spPr>
            <a:xfrm>
              <a:off x="6842760" y="2637270"/>
              <a:ext cx="1203960" cy="1051560"/>
            </a:xfrm>
            <a:prstGeom prst="hexagon">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35">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56" name="文本框 61"/>
            <p:cNvSpPr txBox="1"/>
            <p:nvPr/>
          </p:nvSpPr>
          <p:spPr>
            <a:xfrm>
              <a:off x="6921999" y="2941992"/>
              <a:ext cx="1057450" cy="406296"/>
            </a:xfrm>
            <a:prstGeom prst="rect">
              <a:avLst/>
            </a:prstGeom>
            <a:noFill/>
            <a:ln w="38100">
              <a:noFill/>
            </a:ln>
          </p:spPr>
          <p:txBody>
            <a:bodyPr wrap="square" rtlCol="0">
              <a:spAutoFit/>
            </a:bodyPr>
            <a:p>
              <a:pPr algn="ctr"/>
              <a:r>
                <a:rPr lang="en-US" altLang="zh-CN" b="1" dirty="0">
                  <a:solidFill>
                    <a:srgbClr val="124062"/>
                  </a:solidFill>
                  <a:latin typeface="微软雅黑" panose="020B0503020204020204" charset="-122"/>
                  <a:ea typeface="微软雅黑" panose="020B0503020204020204" charset="-122"/>
                  <a:cs typeface="Arial" panose="020B0604020202020204" pitchFamily="34" charset="0"/>
                </a:rPr>
                <a:t>网络层</a:t>
              </a:r>
              <a:endParaRPr lang="en-US" altLang="zh-CN" b="1" dirty="0">
                <a:solidFill>
                  <a:srgbClr val="124062"/>
                </a:solidFill>
                <a:latin typeface="微软雅黑" panose="020B0503020204020204" charset="-122"/>
                <a:ea typeface="微软雅黑" panose="020B0503020204020204" charset="-122"/>
                <a:cs typeface="Arial" panose="020B0604020202020204" pitchFamily="34" charset="0"/>
              </a:endParaRPr>
            </a:p>
          </p:txBody>
        </p:sp>
      </p:grpSp>
      <p:grpSp>
        <p:nvGrpSpPr>
          <p:cNvPr id="57" name="组合 56"/>
          <p:cNvGrpSpPr/>
          <p:nvPr/>
        </p:nvGrpSpPr>
        <p:grpSpPr>
          <a:xfrm>
            <a:off x="5405725" y="1850323"/>
            <a:ext cx="1090253" cy="953223"/>
            <a:chOff x="5525852" y="187908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58" name="六边形 57"/>
            <p:cNvSpPr/>
            <p:nvPr/>
          </p:nvSpPr>
          <p:spPr>
            <a:xfrm>
              <a:off x="5525852" y="1879080"/>
              <a:ext cx="1203960" cy="1051560"/>
            </a:xfrm>
            <a:prstGeom prst="hexagon">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35">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59" name="文本框 64"/>
            <p:cNvSpPr txBox="1"/>
            <p:nvPr/>
          </p:nvSpPr>
          <p:spPr>
            <a:xfrm>
              <a:off x="5617712" y="2150176"/>
              <a:ext cx="1020285" cy="467239"/>
            </a:xfrm>
            <a:prstGeom prst="rect">
              <a:avLst/>
            </a:prstGeom>
            <a:noFill/>
            <a:ln w="38100">
              <a:noFill/>
            </a:ln>
          </p:spPr>
          <p:txBody>
            <a:bodyPr wrap="square" rtlCol="0" anchor="ctr" anchorCtr="0">
              <a:spAutoFit/>
            </a:bodyPr>
            <a:p>
              <a:pPr algn="ctr">
                <a:lnSpc>
                  <a:spcPct val="120000"/>
                </a:lnSpc>
              </a:pPr>
              <a:r>
                <a:rPr lang="en-US" altLang="zh-CN" b="1" dirty="0">
                  <a:solidFill>
                    <a:srgbClr val="124062"/>
                  </a:solidFill>
                  <a:latin typeface="微软雅黑" panose="020B0503020204020204" charset="-122"/>
                  <a:ea typeface="微软雅黑" panose="020B0503020204020204" charset="-122"/>
                  <a:cs typeface="Arial" panose="020B0604020202020204" pitchFamily="34" charset="0"/>
                </a:rPr>
                <a:t>数据层</a:t>
              </a:r>
              <a:endParaRPr lang="en-US" altLang="zh-CN" b="1" dirty="0">
                <a:solidFill>
                  <a:srgbClr val="124062"/>
                </a:solidFill>
                <a:latin typeface="微软雅黑" panose="020B0503020204020204" charset="-122"/>
                <a:ea typeface="微软雅黑" panose="020B0503020204020204" charset="-122"/>
                <a:cs typeface="Arial" panose="020B0604020202020204" pitchFamily="34" charset="0"/>
              </a:endParaRPr>
            </a:p>
          </p:txBody>
        </p:sp>
      </p:grpSp>
      <p:grpSp>
        <p:nvGrpSpPr>
          <p:cNvPr id="60" name="组合 59"/>
          <p:cNvGrpSpPr/>
          <p:nvPr/>
        </p:nvGrpSpPr>
        <p:grpSpPr>
          <a:xfrm>
            <a:off x="6722376" y="4030985"/>
            <a:ext cx="1090253" cy="953223"/>
            <a:chOff x="684276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61" name="六边形 60"/>
            <p:cNvSpPr/>
            <p:nvPr/>
          </p:nvSpPr>
          <p:spPr>
            <a:xfrm>
              <a:off x="6842760" y="4008870"/>
              <a:ext cx="1203960" cy="1051560"/>
            </a:xfrm>
            <a:prstGeom prst="hexagon">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35">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62" name="文本框 67"/>
            <p:cNvSpPr txBox="1"/>
            <p:nvPr/>
          </p:nvSpPr>
          <p:spPr>
            <a:xfrm>
              <a:off x="6955656" y="4267357"/>
              <a:ext cx="974004" cy="467239"/>
            </a:xfrm>
            <a:prstGeom prst="rect">
              <a:avLst/>
            </a:prstGeom>
            <a:noFill/>
            <a:ln w="38100">
              <a:noFill/>
            </a:ln>
          </p:spPr>
          <p:txBody>
            <a:bodyPr wrap="square" rtlCol="0">
              <a:spAutoFit/>
            </a:bodyPr>
            <a:p>
              <a:pPr algn="ctr">
                <a:lnSpc>
                  <a:spcPct val="120000"/>
                </a:lnSpc>
              </a:pPr>
              <a:r>
                <a:rPr lang="en-US" altLang="zh-CN" b="1" dirty="0">
                  <a:solidFill>
                    <a:srgbClr val="124062"/>
                  </a:solidFill>
                  <a:latin typeface="微软雅黑" panose="020B0503020204020204" charset="-122"/>
                  <a:ea typeface="微软雅黑" panose="020B0503020204020204" charset="-122"/>
                  <a:cs typeface="Arial" panose="020B0604020202020204" pitchFamily="34" charset="0"/>
                </a:rPr>
                <a:t>共识层</a:t>
              </a:r>
              <a:endParaRPr lang="en-US" altLang="zh-CN" b="1" dirty="0">
                <a:solidFill>
                  <a:srgbClr val="124062"/>
                </a:solidFill>
                <a:latin typeface="微软雅黑" panose="020B0503020204020204" charset="-122"/>
                <a:ea typeface="微软雅黑" panose="020B0503020204020204" charset="-122"/>
                <a:cs typeface="Arial" panose="020B0604020202020204" pitchFamily="34" charset="0"/>
              </a:endParaRPr>
            </a:p>
          </p:txBody>
        </p:sp>
      </p:grpSp>
      <p:grpSp>
        <p:nvGrpSpPr>
          <p:cNvPr id="63" name="组合 62"/>
          <p:cNvGrpSpPr/>
          <p:nvPr/>
        </p:nvGrpSpPr>
        <p:grpSpPr>
          <a:xfrm>
            <a:off x="4047980" y="4019335"/>
            <a:ext cx="1090253" cy="953223"/>
            <a:chOff x="420624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64" name="六边形 63"/>
            <p:cNvSpPr/>
            <p:nvPr/>
          </p:nvSpPr>
          <p:spPr>
            <a:xfrm>
              <a:off x="4206240" y="4008870"/>
              <a:ext cx="1203960" cy="1051560"/>
            </a:xfrm>
            <a:prstGeom prst="hexagon">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35">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65" name="文本框 70"/>
            <p:cNvSpPr txBox="1"/>
            <p:nvPr/>
          </p:nvSpPr>
          <p:spPr>
            <a:xfrm>
              <a:off x="4300202" y="4269459"/>
              <a:ext cx="1002053" cy="467239"/>
            </a:xfrm>
            <a:prstGeom prst="rect">
              <a:avLst/>
            </a:prstGeom>
            <a:noFill/>
            <a:ln w="38100">
              <a:noFill/>
            </a:ln>
          </p:spPr>
          <p:txBody>
            <a:bodyPr wrap="square" rtlCol="0">
              <a:spAutoFit/>
            </a:bodyPr>
            <a:p>
              <a:pPr algn="ctr">
                <a:lnSpc>
                  <a:spcPct val="120000"/>
                </a:lnSpc>
              </a:pPr>
              <a:r>
                <a:rPr lang="en-US" altLang="zh-CN" b="1" dirty="0">
                  <a:solidFill>
                    <a:srgbClr val="124062"/>
                  </a:solidFill>
                  <a:latin typeface="微软雅黑" panose="020B0503020204020204" charset="-122"/>
                  <a:ea typeface="微软雅黑" panose="020B0503020204020204" charset="-122"/>
                  <a:cs typeface="Arial" panose="020B0604020202020204" pitchFamily="34" charset="0"/>
                </a:rPr>
                <a:t>合约层</a:t>
              </a:r>
              <a:endParaRPr lang="en-US" altLang="zh-CN" b="1" dirty="0">
                <a:solidFill>
                  <a:srgbClr val="124062"/>
                </a:solidFill>
                <a:latin typeface="微软雅黑" panose="020B0503020204020204" charset="-122"/>
                <a:ea typeface="微软雅黑" panose="020B0503020204020204" charset="-122"/>
                <a:cs typeface="Arial" panose="020B0604020202020204" pitchFamily="34" charset="0"/>
              </a:endParaRPr>
            </a:p>
          </p:txBody>
        </p:sp>
      </p:grpSp>
      <p:grpSp>
        <p:nvGrpSpPr>
          <p:cNvPr id="66" name="组合 65"/>
          <p:cNvGrpSpPr/>
          <p:nvPr/>
        </p:nvGrpSpPr>
        <p:grpSpPr>
          <a:xfrm>
            <a:off x="4075716" y="2564903"/>
            <a:ext cx="1090253" cy="953221"/>
            <a:chOff x="420624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67" name="六边形 66"/>
            <p:cNvSpPr/>
            <p:nvPr/>
          </p:nvSpPr>
          <p:spPr>
            <a:xfrm>
              <a:off x="4206240" y="2637270"/>
              <a:ext cx="1203960" cy="1051560"/>
            </a:xfrm>
            <a:prstGeom prst="hexagon">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35">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68" name="文本框 73"/>
            <p:cNvSpPr txBox="1"/>
            <p:nvPr/>
          </p:nvSpPr>
          <p:spPr>
            <a:xfrm>
              <a:off x="4270052" y="2963710"/>
              <a:ext cx="1063060" cy="406296"/>
            </a:xfrm>
            <a:prstGeom prst="rect">
              <a:avLst/>
            </a:prstGeom>
            <a:noFill/>
            <a:ln w="38100">
              <a:noFill/>
            </a:ln>
          </p:spPr>
          <p:txBody>
            <a:bodyPr wrap="square" rtlCol="0">
              <a:spAutoFit/>
            </a:bodyPr>
            <a:p>
              <a:pPr algn="ctr"/>
              <a:r>
                <a:rPr lang="en-US" altLang="zh-CN" b="1" dirty="0">
                  <a:solidFill>
                    <a:srgbClr val="124062"/>
                  </a:solidFill>
                  <a:latin typeface="微软雅黑" panose="020B0503020204020204" charset="-122"/>
                  <a:ea typeface="微软雅黑" panose="020B0503020204020204" charset="-122"/>
                  <a:cs typeface="Arial" panose="020B0604020202020204" pitchFamily="34" charset="0"/>
                </a:rPr>
                <a:t>应用层</a:t>
              </a:r>
              <a:endParaRPr lang="en-US" altLang="zh-CN" b="1" dirty="0">
                <a:solidFill>
                  <a:srgbClr val="124062"/>
                </a:solidFill>
                <a:latin typeface="微软雅黑" panose="020B0503020204020204" charset="-122"/>
                <a:ea typeface="微软雅黑" panose="020B0503020204020204" charset="-122"/>
                <a:cs typeface="Arial" panose="020B0604020202020204" pitchFamily="34" charset="0"/>
              </a:endParaRPr>
            </a:p>
          </p:txBody>
        </p:sp>
      </p:grpSp>
      <p:grpSp>
        <p:nvGrpSpPr>
          <p:cNvPr id="84" name="组合 83"/>
          <p:cNvGrpSpPr/>
          <p:nvPr/>
        </p:nvGrpSpPr>
        <p:grpSpPr>
          <a:xfrm flipH="1">
            <a:off x="7577120" y="2377361"/>
            <a:ext cx="800612" cy="238304"/>
            <a:chOff x="4255294" y="1661160"/>
            <a:chExt cx="1505426" cy="262890"/>
          </a:xfrm>
        </p:grpSpPr>
        <p:cxnSp>
          <p:nvCxnSpPr>
            <p:cNvPr id="85" name="直接连接符 84"/>
            <p:cNvCxnSpPr/>
            <p:nvPr/>
          </p:nvCxnSpPr>
          <p:spPr>
            <a:xfrm flipH="1" flipV="1">
              <a:off x="5410200" y="1661160"/>
              <a:ext cx="350520" cy="262890"/>
            </a:xfrm>
            <a:prstGeom prst="line">
              <a:avLst/>
            </a:prstGeom>
            <a:ln w="12700">
              <a:solidFill>
                <a:srgbClr val="124062"/>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4255294" y="1663541"/>
              <a:ext cx="1157287" cy="0"/>
            </a:xfrm>
            <a:prstGeom prst="line">
              <a:avLst/>
            </a:prstGeom>
            <a:ln w="12700">
              <a:solidFill>
                <a:srgbClr val="124062"/>
              </a:solidFill>
            </a:ln>
          </p:spPr>
          <p:style>
            <a:lnRef idx="1">
              <a:schemeClr val="accent1"/>
            </a:lnRef>
            <a:fillRef idx="0">
              <a:schemeClr val="accent1"/>
            </a:fillRef>
            <a:effectRef idx="0">
              <a:schemeClr val="accent1"/>
            </a:effectRef>
            <a:fontRef idx="minor">
              <a:schemeClr val="tx1"/>
            </a:fontRef>
          </p:style>
        </p:cxnSp>
      </p:grpSp>
      <p:grpSp>
        <p:nvGrpSpPr>
          <p:cNvPr id="87" name="组合 86"/>
          <p:cNvGrpSpPr/>
          <p:nvPr/>
        </p:nvGrpSpPr>
        <p:grpSpPr>
          <a:xfrm>
            <a:off x="5096443" y="3052844"/>
            <a:ext cx="1708833" cy="1443644"/>
            <a:chOff x="5927099" y="3207123"/>
            <a:chExt cx="1887055" cy="1592580"/>
          </a:xfrm>
          <a:solidFill>
            <a:schemeClr val="accent3">
              <a:lumMod val="75000"/>
            </a:schemeClr>
          </a:solidFill>
          <a:effectLst>
            <a:outerShdw blurRad="101600" dist="38100" dir="8100000" algn="tr" rotWithShape="0">
              <a:prstClr val="black">
                <a:alpha val="40000"/>
              </a:prstClr>
            </a:outerShdw>
          </a:effectLst>
        </p:grpSpPr>
        <p:sp>
          <p:nvSpPr>
            <p:cNvPr id="88" name="六边形 87"/>
            <p:cNvSpPr/>
            <p:nvPr/>
          </p:nvSpPr>
          <p:spPr>
            <a:xfrm>
              <a:off x="5927099" y="3207123"/>
              <a:ext cx="1887055" cy="1592580"/>
            </a:xfrm>
            <a:prstGeom prst="hexagon">
              <a:avLst/>
            </a:prstGeom>
            <a:solidFill>
              <a:srgbClr val="1240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265">
                <a:latin typeface="Arial" panose="020B0604020202020204" pitchFamily="34" charset="0"/>
                <a:ea typeface="微软雅黑" panose="020B0503020204020204" charset="-122"/>
                <a:cs typeface="Arial" panose="020B0604020202020204" pitchFamily="34" charset="0"/>
              </a:endParaRPr>
            </a:p>
          </p:txBody>
        </p:sp>
        <p:sp>
          <p:nvSpPr>
            <p:cNvPr id="89" name="文本框 1"/>
            <p:cNvSpPr txBox="1"/>
            <p:nvPr/>
          </p:nvSpPr>
          <p:spPr>
            <a:xfrm>
              <a:off x="6290926" y="3613567"/>
              <a:ext cx="1157998" cy="779669"/>
            </a:xfrm>
            <a:prstGeom prst="rect">
              <a:avLst/>
            </a:prstGeom>
            <a:noFill/>
            <a:ln w="38100">
              <a:noFill/>
            </a:ln>
          </p:spPr>
          <p:txBody>
            <a:bodyPr wrap="square" rtlCol="0">
              <a:spAutoFit/>
            </a:bodyPr>
            <a:p>
              <a:pPr algn="ctr"/>
              <a:r>
                <a:rPr lang="zh-CN" altLang="en-US" sz="2000" b="1" dirty="0">
                  <a:solidFill>
                    <a:schemeClr val="bg1"/>
                  </a:solidFill>
                  <a:latin typeface="微软雅黑" panose="020B0503020204020204" charset="-122"/>
                  <a:ea typeface="微软雅黑" panose="020B0503020204020204" charset="-122"/>
                </a:rPr>
                <a:t>区块链的结构</a:t>
              </a:r>
              <a:endParaRPr lang="zh-CN" altLang="en-US" sz="2000" b="1" dirty="0">
                <a:solidFill>
                  <a:schemeClr val="bg1"/>
                </a:solidFill>
                <a:latin typeface="微软雅黑" panose="020B0503020204020204" charset="-122"/>
                <a:ea typeface="微软雅黑" panose="020B0503020204020204" charset="-122"/>
              </a:endParaRPr>
            </a:p>
          </p:txBody>
        </p:sp>
      </p:grpSp>
      <p:grpSp>
        <p:nvGrpSpPr>
          <p:cNvPr id="69" name="组合 68"/>
          <p:cNvGrpSpPr/>
          <p:nvPr/>
        </p:nvGrpSpPr>
        <p:grpSpPr>
          <a:xfrm>
            <a:off x="5405725" y="4718367"/>
            <a:ext cx="1090253" cy="953221"/>
            <a:chOff x="5525852" y="468324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70" name="六边形 69"/>
            <p:cNvSpPr/>
            <p:nvPr/>
          </p:nvSpPr>
          <p:spPr>
            <a:xfrm>
              <a:off x="5525852" y="4683240"/>
              <a:ext cx="1203960" cy="1051560"/>
            </a:xfrm>
            <a:prstGeom prst="hexagon">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35">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71" name="文本框 76"/>
            <p:cNvSpPr txBox="1"/>
            <p:nvPr/>
          </p:nvSpPr>
          <p:spPr>
            <a:xfrm>
              <a:off x="5617713" y="5006177"/>
              <a:ext cx="1019584" cy="406296"/>
            </a:xfrm>
            <a:prstGeom prst="rect">
              <a:avLst/>
            </a:prstGeom>
            <a:noFill/>
            <a:ln w="38100">
              <a:noFill/>
            </a:ln>
          </p:spPr>
          <p:txBody>
            <a:bodyPr wrap="square" rtlCol="0">
              <a:spAutoFit/>
            </a:bodyPr>
            <a:p>
              <a:pPr algn="ctr"/>
              <a:r>
                <a:rPr lang="en-US" altLang="zh-CN" b="1" dirty="0">
                  <a:solidFill>
                    <a:srgbClr val="124062"/>
                  </a:solidFill>
                  <a:latin typeface="微软雅黑" panose="020B0503020204020204" charset="-122"/>
                  <a:ea typeface="微软雅黑" panose="020B0503020204020204" charset="-122"/>
                  <a:cs typeface="Arial" panose="020B0604020202020204" pitchFamily="34" charset="0"/>
                </a:rPr>
                <a:t>激励层</a:t>
              </a:r>
              <a:endParaRPr lang="en-US" altLang="zh-CN" b="1" dirty="0">
                <a:solidFill>
                  <a:srgbClr val="124062"/>
                </a:solidFill>
                <a:latin typeface="微软雅黑" panose="020B0503020204020204" charset="-122"/>
                <a:ea typeface="微软雅黑" panose="020B0503020204020204" charset="-122"/>
                <a:cs typeface="Arial" panose="020B0604020202020204" pitchFamily="34" charset="0"/>
              </a:endParaRPr>
            </a:p>
          </p:txBody>
        </p:sp>
      </p:grpSp>
      <p:sp>
        <p:nvSpPr>
          <p:cNvPr id="96" name="矩形 95"/>
          <p:cNvSpPr/>
          <p:nvPr/>
        </p:nvSpPr>
        <p:spPr>
          <a:xfrm>
            <a:off x="8528050" y="2058670"/>
            <a:ext cx="2503170" cy="645160"/>
          </a:xfrm>
          <a:prstGeom prst="rect">
            <a:avLst/>
          </a:prstGeom>
        </p:spPr>
        <p:txBody>
          <a:bodyPr wrap="square">
            <a:spAutoFit/>
          </a:bodyPr>
          <a:p>
            <a:pPr>
              <a:lnSpc>
                <a:spcPct val="150000"/>
              </a:lnSpc>
            </a:pPr>
            <a:r>
              <a:rPr lang="en-US" altLang="zh-CN" sz="1200">
                <a:latin typeface="微软雅黑" panose="020B0503020204020204" charset="-122"/>
                <a:ea typeface="微软雅黑" panose="020B0503020204020204" charset="-122"/>
              </a:rPr>
              <a:t>网络层包括分布式组网机制、数据传播机制和数据验证机制等</a:t>
            </a:r>
            <a:endParaRPr lang="en-US" altLang="zh-CN" sz="1200">
              <a:latin typeface="微软雅黑" panose="020B0503020204020204" charset="-122"/>
              <a:ea typeface="微软雅黑" panose="020B0503020204020204" charset="-122"/>
            </a:endParaRPr>
          </a:p>
        </p:txBody>
      </p:sp>
      <p:sp>
        <p:nvSpPr>
          <p:cNvPr id="32" name="矩形 31"/>
          <p:cNvSpPr/>
          <p:nvPr/>
        </p:nvSpPr>
        <p:spPr>
          <a:xfrm>
            <a:off x="2148840" y="1304290"/>
            <a:ext cx="2512695" cy="645160"/>
          </a:xfrm>
          <a:prstGeom prst="rect">
            <a:avLst/>
          </a:prstGeom>
        </p:spPr>
        <p:txBody>
          <a:bodyPr wrap="square">
            <a:spAutoFit/>
          </a:bodyPr>
          <a:p>
            <a:pPr>
              <a:lnSpc>
                <a:spcPct val="150000"/>
              </a:lnSpc>
            </a:pPr>
            <a:r>
              <a:rPr lang="en-US" altLang="zh-CN" sz="1200">
                <a:latin typeface="微软雅黑" panose="020B0503020204020204" charset="-122"/>
                <a:ea typeface="微软雅黑" panose="020B0503020204020204" charset="-122"/>
              </a:rPr>
              <a:t>数据层封装了底层数据区块以及相关的数据加密和时间戳等技术</a:t>
            </a:r>
            <a:endParaRPr lang="en-US" altLang="zh-CN" sz="1200">
              <a:latin typeface="微软雅黑" panose="020B0503020204020204" charset="-122"/>
              <a:ea typeface="微软雅黑" panose="020B0503020204020204" charset="-122"/>
            </a:endParaRPr>
          </a:p>
        </p:txBody>
      </p:sp>
      <p:sp>
        <p:nvSpPr>
          <p:cNvPr id="33" name="矩形 32"/>
          <p:cNvSpPr/>
          <p:nvPr/>
        </p:nvSpPr>
        <p:spPr>
          <a:xfrm>
            <a:off x="8528050" y="4175760"/>
            <a:ext cx="2503170" cy="645160"/>
          </a:xfrm>
          <a:prstGeom prst="rect">
            <a:avLst/>
          </a:prstGeom>
        </p:spPr>
        <p:txBody>
          <a:bodyPr wrap="square">
            <a:spAutoFit/>
          </a:bodyPr>
          <a:p>
            <a:pPr>
              <a:lnSpc>
                <a:spcPct val="150000"/>
              </a:lnSpc>
            </a:pPr>
            <a:r>
              <a:rPr lang="en-US" altLang="zh-CN" sz="1200">
                <a:latin typeface="微软雅黑" panose="020B0503020204020204" charset="-122"/>
                <a:ea typeface="微软雅黑" panose="020B0503020204020204" charset="-122"/>
              </a:rPr>
              <a:t>共识层主要封装网络节点的各类共识算法</a:t>
            </a:r>
            <a:endParaRPr lang="en-US" altLang="zh-CN" sz="1200">
              <a:latin typeface="微软雅黑" panose="020B0503020204020204" charset="-122"/>
              <a:ea typeface="微软雅黑" panose="020B0503020204020204" charset="-122"/>
            </a:endParaRPr>
          </a:p>
        </p:txBody>
      </p:sp>
      <p:sp>
        <p:nvSpPr>
          <p:cNvPr id="34" name="矩形 33"/>
          <p:cNvSpPr/>
          <p:nvPr/>
        </p:nvSpPr>
        <p:spPr>
          <a:xfrm>
            <a:off x="7576820" y="5340985"/>
            <a:ext cx="2781935" cy="922020"/>
          </a:xfrm>
          <a:prstGeom prst="rect">
            <a:avLst/>
          </a:prstGeom>
        </p:spPr>
        <p:txBody>
          <a:bodyPr wrap="square">
            <a:spAutoFit/>
          </a:bodyPr>
          <a:p>
            <a:pPr>
              <a:lnSpc>
                <a:spcPct val="150000"/>
              </a:lnSpc>
            </a:pPr>
            <a:r>
              <a:rPr lang="en-US" altLang="zh-CN" sz="1200">
                <a:latin typeface="微软雅黑" panose="020B0503020204020204" charset="-122"/>
                <a:ea typeface="微软雅黑" panose="020B0503020204020204" charset="-122"/>
              </a:rPr>
              <a:t>激励层将经济因素集成到区块链技术体系中来，主要包括经济激励的发行机制和分配机制等</a:t>
            </a:r>
            <a:endParaRPr lang="en-US" altLang="zh-CN" sz="1200">
              <a:latin typeface="微软雅黑" panose="020B0503020204020204" charset="-122"/>
              <a:ea typeface="微软雅黑" panose="020B0503020204020204" charset="-122"/>
            </a:endParaRPr>
          </a:p>
        </p:txBody>
      </p:sp>
      <p:sp>
        <p:nvSpPr>
          <p:cNvPr id="39" name="矩形 38"/>
          <p:cNvSpPr/>
          <p:nvPr/>
        </p:nvSpPr>
        <p:spPr>
          <a:xfrm>
            <a:off x="1145540" y="4050665"/>
            <a:ext cx="2348230" cy="922020"/>
          </a:xfrm>
          <a:prstGeom prst="rect">
            <a:avLst/>
          </a:prstGeom>
        </p:spPr>
        <p:txBody>
          <a:bodyPr wrap="square">
            <a:spAutoFit/>
          </a:bodyPr>
          <a:p>
            <a:pPr>
              <a:lnSpc>
                <a:spcPct val="150000"/>
              </a:lnSpc>
            </a:pPr>
            <a:r>
              <a:rPr lang="en-US" altLang="zh-CN" sz="1200">
                <a:latin typeface="微软雅黑" panose="020B0503020204020204" charset="-122"/>
                <a:ea typeface="微软雅黑" panose="020B0503020204020204" charset="-122"/>
              </a:rPr>
              <a:t>合约层主要封装各类脚本、算法和智能合约，是区块链可编程特性的基础</a:t>
            </a:r>
            <a:endParaRPr lang="en-US" altLang="zh-CN" sz="1200">
              <a:latin typeface="微软雅黑" panose="020B0503020204020204" charset="-122"/>
              <a:ea typeface="微软雅黑" panose="020B0503020204020204" charset="-122"/>
            </a:endParaRPr>
          </a:p>
        </p:txBody>
      </p:sp>
      <p:sp>
        <p:nvSpPr>
          <p:cNvPr id="72" name="矩形 71"/>
          <p:cNvSpPr/>
          <p:nvPr/>
        </p:nvSpPr>
        <p:spPr>
          <a:xfrm>
            <a:off x="1251585" y="2583815"/>
            <a:ext cx="2242185" cy="645160"/>
          </a:xfrm>
          <a:prstGeom prst="rect">
            <a:avLst/>
          </a:prstGeom>
        </p:spPr>
        <p:txBody>
          <a:bodyPr wrap="square">
            <a:spAutoFit/>
          </a:bodyPr>
          <a:p>
            <a:pPr>
              <a:lnSpc>
                <a:spcPct val="150000"/>
              </a:lnSpc>
            </a:pPr>
            <a:r>
              <a:rPr lang="en-US" altLang="zh-CN" sz="1200">
                <a:latin typeface="微软雅黑" panose="020B0503020204020204" charset="-122"/>
                <a:ea typeface="微软雅黑" panose="020B0503020204020204" charset="-122"/>
              </a:rPr>
              <a:t>应用层则封装了区块链的各种应用场景和案例</a:t>
            </a:r>
            <a:endParaRPr lang="en-US" altLang="zh-CN" sz="120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3" presetClass="entr" presetSubtype="528"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 calcmode="lin" valueType="num">
                                      <p:cBhvr>
                                        <p:cTn id="11" dur="350" fill="hold"/>
                                        <p:tgtEl>
                                          <p:spTgt spid="87"/>
                                        </p:tgtEl>
                                        <p:attrNameLst>
                                          <p:attrName>ppt_w</p:attrName>
                                        </p:attrNameLst>
                                      </p:cBhvr>
                                      <p:tavLst>
                                        <p:tav tm="0">
                                          <p:val>
                                            <p:fltVal val="0"/>
                                          </p:val>
                                        </p:tav>
                                        <p:tav tm="100000">
                                          <p:val>
                                            <p:strVal val="#ppt_w"/>
                                          </p:val>
                                        </p:tav>
                                      </p:tavLst>
                                    </p:anim>
                                    <p:anim calcmode="lin" valueType="num">
                                      <p:cBhvr>
                                        <p:cTn id="12" dur="350" fill="hold"/>
                                        <p:tgtEl>
                                          <p:spTgt spid="87"/>
                                        </p:tgtEl>
                                        <p:attrNameLst>
                                          <p:attrName>ppt_h</p:attrName>
                                        </p:attrNameLst>
                                      </p:cBhvr>
                                      <p:tavLst>
                                        <p:tav tm="0">
                                          <p:val>
                                            <p:fltVal val="0"/>
                                          </p:val>
                                        </p:tav>
                                        <p:tav tm="100000">
                                          <p:val>
                                            <p:strVal val="#ppt_h"/>
                                          </p:val>
                                        </p:tav>
                                      </p:tavLst>
                                    </p:anim>
                                    <p:anim calcmode="lin" valueType="num">
                                      <p:cBhvr>
                                        <p:cTn id="13" dur="350" fill="hold"/>
                                        <p:tgtEl>
                                          <p:spTgt spid="87"/>
                                        </p:tgtEl>
                                        <p:attrNameLst>
                                          <p:attrName>ppt_x</p:attrName>
                                        </p:attrNameLst>
                                      </p:cBhvr>
                                      <p:tavLst>
                                        <p:tav tm="0">
                                          <p:val>
                                            <p:fltVal val="0.5"/>
                                          </p:val>
                                        </p:tav>
                                        <p:tav tm="100000">
                                          <p:val>
                                            <p:strVal val="#ppt_x"/>
                                          </p:val>
                                        </p:tav>
                                      </p:tavLst>
                                    </p:anim>
                                    <p:anim calcmode="lin" valueType="num">
                                      <p:cBhvr>
                                        <p:cTn id="14" dur="350" fill="hold"/>
                                        <p:tgtEl>
                                          <p:spTgt spid="87"/>
                                        </p:tgtEl>
                                        <p:attrNameLst>
                                          <p:attrName>ppt_y</p:attrName>
                                        </p:attrNameLst>
                                      </p:cBhvr>
                                      <p:tavLst>
                                        <p:tav tm="0">
                                          <p:val>
                                            <p:fltVal val="0.5"/>
                                          </p:val>
                                        </p:tav>
                                        <p:tav tm="100000">
                                          <p:val>
                                            <p:strVal val="#ppt_y"/>
                                          </p:val>
                                        </p:tav>
                                      </p:tavLst>
                                    </p:anim>
                                  </p:childTnLst>
                                </p:cTn>
                              </p:par>
                              <p:par>
                                <p:cTn id="15" presetID="2" presetClass="entr" presetSubtype="1" fill="hold" nodeType="withEffect">
                                  <p:stCondLst>
                                    <p:cond delay="750"/>
                                  </p:stCondLst>
                                  <p:childTnLst>
                                    <p:set>
                                      <p:cBhvr>
                                        <p:cTn id="16" dur="1" fill="hold">
                                          <p:stCondLst>
                                            <p:cond delay="0"/>
                                          </p:stCondLst>
                                        </p:cTn>
                                        <p:tgtEl>
                                          <p:spTgt spid="57"/>
                                        </p:tgtEl>
                                        <p:attrNameLst>
                                          <p:attrName>style.visibility</p:attrName>
                                        </p:attrNameLst>
                                      </p:cBhvr>
                                      <p:to>
                                        <p:strVal val="visible"/>
                                      </p:to>
                                    </p:set>
                                    <p:anim calcmode="lin" valueType="num">
                                      <p:cBhvr additive="base">
                                        <p:cTn id="17" dur="250" fill="hold"/>
                                        <p:tgtEl>
                                          <p:spTgt spid="57"/>
                                        </p:tgtEl>
                                        <p:attrNameLst>
                                          <p:attrName>ppt_x</p:attrName>
                                        </p:attrNameLst>
                                      </p:cBhvr>
                                      <p:tavLst>
                                        <p:tav tm="0">
                                          <p:val>
                                            <p:strVal val="#ppt_x"/>
                                          </p:val>
                                        </p:tav>
                                        <p:tav tm="100000">
                                          <p:val>
                                            <p:strVal val="#ppt_x"/>
                                          </p:val>
                                        </p:tav>
                                      </p:tavLst>
                                    </p:anim>
                                    <p:anim calcmode="lin" valueType="num">
                                      <p:cBhvr additive="base">
                                        <p:cTn id="18" dur="250" fill="hold"/>
                                        <p:tgtEl>
                                          <p:spTgt spid="57"/>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2" presetClass="entr" presetSubtype="2" fill="hold" nodeType="afterEffect">
                                  <p:stCondLst>
                                    <p:cond delay="25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childTnLst>
                          </p:cTn>
                        </p:par>
                        <p:par>
                          <p:cTn id="23" fill="hold">
                            <p:stCondLst>
                              <p:cond delay="2250"/>
                            </p:stCondLst>
                            <p:childTnLst>
                              <p:par>
                                <p:cTn id="24" presetID="10" presetClass="entr" presetSubtype="0"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childTnLst>
                          </p:cTn>
                        </p:par>
                        <p:par>
                          <p:cTn id="27" fill="hold">
                            <p:stCondLst>
                              <p:cond delay="2750"/>
                            </p:stCondLst>
                            <p:childTnLst>
                              <p:par>
                                <p:cTn id="28" presetID="2" presetClass="entr" presetSubtype="2" fill="hold" nodeType="afterEffect">
                                  <p:stCondLst>
                                    <p:cond delay="25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250" fill="hold"/>
                                        <p:tgtEl>
                                          <p:spTgt spid="22"/>
                                        </p:tgtEl>
                                        <p:attrNameLst>
                                          <p:attrName>ppt_x</p:attrName>
                                        </p:attrNameLst>
                                      </p:cBhvr>
                                      <p:tavLst>
                                        <p:tav tm="0">
                                          <p:val>
                                            <p:strVal val="1+#ppt_w/2"/>
                                          </p:val>
                                        </p:tav>
                                        <p:tav tm="100000">
                                          <p:val>
                                            <p:strVal val="#ppt_x"/>
                                          </p:val>
                                        </p:tav>
                                      </p:tavLst>
                                    </p:anim>
                                    <p:anim calcmode="lin" valueType="num">
                                      <p:cBhvr additive="base">
                                        <p:cTn id="31" dur="250" fill="hold"/>
                                        <p:tgtEl>
                                          <p:spTgt spid="22"/>
                                        </p:tgtEl>
                                        <p:attrNameLst>
                                          <p:attrName>ppt_y</p:attrName>
                                        </p:attrNameLst>
                                      </p:cBhvr>
                                      <p:tavLst>
                                        <p:tav tm="0">
                                          <p:val>
                                            <p:strVal val="#ppt_y"/>
                                          </p:val>
                                        </p:tav>
                                        <p:tav tm="100000">
                                          <p:val>
                                            <p:strVal val="#ppt_y"/>
                                          </p:val>
                                        </p:tav>
                                      </p:tavLst>
                                    </p:anim>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84"/>
                                        </p:tgtEl>
                                        <p:attrNameLst>
                                          <p:attrName>style.visibility</p:attrName>
                                        </p:attrNameLst>
                                      </p:cBhvr>
                                      <p:to>
                                        <p:strVal val="visible"/>
                                      </p:to>
                                    </p:set>
                                    <p:animEffect transition="in" filter="wipe(left)">
                                      <p:cBhvr>
                                        <p:cTn id="35" dur="500"/>
                                        <p:tgtEl>
                                          <p:spTgt spid="84"/>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96"/>
                                        </p:tgtEl>
                                        <p:attrNameLst>
                                          <p:attrName>style.visibility</p:attrName>
                                        </p:attrNameLst>
                                      </p:cBhvr>
                                      <p:to>
                                        <p:strVal val="visible"/>
                                      </p:to>
                                    </p:set>
                                    <p:animEffect transition="in" filter="fade">
                                      <p:cBhvr>
                                        <p:cTn id="39" dur="500"/>
                                        <p:tgtEl>
                                          <p:spTgt spid="96"/>
                                        </p:tgtEl>
                                      </p:cBhvr>
                                    </p:animEffect>
                                  </p:childTnLst>
                                </p:cTn>
                              </p:par>
                            </p:childTnLst>
                          </p:cTn>
                        </p:par>
                        <p:par>
                          <p:cTn id="40" fill="hold">
                            <p:stCondLst>
                              <p:cond delay="4500"/>
                            </p:stCondLst>
                            <p:childTnLst>
                              <p:par>
                                <p:cTn id="41" presetID="2" presetClass="entr" presetSubtype="2" fill="hold" nodeType="afterEffect">
                                  <p:stCondLst>
                                    <p:cond delay="250"/>
                                  </p:stCondLst>
                                  <p:childTnLst>
                                    <p:set>
                                      <p:cBhvr>
                                        <p:cTn id="42" dur="1" fill="hold">
                                          <p:stCondLst>
                                            <p:cond delay="0"/>
                                          </p:stCondLst>
                                        </p:cTn>
                                        <p:tgtEl>
                                          <p:spTgt spid="60"/>
                                        </p:tgtEl>
                                        <p:attrNameLst>
                                          <p:attrName>style.visibility</p:attrName>
                                        </p:attrNameLst>
                                      </p:cBhvr>
                                      <p:to>
                                        <p:strVal val="visible"/>
                                      </p:to>
                                    </p:set>
                                    <p:anim calcmode="lin" valueType="num">
                                      <p:cBhvr additive="base">
                                        <p:cTn id="43" dur="250" fill="hold"/>
                                        <p:tgtEl>
                                          <p:spTgt spid="60"/>
                                        </p:tgtEl>
                                        <p:attrNameLst>
                                          <p:attrName>ppt_x</p:attrName>
                                        </p:attrNameLst>
                                      </p:cBhvr>
                                      <p:tavLst>
                                        <p:tav tm="0">
                                          <p:val>
                                            <p:strVal val="1+#ppt_w/2"/>
                                          </p:val>
                                        </p:tav>
                                        <p:tav tm="100000">
                                          <p:val>
                                            <p:strVal val="#ppt_x"/>
                                          </p:val>
                                        </p:tav>
                                      </p:tavLst>
                                    </p:anim>
                                    <p:anim calcmode="lin" valueType="num">
                                      <p:cBhvr additive="base">
                                        <p:cTn id="44" dur="250" fill="hold"/>
                                        <p:tgtEl>
                                          <p:spTgt spid="60"/>
                                        </p:tgtEl>
                                        <p:attrNameLst>
                                          <p:attrName>ppt_y</p:attrName>
                                        </p:attrNameLst>
                                      </p:cBhvr>
                                      <p:tavLst>
                                        <p:tav tm="0">
                                          <p:val>
                                            <p:strVal val="#ppt_y"/>
                                          </p:val>
                                        </p:tav>
                                        <p:tav tm="100000">
                                          <p:val>
                                            <p:strVal val="#ppt_y"/>
                                          </p:val>
                                        </p:tav>
                                      </p:tavLst>
                                    </p:anim>
                                  </p:childTnLst>
                                </p:cTn>
                              </p:par>
                            </p:childTnLst>
                          </p:cTn>
                        </p:par>
                        <p:par>
                          <p:cTn id="45" fill="hold">
                            <p:stCondLst>
                              <p:cond delay="5250"/>
                            </p:stCondLst>
                            <p:childTnLst>
                              <p:par>
                                <p:cTn id="46" presetID="22" presetClass="entr" presetSubtype="8"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500"/>
                                        <p:tgtEl>
                                          <p:spTgt spid="3"/>
                                        </p:tgtEl>
                                      </p:cBhvr>
                                    </p:animEffect>
                                  </p:childTnLst>
                                </p:cTn>
                              </p:par>
                            </p:childTnLst>
                          </p:cTn>
                        </p:par>
                        <p:par>
                          <p:cTn id="49" fill="hold">
                            <p:stCondLst>
                              <p:cond delay="5750"/>
                            </p:stCondLst>
                            <p:childTnLst>
                              <p:par>
                                <p:cTn id="50" presetID="10" presetClass="entr" presetSubtype="0" fill="hold" grpId="0" nodeType="after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childTnLst>
                          </p:cTn>
                        </p:par>
                        <p:par>
                          <p:cTn id="53" fill="hold">
                            <p:stCondLst>
                              <p:cond delay="6250"/>
                            </p:stCondLst>
                            <p:childTnLst>
                              <p:par>
                                <p:cTn id="54" presetID="2" presetClass="entr" presetSubtype="4" fill="hold" nodeType="afterEffect">
                                  <p:stCondLst>
                                    <p:cond delay="250"/>
                                  </p:stCondLst>
                                  <p:childTnLst>
                                    <p:set>
                                      <p:cBhvr>
                                        <p:cTn id="55" dur="1" fill="hold">
                                          <p:stCondLst>
                                            <p:cond delay="0"/>
                                          </p:stCondLst>
                                        </p:cTn>
                                        <p:tgtEl>
                                          <p:spTgt spid="69"/>
                                        </p:tgtEl>
                                        <p:attrNameLst>
                                          <p:attrName>style.visibility</p:attrName>
                                        </p:attrNameLst>
                                      </p:cBhvr>
                                      <p:to>
                                        <p:strVal val="visible"/>
                                      </p:to>
                                    </p:set>
                                    <p:anim calcmode="lin" valueType="num">
                                      <p:cBhvr additive="base">
                                        <p:cTn id="56" dur="250" fill="hold"/>
                                        <p:tgtEl>
                                          <p:spTgt spid="69"/>
                                        </p:tgtEl>
                                        <p:attrNameLst>
                                          <p:attrName>ppt_x</p:attrName>
                                        </p:attrNameLst>
                                      </p:cBhvr>
                                      <p:tavLst>
                                        <p:tav tm="0">
                                          <p:val>
                                            <p:strVal val="#ppt_x"/>
                                          </p:val>
                                        </p:tav>
                                        <p:tav tm="100000">
                                          <p:val>
                                            <p:strVal val="#ppt_x"/>
                                          </p:val>
                                        </p:tav>
                                      </p:tavLst>
                                    </p:anim>
                                    <p:anim calcmode="lin" valueType="num">
                                      <p:cBhvr additive="base">
                                        <p:cTn id="57" dur="250" fill="hold"/>
                                        <p:tgtEl>
                                          <p:spTgt spid="69"/>
                                        </p:tgtEl>
                                        <p:attrNameLst>
                                          <p:attrName>ppt_y</p:attrName>
                                        </p:attrNameLst>
                                      </p:cBhvr>
                                      <p:tavLst>
                                        <p:tav tm="0">
                                          <p:val>
                                            <p:strVal val="1+#ppt_h/2"/>
                                          </p:val>
                                        </p:tav>
                                        <p:tav tm="100000">
                                          <p:val>
                                            <p:strVal val="#ppt_y"/>
                                          </p:val>
                                        </p:tav>
                                      </p:tavLst>
                                    </p:anim>
                                  </p:childTnLst>
                                </p:cTn>
                              </p:par>
                            </p:childTnLst>
                          </p:cTn>
                        </p:par>
                        <p:par>
                          <p:cTn id="58" fill="hold">
                            <p:stCondLst>
                              <p:cond delay="7000"/>
                            </p:stCondLst>
                            <p:childTnLst>
                              <p:par>
                                <p:cTn id="59" presetID="22" presetClass="entr" presetSubtype="8"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500"/>
                                        <p:tgtEl>
                                          <p:spTgt spid="4"/>
                                        </p:tgtEl>
                                      </p:cBhvr>
                                    </p:animEffect>
                                  </p:childTnLst>
                                </p:cTn>
                              </p:par>
                            </p:childTnLst>
                          </p:cTn>
                        </p:par>
                        <p:par>
                          <p:cTn id="62" fill="hold">
                            <p:stCondLst>
                              <p:cond delay="7500"/>
                            </p:stCondLst>
                            <p:childTnLst>
                              <p:par>
                                <p:cTn id="63" presetID="10"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500"/>
                                        <p:tgtEl>
                                          <p:spTgt spid="34"/>
                                        </p:tgtEl>
                                      </p:cBhvr>
                                    </p:animEffect>
                                  </p:childTnLst>
                                </p:cTn>
                              </p:par>
                            </p:childTnLst>
                          </p:cTn>
                        </p:par>
                        <p:par>
                          <p:cTn id="66" fill="hold">
                            <p:stCondLst>
                              <p:cond delay="8000"/>
                            </p:stCondLst>
                            <p:childTnLst>
                              <p:par>
                                <p:cTn id="67" presetID="2" presetClass="entr" presetSubtype="8" fill="hold" nodeType="afterEffect">
                                  <p:stCondLst>
                                    <p:cond delay="250"/>
                                  </p:stCondLst>
                                  <p:childTnLst>
                                    <p:set>
                                      <p:cBhvr>
                                        <p:cTn id="68" dur="1" fill="hold">
                                          <p:stCondLst>
                                            <p:cond delay="0"/>
                                          </p:stCondLst>
                                        </p:cTn>
                                        <p:tgtEl>
                                          <p:spTgt spid="63"/>
                                        </p:tgtEl>
                                        <p:attrNameLst>
                                          <p:attrName>style.visibility</p:attrName>
                                        </p:attrNameLst>
                                      </p:cBhvr>
                                      <p:to>
                                        <p:strVal val="visible"/>
                                      </p:to>
                                    </p:set>
                                    <p:anim calcmode="lin" valueType="num">
                                      <p:cBhvr additive="base">
                                        <p:cTn id="69" dur="250" fill="hold"/>
                                        <p:tgtEl>
                                          <p:spTgt spid="63"/>
                                        </p:tgtEl>
                                        <p:attrNameLst>
                                          <p:attrName>ppt_x</p:attrName>
                                        </p:attrNameLst>
                                      </p:cBhvr>
                                      <p:tavLst>
                                        <p:tav tm="0">
                                          <p:val>
                                            <p:strVal val="0-#ppt_w/2"/>
                                          </p:val>
                                        </p:tav>
                                        <p:tav tm="100000">
                                          <p:val>
                                            <p:strVal val="#ppt_x"/>
                                          </p:val>
                                        </p:tav>
                                      </p:tavLst>
                                    </p:anim>
                                    <p:anim calcmode="lin" valueType="num">
                                      <p:cBhvr additive="base">
                                        <p:cTn id="70" dur="250" fill="hold"/>
                                        <p:tgtEl>
                                          <p:spTgt spid="63"/>
                                        </p:tgtEl>
                                        <p:attrNameLst>
                                          <p:attrName>ppt_y</p:attrName>
                                        </p:attrNameLst>
                                      </p:cBhvr>
                                      <p:tavLst>
                                        <p:tav tm="0">
                                          <p:val>
                                            <p:strVal val="#ppt_y"/>
                                          </p:val>
                                        </p:tav>
                                        <p:tav tm="100000">
                                          <p:val>
                                            <p:strVal val="#ppt_y"/>
                                          </p:val>
                                        </p:tav>
                                      </p:tavLst>
                                    </p:anim>
                                  </p:childTnLst>
                                </p:cTn>
                              </p:par>
                            </p:childTnLst>
                          </p:cTn>
                        </p:par>
                        <p:par>
                          <p:cTn id="71" fill="hold">
                            <p:stCondLst>
                              <p:cond delay="8750"/>
                            </p:stCondLst>
                            <p:childTnLst>
                              <p:par>
                                <p:cTn id="72" presetID="22" presetClass="entr" presetSubtype="2"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right)">
                                      <p:cBhvr>
                                        <p:cTn id="74" dur="250"/>
                                        <p:tgtEl>
                                          <p:spTgt spid="5"/>
                                        </p:tgtEl>
                                      </p:cBhvr>
                                    </p:animEffect>
                                  </p:childTnLst>
                                </p:cTn>
                              </p:par>
                            </p:childTnLst>
                          </p:cTn>
                        </p:par>
                        <p:par>
                          <p:cTn id="75" fill="hold">
                            <p:stCondLst>
                              <p:cond delay="9250"/>
                            </p:stCondLst>
                            <p:childTnLst>
                              <p:par>
                                <p:cTn id="76" presetID="10" presetClass="entr" presetSubtype="0" fill="hold" grpId="0" nodeType="afterEffect">
                                  <p:stCondLst>
                                    <p:cond delay="0"/>
                                  </p:stCondLst>
                                  <p:childTnLst>
                                    <p:set>
                                      <p:cBhvr>
                                        <p:cTn id="77" dur="1" fill="hold">
                                          <p:stCondLst>
                                            <p:cond delay="0"/>
                                          </p:stCondLst>
                                        </p:cTn>
                                        <p:tgtEl>
                                          <p:spTgt spid="39"/>
                                        </p:tgtEl>
                                        <p:attrNameLst>
                                          <p:attrName>style.visibility</p:attrName>
                                        </p:attrNameLst>
                                      </p:cBhvr>
                                      <p:to>
                                        <p:strVal val="visible"/>
                                      </p:to>
                                    </p:set>
                                    <p:animEffect transition="in" filter="fade">
                                      <p:cBhvr>
                                        <p:cTn id="78" dur="500"/>
                                        <p:tgtEl>
                                          <p:spTgt spid="39"/>
                                        </p:tgtEl>
                                      </p:cBhvr>
                                    </p:animEffect>
                                  </p:childTnLst>
                                </p:cTn>
                              </p:par>
                            </p:childTnLst>
                          </p:cTn>
                        </p:par>
                        <p:par>
                          <p:cTn id="79" fill="hold">
                            <p:stCondLst>
                              <p:cond delay="9750"/>
                            </p:stCondLst>
                            <p:childTnLst>
                              <p:par>
                                <p:cTn id="80" presetID="2" presetClass="entr" presetSubtype="8" fill="hold" nodeType="afterEffect">
                                  <p:stCondLst>
                                    <p:cond delay="250"/>
                                  </p:stCondLst>
                                  <p:childTnLst>
                                    <p:set>
                                      <p:cBhvr>
                                        <p:cTn id="81" dur="1" fill="hold">
                                          <p:stCondLst>
                                            <p:cond delay="0"/>
                                          </p:stCondLst>
                                        </p:cTn>
                                        <p:tgtEl>
                                          <p:spTgt spid="66"/>
                                        </p:tgtEl>
                                        <p:attrNameLst>
                                          <p:attrName>style.visibility</p:attrName>
                                        </p:attrNameLst>
                                      </p:cBhvr>
                                      <p:to>
                                        <p:strVal val="visible"/>
                                      </p:to>
                                    </p:set>
                                    <p:anim calcmode="lin" valueType="num">
                                      <p:cBhvr additive="base">
                                        <p:cTn id="82" dur="250" fill="hold"/>
                                        <p:tgtEl>
                                          <p:spTgt spid="66"/>
                                        </p:tgtEl>
                                        <p:attrNameLst>
                                          <p:attrName>ppt_x</p:attrName>
                                        </p:attrNameLst>
                                      </p:cBhvr>
                                      <p:tavLst>
                                        <p:tav tm="0">
                                          <p:val>
                                            <p:strVal val="0-#ppt_w/2"/>
                                          </p:val>
                                        </p:tav>
                                        <p:tav tm="100000">
                                          <p:val>
                                            <p:strVal val="#ppt_x"/>
                                          </p:val>
                                        </p:tav>
                                      </p:tavLst>
                                    </p:anim>
                                    <p:anim calcmode="lin" valueType="num">
                                      <p:cBhvr additive="base">
                                        <p:cTn id="83" dur="250" fill="hold"/>
                                        <p:tgtEl>
                                          <p:spTgt spid="66"/>
                                        </p:tgtEl>
                                        <p:attrNameLst>
                                          <p:attrName>ppt_y</p:attrName>
                                        </p:attrNameLst>
                                      </p:cBhvr>
                                      <p:tavLst>
                                        <p:tav tm="0">
                                          <p:val>
                                            <p:strVal val="#ppt_y"/>
                                          </p:val>
                                        </p:tav>
                                        <p:tav tm="100000">
                                          <p:val>
                                            <p:strVal val="#ppt_y"/>
                                          </p:val>
                                        </p:tav>
                                      </p:tavLst>
                                    </p:anim>
                                  </p:childTnLst>
                                </p:cTn>
                              </p:par>
                            </p:childTnLst>
                          </p:cTn>
                        </p:par>
                        <p:par>
                          <p:cTn id="84" fill="hold">
                            <p:stCondLst>
                              <p:cond delay="10500"/>
                            </p:stCondLst>
                            <p:childTnLst>
                              <p:par>
                                <p:cTn id="85" presetID="22" presetClass="entr" presetSubtype="2" fill="hold" nodeType="afterEffect">
                                  <p:stCondLst>
                                    <p:cond delay="0"/>
                                  </p:stCondLst>
                                  <p:childTnLst>
                                    <p:set>
                                      <p:cBhvr>
                                        <p:cTn id="86" dur="1" fill="hold">
                                          <p:stCondLst>
                                            <p:cond delay="0"/>
                                          </p:stCondLst>
                                        </p:cTn>
                                        <p:tgtEl>
                                          <p:spTgt spid="6"/>
                                        </p:tgtEl>
                                        <p:attrNameLst>
                                          <p:attrName>style.visibility</p:attrName>
                                        </p:attrNameLst>
                                      </p:cBhvr>
                                      <p:to>
                                        <p:strVal val="visible"/>
                                      </p:to>
                                    </p:set>
                                    <p:animEffect transition="in" filter="wipe(right)">
                                      <p:cBhvr>
                                        <p:cTn id="87" dur="250"/>
                                        <p:tgtEl>
                                          <p:spTgt spid="6"/>
                                        </p:tgtEl>
                                      </p:cBhvr>
                                    </p:animEffect>
                                  </p:childTnLst>
                                </p:cTn>
                              </p:par>
                            </p:childTnLst>
                          </p:cTn>
                        </p:par>
                        <p:par>
                          <p:cTn id="88" fill="hold">
                            <p:stCondLst>
                              <p:cond delay="11000"/>
                            </p:stCondLst>
                            <p:childTnLst>
                              <p:par>
                                <p:cTn id="89" presetID="10" presetClass="entr" presetSubtype="0" fill="hold" grpId="0" nodeType="afterEffect">
                                  <p:stCondLst>
                                    <p:cond delay="0"/>
                                  </p:stCondLst>
                                  <p:childTnLst>
                                    <p:set>
                                      <p:cBhvr>
                                        <p:cTn id="90" dur="1" fill="hold">
                                          <p:stCondLst>
                                            <p:cond delay="0"/>
                                          </p:stCondLst>
                                        </p:cTn>
                                        <p:tgtEl>
                                          <p:spTgt spid="72"/>
                                        </p:tgtEl>
                                        <p:attrNameLst>
                                          <p:attrName>style.visibility</p:attrName>
                                        </p:attrNameLst>
                                      </p:cBhvr>
                                      <p:to>
                                        <p:strVal val="visible"/>
                                      </p:to>
                                    </p:set>
                                    <p:animEffect transition="in" filter="fade">
                                      <p:cBhvr>
                                        <p:cTn id="9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96" grpId="0"/>
      <p:bldP spid="33" grpId="0"/>
      <p:bldP spid="34" grpId="0"/>
      <p:bldP spid="39" grpId="0"/>
      <p:bldP spid="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区块链的发展</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11" name="Oval 6"/>
          <p:cNvSpPr/>
          <p:nvPr/>
        </p:nvSpPr>
        <p:spPr>
          <a:xfrm>
            <a:off x="744149" y="2090774"/>
            <a:ext cx="1254642" cy="125464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en-US" sz="2400">
              <a:solidFill>
                <a:srgbClr val="FEFABC"/>
              </a:solidFill>
              <a:latin typeface="Bebas" pitchFamily="2" charset="0"/>
              <a:ea typeface="微软雅黑" panose="020B0503020204020204" charset="-122"/>
              <a:sym typeface="Bebas" pitchFamily="2" charset="0"/>
            </a:endParaRPr>
          </a:p>
        </p:txBody>
      </p:sp>
      <p:sp>
        <p:nvSpPr>
          <p:cNvPr id="14" name="TextBox 10"/>
          <p:cNvSpPr txBox="1"/>
          <p:nvPr/>
        </p:nvSpPr>
        <p:spPr>
          <a:xfrm>
            <a:off x="2040255" y="2238375"/>
            <a:ext cx="2059305" cy="737235"/>
          </a:xfrm>
          <a:prstGeom prst="rect">
            <a:avLst/>
          </a:prstGeom>
          <a:noFill/>
        </p:spPr>
        <p:txBody>
          <a:bodyPr wrap="square" rtlCol="0">
            <a:spAutoFit/>
          </a:bodyPr>
          <a:p>
            <a:pPr lvl="0">
              <a:lnSpc>
                <a:spcPct val="150000"/>
              </a:lnSpc>
            </a:pPr>
            <a:r>
              <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rPr>
              <a:t>区块链被提出，诞生于中本聪的比特币。</a:t>
            </a:r>
            <a:endPar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endParaRPr>
          </a:p>
        </p:txBody>
      </p:sp>
      <p:sp>
        <p:nvSpPr>
          <p:cNvPr id="15" name="Oval 11"/>
          <p:cNvSpPr/>
          <p:nvPr/>
        </p:nvSpPr>
        <p:spPr>
          <a:xfrm>
            <a:off x="2392571" y="4220830"/>
            <a:ext cx="1254642" cy="125464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en-US" sz="2400">
              <a:solidFill>
                <a:srgbClr val="FEFABC"/>
              </a:solidFill>
              <a:latin typeface="Bebas" pitchFamily="2" charset="0"/>
              <a:ea typeface="微软雅黑" panose="020B0503020204020204" charset="-122"/>
              <a:sym typeface="Bebas" pitchFamily="2" charset="0"/>
            </a:endParaRPr>
          </a:p>
        </p:txBody>
      </p:sp>
      <p:sp>
        <p:nvSpPr>
          <p:cNvPr id="18" name="TextBox 15"/>
          <p:cNvSpPr txBox="1"/>
          <p:nvPr/>
        </p:nvSpPr>
        <p:spPr>
          <a:xfrm>
            <a:off x="3764280" y="4541520"/>
            <a:ext cx="2306320" cy="1060450"/>
          </a:xfrm>
          <a:prstGeom prst="rect">
            <a:avLst/>
          </a:prstGeom>
          <a:noFill/>
        </p:spPr>
        <p:txBody>
          <a:bodyPr wrap="square" rtlCol="0">
            <a:spAutoFit/>
          </a:bodyPr>
          <a:p>
            <a:pPr lvl="0">
              <a:lnSpc>
                <a:spcPct val="150000"/>
              </a:lnSpc>
            </a:pPr>
            <a:r>
              <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rPr>
              <a:t>区块链成为了美国创投中获得融资最高的板块，突破10亿美元。</a:t>
            </a:r>
            <a:endPar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endParaRPr>
          </a:p>
        </p:txBody>
      </p:sp>
      <p:sp>
        <p:nvSpPr>
          <p:cNvPr id="8" name="Oval 16"/>
          <p:cNvSpPr/>
          <p:nvPr/>
        </p:nvSpPr>
        <p:spPr>
          <a:xfrm>
            <a:off x="4816711" y="2054579"/>
            <a:ext cx="1254642" cy="125464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en-US" sz="2400">
              <a:solidFill>
                <a:srgbClr val="FEFABC"/>
              </a:solidFill>
              <a:latin typeface="Bebas" pitchFamily="2" charset="0"/>
              <a:ea typeface="微软雅黑" panose="020B0503020204020204" charset="-122"/>
              <a:sym typeface="Bebas" pitchFamily="2" charset="0"/>
            </a:endParaRPr>
          </a:p>
        </p:txBody>
      </p:sp>
      <p:cxnSp>
        <p:nvCxnSpPr>
          <p:cNvPr id="9" name="Straight Arrow Connector 27"/>
          <p:cNvCxnSpPr/>
          <p:nvPr/>
        </p:nvCxnSpPr>
        <p:spPr>
          <a:xfrm flipV="1">
            <a:off x="7562215" y="3148965"/>
            <a:ext cx="1110615" cy="1163320"/>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TextBox 20"/>
          <p:cNvSpPr txBox="1"/>
          <p:nvPr/>
        </p:nvSpPr>
        <p:spPr>
          <a:xfrm>
            <a:off x="6196330" y="1915160"/>
            <a:ext cx="2113280" cy="1060450"/>
          </a:xfrm>
          <a:prstGeom prst="rect">
            <a:avLst/>
          </a:prstGeom>
          <a:noFill/>
        </p:spPr>
        <p:txBody>
          <a:bodyPr wrap="square" rtlCol="0">
            <a:spAutoFit/>
          </a:bodyPr>
          <a:p>
            <a:pPr lvl="0">
              <a:lnSpc>
                <a:spcPct val="150000"/>
              </a:lnSpc>
            </a:pPr>
            <a:r>
              <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rPr>
              <a:t>中国人民银行数字货币研讨会宣布对数字货币研究取得阶段性成果。</a:t>
            </a:r>
            <a:endPar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endParaRPr>
          </a:p>
        </p:txBody>
      </p:sp>
      <p:sp>
        <p:nvSpPr>
          <p:cNvPr id="25" name="Oval 21"/>
          <p:cNvSpPr/>
          <p:nvPr/>
        </p:nvSpPr>
        <p:spPr>
          <a:xfrm>
            <a:off x="6522050" y="4220830"/>
            <a:ext cx="1254642" cy="125464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en-US" sz="2400">
              <a:solidFill>
                <a:srgbClr val="FEFABC"/>
              </a:solidFill>
              <a:latin typeface="Bebas" pitchFamily="2" charset="0"/>
              <a:ea typeface="微软雅黑" panose="020B0503020204020204" charset="-122"/>
              <a:sym typeface="Bebas" pitchFamily="2" charset="0"/>
            </a:endParaRPr>
          </a:p>
        </p:txBody>
      </p:sp>
      <p:cxnSp>
        <p:nvCxnSpPr>
          <p:cNvPr id="31" name="Straight Arrow Connector 26"/>
          <p:cNvCxnSpPr>
            <a:endCxn id="15" idx="1"/>
          </p:cNvCxnSpPr>
          <p:nvPr/>
        </p:nvCxnSpPr>
        <p:spPr>
          <a:xfrm>
            <a:off x="1665605" y="3285490"/>
            <a:ext cx="901065" cy="1118870"/>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27"/>
          <p:cNvCxnSpPr>
            <a:stCxn id="15" idx="7"/>
            <a:endCxn id="8" idx="3"/>
          </p:cNvCxnSpPr>
          <p:nvPr/>
        </p:nvCxnSpPr>
        <p:spPr>
          <a:xfrm flipV="1">
            <a:off x="3454400" y="3126105"/>
            <a:ext cx="1536065" cy="1278255"/>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28"/>
          <p:cNvCxnSpPr/>
          <p:nvPr/>
        </p:nvCxnSpPr>
        <p:spPr>
          <a:xfrm>
            <a:off x="5758180" y="3174365"/>
            <a:ext cx="1056640" cy="1112520"/>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Oval 16"/>
          <p:cNvSpPr/>
          <p:nvPr/>
        </p:nvSpPr>
        <p:spPr>
          <a:xfrm>
            <a:off x="8435576" y="2026004"/>
            <a:ext cx="1254642" cy="125464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en-US" sz="2400">
              <a:solidFill>
                <a:srgbClr val="FEFABC"/>
              </a:solidFill>
              <a:latin typeface="Bebas" pitchFamily="2" charset="0"/>
              <a:ea typeface="微软雅黑" panose="020B0503020204020204" charset="-122"/>
              <a:sym typeface="Bebas" pitchFamily="2" charset="0"/>
            </a:endParaRPr>
          </a:p>
        </p:txBody>
      </p:sp>
      <p:sp>
        <p:nvSpPr>
          <p:cNvPr id="17" name="文本框 16"/>
          <p:cNvSpPr txBox="1"/>
          <p:nvPr/>
        </p:nvSpPr>
        <p:spPr>
          <a:xfrm>
            <a:off x="852170" y="2395855"/>
            <a:ext cx="1038225" cy="64516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2008年10月</a:t>
            </a:r>
            <a:endParaRPr lang="zh-CN" altLang="en-US" b="1">
              <a:solidFill>
                <a:schemeClr val="bg1"/>
              </a:solidFill>
              <a:latin typeface="微软雅黑" panose="020B0503020204020204" charset="-122"/>
              <a:ea typeface="微软雅黑" panose="020B0503020204020204" charset="-122"/>
            </a:endParaRPr>
          </a:p>
        </p:txBody>
      </p:sp>
      <p:sp>
        <p:nvSpPr>
          <p:cNvPr id="21" name="文本框 20"/>
          <p:cNvSpPr txBox="1"/>
          <p:nvPr/>
        </p:nvSpPr>
        <p:spPr>
          <a:xfrm>
            <a:off x="2446655" y="4664075"/>
            <a:ext cx="1147445" cy="36830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2015年</a:t>
            </a:r>
            <a:endParaRPr lang="zh-CN" altLang="en-US" b="1">
              <a:solidFill>
                <a:schemeClr val="bg1"/>
              </a:solidFill>
              <a:latin typeface="微软雅黑" panose="020B0503020204020204" charset="-122"/>
              <a:ea typeface="微软雅黑" panose="020B0503020204020204" charset="-122"/>
            </a:endParaRPr>
          </a:p>
        </p:txBody>
      </p:sp>
      <p:sp>
        <p:nvSpPr>
          <p:cNvPr id="30" name="文本框 29"/>
          <p:cNvSpPr txBox="1"/>
          <p:nvPr/>
        </p:nvSpPr>
        <p:spPr>
          <a:xfrm>
            <a:off x="4867275" y="2359660"/>
            <a:ext cx="1153160" cy="64516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2016年1月20日</a:t>
            </a:r>
            <a:endParaRPr lang="zh-CN" altLang="en-US" b="1">
              <a:solidFill>
                <a:schemeClr val="bg1"/>
              </a:solidFill>
              <a:latin typeface="微软雅黑" panose="020B0503020204020204" charset="-122"/>
              <a:ea typeface="微软雅黑" panose="020B0503020204020204" charset="-122"/>
            </a:endParaRPr>
          </a:p>
        </p:txBody>
      </p:sp>
      <p:sp>
        <p:nvSpPr>
          <p:cNvPr id="35" name="文本框 34"/>
          <p:cNvSpPr txBox="1"/>
          <p:nvPr/>
        </p:nvSpPr>
        <p:spPr>
          <a:xfrm>
            <a:off x="6630670" y="4648835"/>
            <a:ext cx="1038225" cy="36830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2017年</a:t>
            </a:r>
            <a:endParaRPr lang="zh-CN" altLang="en-US" b="1">
              <a:solidFill>
                <a:schemeClr val="bg1"/>
              </a:solidFill>
              <a:latin typeface="微软雅黑" panose="020B0503020204020204" charset="-122"/>
              <a:ea typeface="微软雅黑" panose="020B0503020204020204" charset="-122"/>
            </a:endParaRPr>
          </a:p>
        </p:txBody>
      </p:sp>
      <p:sp>
        <p:nvSpPr>
          <p:cNvPr id="42" name="文本框 41"/>
          <p:cNvSpPr txBox="1"/>
          <p:nvPr/>
        </p:nvSpPr>
        <p:spPr>
          <a:xfrm>
            <a:off x="8543925" y="2454910"/>
            <a:ext cx="1038225" cy="368300"/>
          </a:xfrm>
          <a:prstGeom prst="rect">
            <a:avLst/>
          </a:prstGeom>
          <a:noFill/>
        </p:spPr>
        <p:txBody>
          <a:bodyPr wrap="square" rtlCol="0">
            <a:spAutoFit/>
          </a:bodyPr>
          <a:p>
            <a:pPr algn="ctr"/>
            <a:r>
              <a:rPr lang="zh-CN" altLang="en-US" b="1">
                <a:solidFill>
                  <a:schemeClr val="bg1"/>
                </a:solidFill>
                <a:latin typeface="微软雅黑" panose="020B0503020204020204" charset="-122"/>
                <a:ea typeface="微软雅黑" panose="020B0503020204020204" charset="-122"/>
              </a:rPr>
              <a:t>2018年</a:t>
            </a:r>
            <a:endParaRPr lang="zh-CN" altLang="en-US" b="1">
              <a:solidFill>
                <a:schemeClr val="bg1"/>
              </a:solidFill>
              <a:latin typeface="微软雅黑" panose="020B0503020204020204" charset="-122"/>
              <a:ea typeface="微软雅黑" panose="020B0503020204020204" charset="-122"/>
            </a:endParaRPr>
          </a:p>
        </p:txBody>
      </p:sp>
      <p:sp>
        <p:nvSpPr>
          <p:cNvPr id="45" name="TextBox 20"/>
          <p:cNvSpPr txBox="1"/>
          <p:nvPr/>
        </p:nvSpPr>
        <p:spPr>
          <a:xfrm>
            <a:off x="7960995" y="4648835"/>
            <a:ext cx="2099945" cy="737235"/>
          </a:xfrm>
          <a:prstGeom prst="rect">
            <a:avLst/>
          </a:prstGeom>
          <a:noFill/>
        </p:spPr>
        <p:txBody>
          <a:bodyPr wrap="square" rtlCol="0">
            <a:spAutoFit/>
          </a:bodyPr>
          <a:p>
            <a:pPr lvl="0">
              <a:lnSpc>
                <a:spcPct val="150000"/>
              </a:lnSpc>
            </a:pPr>
            <a:r>
              <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rPr>
              <a:t>区块链行业将洗尽铅华，从浮躁中抬起头来</a:t>
            </a:r>
            <a:endPar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endParaRPr>
          </a:p>
        </p:txBody>
      </p:sp>
      <p:sp>
        <p:nvSpPr>
          <p:cNvPr id="46" name="TextBox 20"/>
          <p:cNvSpPr txBox="1"/>
          <p:nvPr/>
        </p:nvSpPr>
        <p:spPr>
          <a:xfrm>
            <a:off x="9839960" y="1980565"/>
            <a:ext cx="1778635" cy="1060450"/>
          </a:xfrm>
          <a:prstGeom prst="rect">
            <a:avLst/>
          </a:prstGeom>
          <a:noFill/>
        </p:spPr>
        <p:txBody>
          <a:bodyPr wrap="square" rtlCol="0">
            <a:spAutoFit/>
          </a:bodyPr>
          <a:p>
            <a:pPr lvl="0">
              <a:lnSpc>
                <a:spcPct val="150000"/>
              </a:lnSpc>
            </a:pPr>
            <a:r>
              <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rPr>
              <a:t>区块链概念再次翻红，引发各大企业关注。</a:t>
            </a:r>
            <a:endParaRPr lang="zh-CN" altLang="en-US" sz="1400" b="1">
              <a:solidFill>
                <a:schemeClr val="tx1">
                  <a:lumMod val="75000"/>
                  <a:lumOff val="25000"/>
                </a:schemeClr>
              </a:solidFill>
              <a:latin typeface="Bebas" pitchFamily="2" charset="0"/>
              <a:ea typeface="微软雅黑" panose="020B0503020204020204" charset="-122"/>
              <a:cs typeface="Lato Light"/>
              <a:sym typeface="Bebas" pitchFamily="2"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3349"/>
                            </p:stCondLst>
                            <p:childTnLst>
                              <p:par>
                                <p:cTn id="25" presetID="22" presetClass="entr" presetSubtype="1"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up)">
                                      <p:cBhvr>
                                        <p:cTn id="27" dur="500"/>
                                        <p:tgtEl>
                                          <p:spTgt spid="31"/>
                                        </p:tgtEl>
                                      </p:cBhvr>
                                    </p:animEffect>
                                  </p:childTnLst>
                                </p:cTn>
                              </p:par>
                            </p:childTnLst>
                          </p:cTn>
                        </p:par>
                        <p:par>
                          <p:cTn id="28" fill="hold">
                            <p:stCondLst>
                              <p:cond delay="3849"/>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4349"/>
                            </p:stCondLst>
                            <p:childTnLst>
                              <p:par>
                                <p:cTn id="35" presetID="53" presetClass="entr" presetSubtype="16"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childTnLst>
                                </p:cTn>
                              </p:par>
                            </p:childTnLst>
                          </p:cTn>
                        </p:par>
                        <p:par>
                          <p:cTn id="40" fill="hold">
                            <p:stCondLst>
                              <p:cond delay="4849"/>
                            </p:stCondLst>
                            <p:childTnLst>
                              <p:par>
                                <p:cTn id="41" presetID="10" presetClass="entr" presetSubtype="0" fill="hold" grpId="0" nodeType="afterEffect">
                                  <p:stCondLst>
                                    <p:cond delay="0"/>
                                  </p:stCondLst>
                                  <p:iterate type="lt">
                                    <p:tmPct val="10000"/>
                                  </p:iterate>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par>
                          <p:cTn id="44" fill="hold">
                            <p:stCondLst>
                              <p:cond delay="6750"/>
                            </p:stCondLst>
                            <p:childTnLst>
                              <p:par>
                                <p:cTn id="45" presetID="22" presetClass="entr" presetSubtype="4"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par>
                          <p:cTn id="48" fill="hold">
                            <p:stCondLst>
                              <p:cond delay="7250"/>
                            </p:stCondLst>
                            <p:childTnLst>
                              <p:par>
                                <p:cTn id="49" presetID="53" presetClass="entr" presetSubtype="16"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childTnLst>
                          </p:cTn>
                        </p:par>
                        <p:par>
                          <p:cTn id="54" fill="hold">
                            <p:stCondLst>
                              <p:cond delay="7750"/>
                            </p:stCondLst>
                            <p:childTnLst>
                              <p:par>
                                <p:cTn id="55" presetID="53" presetClass="entr" presetSubtype="16"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par>
                          <p:cTn id="60" fill="hold">
                            <p:stCondLst>
                              <p:cond delay="8250"/>
                            </p:stCondLst>
                            <p:childTnLst>
                              <p:par>
                                <p:cTn id="61" presetID="10" presetClass="entr" presetSubtype="0" fill="hold" grpId="0" nodeType="afterEffect">
                                  <p:stCondLst>
                                    <p:cond delay="0"/>
                                  </p:stCondLst>
                                  <p:iterate type="lt">
                                    <p:tmPct val="10000"/>
                                  </p:iterate>
                                  <p:childTnLst>
                                    <p:set>
                                      <p:cBhvr>
                                        <p:cTn id="62" dur="1" fill="hold">
                                          <p:stCondLst>
                                            <p:cond delay="0"/>
                                          </p:stCondLst>
                                        </p:cTn>
                                        <p:tgtEl>
                                          <p:spTgt spid="10"/>
                                        </p:tgtEl>
                                        <p:attrNameLst>
                                          <p:attrName>style.visibility</p:attrName>
                                        </p:attrNameLst>
                                      </p:cBhvr>
                                      <p:to>
                                        <p:strVal val="visible"/>
                                      </p:to>
                                    </p:set>
                                    <p:animEffect transition="in" filter="fade">
                                      <p:cBhvr>
                                        <p:cTn id="63" dur="500"/>
                                        <p:tgtEl>
                                          <p:spTgt spid="10"/>
                                        </p:tgtEl>
                                      </p:cBhvr>
                                    </p:animEffect>
                                  </p:childTnLst>
                                </p:cTn>
                              </p:par>
                            </p:childTnLst>
                          </p:cTn>
                        </p:par>
                        <p:par>
                          <p:cTn id="64" fill="hold">
                            <p:stCondLst>
                              <p:cond delay="10199"/>
                            </p:stCondLst>
                            <p:childTnLst>
                              <p:par>
                                <p:cTn id="65" presetID="22" presetClass="entr" presetSubtype="1"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up)">
                                      <p:cBhvr>
                                        <p:cTn id="67" dur="500"/>
                                        <p:tgtEl>
                                          <p:spTgt spid="13"/>
                                        </p:tgtEl>
                                      </p:cBhvr>
                                    </p:animEffect>
                                  </p:childTnLst>
                                </p:cTn>
                              </p:par>
                            </p:childTnLst>
                          </p:cTn>
                        </p:par>
                        <p:par>
                          <p:cTn id="68" fill="hold">
                            <p:stCondLst>
                              <p:cond delay="10699"/>
                            </p:stCondLst>
                            <p:childTnLst>
                              <p:par>
                                <p:cTn id="69" presetID="53" presetClass="entr" presetSubtype="16"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p:cTn id="71" dur="500" fill="hold"/>
                                        <p:tgtEl>
                                          <p:spTgt spid="25"/>
                                        </p:tgtEl>
                                        <p:attrNameLst>
                                          <p:attrName>ppt_w</p:attrName>
                                        </p:attrNameLst>
                                      </p:cBhvr>
                                      <p:tavLst>
                                        <p:tav tm="0">
                                          <p:val>
                                            <p:fltVal val="0"/>
                                          </p:val>
                                        </p:tav>
                                        <p:tav tm="100000">
                                          <p:val>
                                            <p:strVal val="#ppt_w"/>
                                          </p:val>
                                        </p:tav>
                                      </p:tavLst>
                                    </p:anim>
                                    <p:anim calcmode="lin" valueType="num">
                                      <p:cBhvr>
                                        <p:cTn id="72" dur="500" fill="hold"/>
                                        <p:tgtEl>
                                          <p:spTgt spid="25"/>
                                        </p:tgtEl>
                                        <p:attrNameLst>
                                          <p:attrName>ppt_h</p:attrName>
                                        </p:attrNameLst>
                                      </p:cBhvr>
                                      <p:tavLst>
                                        <p:tav tm="0">
                                          <p:val>
                                            <p:fltVal val="0"/>
                                          </p:val>
                                        </p:tav>
                                        <p:tav tm="100000">
                                          <p:val>
                                            <p:strVal val="#ppt_h"/>
                                          </p:val>
                                        </p:tav>
                                      </p:tavLst>
                                    </p:anim>
                                    <p:animEffect transition="in" filter="fade">
                                      <p:cBhvr>
                                        <p:cTn id="73" dur="500"/>
                                        <p:tgtEl>
                                          <p:spTgt spid="25"/>
                                        </p:tgtEl>
                                      </p:cBhvr>
                                    </p:animEffect>
                                  </p:childTnLst>
                                </p:cTn>
                              </p:par>
                            </p:childTnLst>
                          </p:cTn>
                        </p:par>
                        <p:par>
                          <p:cTn id="74" fill="hold">
                            <p:stCondLst>
                              <p:cond delay="11199"/>
                            </p:stCondLst>
                            <p:childTnLst>
                              <p:par>
                                <p:cTn id="75" presetID="53" presetClass="entr" presetSubtype="16" fill="hold" grpId="0" nodeType="after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childTnLst>
                                </p:cTn>
                              </p:par>
                            </p:childTnLst>
                          </p:cTn>
                        </p:par>
                        <p:par>
                          <p:cTn id="80" fill="hold">
                            <p:stCondLst>
                              <p:cond delay="11699"/>
                            </p:stCondLst>
                            <p:childTnLst>
                              <p:par>
                                <p:cTn id="81" presetID="10" presetClass="entr" presetSubtype="0" fill="hold" grpId="0" nodeType="afterEffect">
                                  <p:stCondLst>
                                    <p:cond delay="0"/>
                                  </p:stCondLst>
                                  <p:iterate type="lt">
                                    <p:tmPct val="10000"/>
                                  </p:iterate>
                                  <p:childTnLst>
                                    <p:set>
                                      <p:cBhvr>
                                        <p:cTn id="82" dur="1" fill="hold">
                                          <p:stCondLst>
                                            <p:cond delay="0"/>
                                          </p:stCondLst>
                                        </p:cTn>
                                        <p:tgtEl>
                                          <p:spTgt spid="45"/>
                                        </p:tgtEl>
                                        <p:attrNameLst>
                                          <p:attrName>style.visibility</p:attrName>
                                        </p:attrNameLst>
                                      </p:cBhvr>
                                      <p:to>
                                        <p:strVal val="visible"/>
                                      </p:to>
                                    </p:set>
                                    <p:animEffect transition="in" filter="fade">
                                      <p:cBhvr>
                                        <p:cTn id="83" dur="500"/>
                                        <p:tgtEl>
                                          <p:spTgt spid="45"/>
                                        </p:tgtEl>
                                      </p:cBhvr>
                                    </p:animEffect>
                                  </p:childTnLst>
                                </p:cTn>
                              </p:par>
                            </p:childTnLst>
                          </p:cTn>
                        </p:par>
                        <p:par>
                          <p:cTn id="84" fill="hold">
                            <p:stCondLst>
                              <p:cond delay="13100"/>
                            </p:stCondLst>
                            <p:childTnLst>
                              <p:par>
                                <p:cTn id="85" presetID="22" presetClass="entr" presetSubtype="4" fill="hold" nodeType="after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00"/>
                                        <p:tgtEl>
                                          <p:spTgt spid="9"/>
                                        </p:tgtEl>
                                      </p:cBhvr>
                                    </p:animEffect>
                                  </p:childTnLst>
                                </p:cTn>
                              </p:par>
                            </p:childTnLst>
                          </p:cTn>
                        </p:par>
                        <p:par>
                          <p:cTn id="88" fill="hold">
                            <p:stCondLst>
                              <p:cond delay="13600"/>
                            </p:stCondLst>
                            <p:childTnLst>
                              <p:par>
                                <p:cTn id="89" presetID="53" presetClass="entr" presetSubtype="16" fill="hold" grpId="0" nodeType="after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p:cTn id="91" dur="500" fill="hold"/>
                                        <p:tgtEl>
                                          <p:spTgt spid="16"/>
                                        </p:tgtEl>
                                        <p:attrNameLst>
                                          <p:attrName>ppt_w</p:attrName>
                                        </p:attrNameLst>
                                      </p:cBhvr>
                                      <p:tavLst>
                                        <p:tav tm="0">
                                          <p:val>
                                            <p:fltVal val="0"/>
                                          </p:val>
                                        </p:tav>
                                        <p:tav tm="100000">
                                          <p:val>
                                            <p:strVal val="#ppt_w"/>
                                          </p:val>
                                        </p:tav>
                                      </p:tavLst>
                                    </p:anim>
                                    <p:anim calcmode="lin" valueType="num">
                                      <p:cBhvr>
                                        <p:cTn id="92" dur="500" fill="hold"/>
                                        <p:tgtEl>
                                          <p:spTgt spid="16"/>
                                        </p:tgtEl>
                                        <p:attrNameLst>
                                          <p:attrName>ppt_h</p:attrName>
                                        </p:attrNameLst>
                                      </p:cBhvr>
                                      <p:tavLst>
                                        <p:tav tm="0">
                                          <p:val>
                                            <p:fltVal val="0"/>
                                          </p:val>
                                        </p:tav>
                                        <p:tav tm="100000">
                                          <p:val>
                                            <p:strVal val="#ppt_h"/>
                                          </p:val>
                                        </p:tav>
                                      </p:tavLst>
                                    </p:anim>
                                    <p:animEffect transition="in" filter="fade">
                                      <p:cBhvr>
                                        <p:cTn id="93" dur="500"/>
                                        <p:tgtEl>
                                          <p:spTgt spid="16"/>
                                        </p:tgtEl>
                                      </p:cBhvr>
                                    </p:animEffect>
                                  </p:childTnLst>
                                </p:cTn>
                              </p:par>
                            </p:childTnLst>
                          </p:cTn>
                        </p:par>
                        <p:par>
                          <p:cTn id="94" fill="hold">
                            <p:stCondLst>
                              <p:cond delay="14100"/>
                            </p:stCondLst>
                            <p:childTnLst>
                              <p:par>
                                <p:cTn id="95" presetID="53" presetClass="entr" presetSubtype="16"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p:cTn id="97" dur="500" fill="hold"/>
                                        <p:tgtEl>
                                          <p:spTgt spid="42"/>
                                        </p:tgtEl>
                                        <p:attrNameLst>
                                          <p:attrName>ppt_w</p:attrName>
                                        </p:attrNameLst>
                                      </p:cBhvr>
                                      <p:tavLst>
                                        <p:tav tm="0">
                                          <p:val>
                                            <p:fltVal val="0"/>
                                          </p:val>
                                        </p:tav>
                                        <p:tav tm="100000">
                                          <p:val>
                                            <p:strVal val="#ppt_w"/>
                                          </p:val>
                                        </p:tav>
                                      </p:tavLst>
                                    </p:anim>
                                    <p:anim calcmode="lin" valueType="num">
                                      <p:cBhvr>
                                        <p:cTn id="98" dur="500" fill="hold"/>
                                        <p:tgtEl>
                                          <p:spTgt spid="42"/>
                                        </p:tgtEl>
                                        <p:attrNameLst>
                                          <p:attrName>ppt_h</p:attrName>
                                        </p:attrNameLst>
                                      </p:cBhvr>
                                      <p:tavLst>
                                        <p:tav tm="0">
                                          <p:val>
                                            <p:fltVal val="0"/>
                                          </p:val>
                                        </p:tav>
                                        <p:tav tm="100000">
                                          <p:val>
                                            <p:strVal val="#ppt_h"/>
                                          </p:val>
                                        </p:tav>
                                      </p:tavLst>
                                    </p:anim>
                                    <p:animEffect transition="in" filter="fade">
                                      <p:cBhvr>
                                        <p:cTn id="99" dur="500"/>
                                        <p:tgtEl>
                                          <p:spTgt spid="42"/>
                                        </p:tgtEl>
                                      </p:cBhvr>
                                    </p:animEffect>
                                  </p:childTnLst>
                                </p:cTn>
                              </p:par>
                            </p:childTnLst>
                          </p:cTn>
                        </p:par>
                        <p:par>
                          <p:cTn id="100" fill="hold">
                            <p:stCondLst>
                              <p:cond delay="14600"/>
                            </p:stCondLst>
                            <p:childTnLst>
                              <p:par>
                                <p:cTn id="101" presetID="10" presetClass="entr" presetSubtype="0" fill="hold" grpId="0" nodeType="afterEffect">
                                  <p:stCondLst>
                                    <p:cond delay="0"/>
                                  </p:stCondLst>
                                  <p:iterate type="lt">
                                    <p:tmPct val="10000"/>
                                  </p:iterate>
                                  <p:childTnLst>
                                    <p:set>
                                      <p:cBhvr>
                                        <p:cTn id="102" dur="1" fill="hold">
                                          <p:stCondLst>
                                            <p:cond delay="0"/>
                                          </p:stCondLst>
                                        </p:cTn>
                                        <p:tgtEl>
                                          <p:spTgt spid="46"/>
                                        </p:tgtEl>
                                        <p:attrNameLst>
                                          <p:attrName>style.visibility</p:attrName>
                                        </p:attrNameLst>
                                      </p:cBhvr>
                                      <p:to>
                                        <p:strVal val="visible"/>
                                      </p:to>
                                    </p:set>
                                    <p:animEffect transition="in" filter="fade">
                                      <p:cBhvr>
                                        <p:cTn id="10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4" grpId="0"/>
      <p:bldP spid="15" grpId="0" bldLvl="0" animBg="1"/>
      <p:bldP spid="18" grpId="0"/>
      <p:bldP spid="8" grpId="0" bldLvl="0" animBg="1"/>
      <p:bldP spid="10" grpId="0"/>
      <p:bldP spid="25" grpId="0" bldLvl="0" animBg="1"/>
      <p:bldP spid="16" grpId="0" bldLvl="0" animBg="1"/>
      <p:bldP spid="45" grpId="0"/>
      <p:bldP spid="46" grpId="0"/>
      <p:bldP spid="17" grpId="0"/>
      <p:bldP spid="21" grpId="0"/>
      <p:bldP spid="30" grpId="0"/>
      <p:bldP spid="35"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8870" y="215900"/>
            <a:ext cx="5780692" cy="977766"/>
            <a:chOff x="534" y="340"/>
            <a:chExt cx="11030" cy="1866"/>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flipV="1">
              <a:off x="534" y="2078"/>
              <a:ext cx="8248" cy="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830"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2700000">
              <a:off x="1001" y="340"/>
              <a:ext cx="1415" cy="1415"/>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rot="2700000">
              <a:off x="1415" y="340"/>
              <a:ext cx="1415" cy="1415"/>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537" y="490"/>
              <a:ext cx="1169" cy="1114"/>
            </a:xfrm>
            <a:prstGeom prst="rect">
              <a:avLst/>
            </a:prstGeom>
            <a:noFill/>
          </p:spPr>
          <p:txBody>
            <a:bodyPr wrap="square" rtlCol="0">
              <a:spAutoFit/>
            </a:bodyPr>
            <a:lstStyle/>
            <a:p>
              <a:pPr algn="ctr"/>
              <a:r>
                <a:rPr lang="en-US" altLang="zh-CN" sz="3200" dirty="0" smtClean="0">
                  <a:solidFill>
                    <a:srgbClr val="FFFFFF"/>
                  </a:solidFill>
                  <a:latin typeface="Agency FB" panose="020B0503020202020204" pitchFamily="34" charset="0"/>
                  <a:ea typeface="华文宋体" panose="02010600040101010101" pitchFamily="2" charset="-122"/>
                </a:rPr>
                <a:t>01</a:t>
              </a:r>
              <a:endParaRPr lang="zh-CN" altLang="en-US" sz="3200" dirty="0">
                <a:solidFill>
                  <a:srgbClr val="FFFFFF"/>
                </a:solidFill>
                <a:latin typeface="Agency FB" panose="020B0503020202020204" pitchFamily="34" charset="0"/>
                <a:ea typeface="华文宋体" panose="02010600040101010101" pitchFamily="2" charset="-122"/>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534" y="2189"/>
              <a:ext cx="8248" cy="17"/>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3822" y="490"/>
              <a:ext cx="7742" cy="1114"/>
            </a:xfrm>
            <a:prstGeom prst="rect">
              <a:avLst/>
            </a:prstGeom>
            <a:noFill/>
          </p:spPr>
          <p:txBody>
            <a:bodyPr wrap="square" rtlCol="0">
              <a:spAutoFit/>
            </a:bodyPr>
            <a:lstStyle/>
            <a:p>
              <a:pPr algn="l"/>
              <a:r>
                <a:rPr lang="zh-CN" altLang="en-US" sz="3200" dirty="0">
                  <a:solidFill>
                    <a:srgbClr val="124062"/>
                  </a:solidFill>
                  <a:latin typeface="微软雅黑" panose="020B0503020204020204" charset="-122"/>
                  <a:ea typeface="微软雅黑" panose="020B0503020204020204" charset="-122"/>
                  <a:sym typeface="+mn-ea"/>
                </a:rPr>
                <a:t>区块链的发展</a:t>
              </a:r>
              <a:endParaRPr lang="zh-CN" altLang="en-US" sz="3200" dirty="0">
                <a:solidFill>
                  <a:srgbClr val="124062"/>
                </a:solidFill>
                <a:latin typeface="微软雅黑" panose="020B0503020204020204" charset="-122"/>
                <a:ea typeface="微软雅黑" panose="020B0503020204020204" charset="-122"/>
                <a:sym typeface="+mn-ea"/>
              </a:endParaRPr>
            </a:p>
          </p:txBody>
        </p:sp>
      </p:grpSp>
      <p:sp>
        <p:nvSpPr>
          <p:cNvPr id="3" name="矩形 2"/>
          <p:cNvSpPr/>
          <p:nvPr/>
        </p:nvSpPr>
        <p:spPr>
          <a:xfrm>
            <a:off x="3173730" y="1772920"/>
            <a:ext cx="6871335" cy="361061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2" name="组合 21"/>
          <p:cNvGrpSpPr/>
          <p:nvPr/>
        </p:nvGrpSpPr>
        <p:grpSpPr>
          <a:xfrm>
            <a:off x="2342515" y="4522470"/>
            <a:ext cx="2472055" cy="591820"/>
            <a:chOff x="2913" y="7568"/>
            <a:chExt cx="3893" cy="932"/>
          </a:xfrm>
        </p:grpSpPr>
        <p:sp>
          <p:nvSpPr>
            <p:cNvPr id="19" name="矩形 18"/>
            <p:cNvSpPr/>
            <p:nvPr/>
          </p:nvSpPr>
          <p:spPr>
            <a:xfrm>
              <a:off x="2913" y="7568"/>
              <a:ext cx="3893" cy="932"/>
            </a:xfrm>
            <a:prstGeom prst="rect">
              <a:avLst/>
            </a:prstGeom>
            <a:solidFill>
              <a:srgbClr val="12406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文本框 19"/>
            <p:cNvSpPr txBox="1"/>
            <p:nvPr/>
          </p:nvSpPr>
          <p:spPr>
            <a:xfrm>
              <a:off x="3260" y="7720"/>
              <a:ext cx="3198" cy="628"/>
            </a:xfrm>
            <a:prstGeom prst="rect">
              <a:avLst/>
            </a:prstGeom>
            <a:noFill/>
          </p:spPr>
          <p:txBody>
            <a:bodyPr wrap="square" rtlCol="0">
              <a:spAutoFit/>
            </a:bodyPr>
            <a:p>
              <a:pPr algn="ctr"/>
              <a:r>
                <a:rPr lang="zh-CN" altLang="en-US" sz="2000" b="1">
                  <a:solidFill>
                    <a:schemeClr val="bg1"/>
                  </a:solidFill>
                  <a:latin typeface="微软雅黑" panose="020B0503020204020204" charset="-122"/>
                  <a:ea typeface="微软雅黑" panose="020B0503020204020204" charset="-122"/>
                </a:rPr>
                <a:t>区块链进化方式</a:t>
              </a:r>
              <a:endParaRPr lang="zh-CN" altLang="en-US" sz="2000" b="1">
                <a:solidFill>
                  <a:schemeClr val="bg1"/>
                </a:solidFill>
                <a:latin typeface="微软雅黑" panose="020B0503020204020204" charset="-122"/>
                <a:ea typeface="微软雅黑" panose="020B0503020204020204" charset="-122"/>
              </a:endParaRPr>
            </a:p>
          </p:txBody>
        </p:sp>
      </p:grpSp>
      <p:sp>
        <p:nvSpPr>
          <p:cNvPr id="26" name="文本框 25"/>
          <p:cNvSpPr txBox="1"/>
          <p:nvPr/>
        </p:nvSpPr>
        <p:spPr>
          <a:xfrm>
            <a:off x="3797935" y="2025650"/>
            <a:ext cx="5863590" cy="2268220"/>
          </a:xfrm>
          <a:prstGeom prst="rect">
            <a:avLst/>
          </a:prstGeom>
          <a:noFill/>
        </p:spPr>
        <p:txBody>
          <a:bodyPr wrap="square" rtlCol="0">
            <a:spAutoFit/>
          </a:bodyPr>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区块链1.0——数字货币</a:t>
            </a:r>
            <a:endParaRPr lang="zh-CN" altLang="en-US">
              <a:latin typeface="微软雅黑" panose="020B0503020204020204" charset="-122"/>
              <a:ea typeface="微软雅黑" panose="020B0503020204020204" charset="-122"/>
            </a:endParaRPr>
          </a:p>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区块链2.0——数字资产与智能合约</a:t>
            </a:r>
            <a:endParaRPr lang="zh-CN" altLang="en-US">
              <a:latin typeface="微软雅黑" panose="020B0503020204020204" charset="-122"/>
              <a:ea typeface="微软雅黑" panose="020B0503020204020204" charset="-122"/>
            </a:endParaRPr>
          </a:p>
          <a:p>
            <a:pPr fontAlgn="auto">
              <a:lnSpc>
                <a:spcPct val="135000"/>
              </a:lnSpc>
              <a:spcBef>
                <a:spcPts val="1200"/>
              </a:spcBef>
              <a:spcAft>
                <a:spcPts val="0"/>
              </a:spcAft>
            </a:pPr>
            <a:r>
              <a:rPr lang="zh-CN" altLang="en-US">
                <a:latin typeface="微软雅黑" panose="020B0503020204020204" charset="-122"/>
                <a:ea typeface="微软雅黑" panose="020B0503020204020204" charset="-122"/>
              </a:rPr>
              <a:t>区块链3.0——DAO、DAC（区块链自洽组织、区块链自洽公司）--&gt;区块链大社会（科学，医疗，教育etc，区块链+人工智能）。</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pageCurlDoubl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7" presetClass="entr" presetSubtype="10" fill="hold" grpId="1"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52" presetClass="entr" presetSubtype="0"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Scale>
                                      <p:cBhvr>
                                        <p:cTn id="16"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22"/>
                                        </p:tgtEl>
                                        <p:attrNameLst>
                                          <p:attrName>ppt_x</p:attrName>
                                          <p:attrName>ppt_y</p:attrName>
                                        </p:attrNameLst>
                                      </p:cBhvr>
                                    </p:animMotion>
                                    <p:animEffect transition="in" filter="fade">
                                      <p:cBhvr>
                                        <p:cTn id="18" dur="1000"/>
                                        <p:tgtEl>
                                          <p:spTgt spid="22"/>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bldLvl="0" animBg="1"/>
      <p:bldP spid="26"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2242</Words>
  <Application>WPS 演示</Application>
  <PresentationFormat>宽屏</PresentationFormat>
  <Paragraphs>288</Paragraphs>
  <Slides>19</Slides>
  <Notes>35</Notes>
  <HiddenSlides>0</HiddenSlides>
  <MMClips>2</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19</vt:i4>
      </vt:variant>
    </vt:vector>
  </HeadingPairs>
  <TitlesOfParts>
    <vt:vector size="43" baseType="lpstr">
      <vt:lpstr>Arial</vt:lpstr>
      <vt:lpstr>宋体</vt:lpstr>
      <vt:lpstr>Wingdings</vt:lpstr>
      <vt:lpstr>微软雅黑</vt:lpstr>
      <vt:lpstr>Calibri</vt:lpstr>
      <vt:lpstr>Arial</vt:lpstr>
      <vt:lpstr>Kartika</vt:lpstr>
      <vt:lpstr>Agency FB</vt:lpstr>
      <vt:lpstr>华文宋体</vt:lpstr>
      <vt:lpstr>Roboto Black</vt:lpstr>
      <vt:lpstr>Bebas</vt:lpstr>
      <vt:lpstr>孙过庭草体测试版</vt:lpstr>
      <vt:lpstr>Arial Unicode MS</vt:lpstr>
      <vt:lpstr>Calibri Light</vt:lpstr>
      <vt:lpstr>Oswald</vt:lpstr>
      <vt:lpstr>Segoe Print</vt:lpstr>
      <vt:lpstr>Lato Light</vt:lpstr>
      <vt:lpstr>Lato</vt:lpstr>
      <vt:lpstr>时尚中黑简体</vt:lpstr>
      <vt:lpstr>黑体</vt:lpstr>
      <vt:lpstr>Impact</vt:lpstr>
      <vt:lpstr>MEllan HK Xbold</vt:lpstr>
      <vt:lpstr>Adobe 明體 Std 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MK</cp:lastModifiedBy>
  <cp:revision>122</cp:revision>
  <dcterms:created xsi:type="dcterms:W3CDTF">2017-02-19T15:11:00Z</dcterms:created>
  <dcterms:modified xsi:type="dcterms:W3CDTF">2018-05-18T08:55:03Z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