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4" r:id="rId3"/>
    <p:sldId id="325" r:id="rId5"/>
    <p:sldId id="359" r:id="rId6"/>
    <p:sldId id="386" r:id="rId7"/>
    <p:sldId id="259" r:id="rId8"/>
    <p:sldId id="400" r:id="rId9"/>
    <p:sldId id="387" r:id="rId10"/>
    <p:sldId id="388" r:id="rId11"/>
    <p:sldId id="391" r:id="rId12"/>
    <p:sldId id="392" r:id="rId13"/>
    <p:sldId id="401" r:id="rId14"/>
    <p:sldId id="402" r:id="rId15"/>
    <p:sldId id="370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24062"/>
    <a:srgbClr val="FEFABC"/>
    <a:srgbClr val="537285"/>
    <a:srgbClr val="FEFEFE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CAC1-9625-4378-942F-06327CAF8C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79586" cy="6859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72" y="1413923"/>
            <a:ext cx="3385613" cy="4030155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895968" y="2748360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887814" y="4060331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4895850" y="3043555"/>
            <a:ext cx="4985385" cy="7067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sz="4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垂直社交营销实施</a:t>
            </a:r>
            <a:endParaRPr sz="4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761066" y="4707140"/>
            <a:ext cx="2699902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1104373" y="5313505"/>
            <a:ext cx="2699902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12324" y="735015"/>
            <a:ext cx="2699901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309327" y="249370"/>
            <a:ext cx="2699901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212215" y="3072765"/>
            <a:ext cx="2894330" cy="748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265" b="1" dirty="0">
                <a:solidFill>
                  <a:srgbClr val="124062"/>
                </a:solidFill>
                <a:latin typeface="Arial" panose="020B0604020202020204"/>
                <a:ea typeface="微软雅黑" panose="020B0503020204020204" charset="-122"/>
                <a:sym typeface="Calibri" panose="020F0502020204030204" pitchFamily="34" charset="0"/>
              </a:rPr>
              <a:t>课件三十五</a:t>
            </a:r>
            <a:endParaRPr lang="zh-CN" altLang="en-US" sz="4265" b="1" dirty="0">
              <a:solidFill>
                <a:srgbClr val="124062"/>
              </a:solidFill>
              <a:latin typeface="Arial" panose="020B0604020202020204"/>
              <a:ea typeface="微软雅黑" panose="020B050302020402020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0">
        <p14:vortex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346" y="215900"/>
            <a:ext cx="5781216" cy="977766"/>
            <a:chOff x="533" y="340"/>
            <a:chExt cx="11031" cy="186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9519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02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3" y="2194"/>
              <a:ext cx="9477" cy="12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注册头条号账号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cxnSp>
        <p:nvCxnSpPr>
          <p:cNvPr id="4" name="直接连接符 3"/>
          <p:cNvCxnSpPr/>
          <p:nvPr/>
        </p:nvCxnSpPr>
        <p:spPr>
          <a:xfrm flipV="1">
            <a:off x="1348105" y="3501390"/>
            <a:ext cx="9182100" cy="12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0800000">
            <a:off x="1469390" y="3511550"/>
            <a:ext cx="1720215" cy="625475"/>
          </a:xfrm>
          <a:prstGeom prst="triangle">
            <a:avLst/>
          </a:prstGeom>
          <a:solidFill>
            <a:srgbClr val="12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</a:p>
        </p:txBody>
      </p:sp>
      <p:sp>
        <p:nvSpPr>
          <p:cNvPr id="9" name="椭圆 8"/>
          <p:cNvSpPr/>
          <p:nvPr/>
        </p:nvSpPr>
        <p:spPr>
          <a:xfrm>
            <a:off x="1970405" y="3688715"/>
            <a:ext cx="717550" cy="6661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124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</a:p>
        </p:txBody>
      </p:sp>
      <p:sp>
        <p:nvSpPr>
          <p:cNvPr id="10" name="等腰三角形 9"/>
          <p:cNvSpPr/>
          <p:nvPr/>
        </p:nvSpPr>
        <p:spPr>
          <a:xfrm>
            <a:off x="3249930" y="2869565"/>
            <a:ext cx="1720215" cy="625475"/>
          </a:xfrm>
          <a:prstGeom prst="triangle">
            <a:avLst/>
          </a:prstGeom>
          <a:solidFill>
            <a:srgbClr val="537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</a:p>
        </p:txBody>
      </p:sp>
      <p:sp>
        <p:nvSpPr>
          <p:cNvPr id="11" name="椭圆 10"/>
          <p:cNvSpPr/>
          <p:nvPr/>
        </p:nvSpPr>
        <p:spPr>
          <a:xfrm rot="10800000">
            <a:off x="3750945" y="2655570"/>
            <a:ext cx="717550" cy="6661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5372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</a:p>
        </p:txBody>
      </p:sp>
      <p:sp>
        <p:nvSpPr>
          <p:cNvPr id="12" name="等腰三角形 11"/>
          <p:cNvSpPr/>
          <p:nvPr/>
        </p:nvSpPr>
        <p:spPr>
          <a:xfrm rot="10800000">
            <a:off x="5056505" y="3511550"/>
            <a:ext cx="1720215" cy="625475"/>
          </a:xfrm>
          <a:prstGeom prst="triangle">
            <a:avLst/>
          </a:prstGeom>
          <a:solidFill>
            <a:srgbClr val="12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</a:p>
        </p:txBody>
      </p:sp>
      <p:sp>
        <p:nvSpPr>
          <p:cNvPr id="13" name="椭圆 12"/>
          <p:cNvSpPr/>
          <p:nvPr/>
        </p:nvSpPr>
        <p:spPr>
          <a:xfrm>
            <a:off x="5557520" y="3683635"/>
            <a:ext cx="717550" cy="6661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124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</a:p>
        </p:txBody>
      </p:sp>
      <p:sp>
        <p:nvSpPr>
          <p:cNvPr id="14" name="等腰三角形 13"/>
          <p:cNvSpPr/>
          <p:nvPr/>
        </p:nvSpPr>
        <p:spPr>
          <a:xfrm>
            <a:off x="6819265" y="2869565"/>
            <a:ext cx="1720215" cy="625475"/>
          </a:xfrm>
          <a:prstGeom prst="triangle">
            <a:avLst/>
          </a:prstGeom>
          <a:solidFill>
            <a:srgbClr val="537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</a:p>
        </p:txBody>
      </p:sp>
      <p:sp>
        <p:nvSpPr>
          <p:cNvPr id="15" name="椭圆 14"/>
          <p:cNvSpPr/>
          <p:nvPr/>
        </p:nvSpPr>
        <p:spPr>
          <a:xfrm rot="10800000">
            <a:off x="7319645" y="2655570"/>
            <a:ext cx="717550" cy="6661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5372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</a:p>
        </p:txBody>
      </p:sp>
      <p:grpSp>
        <p:nvGrpSpPr>
          <p:cNvPr id="6" name="组合 5"/>
          <p:cNvGrpSpPr/>
          <p:nvPr/>
        </p:nvGrpSpPr>
        <p:grpSpPr>
          <a:xfrm rot="0">
            <a:off x="981710" y="2566035"/>
            <a:ext cx="2551430" cy="775969"/>
            <a:chOff x="1635603" y="1630697"/>
            <a:chExt cx="2744045" cy="898351"/>
          </a:xfrm>
        </p:grpSpPr>
        <p:sp>
          <p:nvSpPr>
            <p:cNvPr id="47" name="文本框 32"/>
            <p:cNvSpPr txBox="1"/>
            <p:nvPr/>
          </p:nvSpPr>
          <p:spPr bwMode="auto">
            <a:xfrm>
              <a:off x="2304200" y="1630697"/>
              <a:ext cx="1406169" cy="411683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Autofit/>
            </a:bodyPr>
            <a:p>
              <a:pPr algn="ctr" fontAlgn="auto">
                <a:buClr>
                  <a:prstClr val="white"/>
                </a:buClr>
                <a:defRPr/>
              </a:pPr>
              <a:r>
                <a:rPr lang="zh-CN" altLang="en-US" sz="2000" b="1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</a:rPr>
                <a:t>步骤一</a:t>
              </a:r>
              <a:endParaRPr lang="zh-CN" altLang="en-US" sz="2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1635603" y="1974746"/>
              <a:ext cx="2744045" cy="554302"/>
            </a:xfrm>
            <a:prstGeom prst="rect">
              <a:avLst/>
            </a:prstGeom>
          </p:spPr>
          <p:txBody>
            <a:bodyPr wrap="square">
              <a:noAutofit/>
            </a:bodyPr>
            <a:p>
              <a:pPr algn="ctr">
                <a:lnSpc>
                  <a:spcPct val="120000"/>
                </a:lnSpc>
                <a:defRPr/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登录头条号官网</a:t>
              </a:r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 rot="0">
            <a:off x="4940935" y="2566035"/>
            <a:ext cx="1996440" cy="855981"/>
            <a:chOff x="5896807" y="1824776"/>
            <a:chExt cx="2147157" cy="936644"/>
          </a:xfrm>
        </p:grpSpPr>
        <p:sp>
          <p:nvSpPr>
            <p:cNvPr id="7" name="文本框 29"/>
            <p:cNvSpPr txBox="1"/>
            <p:nvPr/>
          </p:nvSpPr>
          <p:spPr bwMode="auto">
            <a:xfrm>
              <a:off x="5896807" y="1824776"/>
              <a:ext cx="2147157" cy="37312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/>
            </a:bodyPr>
            <a:p>
              <a:pPr algn="ctr">
                <a:buClr>
                  <a:prstClr val="white"/>
                </a:buClr>
                <a:defRPr/>
              </a:pPr>
              <a:r>
                <a:rPr lang="zh-CN" altLang="en-US" sz="2000" b="1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</a:rPr>
                <a:t>步骤三</a:t>
              </a:r>
              <a:endParaRPr lang="zh-CN" altLang="en-US" sz="2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5896807" y="2232647"/>
              <a:ext cx="2147157" cy="528773"/>
            </a:xfrm>
            <a:prstGeom prst="rect">
              <a:avLst/>
            </a:prstGeom>
          </p:spPr>
          <p:txBody>
            <a:bodyPr wrap="square">
              <a:normAutofit/>
            </a:bodyPr>
            <a:p>
              <a:pPr algn="ctr">
                <a:lnSpc>
                  <a:spcPct val="120000"/>
                </a:lnSpc>
                <a:defRPr/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手机号码验证</a:t>
              </a:r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 rot="0">
            <a:off x="3094990" y="3818890"/>
            <a:ext cx="2055495" cy="1463675"/>
            <a:chOff x="3908474" y="3429757"/>
            <a:chExt cx="2210670" cy="1694518"/>
          </a:xfrm>
        </p:grpSpPr>
        <p:sp>
          <p:nvSpPr>
            <p:cNvPr id="41" name="文本框 26"/>
            <p:cNvSpPr txBox="1"/>
            <p:nvPr/>
          </p:nvSpPr>
          <p:spPr bwMode="auto">
            <a:xfrm>
              <a:off x="3908474" y="3429757"/>
              <a:ext cx="2147157" cy="394775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/>
            </a:bodyPr>
            <a:p>
              <a:pPr algn="ctr">
                <a:buClr>
                  <a:prstClr val="white"/>
                </a:buClr>
                <a:defRPr/>
              </a:pPr>
              <a:r>
                <a:rPr lang="zh-CN" altLang="en-US" sz="2000" b="1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</a:rPr>
                <a:t>步骤二</a:t>
              </a:r>
              <a:endParaRPr lang="zh-CN" altLang="en-US" sz="16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3908474" y="3824532"/>
              <a:ext cx="2210670" cy="1299743"/>
            </a:xfrm>
            <a:prstGeom prst="rect">
              <a:avLst/>
            </a:prstGeom>
          </p:spPr>
          <p:txBody>
            <a:bodyPr wrap="square">
              <a:normAutofit/>
            </a:bodyPr>
            <a:p>
              <a:pPr algn="ctr">
                <a:lnSpc>
                  <a:spcPct val="120000"/>
                </a:lnSpc>
                <a:defRPr/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注册：有手机号、邮箱和第三方注册等方式，可任选其一</a:t>
              </a:r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 rot="0">
            <a:off x="6690360" y="3818890"/>
            <a:ext cx="2075180" cy="1463675"/>
            <a:chOff x="7775623" y="3429757"/>
            <a:chExt cx="2231841" cy="1694519"/>
          </a:xfrm>
        </p:grpSpPr>
        <p:sp>
          <p:nvSpPr>
            <p:cNvPr id="38" name="文本框 23"/>
            <p:cNvSpPr txBox="1"/>
            <p:nvPr/>
          </p:nvSpPr>
          <p:spPr bwMode="auto">
            <a:xfrm>
              <a:off x="7817965" y="3429757"/>
              <a:ext cx="2147157" cy="497696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/>
            </a:bodyPr>
            <a:p>
              <a:pPr algn="ctr">
                <a:buClr>
                  <a:prstClr val="white"/>
                </a:buClr>
                <a:defRPr/>
              </a:pPr>
              <a:r>
                <a:rPr lang="zh-CN" altLang="en-US" sz="2000" b="1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</a:rPr>
                <a:t>步骤四</a:t>
              </a:r>
              <a:endParaRPr lang="zh-CN" altLang="en-US" sz="2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7775623" y="3887755"/>
              <a:ext cx="2231841" cy="1236521"/>
            </a:xfrm>
            <a:prstGeom prst="rect">
              <a:avLst/>
            </a:prstGeom>
          </p:spPr>
          <p:txBody>
            <a:bodyPr wrap="square">
              <a:normAutofit/>
            </a:bodyPr>
            <a:p>
              <a:pPr algn="ctr">
                <a:lnSpc>
                  <a:spcPct val="120000"/>
                </a:lnSpc>
                <a:defRPr/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选择类型：包括个人、媒体、国家机构、企业和其他组织</a:t>
              </a:r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51" name="等腰三角形 50"/>
          <p:cNvSpPr/>
          <p:nvPr/>
        </p:nvSpPr>
        <p:spPr>
          <a:xfrm rot="10800000">
            <a:off x="8566785" y="3511550"/>
            <a:ext cx="1720215" cy="625475"/>
          </a:xfrm>
          <a:prstGeom prst="triangle">
            <a:avLst/>
          </a:prstGeom>
          <a:solidFill>
            <a:srgbClr val="12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</a:p>
        </p:txBody>
      </p:sp>
      <p:sp>
        <p:nvSpPr>
          <p:cNvPr id="52" name="椭圆 51"/>
          <p:cNvSpPr/>
          <p:nvPr/>
        </p:nvSpPr>
        <p:spPr>
          <a:xfrm>
            <a:off x="9068435" y="3683635"/>
            <a:ext cx="717550" cy="6661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124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</a:p>
        </p:txBody>
      </p:sp>
      <p:grpSp>
        <p:nvGrpSpPr>
          <p:cNvPr id="54" name="组合 53"/>
          <p:cNvGrpSpPr/>
          <p:nvPr/>
        </p:nvGrpSpPr>
        <p:grpSpPr>
          <a:xfrm rot="0">
            <a:off x="8428990" y="2499360"/>
            <a:ext cx="1996440" cy="922655"/>
            <a:chOff x="5869489" y="1901231"/>
            <a:chExt cx="2147157" cy="1068172"/>
          </a:xfrm>
        </p:grpSpPr>
        <p:sp>
          <p:nvSpPr>
            <p:cNvPr id="55" name="文本框 43"/>
            <p:cNvSpPr txBox="1"/>
            <p:nvPr/>
          </p:nvSpPr>
          <p:spPr bwMode="auto">
            <a:xfrm>
              <a:off x="5869489" y="1901231"/>
              <a:ext cx="2147157" cy="617525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/>
            </a:bodyPr>
            <a:p>
              <a:pPr algn="ctr">
                <a:buClr>
                  <a:prstClr val="white"/>
                </a:buClr>
                <a:defRPr/>
              </a:pPr>
              <a:r>
                <a:rPr lang="zh-CN" altLang="en-US" sz="2000" b="1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</a:rPr>
                <a:t>步骤五</a:t>
              </a:r>
              <a:endParaRPr lang="zh-CN" altLang="en-US" sz="2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5869489" y="2415405"/>
              <a:ext cx="2147157" cy="553998"/>
            </a:xfrm>
            <a:prstGeom prst="rect">
              <a:avLst/>
            </a:prstGeom>
          </p:spPr>
          <p:txBody>
            <a:bodyPr wrap="square">
              <a:normAutofit/>
            </a:bodyPr>
            <a:p>
              <a:pPr algn="ctr">
                <a:lnSpc>
                  <a:spcPct val="120000"/>
                </a:lnSpc>
                <a:defRPr/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填写入驻资料信息</a:t>
              </a:r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050" name="电脑"/>
          <p:cNvSpPr/>
          <p:nvPr/>
        </p:nvSpPr>
        <p:spPr bwMode="auto">
          <a:xfrm>
            <a:off x="2148205" y="3818890"/>
            <a:ext cx="395605" cy="395605"/>
          </a:xfrm>
          <a:custGeom>
            <a:avLst/>
            <a:gdLst>
              <a:gd name="T0" fmla="*/ 381408390 w 6190"/>
              <a:gd name="T1" fmla="*/ 48095465 h 4291"/>
              <a:gd name="T2" fmla="*/ 398361967 w 6190"/>
              <a:gd name="T3" fmla="*/ 65137202 h 4291"/>
              <a:gd name="T4" fmla="*/ 398361967 w 6190"/>
              <a:gd name="T5" fmla="*/ 340645740 h 4291"/>
              <a:gd name="T6" fmla="*/ 243222337 w 6190"/>
              <a:gd name="T7" fmla="*/ 340645740 h 4291"/>
              <a:gd name="T8" fmla="*/ 243222337 w 6190"/>
              <a:gd name="T9" fmla="*/ 352290696 h 4291"/>
              <a:gd name="T10" fmla="*/ 255534977 w 6190"/>
              <a:gd name="T11" fmla="*/ 354089520 h 4291"/>
              <a:gd name="T12" fmla="*/ 267942405 w 6190"/>
              <a:gd name="T13" fmla="*/ 356456556 h 4291"/>
              <a:gd name="T14" fmla="*/ 280444621 w 6190"/>
              <a:gd name="T15" fmla="*/ 359202195 h 4291"/>
              <a:gd name="T16" fmla="*/ 292852049 w 6190"/>
              <a:gd name="T17" fmla="*/ 362515737 h 4291"/>
              <a:gd name="T18" fmla="*/ 305259477 w 6190"/>
              <a:gd name="T19" fmla="*/ 366208191 h 4291"/>
              <a:gd name="T20" fmla="*/ 317666598 w 6190"/>
              <a:gd name="T21" fmla="*/ 370563353 h 4291"/>
              <a:gd name="T22" fmla="*/ 330074026 w 6190"/>
              <a:gd name="T23" fmla="*/ 375391922 h 4291"/>
              <a:gd name="T24" fmla="*/ 342481454 w 6190"/>
              <a:gd name="T25" fmla="*/ 380693590 h 4291"/>
              <a:gd name="T26" fmla="*/ 342481454 w 6190"/>
              <a:gd name="T27" fmla="*/ 406256349 h 4291"/>
              <a:gd name="T28" fmla="*/ 59858547 w 6190"/>
              <a:gd name="T29" fmla="*/ 406256349 h 4291"/>
              <a:gd name="T30" fmla="*/ 59858547 w 6190"/>
              <a:gd name="T31" fmla="*/ 380693590 h 4291"/>
              <a:gd name="T32" fmla="*/ 65920078 w 6190"/>
              <a:gd name="T33" fmla="*/ 378232057 h 4291"/>
              <a:gd name="T34" fmla="*/ 77853872 w 6190"/>
              <a:gd name="T35" fmla="*/ 373593097 h 4291"/>
              <a:gd name="T36" fmla="*/ 89882455 w 6190"/>
              <a:gd name="T37" fmla="*/ 369332432 h 4291"/>
              <a:gd name="T38" fmla="*/ 101816249 w 6190"/>
              <a:gd name="T39" fmla="*/ 365545482 h 4291"/>
              <a:gd name="T40" fmla="*/ 113939620 w 6190"/>
              <a:gd name="T41" fmla="*/ 362137135 h 4291"/>
              <a:gd name="T42" fmla="*/ 125967894 w 6190"/>
              <a:gd name="T43" fmla="*/ 359107390 h 4291"/>
              <a:gd name="T44" fmla="*/ 137901688 w 6190"/>
              <a:gd name="T45" fmla="*/ 356456556 h 4291"/>
              <a:gd name="T46" fmla="*/ 150025059 w 6190"/>
              <a:gd name="T47" fmla="*/ 354373626 h 4291"/>
              <a:gd name="T48" fmla="*/ 155992110 w 6190"/>
              <a:gd name="T49" fmla="*/ 340645740 h 4291"/>
              <a:gd name="T50" fmla="*/ 0 w 6190"/>
              <a:gd name="T51" fmla="*/ 340645740 h 4291"/>
              <a:gd name="T52" fmla="*/ 0 w 6190"/>
              <a:gd name="T53" fmla="*/ 65137202 h 4291"/>
              <a:gd name="T54" fmla="*/ 16953577 w 6190"/>
              <a:gd name="T55" fmla="*/ 48095465 h 4291"/>
              <a:gd name="T56" fmla="*/ 420335326 w 6190"/>
              <a:gd name="T57" fmla="*/ 406256349 h 4291"/>
              <a:gd name="T58" fmla="*/ 586272213 w 6190"/>
              <a:gd name="T59" fmla="*/ 0 h 4291"/>
              <a:gd name="T60" fmla="*/ 420335326 w 6190"/>
              <a:gd name="T61" fmla="*/ 406256349 h 4291"/>
              <a:gd name="T62" fmla="*/ 441266937 w 6190"/>
              <a:gd name="T63" fmla="*/ 35408890 h 4291"/>
              <a:gd name="T64" fmla="*/ 568276888 w 6190"/>
              <a:gd name="T65" fmla="*/ 74889145 h 4291"/>
              <a:gd name="T66" fmla="*/ 441266937 w 6190"/>
              <a:gd name="T67" fmla="*/ 35408890 h 4291"/>
              <a:gd name="T68" fmla="*/ 441266937 w 6190"/>
              <a:gd name="T69" fmla="*/ 97043248 h 4291"/>
              <a:gd name="T70" fmla="*/ 568276888 w 6190"/>
              <a:gd name="T71" fmla="*/ 136712804 h 4291"/>
              <a:gd name="T72" fmla="*/ 441266937 w 6190"/>
              <a:gd name="T73" fmla="*/ 97043248 h 4291"/>
              <a:gd name="T74" fmla="*/ 440604034 w 6190"/>
              <a:gd name="T75" fmla="*/ 170228065 h 4291"/>
              <a:gd name="T76" fmla="*/ 483224639 w 6190"/>
              <a:gd name="T77" fmla="*/ 200808694 h 4291"/>
              <a:gd name="T78" fmla="*/ 440604034 w 6190"/>
              <a:gd name="T79" fmla="*/ 170228065 h 4291"/>
              <a:gd name="T80" fmla="*/ 440604034 w 6190"/>
              <a:gd name="T81" fmla="*/ 219365150 h 4291"/>
              <a:gd name="T82" fmla="*/ 483224639 w 6190"/>
              <a:gd name="T83" fmla="*/ 249945779 h 4291"/>
              <a:gd name="T84" fmla="*/ 440604034 w 6190"/>
              <a:gd name="T85" fmla="*/ 219365150 h 4291"/>
              <a:gd name="T86" fmla="*/ 364360025 w 6190"/>
              <a:gd name="T87" fmla="*/ 82179246 h 4291"/>
              <a:gd name="T88" fmla="*/ 34001942 w 6190"/>
              <a:gd name="T89" fmla="*/ 306562266 h 4291"/>
              <a:gd name="T90" fmla="*/ 364360025 w 6190"/>
              <a:gd name="T91" fmla="*/ 82179246 h 429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6190" h="4291">
                <a:moveTo>
                  <a:pt x="179" y="508"/>
                </a:moveTo>
                <a:lnTo>
                  <a:pt x="4027" y="508"/>
                </a:lnTo>
                <a:lnTo>
                  <a:pt x="4206" y="508"/>
                </a:lnTo>
                <a:lnTo>
                  <a:pt x="4206" y="688"/>
                </a:lnTo>
                <a:lnTo>
                  <a:pt x="4206" y="3418"/>
                </a:lnTo>
                <a:lnTo>
                  <a:pt x="4206" y="3598"/>
                </a:lnTo>
                <a:lnTo>
                  <a:pt x="4027" y="3598"/>
                </a:lnTo>
                <a:lnTo>
                  <a:pt x="2568" y="3598"/>
                </a:lnTo>
                <a:lnTo>
                  <a:pt x="2568" y="3721"/>
                </a:lnTo>
                <a:lnTo>
                  <a:pt x="2634" y="3731"/>
                </a:lnTo>
                <a:lnTo>
                  <a:pt x="2698" y="3740"/>
                </a:lnTo>
                <a:lnTo>
                  <a:pt x="2764" y="3752"/>
                </a:lnTo>
                <a:lnTo>
                  <a:pt x="2829" y="3765"/>
                </a:lnTo>
                <a:lnTo>
                  <a:pt x="2895" y="3779"/>
                </a:lnTo>
                <a:lnTo>
                  <a:pt x="2961" y="3794"/>
                </a:lnTo>
                <a:lnTo>
                  <a:pt x="3026" y="3811"/>
                </a:lnTo>
                <a:lnTo>
                  <a:pt x="3092" y="3829"/>
                </a:lnTo>
                <a:lnTo>
                  <a:pt x="3157" y="3848"/>
                </a:lnTo>
                <a:lnTo>
                  <a:pt x="3223" y="3868"/>
                </a:lnTo>
                <a:lnTo>
                  <a:pt x="3288" y="3891"/>
                </a:lnTo>
                <a:lnTo>
                  <a:pt x="3354" y="3914"/>
                </a:lnTo>
                <a:lnTo>
                  <a:pt x="3419" y="3938"/>
                </a:lnTo>
                <a:lnTo>
                  <a:pt x="3485" y="3965"/>
                </a:lnTo>
                <a:lnTo>
                  <a:pt x="3550" y="3993"/>
                </a:lnTo>
                <a:lnTo>
                  <a:pt x="3616" y="4021"/>
                </a:lnTo>
                <a:lnTo>
                  <a:pt x="3616" y="4291"/>
                </a:lnTo>
                <a:lnTo>
                  <a:pt x="632" y="4291"/>
                </a:lnTo>
                <a:lnTo>
                  <a:pt x="632" y="4021"/>
                </a:lnTo>
                <a:lnTo>
                  <a:pt x="696" y="3995"/>
                </a:lnTo>
                <a:lnTo>
                  <a:pt x="758" y="3970"/>
                </a:lnTo>
                <a:lnTo>
                  <a:pt x="822" y="3946"/>
                </a:lnTo>
                <a:lnTo>
                  <a:pt x="885" y="3924"/>
                </a:lnTo>
                <a:lnTo>
                  <a:pt x="949" y="3901"/>
                </a:lnTo>
                <a:lnTo>
                  <a:pt x="1013" y="3881"/>
                </a:lnTo>
                <a:lnTo>
                  <a:pt x="1075" y="3861"/>
                </a:lnTo>
                <a:lnTo>
                  <a:pt x="1139" y="3843"/>
                </a:lnTo>
                <a:lnTo>
                  <a:pt x="1203" y="3825"/>
                </a:lnTo>
                <a:lnTo>
                  <a:pt x="1266" y="3809"/>
                </a:lnTo>
                <a:lnTo>
                  <a:pt x="1330" y="3793"/>
                </a:lnTo>
                <a:lnTo>
                  <a:pt x="1394" y="3779"/>
                </a:lnTo>
                <a:lnTo>
                  <a:pt x="1456" y="3765"/>
                </a:lnTo>
                <a:lnTo>
                  <a:pt x="1520" y="3753"/>
                </a:lnTo>
                <a:lnTo>
                  <a:pt x="1584" y="3743"/>
                </a:lnTo>
                <a:lnTo>
                  <a:pt x="1647" y="3733"/>
                </a:lnTo>
                <a:lnTo>
                  <a:pt x="1647" y="3598"/>
                </a:lnTo>
                <a:lnTo>
                  <a:pt x="179" y="3598"/>
                </a:lnTo>
                <a:lnTo>
                  <a:pt x="0" y="3598"/>
                </a:lnTo>
                <a:lnTo>
                  <a:pt x="0" y="3418"/>
                </a:lnTo>
                <a:lnTo>
                  <a:pt x="0" y="688"/>
                </a:lnTo>
                <a:lnTo>
                  <a:pt x="0" y="508"/>
                </a:lnTo>
                <a:lnTo>
                  <a:pt x="179" y="508"/>
                </a:lnTo>
                <a:close/>
                <a:moveTo>
                  <a:pt x="4438" y="4291"/>
                </a:moveTo>
                <a:lnTo>
                  <a:pt x="6190" y="4291"/>
                </a:lnTo>
                <a:lnTo>
                  <a:pt x="6190" y="0"/>
                </a:lnTo>
                <a:lnTo>
                  <a:pt x="4438" y="0"/>
                </a:lnTo>
                <a:lnTo>
                  <a:pt x="4438" y="4291"/>
                </a:lnTo>
                <a:close/>
                <a:moveTo>
                  <a:pt x="4659" y="374"/>
                </a:moveTo>
                <a:lnTo>
                  <a:pt x="6000" y="374"/>
                </a:lnTo>
                <a:lnTo>
                  <a:pt x="6000" y="791"/>
                </a:lnTo>
                <a:lnTo>
                  <a:pt x="4659" y="791"/>
                </a:lnTo>
                <a:lnTo>
                  <a:pt x="4659" y="374"/>
                </a:lnTo>
                <a:close/>
                <a:moveTo>
                  <a:pt x="4659" y="1025"/>
                </a:moveTo>
                <a:lnTo>
                  <a:pt x="6000" y="1025"/>
                </a:lnTo>
                <a:lnTo>
                  <a:pt x="6000" y="1444"/>
                </a:lnTo>
                <a:lnTo>
                  <a:pt x="4659" y="1444"/>
                </a:lnTo>
                <a:lnTo>
                  <a:pt x="4659" y="1025"/>
                </a:lnTo>
                <a:close/>
                <a:moveTo>
                  <a:pt x="4652" y="1798"/>
                </a:moveTo>
                <a:lnTo>
                  <a:pt x="5102" y="1798"/>
                </a:lnTo>
                <a:lnTo>
                  <a:pt x="5102" y="2121"/>
                </a:lnTo>
                <a:lnTo>
                  <a:pt x="4652" y="2121"/>
                </a:lnTo>
                <a:lnTo>
                  <a:pt x="4652" y="1798"/>
                </a:lnTo>
                <a:close/>
                <a:moveTo>
                  <a:pt x="4652" y="2317"/>
                </a:moveTo>
                <a:lnTo>
                  <a:pt x="5102" y="2317"/>
                </a:lnTo>
                <a:lnTo>
                  <a:pt x="5102" y="2640"/>
                </a:lnTo>
                <a:lnTo>
                  <a:pt x="4652" y="2640"/>
                </a:lnTo>
                <a:lnTo>
                  <a:pt x="4652" y="2317"/>
                </a:lnTo>
                <a:close/>
                <a:moveTo>
                  <a:pt x="3847" y="868"/>
                </a:moveTo>
                <a:lnTo>
                  <a:pt x="359" y="868"/>
                </a:lnTo>
                <a:lnTo>
                  <a:pt x="359" y="3238"/>
                </a:lnTo>
                <a:lnTo>
                  <a:pt x="3847" y="3238"/>
                </a:lnTo>
                <a:lnTo>
                  <a:pt x="3847" y="868"/>
                </a:lnTo>
                <a:close/>
              </a:path>
            </a:pathLst>
          </a:custGeom>
          <a:solidFill>
            <a:srgbClr val="124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8" name="手提电脑"/>
          <p:cNvSpPr/>
          <p:nvPr/>
        </p:nvSpPr>
        <p:spPr bwMode="auto">
          <a:xfrm>
            <a:off x="3877310" y="2812415"/>
            <a:ext cx="469265" cy="346710"/>
          </a:xfrm>
          <a:custGeom>
            <a:avLst/>
            <a:gdLst>
              <a:gd name="T0" fmla="*/ 1663569 w 3329"/>
              <a:gd name="T1" fmla="*/ 978312 h 2275"/>
              <a:gd name="T2" fmla="*/ 1663569 w 3329"/>
              <a:gd name="T3" fmla="*/ 107679 h 2275"/>
              <a:gd name="T4" fmla="*/ 1532690 w 3329"/>
              <a:gd name="T5" fmla="*/ 3788 h 2275"/>
              <a:gd name="T6" fmla="*/ 279064 w 3329"/>
              <a:gd name="T7" fmla="*/ 1082 h 2275"/>
              <a:gd name="T8" fmla="*/ 149267 w 3329"/>
              <a:gd name="T9" fmla="*/ 112549 h 2275"/>
              <a:gd name="T10" fmla="*/ 149267 w 3329"/>
              <a:gd name="T11" fmla="*/ 978312 h 2275"/>
              <a:gd name="T12" fmla="*/ 8112 w 3329"/>
              <a:gd name="T13" fmla="*/ 978312 h 2275"/>
              <a:gd name="T14" fmla="*/ 3245 w 3329"/>
              <a:gd name="T15" fmla="*/ 1090862 h 2275"/>
              <a:gd name="T16" fmla="*/ 106001 w 3329"/>
              <a:gd name="T17" fmla="*/ 1231007 h 2275"/>
              <a:gd name="T18" fmla="*/ 1697100 w 3329"/>
              <a:gd name="T19" fmla="*/ 1231007 h 2275"/>
              <a:gd name="T20" fmla="*/ 1800397 w 3329"/>
              <a:gd name="T21" fmla="*/ 1090862 h 2275"/>
              <a:gd name="T22" fmla="*/ 1800397 w 3329"/>
              <a:gd name="T23" fmla="*/ 978312 h 2275"/>
              <a:gd name="T24" fmla="*/ 1663569 w 3329"/>
              <a:gd name="T25" fmla="*/ 978312 h 2275"/>
              <a:gd name="T26" fmla="*/ 1129237 w 3329"/>
              <a:gd name="T27" fmla="*/ 1147136 h 2275"/>
              <a:gd name="T28" fmla="*/ 735518 w 3329"/>
              <a:gd name="T29" fmla="*/ 1147136 h 2275"/>
              <a:gd name="T30" fmla="*/ 678732 w 3329"/>
              <a:gd name="T31" fmla="*/ 1114670 h 2275"/>
              <a:gd name="T32" fmla="*/ 735518 w 3329"/>
              <a:gd name="T33" fmla="*/ 1081663 h 2275"/>
              <a:gd name="T34" fmla="*/ 1129237 w 3329"/>
              <a:gd name="T35" fmla="*/ 1081663 h 2275"/>
              <a:gd name="T36" fmla="*/ 1186023 w 3329"/>
              <a:gd name="T37" fmla="*/ 1114670 h 2275"/>
              <a:gd name="T38" fmla="*/ 1129237 w 3329"/>
              <a:gd name="T39" fmla="*/ 1147136 h 2275"/>
              <a:gd name="T40" fmla="*/ 1519169 w 3329"/>
              <a:gd name="T41" fmla="*/ 939894 h 2275"/>
              <a:gd name="T42" fmla="*/ 289340 w 3329"/>
              <a:gd name="T43" fmla="*/ 939894 h 2275"/>
              <a:gd name="T44" fmla="*/ 289340 w 3329"/>
              <a:gd name="T45" fmla="*/ 112549 h 2275"/>
              <a:gd name="T46" fmla="*/ 1519169 w 3329"/>
              <a:gd name="T47" fmla="*/ 112549 h 2275"/>
              <a:gd name="T48" fmla="*/ 1519169 w 3329"/>
              <a:gd name="T49" fmla="*/ 939894 h 2275"/>
              <a:gd name="T50" fmla="*/ 1664651 w 3329"/>
              <a:gd name="T51" fmla="*/ 1147136 h 2275"/>
              <a:gd name="T52" fmla="*/ 1551619 w 3329"/>
              <a:gd name="T53" fmla="*/ 1147136 h 2275"/>
              <a:gd name="T54" fmla="*/ 1524037 w 3329"/>
              <a:gd name="T55" fmla="*/ 1118999 h 2275"/>
              <a:gd name="T56" fmla="*/ 1551619 w 3329"/>
              <a:gd name="T57" fmla="*/ 1090862 h 2275"/>
              <a:gd name="T58" fmla="*/ 1664651 w 3329"/>
              <a:gd name="T59" fmla="*/ 1090862 h 2275"/>
              <a:gd name="T60" fmla="*/ 1692773 w 3329"/>
              <a:gd name="T61" fmla="*/ 1118999 h 2275"/>
              <a:gd name="T62" fmla="*/ 1664651 w 3329"/>
              <a:gd name="T63" fmla="*/ 1147136 h 227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329" h="2275">
                <a:moveTo>
                  <a:pt x="3076" y="1808"/>
                </a:moveTo>
                <a:cubicBezTo>
                  <a:pt x="3076" y="199"/>
                  <a:pt x="3076" y="199"/>
                  <a:pt x="3076" y="199"/>
                </a:cubicBezTo>
                <a:cubicBezTo>
                  <a:pt x="3076" y="199"/>
                  <a:pt x="3016" y="7"/>
                  <a:pt x="2834" y="7"/>
                </a:cubicBezTo>
                <a:cubicBezTo>
                  <a:pt x="516" y="2"/>
                  <a:pt x="516" y="2"/>
                  <a:pt x="516" y="2"/>
                </a:cubicBezTo>
                <a:cubicBezTo>
                  <a:pt x="516" y="2"/>
                  <a:pt x="276" y="0"/>
                  <a:pt x="276" y="208"/>
                </a:cubicBezTo>
                <a:cubicBezTo>
                  <a:pt x="276" y="1808"/>
                  <a:pt x="276" y="1808"/>
                  <a:pt x="276" y="1808"/>
                </a:cubicBezTo>
                <a:cubicBezTo>
                  <a:pt x="15" y="1808"/>
                  <a:pt x="15" y="1808"/>
                  <a:pt x="15" y="1808"/>
                </a:cubicBezTo>
                <a:cubicBezTo>
                  <a:pt x="6" y="2016"/>
                  <a:pt x="6" y="2016"/>
                  <a:pt x="6" y="2016"/>
                </a:cubicBezTo>
                <a:cubicBezTo>
                  <a:pt x="6" y="2016"/>
                  <a:pt x="0" y="2275"/>
                  <a:pt x="196" y="2275"/>
                </a:cubicBezTo>
                <a:cubicBezTo>
                  <a:pt x="3138" y="2275"/>
                  <a:pt x="3138" y="2275"/>
                  <a:pt x="3138" y="2275"/>
                </a:cubicBezTo>
                <a:cubicBezTo>
                  <a:pt x="3326" y="2275"/>
                  <a:pt x="3329" y="2016"/>
                  <a:pt x="3329" y="2016"/>
                </a:cubicBezTo>
                <a:cubicBezTo>
                  <a:pt x="3329" y="1808"/>
                  <a:pt x="3329" y="1808"/>
                  <a:pt x="3329" y="1808"/>
                </a:cubicBezTo>
                <a:lnTo>
                  <a:pt x="3076" y="1808"/>
                </a:lnTo>
                <a:close/>
                <a:moveTo>
                  <a:pt x="2088" y="2120"/>
                </a:moveTo>
                <a:cubicBezTo>
                  <a:pt x="1360" y="2120"/>
                  <a:pt x="1360" y="2120"/>
                  <a:pt x="1360" y="2120"/>
                </a:cubicBezTo>
                <a:cubicBezTo>
                  <a:pt x="1302" y="2120"/>
                  <a:pt x="1255" y="2093"/>
                  <a:pt x="1255" y="2060"/>
                </a:cubicBezTo>
                <a:cubicBezTo>
                  <a:pt x="1255" y="2026"/>
                  <a:pt x="1302" y="1999"/>
                  <a:pt x="1360" y="1999"/>
                </a:cubicBezTo>
                <a:cubicBezTo>
                  <a:pt x="2088" y="1999"/>
                  <a:pt x="2088" y="1999"/>
                  <a:pt x="2088" y="1999"/>
                </a:cubicBezTo>
                <a:cubicBezTo>
                  <a:pt x="2146" y="1999"/>
                  <a:pt x="2193" y="2026"/>
                  <a:pt x="2193" y="2060"/>
                </a:cubicBezTo>
                <a:cubicBezTo>
                  <a:pt x="2193" y="2093"/>
                  <a:pt x="2146" y="2120"/>
                  <a:pt x="2088" y="2120"/>
                </a:cubicBezTo>
                <a:close/>
                <a:moveTo>
                  <a:pt x="2809" y="1737"/>
                </a:moveTo>
                <a:cubicBezTo>
                  <a:pt x="535" y="1737"/>
                  <a:pt x="535" y="1737"/>
                  <a:pt x="535" y="1737"/>
                </a:cubicBezTo>
                <a:cubicBezTo>
                  <a:pt x="535" y="208"/>
                  <a:pt x="535" y="208"/>
                  <a:pt x="535" y="208"/>
                </a:cubicBezTo>
                <a:cubicBezTo>
                  <a:pt x="2809" y="208"/>
                  <a:pt x="2809" y="208"/>
                  <a:pt x="2809" y="208"/>
                </a:cubicBezTo>
                <a:lnTo>
                  <a:pt x="2809" y="1737"/>
                </a:lnTo>
                <a:close/>
                <a:moveTo>
                  <a:pt x="3078" y="2120"/>
                </a:moveTo>
                <a:cubicBezTo>
                  <a:pt x="2869" y="2120"/>
                  <a:pt x="2869" y="2120"/>
                  <a:pt x="2869" y="2120"/>
                </a:cubicBezTo>
                <a:cubicBezTo>
                  <a:pt x="2841" y="2120"/>
                  <a:pt x="2818" y="2097"/>
                  <a:pt x="2818" y="2068"/>
                </a:cubicBezTo>
                <a:cubicBezTo>
                  <a:pt x="2818" y="2040"/>
                  <a:pt x="2841" y="2016"/>
                  <a:pt x="2869" y="2016"/>
                </a:cubicBezTo>
                <a:cubicBezTo>
                  <a:pt x="3078" y="2016"/>
                  <a:pt x="3078" y="2016"/>
                  <a:pt x="3078" y="2016"/>
                </a:cubicBezTo>
                <a:cubicBezTo>
                  <a:pt x="3107" y="2016"/>
                  <a:pt x="3130" y="2040"/>
                  <a:pt x="3130" y="2068"/>
                </a:cubicBezTo>
                <a:cubicBezTo>
                  <a:pt x="3130" y="2097"/>
                  <a:pt x="3107" y="2120"/>
                  <a:pt x="3078" y="2120"/>
                </a:cubicBezTo>
                <a:close/>
              </a:path>
            </a:pathLst>
          </a:cu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9" name="手机"/>
          <p:cNvSpPr/>
          <p:nvPr/>
        </p:nvSpPr>
        <p:spPr bwMode="auto">
          <a:xfrm>
            <a:off x="5779770" y="3801745"/>
            <a:ext cx="272415" cy="447040"/>
          </a:xfrm>
          <a:custGeom>
            <a:avLst/>
            <a:gdLst>
              <a:gd name="T0" fmla="*/ 134485 w 2938"/>
              <a:gd name="T1" fmla="*/ 2420 h 5511"/>
              <a:gd name="T2" fmla="*/ 89887 w 2938"/>
              <a:gd name="T3" fmla="*/ 15901 h 5511"/>
              <a:gd name="T4" fmla="*/ 51858 w 2938"/>
              <a:gd name="T5" fmla="*/ 41481 h 5511"/>
              <a:gd name="T6" fmla="*/ 22817 w 2938"/>
              <a:gd name="T7" fmla="*/ 77085 h 5511"/>
              <a:gd name="T8" fmla="*/ 4840 w 2938"/>
              <a:gd name="T9" fmla="*/ 119257 h 5511"/>
              <a:gd name="T10" fmla="*/ 0 w 2938"/>
              <a:gd name="T11" fmla="*/ 1746336 h 5511"/>
              <a:gd name="T12" fmla="*/ 4840 w 2938"/>
              <a:gd name="T13" fmla="*/ 1786089 h 5511"/>
              <a:gd name="T14" fmla="*/ 22817 w 2938"/>
              <a:gd name="T15" fmla="*/ 1828606 h 5511"/>
              <a:gd name="T16" fmla="*/ 51858 w 2938"/>
              <a:gd name="T17" fmla="*/ 1863865 h 5511"/>
              <a:gd name="T18" fmla="*/ 89887 w 2938"/>
              <a:gd name="T19" fmla="*/ 1889445 h 5511"/>
              <a:gd name="T20" fmla="*/ 134485 w 2938"/>
              <a:gd name="T21" fmla="*/ 1903272 h 5511"/>
              <a:gd name="T22" fmla="*/ 864989 w 2938"/>
              <a:gd name="T23" fmla="*/ 1905000 h 5511"/>
              <a:gd name="T24" fmla="*/ 911316 w 2938"/>
              <a:gd name="T25" fmla="*/ 1895667 h 5511"/>
              <a:gd name="T26" fmla="*/ 952111 w 2938"/>
              <a:gd name="T27" fmla="*/ 1873544 h 5511"/>
              <a:gd name="T28" fmla="*/ 984263 w 2938"/>
              <a:gd name="T29" fmla="*/ 1841396 h 5511"/>
              <a:gd name="T30" fmla="*/ 1006043 w 2938"/>
              <a:gd name="T31" fmla="*/ 1800953 h 5511"/>
              <a:gd name="T32" fmla="*/ 1015377 w 2938"/>
              <a:gd name="T33" fmla="*/ 1754633 h 5511"/>
              <a:gd name="T34" fmla="*/ 1013994 w 2938"/>
              <a:gd name="T35" fmla="*/ 134812 h 5511"/>
              <a:gd name="T36" fmla="*/ 999820 w 2938"/>
              <a:gd name="T37" fmla="*/ 90220 h 5511"/>
              <a:gd name="T38" fmla="*/ 974237 w 2938"/>
              <a:gd name="T39" fmla="*/ 52542 h 5511"/>
              <a:gd name="T40" fmla="*/ 938973 w 2938"/>
              <a:gd name="T41" fmla="*/ 23160 h 5511"/>
              <a:gd name="T42" fmla="*/ 896450 w 2938"/>
              <a:gd name="T43" fmla="*/ 5531 h 5511"/>
              <a:gd name="T44" fmla="*/ 412789 w 2938"/>
              <a:gd name="T45" fmla="*/ 127553 h 5511"/>
              <a:gd name="T46" fmla="*/ 615380 w 2938"/>
              <a:gd name="T47" fmla="*/ 129973 h 5511"/>
              <a:gd name="T48" fmla="*/ 629209 w 2938"/>
              <a:gd name="T49" fmla="*/ 141034 h 5511"/>
              <a:gd name="T50" fmla="*/ 635086 w 2938"/>
              <a:gd name="T51" fmla="*/ 159009 h 5511"/>
              <a:gd name="T52" fmla="*/ 630938 w 2938"/>
              <a:gd name="T53" fmla="*/ 174219 h 5511"/>
              <a:gd name="T54" fmla="*/ 618146 w 2938"/>
              <a:gd name="T55" fmla="*/ 187009 h 5511"/>
              <a:gd name="T56" fmla="*/ 412789 w 2938"/>
              <a:gd name="T57" fmla="*/ 190811 h 5511"/>
              <a:gd name="T58" fmla="*/ 397577 w 2938"/>
              <a:gd name="T59" fmla="*/ 187009 h 5511"/>
              <a:gd name="T60" fmla="*/ 384440 w 2938"/>
              <a:gd name="T61" fmla="*/ 174219 h 5511"/>
              <a:gd name="T62" fmla="*/ 380637 w 2938"/>
              <a:gd name="T63" fmla="*/ 159009 h 5511"/>
              <a:gd name="T64" fmla="*/ 386168 w 2938"/>
              <a:gd name="T65" fmla="*/ 141034 h 5511"/>
              <a:gd name="T66" fmla="*/ 400343 w 2938"/>
              <a:gd name="T67" fmla="*/ 129973 h 5511"/>
              <a:gd name="T68" fmla="*/ 507516 w 2938"/>
              <a:gd name="T69" fmla="*/ 1841742 h 5511"/>
              <a:gd name="T70" fmla="*/ 479513 w 2938"/>
              <a:gd name="T71" fmla="*/ 1837594 h 5511"/>
              <a:gd name="T72" fmla="*/ 454275 w 2938"/>
              <a:gd name="T73" fmla="*/ 1825495 h 5511"/>
              <a:gd name="T74" fmla="*/ 434223 w 2938"/>
              <a:gd name="T75" fmla="*/ 1806829 h 5511"/>
              <a:gd name="T76" fmla="*/ 420049 w 2938"/>
              <a:gd name="T77" fmla="*/ 1783323 h 5511"/>
              <a:gd name="T78" fmla="*/ 413134 w 2938"/>
              <a:gd name="T79" fmla="*/ 1756015 h 5511"/>
              <a:gd name="T80" fmla="*/ 413826 w 2938"/>
              <a:gd name="T81" fmla="*/ 1731818 h 5511"/>
              <a:gd name="T82" fmla="*/ 422123 w 2938"/>
              <a:gd name="T83" fmla="*/ 1704856 h 5511"/>
              <a:gd name="T84" fmla="*/ 437335 w 2938"/>
              <a:gd name="T85" fmla="*/ 1682387 h 5511"/>
              <a:gd name="T86" fmla="*/ 458078 w 2938"/>
              <a:gd name="T87" fmla="*/ 1665103 h 5511"/>
              <a:gd name="T88" fmla="*/ 483661 w 2938"/>
              <a:gd name="T89" fmla="*/ 1654042 h 5511"/>
              <a:gd name="T90" fmla="*/ 507516 w 2938"/>
              <a:gd name="T91" fmla="*/ 1651277 h 5511"/>
              <a:gd name="T92" fmla="*/ 536210 w 2938"/>
              <a:gd name="T93" fmla="*/ 1655425 h 5511"/>
              <a:gd name="T94" fmla="*/ 561102 w 2938"/>
              <a:gd name="T95" fmla="*/ 1667523 h 5511"/>
              <a:gd name="T96" fmla="*/ 581154 w 2938"/>
              <a:gd name="T97" fmla="*/ 1685498 h 5511"/>
              <a:gd name="T98" fmla="*/ 595674 w 2938"/>
              <a:gd name="T99" fmla="*/ 1709349 h 5511"/>
              <a:gd name="T100" fmla="*/ 602589 w 2938"/>
              <a:gd name="T101" fmla="*/ 1737003 h 5511"/>
              <a:gd name="T102" fmla="*/ 601897 w 2938"/>
              <a:gd name="T103" fmla="*/ 1761200 h 5511"/>
              <a:gd name="T104" fmla="*/ 593600 w 2938"/>
              <a:gd name="T105" fmla="*/ 1787817 h 5511"/>
              <a:gd name="T106" fmla="*/ 578388 w 2938"/>
              <a:gd name="T107" fmla="*/ 1810631 h 5511"/>
              <a:gd name="T108" fmla="*/ 556954 w 2938"/>
              <a:gd name="T109" fmla="*/ 1827915 h 5511"/>
              <a:gd name="T110" fmla="*/ 531370 w 2938"/>
              <a:gd name="T111" fmla="*/ 1838631 h 5511"/>
              <a:gd name="T112" fmla="*/ 952456 w 2938"/>
              <a:gd name="T113" fmla="*/ 1587673 h 551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938" h="5511">
                <a:moveTo>
                  <a:pt x="2479" y="0"/>
                </a:moveTo>
                <a:lnTo>
                  <a:pt x="458" y="0"/>
                </a:lnTo>
                <a:lnTo>
                  <a:pt x="435" y="1"/>
                </a:lnTo>
                <a:lnTo>
                  <a:pt x="412" y="3"/>
                </a:lnTo>
                <a:lnTo>
                  <a:pt x="389" y="7"/>
                </a:lnTo>
                <a:lnTo>
                  <a:pt x="366" y="11"/>
                </a:lnTo>
                <a:lnTo>
                  <a:pt x="345" y="16"/>
                </a:lnTo>
                <a:lnTo>
                  <a:pt x="322" y="22"/>
                </a:lnTo>
                <a:lnTo>
                  <a:pt x="301" y="29"/>
                </a:lnTo>
                <a:lnTo>
                  <a:pt x="281" y="37"/>
                </a:lnTo>
                <a:lnTo>
                  <a:pt x="260" y="46"/>
                </a:lnTo>
                <a:lnTo>
                  <a:pt x="240" y="56"/>
                </a:lnTo>
                <a:lnTo>
                  <a:pt x="221" y="67"/>
                </a:lnTo>
                <a:lnTo>
                  <a:pt x="203" y="80"/>
                </a:lnTo>
                <a:lnTo>
                  <a:pt x="184" y="93"/>
                </a:lnTo>
                <a:lnTo>
                  <a:pt x="167" y="106"/>
                </a:lnTo>
                <a:lnTo>
                  <a:pt x="150" y="120"/>
                </a:lnTo>
                <a:lnTo>
                  <a:pt x="135" y="135"/>
                </a:lnTo>
                <a:lnTo>
                  <a:pt x="119" y="152"/>
                </a:lnTo>
                <a:lnTo>
                  <a:pt x="104" y="169"/>
                </a:lnTo>
                <a:lnTo>
                  <a:pt x="91" y="186"/>
                </a:lnTo>
                <a:lnTo>
                  <a:pt x="78" y="203"/>
                </a:lnTo>
                <a:lnTo>
                  <a:pt x="66" y="223"/>
                </a:lnTo>
                <a:lnTo>
                  <a:pt x="55" y="242"/>
                </a:lnTo>
                <a:lnTo>
                  <a:pt x="45" y="261"/>
                </a:lnTo>
                <a:lnTo>
                  <a:pt x="35" y="281"/>
                </a:lnTo>
                <a:lnTo>
                  <a:pt x="27" y="303"/>
                </a:lnTo>
                <a:lnTo>
                  <a:pt x="20" y="324"/>
                </a:lnTo>
                <a:lnTo>
                  <a:pt x="14" y="345"/>
                </a:lnTo>
                <a:lnTo>
                  <a:pt x="9" y="368"/>
                </a:lnTo>
                <a:lnTo>
                  <a:pt x="5" y="390"/>
                </a:lnTo>
                <a:lnTo>
                  <a:pt x="2" y="413"/>
                </a:lnTo>
                <a:lnTo>
                  <a:pt x="0" y="437"/>
                </a:lnTo>
                <a:lnTo>
                  <a:pt x="0" y="460"/>
                </a:lnTo>
                <a:lnTo>
                  <a:pt x="0" y="5052"/>
                </a:lnTo>
                <a:lnTo>
                  <a:pt x="0" y="5076"/>
                </a:lnTo>
                <a:lnTo>
                  <a:pt x="2" y="5099"/>
                </a:lnTo>
                <a:lnTo>
                  <a:pt x="5" y="5122"/>
                </a:lnTo>
                <a:lnTo>
                  <a:pt x="9" y="5144"/>
                </a:lnTo>
                <a:lnTo>
                  <a:pt x="14" y="5167"/>
                </a:lnTo>
                <a:lnTo>
                  <a:pt x="20" y="5189"/>
                </a:lnTo>
                <a:lnTo>
                  <a:pt x="27" y="5210"/>
                </a:lnTo>
                <a:lnTo>
                  <a:pt x="35" y="5230"/>
                </a:lnTo>
                <a:lnTo>
                  <a:pt x="45" y="5251"/>
                </a:lnTo>
                <a:lnTo>
                  <a:pt x="55" y="5271"/>
                </a:lnTo>
                <a:lnTo>
                  <a:pt x="66" y="5290"/>
                </a:lnTo>
                <a:lnTo>
                  <a:pt x="78" y="5309"/>
                </a:lnTo>
                <a:lnTo>
                  <a:pt x="91" y="5327"/>
                </a:lnTo>
                <a:lnTo>
                  <a:pt x="104" y="5344"/>
                </a:lnTo>
                <a:lnTo>
                  <a:pt x="119" y="5360"/>
                </a:lnTo>
                <a:lnTo>
                  <a:pt x="135" y="5377"/>
                </a:lnTo>
                <a:lnTo>
                  <a:pt x="150" y="5392"/>
                </a:lnTo>
                <a:lnTo>
                  <a:pt x="167" y="5406"/>
                </a:lnTo>
                <a:lnTo>
                  <a:pt x="184" y="5420"/>
                </a:lnTo>
                <a:lnTo>
                  <a:pt x="203" y="5433"/>
                </a:lnTo>
                <a:lnTo>
                  <a:pt x="221" y="5445"/>
                </a:lnTo>
                <a:lnTo>
                  <a:pt x="240" y="5456"/>
                </a:lnTo>
                <a:lnTo>
                  <a:pt x="260" y="5466"/>
                </a:lnTo>
                <a:lnTo>
                  <a:pt x="281" y="5475"/>
                </a:lnTo>
                <a:lnTo>
                  <a:pt x="301" y="5484"/>
                </a:lnTo>
                <a:lnTo>
                  <a:pt x="322" y="5491"/>
                </a:lnTo>
                <a:lnTo>
                  <a:pt x="345" y="5497"/>
                </a:lnTo>
                <a:lnTo>
                  <a:pt x="366" y="5502"/>
                </a:lnTo>
                <a:lnTo>
                  <a:pt x="389" y="5506"/>
                </a:lnTo>
                <a:lnTo>
                  <a:pt x="412" y="5509"/>
                </a:lnTo>
                <a:lnTo>
                  <a:pt x="435" y="5511"/>
                </a:lnTo>
                <a:lnTo>
                  <a:pt x="458" y="5511"/>
                </a:lnTo>
                <a:lnTo>
                  <a:pt x="2479" y="5511"/>
                </a:lnTo>
                <a:lnTo>
                  <a:pt x="2502" y="5511"/>
                </a:lnTo>
                <a:lnTo>
                  <a:pt x="2525" y="5509"/>
                </a:lnTo>
                <a:lnTo>
                  <a:pt x="2549" y="5506"/>
                </a:lnTo>
                <a:lnTo>
                  <a:pt x="2571" y="5502"/>
                </a:lnTo>
                <a:lnTo>
                  <a:pt x="2593" y="5497"/>
                </a:lnTo>
                <a:lnTo>
                  <a:pt x="2615" y="5491"/>
                </a:lnTo>
                <a:lnTo>
                  <a:pt x="2636" y="5484"/>
                </a:lnTo>
                <a:lnTo>
                  <a:pt x="2657" y="5475"/>
                </a:lnTo>
                <a:lnTo>
                  <a:pt x="2677" y="5466"/>
                </a:lnTo>
                <a:lnTo>
                  <a:pt x="2698" y="5456"/>
                </a:lnTo>
                <a:lnTo>
                  <a:pt x="2716" y="5445"/>
                </a:lnTo>
                <a:lnTo>
                  <a:pt x="2735" y="5433"/>
                </a:lnTo>
                <a:lnTo>
                  <a:pt x="2754" y="5420"/>
                </a:lnTo>
                <a:lnTo>
                  <a:pt x="2771" y="5406"/>
                </a:lnTo>
                <a:lnTo>
                  <a:pt x="2787" y="5392"/>
                </a:lnTo>
                <a:lnTo>
                  <a:pt x="2803" y="5377"/>
                </a:lnTo>
                <a:lnTo>
                  <a:pt x="2818" y="5360"/>
                </a:lnTo>
                <a:lnTo>
                  <a:pt x="2833" y="5344"/>
                </a:lnTo>
                <a:lnTo>
                  <a:pt x="2847" y="5327"/>
                </a:lnTo>
                <a:lnTo>
                  <a:pt x="2859" y="5309"/>
                </a:lnTo>
                <a:lnTo>
                  <a:pt x="2871" y="5290"/>
                </a:lnTo>
                <a:lnTo>
                  <a:pt x="2882" y="5271"/>
                </a:lnTo>
                <a:lnTo>
                  <a:pt x="2892" y="5251"/>
                </a:lnTo>
                <a:lnTo>
                  <a:pt x="2902" y="5230"/>
                </a:lnTo>
                <a:lnTo>
                  <a:pt x="2910" y="5210"/>
                </a:lnTo>
                <a:lnTo>
                  <a:pt x="2918" y="5189"/>
                </a:lnTo>
                <a:lnTo>
                  <a:pt x="2924" y="5167"/>
                </a:lnTo>
                <a:lnTo>
                  <a:pt x="2929" y="5144"/>
                </a:lnTo>
                <a:lnTo>
                  <a:pt x="2933" y="5122"/>
                </a:lnTo>
                <a:lnTo>
                  <a:pt x="2936" y="5099"/>
                </a:lnTo>
                <a:lnTo>
                  <a:pt x="2937" y="5076"/>
                </a:lnTo>
                <a:lnTo>
                  <a:pt x="2938" y="5052"/>
                </a:lnTo>
                <a:lnTo>
                  <a:pt x="2938" y="460"/>
                </a:lnTo>
                <a:lnTo>
                  <a:pt x="2937" y="437"/>
                </a:lnTo>
                <a:lnTo>
                  <a:pt x="2936" y="413"/>
                </a:lnTo>
                <a:lnTo>
                  <a:pt x="2933" y="390"/>
                </a:lnTo>
                <a:lnTo>
                  <a:pt x="2929" y="368"/>
                </a:lnTo>
                <a:lnTo>
                  <a:pt x="2924" y="345"/>
                </a:lnTo>
                <a:lnTo>
                  <a:pt x="2918" y="324"/>
                </a:lnTo>
                <a:lnTo>
                  <a:pt x="2910" y="303"/>
                </a:lnTo>
                <a:lnTo>
                  <a:pt x="2902" y="281"/>
                </a:lnTo>
                <a:lnTo>
                  <a:pt x="2892" y="261"/>
                </a:lnTo>
                <a:lnTo>
                  <a:pt x="2882" y="242"/>
                </a:lnTo>
                <a:lnTo>
                  <a:pt x="2871" y="223"/>
                </a:lnTo>
                <a:lnTo>
                  <a:pt x="2859" y="203"/>
                </a:lnTo>
                <a:lnTo>
                  <a:pt x="2847" y="186"/>
                </a:lnTo>
                <a:lnTo>
                  <a:pt x="2833" y="169"/>
                </a:lnTo>
                <a:lnTo>
                  <a:pt x="2818" y="152"/>
                </a:lnTo>
                <a:lnTo>
                  <a:pt x="2803" y="135"/>
                </a:lnTo>
                <a:lnTo>
                  <a:pt x="2787" y="120"/>
                </a:lnTo>
                <a:lnTo>
                  <a:pt x="2771" y="106"/>
                </a:lnTo>
                <a:lnTo>
                  <a:pt x="2754" y="93"/>
                </a:lnTo>
                <a:lnTo>
                  <a:pt x="2735" y="80"/>
                </a:lnTo>
                <a:lnTo>
                  <a:pt x="2716" y="67"/>
                </a:lnTo>
                <a:lnTo>
                  <a:pt x="2698" y="56"/>
                </a:lnTo>
                <a:lnTo>
                  <a:pt x="2677" y="46"/>
                </a:lnTo>
                <a:lnTo>
                  <a:pt x="2657" y="37"/>
                </a:lnTo>
                <a:lnTo>
                  <a:pt x="2636" y="29"/>
                </a:lnTo>
                <a:lnTo>
                  <a:pt x="2615" y="22"/>
                </a:lnTo>
                <a:lnTo>
                  <a:pt x="2593" y="16"/>
                </a:lnTo>
                <a:lnTo>
                  <a:pt x="2571" y="11"/>
                </a:lnTo>
                <a:lnTo>
                  <a:pt x="2549" y="7"/>
                </a:lnTo>
                <a:lnTo>
                  <a:pt x="2525" y="3"/>
                </a:lnTo>
                <a:lnTo>
                  <a:pt x="2502" y="1"/>
                </a:lnTo>
                <a:lnTo>
                  <a:pt x="2479" y="0"/>
                </a:lnTo>
                <a:close/>
                <a:moveTo>
                  <a:pt x="1194" y="369"/>
                </a:moveTo>
                <a:lnTo>
                  <a:pt x="1744" y="369"/>
                </a:lnTo>
                <a:lnTo>
                  <a:pt x="1753" y="369"/>
                </a:lnTo>
                <a:lnTo>
                  <a:pt x="1763" y="370"/>
                </a:lnTo>
                <a:lnTo>
                  <a:pt x="1772" y="373"/>
                </a:lnTo>
                <a:lnTo>
                  <a:pt x="1780" y="376"/>
                </a:lnTo>
                <a:lnTo>
                  <a:pt x="1788" y="379"/>
                </a:lnTo>
                <a:lnTo>
                  <a:pt x="1796" y="384"/>
                </a:lnTo>
                <a:lnTo>
                  <a:pt x="1803" y="389"/>
                </a:lnTo>
                <a:lnTo>
                  <a:pt x="1809" y="395"/>
                </a:lnTo>
                <a:lnTo>
                  <a:pt x="1815" y="401"/>
                </a:lnTo>
                <a:lnTo>
                  <a:pt x="1820" y="408"/>
                </a:lnTo>
                <a:lnTo>
                  <a:pt x="1825" y="416"/>
                </a:lnTo>
                <a:lnTo>
                  <a:pt x="1828" y="424"/>
                </a:lnTo>
                <a:lnTo>
                  <a:pt x="1833" y="433"/>
                </a:lnTo>
                <a:lnTo>
                  <a:pt x="1835" y="442"/>
                </a:lnTo>
                <a:lnTo>
                  <a:pt x="1836" y="451"/>
                </a:lnTo>
                <a:lnTo>
                  <a:pt x="1837" y="460"/>
                </a:lnTo>
                <a:lnTo>
                  <a:pt x="1836" y="469"/>
                </a:lnTo>
                <a:lnTo>
                  <a:pt x="1835" y="478"/>
                </a:lnTo>
                <a:lnTo>
                  <a:pt x="1833" y="487"/>
                </a:lnTo>
                <a:lnTo>
                  <a:pt x="1828" y="495"/>
                </a:lnTo>
                <a:lnTo>
                  <a:pt x="1825" y="504"/>
                </a:lnTo>
                <a:lnTo>
                  <a:pt x="1820" y="512"/>
                </a:lnTo>
                <a:lnTo>
                  <a:pt x="1815" y="519"/>
                </a:lnTo>
                <a:lnTo>
                  <a:pt x="1809" y="525"/>
                </a:lnTo>
                <a:lnTo>
                  <a:pt x="1803" y="531"/>
                </a:lnTo>
                <a:lnTo>
                  <a:pt x="1796" y="536"/>
                </a:lnTo>
                <a:lnTo>
                  <a:pt x="1788" y="541"/>
                </a:lnTo>
                <a:lnTo>
                  <a:pt x="1780" y="545"/>
                </a:lnTo>
                <a:lnTo>
                  <a:pt x="1772" y="548"/>
                </a:lnTo>
                <a:lnTo>
                  <a:pt x="1763" y="550"/>
                </a:lnTo>
                <a:lnTo>
                  <a:pt x="1753" y="551"/>
                </a:lnTo>
                <a:lnTo>
                  <a:pt x="1744" y="552"/>
                </a:lnTo>
                <a:lnTo>
                  <a:pt x="1194" y="552"/>
                </a:lnTo>
                <a:lnTo>
                  <a:pt x="1184" y="551"/>
                </a:lnTo>
                <a:lnTo>
                  <a:pt x="1175" y="550"/>
                </a:lnTo>
                <a:lnTo>
                  <a:pt x="1166" y="548"/>
                </a:lnTo>
                <a:lnTo>
                  <a:pt x="1158" y="545"/>
                </a:lnTo>
                <a:lnTo>
                  <a:pt x="1150" y="541"/>
                </a:lnTo>
                <a:lnTo>
                  <a:pt x="1142" y="536"/>
                </a:lnTo>
                <a:lnTo>
                  <a:pt x="1135" y="531"/>
                </a:lnTo>
                <a:lnTo>
                  <a:pt x="1129" y="525"/>
                </a:lnTo>
                <a:lnTo>
                  <a:pt x="1123" y="519"/>
                </a:lnTo>
                <a:lnTo>
                  <a:pt x="1117" y="512"/>
                </a:lnTo>
                <a:lnTo>
                  <a:pt x="1112" y="504"/>
                </a:lnTo>
                <a:lnTo>
                  <a:pt x="1108" y="495"/>
                </a:lnTo>
                <a:lnTo>
                  <a:pt x="1105" y="487"/>
                </a:lnTo>
                <a:lnTo>
                  <a:pt x="1103" y="478"/>
                </a:lnTo>
                <a:lnTo>
                  <a:pt x="1102" y="469"/>
                </a:lnTo>
                <a:lnTo>
                  <a:pt x="1101" y="460"/>
                </a:lnTo>
                <a:lnTo>
                  <a:pt x="1102" y="451"/>
                </a:lnTo>
                <a:lnTo>
                  <a:pt x="1103" y="442"/>
                </a:lnTo>
                <a:lnTo>
                  <a:pt x="1105" y="433"/>
                </a:lnTo>
                <a:lnTo>
                  <a:pt x="1108" y="424"/>
                </a:lnTo>
                <a:lnTo>
                  <a:pt x="1112" y="416"/>
                </a:lnTo>
                <a:lnTo>
                  <a:pt x="1117" y="408"/>
                </a:lnTo>
                <a:lnTo>
                  <a:pt x="1123" y="401"/>
                </a:lnTo>
                <a:lnTo>
                  <a:pt x="1129" y="395"/>
                </a:lnTo>
                <a:lnTo>
                  <a:pt x="1135" y="389"/>
                </a:lnTo>
                <a:lnTo>
                  <a:pt x="1142" y="384"/>
                </a:lnTo>
                <a:lnTo>
                  <a:pt x="1150" y="379"/>
                </a:lnTo>
                <a:lnTo>
                  <a:pt x="1158" y="376"/>
                </a:lnTo>
                <a:lnTo>
                  <a:pt x="1166" y="373"/>
                </a:lnTo>
                <a:lnTo>
                  <a:pt x="1175" y="370"/>
                </a:lnTo>
                <a:lnTo>
                  <a:pt x="1184" y="369"/>
                </a:lnTo>
                <a:lnTo>
                  <a:pt x="1194" y="369"/>
                </a:lnTo>
                <a:close/>
                <a:moveTo>
                  <a:pt x="1468" y="5328"/>
                </a:moveTo>
                <a:lnTo>
                  <a:pt x="1468" y="5328"/>
                </a:lnTo>
                <a:lnTo>
                  <a:pt x="1454" y="5328"/>
                </a:lnTo>
                <a:lnTo>
                  <a:pt x="1441" y="5327"/>
                </a:lnTo>
                <a:lnTo>
                  <a:pt x="1427" y="5325"/>
                </a:lnTo>
                <a:lnTo>
                  <a:pt x="1414" y="5322"/>
                </a:lnTo>
                <a:lnTo>
                  <a:pt x="1399" y="5319"/>
                </a:lnTo>
                <a:lnTo>
                  <a:pt x="1387" y="5316"/>
                </a:lnTo>
                <a:lnTo>
                  <a:pt x="1374" y="5312"/>
                </a:lnTo>
                <a:lnTo>
                  <a:pt x="1362" y="5307"/>
                </a:lnTo>
                <a:lnTo>
                  <a:pt x="1350" y="5300"/>
                </a:lnTo>
                <a:lnTo>
                  <a:pt x="1338" y="5294"/>
                </a:lnTo>
                <a:lnTo>
                  <a:pt x="1325" y="5288"/>
                </a:lnTo>
                <a:lnTo>
                  <a:pt x="1314" y="5281"/>
                </a:lnTo>
                <a:lnTo>
                  <a:pt x="1304" y="5273"/>
                </a:lnTo>
                <a:lnTo>
                  <a:pt x="1294" y="5265"/>
                </a:lnTo>
                <a:lnTo>
                  <a:pt x="1284" y="5257"/>
                </a:lnTo>
                <a:lnTo>
                  <a:pt x="1274" y="5248"/>
                </a:lnTo>
                <a:lnTo>
                  <a:pt x="1265" y="5238"/>
                </a:lnTo>
                <a:lnTo>
                  <a:pt x="1256" y="5227"/>
                </a:lnTo>
                <a:lnTo>
                  <a:pt x="1248" y="5217"/>
                </a:lnTo>
                <a:lnTo>
                  <a:pt x="1240" y="5206"/>
                </a:lnTo>
                <a:lnTo>
                  <a:pt x="1233" y="5195"/>
                </a:lnTo>
                <a:lnTo>
                  <a:pt x="1227" y="5184"/>
                </a:lnTo>
                <a:lnTo>
                  <a:pt x="1221" y="5172"/>
                </a:lnTo>
                <a:lnTo>
                  <a:pt x="1215" y="5159"/>
                </a:lnTo>
                <a:lnTo>
                  <a:pt x="1210" y="5147"/>
                </a:lnTo>
                <a:lnTo>
                  <a:pt x="1206" y="5134"/>
                </a:lnTo>
                <a:lnTo>
                  <a:pt x="1202" y="5121"/>
                </a:lnTo>
                <a:lnTo>
                  <a:pt x="1199" y="5108"/>
                </a:lnTo>
                <a:lnTo>
                  <a:pt x="1197" y="5095"/>
                </a:lnTo>
                <a:lnTo>
                  <a:pt x="1195" y="5080"/>
                </a:lnTo>
                <a:lnTo>
                  <a:pt x="1194" y="5066"/>
                </a:lnTo>
                <a:lnTo>
                  <a:pt x="1194" y="5052"/>
                </a:lnTo>
                <a:lnTo>
                  <a:pt x="1194" y="5038"/>
                </a:lnTo>
                <a:lnTo>
                  <a:pt x="1195" y="5025"/>
                </a:lnTo>
                <a:lnTo>
                  <a:pt x="1197" y="5010"/>
                </a:lnTo>
                <a:lnTo>
                  <a:pt x="1199" y="4997"/>
                </a:lnTo>
                <a:lnTo>
                  <a:pt x="1202" y="4983"/>
                </a:lnTo>
                <a:lnTo>
                  <a:pt x="1206" y="4970"/>
                </a:lnTo>
                <a:lnTo>
                  <a:pt x="1210" y="4958"/>
                </a:lnTo>
                <a:lnTo>
                  <a:pt x="1215" y="4945"/>
                </a:lnTo>
                <a:lnTo>
                  <a:pt x="1221" y="4932"/>
                </a:lnTo>
                <a:lnTo>
                  <a:pt x="1227" y="4921"/>
                </a:lnTo>
                <a:lnTo>
                  <a:pt x="1233" y="4909"/>
                </a:lnTo>
                <a:lnTo>
                  <a:pt x="1240" y="4898"/>
                </a:lnTo>
                <a:lnTo>
                  <a:pt x="1248" y="4888"/>
                </a:lnTo>
                <a:lnTo>
                  <a:pt x="1256" y="4876"/>
                </a:lnTo>
                <a:lnTo>
                  <a:pt x="1265" y="4867"/>
                </a:lnTo>
                <a:lnTo>
                  <a:pt x="1274" y="4857"/>
                </a:lnTo>
                <a:lnTo>
                  <a:pt x="1284" y="4848"/>
                </a:lnTo>
                <a:lnTo>
                  <a:pt x="1294" y="4840"/>
                </a:lnTo>
                <a:lnTo>
                  <a:pt x="1304" y="4832"/>
                </a:lnTo>
                <a:lnTo>
                  <a:pt x="1314" y="4824"/>
                </a:lnTo>
                <a:lnTo>
                  <a:pt x="1325" y="4817"/>
                </a:lnTo>
                <a:lnTo>
                  <a:pt x="1338" y="4810"/>
                </a:lnTo>
                <a:lnTo>
                  <a:pt x="1350" y="4803"/>
                </a:lnTo>
                <a:lnTo>
                  <a:pt x="1362" y="4798"/>
                </a:lnTo>
                <a:lnTo>
                  <a:pt x="1374" y="4793"/>
                </a:lnTo>
                <a:lnTo>
                  <a:pt x="1387" y="4789"/>
                </a:lnTo>
                <a:lnTo>
                  <a:pt x="1399" y="4785"/>
                </a:lnTo>
                <a:lnTo>
                  <a:pt x="1414" y="4782"/>
                </a:lnTo>
                <a:lnTo>
                  <a:pt x="1427" y="4780"/>
                </a:lnTo>
                <a:lnTo>
                  <a:pt x="1441" y="4778"/>
                </a:lnTo>
                <a:lnTo>
                  <a:pt x="1454" y="4777"/>
                </a:lnTo>
                <a:lnTo>
                  <a:pt x="1468" y="4777"/>
                </a:lnTo>
                <a:lnTo>
                  <a:pt x="1483" y="4777"/>
                </a:lnTo>
                <a:lnTo>
                  <a:pt x="1497" y="4778"/>
                </a:lnTo>
                <a:lnTo>
                  <a:pt x="1511" y="4780"/>
                </a:lnTo>
                <a:lnTo>
                  <a:pt x="1524" y="4782"/>
                </a:lnTo>
                <a:lnTo>
                  <a:pt x="1537" y="4785"/>
                </a:lnTo>
                <a:lnTo>
                  <a:pt x="1551" y="4789"/>
                </a:lnTo>
                <a:lnTo>
                  <a:pt x="1564" y="4793"/>
                </a:lnTo>
                <a:lnTo>
                  <a:pt x="1576" y="4798"/>
                </a:lnTo>
                <a:lnTo>
                  <a:pt x="1588" y="4803"/>
                </a:lnTo>
                <a:lnTo>
                  <a:pt x="1600" y="4810"/>
                </a:lnTo>
                <a:lnTo>
                  <a:pt x="1611" y="4817"/>
                </a:lnTo>
                <a:lnTo>
                  <a:pt x="1623" y="4824"/>
                </a:lnTo>
                <a:lnTo>
                  <a:pt x="1634" y="4832"/>
                </a:lnTo>
                <a:lnTo>
                  <a:pt x="1644" y="4840"/>
                </a:lnTo>
                <a:lnTo>
                  <a:pt x="1654" y="4848"/>
                </a:lnTo>
                <a:lnTo>
                  <a:pt x="1664" y="4857"/>
                </a:lnTo>
                <a:lnTo>
                  <a:pt x="1673" y="4867"/>
                </a:lnTo>
                <a:lnTo>
                  <a:pt x="1681" y="4876"/>
                </a:lnTo>
                <a:lnTo>
                  <a:pt x="1690" y="4888"/>
                </a:lnTo>
                <a:lnTo>
                  <a:pt x="1698" y="4898"/>
                </a:lnTo>
                <a:lnTo>
                  <a:pt x="1705" y="4909"/>
                </a:lnTo>
                <a:lnTo>
                  <a:pt x="1711" y="4921"/>
                </a:lnTo>
                <a:lnTo>
                  <a:pt x="1717" y="4932"/>
                </a:lnTo>
                <a:lnTo>
                  <a:pt x="1723" y="4945"/>
                </a:lnTo>
                <a:lnTo>
                  <a:pt x="1728" y="4958"/>
                </a:lnTo>
                <a:lnTo>
                  <a:pt x="1732" y="4970"/>
                </a:lnTo>
                <a:lnTo>
                  <a:pt x="1736" y="4983"/>
                </a:lnTo>
                <a:lnTo>
                  <a:pt x="1739" y="4997"/>
                </a:lnTo>
                <a:lnTo>
                  <a:pt x="1741" y="5010"/>
                </a:lnTo>
                <a:lnTo>
                  <a:pt x="1743" y="5025"/>
                </a:lnTo>
                <a:lnTo>
                  <a:pt x="1744" y="5038"/>
                </a:lnTo>
                <a:lnTo>
                  <a:pt x="1744" y="5052"/>
                </a:lnTo>
                <a:lnTo>
                  <a:pt x="1744" y="5066"/>
                </a:lnTo>
                <a:lnTo>
                  <a:pt x="1743" y="5080"/>
                </a:lnTo>
                <a:lnTo>
                  <a:pt x="1741" y="5095"/>
                </a:lnTo>
                <a:lnTo>
                  <a:pt x="1739" y="5108"/>
                </a:lnTo>
                <a:lnTo>
                  <a:pt x="1736" y="5121"/>
                </a:lnTo>
                <a:lnTo>
                  <a:pt x="1732" y="5134"/>
                </a:lnTo>
                <a:lnTo>
                  <a:pt x="1728" y="5147"/>
                </a:lnTo>
                <a:lnTo>
                  <a:pt x="1723" y="5159"/>
                </a:lnTo>
                <a:lnTo>
                  <a:pt x="1717" y="5172"/>
                </a:lnTo>
                <a:lnTo>
                  <a:pt x="1711" y="5184"/>
                </a:lnTo>
                <a:lnTo>
                  <a:pt x="1705" y="5195"/>
                </a:lnTo>
                <a:lnTo>
                  <a:pt x="1698" y="5206"/>
                </a:lnTo>
                <a:lnTo>
                  <a:pt x="1690" y="5217"/>
                </a:lnTo>
                <a:lnTo>
                  <a:pt x="1681" y="5227"/>
                </a:lnTo>
                <a:lnTo>
                  <a:pt x="1673" y="5238"/>
                </a:lnTo>
                <a:lnTo>
                  <a:pt x="1664" y="5248"/>
                </a:lnTo>
                <a:lnTo>
                  <a:pt x="1654" y="5257"/>
                </a:lnTo>
                <a:lnTo>
                  <a:pt x="1644" y="5265"/>
                </a:lnTo>
                <a:lnTo>
                  <a:pt x="1634" y="5273"/>
                </a:lnTo>
                <a:lnTo>
                  <a:pt x="1623" y="5281"/>
                </a:lnTo>
                <a:lnTo>
                  <a:pt x="1611" y="5288"/>
                </a:lnTo>
                <a:lnTo>
                  <a:pt x="1600" y="5294"/>
                </a:lnTo>
                <a:lnTo>
                  <a:pt x="1588" y="5300"/>
                </a:lnTo>
                <a:lnTo>
                  <a:pt x="1576" y="5307"/>
                </a:lnTo>
                <a:lnTo>
                  <a:pt x="1564" y="5312"/>
                </a:lnTo>
                <a:lnTo>
                  <a:pt x="1551" y="5316"/>
                </a:lnTo>
                <a:lnTo>
                  <a:pt x="1537" y="5319"/>
                </a:lnTo>
                <a:lnTo>
                  <a:pt x="1524" y="5322"/>
                </a:lnTo>
                <a:lnTo>
                  <a:pt x="1511" y="5325"/>
                </a:lnTo>
                <a:lnTo>
                  <a:pt x="1497" y="5327"/>
                </a:lnTo>
                <a:lnTo>
                  <a:pt x="1483" y="5328"/>
                </a:lnTo>
                <a:lnTo>
                  <a:pt x="1468" y="5328"/>
                </a:lnTo>
                <a:close/>
                <a:moveTo>
                  <a:pt x="2755" y="4593"/>
                </a:moveTo>
                <a:lnTo>
                  <a:pt x="183" y="4593"/>
                </a:lnTo>
                <a:lnTo>
                  <a:pt x="183" y="919"/>
                </a:lnTo>
                <a:lnTo>
                  <a:pt x="2755" y="919"/>
                </a:lnTo>
                <a:lnTo>
                  <a:pt x="2755" y="4593"/>
                </a:lnTo>
                <a:close/>
              </a:path>
            </a:pathLst>
          </a:custGeom>
          <a:solidFill>
            <a:srgbClr val="124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70" name="手指"/>
          <p:cNvSpPr/>
          <p:nvPr/>
        </p:nvSpPr>
        <p:spPr bwMode="auto">
          <a:xfrm>
            <a:off x="7514590" y="2778760"/>
            <a:ext cx="329565" cy="414655"/>
          </a:xfrm>
          <a:custGeom>
            <a:avLst/>
            <a:gdLst/>
            <a:ahLst/>
            <a:cxnLst/>
            <a:rect l="0" t="0" r="r" b="b"/>
            <a:pathLst>
              <a:path w="1646238" h="2433638">
                <a:moveTo>
                  <a:pt x="577732" y="161925"/>
                </a:moveTo>
                <a:lnTo>
                  <a:pt x="586070" y="162719"/>
                </a:lnTo>
                <a:lnTo>
                  <a:pt x="593614" y="163910"/>
                </a:lnTo>
                <a:lnTo>
                  <a:pt x="597585" y="164703"/>
                </a:lnTo>
                <a:lnTo>
                  <a:pt x="601953" y="165894"/>
                </a:lnTo>
                <a:lnTo>
                  <a:pt x="605526" y="167482"/>
                </a:lnTo>
                <a:lnTo>
                  <a:pt x="609100" y="169069"/>
                </a:lnTo>
                <a:lnTo>
                  <a:pt x="612674" y="171053"/>
                </a:lnTo>
                <a:lnTo>
                  <a:pt x="616247" y="173435"/>
                </a:lnTo>
                <a:lnTo>
                  <a:pt x="619821" y="176610"/>
                </a:lnTo>
                <a:lnTo>
                  <a:pt x="623394" y="179388"/>
                </a:lnTo>
                <a:lnTo>
                  <a:pt x="626968" y="182563"/>
                </a:lnTo>
                <a:lnTo>
                  <a:pt x="630145" y="186135"/>
                </a:lnTo>
                <a:lnTo>
                  <a:pt x="633321" y="190103"/>
                </a:lnTo>
                <a:lnTo>
                  <a:pt x="636498" y="194469"/>
                </a:lnTo>
                <a:lnTo>
                  <a:pt x="639674" y="199232"/>
                </a:lnTo>
                <a:lnTo>
                  <a:pt x="642454" y="204788"/>
                </a:lnTo>
                <a:lnTo>
                  <a:pt x="645233" y="210344"/>
                </a:lnTo>
                <a:lnTo>
                  <a:pt x="648013" y="216297"/>
                </a:lnTo>
                <a:lnTo>
                  <a:pt x="650792" y="222647"/>
                </a:lnTo>
                <a:lnTo>
                  <a:pt x="653969" y="229394"/>
                </a:lnTo>
                <a:lnTo>
                  <a:pt x="656351" y="237332"/>
                </a:lnTo>
                <a:lnTo>
                  <a:pt x="658733" y="245269"/>
                </a:lnTo>
                <a:lnTo>
                  <a:pt x="838208" y="927100"/>
                </a:lnTo>
                <a:lnTo>
                  <a:pt x="840193" y="928291"/>
                </a:lnTo>
                <a:lnTo>
                  <a:pt x="841781" y="933450"/>
                </a:lnTo>
                <a:lnTo>
                  <a:pt x="899356" y="921941"/>
                </a:lnTo>
                <a:lnTo>
                  <a:pt x="911665" y="922338"/>
                </a:lnTo>
                <a:lnTo>
                  <a:pt x="923180" y="923529"/>
                </a:lnTo>
                <a:lnTo>
                  <a:pt x="935489" y="924719"/>
                </a:lnTo>
                <a:lnTo>
                  <a:pt x="946607" y="926704"/>
                </a:lnTo>
                <a:lnTo>
                  <a:pt x="957725" y="929482"/>
                </a:lnTo>
                <a:lnTo>
                  <a:pt x="969240" y="932657"/>
                </a:lnTo>
                <a:lnTo>
                  <a:pt x="979960" y="936229"/>
                </a:lnTo>
                <a:lnTo>
                  <a:pt x="991078" y="939800"/>
                </a:lnTo>
                <a:lnTo>
                  <a:pt x="1001402" y="944166"/>
                </a:lnTo>
                <a:lnTo>
                  <a:pt x="1011726" y="948929"/>
                </a:lnTo>
                <a:lnTo>
                  <a:pt x="1022049" y="954485"/>
                </a:lnTo>
                <a:lnTo>
                  <a:pt x="1031976" y="960438"/>
                </a:lnTo>
                <a:lnTo>
                  <a:pt x="1041506" y="966788"/>
                </a:lnTo>
                <a:lnTo>
                  <a:pt x="1051432" y="973535"/>
                </a:lnTo>
                <a:lnTo>
                  <a:pt x="1060565" y="980679"/>
                </a:lnTo>
                <a:lnTo>
                  <a:pt x="1069697" y="988616"/>
                </a:lnTo>
                <a:lnTo>
                  <a:pt x="1076050" y="994172"/>
                </a:lnTo>
                <a:lnTo>
                  <a:pt x="1081212" y="999729"/>
                </a:lnTo>
                <a:lnTo>
                  <a:pt x="1086374" y="1005682"/>
                </a:lnTo>
                <a:lnTo>
                  <a:pt x="1090345" y="1012032"/>
                </a:lnTo>
                <a:lnTo>
                  <a:pt x="1126478" y="1071960"/>
                </a:lnTo>
                <a:lnTo>
                  <a:pt x="1183258" y="1074341"/>
                </a:lnTo>
                <a:lnTo>
                  <a:pt x="1184847" y="1075532"/>
                </a:lnTo>
                <a:lnTo>
                  <a:pt x="1199538" y="1077913"/>
                </a:lnTo>
                <a:lnTo>
                  <a:pt x="1214230" y="1081088"/>
                </a:lnTo>
                <a:lnTo>
                  <a:pt x="1228524" y="1085057"/>
                </a:lnTo>
                <a:lnTo>
                  <a:pt x="1242818" y="1089422"/>
                </a:lnTo>
                <a:lnTo>
                  <a:pt x="1256716" y="1094582"/>
                </a:lnTo>
                <a:lnTo>
                  <a:pt x="1271010" y="1100932"/>
                </a:lnTo>
                <a:lnTo>
                  <a:pt x="1284510" y="1106885"/>
                </a:lnTo>
                <a:lnTo>
                  <a:pt x="1298011" y="1114029"/>
                </a:lnTo>
                <a:lnTo>
                  <a:pt x="1310717" y="1121172"/>
                </a:lnTo>
                <a:lnTo>
                  <a:pt x="1323820" y="1129507"/>
                </a:lnTo>
                <a:lnTo>
                  <a:pt x="1336129" y="1137444"/>
                </a:lnTo>
                <a:lnTo>
                  <a:pt x="1348041" y="1146175"/>
                </a:lnTo>
                <a:lnTo>
                  <a:pt x="1359953" y="1155700"/>
                </a:lnTo>
                <a:lnTo>
                  <a:pt x="1371071" y="1165225"/>
                </a:lnTo>
                <a:lnTo>
                  <a:pt x="1381792" y="1175147"/>
                </a:lnTo>
                <a:lnTo>
                  <a:pt x="1392115" y="1185863"/>
                </a:lnTo>
                <a:lnTo>
                  <a:pt x="1408792" y="1204119"/>
                </a:lnTo>
                <a:lnTo>
                  <a:pt x="1424278" y="1223566"/>
                </a:lnTo>
                <a:lnTo>
                  <a:pt x="1439763" y="1243410"/>
                </a:lnTo>
                <a:lnTo>
                  <a:pt x="1454058" y="1263254"/>
                </a:lnTo>
                <a:lnTo>
                  <a:pt x="1467955" y="1283891"/>
                </a:lnTo>
                <a:lnTo>
                  <a:pt x="1480264" y="1305322"/>
                </a:lnTo>
                <a:lnTo>
                  <a:pt x="1492970" y="1327150"/>
                </a:lnTo>
                <a:lnTo>
                  <a:pt x="1504088" y="1348582"/>
                </a:lnTo>
                <a:lnTo>
                  <a:pt x="1505279" y="1351360"/>
                </a:lnTo>
                <a:lnTo>
                  <a:pt x="1506471" y="1352154"/>
                </a:lnTo>
                <a:lnTo>
                  <a:pt x="1508059" y="1352550"/>
                </a:lnTo>
                <a:lnTo>
                  <a:pt x="1518780" y="1353344"/>
                </a:lnTo>
                <a:lnTo>
                  <a:pt x="1528309" y="1355329"/>
                </a:lnTo>
                <a:lnTo>
                  <a:pt x="1537839" y="1357710"/>
                </a:lnTo>
                <a:lnTo>
                  <a:pt x="1546971" y="1360885"/>
                </a:lnTo>
                <a:lnTo>
                  <a:pt x="1555707" y="1364457"/>
                </a:lnTo>
                <a:lnTo>
                  <a:pt x="1563648" y="1368822"/>
                </a:lnTo>
                <a:lnTo>
                  <a:pt x="1571590" y="1373982"/>
                </a:lnTo>
                <a:lnTo>
                  <a:pt x="1578737" y="1379935"/>
                </a:lnTo>
                <a:lnTo>
                  <a:pt x="1585487" y="1385888"/>
                </a:lnTo>
                <a:lnTo>
                  <a:pt x="1591840" y="1392238"/>
                </a:lnTo>
                <a:lnTo>
                  <a:pt x="1597796" y="1398985"/>
                </a:lnTo>
                <a:lnTo>
                  <a:pt x="1603752" y="1406525"/>
                </a:lnTo>
                <a:lnTo>
                  <a:pt x="1608914" y="1413669"/>
                </a:lnTo>
                <a:lnTo>
                  <a:pt x="1613678" y="1421607"/>
                </a:lnTo>
                <a:lnTo>
                  <a:pt x="1618046" y="1429544"/>
                </a:lnTo>
                <a:lnTo>
                  <a:pt x="1622017" y="1437879"/>
                </a:lnTo>
                <a:lnTo>
                  <a:pt x="1625988" y="1446213"/>
                </a:lnTo>
                <a:lnTo>
                  <a:pt x="1629561" y="1454547"/>
                </a:lnTo>
                <a:lnTo>
                  <a:pt x="1632738" y="1463279"/>
                </a:lnTo>
                <a:lnTo>
                  <a:pt x="1635517" y="1471613"/>
                </a:lnTo>
                <a:lnTo>
                  <a:pt x="1637900" y="1479947"/>
                </a:lnTo>
                <a:lnTo>
                  <a:pt x="1639885" y="1488282"/>
                </a:lnTo>
                <a:lnTo>
                  <a:pt x="1641473" y="1497013"/>
                </a:lnTo>
                <a:lnTo>
                  <a:pt x="1643062" y="1504950"/>
                </a:lnTo>
                <a:lnTo>
                  <a:pt x="1644253" y="1512491"/>
                </a:lnTo>
                <a:lnTo>
                  <a:pt x="1645047" y="1520429"/>
                </a:lnTo>
                <a:lnTo>
                  <a:pt x="1645841" y="1527969"/>
                </a:lnTo>
                <a:lnTo>
                  <a:pt x="1646238" y="1534716"/>
                </a:lnTo>
                <a:lnTo>
                  <a:pt x="1646238" y="1541463"/>
                </a:lnTo>
                <a:lnTo>
                  <a:pt x="1646238" y="1548210"/>
                </a:lnTo>
                <a:lnTo>
                  <a:pt x="1645841" y="1553766"/>
                </a:lnTo>
                <a:lnTo>
                  <a:pt x="1645444" y="1558925"/>
                </a:lnTo>
                <a:lnTo>
                  <a:pt x="1643458" y="1570832"/>
                </a:lnTo>
                <a:lnTo>
                  <a:pt x="1642267" y="1583532"/>
                </a:lnTo>
                <a:lnTo>
                  <a:pt x="1641473" y="1595835"/>
                </a:lnTo>
                <a:lnTo>
                  <a:pt x="1640679" y="1608535"/>
                </a:lnTo>
                <a:lnTo>
                  <a:pt x="1634723" y="1749029"/>
                </a:lnTo>
                <a:lnTo>
                  <a:pt x="1628370" y="1889126"/>
                </a:lnTo>
                <a:lnTo>
                  <a:pt x="1627973" y="1902222"/>
                </a:lnTo>
                <a:lnTo>
                  <a:pt x="1626385" y="1915716"/>
                </a:lnTo>
                <a:lnTo>
                  <a:pt x="1625194" y="1928416"/>
                </a:lnTo>
                <a:lnTo>
                  <a:pt x="1623208" y="1941910"/>
                </a:lnTo>
                <a:lnTo>
                  <a:pt x="1621223" y="1954610"/>
                </a:lnTo>
                <a:lnTo>
                  <a:pt x="1618840" y="1968104"/>
                </a:lnTo>
                <a:lnTo>
                  <a:pt x="1616061" y="1980804"/>
                </a:lnTo>
                <a:lnTo>
                  <a:pt x="1612884" y="1993504"/>
                </a:lnTo>
                <a:lnTo>
                  <a:pt x="1604546" y="2026444"/>
                </a:lnTo>
                <a:lnTo>
                  <a:pt x="1595414" y="2058988"/>
                </a:lnTo>
                <a:lnTo>
                  <a:pt x="1586281" y="2091532"/>
                </a:lnTo>
                <a:lnTo>
                  <a:pt x="1577148" y="2123679"/>
                </a:lnTo>
                <a:lnTo>
                  <a:pt x="1579134" y="2125663"/>
                </a:lnTo>
                <a:lnTo>
                  <a:pt x="1617252" y="2294732"/>
                </a:lnTo>
                <a:lnTo>
                  <a:pt x="1571590" y="2303463"/>
                </a:lnTo>
                <a:lnTo>
                  <a:pt x="1487411" y="2318147"/>
                </a:lnTo>
                <a:lnTo>
                  <a:pt x="1251951" y="2359026"/>
                </a:lnTo>
                <a:lnTo>
                  <a:pt x="1000608" y="2402285"/>
                </a:lnTo>
                <a:lnTo>
                  <a:pt x="897370" y="2420541"/>
                </a:lnTo>
                <a:lnTo>
                  <a:pt x="824310" y="2433638"/>
                </a:lnTo>
                <a:lnTo>
                  <a:pt x="785398" y="2236391"/>
                </a:lnTo>
                <a:lnTo>
                  <a:pt x="781030" y="2228851"/>
                </a:lnTo>
                <a:lnTo>
                  <a:pt x="776662" y="2221707"/>
                </a:lnTo>
                <a:lnTo>
                  <a:pt x="771897" y="2214563"/>
                </a:lnTo>
                <a:lnTo>
                  <a:pt x="767133" y="2207816"/>
                </a:lnTo>
                <a:lnTo>
                  <a:pt x="761574" y="2201069"/>
                </a:lnTo>
                <a:lnTo>
                  <a:pt x="756015" y="2194719"/>
                </a:lnTo>
                <a:lnTo>
                  <a:pt x="750456" y="2188369"/>
                </a:lnTo>
                <a:lnTo>
                  <a:pt x="744897" y="2182416"/>
                </a:lnTo>
                <a:lnTo>
                  <a:pt x="738544" y="2176463"/>
                </a:lnTo>
                <a:lnTo>
                  <a:pt x="732191" y="2170907"/>
                </a:lnTo>
                <a:lnTo>
                  <a:pt x="725441" y="2165351"/>
                </a:lnTo>
                <a:lnTo>
                  <a:pt x="719088" y="2159794"/>
                </a:lnTo>
                <a:lnTo>
                  <a:pt x="711940" y="2155032"/>
                </a:lnTo>
                <a:lnTo>
                  <a:pt x="704396" y="2149873"/>
                </a:lnTo>
                <a:lnTo>
                  <a:pt x="697249" y="2145507"/>
                </a:lnTo>
                <a:lnTo>
                  <a:pt x="689705" y="2141141"/>
                </a:lnTo>
                <a:lnTo>
                  <a:pt x="678984" y="2135585"/>
                </a:lnTo>
                <a:lnTo>
                  <a:pt x="668660" y="2130029"/>
                </a:lnTo>
                <a:lnTo>
                  <a:pt x="648807" y="2118519"/>
                </a:lnTo>
                <a:lnTo>
                  <a:pt x="630145" y="2106216"/>
                </a:lnTo>
                <a:lnTo>
                  <a:pt x="611482" y="2093119"/>
                </a:lnTo>
                <a:lnTo>
                  <a:pt x="593217" y="2080022"/>
                </a:lnTo>
                <a:lnTo>
                  <a:pt x="576144" y="2065735"/>
                </a:lnTo>
                <a:lnTo>
                  <a:pt x="559070" y="2051447"/>
                </a:lnTo>
                <a:lnTo>
                  <a:pt x="543187" y="2035969"/>
                </a:lnTo>
                <a:lnTo>
                  <a:pt x="526907" y="2020491"/>
                </a:lnTo>
                <a:lnTo>
                  <a:pt x="511422" y="2004616"/>
                </a:lnTo>
                <a:lnTo>
                  <a:pt x="496333" y="1988344"/>
                </a:lnTo>
                <a:lnTo>
                  <a:pt x="481245" y="1971676"/>
                </a:lnTo>
                <a:lnTo>
                  <a:pt x="466951" y="1954610"/>
                </a:lnTo>
                <a:lnTo>
                  <a:pt x="452259" y="1937147"/>
                </a:lnTo>
                <a:lnTo>
                  <a:pt x="424067" y="1902222"/>
                </a:lnTo>
                <a:lnTo>
                  <a:pt x="418111" y="1894285"/>
                </a:lnTo>
                <a:lnTo>
                  <a:pt x="412552" y="1886744"/>
                </a:lnTo>
                <a:lnTo>
                  <a:pt x="401435" y="1870472"/>
                </a:lnTo>
                <a:lnTo>
                  <a:pt x="391508" y="1853804"/>
                </a:lnTo>
                <a:lnTo>
                  <a:pt x="381978" y="1837532"/>
                </a:lnTo>
                <a:lnTo>
                  <a:pt x="372846" y="1820069"/>
                </a:lnTo>
                <a:lnTo>
                  <a:pt x="364110" y="1803401"/>
                </a:lnTo>
                <a:lnTo>
                  <a:pt x="356169" y="1785541"/>
                </a:lnTo>
                <a:lnTo>
                  <a:pt x="348228" y="1768079"/>
                </a:lnTo>
                <a:lnTo>
                  <a:pt x="332345" y="1733551"/>
                </a:lnTo>
                <a:lnTo>
                  <a:pt x="324404" y="1716485"/>
                </a:lnTo>
                <a:lnTo>
                  <a:pt x="316065" y="1699022"/>
                </a:lnTo>
                <a:lnTo>
                  <a:pt x="307727" y="1682354"/>
                </a:lnTo>
                <a:lnTo>
                  <a:pt x="298991" y="1666082"/>
                </a:lnTo>
                <a:lnTo>
                  <a:pt x="289462" y="1649413"/>
                </a:lnTo>
                <a:lnTo>
                  <a:pt x="279535" y="1633935"/>
                </a:lnTo>
                <a:lnTo>
                  <a:pt x="275962" y="1624410"/>
                </a:lnTo>
                <a:lnTo>
                  <a:pt x="271594" y="1614885"/>
                </a:lnTo>
                <a:lnTo>
                  <a:pt x="266829" y="1605360"/>
                </a:lnTo>
                <a:lnTo>
                  <a:pt x="261667" y="1595835"/>
                </a:lnTo>
                <a:lnTo>
                  <a:pt x="256505" y="1586310"/>
                </a:lnTo>
                <a:lnTo>
                  <a:pt x="250946" y="1577182"/>
                </a:lnTo>
                <a:lnTo>
                  <a:pt x="239431" y="1558132"/>
                </a:lnTo>
                <a:lnTo>
                  <a:pt x="227122" y="1539479"/>
                </a:lnTo>
                <a:lnTo>
                  <a:pt x="214813" y="1521619"/>
                </a:lnTo>
                <a:lnTo>
                  <a:pt x="190592" y="1486694"/>
                </a:lnTo>
                <a:lnTo>
                  <a:pt x="185827" y="1479154"/>
                </a:lnTo>
                <a:lnTo>
                  <a:pt x="181063" y="1470422"/>
                </a:lnTo>
                <a:lnTo>
                  <a:pt x="170342" y="1450579"/>
                </a:lnTo>
                <a:lnTo>
                  <a:pt x="164783" y="1441054"/>
                </a:lnTo>
                <a:lnTo>
                  <a:pt x="159224" y="1431132"/>
                </a:lnTo>
                <a:lnTo>
                  <a:pt x="156444" y="1427163"/>
                </a:lnTo>
                <a:lnTo>
                  <a:pt x="153268" y="1423194"/>
                </a:lnTo>
                <a:lnTo>
                  <a:pt x="149694" y="1419622"/>
                </a:lnTo>
                <a:lnTo>
                  <a:pt x="146518" y="1416447"/>
                </a:lnTo>
                <a:lnTo>
                  <a:pt x="143738" y="1413272"/>
                </a:lnTo>
                <a:lnTo>
                  <a:pt x="140959" y="1409304"/>
                </a:lnTo>
                <a:lnTo>
                  <a:pt x="138576" y="1404541"/>
                </a:lnTo>
                <a:lnTo>
                  <a:pt x="136591" y="1398985"/>
                </a:lnTo>
                <a:lnTo>
                  <a:pt x="134209" y="1393429"/>
                </a:lnTo>
                <a:lnTo>
                  <a:pt x="132620" y="1387475"/>
                </a:lnTo>
                <a:lnTo>
                  <a:pt x="129047" y="1373982"/>
                </a:lnTo>
                <a:lnTo>
                  <a:pt x="125870" y="1360488"/>
                </a:lnTo>
                <a:lnTo>
                  <a:pt x="122694" y="1346994"/>
                </a:lnTo>
                <a:lnTo>
                  <a:pt x="120311" y="1335485"/>
                </a:lnTo>
                <a:lnTo>
                  <a:pt x="117532" y="1325563"/>
                </a:lnTo>
                <a:lnTo>
                  <a:pt x="109194" y="1300560"/>
                </a:lnTo>
                <a:lnTo>
                  <a:pt x="100458" y="1276350"/>
                </a:lnTo>
                <a:lnTo>
                  <a:pt x="95296" y="1264047"/>
                </a:lnTo>
                <a:lnTo>
                  <a:pt x="90531" y="1252538"/>
                </a:lnTo>
                <a:lnTo>
                  <a:pt x="85767" y="1241425"/>
                </a:lnTo>
                <a:lnTo>
                  <a:pt x="80208" y="1229916"/>
                </a:lnTo>
                <a:lnTo>
                  <a:pt x="77031" y="1223566"/>
                </a:lnTo>
                <a:lnTo>
                  <a:pt x="73458" y="1217216"/>
                </a:lnTo>
                <a:lnTo>
                  <a:pt x="65119" y="1203722"/>
                </a:lnTo>
                <a:lnTo>
                  <a:pt x="55987" y="1190625"/>
                </a:lnTo>
                <a:lnTo>
                  <a:pt x="46457" y="1177132"/>
                </a:lnTo>
                <a:lnTo>
                  <a:pt x="26207" y="1150938"/>
                </a:lnTo>
                <a:lnTo>
                  <a:pt x="6353" y="1125538"/>
                </a:lnTo>
                <a:lnTo>
                  <a:pt x="3574" y="1121172"/>
                </a:lnTo>
                <a:lnTo>
                  <a:pt x="1589" y="1116410"/>
                </a:lnTo>
                <a:lnTo>
                  <a:pt x="397" y="1111250"/>
                </a:lnTo>
                <a:lnTo>
                  <a:pt x="0" y="1106091"/>
                </a:lnTo>
                <a:lnTo>
                  <a:pt x="0" y="1100535"/>
                </a:lnTo>
                <a:lnTo>
                  <a:pt x="794" y="1094582"/>
                </a:lnTo>
                <a:lnTo>
                  <a:pt x="1986" y="1088629"/>
                </a:lnTo>
                <a:lnTo>
                  <a:pt x="3574" y="1083072"/>
                </a:lnTo>
                <a:lnTo>
                  <a:pt x="5559" y="1077516"/>
                </a:lnTo>
                <a:lnTo>
                  <a:pt x="8339" y="1071960"/>
                </a:lnTo>
                <a:lnTo>
                  <a:pt x="11118" y="1066404"/>
                </a:lnTo>
                <a:lnTo>
                  <a:pt x="14295" y="1061641"/>
                </a:lnTo>
                <a:lnTo>
                  <a:pt x="17868" y="1056879"/>
                </a:lnTo>
                <a:lnTo>
                  <a:pt x="21045" y="1052910"/>
                </a:lnTo>
                <a:lnTo>
                  <a:pt x="24618" y="1048941"/>
                </a:lnTo>
                <a:lnTo>
                  <a:pt x="28192" y="1045766"/>
                </a:lnTo>
                <a:lnTo>
                  <a:pt x="33751" y="1041400"/>
                </a:lnTo>
                <a:lnTo>
                  <a:pt x="39310" y="1037432"/>
                </a:lnTo>
                <a:lnTo>
                  <a:pt x="45663" y="1034257"/>
                </a:lnTo>
                <a:lnTo>
                  <a:pt x="52016" y="1031479"/>
                </a:lnTo>
                <a:lnTo>
                  <a:pt x="58369" y="1029097"/>
                </a:lnTo>
                <a:lnTo>
                  <a:pt x="64722" y="1027113"/>
                </a:lnTo>
                <a:lnTo>
                  <a:pt x="71869" y="1025922"/>
                </a:lnTo>
                <a:lnTo>
                  <a:pt x="78619" y="1024732"/>
                </a:lnTo>
                <a:lnTo>
                  <a:pt x="85767" y="1023938"/>
                </a:lnTo>
                <a:lnTo>
                  <a:pt x="92517" y="1023541"/>
                </a:lnTo>
                <a:lnTo>
                  <a:pt x="100061" y="1023938"/>
                </a:lnTo>
                <a:lnTo>
                  <a:pt x="107208" y="1024335"/>
                </a:lnTo>
                <a:lnTo>
                  <a:pt x="114355" y="1024732"/>
                </a:lnTo>
                <a:lnTo>
                  <a:pt x="121503" y="1025922"/>
                </a:lnTo>
                <a:lnTo>
                  <a:pt x="129047" y="1027510"/>
                </a:lnTo>
                <a:lnTo>
                  <a:pt x="136194" y="1029097"/>
                </a:lnTo>
                <a:lnTo>
                  <a:pt x="143341" y="1031082"/>
                </a:lnTo>
                <a:lnTo>
                  <a:pt x="150488" y="1033066"/>
                </a:lnTo>
                <a:lnTo>
                  <a:pt x="157636" y="1035844"/>
                </a:lnTo>
                <a:lnTo>
                  <a:pt x="164783" y="1038622"/>
                </a:lnTo>
                <a:lnTo>
                  <a:pt x="171533" y="1041400"/>
                </a:lnTo>
                <a:lnTo>
                  <a:pt x="177886" y="1044972"/>
                </a:lnTo>
                <a:lnTo>
                  <a:pt x="185033" y="1048544"/>
                </a:lnTo>
                <a:lnTo>
                  <a:pt x="191386" y="1052116"/>
                </a:lnTo>
                <a:lnTo>
                  <a:pt x="197739" y="1055688"/>
                </a:lnTo>
                <a:lnTo>
                  <a:pt x="203695" y="1059657"/>
                </a:lnTo>
                <a:lnTo>
                  <a:pt x="209651" y="1064022"/>
                </a:lnTo>
                <a:lnTo>
                  <a:pt x="215210" y="1067991"/>
                </a:lnTo>
                <a:lnTo>
                  <a:pt x="220769" y="1072754"/>
                </a:lnTo>
                <a:lnTo>
                  <a:pt x="225534" y="1077516"/>
                </a:lnTo>
                <a:lnTo>
                  <a:pt x="230299" y="1081882"/>
                </a:lnTo>
                <a:lnTo>
                  <a:pt x="235064" y="1086644"/>
                </a:lnTo>
                <a:lnTo>
                  <a:pt x="239828" y="1092200"/>
                </a:lnTo>
                <a:lnTo>
                  <a:pt x="244593" y="1097757"/>
                </a:lnTo>
                <a:lnTo>
                  <a:pt x="252932" y="1109663"/>
                </a:lnTo>
                <a:lnTo>
                  <a:pt x="260873" y="1121966"/>
                </a:lnTo>
                <a:lnTo>
                  <a:pt x="268814" y="1135063"/>
                </a:lnTo>
                <a:lnTo>
                  <a:pt x="283903" y="1160463"/>
                </a:lnTo>
                <a:lnTo>
                  <a:pt x="291447" y="1173163"/>
                </a:lnTo>
                <a:lnTo>
                  <a:pt x="299388" y="1185069"/>
                </a:lnTo>
                <a:lnTo>
                  <a:pt x="306139" y="1195785"/>
                </a:lnTo>
                <a:lnTo>
                  <a:pt x="312889" y="1206897"/>
                </a:lnTo>
                <a:lnTo>
                  <a:pt x="327580" y="1230710"/>
                </a:lnTo>
                <a:lnTo>
                  <a:pt x="342272" y="1255713"/>
                </a:lnTo>
                <a:lnTo>
                  <a:pt x="357757" y="1281113"/>
                </a:lnTo>
                <a:lnTo>
                  <a:pt x="365699" y="1293416"/>
                </a:lnTo>
                <a:lnTo>
                  <a:pt x="373640" y="1305719"/>
                </a:lnTo>
                <a:lnTo>
                  <a:pt x="382375" y="1317229"/>
                </a:lnTo>
                <a:lnTo>
                  <a:pt x="390714" y="1328738"/>
                </a:lnTo>
                <a:lnTo>
                  <a:pt x="399846" y="1339454"/>
                </a:lnTo>
                <a:lnTo>
                  <a:pt x="409376" y="1348979"/>
                </a:lnTo>
                <a:lnTo>
                  <a:pt x="418905" y="1358504"/>
                </a:lnTo>
                <a:lnTo>
                  <a:pt x="423670" y="1362472"/>
                </a:lnTo>
                <a:lnTo>
                  <a:pt x="428832" y="1366441"/>
                </a:lnTo>
                <a:lnTo>
                  <a:pt x="437171" y="1372791"/>
                </a:lnTo>
                <a:lnTo>
                  <a:pt x="445112" y="1378744"/>
                </a:lnTo>
                <a:lnTo>
                  <a:pt x="453450" y="1383904"/>
                </a:lnTo>
                <a:lnTo>
                  <a:pt x="462186" y="1388666"/>
                </a:lnTo>
                <a:lnTo>
                  <a:pt x="470921" y="1392635"/>
                </a:lnTo>
                <a:lnTo>
                  <a:pt x="479260" y="1396207"/>
                </a:lnTo>
                <a:lnTo>
                  <a:pt x="488789" y="1399382"/>
                </a:lnTo>
                <a:lnTo>
                  <a:pt x="497525" y="1402160"/>
                </a:lnTo>
                <a:lnTo>
                  <a:pt x="506657" y="1404144"/>
                </a:lnTo>
                <a:lnTo>
                  <a:pt x="516187" y="1405732"/>
                </a:lnTo>
                <a:lnTo>
                  <a:pt x="525716" y="1407319"/>
                </a:lnTo>
                <a:lnTo>
                  <a:pt x="535246" y="1408113"/>
                </a:lnTo>
                <a:lnTo>
                  <a:pt x="545172" y="1408113"/>
                </a:lnTo>
                <a:lnTo>
                  <a:pt x="555099" y="1407716"/>
                </a:lnTo>
                <a:lnTo>
                  <a:pt x="565423" y="1406922"/>
                </a:lnTo>
                <a:lnTo>
                  <a:pt x="575746" y="1404938"/>
                </a:lnTo>
                <a:lnTo>
                  <a:pt x="578923" y="1404541"/>
                </a:lnTo>
                <a:lnTo>
                  <a:pt x="582497" y="1402954"/>
                </a:lnTo>
                <a:lnTo>
                  <a:pt x="586467" y="1401366"/>
                </a:lnTo>
                <a:lnTo>
                  <a:pt x="590041" y="1398985"/>
                </a:lnTo>
                <a:lnTo>
                  <a:pt x="594012" y="1395810"/>
                </a:lnTo>
                <a:lnTo>
                  <a:pt x="597585" y="1392635"/>
                </a:lnTo>
                <a:lnTo>
                  <a:pt x="601556" y="1389460"/>
                </a:lnTo>
                <a:lnTo>
                  <a:pt x="604335" y="1385491"/>
                </a:lnTo>
                <a:lnTo>
                  <a:pt x="609894" y="1379141"/>
                </a:lnTo>
                <a:lnTo>
                  <a:pt x="614659" y="1372394"/>
                </a:lnTo>
                <a:lnTo>
                  <a:pt x="619424" y="1365647"/>
                </a:lnTo>
                <a:lnTo>
                  <a:pt x="623394" y="1358900"/>
                </a:lnTo>
                <a:lnTo>
                  <a:pt x="627762" y="1352154"/>
                </a:lnTo>
                <a:lnTo>
                  <a:pt x="631336" y="1344613"/>
                </a:lnTo>
                <a:lnTo>
                  <a:pt x="634512" y="1337469"/>
                </a:lnTo>
                <a:lnTo>
                  <a:pt x="637292" y="1330325"/>
                </a:lnTo>
                <a:lnTo>
                  <a:pt x="640071" y="1323182"/>
                </a:lnTo>
                <a:lnTo>
                  <a:pt x="642057" y="1315244"/>
                </a:lnTo>
                <a:lnTo>
                  <a:pt x="644042" y="1307704"/>
                </a:lnTo>
                <a:lnTo>
                  <a:pt x="645233" y="1299766"/>
                </a:lnTo>
                <a:lnTo>
                  <a:pt x="646424" y="1291829"/>
                </a:lnTo>
                <a:lnTo>
                  <a:pt x="647218" y="1283891"/>
                </a:lnTo>
                <a:lnTo>
                  <a:pt x="647616" y="1275557"/>
                </a:lnTo>
                <a:lnTo>
                  <a:pt x="648013" y="1267619"/>
                </a:lnTo>
                <a:lnTo>
                  <a:pt x="647616" y="1259682"/>
                </a:lnTo>
                <a:lnTo>
                  <a:pt x="647218" y="1252538"/>
                </a:lnTo>
                <a:lnTo>
                  <a:pt x="646424" y="1245394"/>
                </a:lnTo>
                <a:lnTo>
                  <a:pt x="645233" y="1237457"/>
                </a:lnTo>
                <a:lnTo>
                  <a:pt x="466951" y="280988"/>
                </a:lnTo>
                <a:lnTo>
                  <a:pt x="465362" y="271463"/>
                </a:lnTo>
                <a:lnTo>
                  <a:pt x="464568" y="263128"/>
                </a:lnTo>
                <a:lnTo>
                  <a:pt x="464568" y="254397"/>
                </a:lnTo>
                <a:lnTo>
                  <a:pt x="464965" y="246857"/>
                </a:lnTo>
                <a:lnTo>
                  <a:pt x="465759" y="239316"/>
                </a:lnTo>
                <a:lnTo>
                  <a:pt x="467348" y="232569"/>
                </a:lnTo>
                <a:lnTo>
                  <a:pt x="468936" y="225822"/>
                </a:lnTo>
                <a:lnTo>
                  <a:pt x="471318" y="219869"/>
                </a:lnTo>
                <a:lnTo>
                  <a:pt x="473701" y="214313"/>
                </a:lnTo>
                <a:lnTo>
                  <a:pt x="476480" y="209153"/>
                </a:lnTo>
                <a:lnTo>
                  <a:pt x="479657" y="204391"/>
                </a:lnTo>
                <a:lnTo>
                  <a:pt x="482833" y="199628"/>
                </a:lnTo>
                <a:lnTo>
                  <a:pt x="486407" y="195263"/>
                </a:lnTo>
                <a:lnTo>
                  <a:pt x="490775" y="191691"/>
                </a:lnTo>
                <a:lnTo>
                  <a:pt x="494348" y="188119"/>
                </a:lnTo>
                <a:lnTo>
                  <a:pt x="498319" y="184944"/>
                </a:lnTo>
                <a:lnTo>
                  <a:pt x="502289" y="182166"/>
                </a:lnTo>
                <a:lnTo>
                  <a:pt x="506657" y="179785"/>
                </a:lnTo>
                <a:lnTo>
                  <a:pt x="514201" y="175419"/>
                </a:lnTo>
                <a:lnTo>
                  <a:pt x="522143" y="171450"/>
                </a:lnTo>
                <a:lnTo>
                  <a:pt x="528893" y="169069"/>
                </a:lnTo>
                <a:lnTo>
                  <a:pt x="534849" y="167482"/>
                </a:lnTo>
                <a:lnTo>
                  <a:pt x="539614" y="166291"/>
                </a:lnTo>
                <a:lnTo>
                  <a:pt x="543981" y="165497"/>
                </a:lnTo>
                <a:lnTo>
                  <a:pt x="552320" y="163910"/>
                </a:lnTo>
                <a:lnTo>
                  <a:pt x="561055" y="162719"/>
                </a:lnTo>
                <a:lnTo>
                  <a:pt x="569393" y="162322"/>
                </a:lnTo>
                <a:lnTo>
                  <a:pt x="577732" y="161925"/>
                </a:lnTo>
                <a:close/>
                <a:moveTo>
                  <a:pt x="576263" y="0"/>
                </a:moveTo>
                <a:lnTo>
                  <a:pt x="594539" y="397"/>
                </a:lnTo>
                <a:lnTo>
                  <a:pt x="612419" y="1589"/>
                </a:lnTo>
                <a:lnTo>
                  <a:pt x="630298" y="3973"/>
                </a:lnTo>
                <a:lnTo>
                  <a:pt x="647780" y="7151"/>
                </a:lnTo>
                <a:lnTo>
                  <a:pt x="664864" y="10727"/>
                </a:lnTo>
                <a:lnTo>
                  <a:pt x="681551" y="15098"/>
                </a:lnTo>
                <a:lnTo>
                  <a:pt x="697841" y="20263"/>
                </a:lnTo>
                <a:lnTo>
                  <a:pt x="714131" y="26620"/>
                </a:lnTo>
                <a:lnTo>
                  <a:pt x="729626" y="33374"/>
                </a:lnTo>
                <a:lnTo>
                  <a:pt x="745122" y="41321"/>
                </a:lnTo>
                <a:lnTo>
                  <a:pt x="759822" y="50062"/>
                </a:lnTo>
                <a:lnTo>
                  <a:pt x="774920" y="59200"/>
                </a:lnTo>
                <a:lnTo>
                  <a:pt x="788826" y="69530"/>
                </a:lnTo>
                <a:lnTo>
                  <a:pt x="803130" y="80655"/>
                </a:lnTo>
                <a:lnTo>
                  <a:pt x="816638" y="92575"/>
                </a:lnTo>
                <a:lnTo>
                  <a:pt x="830147" y="105289"/>
                </a:lnTo>
                <a:lnTo>
                  <a:pt x="842464" y="118798"/>
                </a:lnTo>
                <a:lnTo>
                  <a:pt x="854780" y="132307"/>
                </a:lnTo>
                <a:lnTo>
                  <a:pt x="865508" y="146610"/>
                </a:lnTo>
                <a:lnTo>
                  <a:pt x="876235" y="160516"/>
                </a:lnTo>
                <a:lnTo>
                  <a:pt x="885374" y="175615"/>
                </a:lnTo>
                <a:lnTo>
                  <a:pt x="894115" y="190315"/>
                </a:lnTo>
                <a:lnTo>
                  <a:pt x="901664" y="205811"/>
                </a:lnTo>
                <a:lnTo>
                  <a:pt x="908815" y="221306"/>
                </a:lnTo>
                <a:lnTo>
                  <a:pt x="915172" y="237596"/>
                </a:lnTo>
                <a:lnTo>
                  <a:pt x="920337" y="253886"/>
                </a:lnTo>
                <a:lnTo>
                  <a:pt x="924708" y="270574"/>
                </a:lnTo>
                <a:lnTo>
                  <a:pt x="928284" y="287658"/>
                </a:lnTo>
                <a:lnTo>
                  <a:pt x="931462" y="304743"/>
                </a:lnTo>
                <a:lnTo>
                  <a:pt x="933449" y="322622"/>
                </a:lnTo>
                <a:lnTo>
                  <a:pt x="934641" y="340502"/>
                </a:lnTo>
                <a:lnTo>
                  <a:pt x="935038" y="359175"/>
                </a:lnTo>
                <a:lnTo>
                  <a:pt x="934641" y="377452"/>
                </a:lnTo>
                <a:lnTo>
                  <a:pt x="933449" y="395331"/>
                </a:lnTo>
                <a:lnTo>
                  <a:pt x="931462" y="413211"/>
                </a:lnTo>
                <a:lnTo>
                  <a:pt x="928284" y="430693"/>
                </a:lnTo>
                <a:lnTo>
                  <a:pt x="924708" y="447777"/>
                </a:lnTo>
                <a:lnTo>
                  <a:pt x="920337" y="464465"/>
                </a:lnTo>
                <a:lnTo>
                  <a:pt x="915172" y="480755"/>
                </a:lnTo>
                <a:lnTo>
                  <a:pt x="908815" y="496647"/>
                </a:lnTo>
                <a:lnTo>
                  <a:pt x="901664" y="512540"/>
                </a:lnTo>
                <a:lnTo>
                  <a:pt x="894115" y="527638"/>
                </a:lnTo>
                <a:lnTo>
                  <a:pt x="885374" y="543134"/>
                </a:lnTo>
                <a:lnTo>
                  <a:pt x="876235" y="557437"/>
                </a:lnTo>
                <a:lnTo>
                  <a:pt x="865508" y="572138"/>
                </a:lnTo>
                <a:lnTo>
                  <a:pt x="854780" y="585647"/>
                </a:lnTo>
                <a:lnTo>
                  <a:pt x="842464" y="599553"/>
                </a:lnTo>
                <a:lnTo>
                  <a:pt x="830147" y="612664"/>
                </a:lnTo>
                <a:lnTo>
                  <a:pt x="830147" y="613061"/>
                </a:lnTo>
                <a:lnTo>
                  <a:pt x="822201" y="620611"/>
                </a:lnTo>
                <a:lnTo>
                  <a:pt x="813857" y="628160"/>
                </a:lnTo>
                <a:lnTo>
                  <a:pt x="805911" y="634914"/>
                </a:lnTo>
                <a:lnTo>
                  <a:pt x="797964" y="641668"/>
                </a:lnTo>
                <a:lnTo>
                  <a:pt x="791607" y="619419"/>
                </a:lnTo>
                <a:lnTo>
                  <a:pt x="785250" y="597963"/>
                </a:lnTo>
                <a:lnTo>
                  <a:pt x="778496" y="576111"/>
                </a:lnTo>
                <a:lnTo>
                  <a:pt x="771344" y="553861"/>
                </a:lnTo>
                <a:lnTo>
                  <a:pt x="780880" y="543928"/>
                </a:lnTo>
                <a:lnTo>
                  <a:pt x="790018" y="533201"/>
                </a:lnTo>
                <a:lnTo>
                  <a:pt x="798759" y="522473"/>
                </a:lnTo>
                <a:lnTo>
                  <a:pt x="806705" y="511745"/>
                </a:lnTo>
                <a:lnTo>
                  <a:pt x="813857" y="500223"/>
                </a:lnTo>
                <a:lnTo>
                  <a:pt x="820611" y="488701"/>
                </a:lnTo>
                <a:lnTo>
                  <a:pt x="826571" y="476782"/>
                </a:lnTo>
                <a:lnTo>
                  <a:pt x="831736" y="464862"/>
                </a:lnTo>
                <a:lnTo>
                  <a:pt x="836504" y="452545"/>
                </a:lnTo>
                <a:lnTo>
                  <a:pt x="840477" y="439831"/>
                </a:lnTo>
                <a:lnTo>
                  <a:pt x="844053" y="427117"/>
                </a:lnTo>
                <a:lnTo>
                  <a:pt x="846834" y="414005"/>
                </a:lnTo>
                <a:lnTo>
                  <a:pt x="849218" y="400894"/>
                </a:lnTo>
                <a:lnTo>
                  <a:pt x="850807" y="386988"/>
                </a:lnTo>
                <a:lnTo>
                  <a:pt x="851602" y="373479"/>
                </a:lnTo>
                <a:lnTo>
                  <a:pt x="851999" y="359175"/>
                </a:lnTo>
                <a:lnTo>
                  <a:pt x="851602" y="344872"/>
                </a:lnTo>
                <a:lnTo>
                  <a:pt x="850807" y="330966"/>
                </a:lnTo>
                <a:lnTo>
                  <a:pt x="849218" y="317457"/>
                </a:lnTo>
                <a:lnTo>
                  <a:pt x="846834" y="303948"/>
                </a:lnTo>
                <a:lnTo>
                  <a:pt x="844053" y="291234"/>
                </a:lnTo>
                <a:lnTo>
                  <a:pt x="840477" y="278123"/>
                </a:lnTo>
                <a:lnTo>
                  <a:pt x="836504" y="265806"/>
                </a:lnTo>
                <a:lnTo>
                  <a:pt x="831736" y="253092"/>
                </a:lnTo>
                <a:lnTo>
                  <a:pt x="826571" y="241172"/>
                </a:lnTo>
                <a:lnTo>
                  <a:pt x="820611" y="229253"/>
                </a:lnTo>
                <a:lnTo>
                  <a:pt x="813460" y="217730"/>
                </a:lnTo>
                <a:lnTo>
                  <a:pt x="806308" y="206605"/>
                </a:lnTo>
                <a:lnTo>
                  <a:pt x="798759" y="195481"/>
                </a:lnTo>
                <a:lnTo>
                  <a:pt x="789621" y="185150"/>
                </a:lnTo>
                <a:lnTo>
                  <a:pt x="780880" y="174820"/>
                </a:lnTo>
                <a:lnTo>
                  <a:pt x="770947" y="164092"/>
                </a:lnTo>
                <a:lnTo>
                  <a:pt x="760617" y="154556"/>
                </a:lnTo>
                <a:lnTo>
                  <a:pt x="750287" y="145021"/>
                </a:lnTo>
                <a:lnTo>
                  <a:pt x="739559" y="136677"/>
                </a:lnTo>
                <a:lnTo>
                  <a:pt x="728434" y="129128"/>
                </a:lnTo>
                <a:lnTo>
                  <a:pt x="717310" y="121976"/>
                </a:lnTo>
                <a:lnTo>
                  <a:pt x="705788" y="114825"/>
                </a:lnTo>
                <a:lnTo>
                  <a:pt x="693868" y="108865"/>
                </a:lnTo>
                <a:lnTo>
                  <a:pt x="682346" y="103700"/>
                </a:lnTo>
                <a:lnTo>
                  <a:pt x="669632" y="98932"/>
                </a:lnTo>
                <a:lnTo>
                  <a:pt x="657315" y="94959"/>
                </a:lnTo>
                <a:lnTo>
                  <a:pt x="644204" y="91383"/>
                </a:lnTo>
                <a:lnTo>
                  <a:pt x="631490" y="88204"/>
                </a:lnTo>
                <a:lnTo>
                  <a:pt x="617584" y="86218"/>
                </a:lnTo>
                <a:lnTo>
                  <a:pt x="604472" y="84628"/>
                </a:lnTo>
                <a:lnTo>
                  <a:pt x="590169" y="83436"/>
                </a:lnTo>
                <a:lnTo>
                  <a:pt x="576263" y="83436"/>
                </a:lnTo>
                <a:lnTo>
                  <a:pt x="561960" y="83436"/>
                </a:lnTo>
                <a:lnTo>
                  <a:pt x="548451" y="84628"/>
                </a:lnTo>
                <a:lnTo>
                  <a:pt x="534545" y="86218"/>
                </a:lnTo>
                <a:lnTo>
                  <a:pt x="521434" y="88204"/>
                </a:lnTo>
                <a:lnTo>
                  <a:pt x="507925" y="91383"/>
                </a:lnTo>
                <a:lnTo>
                  <a:pt x="495211" y="94959"/>
                </a:lnTo>
                <a:lnTo>
                  <a:pt x="482497" y="98932"/>
                </a:lnTo>
                <a:lnTo>
                  <a:pt x="470578" y="103700"/>
                </a:lnTo>
                <a:lnTo>
                  <a:pt x="458658" y="108865"/>
                </a:lnTo>
                <a:lnTo>
                  <a:pt x="446341" y="114825"/>
                </a:lnTo>
                <a:lnTo>
                  <a:pt x="435217" y="121976"/>
                </a:lnTo>
                <a:lnTo>
                  <a:pt x="423694" y="129128"/>
                </a:lnTo>
                <a:lnTo>
                  <a:pt x="412967" y="136677"/>
                </a:lnTo>
                <a:lnTo>
                  <a:pt x="401842" y="145021"/>
                </a:lnTo>
                <a:lnTo>
                  <a:pt x="391512" y="154556"/>
                </a:lnTo>
                <a:lnTo>
                  <a:pt x="381579" y="164092"/>
                </a:lnTo>
                <a:lnTo>
                  <a:pt x="381182" y="164092"/>
                </a:lnTo>
                <a:lnTo>
                  <a:pt x="371249" y="174820"/>
                </a:lnTo>
                <a:lnTo>
                  <a:pt x="362111" y="185150"/>
                </a:lnTo>
                <a:lnTo>
                  <a:pt x="353767" y="195481"/>
                </a:lnTo>
                <a:lnTo>
                  <a:pt x="345821" y="207003"/>
                </a:lnTo>
                <a:lnTo>
                  <a:pt x="338669" y="218128"/>
                </a:lnTo>
                <a:lnTo>
                  <a:pt x="331915" y="229253"/>
                </a:lnTo>
                <a:lnTo>
                  <a:pt x="325955" y="241172"/>
                </a:lnTo>
                <a:lnTo>
                  <a:pt x="320790" y="253092"/>
                </a:lnTo>
                <a:lnTo>
                  <a:pt x="315625" y="265806"/>
                </a:lnTo>
                <a:lnTo>
                  <a:pt x="311652" y="278123"/>
                </a:lnTo>
                <a:lnTo>
                  <a:pt x="308473" y="291234"/>
                </a:lnTo>
                <a:lnTo>
                  <a:pt x="305692" y="303948"/>
                </a:lnTo>
                <a:lnTo>
                  <a:pt x="303308" y="317457"/>
                </a:lnTo>
                <a:lnTo>
                  <a:pt x="301719" y="330966"/>
                </a:lnTo>
                <a:lnTo>
                  <a:pt x="300924" y="345269"/>
                </a:lnTo>
                <a:lnTo>
                  <a:pt x="300527" y="359175"/>
                </a:lnTo>
                <a:lnTo>
                  <a:pt x="300924" y="373479"/>
                </a:lnTo>
                <a:lnTo>
                  <a:pt x="301719" y="386988"/>
                </a:lnTo>
                <a:lnTo>
                  <a:pt x="303308" y="400894"/>
                </a:lnTo>
                <a:lnTo>
                  <a:pt x="305692" y="414005"/>
                </a:lnTo>
                <a:lnTo>
                  <a:pt x="308473" y="427514"/>
                </a:lnTo>
                <a:lnTo>
                  <a:pt x="311652" y="440228"/>
                </a:lnTo>
                <a:lnTo>
                  <a:pt x="315625" y="452545"/>
                </a:lnTo>
                <a:lnTo>
                  <a:pt x="320790" y="464862"/>
                </a:lnTo>
                <a:lnTo>
                  <a:pt x="325955" y="476782"/>
                </a:lnTo>
                <a:lnTo>
                  <a:pt x="331915" y="489098"/>
                </a:lnTo>
                <a:lnTo>
                  <a:pt x="338669" y="500223"/>
                </a:lnTo>
                <a:lnTo>
                  <a:pt x="345821" y="511745"/>
                </a:lnTo>
                <a:lnTo>
                  <a:pt x="353767" y="522870"/>
                </a:lnTo>
                <a:lnTo>
                  <a:pt x="362111" y="533201"/>
                </a:lnTo>
                <a:lnTo>
                  <a:pt x="371249" y="543928"/>
                </a:lnTo>
                <a:lnTo>
                  <a:pt x="381182" y="554258"/>
                </a:lnTo>
                <a:lnTo>
                  <a:pt x="387539" y="560218"/>
                </a:lnTo>
                <a:lnTo>
                  <a:pt x="393896" y="566575"/>
                </a:lnTo>
                <a:lnTo>
                  <a:pt x="400650" y="572138"/>
                </a:lnTo>
                <a:lnTo>
                  <a:pt x="407405" y="577700"/>
                </a:lnTo>
                <a:lnTo>
                  <a:pt x="414159" y="582468"/>
                </a:lnTo>
                <a:lnTo>
                  <a:pt x="420913" y="587633"/>
                </a:lnTo>
                <a:lnTo>
                  <a:pt x="428065" y="592401"/>
                </a:lnTo>
                <a:lnTo>
                  <a:pt x="435614" y="597169"/>
                </a:lnTo>
                <a:lnTo>
                  <a:pt x="442368" y="601142"/>
                </a:lnTo>
                <a:lnTo>
                  <a:pt x="449917" y="605115"/>
                </a:lnTo>
                <a:lnTo>
                  <a:pt x="457069" y="608691"/>
                </a:lnTo>
                <a:lnTo>
                  <a:pt x="465015" y="612267"/>
                </a:lnTo>
                <a:lnTo>
                  <a:pt x="472564" y="615445"/>
                </a:lnTo>
                <a:lnTo>
                  <a:pt x="480113" y="618227"/>
                </a:lnTo>
                <a:lnTo>
                  <a:pt x="488457" y="621008"/>
                </a:lnTo>
                <a:lnTo>
                  <a:pt x="496403" y="623789"/>
                </a:lnTo>
                <a:lnTo>
                  <a:pt x="498787" y="634914"/>
                </a:lnTo>
                <a:lnTo>
                  <a:pt x="501171" y="645642"/>
                </a:lnTo>
                <a:lnTo>
                  <a:pt x="505541" y="667891"/>
                </a:lnTo>
                <a:lnTo>
                  <a:pt x="508720" y="690141"/>
                </a:lnTo>
                <a:lnTo>
                  <a:pt x="511501" y="712788"/>
                </a:lnTo>
                <a:lnTo>
                  <a:pt x="498390" y="710404"/>
                </a:lnTo>
                <a:lnTo>
                  <a:pt x="484881" y="707226"/>
                </a:lnTo>
                <a:lnTo>
                  <a:pt x="472167" y="703253"/>
                </a:lnTo>
                <a:lnTo>
                  <a:pt x="459453" y="699279"/>
                </a:lnTo>
                <a:lnTo>
                  <a:pt x="446739" y="694909"/>
                </a:lnTo>
                <a:lnTo>
                  <a:pt x="434819" y="690141"/>
                </a:lnTo>
                <a:lnTo>
                  <a:pt x="422503" y="684579"/>
                </a:lnTo>
                <a:lnTo>
                  <a:pt x="410583" y="678619"/>
                </a:lnTo>
                <a:lnTo>
                  <a:pt x="398664" y="671864"/>
                </a:lnTo>
                <a:lnTo>
                  <a:pt x="387142" y="665110"/>
                </a:lnTo>
                <a:lnTo>
                  <a:pt x="376017" y="657561"/>
                </a:lnTo>
                <a:lnTo>
                  <a:pt x="364892" y="649615"/>
                </a:lnTo>
                <a:lnTo>
                  <a:pt x="354164" y="641271"/>
                </a:lnTo>
                <a:lnTo>
                  <a:pt x="343040" y="632133"/>
                </a:lnTo>
                <a:lnTo>
                  <a:pt x="332709" y="622994"/>
                </a:lnTo>
                <a:lnTo>
                  <a:pt x="322379" y="612664"/>
                </a:lnTo>
                <a:lnTo>
                  <a:pt x="309665" y="599553"/>
                </a:lnTo>
                <a:lnTo>
                  <a:pt x="297746" y="585647"/>
                </a:lnTo>
                <a:lnTo>
                  <a:pt x="286621" y="572138"/>
                </a:lnTo>
                <a:lnTo>
                  <a:pt x="276291" y="557437"/>
                </a:lnTo>
                <a:lnTo>
                  <a:pt x="267153" y="543134"/>
                </a:lnTo>
                <a:lnTo>
                  <a:pt x="258412" y="527638"/>
                </a:lnTo>
                <a:lnTo>
                  <a:pt x="250465" y="512540"/>
                </a:lnTo>
                <a:lnTo>
                  <a:pt x="243711" y="496647"/>
                </a:lnTo>
                <a:lnTo>
                  <a:pt x="237751" y="480755"/>
                </a:lnTo>
                <a:lnTo>
                  <a:pt x="231792" y="464465"/>
                </a:lnTo>
                <a:lnTo>
                  <a:pt x="227421" y="447777"/>
                </a:lnTo>
                <a:lnTo>
                  <a:pt x="223845" y="430693"/>
                </a:lnTo>
                <a:lnTo>
                  <a:pt x="221064" y="413211"/>
                </a:lnTo>
                <a:lnTo>
                  <a:pt x="219078" y="395331"/>
                </a:lnTo>
                <a:lnTo>
                  <a:pt x="217886" y="377452"/>
                </a:lnTo>
                <a:lnTo>
                  <a:pt x="217488" y="359175"/>
                </a:lnTo>
                <a:lnTo>
                  <a:pt x="217886" y="340502"/>
                </a:lnTo>
                <a:lnTo>
                  <a:pt x="219078" y="322622"/>
                </a:lnTo>
                <a:lnTo>
                  <a:pt x="221064" y="304743"/>
                </a:lnTo>
                <a:lnTo>
                  <a:pt x="223845" y="287658"/>
                </a:lnTo>
                <a:lnTo>
                  <a:pt x="227421" y="270574"/>
                </a:lnTo>
                <a:lnTo>
                  <a:pt x="231792" y="253886"/>
                </a:lnTo>
                <a:lnTo>
                  <a:pt x="237751" y="237596"/>
                </a:lnTo>
                <a:lnTo>
                  <a:pt x="243711" y="221306"/>
                </a:lnTo>
                <a:lnTo>
                  <a:pt x="250465" y="205811"/>
                </a:lnTo>
                <a:lnTo>
                  <a:pt x="258412" y="190315"/>
                </a:lnTo>
                <a:lnTo>
                  <a:pt x="267153" y="175615"/>
                </a:lnTo>
                <a:lnTo>
                  <a:pt x="276291" y="160516"/>
                </a:lnTo>
                <a:lnTo>
                  <a:pt x="286621" y="146610"/>
                </a:lnTo>
                <a:lnTo>
                  <a:pt x="297746" y="132307"/>
                </a:lnTo>
                <a:lnTo>
                  <a:pt x="309665" y="118798"/>
                </a:lnTo>
                <a:lnTo>
                  <a:pt x="322379" y="105289"/>
                </a:lnTo>
                <a:lnTo>
                  <a:pt x="335491" y="92575"/>
                </a:lnTo>
                <a:lnTo>
                  <a:pt x="349397" y="80655"/>
                </a:lnTo>
                <a:lnTo>
                  <a:pt x="363303" y="69530"/>
                </a:lnTo>
                <a:lnTo>
                  <a:pt x="378003" y="59200"/>
                </a:lnTo>
                <a:lnTo>
                  <a:pt x="392307" y="50062"/>
                </a:lnTo>
                <a:lnTo>
                  <a:pt x="407405" y="41321"/>
                </a:lnTo>
                <a:lnTo>
                  <a:pt x="422900" y="33374"/>
                </a:lnTo>
                <a:lnTo>
                  <a:pt x="438395" y="26620"/>
                </a:lnTo>
                <a:lnTo>
                  <a:pt x="454288" y="20263"/>
                </a:lnTo>
                <a:lnTo>
                  <a:pt x="470975" y="15098"/>
                </a:lnTo>
                <a:lnTo>
                  <a:pt x="487662" y="10727"/>
                </a:lnTo>
                <a:lnTo>
                  <a:pt x="504747" y="7151"/>
                </a:lnTo>
                <a:lnTo>
                  <a:pt x="522228" y="3973"/>
                </a:lnTo>
                <a:lnTo>
                  <a:pt x="539710" y="1589"/>
                </a:lnTo>
                <a:lnTo>
                  <a:pt x="557589" y="397"/>
                </a:lnTo>
                <a:lnTo>
                  <a:pt x="576263" y="0"/>
                </a:lnTo>
                <a:close/>
              </a:path>
            </a:pathLst>
          </a:cu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1" name="书写"/>
          <p:cNvSpPr/>
          <p:nvPr/>
        </p:nvSpPr>
        <p:spPr bwMode="auto">
          <a:xfrm>
            <a:off x="9260840" y="3881120"/>
            <a:ext cx="333375" cy="333375"/>
          </a:xfrm>
          <a:custGeom>
            <a:avLst/>
            <a:gdLst>
              <a:gd name="T0" fmla="*/ 1767542 w 3927"/>
              <a:gd name="T1" fmla="*/ 308011 h 3928"/>
              <a:gd name="T2" fmla="*/ 1684137 w 3927"/>
              <a:gd name="T3" fmla="*/ 390514 h 3928"/>
              <a:gd name="T4" fmla="*/ 1406885 w 3927"/>
              <a:gd name="T5" fmla="*/ 115046 h 3928"/>
              <a:gd name="T6" fmla="*/ 1490290 w 3927"/>
              <a:gd name="T7" fmla="*/ 32084 h 3928"/>
              <a:gd name="T8" fmla="*/ 1597525 w 3927"/>
              <a:gd name="T9" fmla="*/ 28876 h 3928"/>
              <a:gd name="T10" fmla="*/ 1770750 w 3927"/>
              <a:gd name="T11" fmla="*/ 200757 h 3928"/>
              <a:gd name="T12" fmla="*/ 1767542 w 3927"/>
              <a:gd name="T13" fmla="*/ 308011 h 3928"/>
              <a:gd name="T14" fmla="*/ 1032021 w 3927"/>
              <a:gd name="T15" fmla="*/ 1039078 h 3928"/>
              <a:gd name="T16" fmla="*/ 754768 w 3927"/>
              <a:gd name="T17" fmla="*/ 763152 h 3928"/>
              <a:gd name="T18" fmla="*/ 1364724 w 3927"/>
              <a:gd name="T19" fmla="*/ 156756 h 3928"/>
              <a:gd name="T20" fmla="*/ 1641977 w 3927"/>
              <a:gd name="T21" fmla="*/ 432682 h 3928"/>
              <a:gd name="T22" fmla="*/ 1032021 w 3927"/>
              <a:gd name="T23" fmla="*/ 1039078 h 3928"/>
              <a:gd name="T24" fmla="*/ 993526 w 3927"/>
              <a:gd name="T25" fmla="*/ 1077121 h 3928"/>
              <a:gd name="T26" fmla="*/ 605373 w 3927"/>
              <a:gd name="T27" fmla="*/ 1187584 h 3928"/>
              <a:gd name="T28" fmla="*/ 716274 w 3927"/>
              <a:gd name="T29" fmla="*/ 801653 h 3928"/>
              <a:gd name="T30" fmla="*/ 993526 w 3927"/>
              <a:gd name="T31" fmla="*/ 1077121 h 3928"/>
              <a:gd name="T32" fmla="*/ 352867 w 3927"/>
              <a:gd name="T33" fmla="*/ 226883 h 3928"/>
              <a:gd name="T34" fmla="*/ 179641 w 3927"/>
              <a:gd name="T35" fmla="*/ 400597 h 3928"/>
              <a:gd name="T36" fmla="*/ 179641 w 3927"/>
              <a:gd name="T37" fmla="*/ 1447468 h 3928"/>
              <a:gd name="T38" fmla="*/ 352867 w 3927"/>
              <a:gd name="T39" fmla="*/ 1620724 h 3928"/>
              <a:gd name="T40" fmla="*/ 1400011 w 3927"/>
              <a:gd name="T41" fmla="*/ 1620724 h 3928"/>
              <a:gd name="T42" fmla="*/ 1573236 w 3927"/>
              <a:gd name="T43" fmla="*/ 1447468 h 3928"/>
              <a:gd name="T44" fmla="*/ 1573236 w 3927"/>
              <a:gd name="T45" fmla="*/ 759485 h 3928"/>
              <a:gd name="T46" fmla="*/ 1752419 w 3927"/>
              <a:gd name="T47" fmla="*/ 585771 h 3928"/>
              <a:gd name="T48" fmla="*/ 1752419 w 3927"/>
              <a:gd name="T49" fmla="*/ 1511178 h 3928"/>
              <a:gd name="T50" fmla="*/ 1457753 w 3927"/>
              <a:gd name="T51" fmla="*/ 1800397 h 3928"/>
              <a:gd name="T52" fmla="*/ 289168 w 3927"/>
              <a:gd name="T53" fmla="*/ 1800397 h 3928"/>
              <a:gd name="T54" fmla="*/ 0 w 3927"/>
              <a:gd name="T55" fmla="*/ 1511178 h 3928"/>
              <a:gd name="T56" fmla="*/ 0 w 3927"/>
              <a:gd name="T57" fmla="*/ 354304 h 3928"/>
              <a:gd name="T58" fmla="*/ 289168 w 3927"/>
              <a:gd name="T59" fmla="*/ 47210 h 3928"/>
              <a:gd name="T60" fmla="*/ 1214412 w 3927"/>
              <a:gd name="T61" fmla="*/ 47210 h 3928"/>
              <a:gd name="T62" fmla="*/ 1040728 w 3927"/>
              <a:gd name="T63" fmla="*/ 226883 h 3928"/>
              <a:gd name="T64" fmla="*/ 352867 w 3927"/>
              <a:gd name="T65" fmla="*/ 226883 h 39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927" h="3928">
                <a:moveTo>
                  <a:pt x="3857" y="672"/>
                </a:moveTo>
                <a:cubicBezTo>
                  <a:pt x="3675" y="852"/>
                  <a:pt x="3675" y="852"/>
                  <a:pt x="3675" y="852"/>
                </a:cubicBezTo>
                <a:cubicBezTo>
                  <a:pt x="3070" y="251"/>
                  <a:pt x="3070" y="251"/>
                  <a:pt x="3070" y="251"/>
                </a:cubicBezTo>
                <a:cubicBezTo>
                  <a:pt x="3252" y="70"/>
                  <a:pt x="3252" y="70"/>
                  <a:pt x="3252" y="70"/>
                </a:cubicBezTo>
                <a:cubicBezTo>
                  <a:pt x="3319" y="4"/>
                  <a:pt x="3424" y="0"/>
                  <a:pt x="3486" y="63"/>
                </a:cubicBezTo>
                <a:cubicBezTo>
                  <a:pt x="3864" y="438"/>
                  <a:pt x="3864" y="438"/>
                  <a:pt x="3864" y="438"/>
                </a:cubicBezTo>
                <a:cubicBezTo>
                  <a:pt x="3927" y="501"/>
                  <a:pt x="3924" y="605"/>
                  <a:pt x="3857" y="672"/>
                </a:cubicBezTo>
                <a:close/>
                <a:moveTo>
                  <a:pt x="2252" y="2267"/>
                </a:moveTo>
                <a:cubicBezTo>
                  <a:pt x="1647" y="1665"/>
                  <a:pt x="1647" y="1665"/>
                  <a:pt x="1647" y="1665"/>
                </a:cubicBezTo>
                <a:cubicBezTo>
                  <a:pt x="2978" y="342"/>
                  <a:pt x="2978" y="342"/>
                  <a:pt x="2978" y="342"/>
                </a:cubicBezTo>
                <a:cubicBezTo>
                  <a:pt x="3583" y="944"/>
                  <a:pt x="3583" y="944"/>
                  <a:pt x="3583" y="944"/>
                </a:cubicBezTo>
                <a:lnTo>
                  <a:pt x="2252" y="2267"/>
                </a:lnTo>
                <a:close/>
                <a:moveTo>
                  <a:pt x="2168" y="2350"/>
                </a:moveTo>
                <a:cubicBezTo>
                  <a:pt x="1321" y="2591"/>
                  <a:pt x="1321" y="2591"/>
                  <a:pt x="1321" y="2591"/>
                </a:cubicBezTo>
                <a:cubicBezTo>
                  <a:pt x="1563" y="1749"/>
                  <a:pt x="1563" y="1749"/>
                  <a:pt x="1563" y="1749"/>
                </a:cubicBezTo>
                <a:lnTo>
                  <a:pt x="2168" y="2350"/>
                </a:lnTo>
                <a:close/>
                <a:moveTo>
                  <a:pt x="770" y="495"/>
                </a:moveTo>
                <a:cubicBezTo>
                  <a:pt x="561" y="495"/>
                  <a:pt x="392" y="665"/>
                  <a:pt x="392" y="874"/>
                </a:cubicBezTo>
                <a:cubicBezTo>
                  <a:pt x="392" y="3158"/>
                  <a:pt x="392" y="3158"/>
                  <a:pt x="392" y="3158"/>
                </a:cubicBezTo>
                <a:cubicBezTo>
                  <a:pt x="392" y="3367"/>
                  <a:pt x="561" y="3536"/>
                  <a:pt x="770" y="3536"/>
                </a:cubicBezTo>
                <a:cubicBezTo>
                  <a:pt x="3055" y="3536"/>
                  <a:pt x="3055" y="3536"/>
                  <a:pt x="3055" y="3536"/>
                </a:cubicBezTo>
                <a:cubicBezTo>
                  <a:pt x="3264" y="3536"/>
                  <a:pt x="3433" y="3367"/>
                  <a:pt x="3433" y="3158"/>
                </a:cubicBezTo>
                <a:cubicBezTo>
                  <a:pt x="3433" y="1657"/>
                  <a:pt x="3433" y="1657"/>
                  <a:pt x="3433" y="1657"/>
                </a:cubicBezTo>
                <a:cubicBezTo>
                  <a:pt x="3824" y="1278"/>
                  <a:pt x="3824" y="1278"/>
                  <a:pt x="3824" y="1278"/>
                </a:cubicBezTo>
                <a:cubicBezTo>
                  <a:pt x="3824" y="3297"/>
                  <a:pt x="3824" y="3297"/>
                  <a:pt x="3824" y="3297"/>
                </a:cubicBezTo>
                <a:cubicBezTo>
                  <a:pt x="3824" y="3645"/>
                  <a:pt x="3529" y="3928"/>
                  <a:pt x="3181" y="3928"/>
                </a:cubicBezTo>
                <a:cubicBezTo>
                  <a:pt x="631" y="3928"/>
                  <a:pt x="631" y="3928"/>
                  <a:pt x="631" y="3928"/>
                </a:cubicBezTo>
                <a:cubicBezTo>
                  <a:pt x="283" y="3928"/>
                  <a:pt x="0" y="3645"/>
                  <a:pt x="0" y="3297"/>
                </a:cubicBezTo>
                <a:cubicBezTo>
                  <a:pt x="0" y="773"/>
                  <a:pt x="0" y="773"/>
                  <a:pt x="0" y="773"/>
                </a:cubicBezTo>
                <a:cubicBezTo>
                  <a:pt x="0" y="425"/>
                  <a:pt x="283" y="103"/>
                  <a:pt x="631" y="103"/>
                </a:cubicBezTo>
                <a:cubicBezTo>
                  <a:pt x="2650" y="103"/>
                  <a:pt x="2650" y="103"/>
                  <a:pt x="2650" y="103"/>
                </a:cubicBezTo>
                <a:cubicBezTo>
                  <a:pt x="2271" y="495"/>
                  <a:pt x="2271" y="495"/>
                  <a:pt x="2271" y="495"/>
                </a:cubicBezTo>
                <a:lnTo>
                  <a:pt x="770" y="495"/>
                </a:lnTo>
                <a:close/>
              </a:path>
            </a:pathLst>
          </a:custGeom>
          <a:solidFill>
            <a:srgbClr val="124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346" y="215900"/>
            <a:ext cx="5781216" cy="977766"/>
            <a:chOff x="533" y="340"/>
            <a:chExt cx="11031" cy="186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9519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02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3" y="2194"/>
              <a:ext cx="9477" cy="12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注册头条号账号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graphicFrame>
        <p:nvGraphicFramePr>
          <p:cNvPr id="19" name="表格 18"/>
          <p:cNvGraphicFramePr/>
          <p:nvPr/>
        </p:nvGraphicFramePr>
        <p:xfrm>
          <a:off x="1912620" y="2030730"/>
          <a:ext cx="8533130" cy="446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350"/>
                <a:gridCol w="7002780"/>
              </a:tblGrid>
              <a:tr h="6426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头条号类型</a:t>
                      </a:r>
                      <a:endParaRPr lang="zh-CN" altLang="en-US" sz="1400" b="1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材料</a:t>
                      </a:r>
                      <a:endParaRPr lang="zh-CN" altLang="en-US" sz="1400" b="1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</a:tr>
              <a:tr h="7874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个人</a:t>
                      </a:r>
                      <a:endParaRPr lang="zh-CN" altLang="en-US" sz="14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4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运营者身份证姓名、运营者身份证号码、运营者完成实名认证、运营者手机号、联系邮箱、专业资质</a:t>
                      </a:r>
                      <a:endParaRPr lang="zh-CN" altLang="en-US" sz="14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</a:tr>
              <a:tr h="8096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媒体</a:t>
                      </a:r>
                      <a:endParaRPr lang="zh-CN" altLang="en-US" sz="14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4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运营者身份证姓名、运营者身份证号码、运营者完成实名认证、运营者手机号、联系邮箱、组织名称、账号申请确认书、组织机构代码证</a:t>
                      </a:r>
                      <a:r>
                        <a:rPr lang="en-US" altLang="zh-CN" sz="14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lang="zh-CN" altLang="en-US" sz="14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营业执照</a:t>
                      </a:r>
                      <a:endParaRPr lang="zh-CN" altLang="en-US" sz="14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</a:tr>
              <a:tr h="7429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国家机构</a:t>
                      </a:r>
                      <a:endParaRPr lang="zh-CN" altLang="en-US" sz="14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4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运营者身份证姓名、运营者身份证号码、运营者完成实名认证、运营者手机号、联系邮箱、组织名称、入驻申请信息表</a:t>
                      </a:r>
                      <a:endParaRPr lang="zh-CN" altLang="en-US" sz="14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</a:tr>
              <a:tr h="7766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企业</a:t>
                      </a:r>
                      <a:endParaRPr lang="zh-CN" altLang="en-US" sz="14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4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运营者身份证姓名、运营者身份证号码、运营者完成实名认证、运营者手机号、联系邮箱、企业名称、账号申请确认书、组织机构代码证</a:t>
                      </a:r>
                      <a:r>
                        <a:rPr lang="en-US" altLang="zh-CN" sz="14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lang="zh-CN" altLang="en-US" sz="14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营业执照</a:t>
                      </a:r>
                      <a:endParaRPr lang="zh-CN" altLang="en-US" sz="14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</a:tr>
              <a:tr h="7099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其他组织</a:t>
                      </a:r>
                      <a:endParaRPr lang="zh-CN" altLang="en-US" sz="14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4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运营者身份证姓名、运营者身份证号码、运营者完成实名认证、运营者手机号、联系邮箱、组织名称、账号申请确认书、组织机构代码证</a:t>
                      </a:r>
                      <a:r>
                        <a:rPr lang="en-US" altLang="zh-CN" sz="14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lang="zh-CN" altLang="en-US" sz="14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营业执照、专业资质</a:t>
                      </a:r>
                      <a:endParaRPr lang="zh-CN" altLang="en-US" sz="14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</a:tr>
            </a:tbl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4326255" y="1488440"/>
            <a:ext cx="3537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注册头条号需要准备的材料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346" y="215900"/>
            <a:ext cx="5781216" cy="977766"/>
            <a:chOff x="533" y="340"/>
            <a:chExt cx="11031" cy="186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9519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02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3" y="2194"/>
              <a:ext cx="9477" cy="12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发表文章并推广</a:t>
              </a:r>
              <a:endPara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sp>
        <p:nvSpPr>
          <p:cNvPr id="11" name="Oval 6"/>
          <p:cNvSpPr/>
          <p:nvPr/>
        </p:nvSpPr>
        <p:spPr>
          <a:xfrm>
            <a:off x="1306124" y="2090774"/>
            <a:ext cx="1254642" cy="1254642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en-US" sz="2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4" name="TextBox 10"/>
          <p:cNvSpPr txBox="1"/>
          <p:nvPr/>
        </p:nvSpPr>
        <p:spPr>
          <a:xfrm>
            <a:off x="2602865" y="2239010"/>
            <a:ext cx="17551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>
              <a:lnSpc>
                <a:spcPct val="150000"/>
              </a:lnSpc>
            </a:pPr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Bebas" pitchFamily="2" charset="0"/>
                <a:ea typeface="微软雅黑" panose="020B0503020204020204" charset="-122"/>
                <a:cs typeface="Lato Light"/>
                <a:sym typeface="Bebas" pitchFamily="2" charset="0"/>
              </a:rPr>
              <a:t>登陆今日头条，进入后台首页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Bebas" pitchFamily="2" charset="0"/>
              <a:ea typeface="微软雅黑" panose="020B0503020204020204" charset="-122"/>
              <a:cs typeface="Lato Light"/>
              <a:sym typeface="Bebas" pitchFamily="2" charset="0"/>
            </a:endParaRPr>
          </a:p>
        </p:txBody>
      </p:sp>
      <p:sp>
        <p:nvSpPr>
          <p:cNvPr id="15" name="Oval 11"/>
          <p:cNvSpPr/>
          <p:nvPr/>
        </p:nvSpPr>
        <p:spPr>
          <a:xfrm>
            <a:off x="2954546" y="4220830"/>
            <a:ext cx="1254642" cy="1254642"/>
          </a:xfrm>
          <a:prstGeom prst="ellipse">
            <a:avLst/>
          </a:prstGeom>
          <a:solidFill>
            <a:srgbClr val="537285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en-US" sz="2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4326255" y="4541520"/>
            <a:ext cx="16605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>
              <a:lnSpc>
                <a:spcPct val="150000"/>
              </a:lnSpc>
            </a:pPr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Bebas" pitchFamily="2" charset="0"/>
                <a:ea typeface="微软雅黑" panose="020B0503020204020204" charset="-122"/>
                <a:cs typeface="Lato Light"/>
                <a:sym typeface="Bebas" pitchFamily="2" charset="0"/>
              </a:rPr>
              <a:t>点击右边菜单【发表】按钮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Bebas" pitchFamily="2" charset="0"/>
              <a:ea typeface="微软雅黑" panose="020B0503020204020204" charset="-122"/>
              <a:cs typeface="Lato Light"/>
              <a:sym typeface="Bebas" pitchFamily="2" charset="0"/>
            </a:endParaRPr>
          </a:p>
        </p:txBody>
      </p:sp>
      <p:sp>
        <p:nvSpPr>
          <p:cNvPr id="3" name="Oval 16"/>
          <p:cNvSpPr/>
          <p:nvPr/>
        </p:nvSpPr>
        <p:spPr>
          <a:xfrm>
            <a:off x="5378686" y="2054579"/>
            <a:ext cx="1254642" cy="1254642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en-US" sz="2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cxnSp>
        <p:nvCxnSpPr>
          <p:cNvPr id="5" name="Straight Arrow Connector 27"/>
          <p:cNvCxnSpPr/>
          <p:nvPr/>
        </p:nvCxnSpPr>
        <p:spPr>
          <a:xfrm flipV="1">
            <a:off x="8124190" y="3148965"/>
            <a:ext cx="1110615" cy="11633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0"/>
          <p:cNvSpPr txBox="1"/>
          <p:nvPr/>
        </p:nvSpPr>
        <p:spPr>
          <a:xfrm>
            <a:off x="6777990" y="2393315"/>
            <a:ext cx="17195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>
              <a:lnSpc>
                <a:spcPct val="150000"/>
              </a:lnSpc>
            </a:pPr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Bebas" pitchFamily="2" charset="0"/>
                <a:ea typeface="微软雅黑" panose="020B0503020204020204" charset="-122"/>
                <a:cs typeface="Lato Light"/>
                <a:sym typeface="Bebas" pitchFamily="2" charset="0"/>
              </a:rPr>
              <a:t>编辑标题和正文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Bebas" pitchFamily="2" charset="0"/>
              <a:ea typeface="微软雅黑" panose="020B0503020204020204" charset="-122"/>
              <a:cs typeface="Lato Light"/>
              <a:sym typeface="Bebas" pitchFamily="2" charset="0"/>
            </a:endParaRPr>
          </a:p>
        </p:txBody>
      </p:sp>
      <p:sp>
        <p:nvSpPr>
          <p:cNvPr id="25" name="Oval 21"/>
          <p:cNvSpPr/>
          <p:nvPr/>
        </p:nvSpPr>
        <p:spPr>
          <a:xfrm>
            <a:off x="7084025" y="4220830"/>
            <a:ext cx="1254642" cy="1254642"/>
          </a:xfrm>
          <a:prstGeom prst="ellipse">
            <a:avLst/>
          </a:prstGeom>
          <a:solidFill>
            <a:srgbClr val="537285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en-US" sz="2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cxnSp>
        <p:nvCxnSpPr>
          <p:cNvPr id="31" name="Straight Arrow Connector 26"/>
          <p:cNvCxnSpPr>
            <a:endCxn id="15" idx="1"/>
          </p:cNvCxnSpPr>
          <p:nvPr/>
        </p:nvCxnSpPr>
        <p:spPr>
          <a:xfrm>
            <a:off x="2247900" y="3285490"/>
            <a:ext cx="901065" cy="111887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27"/>
          <p:cNvCxnSpPr>
            <a:stCxn id="15" idx="7"/>
            <a:endCxn id="3" idx="3"/>
          </p:cNvCxnSpPr>
          <p:nvPr/>
        </p:nvCxnSpPr>
        <p:spPr>
          <a:xfrm flipV="1">
            <a:off x="4036695" y="3126105"/>
            <a:ext cx="1536065" cy="127825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28"/>
          <p:cNvCxnSpPr/>
          <p:nvPr/>
        </p:nvCxnSpPr>
        <p:spPr>
          <a:xfrm>
            <a:off x="6320155" y="3174365"/>
            <a:ext cx="1056640" cy="11125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16"/>
          <p:cNvSpPr/>
          <p:nvPr/>
        </p:nvSpPr>
        <p:spPr>
          <a:xfrm>
            <a:off x="8997551" y="2026004"/>
            <a:ext cx="1254642" cy="1254642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en-US" sz="2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16050" y="2519045"/>
            <a:ext cx="10382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步骤一</a:t>
            </a:r>
            <a:endParaRPr lang="zh-CN" altLang="en-US" sz="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63240" y="4645025"/>
            <a:ext cx="10382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步骤二</a:t>
            </a:r>
            <a:endParaRPr lang="zh-CN" altLang="en-US" sz="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487035" y="2487930"/>
            <a:ext cx="10382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步骤三</a:t>
            </a:r>
            <a:endParaRPr lang="zh-CN" altLang="en-US" sz="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192645" y="4648835"/>
            <a:ext cx="10382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步骤四</a:t>
            </a:r>
            <a:endParaRPr lang="zh-CN" altLang="en-US" sz="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9105900" y="2454910"/>
            <a:ext cx="10382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步骤五</a:t>
            </a:r>
            <a:endParaRPr lang="zh-CN" altLang="en-US" sz="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TextBox 20"/>
          <p:cNvSpPr txBox="1"/>
          <p:nvPr/>
        </p:nvSpPr>
        <p:spPr>
          <a:xfrm>
            <a:off x="8532495" y="4645025"/>
            <a:ext cx="9747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>
              <a:lnSpc>
                <a:spcPct val="150000"/>
              </a:lnSpc>
            </a:pPr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Bebas" pitchFamily="2" charset="0"/>
                <a:ea typeface="微软雅黑" panose="020B0503020204020204" charset="-122"/>
                <a:cs typeface="Lato Light"/>
                <a:sym typeface="Bebas" pitchFamily="2" charset="0"/>
              </a:rPr>
              <a:t>发表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Bebas" pitchFamily="2" charset="0"/>
              <a:ea typeface="微软雅黑" panose="020B0503020204020204" charset="-122"/>
              <a:cs typeface="Lato Light"/>
              <a:sym typeface="Bebas" pitchFamily="2" charset="0"/>
            </a:endParaRPr>
          </a:p>
        </p:txBody>
      </p:sp>
      <p:sp>
        <p:nvSpPr>
          <p:cNvPr id="46" name="TextBox 20"/>
          <p:cNvSpPr txBox="1"/>
          <p:nvPr/>
        </p:nvSpPr>
        <p:spPr>
          <a:xfrm>
            <a:off x="10450195" y="2426335"/>
            <a:ext cx="12192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>
              <a:lnSpc>
                <a:spcPct val="150000"/>
              </a:lnSpc>
            </a:pPr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Bebas" pitchFamily="2" charset="0"/>
                <a:ea typeface="微软雅黑" panose="020B0503020204020204" charset="-122"/>
                <a:cs typeface="Lato Light"/>
                <a:sym typeface="Bebas" pitchFamily="2" charset="0"/>
              </a:rPr>
              <a:t>推广文章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Bebas" pitchFamily="2" charset="0"/>
              <a:ea typeface="微软雅黑" panose="020B0503020204020204" charset="-122"/>
              <a:cs typeface="Lato Light"/>
              <a:sym typeface="Bebas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99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99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99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99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65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15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65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1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949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449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949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449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4" grpId="0"/>
      <p:bldP spid="15" grpId="0" bldLvl="0" animBg="1"/>
      <p:bldP spid="18" grpId="0"/>
      <p:bldP spid="3" grpId="0" bldLvl="0" animBg="1"/>
      <p:bldP spid="22" grpId="0"/>
      <p:bldP spid="25" grpId="0" bldLvl="0" animBg="1"/>
      <p:bldP spid="6" grpId="0" bldLvl="0" animBg="1"/>
      <p:bldP spid="45" grpId="0"/>
      <p:bldP spid="46" grpId="0"/>
      <p:bldP spid="8" grpId="0"/>
      <p:bldP spid="9" grpId="0"/>
      <p:bldP spid="10" grpId="0"/>
      <p:bldP spid="30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72" y="1413923"/>
            <a:ext cx="3385613" cy="4030155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895968" y="2748360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887814" y="4060331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7199630" y="3058160"/>
            <a:ext cx="1560195" cy="7067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lang="zh-CN" sz="4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谢谢</a:t>
            </a:r>
            <a:endParaRPr lang="zh-CN" sz="4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761066" y="4707140"/>
            <a:ext cx="2699902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1104373" y="5313505"/>
            <a:ext cx="2699902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12324" y="735015"/>
            <a:ext cx="2699901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309327" y="249370"/>
            <a:ext cx="2699901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238885" y="2817495"/>
            <a:ext cx="2840990" cy="1404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sz="4265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垂直社交营销实施</a:t>
            </a:r>
            <a:endParaRPr sz="4265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0">
        <p14:vortex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968375" y="450850"/>
            <a:ext cx="1398905" cy="7480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265" dirty="0">
                <a:solidFill>
                  <a:srgbClr val="124062"/>
                </a:solidFill>
                <a:latin typeface="微软雅黑" panose="020B0503020204020204" charset="-122"/>
                <a:sym typeface="Calibri" panose="020F0502020204030204" pitchFamily="34" charset="0"/>
              </a:rPr>
              <a:t>目录</a:t>
            </a:r>
            <a:endParaRPr lang="zh-CN" altLang="en-US" sz="4265" dirty="0">
              <a:solidFill>
                <a:srgbClr val="124062"/>
              </a:solidFill>
              <a:latin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124695" y="1219345"/>
            <a:ext cx="421359" cy="0"/>
          </a:xfrm>
          <a:prstGeom prst="line">
            <a:avLst/>
          </a:prstGeom>
          <a:ln w="285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3363048" y="2714126"/>
            <a:ext cx="624189" cy="736484"/>
            <a:chOff x="2521038" y="2206761"/>
            <a:chExt cx="624189" cy="736484"/>
          </a:xfrm>
        </p:grpSpPr>
        <p:sp>
          <p:nvSpPr>
            <p:cNvPr id="21" name="任意多边形 20"/>
            <p:cNvSpPr/>
            <p:nvPr/>
          </p:nvSpPr>
          <p:spPr>
            <a:xfrm>
              <a:off x="2521038" y="2206761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2" name="矩形 21"/>
            <p:cNvSpPr/>
            <p:nvPr/>
          </p:nvSpPr>
          <p:spPr>
            <a:xfrm>
              <a:off x="2548803" y="2342077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01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363048" y="4022628"/>
            <a:ext cx="624189" cy="736484"/>
            <a:chOff x="2521038" y="3806728"/>
            <a:chExt cx="624189" cy="736484"/>
          </a:xfrm>
        </p:grpSpPr>
        <p:sp>
          <p:nvSpPr>
            <p:cNvPr id="27" name="任意多边形 26"/>
            <p:cNvSpPr/>
            <p:nvPr/>
          </p:nvSpPr>
          <p:spPr>
            <a:xfrm>
              <a:off x="2521038" y="3806728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矩形 28"/>
            <p:cNvSpPr/>
            <p:nvPr/>
          </p:nvSpPr>
          <p:spPr>
            <a:xfrm>
              <a:off x="2548803" y="3942044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 smtClean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02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cxnSp>
        <p:nvCxnSpPr>
          <p:cNvPr id="41" name="直接连接符 40"/>
          <p:cNvCxnSpPr/>
          <p:nvPr/>
        </p:nvCxnSpPr>
        <p:spPr>
          <a:xfrm flipV="1">
            <a:off x="8663296" y="547216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9060299" y="61571"/>
            <a:ext cx="2699901" cy="1393271"/>
          </a:xfrm>
          <a:prstGeom prst="line">
            <a:avLst/>
          </a:prstGeom>
          <a:ln w="3175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10226984" y="239377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10623987" y="-246268"/>
            <a:ext cx="2699901" cy="1393271"/>
          </a:xfrm>
          <a:prstGeom prst="line">
            <a:avLst/>
          </a:prstGeom>
          <a:ln w="3175">
            <a:gradFill>
              <a:gsLst>
                <a:gs pos="0">
                  <a:srgbClr val="FCF873">
                    <a:alpha val="50000"/>
                  </a:srgbClr>
                </a:gs>
                <a:gs pos="100000">
                  <a:srgbClr val="DCAA1F">
                    <a:alpha val="50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6"/>
          <p:cNvSpPr txBox="1">
            <a:spLocks noChangeArrowheads="1"/>
          </p:cNvSpPr>
          <p:nvPr/>
        </p:nvSpPr>
        <p:spPr bwMode="auto">
          <a:xfrm>
            <a:off x="4434840" y="2831465"/>
            <a:ext cx="332232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今日头条认知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4434840" y="4140200"/>
            <a:ext cx="392303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今日头条营销实施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airplan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7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直接连接符 40"/>
          <p:cNvCxnSpPr/>
          <p:nvPr/>
        </p:nvCxnSpPr>
        <p:spPr>
          <a:xfrm flipV="1">
            <a:off x="8663296" y="547216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9060299" y="61571"/>
            <a:ext cx="2699901" cy="1393271"/>
          </a:xfrm>
          <a:prstGeom prst="line">
            <a:avLst/>
          </a:prstGeom>
          <a:ln w="3175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10226984" y="239377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10623987" y="-246268"/>
            <a:ext cx="2699901" cy="1393271"/>
          </a:xfrm>
          <a:prstGeom prst="line">
            <a:avLst/>
          </a:prstGeom>
          <a:ln w="3175">
            <a:gradFill>
              <a:gsLst>
                <a:gs pos="0">
                  <a:srgbClr val="FCF873">
                    <a:alpha val="50000"/>
                  </a:srgbClr>
                </a:gs>
                <a:gs pos="100000">
                  <a:srgbClr val="DCAA1F">
                    <a:alpha val="50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3144041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/>
        </p:nvSpPr>
        <p:spPr>
          <a:xfrm rot="2700000">
            <a:off x="2786330" y="2040521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2259683" y="2040522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2522855" y="2040255"/>
            <a:ext cx="897890" cy="897890"/>
            <a:chOff x="3973" y="3213"/>
            <a:chExt cx="1414" cy="1414"/>
          </a:xfrm>
        </p:grpSpPr>
        <p:sp>
          <p:nvSpPr>
            <p:cNvPr id="7" name="圆角矩形 6"/>
            <p:cNvSpPr/>
            <p:nvPr/>
          </p:nvSpPr>
          <p:spPr>
            <a:xfrm rot="2700000">
              <a:off x="3973" y="3213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文本框 7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4137" y="3411"/>
              <a:ext cx="1088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重点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9" name="直接连接符 8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3225003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4008595" y="2021495"/>
            <a:ext cx="5770880" cy="9372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</a:rPr>
              <a:t>熟悉垂直社交营销的具体应用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</a:rPr>
              <a:t>熟练掌握今日头条等社交工具的内容编辑方法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</p:txBody>
      </p:sp>
      <p:cxnSp>
        <p:nvCxnSpPr>
          <p:cNvPr id="11" name="直接连接符 10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532907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 rot="2700000">
            <a:off x="2786330" y="422555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 rot="2700000">
            <a:off x="2259683" y="4225557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2522855" y="4225290"/>
            <a:ext cx="897890" cy="897890"/>
            <a:chOff x="3973" y="6654"/>
            <a:chExt cx="1414" cy="1414"/>
          </a:xfrm>
        </p:grpSpPr>
        <p:sp>
          <p:nvSpPr>
            <p:cNvPr id="14" name="圆角矩形 13"/>
            <p:cNvSpPr/>
            <p:nvPr/>
          </p:nvSpPr>
          <p:spPr>
            <a:xfrm rot="2700000">
              <a:off x="3973" y="6654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文本框 15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4137" y="6852"/>
              <a:ext cx="1088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难点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17" name="直接连接符 16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541003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4008595" y="4351310"/>
            <a:ext cx="5770880" cy="514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rPr>
              <a:t>熟练掌握今日头条等社交工具的内容编辑方法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airplan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6" grpId="1" animBg="1"/>
      <p:bldP spid="28" grpId="1" animBg="1"/>
      <p:bldP spid="10" grpId="0"/>
      <p:bldP spid="12" grpId="0" animBg="1"/>
      <p:bldP spid="13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37041" y="881169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4035444" y="4023293"/>
            <a:ext cx="3840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今日头条认知</a:t>
            </a:r>
            <a:endParaRPr lang="zh-CN" altLang="en-US" sz="48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57964" y="2485311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37041" y="0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20995" y="1563370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5358201" y="5104796"/>
            <a:ext cx="2677254" cy="1175780"/>
            <a:chOff x="5940680" y="3199847"/>
            <a:chExt cx="2677254" cy="1175780"/>
          </a:xfrm>
        </p:grpSpPr>
        <p:sp>
          <p:nvSpPr>
            <p:cNvPr id="25" name="文本框 9"/>
            <p:cNvSpPr txBox="1"/>
            <p:nvPr/>
          </p:nvSpPr>
          <p:spPr>
            <a:xfrm>
              <a:off x="5940681" y="319984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简介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" name="文本框 9"/>
            <p:cNvSpPr txBox="1"/>
            <p:nvPr/>
          </p:nvSpPr>
          <p:spPr>
            <a:xfrm>
              <a:off x="5940680" y="363376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产品矩阵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40681" y="406828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商业模式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77766"/>
            <a:chOff x="534" y="340"/>
            <a:chExt cx="11030" cy="186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6568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01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194"/>
              <a:ext cx="6590" cy="12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简介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cxnSp>
        <p:nvCxnSpPr>
          <p:cNvPr id="19" name="直接连接符 18"/>
          <p:cNvCxnSpPr/>
          <p:nvPr/>
        </p:nvCxnSpPr>
        <p:spPr>
          <a:xfrm>
            <a:off x="5212715" y="1868805"/>
            <a:ext cx="4636135" cy="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9845040" y="1873885"/>
            <a:ext cx="0" cy="243205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816725" y="1751330"/>
            <a:ext cx="3114675" cy="0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9941560" y="1751330"/>
            <a:ext cx="0" cy="1545590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1986915" y="1985645"/>
            <a:ext cx="7666355" cy="36944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 flipH="1">
            <a:off x="2078990" y="5584825"/>
            <a:ext cx="6303010" cy="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 flipV="1">
            <a:off x="2083435" y="3971290"/>
            <a:ext cx="0" cy="161036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 flipV="1">
            <a:off x="2149475" y="5517515"/>
            <a:ext cx="3114040" cy="0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 flipV="1">
            <a:off x="2150110" y="3971290"/>
            <a:ext cx="0" cy="1546225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2787650" y="2559685"/>
            <a:ext cx="6262370" cy="2334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今日头条是一款基于数据挖掘的推荐引擎产品，它为用户推荐有价值的、个性化的信息，提供连接人与信息的新型服务，是国内移动互联网领域成长最快的产品服务之一。今日头条基于个性化推荐引擎技术，根据每个用户的兴趣、位置等多个维度进行个性化推荐，推荐内容不仅包括狭义上的新闻，还包括音乐、电影、游戏、购物等资讯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bldLvl="0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3946384" cy="977766"/>
            <a:chOff x="534" y="340"/>
            <a:chExt cx="7530" cy="186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6568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01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194"/>
              <a:ext cx="6590" cy="12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42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b="1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cs typeface="Kartika" panose="02020503030404060203" pitchFamily="18" charset="0"/>
                  <a:sym typeface="+mn-ea"/>
                </a:rPr>
                <a:t>简介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824053" y="1788795"/>
            <a:ext cx="818947" cy="916434"/>
            <a:chOff x="2239" y="3638"/>
            <a:chExt cx="1606" cy="1797"/>
          </a:xfrm>
        </p:grpSpPr>
        <p:grpSp>
          <p:nvGrpSpPr>
            <p:cNvPr id="10244" name="组合 7"/>
            <p:cNvGrpSpPr/>
            <p:nvPr/>
          </p:nvGrpSpPr>
          <p:grpSpPr>
            <a:xfrm rot="5400000">
              <a:off x="2193" y="3783"/>
              <a:ext cx="1797" cy="1507"/>
              <a:chOff x="1757359" y="2285367"/>
              <a:chExt cx="891102" cy="747223"/>
            </a:xfrm>
          </p:grpSpPr>
          <p:cxnSp>
            <p:nvCxnSpPr>
              <p:cNvPr id="3" name="直接连接符 2"/>
              <p:cNvCxnSpPr/>
              <p:nvPr/>
            </p:nvCxnSpPr>
            <p:spPr>
              <a:xfrm rot="2700000">
                <a:off x="2159328" y="2663279"/>
                <a:ext cx="568470" cy="0"/>
              </a:xfrm>
              <a:prstGeom prst="line">
                <a:avLst/>
              </a:prstGeom>
              <a:ln>
                <a:solidFill>
                  <a:srgbClr val="1240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直接连接符 3"/>
              <p:cNvCxnSpPr/>
              <p:nvPr/>
            </p:nvCxnSpPr>
            <p:spPr>
              <a:xfrm rot="2700000">
                <a:off x="2041594" y="2379044"/>
                <a:ext cx="0" cy="568470"/>
              </a:xfrm>
              <a:prstGeom prst="line">
                <a:avLst/>
              </a:prstGeom>
              <a:ln>
                <a:solidFill>
                  <a:srgbClr val="1240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 rot="5400000">
                <a:off x="2483230" y="2860351"/>
                <a:ext cx="165231" cy="165231"/>
              </a:xfrm>
              <a:prstGeom prst="line">
                <a:avLst/>
              </a:prstGeom>
              <a:ln>
                <a:solidFill>
                  <a:srgbClr val="1240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 rot="5400000" flipV="1">
                <a:off x="1840609" y="2864264"/>
                <a:ext cx="168326" cy="168326"/>
              </a:xfrm>
              <a:prstGeom prst="line">
                <a:avLst/>
              </a:prstGeom>
              <a:ln>
                <a:solidFill>
                  <a:srgbClr val="1240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285" name="组合 6"/>
              <p:cNvGrpSpPr/>
              <p:nvPr/>
            </p:nvGrpSpPr>
            <p:grpSpPr>
              <a:xfrm>
                <a:off x="1757359" y="2285367"/>
                <a:ext cx="686204" cy="568470"/>
                <a:chOff x="1757359" y="2285367"/>
                <a:chExt cx="686204" cy="568470"/>
              </a:xfrm>
            </p:grpSpPr>
            <p:cxnSp>
              <p:nvCxnSpPr>
                <p:cNvPr id="6" name="直接连接符 5"/>
                <p:cNvCxnSpPr/>
                <p:nvPr/>
              </p:nvCxnSpPr>
              <p:spPr>
                <a:xfrm rot="2700000">
                  <a:off x="2159328" y="2569602"/>
                  <a:ext cx="568470" cy="0"/>
                </a:xfrm>
                <a:prstGeom prst="line">
                  <a:avLst/>
                </a:prstGeom>
                <a:ln>
                  <a:solidFill>
                    <a:srgbClr val="12406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接连接符 49"/>
                <p:cNvCxnSpPr/>
                <p:nvPr/>
              </p:nvCxnSpPr>
              <p:spPr>
                <a:xfrm rot="2700000">
                  <a:off x="2041594" y="2285368"/>
                  <a:ext cx="0" cy="568470"/>
                </a:xfrm>
                <a:prstGeom prst="line">
                  <a:avLst/>
                </a:prstGeom>
                <a:ln>
                  <a:solidFill>
                    <a:srgbClr val="12406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1" name="TextBox 11"/>
            <p:cNvSpPr txBox="1">
              <a:spLocks noChangeArrowheads="1"/>
            </p:cNvSpPr>
            <p:nvPr/>
          </p:nvSpPr>
          <p:spPr bwMode="auto">
            <a:xfrm flipH="1">
              <a:off x="2239" y="4042"/>
              <a:ext cx="698" cy="12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1" i="0" u="none" strike="noStrike" kern="0" cap="none" spc="0" normalizeH="0" baseline="0" noProof="0" dirty="0">
                  <a:ln>
                    <a:noFill/>
                  </a:ln>
                  <a:solidFill>
                    <a:srgbClr val="124062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1</a:t>
              </a:r>
              <a:endPara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124062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2780030" y="1794510"/>
            <a:ext cx="7664450" cy="1045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目标用户：</a:t>
            </a:r>
            <a:endParaRPr lang="zh-CN" altLang="en-US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今日头条3/4的用户属于85后，是现在和将来推动产生新兴消费方向，消费升级的主力。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824053" y="3099435"/>
            <a:ext cx="818947" cy="916434"/>
            <a:chOff x="2239" y="3638"/>
            <a:chExt cx="1606" cy="1797"/>
          </a:xfrm>
        </p:grpSpPr>
        <p:grpSp>
          <p:nvGrpSpPr>
            <p:cNvPr id="17" name="组合 7"/>
            <p:cNvGrpSpPr/>
            <p:nvPr/>
          </p:nvGrpSpPr>
          <p:grpSpPr>
            <a:xfrm rot="5400000">
              <a:off x="2193" y="3783"/>
              <a:ext cx="1797" cy="1507"/>
              <a:chOff x="1757359" y="2285367"/>
              <a:chExt cx="891102" cy="747223"/>
            </a:xfrm>
          </p:grpSpPr>
          <p:cxnSp>
            <p:nvCxnSpPr>
              <p:cNvPr id="18" name="直接连接符 17"/>
              <p:cNvCxnSpPr/>
              <p:nvPr/>
            </p:nvCxnSpPr>
            <p:spPr>
              <a:xfrm rot="2700000">
                <a:off x="2159328" y="2663279"/>
                <a:ext cx="568470" cy="0"/>
              </a:xfrm>
              <a:prstGeom prst="line">
                <a:avLst/>
              </a:prstGeom>
              <a:ln>
                <a:solidFill>
                  <a:srgbClr val="1240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 rot="2700000">
                <a:off x="2041594" y="2379044"/>
                <a:ext cx="0" cy="568470"/>
              </a:xfrm>
              <a:prstGeom prst="line">
                <a:avLst/>
              </a:prstGeom>
              <a:ln>
                <a:solidFill>
                  <a:srgbClr val="1240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 rot="5400000">
                <a:off x="2483230" y="2860351"/>
                <a:ext cx="165231" cy="165231"/>
              </a:xfrm>
              <a:prstGeom prst="line">
                <a:avLst/>
              </a:prstGeom>
              <a:ln>
                <a:solidFill>
                  <a:srgbClr val="1240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 rot="5400000" flipV="1">
                <a:off x="1840609" y="2864264"/>
                <a:ext cx="168326" cy="168326"/>
              </a:xfrm>
              <a:prstGeom prst="line">
                <a:avLst/>
              </a:prstGeom>
              <a:ln>
                <a:solidFill>
                  <a:srgbClr val="1240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组合 6"/>
              <p:cNvGrpSpPr/>
              <p:nvPr/>
            </p:nvGrpSpPr>
            <p:grpSpPr>
              <a:xfrm>
                <a:off x="1757359" y="2285367"/>
                <a:ext cx="686204" cy="568470"/>
                <a:chOff x="1757359" y="2285367"/>
                <a:chExt cx="686204" cy="568470"/>
              </a:xfrm>
            </p:grpSpPr>
            <p:cxnSp>
              <p:nvCxnSpPr>
                <p:cNvPr id="25" name="直接连接符 24"/>
                <p:cNvCxnSpPr/>
                <p:nvPr/>
              </p:nvCxnSpPr>
              <p:spPr>
                <a:xfrm rot="2700000">
                  <a:off x="2159328" y="2569602"/>
                  <a:ext cx="568470" cy="0"/>
                </a:xfrm>
                <a:prstGeom prst="line">
                  <a:avLst/>
                </a:prstGeom>
                <a:ln>
                  <a:solidFill>
                    <a:srgbClr val="12406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接连接符 10"/>
                <p:cNvCxnSpPr/>
                <p:nvPr/>
              </p:nvCxnSpPr>
              <p:spPr>
                <a:xfrm rot="2700000">
                  <a:off x="2041594" y="2285368"/>
                  <a:ext cx="0" cy="568470"/>
                </a:xfrm>
                <a:prstGeom prst="line">
                  <a:avLst/>
                </a:prstGeom>
                <a:ln>
                  <a:solidFill>
                    <a:srgbClr val="12406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 flipH="1">
              <a:off x="2239" y="4042"/>
              <a:ext cx="698" cy="12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1" i="0" u="none" strike="noStrike" kern="0" cap="none" spc="0" normalizeH="0" baseline="0" noProof="0" dirty="0">
                  <a:ln>
                    <a:noFill/>
                  </a:ln>
                  <a:solidFill>
                    <a:srgbClr val="124062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2</a:t>
              </a:r>
              <a:endPara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124062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2780030" y="3105150"/>
            <a:ext cx="7776210" cy="1045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用户基础：</a:t>
            </a:r>
            <a:endParaRPr lang="zh-CN" altLang="en-US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据今日头条公布的数据显示：今日头条的用户规模达到了7亿，而截至2017年7月20日，今日头条总日活用户超1亿，单用户日均使用时长超76分钟。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824053" y="4418965"/>
            <a:ext cx="818947" cy="916434"/>
            <a:chOff x="2239" y="3638"/>
            <a:chExt cx="1606" cy="1797"/>
          </a:xfrm>
        </p:grpSpPr>
        <p:grpSp>
          <p:nvGrpSpPr>
            <p:cNvPr id="15" name="组合 7"/>
            <p:cNvGrpSpPr/>
            <p:nvPr/>
          </p:nvGrpSpPr>
          <p:grpSpPr>
            <a:xfrm rot="5400000">
              <a:off x="2193" y="3783"/>
              <a:ext cx="1797" cy="1507"/>
              <a:chOff x="1757359" y="2285367"/>
              <a:chExt cx="891102" cy="747223"/>
            </a:xfrm>
          </p:grpSpPr>
          <p:cxnSp>
            <p:nvCxnSpPr>
              <p:cNvPr id="35" name="直接连接符 34"/>
              <p:cNvCxnSpPr/>
              <p:nvPr/>
            </p:nvCxnSpPr>
            <p:spPr>
              <a:xfrm rot="2700000">
                <a:off x="2159328" y="2663279"/>
                <a:ext cx="568470" cy="0"/>
              </a:xfrm>
              <a:prstGeom prst="line">
                <a:avLst/>
              </a:prstGeom>
              <a:ln>
                <a:solidFill>
                  <a:srgbClr val="1240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/>
            </p:nvCxnSpPr>
            <p:spPr>
              <a:xfrm rot="2700000">
                <a:off x="2041594" y="2379044"/>
                <a:ext cx="0" cy="568470"/>
              </a:xfrm>
              <a:prstGeom prst="line">
                <a:avLst/>
              </a:prstGeom>
              <a:ln>
                <a:solidFill>
                  <a:srgbClr val="1240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>
              <a:xfrm rot="5400000">
                <a:off x="2483230" y="2860351"/>
                <a:ext cx="165231" cy="165231"/>
              </a:xfrm>
              <a:prstGeom prst="line">
                <a:avLst/>
              </a:prstGeom>
              <a:ln>
                <a:solidFill>
                  <a:srgbClr val="1240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 rot="5400000" flipV="1">
                <a:off x="1840609" y="2864264"/>
                <a:ext cx="168326" cy="168326"/>
              </a:xfrm>
              <a:prstGeom prst="line">
                <a:avLst/>
              </a:prstGeom>
              <a:ln>
                <a:solidFill>
                  <a:srgbClr val="1240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组合 6"/>
              <p:cNvGrpSpPr/>
              <p:nvPr/>
            </p:nvGrpSpPr>
            <p:grpSpPr>
              <a:xfrm>
                <a:off x="1757359" y="2285367"/>
                <a:ext cx="686204" cy="568470"/>
                <a:chOff x="1757359" y="2285367"/>
                <a:chExt cx="686204" cy="568470"/>
              </a:xfrm>
            </p:grpSpPr>
            <p:cxnSp>
              <p:nvCxnSpPr>
                <p:cNvPr id="49" name="直接连接符 48"/>
                <p:cNvCxnSpPr/>
                <p:nvPr/>
              </p:nvCxnSpPr>
              <p:spPr>
                <a:xfrm rot="2700000">
                  <a:off x="2159328" y="2569602"/>
                  <a:ext cx="568470" cy="0"/>
                </a:xfrm>
                <a:prstGeom prst="line">
                  <a:avLst/>
                </a:prstGeom>
                <a:ln>
                  <a:solidFill>
                    <a:srgbClr val="12406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接连接符 51"/>
                <p:cNvCxnSpPr/>
                <p:nvPr/>
              </p:nvCxnSpPr>
              <p:spPr>
                <a:xfrm rot="2700000">
                  <a:off x="2041594" y="2285368"/>
                  <a:ext cx="0" cy="568470"/>
                </a:xfrm>
                <a:prstGeom prst="line">
                  <a:avLst/>
                </a:prstGeom>
                <a:ln>
                  <a:solidFill>
                    <a:srgbClr val="12406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3" name="TextBox 11"/>
            <p:cNvSpPr txBox="1">
              <a:spLocks noChangeArrowheads="1"/>
            </p:cNvSpPr>
            <p:nvPr/>
          </p:nvSpPr>
          <p:spPr bwMode="auto">
            <a:xfrm flipH="1">
              <a:off x="2239" y="4042"/>
              <a:ext cx="698" cy="12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1" i="0" u="none" strike="noStrike" kern="0" cap="none" spc="0" normalizeH="0" baseline="0" noProof="0" dirty="0">
                  <a:ln>
                    <a:noFill/>
                  </a:ln>
                  <a:solidFill>
                    <a:srgbClr val="124062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3</a:t>
              </a:r>
              <a:endPara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124062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</p:grpSp>
      <p:sp>
        <p:nvSpPr>
          <p:cNvPr id="54" name="文本框 53"/>
          <p:cNvSpPr txBox="1"/>
          <p:nvPr/>
        </p:nvSpPr>
        <p:spPr>
          <a:xfrm>
            <a:off x="2780030" y="4504690"/>
            <a:ext cx="7586345" cy="13633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开放式产品：</a:t>
            </a:r>
            <a:endParaRPr lang="zh-CN" altLang="en-US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在今日头条App的微头条中，用户可以自由的发布内容，也可以对用户进行关注互动，诸如对关注者所发布的内容进行点赞、评论与转发，其形态其实与微博十分相似。且在内容更新上表现活跃。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4265553" cy="983006"/>
            <a:chOff x="534" y="340"/>
            <a:chExt cx="8139" cy="187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8139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01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 flipV="1">
              <a:off x="534" y="2206"/>
              <a:ext cx="8118" cy="10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409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产品矩阵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cxnSp>
        <p:nvCxnSpPr>
          <p:cNvPr id="88" name="直接连接符 87"/>
          <p:cNvCxnSpPr/>
          <p:nvPr/>
        </p:nvCxnSpPr>
        <p:spPr>
          <a:xfrm>
            <a:off x="8212398" y="3831378"/>
            <a:ext cx="261450" cy="1"/>
          </a:xfrm>
          <a:prstGeom prst="line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 flipV="1">
            <a:off x="7467364" y="2513904"/>
            <a:ext cx="1010353" cy="1"/>
          </a:xfrm>
          <a:prstGeom prst="line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 flipV="1">
            <a:off x="7467364" y="5158195"/>
            <a:ext cx="1010353" cy="1"/>
          </a:xfrm>
          <a:prstGeom prst="line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 flipH="1">
            <a:off x="3672296" y="3831378"/>
            <a:ext cx="261450" cy="1"/>
          </a:xfrm>
          <a:prstGeom prst="line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>
            <a:stCxn id="61" idx="2"/>
          </p:cNvCxnSpPr>
          <p:nvPr/>
        </p:nvCxnSpPr>
        <p:spPr>
          <a:xfrm flipH="1">
            <a:off x="3655722" y="2513905"/>
            <a:ext cx="1010353" cy="6755"/>
          </a:xfrm>
          <a:prstGeom prst="line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组合 130"/>
          <p:cNvGrpSpPr/>
          <p:nvPr/>
        </p:nvGrpSpPr>
        <p:grpSpPr>
          <a:xfrm>
            <a:off x="3905250" y="3164840"/>
            <a:ext cx="1334770" cy="1334770"/>
            <a:chOff x="6150" y="4984"/>
            <a:chExt cx="2102" cy="2102"/>
          </a:xfrm>
        </p:grpSpPr>
        <p:sp>
          <p:nvSpPr>
            <p:cNvPr id="60" name="椭圆 59"/>
            <p:cNvSpPr/>
            <p:nvPr/>
          </p:nvSpPr>
          <p:spPr>
            <a:xfrm>
              <a:off x="6150" y="4984"/>
              <a:ext cx="2102" cy="210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70" name="椭圆 69"/>
            <p:cNvSpPr>
              <a:spLocks noChangeAspect="1"/>
            </p:cNvSpPr>
            <p:nvPr/>
          </p:nvSpPr>
          <p:spPr>
            <a:xfrm>
              <a:off x="6300" y="5134"/>
              <a:ext cx="1801" cy="18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71" name="椭圆 70"/>
            <p:cNvSpPr>
              <a:spLocks noChangeAspect="1"/>
            </p:cNvSpPr>
            <p:nvPr/>
          </p:nvSpPr>
          <p:spPr>
            <a:xfrm>
              <a:off x="6429" y="5262"/>
              <a:ext cx="1544" cy="1544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pic>
          <p:nvPicPr>
            <p:cNvPr id="120" name="图片 11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628" y="5448"/>
              <a:ext cx="1178" cy="1178"/>
            </a:xfrm>
            <a:prstGeom prst="ellipse">
              <a:avLst/>
            </a:prstGeom>
          </p:spPr>
        </p:pic>
      </p:grpSp>
      <p:cxnSp>
        <p:nvCxnSpPr>
          <p:cNvPr id="99" name="直接连接符 98"/>
          <p:cNvCxnSpPr/>
          <p:nvPr/>
        </p:nvCxnSpPr>
        <p:spPr>
          <a:xfrm flipH="1" flipV="1">
            <a:off x="3655722" y="5158195"/>
            <a:ext cx="1010353" cy="1"/>
          </a:xfrm>
          <a:prstGeom prst="line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组合 99"/>
          <p:cNvGrpSpPr/>
          <p:nvPr/>
        </p:nvGrpSpPr>
        <p:grpSpPr>
          <a:xfrm>
            <a:off x="1021568" y="2023740"/>
            <a:ext cx="2277110" cy="1214120"/>
            <a:chOff x="303837" y="2419540"/>
            <a:chExt cx="2277110" cy="1214120"/>
          </a:xfrm>
        </p:grpSpPr>
        <p:sp>
          <p:nvSpPr>
            <p:cNvPr id="101" name="TextBox 18"/>
            <p:cNvSpPr txBox="1"/>
            <p:nvPr/>
          </p:nvSpPr>
          <p:spPr>
            <a:xfrm flipH="1">
              <a:off x="468937" y="2419540"/>
              <a:ext cx="1706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en-US" sz="2000" b="1">
                  <a:latin typeface="微软雅黑" panose="020B0503020204020204" charset="-122"/>
                  <a:ea typeface="微软雅黑" panose="020B0503020204020204" charset="-122"/>
                  <a:cs typeface="Roboto Black" charset="0"/>
                </a:rPr>
                <a:t>（一）头条号</a:t>
              </a:r>
              <a:endPara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303837" y="2823400"/>
              <a:ext cx="2277110" cy="810260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200">
                  <a:latin typeface="微软雅黑" panose="020B0503020204020204" charset="-122"/>
                  <a:ea typeface="微软雅黑" panose="020B0503020204020204" charset="-122"/>
                </a:rPr>
                <a:t>是针对媒体、国家机构、企业以及自媒体推出的专业信息发布平台</a:t>
              </a:r>
              <a:endParaRPr lang="en-US" altLang="zh-CN" sz="12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1021568" y="3507735"/>
            <a:ext cx="2277110" cy="974725"/>
            <a:chOff x="298757" y="2419540"/>
            <a:chExt cx="2277110" cy="974725"/>
          </a:xfrm>
        </p:grpSpPr>
        <p:sp>
          <p:nvSpPr>
            <p:cNvPr id="104" name="TextBox 18"/>
            <p:cNvSpPr txBox="1"/>
            <p:nvPr/>
          </p:nvSpPr>
          <p:spPr>
            <a:xfrm flipH="1">
              <a:off x="468937" y="2419540"/>
              <a:ext cx="1706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en-US" sz="2000" b="1">
                  <a:latin typeface="微软雅黑" panose="020B0503020204020204" charset="-122"/>
                  <a:ea typeface="微软雅黑" panose="020B0503020204020204" charset="-122"/>
                  <a:cs typeface="Roboto Black" charset="0"/>
                </a:rPr>
                <a:t>（二）微头条</a:t>
              </a:r>
              <a:endPara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298757" y="2823400"/>
              <a:ext cx="2277110" cy="570865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200">
                  <a:latin typeface="微软雅黑" panose="020B0503020204020204" charset="-122"/>
                  <a:ea typeface="微软雅黑" panose="020B0503020204020204" charset="-122"/>
                </a:rPr>
                <a:t>面向所有用户推出的短内容发布工具</a:t>
              </a:r>
              <a:endParaRPr lang="en-US" altLang="zh-CN" sz="12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1191748" y="4896480"/>
            <a:ext cx="1960880" cy="734959"/>
            <a:chOff x="468937" y="2419540"/>
            <a:chExt cx="1960880" cy="734959"/>
          </a:xfrm>
        </p:grpSpPr>
        <p:sp>
          <p:nvSpPr>
            <p:cNvPr id="107" name="TextBox 18"/>
            <p:cNvSpPr txBox="1"/>
            <p:nvPr/>
          </p:nvSpPr>
          <p:spPr>
            <a:xfrm flipH="1">
              <a:off x="468937" y="2419540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en-US" sz="2000" b="1">
                  <a:latin typeface="微软雅黑" panose="020B0503020204020204" charset="-122"/>
                  <a:ea typeface="微软雅黑" panose="020B0503020204020204" charset="-122"/>
                  <a:cs typeface="Roboto Black" charset="0"/>
                </a:rPr>
                <a:t>（</a:t>
              </a:r>
              <a:r>
                <a:rPr lang="en-US" sz="2000" b="1">
                  <a:latin typeface="微软雅黑" panose="020B0503020204020204" charset="-122"/>
                  <a:ea typeface="微软雅黑" panose="020B0503020204020204" charset="-122"/>
                  <a:cs typeface="Roboto Black" charset="0"/>
                </a:rPr>
                <a:t>三）悟空问答</a:t>
              </a:r>
              <a:endPara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470268" y="2823664"/>
              <a:ext cx="1933298" cy="330835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200">
                  <a:latin typeface="微软雅黑" panose="020B0503020204020204" charset="-122"/>
                  <a:ea typeface="微软雅黑" panose="020B0503020204020204" charset="-122"/>
                </a:rPr>
                <a:t>问答类社区</a:t>
              </a:r>
              <a:endParaRPr lang="en-US" altLang="zh-CN" sz="12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8811748" y="2150105"/>
            <a:ext cx="2479040" cy="734695"/>
            <a:chOff x="468937" y="2419540"/>
            <a:chExt cx="2479040" cy="734695"/>
          </a:xfrm>
        </p:grpSpPr>
        <p:sp>
          <p:nvSpPr>
            <p:cNvPr id="110" name="TextBox 18"/>
            <p:cNvSpPr txBox="1"/>
            <p:nvPr/>
          </p:nvSpPr>
          <p:spPr>
            <a:xfrm flipH="1">
              <a:off x="468937" y="2419540"/>
              <a:ext cx="2214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en-US" sz="2000" b="1">
                  <a:latin typeface="微软雅黑" panose="020B0503020204020204" charset="-122"/>
                  <a:ea typeface="微软雅黑" panose="020B0503020204020204" charset="-122"/>
                  <a:cs typeface="Roboto Black" charset="0"/>
                </a:rPr>
                <a:t>（四）火山小视频</a:t>
              </a:r>
              <a:endParaRPr lang="en-US" sz="2400" b="1">
                <a:latin typeface="Roboto Black" charset="0"/>
                <a:ea typeface="Roboto Black" charset="0"/>
                <a:cs typeface="Roboto Black" charset="0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>
              <a:off x="470207" y="2823400"/>
              <a:ext cx="2477770" cy="330835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200">
                  <a:latin typeface="微软雅黑" panose="020B0503020204020204" charset="-122"/>
                  <a:ea typeface="微软雅黑" panose="020B0503020204020204" charset="-122"/>
                </a:rPr>
                <a:t>一款15秒原创生活小视频社区</a:t>
              </a:r>
              <a:endParaRPr lang="en-US" altLang="zh-CN" sz="12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8811748" y="3442330"/>
            <a:ext cx="2073694" cy="1077859"/>
            <a:chOff x="468937" y="2419540"/>
            <a:chExt cx="2073694" cy="1077859"/>
          </a:xfrm>
        </p:grpSpPr>
        <p:sp>
          <p:nvSpPr>
            <p:cNvPr id="113" name="TextBox 18"/>
            <p:cNvSpPr txBox="1"/>
            <p:nvPr/>
          </p:nvSpPr>
          <p:spPr>
            <a:xfrm flipH="1">
              <a:off x="468937" y="2419540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en-US" sz="2000" b="1">
                  <a:latin typeface="微软雅黑" panose="020B0503020204020204" charset="-122"/>
                  <a:ea typeface="微软雅黑" panose="020B0503020204020204" charset="-122"/>
                  <a:cs typeface="Roboto Black" charset="0"/>
                </a:rPr>
                <a:t>（</a:t>
              </a:r>
              <a:r>
                <a:rPr lang="en-US" sz="2000" b="1">
                  <a:latin typeface="微软雅黑" panose="020B0503020204020204" charset="-122"/>
                  <a:ea typeface="微软雅黑" panose="020B0503020204020204" charset="-122"/>
                  <a:cs typeface="Roboto Black" charset="0"/>
                </a:rPr>
                <a:t>五）西瓜视频</a:t>
              </a:r>
              <a:endPara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609333" y="2852239"/>
              <a:ext cx="1933298" cy="645160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lnSpc>
                  <a:spcPct val="150000"/>
                </a:lnSpc>
              </a:pPr>
              <a:r>
                <a:rPr lang="en-US" altLang="zh-CN" sz="1200">
                  <a:latin typeface="微软雅黑" panose="020B0503020204020204" charset="-122"/>
                  <a:ea typeface="微软雅黑" panose="020B0503020204020204" charset="-122"/>
                </a:rPr>
                <a:t>一款专注在线视频播放的客户端软件，免费使用</a:t>
              </a:r>
              <a:endParaRPr lang="en-US" altLang="zh-CN" sz="12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8813018" y="4802500"/>
            <a:ext cx="2345690" cy="1320800"/>
            <a:chOff x="468937" y="2419540"/>
            <a:chExt cx="2345690" cy="1320800"/>
          </a:xfrm>
        </p:grpSpPr>
        <p:sp>
          <p:nvSpPr>
            <p:cNvPr id="116" name="TextBox 18"/>
            <p:cNvSpPr txBox="1"/>
            <p:nvPr/>
          </p:nvSpPr>
          <p:spPr>
            <a:xfrm flipH="1">
              <a:off x="468937" y="2419540"/>
              <a:ext cx="1452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en-US" sz="2000" b="1">
                  <a:latin typeface="微软雅黑" panose="020B0503020204020204" charset="-122"/>
                  <a:ea typeface="微软雅黑" panose="020B0503020204020204" charset="-122"/>
                  <a:cs typeface="Roboto Black" charset="0"/>
                </a:rPr>
                <a:t>（六）抖音</a:t>
              </a:r>
              <a:endPara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601017" y="2818320"/>
              <a:ext cx="2213610" cy="922020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lnSpc>
                  <a:spcPct val="150000"/>
                </a:lnSpc>
              </a:pPr>
              <a:r>
                <a:rPr lang="en-US" altLang="zh-CN" sz="1200">
                  <a:latin typeface="微软雅黑" panose="020B0503020204020204" charset="-122"/>
                  <a:ea typeface="微软雅黑" panose="020B0503020204020204" charset="-122"/>
                </a:rPr>
                <a:t>一款音乐创意短视频社交软件，是一个专注年轻人的15秒音乐短视频社区</a:t>
              </a:r>
              <a:endParaRPr lang="en-US" altLang="zh-CN" sz="12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25" name="组合 124"/>
          <p:cNvGrpSpPr/>
          <p:nvPr/>
        </p:nvGrpSpPr>
        <p:grpSpPr>
          <a:xfrm>
            <a:off x="5426710" y="3164840"/>
            <a:ext cx="1334770" cy="1334770"/>
            <a:chOff x="8546" y="4984"/>
            <a:chExt cx="2102" cy="2102"/>
          </a:xfrm>
        </p:grpSpPr>
        <p:sp>
          <p:nvSpPr>
            <p:cNvPr id="59" name="椭圆 58"/>
            <p:cNvSpPr/>
            <p:nvPr/>
          </p:nvSpPr>
          <p:spPr>
            <a:xfrm>
              <a:off x="8546" y="4984"/>
              <a:ext cx="2102" cy="210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68" name="椭圆 67"/>
            <p:cNvSpPr>
              <a:spLocks noChangeAspect="1"/>
            </p:cNvSpPr>
            <p:nvPr/>
          </p:nvSpPr>
          <p:spPr>
            <a:xfrm>
              <a:off x="8697" y="5134"/>
              <a:ext cx="1801" cy="18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69" name="椭圆 68"/>
            <p:cNvSpPr>
              <a:spLocks noChangeAspect="1"/>
            </p:cNvSpPr>
            <p:nvPr/>
          </p:nvSpPr>
          <p:spPr>
            <a:xfrm>
              <a:off x="8825" y="5262"/>
              <a:ext cx="1544" cy="154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118" name="文本框 117"/>
            <p:cNvSpPr txBox="1"/>
            <p:nvPr/>
          </p:nvSpPr>
          <p:spPr>
            <a:xfrm>
              <a:off x="8962" y="5479"/>
              <a:ext cx="1277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产品矩阵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4665980" y="1846580"/>
            <a:ext cx="1334770" cy="1334770"/>
            <a:chOff x="7348" y="2908"/>
            <a:chExt cx="2102" cy="2102"/>
          </a:xfrm>
        </p:grpSpPr>
        <p:sp>
          <p:nvSpPr>
            <p:cNvPr id="61" name="椭圆 60"/>
            <p:cNvSpPr/>
            <p:nvPr/>
          </p:nvSpPr>
          <p:spPr>
            <a:xfrm>
              <a:off x="7348" y="2908"/>
              <a:ext cx="2102" cy="210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72" name="椭圆 71"/>
            <p:cNvSpPr>
              <a:spLocks noChangeAspect="1"/>
            </p:cNvSpPr>
            <p:nvPr/>
          </p:nvSpPr>
          <p:spPr>
            <a:xfrm>
              <a:off x="7498" y="3058"/>
              <a:ext cx="1801" cy="18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73" name="椭圆 72"/>
            <p:cNvSpPr>
              <a:spLocks noChangeAspect="1"/>
            </p:cNvSpPr>
            <p:nvPr/>
          </p:nvSpPr>
          <p:spPr>
            <a:xfrm>
              <a:off x="7627" y="3187"/>
              <a:ext cx="1544" cy="1544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pic>
          <p:nvPicPr>
            <p:cNvPr id="119" name="图片 1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57" y="3411"/>
              <a:ext cx="1082" cy="1107"/>
            </a:xfrm>
            <a:prstGeom prst="ellipse">
              <a:avLst/>
            </a:prstGeom>
          </p:spPr>
        </p:pic>
      </p:grpSp>
      <p:grpSp>
        <p:nvGrpSpPr>
          <p:cNvPr id="130" name="组合 129"/>
          <p:cNvGrpSpPr/>
          <p:nvPr/>
        </p:nvGrpSpPr>
        <p:grpSpPr>
          <a:xfrm>
            <a:off x="4665980" y="4482465"/>
            <a:ext cx="1334770" cy="1334770"/>
            <a:chOff x="7348" y="7059"/>
            <a:chExt cx="2102" cy="2102"/>
          </a:xfrm>
        </p:grpSpPr>
        <p:sp>
          <p:nvSpPr>
            <p:cNvPr id="65" name="椭圆 64"/>
            <p:cNvSpPr/>
            <p:nvPr/>
          </p:nvSpPr>
          <p:spPr>
            <a:xfrm>
              <a:off x="7348" y="7059"/>
              <a:ext cx="2102" cy="210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74" name="椭圆 73"/>
            <p:cNvSpPr>
              <a:spLocks noChangeAspect="1"/>
            </p:cNvSpPr>
            <p:nvPr/>
          </p:nvSpPr>
          <p:spPr>
            <a:xfrm>
              <a:off x="7498" y="7209"/>
              <a:ext cx="1801" cy="18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75" name="椭圆 74"/>
            <p:cNvSpPr>
              <a:spLocks noChangeAspect="1"/>
            </p:cNvSpPr>
            <p:nvPr/>
          </p:nvSpPr>
          <p:spPr>
            <a:xfrm>
              <a:off x="7627" y="7338"/>
              <a:ext cx="1544" cy="1544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pic>
          <p:nvPicPr>
            <p:cNvPr id="121" name="图片 120"/>
            <p:cNvPicPr>
              <a:picLocks noChangeAspect="1"/>
            </p:cNvPicPr>
            <p:nvPr/>
          </p:nvPicPr>
          <p:blipFill>
            <a:blip r:embed="rId3"/>
            <a:srcRect r="7035"/>
            <a:stretch>
              <a:fillRect/>
            </a:stretch>
          </p:blipFill>
          <p:spPr>
            <a:xfrm>
              <a:off x="7840" y="7622"/>
              <a:ext cx="1068" cy="1003"/>
            </a:xfrm>
            <a:prstGeom prst="ellipse">
              <a:avLst/>
            </a:prstGeom>
          </p:spPr>
        </p:pic>
      </p:grpSp>
      <p:grpSp>
        <p:nvGrpSpPr>
          <p:cNvPr id="127" name="组合 126"/>
          <p:cNvGrpSpPr/>
          <p:nvPr/>
        </p:nvGrpSpPr>
        <p:grpSpPr>
          <a:xfrm>
            <a:off x="6188075" y="1846580"/>
            <a:ext cx="1334770" cy="1334770"/>
            <a:chOff x="9745" y="2908"/>
            <a:chExt cx="2102" cy="2102"/>
          </a:xfrm>
        </p:grpSpPr>
        <p:sp>
          <p:nvSpPr>
            <p:cNvPr id="62" name="椭圆 61"/>
            <p:cNvSpPr/>
            <p:nvPr/>
          </p:nvSpPr>
          <p:spPr>
            <a:xfrm>
              <a:off x="9745" y="2908"/>
              <a:ext cx="2102" cy="210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78" name="椭圆 77"/>
            <p:cNvSpPr>
              <a:spLocks noChangeAspect="1"/>
            </p:cNvSpPr>
            <p:nvPr/>
          </p:nvSpPr>
          <p:spPr>
            <a:xfrm>
              <a:off x="9895" y="3058"/>
              <a:ext cx="1801" cy="18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79" name="椭圆 78"/>
            <p:cNvSpPr>
              <a:spLocks noChangeAspect="1"/>
            </p:cNvSpPr>
            <p:nvPr/>
          </p:nvSpPr>
          <p:spPr>
            <a:xfrm>
              <a:off x="10024" y="3187"/>
              <a:ext cx="1544" cy="1544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pic>
          <p:nvPicPr>
            <p:cNvPr id="122" name="图片 1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63" y="3434"/>
              <a:ext cx="1067" cy="1061"/>
            </a:xfrm>
            <a:prstGeom prst="ellipse">
              <a:avLst/>
            </a:prstGeom>
          </p:spPr>
        </p:pic>
      </p:grpSp>
      <p:grpSp>
        <p:nvGrpSpPr>
          <p:cNvPr id="129" name="组合 128"/>
          <p:cNvGrpSpPr/>
          <p:nvPr/>
        </p:nvGrpSpPr>
        <p:grpSpPr>
          <a:xfrm>
            <a:off x="6948805" y="3164840"/>
            <a:ext cx="1334770" cy="1334770"/>
            <a:chOff x="10943" y="4984"/>
            <a:chExt cx="2102" cy="2102"/>
          </a:xfrm>
        </p:grpSpPr>
        <p:sp>
          <p:nvSpPr>
            <p:cNvPr id="63" name="椭圆 62"/>
            <p:cNvSpPr/>
            <p:nvPr/>
          </p:nvSpPr>
          <p:spPr>
            <a:xfrm>
              <a:off x="10943" y="4984"/>
              <a:ext cx="2102" cy="210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66" name="椭圆 65"/>
            <p:cNvSpPr>
              <a:spLocks noChangeAspect="1"/>
            </p:cNvSpPr>
            <p:nvPr/>
          </p:nvSpPr>
          <p:spPr>
            <a:xfrm>
              <a:off x="11093" y="5134"/>
              <a:ext cx="1801" cy="18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67" name="椭圆 66"/>
            <p:cNvSpPr>
              <a:spLocks noChangeAspect="1"/>
            </p:cNvSpPr>
            <p:nvPr/>
          </p:nvSpPr>
          <p:spPr>
            <a:xfrm>
              <a:off x="11222" y="5262"/>
              <a:ext cx="1544" cy="1544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pic>
          <p:nvPicPr>
            <p:cNvPr id="123" name="图片 12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382" y="5430"/>
              <a:ext cx="1224" cy="1211"/>
            </a:xfrm>
            <a:prstGeom prst="ellipse">
              <a:avLst/>
            </a:prstGeom>
          </p:spPr>
        </p:pic>
      </p:grpSp>
      <p:grpSp>
        <p:nvGrpSpPr>
          <p:cNvPr id="128" name="组合 127"/>
          <p:cNvGrpSpPr/>
          <p:nvPr/>
        </p:nvGrpSpPr>
        <p:grpSpPr>
          <a:xfrm>
            <a:off x="6188075" y="4482465"/>
            <a:ext cx="1334770" cy="1334770"/>
            <a:chOff x="9745" y="7059"/>
            <a:chExt cx="2102" cy="2102"/>
          </a:xfrm>
        </p:grpSpPr>
        <p:sp>
          <p:nvSpPr>
            <p:cNvPr id="64" name="椭圆 63"/>
            <p:cNvSpPr/>
            <p:nvPr/>
          </p:nvSpPr>
          <p:spPr>
            <a:xfrm>
              <a:off x="9745" y="7059"/>
              <a:ext cx="2102" cy="210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76" name="椭圆 75"/>
            <p:cNvSpPr>
              <a:spLocks noChangeAspect="1"/>
            </p:cNvSpPr>
            <p:nvPr/>
          </p:nvSpPr>
          <p:spPr>
            <a:xfrm>
              <a:off x="9895" y="7209"/>
              <a:ext cx="1801" cy="18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77" name="椭圆 76"/>
            <p:cNvSpPr>
              <a:spLocks noChangeAspect="1"/>
            </p:cNvSpPr>
            <p:nvPr/>
          </p:nvSpPr>
          <p:spPr>
            <a:xfrm>
              <a:off x="10024" y="7338"/>
              <a:ext cx="1544" cy="1544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pic>
          <p:nvPicPr>
            <p:cNvPr id="124" name="图片 12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261" y="7563"/>
              <a:ext cx="1069" cy="1124"/>
            </a:xfrm>
            <a:prstGeom prst="ellipse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0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77766"/>
            <a:chOff x="534" y="340"/>
            <a:chExt cx="11030" cy="186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8139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01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194"/>
              <a:ext cx="8160" cy="12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商业模式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2372360" y="1829435"/>
            <a:ext cx="8474075" cy="40836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1849755" y="4978400"/>
            <a:ext cx="2472055" cy="591820"/>
            <a:chOff x="2913" y="7568"/>
            <a:chExt cx="3893" cy="932"/>
          </a:xfrm>
        </p:grpSpPr>
        <p:sp>
          <p:nvSpPr>
            <p:cNvPr id="6" name="矩形 5"/>
            <p:cNvSpPr/>
            <p:nvPr/>
          </p:nvSpPr>
          <p:spPr>
            <a:xfrm>
              <a:off x="2913" y="7568"/>
              <a:ext cx="3893" cy="932"/>
            </a:xfrm>
            <a:prstGeom prst="rect">
              <a:avLst/>
            </a:prstGeom>
            <a:solidFill>
              <a:srgbClr val="12406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511" y="7671"/>
              <a:ext cx="2697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商业模式</a:t>
              </a:r>
              <a:endPara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3528060" y="2285365"/>
            <a:ext cx="6162040" cy="24879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35000"/>
              </a:lnSpc>
              <a:spcBef>
                <a:spcPts val="120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通过广告和电商变现。由于掌握了大量的用户数据，使得今日头条能够根据用户的具体画像来实现广告的精准投放。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135000"/>
              </a:lnSpc>
              <a:spcBef>
                <a:spcPts val="120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但是平台无法给用户提供相应的消费场景，电商只能作为今日头条次要的变现方式而存在，包括与京东合作的商品导购和互联网理财产品，与格瓦拉合作的今日电影，此外今日头条还为手机游戏导流。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bldLvl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37041" y="881169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3425844" y="3932488"/>
            <a:ext cx="50596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今日头条营销实施</a:t>
            </a:r>
            <a:endParaRPr lang="zh-CN" altLang="en-US" sz="4800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57964" y="2485311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37041" y="0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20995" y="1563370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958151" y="5136546"/>
            <a:ext cx="2677254" cy="741260"/>
            <a:chOff x="5940680" y="3199847"/>
            <a:chExt cx="2677254" cy="741260"/>
          </a:xfrm>
        </p:grpSpPr>
        <p:sp>
          <p:nvSpPr>
            <p:cNvPr id="25" name="文本框 9"/>
            <p:cNvSpPr txBox="1"/>
            <p:nvPr/>
          </p:nvSpPr>
          <p:spPr>
            <a:xfrm>
              <a:off x="5940681" y="319984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注册头条号账号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" name="文本框 9"/>
            <p:cNvSpPr txBox="1"/>
            <p:nvPr/>
          </p:nvSpPr>
          <p:spPr>
            <a:xfrm>
              <a:off x="5940680" y="363376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发表文章并推广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1331</Words>
  <Application>WPS 演示</Application>
  <PresentationFormat>宽屏</PresentationFormat>
  <Paragraphs>189</Paragraphs>
  <Slides>13</Slides>
  <Notes>35</Notes>
  <HiddenSlides>0</HiddenSlides>
  <MMClips>2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5" baseType="lpstr">
      <vt:lpstr>Arial</vt:lpstr>
      <vt:lpstr>宋体</vt:lpstr>
      <vt:lpstr>Wingdings</vt:lpstr>
      <vt:lpstr>微软雅黑</vt:lpstr>
      <vt:lpstr>Calibri</vt:lpstr>
      <vt:lpstr>Arial</vt:lpstr>
      <vt:lpstr>Kartika</vt:lpstr>
      <vt:lpstr>Agency FB</vt:lpstr>
      <vt:lpstr>华文宋体</vt:lpstr>
      <vt:lpstr>Roboto Black</vt:lpstr>
      <vt:lpstr>Bebas</vt:lpstr>
      <vt:lpstr>孙过庭草体测试版</vt:lpstr>
      <vt:lpstr>Arial Unicode MS</vt:lpstr>
      <vt:lpstr>Calibri Light</vt:lpstr>
      <vt:lpstr>Oswald</vt:lpstr>
      <vt:lpstr>Segoe Print</vt:lpstr>
      <vt:lpstr>Impact</vt:lpstr>
      <vt:lpstr>Malgun Gothic</vt:lpstr>
      <vt:lpstr>Lato Regular</vt:lpstr>
      <vt:lpstr>Lato Light</vt:lpstr>
      <vt:lpstr>Lato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MK</cp:lastModifiedBy>
  <cp:revision>128</cp:revision>
  <dcterms:created xsi:type="dcterms:W3CDTF">2017-02-19T15:11:00Z</dcterms:created>
  <dcterms:modified xsi:type="dcterms:W3CDTF">2018-05-14T06:58:17Z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