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95" r:id="rId5"/>
    <p:sldId id="326" r:id="rId6"/>
    <p:sldId id="327" r:id="rId7"/>
    <p:sldId id="299" r:id="rId8"/>
    <p:sldId id="346" r:id="rId9"/>
    <p:sldId id="300" r:id="rId10"/>
    <p:sldId id="333" r:id="rId11"/>
    <p:sldId id="347" r:id="rId12"/>
    <p:sldId id="344" r:id="rId13"/>
    <p:sldId id="348" r:id="rId14"/>
    <p:sldId id="307" r:id="rId15"/>
    <p:sldId id="345" r:id="rId16"/>
    <p:sldId id="31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91"/>
    <a:srgbClr val="276C7E"/>
    <a:srgbClr val="8ABF20"/>
    <a:srgbClr val="222E50"/>
    <a:srgbClr val="439A86"/>
    <a:srgbClr val="F5FFFD"/>
    <a:srgbClr val="00053A"/>
    <a:srgbClr val="D5E8E0"/>
    <a:srgbClr val="59D1C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61" autoAdjust="0"/>
    <p:restoredTop sz="94312" autoAdjust="0"/>
  </p:normalViewPr>
  <p:slideViewPr>
    <p:cSldViewPr snapToGrid="0" showGuides="1">
      <p:cViewPr varScale="1">
        <p:scale>
          <a:sx n="105" d="100"/>
          <a:sy n="105" d="100"/>
        </p:scale>
        <p:origin x="888" y="108"/>
      </p:cViewPr>
      <p:guideLst>
        <p:guide orient="horz" pos="4322"/>
        <p:guide pos="4966"/>
        <p:guide orient="horz" pos="1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2322" y="-318"/>
      </p:cViewPr>
      <p:guideLst>
        <p:guide orient="horz" pos="2751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E96E-66E5-4AE0-97D7-7FDAD5BCA6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89886" y="1434094"/>
            <a:ext cx="4212031" cy="4212031"/>
            <a:chOff x="3926386" y="1529344"/>
            <a:chExt cx="4212031" cy="4212031"/>
          </a:xfrm>
        </p:grpSpPr>
        <p:sp>
          <p:nvSpPr>
            <p:cNvPr id="10" name="椭圆 9"/>
            <p:cNvSpPr/>
            <p:nvPr/>
          </p:nvSpPr>
          <p:spPr>
            <a:xfrm>
              <a:off x="3926386" y="1529344"/>
              <a:ext cx="4212031" cy="4212031"/>
            </a:xfrm>
            <a:prstGeom prst="ellipse">
              <a:avLst/>
            </a:prstGeom>
            <a:solidFill>
              <a:srgbClr val="007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40786" y="2240544"/>
              <a:ext cx="2491105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课件五</a:t>
              </a:r>
              <a:endParaRPr lang="zh-CN" altLang="en-US" sz="5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892994" y="3177606"/>
              <a:ext cx="23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133396" y="3198759"/>
              <a:ext cx="3849370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5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移动商务技术基础认知</a:t>
              </a:r>
              <a:endParaRPr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1320000">
            <a:off x="3610099" y="513670"/>
            <a:ext cx="5374594" cy="4630173"/>
            <a:chOff x="3404893" y="666070"/>
            <a:chExt cx="5374594" cy="4630173"/>
          </a:xfrm>
        </p:grpSpPr>
        <p:sp>
          <p:nvSpPr>
            <p:cNvPr id="5" name="等腰三角形 4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8ABF2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8ABF2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8ABF2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15" name="等腰三角形 1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276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等腰三角形 16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rgbClr val="8ABF20"/>
          </a:solidFill>
          <a:ln w="12700"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rgbClr val="439A8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276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rgbClr val="222E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环形箭头 23"/>
          <p:cNvSpPr/>
          <p:nvPr>
            <p:custDataLst>
              <p:tags r:id="rId1"/>
            </p:custDataLst>
          </p:nvPr>
        </p:nvSpPr>
        <p:spPr>
          <a:xfrm rot="18275951">
            <a:off x="1201632" y="1979814"/>
            <a:ext cx="2814874" cy="2814874"/>
          </a:xfrm>
          <a:prstGeom prst="circularArrow">
            <a:avLst>
              <a:gd name="adj1" fmla="val 3344"/>
              <a:gd name="adj2" fmla="val 330680"/>
              <a:gd name="adj3" fmla="val 13751966"/>
              <a:gd name="adj4" fmla="val 14242613"/>
              <a:gd name="adj5" fmla="val 3240"/>
            </a:avLst>
          </a:prstGeom>
          <a:solidFill>
            <a:srgbClr val="DDDDDD"/>
          </a:solidFill>
        </p:spPr>
        <p:style>
          <a:lnRef idx="0">
            <a:srgbClr val="47B6E7">
              <a:hueOff val="0"/>
              <a:satOff val="0"/>
              <a:lumOff val="0"/>
              <a:alphaOff val="0"/>
            </a:srgbClr>
          </a:lnRef>
          <a:fillRef idx="1">
            <a:srgbClr val="47B6E7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7B6E7">
              <a:tint val="40000"/>
              <a:hueOff val="0"/>
              <a:satOff val="0"/>
              <a:lumOff val="0"/>
              <a:alphaOff val="0"/>
            </a:srgbClr>
          </a:effectRef>
          <a:fontRef idx="minor">
            <a:sysClr val="windowText" lastClr="000000">
              <a:hueOff val="0"/>
              <a:satOff val="0"/>
              <a:lumOff val="0"/>
              <a:alphaOff val="0"/>
            </a:sysClr>
          </a:fontRef>
        </p:style>
        <p:txBody>
          <a:bodyPr/>
          <a:p>
            <a:endParaRPr lang="zh-CN" altLang="en-US"/>
          </a:p>
        </p:txBody>
      </p:sp>
      <p:sp>
        <p:nvSpPr>
          <p:cNvPr id="19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52488" y="2700301"/>
            <a:ext cx="1383123" cy="1353427"/>
          </a:xfrm>
          <a:prstGeom prst="ellipse">
            <a:avLst/>
          </a:prstGeom>
          <a:solidFill>
            <a:srgbClr val="8ABF20"/>
          </a:solidFill>
          <a:ln>
            <a:noFill/>
          </a:ln>
        </p:spPr>
        <p:txBody>
          <a:bodyPr wrap="square" lIns="0" tIns="0" rIns="0" bIns="0" anchor="ctr">
            <a:normAutofit lnSpcReduction="20000"/>
          </a:bodyPr>
          <a:p>
            <a:pPr algn="ctr" fontAlgn="auto">
              <a:lnSpc>
                <a:spcPct val="150000"/>
              </a:lnSpc>
              <a:defRPr/>
            </a:pPr>
            <a:r>
              <a:rPr sz="2400">
                <a:solidFill>
                  <a:schemeClr val="bg1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蓝牙</a:t>
            </a:r>
            <a:endParaRPr sz="2400">
              <a:solidFill>
                <a:schemeClr val="bg1"/>
              </a:solidFill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  <a:p>
            <a:pPr algn="ctr" fontAlgn="auto">
              <a:lnSpc>
                <a:spcPct val="150000"/>
              </a:lnSpc>
              <a:defRPr/>
            </a:pPr>
            <a:r>
              <a:rPr sz="2400">
                <a:solidFill>
                  <a:schemeClr val="bg1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技术</a:t>
            </a:r>
            <a:endParaRPr sz="2400">
              <a:solidFill>
                <a:schemeClr val="bg1"/>
              </a:solidFill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58435" y="2575560"/>
            <a:ext cx="5715000" cy="170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蓝牙（</a:t>
            </a:r>
            <a:r>
              <a:rPr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Bluetooth</a:t>
            </a:r>
            <a:r>
              <a:rPr 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）</a:t>
            </a:r>
            <a:r>
              <a:rPr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技术的出现是为了取代有线连接，建立数据的无线传送。它由爱立信、诺基亚、IBM、东芝和英特尔共同推出。</a:t>
            </a:r>
            <a:endParaRPr sz="1400" b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蓝牙（</a:t>
            </a:r>
            <a:r>
              <a:rPr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Bluetooth</a:t>
            </a:r>
            <a:r>
              <a:rPr lang="zh-CN"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）</a:t>
            </a:r>
            <a:r>
              <a:rPr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的特点在于它是一种低成本、小范围、低功率的无线通信技术，</a:t>
            </a:r>
            <a:r>
              <a:rPr lang="zh-CN"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蓝牙（</a:t>
            </a:r>
            <a:r>
              <a:rPr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Bluetooth</a:t>
            </a:r>
            <a:r>
              <a:rPr lang="zh-CN"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）</a:t>
            </a:r>
            <a:r>
              <a:rPr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可以使手机、便携式电脑、PDA等实现在短距离内无需电缆进行通信。</a:t>
            </a:r>
            <a:endParaRPr sz="1400" b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13" name="图片 12" descr="201493093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8AB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8" name="等腰三角形 17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 bldLvl="0" animBg="1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870" y="1962785"/>
            <a:ext cx="4728210" cy="2663190"/>
          </a:xfrm>
          <a:prstGeom prst="rect">
            <a:avLst/>
          </a:prstGeom>
        </p:spPr>
      </p:pic>
      <p:pic>
        <p:nvPicPr>
          <p:cNvPr id="30" name="图片 29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3" name="等腰三角形 12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991"/>
            </a:solidFill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39925" y="5295900"/>
            <a:ext cx="2831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蓝牙技术面向物联网应用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15" y="1546225"/>
            <a:ext cx="4712335" cy="3495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39075" y="5295900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蓝牙技术的发展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2080" y="241935"/>
            <a:ext cx="352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8AB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1" name="等腰三角形 1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07490" y="1561465"/>
            <a:ext cx="2855595" cy="4488815"/>
          </a:xfrm>
          <a:prstGeom prst="rect">
            <a:avLst/>
          </a:prstGeom>
          <a:solidFill>
            <a:srgbClr val="44546A">
              <a:alpha val="47000"/>
            </a:srgbClr>
          </a:solidFill>
          <a:ln>
            <a:noFill/>
          </a:ln>
        </p:spPr>
        <p:style>
          <a:lnRef idx="2">
            <a:srgbClr val="0070BE">
              <a:shade val="50000"/>
            </a:srgbClr>
          </a:lnRef>
          <a:fillRef idx="1">
            <a:srgbClr val="0070BE"/>
          </a:fillRef>
          <a:effectRef idx="0">
            <a:srgbClr val="0070BE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507490" y="4189730"/>
            <a:ext cx="2855595" cy="1859280"/>
          </a:xfrm>
          <a:prstGeom prst="rect">
            <a:avLst/>
          </a:prstGeom>
          <a:solidFill>
            <a:srgbClr val="8ABF20"/>
          </a:solidFill>
          <a:ln>
            <a:noFill/>
          </a:ln>
        </p:spPr>
        <p:style>
          <a:lnRef idx="2">
            <a:srgbClr val="0070BE">
              <a:shade val="50000"/>
            </a:srgbClr>
          </a:lnRef>
          <a:fillRef idx="1">
            <a:srgbClr val="0070BE"/>
          </a:fillRef>
          <a:effectRef idx="0">
            <a:srgbClr val="0070BE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sym typeface="Arial" panose="020B0604020202020204" pitchFamily="34" charset="0"/>
              </a:rPr>
              <a:t>移动定位系统技术</a:t>
            </a:r>
            <a:endParaRPr lang="zh-CN" alt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64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6815" y="2893695"/>
            <a:ext cx="5939790" cy="182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200000"/>
              </a:lnSpc>
              <a:defRPr/>
            </a:pPr>
            <a:r>
              <a:rPr lang="en-US" altLang="zh-CN" sz="1400" dirty="0">
                <a:latin typeface="+mn-ea"/>
                <a:ea typeface="+mn-ea"/>
                <a:sym typeface="Arial" panose="020B0604020202020204" pitchFamily="34" charset="0"/>
              </a:rPr>
              <a:t>移动定位系统技术是一项基于位置的业务，推动了对移动定位技术的研究和测距技术的发展。它通过无线终端和无线通信技术的配合，确定移动用户的实际位置信息。手机地图类APP就是这项技术的很好运用。</a:t>
            </a:r>
            <a:endParaRPr lang="en-US" altLang="zh-CN" sz="1400" dirty="0">
              <a:latin typeface="+mn-ea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1508125" y="3507740"/>
            <a:ext cx="2854960" cy="283845"/>
            <a:chOff x="13776271" y="3370805"/>
            <a:chExt cx="2019895" cy="220757"/>
          </a:xfrm>
          <a:solidFill>
            <a:sysClr val="window" lastClr="FFFFFF"/>
          </a:solidFill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>
              <a:off x="13776271" y="3495288"/>
              <a:ext cx="2019895" cy="0"/>
            </a:xfrm>
            <a:prstGeom prst="line">
              <a:avLst/>
            </a:prstGeom>
            <a:grpFill/>
            <a:ln w="38100">
              <a:solidFill>
                <a:sysClr val="window" lastClr="FFFFFF"/>
              </a:solidFill>
            </a:ln>
          </p:spPr>
          <p:style>
            <a:lnRef idx="1">
              <a:srgbClr val="0070BE"/>
            </a:lnRef>
            <a:fillRef idx="0">
              <a:srgbClr val="0070BE"/>
            </a:fillRef>
            <a:effectRef idx="0">
              <a:srgbClr val="0070BE"/>
            </a:effectRef>
            <a:fontRef idx="minor">
              <a:sysClr val="windowText" lastClr="000000"/>
            </a:fontRef>
          </p:style>
        </p:cxn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4636472" y="3370805"/>
              <a:ext cx="220757" cy="2207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0070BE">
                <a:shade val="50000"/>
              </a:srgbClr>
            </a:lnRef>
            <a:fillRef idx="1">
              <a:srgbClr val="0070BE"/>
            </a:fillRef>
            <a:effectRef idx="0">
              <a:srgbClr val="0070BE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0" name="定位"/>
          <p:cNvSpPr/>
          <p:nvPr/>
        </p:nvSpPr>
        <p:spPr>
          <a:xfrm>
            <a:off x="2653030" y="2200275"/>
            <a:ext cx="432003" cy="756006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0" grpId="0" animBg="1"/>
      <p:bldP spid="15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" name="矩形 52"/>
          <p:cNvSpPr/>
          <p:nvPr>
            <p:custDataLst>
              <p:tags r:id="rId1"/>
            </p:custDataLst>
          </p:nvPr>
        </p:nvSpPr>
        <p:spPr>
          <a:xfrm>
            <a:off x="1507490" y="1561465"/>
            <a:ext cx="2855595" cy="4488815"/>
          </a:xfrm>
          <a:prstGeom prst="rect">
            <a:avLst/>
          </a:prstGeom>
          <a:solidFill>
            <a:srgbClr val="44546A">
              <a:alpha val="47000"/>
            </a:srgbClr>
          </a:solidFill>
          <a:ln>
            <a:noFill/>
          </a:ln>
        </p:spPr>
        <p:style>
          <a:lnRef idx="2">
            <a:srgbClr val="0070BE">
              <a:shade val="50000"/>
            </a:srgbClr>
          </a:lnRef>
          <a:fillRef idx="1">
            <a:srgbClr val="0070BE"/>
          </a:fillRef>
          <a:effectRef idx="0">
            <a:srgbClr val="0070BE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7" name="等腰三角形 4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991"/>
            </a:solidFill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7" name="图片 56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2524125" y="2186305"/>
            <a:ext cx="652145" cy="827405"/>
            <a:chOff x="2853679" y="2563092"/>
            <a:chExt cx="331485" cy="495672"/>
          </a:xfrm>
          <a:solidFill>
            <a:sysClr val="window" lastClr="FFFFFF"/>
          </a:solidFill>
        </p:grpSpPr>
        <p:sp>
          <p:nvSpPr>
            <p:cNvPr id="49" name="Freeform 68"/>
            <p:cNvSpPr/>
            <p:nvPr>
              <p:custDataLst>
                <p:tags r:id="rId4"/>
              </p:custDataLst>
            </p:nvPr>
          </p:nvSpPr>
          <p:spPr bwMode="auto">
            <a:xfrm>
              <a:off x="2853679" y="2563092"/>
              <a:ext cx="331485" cy="274332"/>
            </a:xfrm>
            <a:custGeom>
              <a:avLst/>
              <a:gdLst>
                <a:gd name="T0" fmla="*/ 130 w 135"/>
                <a:gd name="T1" fmla="*/ 44 h 112"/>
                <a:gd name="T2" fmla="*/ 135 w 135"/>
                <a:gd name="T3" fmla="*/ 0 h 112"/>
                <a:gd name="T4" fmla="*/ 104 w 135"/>
                <a:gd name="T5" fmla="*/ 8 h 112"/>
                <a:gd name="T6" fmla="*/ 114 w 135"/>
                <a:gd name="T7" fmla="*/ 19 h 112"/>
                <a:gd name="T8" fmla="*/ 16 w 135"/>
                <a:gd name="T9" fmla="*/ 61 h 112"/>
                <a:gd name="T10" fmla="*/ 26 w 135"/>
                <a:gd name="T11" fmla="*/ 77 h 112"/>
                <a:gd name="T12" fmla="*/ 0 w 135"/>
                <a:gd name="T13" fmla="*/ 97 h 112"/>
                <a:gd name="T14" fmla="*/ 122 w 135"/>
                <a:gd name="T15" fmla="*/ 28 h 112"/>
                <a:gd name="T16" fmla="*/ 130 w 135"/>
                <a:gd name="T17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12">
                  <a:moveTo>
                    <a:pt x="130" y="44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71" y="71"/>
                    <a:pt x="16" y="61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77" y="112"/>
                    <a:pt x="122" y="28"/>
                  </a:cubicBezTo>
                  <a:lnTo>
                    <a:pt x="1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9"/>
            <p:cNvSpPr/>
            <p:nvPr>
              <p:custDataLst>
                <p:tags r:id="rId5"/>
              </p:custDataLst>
            </p:nvPr>
          </p:nvSpPr>
          <p:spPr bwMode="auto">
            <a:xfrm>
              <a:off x="2993963" y="2820800"/>
              <a:ext cx="81054" cy="237964"/>
            </a:xfrm>
            <a:custGeom>
              <a:avLst/>
              <a:gdLst>
                <a:gd name="T0" fmla="*/ 26 w 33"/>
                <a:gd name="T1" fmla="*/ 0 h 97"/>
                <a:gd name="T2" fmla="*/ 7 w 33"/>
                <a:gd name="T3" fmla="*/ 0 h 97"/>
                <a:gd name="T4" fmla="*/ 0 w 33"/>
                <a:gd name="T5" fmla="*/ 7 h 97"/>
                <a:gd name="T6" fmla="*/ 0 w 33"/>
                <a:gd name="T7" fmla="*/ 97 h 97"/>
                <a:gd name="T8" fmla="*/ 33 w 33"/>
                <a:gd name="T9" fmla="*/ 97 h 97"/>
                <a:gd name="T10" fmla="*/ 33 w 33"/>
                <a:gd name="T11" fmla="*/ 7 h 97"/>
                <a:gd name="T12" fmla="*/ 26 w 3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7">
                  <a:moveTo>
                    <a:pt x="2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3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70"/>
            <p:cNvSpPr/>
            <p:nvPr>
              <p:custDataLst>
                <p:tags r:id="rId6"/>
              </p:custDataLst>
            </p:nvPr>
          </p:nvSpPr>
          <p:spPr bwMode="auto">
            <a:xfrm>
              <a:off x="2887972" y="2864442"/>
              <a:ext cx="81054" cy="194318"/>
            </a:xfrm>
            <a:custGeom>
              <a:avLst/>
              <a:gdLst>
                <a:gd name="T0" fmla="*/ 26 w 33"/>
                <a:gd name="T1" fmla="*/ 0 h 79"/>
                <a:gd name="T2" fmla="*/ 7 w 33"/>
                <a:gd name="T3" fmla="*/ 0 h 79"/>
                <a:gd name="T4" fmla="*/ 0 w 33"/>
                <a:gd name="T5" fmla="*/ 6 h 79"/>
                <a:gd name="T6" fmla="*/ 0 w 33"/>
                <a:gd name="T7" fmla="*/ 79 h 79"/>
                <a:gd name="T8" fmla="*/ 33 w 33"/>
                <a:gd name="T9" fmla="*/ 79 h 79"/>
                <a:gd name="T10" fmla="*/ 33 w 33"/>
                <a:gd name="T11" fmla="*/ 6 h 79"/>
                <a:gd name="T12" fmla="*/ 26 w 3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9">
                  <a:moveTo>
                    <a:pt x="2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1"/>
            <p:cNvSpPr/>
            <p:nvPr>
              <p:custDataLst>
                <p:tags r:id="rId7"/>
              </p:custDataLst>
            </p:nvPr>
          </p:nvSpPr>
          <p:spPr bwMode="auto">
            <a:xfrm>
              <a:off x="3096838" y="2756372"/>
              <a:ext cx="81054" cy="302390"/>
            </a:xfrm>
            <a:custGeom>
              <a:avLst/>
              <a:gdLst>
                <a:gd name="T0" fmla="*/ 26 w 33"/>
                <a:gd name="T1" fmla="*/ 0 h 123"/>
                <a:gd name="T2" fmla="*/ 7 w 33"/>
                <a:gd name="T3" fmla="*/ 0 h 123"/>
                <a:gd name="T4" fmla="*/ 0 w 33"/>
                <a:gd name="T5" fmla="*/ 7 h 123"/>
                <a:gd name="T6" fmla="*/ 0 w 33"/>
                <a:gd name="T7" fmla="*/ 123 h 123"/>
                <a:gd name="T8" fmla="*/ 33 w 33"/>
                <a:gd name="T9" fmla="*/ 123 h 123"/>
                <a:gd name="T10" fmla="*/ 33 w 33"/>
                <a:gd name="T11" fmla="*/ 7 h 123"/>
                <a:gd name="T12" fmla="*/ 26 w 33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23">
                  <a:moveTo>
                    <a:pt x="2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3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60010" y="2493010"/>
            <a:ext cx="5805805" cy="286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20000"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200000"/>
              </a:lnSpc>
              <a:defRPr/>
            </a:pPr>
            <a:r>
              <a:rPr lang="en-US" altLang="zh-CN" sz="1400" dirty="0">
                <a:latin typeface="+mn-ea"/>
                <a:ea typeface="+mn-ea"/>
                <a:sym typeface="Arial" panose="020B0604020202020204" pitchFamily="34" charset="0"/>
              </a:rPr>
              <a:t>3G服务能够同时传送声音(通话)及数据信息(电子邮件、即时通信等)。代表特征是提供高速数据业务，简单一点地说就是能够实现高速无线上网、视频通话等业务。4G是集3G与WLAN于一体，能够传输高质量视频图像，它的图像传输质量与高清晰度电视不相上下。4G系统下载速度非常快，它有100Mbps的下载速度，比目前的拨号上网快2 000倍，上传的速度也能达到20Mbps，并能够满足几乎所有用户对于无线服务的要求。</a:t>
            </a:r>
            <a:endParaRPr lang="en-US" altLang="zh-CN" sz="1400" dirty="0"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9"/>
            </p:custDataLst>
          </p:nvPr>
        </p:nvSpPr>
        <p:spPr>
          <a:xfrm>
            <a:off x="1507490" y="4189730"/>
            <a:ext cx="2855595" cy="185928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style>
          <a:lnRef idx="2">
            <a:srgbClr val="0070BE">
              <a:shade val="50000"/>
            </a:srgbClr>
          </a:lnRef>
          <a:fillRef idx="1">
            <a:srgbClr val="0070BE"/>
          </a:fillRef>
          <a:effectRef idx="0">
            <a:srgbClr val="0070BE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latin typeface="+mn-ea"/>
                <a:sym typeface="Arial" panose="020B0604020202020204" pitchFamily="34" charset="0"/>
              </a:rPr>
              <a:t>(3G、4G)移动通信系统</a:t>
            </a:r>
            <a:endParaRPr lang="zh-CN" alt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55" name="组合 54"/>
          <p:cNvGrpSpPr/>
          <p:nvPr>
            <p:custDataLst>
              <p:tags r:id="rId10"/>
            </p:custDataLst>
          </p:nvPr>
        </p:nvGrpSpPr>
        <p:grpSpPr>
          <a:xfrm>
            <a:off x="1508125" y="3507740"/>
            <a:ext cx="2854960" cy="283845"/>
            <a:chOff x="13776271" y="3370805"/>
            <a:chExt cx="2019895" cy="220757"/>
          </a:xfrm>
          <a:solidFill>
            <a:sysClr val="window" lastClr="FFFFFF"/>
          </a:solidFill>
        </p:grpSpPr>
        <p:cxnSp>
          <p:nvCxnSpPr>
            <p:cNvPr id="56" name="直接连接符 55"/>
            <p:cNvCxnSpPr/>
            <p:nvPr>
              <p:custDataLst>
                <p:tags r:id="rId11"/>
              </p:custDataLst>
            </p:nvPr>
          </p:nvCxnSpPr>
          <p:spPr>
            <a:xfrm>
              <a:off x="13776271" y="3495288"/>
              <a:ext cx="2019895" cy="0"/>
            </a:xfrm>
            <a:prstGeom prst="line">
              <a:avLst/>
            </a:prstGeom>
            <a:grpFill/>
            <a:ln w="38100">
              <a:solidFill>
                <a:sysClr val="window" lastClr="FFFFFF"/>
              </a:solidFill>
            </a:ln>
          </p:spPr>
          <p:style>
            <a:lnRef idx="1">
              <a:srgbClr val="0070BE"/>
            </a:lnRef>
            <a:fillRef idx="0">
              <a:srgbClr val="0070BE"/>
            </a:fillRef>
            <a:effectRef idx="0">
              <a:srgbClr val="0070BE"/>
            </a:effectRef>
            <a:fontRef idx="minor">
              <a:sysClr val="windowText" lastClr="000000"/>
            </a:fontRef>
          </p:style>
        </p:cxnSp>
        <p:sp>
          <p:nvSpPr>
            <p:cNvPr id="58" name="椭圆 57"/>
            <p:cNvSpPr/>
            <p:nvPr>
              <p:custDataLst>
                <p:tags r:id="rId12"/>
              </p:custDataLst>
            </p:nvPr>
          </p:nvSpPr>
          <p:spPr>
            <a:xfrm>
              <a:off x="14636472" y="3370805"/>
              <a:ext cx="220757" cy="2207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0070BE">
                <a:shade val="50000"/>
              </a:srgbClr>
            </a:lnRef>
            <a:fillRef idx="1">
              <a:srgbClr val="0070BE"/>
            </a:fillRef>
            <a:effectRef idx="0">
              <a:srgbClr val="0070BE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 bldLvl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89886" y="1434094"/>
            <a:ext cx="4212031" cy="4212031"/>
            <a:chOff x="3926386" y="1529344"/>
            <a:chExt cx="4212031" cy="4212031"/>
          </a:xfrm>
        </p:grpSpPr>
        <p:sp>
          <p:nvSpPr>
            <p:cNvPr id="10" name="椭圆 9"/>
            <p:cNvSpPr/>
            <p:nvPr/>
          </p:nvSpPr>
          <p:spPr>
            <a:xfrm>
              <a:off x="3926386" y="1529344"/>
              <a:ext cx="4212031" cy="4212031"/>
            </a:xfrm>
            <a:prstGeom prst="ellipse">
              <a:avLst/>
            </a:prstGeom>
            <a:solidFill>
              <a:srgbClr val="007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49576" y="3081919"/>
              <a:ext cx="384937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6600" dirty="0">
                  <a:solidFill>
                    <a:schemeClr val="bg1"/>
                  </a:solidFill>
                  <a:latin typeface="+mj-ea"/>
                  <a:ea typeface="+mj-ea"/>
                </a:rPr>
                <a:t>谢谢欣赏</a:t>
              </a:r>
              <a:endParaRPr lang="zh-CN" sz="6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320000">
            <a:off x="3610099" y="513670"/>
            <a:ext cx="5374594" cy="4630173"/>
            <a:chOff x="3404893" y="666070"/>
            <a:chExt cx="5374594" cy="4630173"/>
          </a:xfrm>
        </p:grpSpPr>
        <p:sp>
          <p:nvSpPr>
            <p:cNvPr id="15" name="等腰三角形 14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8ABF2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8ABF2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8ABF2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20" name="等腰三角形 1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276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2" name="等腰三角形 21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rgbClr val="8ABF20"/>
          </a:solidFill>
          <a:ln w="12700"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rgbClr val="439A8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276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rgbClr val="222E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8771"/>
            <a:ext cx="12192000" cy="4020457"/>
          </a:xfrm>
          <a:prstGeom prst="rect">
            <a:avLst/>
          </a:prstGeom>
          <a:solidFill>
            <a:srgbClr val="276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content"/>
          <p:cNvSpPr txBox="1"/>
          <p:nvPr/>
        </p:nvSpPr>
        <p:spPr>
          <a:xfrm>
            <a:off x="-138" y="2903290"/>
            <a:ext cx="2728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zh-CN" altLang="en-US" sz="4400" dirty="0"/>
              <a:t>目  录</a:t>
            </a:r>
            <a:endParaRPr lang="zh-CN" altLang="en-US" sz="44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047365" y="2504267"/>
            <a:ext cx="0" cy="160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743577" y="2964048"/>
            <a:ext cx="486807" cy="646331"/>
            <a:chOff x="3207002" y="2256658"/>
            <a:chExt cx="486807" cy="646331"/>
          </a:xfrm>
          <a:solidFill>
            <a:schemeClr val="accent5"/>
          </a:solidFill>
        </p:grpSpPr>
        <p:sp>
          <p:nvSpPr>
            <p:cNvPr id="8" name="矩形 7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07002" y="2256658"/>
              <a:ext cx="478972" cy="646331"/>
            </a:xfrm>
            <a:prstGeom prst="rect">
              <a:avLst/>
            </a:prstGeom>
            <a:solidFill>
              <a:srgbClr val="8ABF20"/>
            </a:solidFill>
            <a:ln>
              <a:solidFill>
                <a:srgbClr val="8ABF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06374" y="2995462"/>
            <a:ext cx="42526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移动商务技术基础认知</a:t>
            </a:r>
            <a:endParaRPr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1418771"/>
            <a:ext cx="12192000" cy="4020457"/>
          </a:xfrm>
          <a:prstGeom prst="rect">
            <a:avLst/>
          </a:prstGeom>
          <a:solidFill>
            <a:srgbClr val="276C7E"/>
          </a:solidFill>
          <a:ln>
            <a:solidFill>
              <a:srgbClr val="439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content"/>
          <p:cNvSpPr txBox="1"/>
          <p:nvPr/>
        </p:nvSpPr>
        <p:spPr>
          <a:xfrm>
            <a:off x="315595" y="2705735"/>
            <a:ext cx="3171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zh-CN" altLang="en-US" sz="3600" dirty="0" smtClean="0">
                <a:latin typeface="+mj-ea"/>
                <a:sym typeface="Arial" panose="020B0604020202020204" pitchFamily="34" charset="0"/>
              </a:rPr>
              <a:t>学习目标及学习重点</a:t>
            </a:r>
            <a:endParaRPr lang="zh-CN" altLang="en-US" sz="36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540760" y="2504267"/>
            <a:ext cx="0" cy="160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820160" y="2256790"/>
            <a:ext cx="2098040" cy="583565"/>
            <a:chOff x="3207002" y="2256658"/>
            <a:chExt cx="2478405" cy="583565"/>
          </a:xfrm>
          <a:solidFill>
            <a:schemeClr val="accent5"/>
          </a:solidFill>
        </p:grpSpPr>
        <p:sp>
          <p:nvSpPr>
            <p:cNvPr id="8" name="矩形 7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07002" y="2256658"/>
              <a:ext cx="2478405" cy="583565"/>
            </a:xfrm>
            <a:prstGeom prst="rect">
              <a:avLst/>
            </a:prstGeom>
            <a:solidFill>
              <a:srgbClr val="8ABF2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学习目标</a:t>
              </a:r>
              <a:endParaRPr lang="zh-CN" altLang="en-US" sz="3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288819" y="2384592"/>
            <a:ext cx="42526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了解移动商务技术基础的相关知识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89680" y="3700145"/>
            <a:ext cx="2123440" cy="583565"/>
            <a:chOff x="3175991" y="3700229"/>
            <a:chExt cx="657601" cy="583565"/>
          </a:xfrm>
        </p:grpSpPr>
        <p:sp>
          <p:nvSpPr>
            <p:cNvPr id="16" name="矩形 15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5991" y="3700229"/>
              <a:ext cx="657601" cy="583565"/>
            </a:xfrm>
            <a:prstGeom prst="rect">
              <a:avLst/>
            </a:prstGeom>
            <a:solidFill>
              <a:srgbClr val="8ABF2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学习重点</a:t>
              </a:r>
              <a:endParaRPr lang="zh-CN" altLang="en-US" sz="3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89258" y="3820225"/>
            <a:ext cx="42526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熟悉移动商务技术的基础概念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1104265" y="2938780"/>
            <a:ext cx="994600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000" dirty="0" smtClean="0">
                <a:sym typeface="+mn-ea"/>
              </a:rPr>
              <a:t>移动商务技术基础认知</a:t>
            </a:r>
            <a:endParaRPr lang="zh-CN" altLang="en-US" sz="2000" dirty="0" smtClean="0"/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移动电子商务方便快捷、随时随地的特点，使其成为电子商务发展的新方向，也为它迎来了极其广阔的市场前景。移动电子商务所需技术支持主要包括：无线应用协议（WAP）、通用分组无线业务(GPRS)、移动IP技术、“蓝牙”(Bluetooth)技术、移动定位系统技术、第三代(3G、4G等)移动通信系统。</a:t>
            </a:r>
            <a:endParaRPr lang="zh-CN" altLang="en-US" dirty="0" smtClean="0"/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718175" y="1720215"/>
            <a:ext cx="755650" cy="755650"/>
            <a:chOff x="9212" y="2708"/>
            <a:chExt cx="1190" cy="1190"/>
          </a:xfrm>
        </p:grpSpPr>
        <p:sp>
          <p:nvSpPr>
            <p:cNvPr id="24" name="矩形 23"/>
            <p:cNvSpPr/>
            <p:nvPr/>
          </p:nvSpPr>
          <p:spPr>
            <a:xfrm>
              <a:off x="9212" y="2708"/>
              <a:ext cx="1191" cy="1191"/>
            </a:xfrm>
            <a:prstGeom prst="rect">
              <a:avLst/>
            </a:prstGeom>
            <a:solidFill>
              <a:srgbClr val="8AB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0" name="定位"/>
            <p:cNvSpPr/>
            <p:nvPr/>
          </p:nvSpPr>
          <p:spPr>
            <a:xfrm>
              <a:off x="9535" y="2874"/>
              <a:ext cx="510" cy="850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8AB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7" name="等腰三角形 4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齿轮"/>
          <p:cNvSpPr/>
          <p:nvPr/>
        </p:nvSpPr>
        <p:spPr>
          <a:xfrm>
            <a:off x="5307330" y="-11430"/>
            <a:ext cx="6877050" cy="6877050"/>
          </a:xfrm>
          <a:custGeom>
            <a:avLst/>
            <a:gdLst>
              <a:gd name="connsiteX0" fmla="*/ 1173371 w 2346740"/>
              <a:gd name="connsiteY0" fmla="*/ 216744 h 2338503"/>
              <a:gd name="connsiteX1" fmla="*/ 220863 w 2346740"/>
              <a:gd name="connsiteY1" fmla="*/ 1169252 h 2338503"/>
              <a:gd name="connsiteX2" fmla="*/ 1173371 w 2346740"/>
              <a:gd name="connsiteY2" fmla="*/ 2121760 h 2338503"/>
              <a:gd name="connsiteX3" fmla="*/ 2125879 w 2346740"/>
              <a:gd name="connsiteY3" fmla="*/ 1169252 h 2338503"/>
              <a:gd name="connsiteX4" fmla="*/ 1173371 w 2346740"/>
              <a:gd name="connsiteY4" fmla="*/ 216744 h 2338503"/>
              <a:gd name="connsiteX5" fmla="*/ 1047356 w 2346740"/>
              <a:gd name="connsiteY5" fmla="*/ 0 h 2338503"/>
              <a:gd name="connsiteX6" fmla="*/ 1299384 w 2346740"/>
              <a:gd name="connsiteY6" fmla="*/ 0 h 2338503"/>
              <a:gd name="connsiteX7" fmla="*/ 1343430 w 2346740"/>
              <a:gd name="connsiteY7" fmla="*/ 204792 h 2338503"/>
              <a:gd name="connsiteX8" fmla="*/ 1454863 w 2346740"/>
              <a:gd name="connsiteY8" fmla="*/ 27415 h 2338503"/>
              <a:gd name="connsiteX9" fmla="*/ 1691692 w 2346740"/>
              <a:gd name="connsiteY9" fmla="*/ 113614 h 2338503"/>
              <a:gd name="connsiteX10" fmla="*/ 1663038 w 2346740"/>
              <a:gd name="connsiteY10" fmla="*/ 321121 h 2338503"/>
              <a:gd name="connsiteX11" fmla="*/ 1828419 w 2346740"/>
              <a:gd name="connsiteY11" fmla="*/ 192553 h 2338503"/>
              <a:gd name="connsiteX12" fmla="*/ 2021483 w 2346740"/>
              <a:gd name="connsiteY12" fmla="*/ 354553 h 2338503"/>
              <a:gd name="connsiteX13" fmla="*/ 1923586 w 2346740"/>
              <a:gd name="connsiteY13" fmla="*/ 539746 h 2338503"/>
              <a:gd name="connsiteX14" fmla="*/ 2122965 w 2346740"/>
              <a:gd name="connsiteY14" fmla="*/ 475495 h 2338503"/>
              <a:gd name="connsiteX15" fmla="*/ 2248979 w 2346740"/>
              <a:gd name="connsiteY15" fmla="*/ 693757 h 2338503"/>
              <a:gd name="connsiteX16" fmla="*/ 2093646 w 2346740"/>
              <a:gd name="connsiteY16" fmla="*/ 834298 h 2338503"/>
              <a:gd name="connsiteX17" fmla="*/ 2302976 w 2346740"/>
              <a:gd name="connsiteY17" fmla="*/ 842114 h 2338503"/>
              <a:gd name="connsiteX18" fmla="*/ 2346740 w 2346740"/>
              <a:gd name="connsiteY18" fmla="*/ 1090313 h 2338503"/>
              <a:gd name="connsiteX19" fmla="*/ 2152708 w 2346740"/>
              <a:gd name="connsiteY19" fmla="*/ 1169251 h 2338503"/>
              <a:gd name="connsiteX20" fmla="*/ 2346740 w 2346740"/>
              <a:gd name="connsiteY20" fmla="*/ 1248190 h 2338503"/>
              <a:gd name="connsiteX21" fmla="*/ 2302976 w 2346740"/>
              <a:gd name="connsiteY21" fmla="*/ 1496389 h 2338503"/>
              <a:gd name="connsiteX22" fmla="*/ 2093645 w 2346740"/>
              <a:gd name="connsiteY22" fmla="*/ 1504204 h 2338503"/>
              <a:gd name="connsiteX23" fmla="*/ 2248979 w 2346740"/>
              <a:gd name="connsiteY23" fmla="*/ 1644746 h 2338503"/>
              <a:gd name="connsiteX24" fmla="*/ 2122965 w 2346740"/>
              <a:gd name="connsiteY24" fmla="*/ 1863009 h 2338503"/>
              <a:gd name="connsiteX25" fmla="*/ 1923587 w 2346740"/>
              <a:gd name="connsiteY25" fmla="*/ 1798758 h 2338503"/>
              <a:gd name="connsiteX26" fmla="*/ 2021483 w 2346740"/>
              <a:gd name="connsiteY26" fmla="*/ 1983949 h 2338503"/>
              <a:gd name="connsiteX27" fmla="*/ 1828419 w 2346740"/>
              <a:gd name="connsiteY27" fmla="*/ 2145950 h 2338503"/>
              <a:gd name="connsiteX28" fmla="*/ 1663038 w 2346740"/>
              <a:gd name="connsiteY28" fmla="*/ 2017381 h 2338503"/>
              <a:gd name="connsiteX29" fmla="*/ 1691692 w 2346740"/>
              <a:gd name="connsiteY29" fmla="*/ 2224889 h 2338503"/>
              <a:gd name="connsiteX30" fmla="*/ 1454863 w 2346740"/>
              <a:gd name="connsiteY30" fmla="*/ 2311087 h 2338503"/>
              <a:gd name="connsiteX31" fmla="*/ 1343430 w 2346740"/>
              <a:gd name="connsiteY31" fmla="*/ 2133710 h 2338503"/>
              <a:gd name="connsiteX32" fmla="*/ 1299384 w 2346740"/>
              <a:gd name="connsiteY32" fmla="*/ 2338503 h 2338503"/>
              <a:gd name="connsiteX33" fmla="*/ 1047356 w 2346740"/>
              <a:gd name="connsiteY33" fmla="*/ 2338503 h 2338503"/>
              <a:gd name="connsiteX34" fmla="*/ 1003310 w 2346740"/>
              <a:gd name="connsiteY34" fmla="*/ 2133710 h 2338503"/>
              <a:gd name="connsiteX35" fmla="*/ 891877 w 2346740"/>
              <a:gd name="connsiteY35" fmla="*/ 2311087 h 2338503"/>
              <a:gd name="connsiteX36" fmla="*/ 655048 w 2346740"/>
              <a:gd name="connsiteY36" fmla="*/ 2224889 h 2338503"/>
              <a:gd name="connsiteX37" fmla="*/ 683702 w 2346740"/>
              <a:gd name="connsiteY37" fmla="*/ 2017381 h 2338503"/>
              <a:gd name="connsiteX38" fmla="*/ 518321 w 2346740"/>
              <a:gd name="connsiteY38" fmla="*/ 2145950 h 2338503"/>
              <a:gd name="connsiteX39" fmla="*/ 325257 w 2346740"/>
              <a:gd name="connsiteY39" fmla="*/ 1983949 h 2338503"/>
              <a:gd name="connsiteX40" fmla="*/ 423154 w 2346740"/>
              <a:gd name="connsiteY40" fmla="*/ 1798757 h 2338503"/>
              <a:gd name="connsiteX41" fmla="*/ 223775 w 2346740"/>
              <a:gd name="connsiteY41" fmla="*/ 1863008 h 2338503"/>
              <a:gd name="connsiteX42" fmla="*/ 97761 w 2346740"/>
              <a:gd name="connsiteY42" fmla="*/ 1644745 h 2338503"/>
              <a:gd name="connsiteX43" fmla="*/ 253094 w 2346740"/>
              <a:gd name="connsiteY43" fmla="*/ 1504204 h 2338503"/>
              <a:gd name="connsiteX44" fmla="*/ 43764 w 2346740"/>
              <a:gd name="connsiteY44" fmla="*/ 1496389 h 2338503"/>
              <a:gd name="connsiteX45" fmla="*/ 0 w 2346740"/>
              <a:gd name="connsiteY45" fmla="*/ 1248190 h 2338503"/>
              <a:gd name="connsiteX46" fmla="*/ 194032 w 2346740"/>
              <a:gd name="connsiteY46" fmla="*/ 1169251 h 2338503"/>
              <a:gd name="connsiteX47" fmla="*/ 0 w 2346740"/>
              <a:gd name="connsiteY47" fmla="*/ 1090313 h 2338503"/>
              <a:gd name="connsiteX48" fmla="*/ 43764 w 2346740"/>
              <a:gd name="connsiteY48" fmla="*/ 842114 h 2338503"/>
              <a:gd name="connsiteX49" fmla="*/ 253095 w 2346740"/>
              <a:gd name="connsiteY49" fmla="*/ 834298 h 2338503"/>
              <a:gd name="connsiteX50" fmla="*/ 97761 w 2346740"/>
              <a:gd name="connsiteY50" fmla="*/ 693756 h 2338503"/>
              <a:gd name="connsiteX51" fmla="*/ 223775 w 2346740"/>
              <a:gd name="connsiteY51" fmla="*/ 475494 h 2338503"/>
              <a:gd name="connsiteX52" fmla="*/ 423153 w 2346740"/>
              <a:gd name="connsiteY52" fmla="*/ 539745 h 2338503"/>
              <a:gd name="connsiteX53" fmla="*/ 325257 w 2346740"/>
              <a:gd name="connsiteY53" fmla="*/ 354553 h 2338503"/>
              <a:gd name="connsiteX54" fmla="*/ 518321 w 2346740"/>
              <a:gd name="connsiteY54" fmla="*/ 192553 h 2338503"/>
              <a:gd name="connsiteX55" fmla="*/ 683702 w 2346740"/>
              <a:gd name="connsiteY55" fmla="*/ 321121 h 2338503"/>
              <a:gd name="connsiteX56" fmla="*/ 655048 w 2346740"/>
              <a:gd name="connsiteY56" fmla="*/ 113614 h 2338503"/>
              <a:gd name="connsiteX57" fmla="*/ 891877 w 2346740"/>
              <a:gd name="connsiteY57" fmla="*/ 27415 h 2338503"/>
              <a:gd name="connsiteX58" fmla="*/ 1003310 w 2346740"/>
              <a:gd name="connsiteY58" fmla="*/ 204793 h 23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6740" h="2338503">
                <a:moveTo>
                  <a:pt x="1173371" y="216744"/>
                </a:moveTo>
                <a:cubicBezTo>
                  <a:pt x="647315" y="216744"/>
                  <a:pt x="220863" y="643196"/>
                  <a:pt x="220863" y="1169252"/>
                </a:cubicBezTo>
                <a:cubicBezTo>
                  <a:pt x="220863" y="1695308"/>
                  <a:pt x="647315" y="2121760"/>
                  <a:pt x="1173371" y="2121760"/>
                </a:cubicBezTo>
                <a:cubicBezTo>
                  <a:pt x="1699427" y="2121760"/>
                  <a:pt x="2125879" y="1695308"/>
                  <a:pt x="2125879" y="1169252"/>
                </a:cubicBezTo>
                <a:cubicBezTo>
                  <a:pt x="2125879" y="643196"/>
                  <a:pt x="1699427" y="216744"/>
                  <a:pt x="1173371" y="216744"/>
                </a:cubicBezTo>
                <a:close/>
                <a:moveTo>
                  <a:pt x="1047356" y="0"/>
                </a:moveTo>
                <a:lnTo>
                  <a:pt x="1299384" y="0"/>
                </a:lnTo>
                <a:lnTo>
                  <a:pt x="1343430" y="204792"/>
                </a:lnTo>
                <a:lnTo>
                  <a:pt x="1454863" y="27415"/>
                </a:lnTo>
                <a:lnTo>
                  <a:pt x="1691692" y="113614"/>
                </a:lnTo>
                <a:lnTo>
                  <a:pt x="1663038" y="321121"/>
                </a:lnTo>
                <a:lnTo>
                  <a:pt x="1828419" y="192553"/>
                </a:lnTo>
                <a:lnTo>
                  <a:pt x="2021483" y="354553"/>
                </a:lnTo>
                <a:lnTo>
                  <a:pt x="1923586" y="539746"/>
                </a:lnTo>
                <a:lnTo>
                  <a:pt x="2122965" y="475495"/>
                </a:lnTo>
                <a:lnTo>
                  <a:pt x="2248979" y="693757"/>
                </a:lnTo>
                <a:lnTo>
                  <a:pt x="2093646" y="834298"/>
                </a:lnTo>
                <a:lnTo>
                  <a:pt x="2302976" y="842114"/>
                </a:lnTo>
                <a:lnTo>
                  <a:pt x="2346740" y="1090313"/>
                </a:lnTo>
                <a:lnTo>
                  <a:pt x="2152708" y="1169251"/>
                </a:lnTo>
                <a:lnTo>
                  <a:pt x="2346740" y="1248190"/>
                </a:lnTo>
                <a:lnTo>
                  <a:pt x="2302976" y="1496389"/>
                </a:lnTo>
                <a:lnTo>
                  <a:pt x="2093645" y="1504204"/>
                </a:lnTo>
                <a:lnTo>
                  <a:pt x="2248979" y="1644746"/>
                </a:lnTo>
                <a:lnTo>
                  <a:pt x="2122965" y="1863009"/>
                </a:lnTo>
                <a:lnTo>
                  <a:pt x="1923587" y="1798758"/>
                </a:lnTo>
                <a:lnTo>
                  <a:pt x="2021483" y="1983949"/>
                </a:lnTo>
                <a:lnTo>
                  <a:pt x="1828419" y="2145950"/>
                </a:lnTo>
                <a:lnTo>
                  <a:pt x="1663038" y="2017381"/>
                </a:lnTo>
                <a:lnTo>
                  <a:pt x="1691692" y="2224889"/>
                </a:lnTo>
                <a:lnTo>
                  <a:pt x="1454863" y="2311087"/>
                </a:lnTo>
                <a:lnTo>
                  <a:pt x="1343430" y="2133710"/>
                </a:lnTo>
                <a:lnTo>
                  <a:pt x="1299384" y="2338503"/>
                </a:lnTo>
                <a:lnTo>
                  <a:pt x="1047356" y="2338503"/>
                </a:lnTo>
                <a:lnTo>
                  <a:pt x="1003310" y="2133710"/>
                </a:lnTo>
                <a:lnTo>
                  <a:pt x="891877" y="2311087"/>
                </a:lnTo>
                <a:lnTo>
                  <a:pt x="655048" y="2224889"/>
                </a:lnTo>
                <a:lnTo>
                  <a:pt x="683702" y="2017381"/>
                </a:lnTo>
                <a:lnTo>
                  <a:pt x="518321" y="2145950"/>
                </a:lnTo>
                <a:lnTo>
                  <a:pt x="325257" y="1983949"/>
                </a:lnTo>
                <a:lnTo>
                  <a:pt x="423154" y="1798757"/>
                </a:lnTo>
                <a:lnTo>
                  <a:pt x="223775" y="1863008"/>
                </a:lnTo>
                <a:lnTo>
                  <a:pt x="97761" y="1644745"/>
                </a:lnTo>
                <a:lnTo>
                  <a:pt x="253094" y="1504204"/>
                </a:lnTo>
                <a:lnTo>
                  <a:pt x="43764" y="1496389"/>
                </a:lnTo>
                <a:lnTo>
                  <a:pt x="0" y="1248190"/>
                </a:lnTo>
                <a:lnTo>
                  <a:pt x="194032" y="1169251"/>
                </a:lnTo>
                <a:lnTo>
                  <a:pt x="0" y="1090313"/>
                </a:lnTo>
                <a:lnTo>
                  <a:pt x="43764" y="842114"/>
                </a:lnTo>
                <a:lnTo>
                  <a:pt x="253095" y="834298"/>
                </a:lnTo>
                <a:lnTo>
                  <a:pt x="97761" y="693756"/>
                </a:lnTo>
                <a:lnTo>
                  <a:pt x="223775" y="475494"/>
                </a:lnTo>
                <a:lnTo>
                  <a:pt x="423153" y="539745"/>
                </a:lnTo>
                <a:lnTo>
                  <a:pt x="325257" y="354553"/>
                </a:lnTo>
                <a:lnTo>
                  <a:pt x="518321" y="192553"/>
                </a:lnTo>
                <a:lnTo>
                  <a:pt x="683702" y="321121"/>
                </a:lnTo>
                <a:lnTo>
                  <a:pt x="655048" y="113614"/>
                </a:lnTo>
                <a:lnTo>
                  <a:pt x="891877" y="27415"/>
                </a:lnTo>
                <a:lnTo>
                  <a:pt x="1003310" y="2047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09220" y="-17145"/>
            <a:ext cx="8628380" cy="6906895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0720" y="1570355"/>
            <a:ext cx="721360" cy="721360"/>
          </a:xfrm>
          <a:prstGeom prst="ellipse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489075" y="1570355"/>
            <a:ext cx="5367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无线应用协议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（Wireless Application Protocol，WAP）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</p:txBody>
      </p:sp>
      <p:sp>
        <p:nvSpPr>
          <p:cNvPr id="360" name="放大镜"/>
          <p:cNvSpPr/>
          <p:nvPr/>
        </p:nvSpPr>
        <p:spPr>
          <a:xfrm>
            <a:off x="832485" y="1696085"/>
            <a:ext cx="396003" cy="468003"/>
          </a:xfrm>
          <a:custGeom>
            <a:avLst/>
            <a:gdLst/>
            <a:ahLst/>
            <a:cxnLst/>
            <a:rect l="l" t="t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89075" y="2482850"/>
            <a:ext cx="516191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b="0" dirty="0"/>
              <a:t>WAP 是移动电子商务的核心技术之一，将Internet和移动客户端结合起来，真正实现了随时随地不受约束的移动电子商务。WAP支持目前正在使用的绝大多数移动通信设备和移动网络。</a:t>
            </a:r>
            <a:r>
              <a:rPr lang="zh-CN" altLang="en-US" sz="1400" dirty="0">
                <a:sym typeface="+mn-ea"/>
              </a:rPr>
              <a:t>WAP给人们的生活带来了很多便利，</a:t>
            </a:r>
            <a:r>
              <a:rPr lang="zh-CN" altLang="en-US" sz="1400" b="0" dirty="0"/>
              <a:t>用户无需使用电脑也可以通过WAP上网下载手机图片、手机软件、手机主题等，与他人进行网上无线互动，也可以上论坛与好友分享自己的生活百态，还可以通过WAP进行买卖交易。</a:t>
            </a:r>
            <a:endParaRPr lang="zh-CN" altLang="en-US" sz="1400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8102600" y="2919730"/>
            <a:ext cx="3413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无线应用协议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Wireless Application Protocol，WAP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</p:txBody>
      </p:sp>
      <p:pic>
        <p:nvPicPr>
          <p:cNvPr id="57" name="图片 56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4" name="等腰三角形 1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991"/>
            </a:solidFill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2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185285" y="5461000"/>
            <a:ext cx="382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多协议无线软件提升下一代</a:t>
            </a:r>
            <a:r>
              <a:rPr lang="en-US" altLang="zh-CN"/>
              <a:t>l</a:t>
            </a:r>
            <a:r>
              <a:rPr lang="en-US" altLang="zh-CN"/>
              <a:t>o</a:t>
            </a:r>
            <a:r>
              <a:rPr lang="en-US" altLang="zh-CN"/>
              <a:t>T</a:t>
            </a:r>
            <a:r>
              <a:rPr lang="zh-CN" altLang="en-US"/>
              <a:t>连接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50570" y="1245235"/>
            <a:ext cx="10690860" cy="4044950"/>
            <a:chOff x="1182" y="1353"/>
            <a:chExt cx="16836" cy="63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b="25094"/>
            <a:stretch>
              <a:fillRect/>
            </a:stretch>
          </p:blipFill>
          <p:spPr>
            <a:xfrm>
              <a:off x="1182" y="1353"/>
              <a:ext cx="16837" cy="637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" y="3469"/>
              <a:ext cx="1965" cy="2023"/>
            </a:xfrm>
            <a:prstGeom prst="rect">
              <a:avLst/>
            </a:prstGeom>
          </p:spPr>
        </p:pic>
      </p:grpSp>
      <p:sp>
        <p:nvSpPr>
          <p:cNvPr id="8" name="椭圆 7"/>
          <p:cNvSpPr/>
          <p:nvPr/>
        </p:nvSpPr>
        <p:spPr>
          <a:xfrm flipV="1">
            <a:off x="9204168" y="270280"/>
            <a:ext cx="246542" cy="246542"/>
          </a:xfrm>
          <a:prstGeom prst="ellipse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201493093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8AB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7" name="等腰三角形 4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齿轮"/>
          <p:cNvSpPr/>
          <p:nvPr/>
        </p:nvSpPr>
        <p:spPr>
          <a:xfrm>
            <a:off x="-41910" y="-17145"/>
            <a:ext cx="6877050" cy="6877050"/>
          </a:xfrm>
          <a:custGeom>
            <a:avLst/>
            <a:gdLst>
              <a:gd name="connsiteX0" fmla="*/ 1173371 w 2346740"/>
              <a:gd name="connsiteY0" fmla="*/ 216744 h 2338503"/>
              <a:gd name="connsiteX1" fmla="*/ 220863 w 2346740"/>
              <a:gd name="connsiteY1" fmla="*/ 1169252 h 2338503"/>
              <a:gd name="connsiteX2" fmla="*/ 1173371 w 2346740"/>
              <a:gd name="connsiteY2" fmla="*/ 2121760 h 2338503"/>
              <a:gd name="connsiteX3" fmla="*/ 2125879 w 2346740"/>
              <a:gd name="connsiteY3" fmla="*/ 1169252 h 2338503"/>
              <a:gd name="connsiteX4" fmla="*/ 1173371 w 2346740"/>
              <a:gd name="connsiteY4" fmla="*/ 216744 h 2338503"/>
              <a:gd name="connsiteX5" fmla="*/ 1047356 w 2346740"/>
              <a:gd name="connsiteY5" fmla="*/ 0 h 2338503"/>
              <a:gd name="connsiteX6" fmla="*/ 1299384 w 2346740"/>
              <a:gd name="connsiteY6" fmla="*/ 0 h 2338503"/>
              <a:gd name="connsiteX7" fmla="*/ 1343430 w 2346740"/>
              <a:gd name="connsiteY7" fmla="*/ 204792 h 2338503"/>
              <a:gd name="connsiteX8" fmla="*/ 1454863 w 2346740"/>
              <a:gd name="connsiteY8" fmla="*/ 27415 h 2338503"/>
              <a:gd name="connsiteX9" fmla="*/ 1691692 w 2346740"/>
              <a:gd name="connsiteY9" fmla="*/ 113614 h 2338503"/>
              <a:gd name="connsiteX10" fmla="*/ 1663038 w 2346740"/>
              <a:gd name="connsiteY10" fmla="*/ 321121 h 2338503"/>
              <a:gd name="connsiteX11" fmla="*/ 1828419 w 2346740"/>
              <a:gd name="connsiteY11" fmla="*/ 192553 h 2338503"/>
              <a:gd name="connsiteX12" fmla="*/ 2021483 w 2346740"/>
              <a:gd name="connsiteY12" fmla="*/ 354553 h 2338503"/>
              <a:gd name="connsiteX13" fmla="*/ 1923586 w 2346740"/>
              <a:gd name="connsiteY13" fmla="*/ 539746 h 2338503"/>
              <a:gd name="connsiteX14" fmla="*/ 2122965 w 2346740"/>
              <a:gd name="connsiteY14" fmla="*/ 475495 h 2338503"/>
              <a:gd name="connsiteX15" fmla="*/ 2248979 w 2346740"/>
              <a:gd name="connsiteY15" fmla="*/ 693757 h 2338503"/>
              <a:gd name="connsiteX16" fmla="*/ 2093646 w 2346740"/>
              <a:gd name="connsiteY16" fmla="*/ 834298 h 2338503"/>
              <a:gd name="connsiteX17" fmla="*/ 2302976 w 2346740"/>
              <a:gd name="connsiteY17" fmla="*/ 842114 h 2338503"/>
              <a:gd name="connsiteX18" fmla="*/ 2346740 w 2346740"/>
              <a:gd name="connsiteY18" fmla="*/ 1090313 h 2338503"/>
              <a:gd name="connsiteX19" fmla="*/ 2152708 w 2346740"/>
              <a:gd name="connsiteY19" fmla="*/ 1169251 h 2338503"/>
              <a:gd name="connsiteX20" fmla="*/ 2346740 w 2346740"/>
              <a:gd name="connsiteY20" fmla="*/ 1248190 h 2338503"/>
              <a:gd name="connsiteX21" fmla="*/ 2302976 w 2346740"/>
              <a:gd name="connsiteY21" fmla="*/ 1496389 h 2338503"/>
              <a:gd name="connsiteX22" fmla="*/ 2093645 w 2346740"/>
              <a:gd name="connsiteY22" fmla="*/ 1504204 h 2338503"/>
              <a:gd name="connsiteX23" fmla="*/ 2248979 w 2346740"/>
              <a:gd name="connsiteY23" fmla="*/ 1644746 h 2338503"/>
              <a:gd name="connsiteX24" fmla="*/ 2122965 w 2346740"/>
              <a:gd name="connsiteY24" fmla="*/ 1863009 h 2338503"/>
              <a:gd name="connsiteX25" fmla="*/ 1923587 w 2346740"/>
              <a:gd name="connsiteY25" fmla="*/ 1798758 h 2338503"/>
              <a:gd name="connsiteX26" fmla="*/ 2021483 w 2346740"/>
              <a:gd name="connsiteY26" fmla="*/ 1983949 h 2338503"/>
              <a:gd name="connsiteX27" fmla="*/ 1828419 w 2346740"/>
              <a:gd name="connsiteY27" fmla="*/ 2145950 h 2338503"/>
              <a:gd name="connsiteX28" fmla="*/ 1663038 w 2346740"/>
              <a:gd name="connsiteY28" fmla="*/ 2017381 h 2338503"/>
              <a:gd name="connsiteX29" fmla="*/ 1691692 w 2346740"/>
              <a:gd name="connsiteY29" fmla="*/ 2224889 h 2338503"/>
              <a:gd name="connsiteX30" fmla="*/ 1454863 w 2346740"/>
              <a:gd name="connsiteY30" fmla="*/ 2311087 h 2338503"/>
              <a:gd name="connsiteX31" fmla="*/ 1343430 w 2346740"/>
              <a:gd name="connsiteY31" fmla="*/ 2133710 h 2338503"/>
              <a:gd name="connsiteX32" fmla="*/ 1299384 w 2346740"/>
              <a:gd name="connsiteY32" fmla="*/ 2338503 h 2338503"/>
              <a:gd name="connsiteX33" fmla="*/ 1047356 w 2346740"/>
              <a:gd name="connsiteY33" fmla="*/ 2338503 h 2338503"/>
              <a:gd name="connsiteX34" fmla="*/ 1003310 w 2346740"/>
              <a:gd name="connsiteY34" fmla="*/ 2133710 h 2338503"/>
              <a:gd name="connsiteX35" fmla="*/ 891877 w 2346740"/>
              <a:gd name="connsiteY35" fmla="*/ 2311087 h 2338503"/>
              <a:gd name="connsiteX36" fmla="*/ 655048 w 2346740"/>
              <a:gd name="connsiteY36" fmla="*/ 2224889 h 2338503"/>
              <a:gd name="connsiteX37" fmla="*/ 683702 w 2346740"/>
              <a:gd name="connsiteY37" fmla="*/ 2017381 h 2338503"/>
              <a:gd name="connsiteX38" fmla="*/ 518321 w 2346740"/>
              <a:gd name="connsiteY38" fmla="*/ 2145950 h 2338503"/>
              <a:gd name="connsiteX39" fmla="*/ 325257 w 2346740"/>
              <a:gd name="connsiteY39" fmla="*/ 1983949 h 2338503"/>
              <a:gd name="connsiteX40" fmla="*/ 423154 w 2346740"/>
              <a:gd name="connsiteY40" fmla="*/ 1798757 h 2338503"/>
              <a:gd name="connsiteX41" fmla="*/ 223775 w 2346740"/>
              <a:gd name="connsiteY41" fmla="*/ 1863008 h 2338503"/>
              <a:gd name="connsiteX42" fmla="*/ 97761 w 2346740"/>
              <a:gd name="connsiteY42" fmla="*/ 1644745 h 2338503"/>
              <a:gd name="connsiteX43" fmla="*/ 253094 w 2346740"/>
              <a:gd name="connsiteY43" fmla="*/ 1504204 h 2338503"/>
              <a:gd name="connsiteX44" fmla="*/ 43764 w 2346740"/>
              <a:gd name="connsiteY44" fmla="*/ 1496389 h 2338503"/>
              <a:gd name="connsiteX45" fmla="*/ 0 w 2346740"/>
              <a:gd name="connsiteY45" fmla="*/ 1248190 h 2338503"/>
              <a:gd name="connsiteX46" fmla="*/ 194032 w 2346740"/>
              <a:gd name="connsiteY46" fmla="*/ 1169251 h 2338503"/>
              <a:gd name="connsiteX47" fmla="*/ 0 w 2346740"/>
              <a:gd name="connsiteY47" fmla="*/ 1090313 h 2338503"/>
              <a:gd name="connsiteX48" fmla="*/ 43764 w 2346740"/>
              <a:gd name="connsiteY48" fmla="*/ 842114 h 2338503"/>
              <a:gd name="connsiteX49" fmla="*/ 253095 w 2346740"/>
              <a:gd name="connsiteY49" fmla="*/ 834298 h 2338503"/>
              <a:gd name="connsiteX50" fmla="*/ 97761 w 2346740"/>
              <a:gd name="connsiteY50" fmla="*/ 693756 h 2338503"/>
              <a:gd name="connsiteX51" fmla="*/ 223775 w 2346740"/>
              <a:gd name="connsiteY51" fmla="*/ 475494 h 2338503"/>
              <a:gd name="connsiteX52" fmla="*/ 423153 w 2346740"/>
              <a:gd name="connsiteY52" fmla="*/ 539745 h 2338503"/>
              <a:gd name="connsiteX53" fmla="*/ 325257 w 2346740"/>
              <a:gd name="connsiteY53" fmla="*/ 354553 h 2338503"/>
              <a:gd name="connsiteX54" fmla="*/ 518321 w 2346740"/>
              <a:gd name="connsiteY54" fmla="*/ 192553 h 2338503"/>
              <a:gd name="connsiteX55" fmla="*/ 683702 w 2346740"/>
              <a:gd name="connsiteY55" fmla="*/ 321121 h 2338503"/>
              <a:gd name="connsiteX56" fmla="*/ 655048 w 2346740"/>
              <a:gd name="connsiteY56" fmla="*/ 113614 h 2338503"/>
              <a:gd name="connsiteX57" fmla="*/ 891877 w 2346740"/>
              <a:gd name="connsiteY57" fmla="*/ 27415 h 2338503"/>
              <a:gd name="connsiteX58" fmla="*/ 1003310 w 2346740"/>
              <a:gd name="connsiteY58" fmla="*/ 204793 h 23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6740" h="2338503">
                <a:moveTo>
                  <a:pt x="1173371" y="216744"/>
                </a:moveTo>
                <a:cubicBezTo>
                  <a:pt x="647315" y="216744"/>
                  <a:pt x="220863" y="643196"/>
                  <a:pt x="220863" y="1169252"/>
                </a:cubicBezTo>
                <a:cubicBezTo>
                  <a:pt x="220863" y="1695308"/>
                  <a:pt x="647315" y="2121760"/>
                  <a:pt x="1173371" y="2121760"/>
                </a:cubicBezTo>
                <a:cubicBezTo>
                  <a:pt x="1699427" y="2121760"/>
                  <a:pt x="2125879" y="1695308"/>
                  <a:pt x="2125879" y="1169252"/>
                </a:cubicBezTo>
                <a:cubicBezTo>
                  <a:pt x="2125879" y="643196"/>
                  <a:pt x="1699427" y="216744"/>
                  <a:pt x="1173371" y="216744"/>
                </a:cubicBezTo>
                <a:close/>
                <a:moveTo>
                  <a:pt x="1047356" y="0"/>
                </a:moveTo>
                <a:lnTo>
                  <a:pt x="1299384" y="0"/>
                </a:lnTo>
                <a:lnTo>
                  <a:pt x="1343430" y="204792"/>
                </a:lnTo>
                <a:lnTo>
                  <a:pt x="1454863" y="27415"/>
                </a:lnTo>
                <a:lnTo>
                  <a:pt x="1691692" y="113614"/>
                </a:lnTo>
                <a:lnTo>
                  <a:pt x="1663038" y="321121"/>
                </a:lnTo>
                <a:lnTo>
                  <a:pt x="1828419" y="192553"/>
                </a:lnTo>
                <a:lnTo>
                  <a:pt x="2021483" y="354553"/>
                </a:lnTo>
                <a:lnTo>
                  <a:pt x="1923586" y="539746"/>
                </a:lnTo>
                <a:lnTo>
                  <a:pt x="2122965" y="475495"/>
                </a:lnTo>
                <a:lnTo>
                  <a:pt x="2248979" y="693757"/>
                </a:lnTo>
                <a:lnTo>
                  <a:pt x="2093646" y="834298"/>
                </a:lnTo>
                <a:lnTo>
                  <a:pt x="2302976" y="842114"/>
                </a:lnTo>
                <a:lnTo>
                  <a:pt x="2346740" y="1090313"/>
                </a:lnTo>
                <a:lnTo>
                  <a:pt x="2152708" y="1169251"/>
                </a:lnTo>
                <a:lnTo>
                  <a:pt x="2346740" y="1248190"/>
                </a:lnTo>
                <a:lnTo>
                  <a:pt x="2302976" y="1496389"/>
                </a:lnTo>
                <a:lnTo>
                  <a:pt x="2093645" y="1504204"/>
                </a:lnTo>
                <a:lnTo>
                  <a:pt x="2248979" y="1644746"/>
                </a:lnTo>
                <a:lnTo>
                  <a:pt x="2122965" y="1863009"/>
                </a:lnTo>
                <a:lnTo>
                  <a:pt x="1923587" y="1798758"/>
                </a:lnTo>
                <a:lnTo>
                  <a:pt x="2021483" y="1983949"/>
                </a:lnTo>
                <a:lnTo>
                  <a:pt x="1828419" y="2145950"/>
                </a:lnTo>
                <a:lnTo>
                  <a:pt x="1663038" y="2017381"/>
                </a:lnTo>
                <a:lnTo>
                  <a:pt x="1691692" y="2224889"/>
                </a:lnTo>
                <a:lnTo>
                  <a:pt x="1454863" y="2311087"/>
                </a:lnTo>
                <a:lnTo>
                  <a:pt x="1343430" y="2133710"/>
                </a:lnTo>
                <a:lnTo>
                  <a:pt x="1299384" y="2338503"/>
                </a:lnTo>
                <a:lnTo>
                  <a:pt x="1047356" y="2338503"/>
                </a:lnTo>
                <a:lnTo>
                  <a:pt x="1003310" y="2133710"/>
                </a:lnTo>
                <a:lnTo>
                  <a:pt x="891877" y="2311087"/>
                </a:lnTo>
                <a:lnTo>
                  <a:pt x="655048" y="2224889"/>
                </a:lnTo>
                <a:lnTo>
                  <a:pt x="683702" y="2017381"/>
                </a:lnTo>
                <a:lnTo>
                  <a:pt x="518321" y="2145950"/>
                </a:lnTo>
                <a:lnTo>
                  <a:pt x="325257" y="1983949"/>
                </a:lnTo>
                <a:lnTo>
                  <a:pt x="423154" y="1798757"/>
                </a:lnTo>
                <a:lnTo>
                  <a:pt x="223775" y="1863008"/>
                </a:lnTo>
                <a:lnTo>
                  <a:pt x="97761" y="1644745"/>
                </a:lnTo>
                <a:lnTo>
                  <a:pt x="253094" y="1504204"/>
                </a:lnTo>
                <a:lnTo>
                  <a:pt x="43764" y="1496389"/>
                </a:lnTo>
                <a:lnTo>
                  <a:pt x="0" y="1248190"/>
                </a:lnTo>
                <a:lnTo>
                  <a:pt x="194032" y="1169251"/>
                </a:lnTo>
                <a:lnTo>
                  <a:pt x="0" y="1090313"/>
                </a:lnTo>
                <a:lnTo>
                  <a:pt x="43764" y="842114"/>
                </a:lnTo>
                <a:lnTo>
                  <a:pt x="253095" y="834298"/>
                </a:lnTo>
                <a:lnTo>
                  <a:pt x="97761" y="693756"/>
                </a:lnTo>
                <a:lnTo>
                  <a:pt x="223775" y="475494"/>
                </a:lnTo>
                <a:lnTo>
                  <a:pt x="423153" y="539745"/>
                </a:lnTo>
                <a:lnTo>
                  <a:pt x="325257" y="354553"/>
                </a:lnTo>
                <a:lnTo>
                  <a:pt x="518321" y="192553"/>
                </a:lnTo>
                <a:lnTo>
                  <a:pt x="683702" y="321121"/>
                </a:lnTo>
                <a:lnTo>
                  <a:pt x="655048" y="113614"/>
                </a:lnTo>
                <a:lnTo>
                  <a:pt x="891877" y="27415"/>
                </a:lnTo>
                <a:lnTo>
                  <a:pt x="1003310" y="2047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flipH="1">
            <a:off x="3290570" y="-44450"/>
            <a:ext cx="8661400" cy="6906895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713095" y="1857375"/>
            <a:ext cx="721360" cy="721360"/>
          </a:xfrm>
          <a:prstGeom prst="ellipse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520815" y="1913255"/>
            <a:ext cx="3186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通用分组无线业务(GPRS)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46850" y="2454910"/>
            <a:ext cx="49015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/>
              <a:t>传统的GSM网中，传输速率很低，只能进行文本和静态图像的传送，而无法进行活动视频的传送。GPRS能快速建立连接，适用于频繁传送小数据量业务或非频繁传送大数据量业务，圆满解决了GSM网存在的问题。另外，由于GPRS建立新的连接几乎无需任何时间(即无需为每次数据的访问建立呼叫连接)，因而用户可以随时与网络保持联系。</a:t>
            </a:r>
            <a:endParaRPr lang="zh-CN" altLang="en-US" sz="1400" dirty="0"/>
          </a:p>
        </p:txBody>
      </p:sp>
      <p:sp>
        <p:nvSpPr>
          <p:cNvPr id="23" name="色板"/>
          <p:cNvSpPr/>
          <p:nvPr/>
        </p:nvSpPr>
        <p:spPr bwMode="auto">
          <a:xfrm flipH="1">
            <a:off x="5800090" y="1991360"/>
            <a:ext cx="558800" cy="406400"/>
          </a:xfrm>
          <a:custGeom>
            <a:avLst/>
            <a:gdLst>
              <a:gd name="T0" fmla="*/ 2147483646 w 288"/>
              <a:gd name="T1" fmla="*/ 0 h 232"/>
              <a:gd name="T2" fmla="*/ 0 w 288"/>
              <a:gd name="T3" fmla="*/ 2147483646 h 232"/>
              <a:gd name="T4" fmla="*/ 2147483646 w 288"/>
              <a:gd name="T5" fmla="*/ 2147483646 h 232"/>
              <a:gd name="T6" fmla="*/ 2147483646 w 288"/>
              <a:gd name="T7" fmla="*/ 2147483646 h 232"/>
              <a:gd name="T8" fmla="*/ 2147483646 w 288"/>
              <a:gd name="T9" fmla="*/ 2147483646 h 232"/>
              <a:gd name="T10" fmla="*/ 2147483646 w 288"/>
              <a:gd name="T11" fmla="*/ 2147483646 h 232"/>
              <a:gd name="T12" fmla="*/ 2147483646 w 288"/>
              <a:gd name="T13" fmla="*/ 2147483646 h 232"/>
              <a:gd name="T14" fmla="*/ 2147483646 w 288"/>
              <a:gd name="T15" fmla="*/ 0 h 232"/>
              <a:gd name="T16" fmla="*/ 2147483646 w 288"/>
              <a:gd name="T17" fmla="*/ 2147483646 h 232"/>
              <a:gd name="T18" fmla="*/ 2147483646 w 288"/>
              <a:gd name="T19" fmla="*/ 2147483646 h 232"/>
              <a:gd name="T20" fmla="*/ 2147483646 w 288"/>
              <a:gd name="T21" fmla="*/ 2147483646 h 232"/>
              <a:gd name="T22" fmla="*/ 2147483646 w 288"/>
              <a:gd name="T23" fmla="*/ 2147483646 h 232"/>
              <a:gd name="T24" fmla="*/ 2147483646 w 288"/>
              <a:gd name="T25" fmla="*/ 2147483646 h 232"/>
              <a:gd name="T26" fmla="*/ 2147483646 w 288"/>
              <a:gd name="T27" fmla="*/ 2147483646 h 232"/>
              <a:gd name="T28" fmla="*/ 2147483646 w 288"/>
              <a:gd name="T29" fmla="*/ 2147483646 h 232"/>
              <a:gd name="T30" fmla="*/ 2147483646 w 288"/>
              <a:gd name="T31" fmla="*/ 2147483646 h 232"/>
              <a:gd name="T32" fmla="*/ 2147483646 w 288"/>
              <a:gd name="T33" fmla="*/ 2147483646 h 232"/>
              <a:gd name="T34" fmla="*/ 2147483646 w 288"/>
              <a:gd name="T35" fmla="*/ 2147483646 h 232"/>
              <a:gd name="T36" fmla="*/ 2147483646 w 288"/>
              <a:gd name="T37" fmla="*/ 2147483646 h 232"/>
              <a:gd name="T38" fmla="*/ 2147483646 w 288"/>
              <a:gd name="T39" fmla="*/ 2147483646 h 232"/>
              <a:gd name="T40" fmla="*/ 2147483646 w 288"/>
              <a:gd name="T41" fmla="*/ 2147483646 h 232"/>
              <a:gd name="T42" fmla="*/ 2147483646 w 288"/>
              <a:gd name="T43" fmla="*/ 2147483646 h 232"/>
              <a:gd name="T44" fmla="*/ 2147483646 w 288"/>
              <a:gd name="T45" fmla="*/ 2147483646 h 232"/>
              <a:gd name="T46" fmla="*/ 2147483646 w 288"/>
              <a:gd name="T47" fmla="*/ 2147483646 h 232"/>
              <a:gd name="T48" fmla="*/ 2147483646 w 288"/>
              <a:gd name="T49" fmla="*/ 2147483646 h 232"/>
              <a:gd name="T50" fmla="*/ 2147483646 w 288"/>
              <a:gd name="T51" fmla="*/ 2147483646 h 232"/>
              <a:gd name="T52" fmla="*/ 2147483646 w 288"/>
              <a:gd name="T53" fmla="*/ 2147483646 h 232"/>
              <a:gd name="T54" fmla="*/ 2147483646 w 288"/>
              <a:gd name="T55" fmla="*/ 2147483646 h 232"/>
              <a:gd name="T56" fmla="*/ 2147483646 w 288"/>
              <a:gd name="T57" fmla="*/ 2147483646 h 232"/>
              <a:gd name="T58" fmla="*/ 2147483646 w 288"/>
              <a:gd name="T59" fmla="*/ 2147483646 h 232"/>
              <a:gd name="T60" fmla="*/ 2147483646 w 288"/>
              <a:gd name="T61" fmla="*/ 2147483646 h 232"/>
              <a:gd name="T62" fmla="*/ 2147483646 w 288"/>
              <a:gd name="T63" fmla="*/ 2147483646 h 232"/>
              <a:gd name="T64" fmla="*/ 2147483646 w 288"/>
              <a:gd name="T65" fmla="*/ 2147483646 h 232"/>
              <a:gd name="T66" fmla="*/ 2147483646 w 288"/>
              <a:gd name="T67" fmla="*/ 2147483646 h 232"/>
              <a:gd name="T68" fmla="*/ 2147483646 w 288"/>
              <a:gd name="T69" fmla="*/ 2147483646 h 232"/>
              <a:gd name="T70" fmla="*/ 2147483646 w 288"/>
              <a:gd name="T71" fmla="*/ 2147483646 h 232"/>
              <a:gd name="T72" fmla="*/ 2147483646 w 288"/>
              <a:gd name="T73" fmla="*/ 2147483646 h 232"/>
              <a:gd name="T74" fmla="*/ 2147483646 w 288"/>
              <a:gd name="T75" fmla="*/ 2147483646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0" name="图片 29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7" name="等腰三角形 4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991"/>
            </a:solidFill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88795" y="3055620"/>
            <a:ext cx="2748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通用分组无线业务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  <a:p>
            <a:r>
              <a:rPr lang="zh-CN" altLang="en-US" sz="2000" dirty="0">
                <a:solidFill>
                  <a:srgbClr val="276C7E"/>
                </a:solidFill>
                <a:sym typeface="+mn-ea"/>
              </a:rPr>
              <a:t>GPRS</a:t>
            </a:r>
            <a:endParaRPr lang="zh-CN" altLang="en-US" sz="2000" dirty="0">
              <a:solidFill>
                <a:srgbClr val="276C7E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7" grpId="0"/>
      <p:bldP spid="2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" name="图片 5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4" name="环形箭头 23"/>
          <p:cNvSpPr/>
          <p:nvPr>
            <p:custDataLst>
              <p:tags r:id="rId2"/>
            </p:custDataLst>
          </p:nvPr>
        </p:nvSpPr>
        <p:spPr>
          <a:xfrm rot="18275951">
            <a:off x="1201632" y="1979814"/>
            <a:ext cx="2814874" cy="2814874"/>
          </a:xfrm>
          <a:prstGeom prst="circularArrow">
            <a:avLst>
              <a:gd name="adj1" fmla="val 3344"/>
              <a:gd name="adj2" fmla="val 330680"/>
              <a:gd name="adj3" fmla="val 13751966"/>
              <a:gd name="adj4" fmla="val 14242613"/>
              <a:gd name="adj5" fmla="val 3240"/>
            </a:avLst>
          </a:prstGeom>
          <a:solidFill>
            <a:srgbClr val="DDDDDD"/>
          </a:solidFill>
        </p:spPr>
        <p:style>
          <a:lnRef idx="0">
            <a:srgbClr val="47B6E7">
              <a:hueOff val="0"/>
              <a:satOff val="0"/>
              <a:lumOff val="0"/>
              <a:alphaOff val="0"/>
            </a:srgbClr>
          </a:lnRef>
          <a:fillRef idx="1">
            <a:srgbClr val="47B6E7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7B6E7">
              <a:tint val="40000"/>
              <a:hueOff val="0"/>
              <a:satOff val="0"/>
              <a:lumOff val="0"/>
              <a:alphaOff val="0"/>
            </a:srgbClr>
          </a:effectRef>
          <a:fontRef idx="minor">
            <a:sysClr val="windowText" lastClr="000000">
              <a:hueOff val="0"/>
              <a:satOff val="0"/>
              <a:lumOff val="0"/>
              <a:alphaOff val="0"/>
            </a:sysClr>
          </a:fontRef>
        </p:style>
        <p:txBody>
          <a:bodyPr/>
          <a:p>
            <a:endParaRPr lang="zh-CN" altLang="en-US"/>
          </a:p>
        </p:txBody>
      </p:sp>
      <p:sp>
        <p:nvSpPr>
          <p:cNvPr id="19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488" y="2700301"/>
            <a:ext cx="1383123" cy="1353427"/>
          </a:xfrm>
          <a:prstGeom prst="ellipse">
            <a:avLst/>
          </a:prstGeom>
          <a:solidFill>
            <a:srgbClr val="8ABF20"/>
          </a:solidFill>
          <a:ln>
            <a:noFill/>
          </a:ln>
        </p:spPr>
        <p:txBody>
          <a:bodyPr wrap="square" lIns="0" tIns="0" rIns="0" bIns="0" anchor="ctr">
            <a:normAutofit fontScale="90000"/>
          </a:bodyPr>
          <a:p>
            <a:pPr algn="ctr">
              <a:lnSpc>
                <a:spcPct val="110000"/>
              </a:lnSpc>
              <a:defRPr/>
            </a:pPr>
            <a:r>
              <a:rPr sz="2800">
                <a:solidFill>
                  <a:schemeClr val="bg1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移动IP技术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10175" y="2414270"/>
            <a:ext cx="57150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移动IP技术使得人们梦寐以求的可以随时随地访问Internet成为了可能。与传统的IP技术相比，传统IP技术的主机使用固定的IP地址和TCP端口号进行相互通信，在通信期间IP地址和TCP端口号必须保持不变，否则IP主机之间的通信将无法继续。而移动IP则是指IP主机在通信期间也可以在网络上移动，它的IP地址也许经常会发生变化，这就使得通信变的灵活和无所不在。</a:t>
            </a:r>
            <a:endParaRPr sz="1400" b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8AB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7" name="等腰三角形 4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8ABF20"/>
            </a:solidFill>
            <a:ln w="12700">
              <a:solidFill>
                <a:srgbClr val="8AB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 animBg="1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54145" y="5587365"/>
            <a:ext cx="4797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移动</a:t>
            </a:r>
            <a:r>
              <a:rPr lang="en-US" altLang="zh-CN"/>
              <a:t>IP</a:t>
            </a:r>
            <a:r>
              <a:rPr lang="zh-CN" altLang="en-US"/>
              <a:t>技术在</a:t>
            </a:r>
            <a:r>
              <a:rPr lang="zh-CN" altLang="en-US"/>
              <a:t>移动办公与移动客服的应用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135" y="1115060"/>
            <a:ext cx="5714365" cy="4228465"/>
          </a:xfrm>
          <a:prstGeom prst="rect">
            <a:avLst/>
          </a:prstGeom>
        </p:spPr>
      </p:pic>
      <p:pic>
        <p:nvPicPr>
          <p:cNvPr id="30" name="图片 29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2080" y="241935"/>
            <a:ext cx="352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移动商务技术基础认知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276C7E"/>
                </a:solidFill>
                <a:latin typeface="+mj-lt"/>
                <a:ea typeface="+mj-ea"/>
              </a:rPr>
              <a:t>01</a:t>
            </a:r>
            <a:endParaRPr lang="en-US" altLang="zh-CN" sz="2800" dirty="0" smtClean="0">
              <a:solidFill>
                <a:srgbClr val="276C7E"/>
              </a:solidFill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3" name="等腰三角形 12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991"/>
            </a:solidFill>
            <a:ln w="12700">
              <a:solidFill>
                <a:srgbClr val="0079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1"/>
  <p:tag name="KSO_WM_UNIT_TYPE" val="q_i"/>
  <p:tag name="KSO_WM_UNIT_INDEX" val="1_1"/>
  <p:tag name="KSO_WM_UNIT_ID" val="diagram160841_1*q_i*1_1"/>
  <p:tag name="KSO_WM_UNIT_LAYERLEVEL" val="1_1"/>
  <p:tag name="KSO_WM_DIAGRAM_GROUP_CODE" val="q1-1"/>
  <p:tag name="KSO_WM_UNIT_TEXT_FILL_FORE_SCHEMECOLOR_INDEX" val="1"/>
  <p:tag name="KSO_WM_UNIT_TEXT_FILL_TYPE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3"/>
  <p:tag name="KSO_WM_UNIT_ID" val="diagram20171158_1*l_h_i*1_1_3"/>
  <p:tag name="KSO_WM_UNIT_LAYERLEVEL" val="1_1_1"/>
  <p:tag name="KSO_WM_DIAGRAM_GROUP_CODE" val="l1-1"/>
  <p:tag name="KSO_WM_UNIT_FILL_FORE_SCHEMECOLOR_INDEX" val="14"/>
  <p:tag name="KSO_WM_UNI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1"/>
  <p:tag name="KSO_WM_UNIT_ID" val="diagram20171158_1*l_h_i*1_1_1"/>
  <p:tag name="KSO_WM_UNIT_LAYERLEVEL" val="1_1_1"/>
  <p:tag name="KSO_WM_DIAGRAM_GROUP_CODE" val="l1-1"/>
  <p:tag name="KSO_WM_UNIT_FILL_FORE_SCHEMECOLOR_INDEX" val="15"/>
  <p:tag name="KSO_WM_UNI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1158_1*i*8"/>
  <p:tag name="KSO_WM_TEMPLATE_CATEGORY" val="diagram"/>
  <p:tag name="KSO_WM_TEMPLATE_INDEX" val="20171158"/>
  <p:tag name="KSO_WM_UNIT_INDEX" val="8"/>
</p:tagLst>
</file>

<file path=ppt/tags/tag13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4"/>
  <p:tag name="KSO_WM_UNIT_ID" val="diagram20171158_1*l_h_i*1_1_4"/>
  <p:tag name="KSO_WM_UNIT_LAYERLEVEL" val="1_1_1"/>
  <p:tag name="KSO_WM_DIAGRAM_GROUP_CODE" val="l1-1"/>
  <p:tag name="KSO_WM_UNIT_FILL_FORE_SCHEMECOLOR_INDEX" val="14"/>
  <p:tag name="KSO_WM_UNI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5"/>
  <p:tag name="KSO_WM_UNIT_ID" val="diagram20171158_1*l_h_i*1_1_5"/>
  <p:tag name="KSO_WM_UNIT_LAYERLEVEL" val="1_1_1"/>
  <p:tag name="KSO_WM_DIAGRAM_GROUP_CODE" val="l1-1"/>
  <p:tag name="KSO_WM_UNIT_FILL_FORE_SCHEMECOLOR_INDEX" val="14"/>
  <p:tag name="KSO_WM_UNI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6"/>
  <p:tag name="KSO_WM_UNIT_ID" val="diagram20171158_1*l_h_i*1_1_6"/>
  <p:tag name="KSO_WM_UNIT_LAYERLEVEL" val="1_1_1"/>
  <p:tag name="KSO_WM_DIAGRAM_GROUP_CODE" val="l1-1"/>
  <p:tag name="KSO_WM_UNIT_FILL_FORE_SCHEMECOLOR_INDEX" val="14"/>
  <p:tag name="KSO_WM_UNI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7"/>
  <p:tag name="KSO_WM_UNIT_ID" val="diagram20171158_1*l_h_i*1_1_7"/>
  <p:tag name="KSO_WM_UNIT_LAYERLEVEL" val="1_1_1"/>
  <p:tag name="KSO_WM_DIAGRAM_GROUP_CODE" val="l1-1"/>
  <p:tag name="KSO_WM_UNIT_FILL_FORE_SCHEMECOLOR_INDEX" val="14"/>
  <p:tag name="KSO_WM_UNI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71158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CLEAR" val="1"/>
  <p:tag name="KSO_WM_UNIT_LAYERLEVEL" val="1_1_1"/>
  <p:tag name="KSO_WM_UNIT_VALUE" val="200"/>
  <p:tag name="KSO_WM_UNIT_HIGHLIGHT" val="0"/>
  <p:tag name="KSO_WM_UNIT_COMPATIBLE" val="0"/>
  <p:tag name="KSO_WM_UNIT_PRESET_TEXT_INDEX" val="5"/>
  <p:tag name="KSO_WM_UNIT_PRESET_TEXT_LEN" val="232"/>
  <p:tag name="KSO_WM_DIAGRAM_GROUP_CODE" val="l1-1"/>
  <p:tag name="KSO_WM_UNIT_ID" val="diagram20171158_1*l_h_f*1_1_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20171158"/>
  <p:tag name="KSO_WM_TAG_VERSION" val="1.0"/>
  <p:tag name="KSO_WM_BEAUTIFY_FLAG" val="#wm#"/>
  <p:tag name="KSO_WM_UNIT_ISCONTENTSTITLE" val="0"/>
  <p:tag name="KSO_WM_UNIT_TYPE" val="l_h_a"/>
  <p:tag name="KSO_WM_UNIT_INDEX" val="1_1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3"/>
  <p:tag name="KSO_WM_UNIT_PRESET_TEXT_LEN" val="24"/>
  <p:tag name="KSO_WM_DIAGRAM_GROUP_CODE" val="l1-1"/>
  <p:tag name="KSO_WM_UNIT_ID" val="diagram20171158_1*l_h_a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1158_1*i*3"/>
  <p:tag name="KSO_WM_TEMPLATE_CATEGORY" val="diagram"/>
  <p:tag name="KSO_WM_TEMPLATE_INDEX" val="20171158"/>
  <p:tag name="KSO_WM_UNIT_INDEX" val="3"/>
</p:tagLst>
</file>

<file path=ppt/tags/tag2.xml><?xml version="1.0" encoding="utf-8"?>
<p:tagLst xmlns:p="http://schemas.openxmlformats.org/presentationml/2006/main">
  <p:tag name="MH" val="20160217171536"/>
  <p:tag name="MH_LIBRARY" val="GRAPHIC"/>
  <p:tag name="MH_TYPE" val="SubTitle"/>
  <p:tag name="MH_ORDER" val="2"/>
  <p:tag name="KSO_WM_TAG_VERSION" val="1.0"/>
  <p:tag name="KSO_WM_BEAUTIFY_FLAG" val="#wm#"/>
  <p:tag name="KSO_WM_TEMPLATE_CATEGORY" val="diagram"/>
  <p:tag name="KSO_WM_TEMPLATE_INDEX" val="160841"/>
  <p:tag name="KSO_WM_UNIT_TYPE" val="q_h_f"/>
  <p:tag name="KSO_WM_UNIT_INDEX" val="1_1_1"/>
  <p:tag name="KSO_WM_UNIT_ID" val="diagram160841_1*q_h_f*1_1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2"/>
  <p:tag name="KSO_WM_UNIT_ID" val="diagram20171158_1*l_h_i*1_1_2"/>
  <p:tag name="KSO_WM_UNIT_LAYERLEVEL" val="1_1_1"/>
  <p:tag name="KSO_WM_DIAGRAM_GROUP_CODE" val="l1-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1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3"/>
  <p:tag name="KSO_WM_UNIT_ID" val="diagram20171158_1*l_h_i*1_1_3"/>
  <p:tag name="KSO_WM_UNIT_LAYERLEVEL" val="1_1_1"/>
  <p:tag name="KSO_WM_DIAGRAM_GROUP_CODE" val="l1-1"/>
  <p:tag name="KSO_WM_UNIT_FILL_FORE_SCHEMECOLOR_INDEX" val="14"/>
  <p:tag name="KSO_WM_UNI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1"/>
  <p:tag name="KSO_WM_UNIT_TYPE" val="q_i"/>
  <p:tag name="KSO_WM_UNIT_INDEX" val="1_1"/>
  <p:tag name="KSO_WM_UNIT_ID" val="diagram160841_1*q_i*1_1"/>
  <p:tag name="KSO_WM_UNIT_LAYERLEVEL" val="1_1"/>
  <p:tag name="KSO_WM_DIAGRAM_GROUP_CODE" val="q1-1"/>
  <p:tag name="KSO_WM_UNIT_TEXT_FILL_FORE_SCHEMECOLOR_INDEX" val="1"/>
  <p:tag name="KSO_WM_UNIT_TEXT_FILL_TYPE" val="1"/>
</p:tagLst>
</file>

<file path=ppt/tags/tag4.xml><?xml version="1.0" encoding="utf-8"?>
<p:tagLst xmlns:p="http://schemas.openxmlformats.org/presentationml/2006/main">
  <p:tag name="MH" val="20160217171536"/>
  <p:tag name="MH_LIBRARY" val="GRAPHIC"/>
  <p:tag name="MH_TYPE" val="SubTitle"/>
  <p:tag name="MH_ORDER" val="2"/>
  <p:tag name="KSO_WM_TAG_VERSION" val="1.0"/>
  <p:tag name="KSO_WM_BEAUTIFY_FLAG" val="#wm#"/>
  <p:tag name="KSO_WM_TEMPLATE_CATEGORY" val="diagram"/>
  <p:tag name="KSO_WM_TEMPLATE_INDEX" val="160841"/>
  <p:tag name="KSO_WM_UNIT_TYPE" val="q_h_f"/>
  <p:tag name="KSO_WM_UNIT_INDEX" val="1_1_1"/>
  <p:tag name="KSO_WM_UNIT_ID" val="diagram160841_1*q_h_f*1_1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1"/>
  <p:tag name="KSO_WM_UNIT_ID" val="diagram20171158_1*l_h_i*1_1_1"/>
  <p:tag name="KSO_WM_UNIT_LAYERLEVEL" val="1_1_1"/>
  <p:tag name="KSO_WM_DIAGRAM_GROUP_CODE" val="l1-1"/>
  <p:tag name="KSO_WM_UNIT_FILL_FORE_SCHEMECOLOR_INDEX" val="15"/>
  <p:tag name="KSO_WM_UNI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71158"/>
  <p:tag name="KSO_WM_TAG_VERSION" val="1.0"/>
  <p:tag name="KSO_WM_BEAUTIFY_FLAG" val="#wm#"/>
  <p:tag name="KSO_WM_UNIT_ISCONTENTSTITLE" val="0"/>
  <p:tag name="KSO_WM_UNIT_TYPE" val="l_h_a"/>
  <p:tag name="KSO_WM_UNIT_INDEX" val="1_1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3"/>
  <p:tag name="KSO_WM_UNIT_PRESET_TEXT_LEN" val="24"/>
  <p:tag name="KSO_WM_DIAGRAM_GROUP_CODE" val="l1-1"/>
  <p:tag name="KSO_WM_UNIT_ID" val="diagram20171158_1*l_h_a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71158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CLEAR" val="1"/>
  <p:tag name="KSO_WM_UNIT_LAYERLEVEL" val="1_1_1"/>
  <p:tag name="KSO_WM_UNIT_VALUE" val="200"/>
  <p:tag name="KSO_WM_UNIT_HIGHLIGHT" val="0"/>
  <p:tag name="KSO_WM_UNIT_COMPATIBLE" val="0"/>
  <p:tag name="KSO_WM_UNIT_PRESET_TEXT_INDEX" val="5"/>
  <p:tag name="KSO_WM_UNIT_PRESET_TEXT_LEN" val="232"/>
  <p:tag name="KSO_WM_DIAGRAM_GROUP_CODE" val="l1-1"/>
  <p:tag name="KSO_WM_UNIT_ID" val="diagram20171158_1*l_h_f*1_1_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1158_1*i*3"/>
  <p:tag name="KSO_WM_TEMPLATE_CATEGORY" val="diagram"/>
  <p:tag name="KSO_WM_TEMPLATE_INDEX" val="20171158"/>
  <p:tag name="KSO_WM_UNIT_INDEX" val="3"/>
</p:tagLst>
</file>

<file path=ppt/tags/tag9.xml><?xml version="1.0" encoding="utf-8"?>
<p:tagLst xmlns:p="http://schemas.openxmlformats.org/presentationml/2006/main">
  <p:tag name="KSO_WM_TEMPLATE_CATEGORY" val="diagram"/>
  <p:tag name="KSO_WM_TEMPLATE_INDEX" val="20171158"/>
  <p:tag name="KSO_WM_UNIT_CLEAR" val="1"/>
  <p:tag name="KSO_WM_TAG_VERSION" val="1.0"/>
  <p:tag name="KSO_WM_BEAUTIFY_FLAG" val="#wm#"/>
  <p:tag name="KSO_WM_UNIT_TYPE" val="l_h_i"/>
  <p:tag name="KSO_WM_UNIT_INDEX" val="1_1_2"/>
  <p:tag name="KSO_WM_UNIT_ID" val="diagram20171158_1*l_h_i*1_1_2"/>
  <p:tag name="KSO_WM_UNIT_LAYERLEVEL" val="1_1_1"/>
  <p:tag name="KSO_WM_DIAGRAM_GROUP_CODE" val="l1-1"/>
  <p:tag name="KSO_WM_UNIT_FILL_FORE_SCHEMECOLOR_INDEX" val="14"/>
  <p:tag name="KSO_WM_UNIT_FILL_TYPE" val="1"/>
  <p:tag name="KSO_WM_UNIT_LINE_FORE_SCHEMECOLOR_INDEX" val="14"/>
  <p:tag name="KSO_WM_UNIT_LINE_FILL_TYPE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WPS 演示</Application>
  <PresentationFormat>宽屏</PresentationFormat>
  <Paragraphs>115</Paragraphs>
  <Slides>14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Agency FB</vt:lpstr>
      <vt:lpstr>黑体</vt:lpstr>
      <vt:lpstr>幼圆</vt:lpstr>
      <vt:lpstr>Calibri</vt:lpstr>
      <vt:lpstr>微软雅黑</vt:lpstr>
      <vt:lpstr>Arial Unicode MS</vt:lpstr>
      <vt:lpstr>方正兰亭细黑_GBK</vt:lpstr>
      <vt:lpstr>张海山锐线体简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mk—WS</cp:lastModifiedBy>
  <cp:revision>235</cp:revision>
  <dcterms:created xsi:type="dcterms:W3CDTF">2015-12-31T14:36:00Z</dcterms:created>
  <dcterms:modified xsi:type="dcterms:W3CDTF">2018-04-23T05:45:39Z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