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4" r:id="rId3"/>
    <p:sldId id="325" r:id="rId5"/>
    <p:sldId id="359" r:id="rId6"/>
    <p:sldId id="326" r:id="rId7"/>
    <p:sldId id="259" r:id="rId8"/>
    <p:sldId id="386" r:id="rId9"/>
    <p:sldId id="387" r:id="rId10"/>
    <p:sldId id="388" r:id="rId11"/>
    <p:sldId id="389" r:id="rId12"/>
    <p:sldId id="390" r:id="rId13"/>
    <p:sldId id="391" r:id="rId14"/>
    <p:sldId id="3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24062"/>
    <a:srgbClr val="FEFABC"/>
    <a:srgbClr val="537285"/>
    <a:srgbClr val="FEFEFE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CAC1-9625-4378-942F-06327CAF8C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C8313-25DA-484C-BA3F-76A5C67ECC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95CA-CB87-42F5-AD11-A63647B25A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3C9F-EFB6-4360-A5D6-81DD839FD7B7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6472" y="1413923"/>
            <a:ext cx="3385613" cy="4030155"/>
            <a:chOff x="966472" y="1413923"/>
            <a:chExt cx="3385613" cy="4030155"/>
          </a:xfrm>
        </p:grpSpPr>
        <p:sp>
          <p:nvSpPr>
            <p:cNvPr id="13" name="任意多边形 12"/>
            <p:cNvSpPr/>
            <p:nvPr/>
          </p:nvSpPr>
          <p:spPr>
            <a:xfrm>
              <a:off x="966474" y="1449377"/>
              <a:ext cx="3385611" cy="399470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10160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66472" y="1413923"/>
              <a:ext cx="3385611" cy="399470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7620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895968" y="2748360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87814" y="4060331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0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5100320" y="3066415"/>
            <a:ext cx="3669030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sz="4000" b="1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 LBS应用案例</a:t>
            </a:r>
            <a:endParaRPr sz="4000" b="1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761066" y="4707140"/>
            <a:ext cx="2699902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04373" y="5313505"/>
            <a:ext cx="2699902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12324" y="735015"/>
            <a:ext cx="2699901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309327" y="249370"/>
            <a:ext cx="2699901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452245" y="3066415"/>
            <a:ext cx="2352040" cy="74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65" b="1" dirty="0">
                <a:solidFill>
                  <a:srgbClr val="124062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课件三十</a:t>
            </a:r>
            <a:endParaRPr lang="zh-CN" altLang="en-US" sz="4265" b="1" dirty="0">
              <a:solidFill>
                <a:srgbClr val="124062"/>
              </a:solidFill>
              <a:latin typeface="Arial" panose="020B0604020202020204"/>
              <a:ea typeface="微软雅黑" panose="020B050302020402020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870" y="215900"/>
            <a:ext cx="5780692" cy="978290"/>
            <a:chOff x="534" y="340"/>
            <a:chExt cx="11030" cy="1867"/>
          </a:xfrm>
        </p:grpSpPr>
        <p:cxnSp>
          <p:nvCxnSpPr>
  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078"/>
              <a:ext cx="10237" cy="1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 rot="2700000">
              <a:off x="1830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1001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1415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1537" y="490"/>
              <a:ext cx="1169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华文宋体" panose="02010600040101010101" pitchFamily="2" charset="-122"/>
                </a:rPr>
                <a:t>02</a:t>
              </a:r>
              <a:endParaRPr lang="zh-CN" altLang="en-US" sz="3200" dirty="0">
                <a:solidFill>
                  <a:srgbClr val="FFFFFF"/>
                </a:solidFill>
                <a:latin typeface="Agency FB" panose="020B0503020202020204" pitchFamily="34" charset="0"/>
                <a:ea typeface="华文宋体" panose="02010600040101010101" pitchFamily="2" charset="-122"/>
              </a:endParaRPr>
            </a:p>
          </p:txBody>
        </p:sp>
        <p:cxnSp>
          <p:nvCxnSpPr>
            <p:cNvPr id="24" name="直接连接符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205"/>
              <a:ext cx="10201" cy="2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3822" y="490"/>
              <a:ext cx="7742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12406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LBS推广方案的实施</a:t>
              </a:r>
              <a:endParaRPr lang="zh-CN" altLang="en-US" sz="32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50840" y="1501775"/>
            <a:ext cx="1741805" cy="1720723"/>
            <a:chOff x="8614" y="2471"/>
            <a:chExt cx="3430" cy="3389"/>
          </a:xfrm>
        </p:grpSpPr>
        <p:sp>
          <p:nvSpPr>
            <p:cNvPr id="184" name=" 184"/>
            <p:cNvSpPr/>
            <p:nvPr/>
          </p:nvSpPr>
          <p:spPr>
            <a:xfrm>
              <a:off x="8614" y="2471"/>
              <a:ext cx="3430" cy="3389"/>
            </a:xfrm>
            <a:prstGeom prst="ellipse">
              <a:avLst/>
            </a:prstGeom>
            <a:solidFill>
              <a:srgbClr val="124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283" y="3609"/>
              <a:ext cx="2129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LBS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推广平台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725" name="组合 4"/>
          <p:cNvGrpSpPr/>
          <p:nvPr/>
        </p:nvGrpSpPr>
        <p:grpSpPr>
          <a:xfrm>
            <a:off x="5101590" y="1016000"/>
            <a:ext cx="2546350" cy="2548255"/>
            <a:chOff x="0" y="0"/>
            <a:chExt cx="3087687" cy="3090863"/>
          </a:xfrm>
        </p:grpSpPr>
        <p:sp>
          <p:nvSpPr>
            <p:cNvPr id="30726" name="Freeform 6"/>
            <p:cNvSpPr/>
            <p:nvPr/>
          </p:nvSpPr>
          <p:spPr>
            <a:xfrm>
              <a:off x="138112" y="2073275"/>
              <a:ext cx="788987" cy="831850"/>
            </a:xfrm>
            <a:custGeom>
              <a:avLst/>
              <a:gdLst/>
              <a:ahLst/>
              <a:cxnLst>
                <a:cxn ang="0">
                  <a:pos x="690994" y="831850"/>
                </a:cxn>
                <a:cxn ang="0">
                  <a:pos x="0" y="79087"/>
                </a:cxn>
                <a:cxn ang="0">
                  <a:pos x="216881" y="0"/>
                </a:cxn>
                <a:cxn ang="0">
                  <a:pos x="788987" y="622629"/>
                </a:cxn>
                <a:cxn ang="0">
                  <a:pos x="690994" y="831850"/>
                </a:cxn>
              </a:cxnLst>
              <a:pathLst>
                <a:path w="1095" h="1157">
                  <a:moveTo>
                    <a:pt x="959" y="1157"/>
                  </a:moveTo>
                  <a:cubicBezTo>
                    <a:pt x="505" y="930"/>
                    <a:pt x="174" y="550"/>
                    <a:pt x="0" y="110"/>
                  </a:cubicBezTo>
                  <a:lnTo>
                    <a:pt x="301" y="0"/>
                  </a:lnTo>
                  <a:cubicBezTo>
                    <a:pt x="447" y="364"/>
                    <a:pt x="720" y="677"/>
                    <a:pt x="1095" y="866"/>
                  </a:cubicBezTo>
                  <a:lnTo>
                    <a:pt x="959" y="1157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27" name="Freeform 7"/>
            <p:cNvSpPr/>
            <p:nvPr/>
          </p:nvSpPr>
          <p:spPr>
            <a:xfrm>
              <a:off x="898525" y="2728913"/>
              <a:ext cx="1022350" cy="361950"/>
            </a:xfrm>
            <a:custGeom>
              <a:avLst/>
              <a:gdLst/>
              <a:ahLst/>
              <a:cxnLst>
                <a:cxn ang="0">
                  <a:pos x="1022350" y="253798"/>
                </a:cxn>
                <a:cxn ang="0">
                  <a:pos x="0" y="209095"/>
                </a:cxn>
                <a:cxn ang="0">
                  <a:pos x="97264" y="0"/>
                </a:cxn>
                <a:cxn ang="0">
                  <a:pos x="943098" y="36772"/>
                </a:cxn>
                <a:cxn ang="0">
                  <a:pos x="1022350" y="253798"/>
                </a:cxn>
              </a:cxnLst>
              <a:pathLst>
                <a:path w="1419" h="502">
                  <a:moveTo>
                    <a:pt x="1419" y="352"/>
                  </a:moveTo>
                  <a:cubicBezTo>
                    <a:pt x="969" y="502"/>
                    <a:pt x="466" y="492"/>
                    <a:pt x="0" y="290"/>
                  </a:cubicBezTo>
                  <a:lnTo>
                    <a:pt x="135" y="0"/>
                  </a:lnTo>
                  <a:cubicBezTo>
                    <a:pt x="521" y="165"/>
                    <a:pt x="937" y="173"/>
                    <a:pt x="1309" y="51"/>
                  </a:cubicBezTo>
                  <a:lnTo>
                    <a:pt x="1419" y="3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28" name="Freeform 8"/>
            <p:cNvSpPr/>
            <p:nvPr/>
          </p:nvSpPr>
          <p:spPr>
            <a:xfrm>
              <a:off x="1914525" y="2168525"/>
              <a:ext cx="833437" cy="787400"/>
            </a:xfrm>
            <a:custGeom>
              <a:avLst/>
              <a:gdLst/>
              <a:ahLst/>
              <a:cxnLst>
                <a:cxn ang="0">
                  <a:pos x="833437" y="97165"/>
                </a:cxn>
                <a:cxn ang="0">
                  <a:pos x="79238" y="787400"/>
                </a:cxn>
                <a:cxn ang="0">
                  <a:pos x="0" y="570757"/>
                </a:cxn>
                <a:cxn ang="0">
                  <a:pos x="624537" y="0"/>
                </a:cxn>
                <a:cxn ang="0">
                  <a:pos x="833437" y="97165"/>
                </a:cxn>
              </a:cxnLst>
              <a:pathLst>
                <a:path w="1157" h="1094">
                  <a:moveTo>
                    <a:pt x="1157" y="135"/>
                  </a:moveTo>
                  <a:cubicBezTo>
                    <a:pt x="930" y="589"/>
                    <a:pt x="551" y="920"/>
                    <a:pt x="110" y="1094"/>
                  </a:cubicBezTo>
                  <a:lnTo>
                    <a:pt x="0" y="793"/>
                  </a:lnTo>
                  <a:cubicBezTo>
                    <a:pt x="364" y="647"/>
                    <a:pt x="677" y="374"/>
                    <a:pt x="867" y="0"/>
                  </a:cubicBezTo>
                  <a:lnTo>
                    <a:pt x="1157" y="135"/>
                  </a:lnTo>
                  <a:close/>
                </a:path>
              </a:pathLst>
            </a:custGeom>
            <a:solidFill>
              <a:srgbClr val="12406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29" name="Freeform 9"/>
            <p:cNvSpPr/>
            <p:nvPr/>
          </p:nvSpPr>
          <p:spPr>
            <a:xfrm>
              <a:off x="0" y="0"/>
              <a:ext cx="3087687" cy="2197100"/>
            </a:xfrm>
            <a:custGeom>
              <a:avLst/>
              <a:gdLst/>
              <a:ahLst/>
              <a:cxnLst>
                <a:cxn ang="0">
                  <a:pos x="2072626" y="333308"/>
                </a:cxn>
                <a:cxn ang="0">
                  <a:pos x="2780071" y="2197100"/>
                </a:cxn>
                <a:cxn ang="0">
                  <a:pos x="2571151" y="2099915"/>
                </a:cxn>
                <a:cxn ang="0">
                  <a:pos x="1975370" y="542076"/>
                </a:cxn>
                <a:cxn ang="0">
                  <a:pos x="381098" y="1122306"/>
                </a:cxn>
                <a:cxn ang="0">
                  <a:pos x="329228" y="2002010"/>
                </a:cxn>
                <a:cxn ang="0">
                  <a:pos x="112384" y="2080478"/>
                </a:cxn>
                <a:cxn ang="0">
                  <a:pos x="172179" y="1024401"/>
                </a:cxn>
                <a:cxn ang="0">
                  <a:pos x="2072626" y="333308"/>
                </a:cxn>
              </a:cxnLst>
              <a:pathLst>
                <a:path w="4286" h="3052">
                  <a:moveTo>
                    <a:pt x="2877" y="463"/>
                  </a:moveTo>
                  <a:cubicBezTo>
                    <a:pt x="3854" y="919"/>
                    <a:pt x="4286" y="2069"/>
                    <a:pt x="3859" y="3052"/>
                  </a:cubicBezTo>
                  <a:lnTo>
                    <a:pt x="3569" y="2917"/>
                  </a:lnTo>
                  <a:cubicBezTo>
                    <a:pt x="3921" y="2094"/>
                    <a:pt x="3559" y="1134"/>
                    <a:pt x="2742" y="753"/>
                  </a:cubicBezTo>
                  <a:cubicBezTo>
                    <a:pt x="1909" y="365"/>
                    <a:pt x="918" y="725"/>
                    <a:pt x="529" y="1559"/>
                  </a:cubicBezTo>
                  <a:cubicBezTo>
                    <a:pt x="343" y="1958"/>
                    <a:pt x="329" y="2393"/>
                    <a:pt x="457" y="2781"/>
                  </a:cubicBezTo>
                  <a:lnTo>
                    <a:pt x="156" y="2890"/>
                  </a:lnTo>
                  <a:cubicBezTo>
                    <a:pt x="0" y="2425"/>
                    <a:pt x="16" y="1903"/>
                    <a:pt x="239" y="1423"/>
                  </a:cubicBezTo>
                  <a:cubicBezTo>
                    <a:pt x="703" y="430"/>
                    <a:pt x="1884" y="0"/>
                    <a:pt x="2877" y="463"/>
                  </a:cubicBezTo>
                  <a:close/>
                </a:path>
              </a:pathLst>
            </a:custGeom>
            <a:solidFill>
              <a:srgbClr val="53728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" name="Freeform 17"/>
          <p:cNvSpPr>
            <a:spLocks noEditPoints="1"/>
          </p:cNvSpPr>
          <p:nvPr/>
        </p:nvSpPr>
        <p:spPr>
          <a:xfrm>
            <a:off x="3204210" y="3976846"/>
            <a:ext cx="1282700" cy="1284288"/>
          </a:xfrm>
          <a:custGeom>
            <a:avLst/>
            <a:gdLst/>
            <a:ahLst/>
            <a:cxnLst>
              <a:cxn ang="0">
                <a:pos x="641113" y="0"/>
              </a:cxn>
              <a:cxn ang="0">
                <a:pos x="1282700" y="641906"/>
              </a:cxn>
              <a:cxn ang="0">
                <a:pos x="641113" y="1284288"/>
              </a:cxn>
              <a:cxn ang="0">
                <a:pos x="0" y="641906"/>
              </a:cxn>
              <a:cxn ang="0">
                <a:pos x="641113" y="0"/>
              </a:cxn>
              <a:cxn ang="0">
                <a:pos x="641113" y="181501"/>
              </a:cxn>
              <a:cxn ang="0">
                <a:pos x="1101423" y="641906"/>
              </a:cxn>
              <a:cxn ang="0">
                <a:pos x="641113" y="1102787"/>
              </a:cxn>
              <a:cxn ang="0">
                <a:pos x="181277" y="641906"/>
              </a:cxn>
              <a:cxn ang="0">
                <a:pos x="641113" y="181501"/>
              </a:cxn>
            </a:cxnLst>
            <a:pathLst>
              <a:path w="2703" h="2703">
                <a:moveTo>
                  <a:pt x="1351" y="0"/>
                </a:moveTo>
                <a:cubicBezTo>
                  <a:pt x="2098" y="0"/>
                  <a:pt x="2703" y="605"/>
                  <a:pt x="2703" y="1351"/>
                </a:cubicBezTo>
                <a:cubicBezTo>
                  <a:pt x="2703" y="2098"/>
                  <a:pt x="2098" y="2703"/>
                  <a:pt x="1351" y="2703"/>
                </a:cubicBezTo>
                <a:cubicBezTo>
                  <a:pt x="605" y="2703"/>
                  <a:pt x="0" y="2098"/>
                  <a:pt x="0" y="1351"/>
                </a:cubicBezTo>
                <a:cubicBezTo>
                  <a:pt x="0" y="605"/>
                  <a:pt x="605" y="0"/>
                  <a:pt x="1351" y="0"/>
                </a:cubicBezTo>
                <a:close/>
                <a:moveTo>
                  <a:pt x="1351" y="382"/>
                </a:moveTo>
                <a:cubicBezTo>
                  <a:pt x="1887" y="382"/>
                  <a:pt x="2321" y="816"/>
                  <a:pt x="2321" y="1351"/>
                </a:cubicBezTo>
                <a:cubicBezTo>
                  <a:pt x="2321" y="1887"/>
                  <a:pt x="1887" y="2321"/>
                  <a:pt x="1351" y="2321"/>
                </a:cubicBezTo>
                <a:cubicBezTo>
                  <a:pt x="816" y="2321"/>
                  <a:pt x="382" y="1887"/>
                  <a:pt x="382" y="1351"/>
                </a:cubicBezTo>
                <a:cubicBezTo>
                  <a:pt x="382" y="816"/>
                  <a:pt x="816" y="382"/>
                  <a:pt x="1351" y="382"/>
                </a:cubicBezTo>
                <a:close/>
              </a:path>
            </a:pathLst>
          </a:custGeom>
          <a:solidFill>
            <a:srgbClr val="5372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" name="Freeform 17"/>
          <p:cNvSpPr>
            <a:spLocks noEditPoints="1"/>
          </p:cNvSpPr>
          <p:nvPr/>
        </p:nvSpPr>
        <p:spPr>
          <a:xfrm>
            <a:off x="5690553" y="3976370"/>
            <a:ext cx="1282700" cy="1284288"/>
          </a:xfrm>
          <a:custGeom>
            <a:avLst/>
            <a:gdLst/>
            <a:ahLst/>
            <a:cxnLst>
              <a:cxn ang="0">
                <a:pos x="641113" y="0"/>
              </a:cxn>
              <a:cxn ang="0">
                <a:pos x="1282700" y="641906"/>
              </a:cxn>
              <a:cxn ang="0">
                <a:pos x="641113" y="1284288"/>
              </a:cxn>
              <a:cxn ang="0">
                <a:pos x="0" y="641906"/>
              </a:cxn>
              <a:cxn ang="0">
                <a:pos x="641113" y="0"/>
              </a:cxn>
              <a:cxn ang="0">
                <a:pos x="641113" y="181501"/>
              </a:cxn>
              <a:cxn ang="0">
                <a:pos x="1101423" y="641906"/>
              </a:cxn>
              <a:cxn ang="0">
                <a:pos x="641113" y="1102787"/>
              </a:cxn>
              <a:cxn ang="0">
                <a:pos x="181277" y="641906"/>
              </a:cxn>
              <a:cxn ang="0">
                <a:pos x="641113" y="181501"/>
              </a:cxn>
            </a:cxnLst>
            <a:pathLst>
              <a:path w="2703" h="2703">
                <a:moveTo>
                  <a:pt x="1351" y="0"/>
                </a:moveTo>
                <a:cubicBezTo>
                  <a:pt x="2098" y="0"/>
                  <a:pt x="2703" y="605"/>
                  <a:pt x="2703" y="1351"/>
                </a:cubicBezTo>
                <a:cubicBezTo>
                  <a:pt x="2703" y="2098"/>
                  <a:pt x="2098" y="2703"/>
                  <a:pt x="1351" y="2703"/>
                </a:cubicBezTo>
                <a:cubicBezTo>
                  <a:pt x="605" y="2703"/>
                  <a:pt x="0" y="2098"/>
                  <a:pt x="0" y="1351"/>
                </a:cubicBezTo>
                <a:cubicBezTo>
                  <a:pt x="0" y="605"/>
                  <a:pt x="605" y="0"/>
                  <a:pt x="1351" y="0"/>
                </a:cubicBezTo>
                <a:close/>
                <a:moveTo>
                  <a:pt x="1351" y="382"/>
                </a:moveTo>
                <a:cubicBezTo>
                  <a:pt x="1887" y="382"/>
                  <a:pt x="2321" y="816"/>
                  <a:pt x="2321" y="1351"/>
                </a:cubicBezTo>
                <a:cubicBezTo>
                  <a:pt x="2321" y="1887"/>
                  <a:pt x="1887" y="2321"/>
                  <a:pt x="1351" y="2321"/>
                </a:cubicBezTo>
                <a:cubicBezTo>
                  <a:pt x="816" y="2321"/>
                  <a:pt x="382" y="1887"/>
                  <a:pt x="382" y="1351"/>
                </a:cubicBezTo>
                <a:cubicBezTo>
                  <a:pt x="382" y="816"/>
                  <a:pt x="816" y="382"/>
                  <a:pt x="1351" y="382"/>
                </a:cubicBezTo>
                <a:close/>
              </a:path>
            </a:pathLst>
          </a:custGeom>
          <a:solidFill>
            <a:srgbClr val="12406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Freeform 17"/>
          <p:cNvSpPr>
            <a:spLocks noEditPoints="1"/>
          </p:cNvSpPr>
          <p:nvPr/>
        </p:nvSpPr>
        <p:spPr>
          <a:xfrm>
            <a:off x="8084503" y="3977005"/>
            <a:ext cx="1282700" cy="1284288"/>
          </a:xfrm>
          <a:custGeom>
            <a:avLst/>
            <a:gdLst/>
            <a:ahLst/>
            <a:cxnLst>
              <a:cxn ang="0">
                <a:pos x="641113" y="0"/>
              </a:cxn>
              <a:cxn ang="0">
                <a:pos x="1282700" y="641906"/>
              </a:cxn>
              <a:cxn ang="0">
                <a:pos x="641113" y="1284288"/>
              </a:cxn>
              <a:cxn ang="0">
                <a:pos x="0" y="641906"/>
              </a:cxn>
              <a:cxn ang="0">
                <a:pos x="641113" y="0"/>
              </a:cxn>
              <a:cxn ang="0">
                <a:pos x="641113" y="181501"/>
              </a:cxn>
              <a:cxn ang="0">
                <a:pos x="1101423" y="641906"/>
              </a:cxn>
              <a:cxn ang="0">
                <a:pos x="641113" y="1102787"/>
              </a:cxn>
              <a:cxn ang="0">
                <a:pos x="181277" y="641906"/>
              </a:cxn>
              <a:cxn ang="0">
                <a:pos x="641113" y="181501"/>
              </a:cxn>
            </a:cxnLst>
            <a:pathLst>
              <a:path w="2703" h="2703">
                <a:moveTo>
                  <a:pt x="1351" y="0"/>
                </a:moveTo>
                <a:cubicBezTo>
                  <a:pt x="2098" y="0"/>
                  <a:pt x="2703" y="605"/>
                  <a:pt x="2703" y="1351"/>
                </a:cubicBezTo>
                <a:cubicBezTo>
                  <a:pt x="2703" y="2098"/>
                  <a:pt x="2098" y="2703"/>
                  <a:pt x="1351" y="2703"/>
                </a:cubicBezTo>
                <a:cubicBezTo>
                  <a:pt x="605" y="2703"/>
                  <a:pt x="0" y="2098"/>
                  <a:pt x="0" y="1351"/>
                </a:cubicBezTo>
                <a:cubicBezTo>
                  <a:pt x="0" y="605"/>
                  <a:pt x="605" y="0"/>
                  <a:pt x="1351" y="0"/>
                </a:cubicBezTo>
                <a:close/>
                <a:moveTo>
                  <a:pt x="1351" y="382"/>
                </a:moveTo>
                <a:cubicBezTo>
                  <a:pt x="1887" y="382"/>
                  <a:pt x="2321" y="816"/>
                  <a:pt x="2321" y="1351"/>
                </a:cubicBezTo>
                <a:cubicBezTo>
                  <a:pt x="2321" y="1887"/>
                  <a:pt x="1887" y="2321"/>
                  <a:pt x="1351" y="2321"/>
                </a:cubicBezTo>
                <a:cubicBezTo>
                  <a:pt x="816" y="2321"/>
                  <a:pt x="382" y="1887"/>
                  <a:pt x="382" y="1351"/>
                </a:cubicBezTo>
                <a:cubicBezTo>
                  <a:pt x="382" y="816"/>
                  <a:pt x="816" y="382"/>
                  <a:pt x="1351" y="382"/>
                </a:cubicBezTo>
                <a:close/>
              </a:path>
            </a:pathLst>
          </a:custGeom>
          <a:solidFill>
            <a:srgbClr val="537285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7" name="直接连接符 13"/>
          <p:cNvCxnSpPr/>
          <p:nvPr/>
        </p:nvCxnSpPr>
        <p:spPr>
          <a:xfrm>
            <a:off x="7192328" y="3222308"/>
            <a:ext cx="1296987" cy="838200"/>
          </a:xfrm>
          <a:prstGeom prst="line">
            <a:avLst/>
          </a:prstGeom>
          <a:ln w="9525" cap="flat" cmpd="sng">
            <a:solidFill>
              <a:srgbClr val="333333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8" name="直接连接符 14"/>
          <p:cNvCxnSpPr/>
          <p:nvPr/>
        </p:nvCxnSpPr>
        <p:spPr>
          <a:xfrm flipV="1">
            <a:off x="4155440" y="3222308"/>
            <a:ext cx="1295400" cy="838200"/>
          </a:xfrm>
          <a:prstGeom prst="line">
            <a:avLst/>
          </a:prstGeom>
          <a:ln w="9525" cap="flat" cmpd="sng">
            <a:solidFill>
              <a:srgbClr val="333333"/>
            </a:solidFill>
            <a:prstDash val="dash"/>
            <a:headEnd type="none" w="med" len="med"/>
            <a:tailEnd type="none" w="med" len="med"/>
          </a:ln>
        </p:spPr>
      </p:cxnSp>
      <p:cxnSp>
        <p:nvCxnSpPr>
          <p:cNvPr id="9" name="直接连接符 15"/>
          <p:cNvCxnSpPr/>
          <p:nvPr/>
        </p:nvCxnSpPr>
        <p:spPr>
          <a:xfrm flipV="1">
            <a:off x="6321425" y="3563938"/>
            <a:ext cx="0" cy="346075"/>
          </a:xfrm>
          <a:prstGeom prst="line">
            <a:avLst/>
          </a:prstGeom>
          <a:ln w="9525" cap="flat" cmpd="sng">
            <a:solidFill>
              <a:srgbClr val="333333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10" name="TextBox 16"/>
          <p:cNvSpPr txBox="1"/>
          <p:nvPr/>
        </p:nvSpPr>
        <p:spPr>
          <a:xfrm>
            <a:off x="3356610" y="4296410"/>
            <a:ext cx="977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百度开发平台</a:t>
            </a:r>
            <a:endParaRPr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5842953" y="4295775"/>
            <a:ext cx="977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腾讯位置服务</a:t>
            </a:r>
            <a:endParaRPr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8237220" y="4296410"/>
            <a:ext cx="977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高德开放平台</a:t>
            </a:r>
            <a:endParaRPr lang="zh-CN" altLang="en-US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39745" y="5615940"/>
            <a:ext cx="689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腾讯位置服务凭借着微信、QQ等主流社交工具的支持，拥有大量的用户，而这对于店铺推广非常有利，因此腾讯位置服务是店铺推广的不二之选。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599940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870" y="215900"/>
            <a:ext cx="5780692" cy="978290"/>
            <a:chOff x="534" y="340"/>
            <a:chExt cx="11030" cy="1867"/>
          </a:xfrm>
        </p:grpSpPr>
        <p:cxnSp>
          <p:nvCxnSpPr>
  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078"/>
              <a:ext cx="10237" cy="1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 rot="2700000">
              <a:off x="1830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1001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1415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1537" y="490"/>
              <a:ext cx="1169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华文宋体" panose="02010600040101010101" pitchFamily="2" charset="-122"/>
                </a:rPr>
                <a:t>02</a:t>
              </a:r>
              <a:endParaRPr lang="zh-CN" altLang="en-US" sz="3200" dirty="0">
                <a:solidFill>
                  <a:srgbClr val="FFFFFF"/>
                </a:solidFill>
                <a:latin typeface="Agency FB" panose="020B0503020202020204" pitchFamily="34" charset="0"/>
                <a:ea typeface="华文宋体" panose="02010600040101010101" pitchFamily="2" charset="-122"/>
              </a:endParaRPr>
            </a:p>
          </p:txBody>
        </p:sp>
        <p:cxnSp>
          <p:nvCxnSpPr>
            <p:cNvPr id="24" name="直接连接符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205"/>
              <a:ext cx="10201" cy="2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3822" y="490"/>
              <a:ext cx="7742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12406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LBS推广方案的实施</a:t>
              </a:r>
              <a:endParaRPr lang="zh-CN" altLang="en-US" sz="32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71640" y="2079625"/>
            <a:ext cx="1081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LBS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推广平台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3210" y="1376045"/>
            <a:ext cx="9343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店铺地理位置的标注则需要通过腾讯位置服务，“地主认领”实现。“地主认领”是“腾讯位置服务”地理信息录入的一种方式，其操作步骤如下：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0" y="3925003"/>
            <a:ext cx="11999862" cy="514490"/>
          </a:xfrm>
          <a:prstGeom prst="rightArrow">
            <a:avLst/>
          </a:prstGeom>
          <a:solidFill>
            <a:srgbClr val="124062">
              <a:alpha val="4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26000" rtlCol="0" anchor="ctr"/>
          <a:p>
            <a:pPr algn="ctr"/>
            <a:endParaRPr lang="zh-CN" altLang="en-US" sz="1200">
              <a:solidFill>
                <a:srgbClr val="3F7EE5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424212" y="3682885"/>
            <a:ext cx="1008112" cy="100811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16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步骤一</a:t>
            </a:r>
            <a:endParaRPr lang="zh-CN" altLang="en-US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542472" y="3682885"/>
            <a:ext cx="1008112" cy="100811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16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步骤二</a:t>
            </a:r>
            <a:endParaRPr lang="zh-CN" altLang="en-US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36932" y="3682885"/>
            <a:ext cx="1008112" cy="100811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16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步骤三</a:t>
            </a:r>
            <a:endParaRPr lang="zh-CN" altLang="en-US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769467" y="3682885"/>
            <a:ext cx="1008112" cy="1008112"/>
          </a:xfrm>
          <a:prstGeom prst="ellipse">
            <a:avLst/>
          </a:prstGeom>
          <a:solidFill>
            <a:srgbClr val="5372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16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步骤四</a:t>
            </a:r>
            <a:endParaRPr lang="zh-CN" altLang="en-US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782952" y="3682885"/>
            <a:ext cx="1008112" cy="1008112"/>
          </a:xfrm>
          <a:prstGeom prst="ellipse">
            <a:avLst/>
          </a:prstGeom>
          <a:solidFill>
            <a:srgbClr val="1240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16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步骤五</a:t>
            </a:r>
            <a:endParaRPr lang="zh-CN" altLang="en-US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cxnSp>
        <p:nvCxnSpPr>
          <p:cNvPr id="22" name="肘形连接符 21"/>
          <p:cNvCxnSpPr/>
          <p:nvPr/>
        </p:nvCxnSpPr>
        <p:spPr>
          <a:xfrm rot="16200000">
            <a:off x="1897380" y="2843530"/>
            <a:ext cx="798830" cy="792480"/>
          </a:xfrm>
          <a:prstGeom prst="bentConnector3">
            <a:avLst>
              <a:gd name="adj1" fmla="val 49921"/>
            </a:avLst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9"/>
          <p:cNvSpPr txBox="1"/>
          <p:nvPr/>
        </p:nvSpPr>
        <p:spPr>
          <a:xfrm>
            <a:off x="874074" y="2138340"/>
            <a:ext cx="252028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登陆微信，搜索“腾讯位置服务”，点击并关注，进入到“腾讯位置服务”页面。</a:t>
            </a:r>
            <a:endParaRPr lang="zh-CN" altLang="en-US" sz="1200" dirty="0">
              <a:solidFill>
                <a:schemeClr val="tx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cxnSp>
        <p:nvCxnSpPr>
          <p:cNvPr id="26" name="肘形连接符 25"/>
          <p:cNvCxnSpPr/>
          <p:nvPr/>
        </p:nvCxnSpPr>
        <p:spPr>
          <a:xfrm rot="5400000" flipV="1">
            <a:off x="4018915" y="4703445"/>
            <a:ext cx="813435" cy="7874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1"/>
          <p:cNvSpPr txBox="1"/>
          <p:nvPr/>
        </p:nvSpPr>
        <p:spPr>
          <a:xfrm>
            <a:off x="2970744" y="5485312"/>
            <a:ext cx="252028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点击页面右下方“平台服务”选择“地主认领”进入到地点标注页面。</a:t>
            </a:r>
            <a:endParaRPr lang="zh-CN" altLang="en-US" sz="1200" dirty="0">
              <a:solidFill>
                <a:schemeClr val="tx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cxnSp>
        <p:nvCxnSpPr>
          <p:cNvPr id="31" name="肘形连接符 30"/>
          <p:cNvCxnSpPr/>
          <p:nvPr/>
        </p:nvCxnSpPr>
        <p:spPr>
          <a:xfrm rot="16200000">
            <a:off x="6246495" y="2824480"/>
            <a:ext cx="818515" cy="81026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3"/>
          <p:cNvSpPr txBox="1"/>
          <p:nvPr/>
        </p:nvSpPr>
        <p:spPr>
          <a:xfrm>
            <a:off x="5158740" y="1898015"/>
            <a:ext cx="269430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点击“新增标注”首先选择输入地理位置，查询地理位置信息是否存在，如果存在点击“认领”即可；如果不存在点击“马上创建”。</a:t>
            </a:r>
            <a:endParaRPr lang="zh-CN" altLang="en-US" sz="1200" dirty="0">
              <a:solidFill>
                <a:schemeClr val="tx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cxnSp>
        <p:nvCxnSpPr>
          <p:cNvPr id="33" name="肘形连接符 32"/>
          <p:cNvCxnSpPr/>
          <p:nvPr/>
        </p:nvCxnSpPr>
        <p:spPr>
          <a:xfrm rot="5400000" flipV="1">
            <a:off x="8255000" y="4694555"/>
            <a:ext cx="794385" cy="78613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5"/>
          <p:cNvSpPr txBox="1"/>
          <p:nvPr/>
        </p:nvSpPr>
        <p:spPr>
          <a:xfrm>
            <a:off x="7342505" y="5485130"/>
            <a:ext cx="235585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进入到“创建新标注”页面按照找页面信息提示完成信息的填写，填写完成后，点击“提交”。</a:t>
            </a:r>
            <a:endParaRPr lang="zh-CN" altLang="en-US" sz="1200" dirty="0">
              <a:solidFill>
                <a:schemeClr val="tx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cxnSp>
        <p:nvCxnSpPr>
          <p:cNvPr id="35" name="肘形连接符 34"/>
          <p:cNvCxnSpPr/>
          <p:nvPr/>
        </p:nvCxnSpPr>
        <p:spPr>
          <a:xfrm rot="16200000">
            <a:off x="10241280" y="2832735"/>
            <a:ext cx="808355" cy="804545"/>
          </a:xfrm>
          <a:prstGeom prst="bentConnector3">
            <a:avLst>
              <a:gd name="adj1" fmla="val 49961"/>
            </a:avLst>
          </a:prstGeom>
          <a:ln w="12700">
            <a:solidFill>
              <a:schemeClr val="bg1">
                <a:lumMod val="65000"/>
              </a:schemeClr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7"/>
          <p:cNvSpPr txBox="1"/>
          <p:nvPr/>
        </p:nvSpPr>
        <p:spPr>
          <a:xfrm>
            <a:off x="9263383" y="2269785"/>
            <a:ext cx="252028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在完成所以信息的填写后，提交信息等待审核力。</a:t>
            </a:r>
            <a:endParaRPr lang="zh-CN" altLang="en-US" sz="1200" dirty="0">
              <a:solidFill>
                <a:schemeClr val="tx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28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5" grpId="0"/>
      <p:bldP spid="30" grpId="0"/>
      <p:bldP spid="32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6472" y="1413923"/>
            <a:ext cx="3385613" cy="4030155"/>
            <a:chOff x="966472" y="1413923"/>
            <a:chExt cx="3385613" cy="4030155"/>
          </a:xfrm>
        </p:grpSpPr>
        <p:sp>
          <p:nvSpPr>
            <p:cNvPr id="13" name="任意多边形 12"/>
            <p:cNvSpPr/>
            <p:nvPr/>
          </p:nvSpPr>
          <p:spPr>
            <a:xfrm>
              <a:off x="966474" y="1449377"/>
              <a:ext cx="3385611" cy="399470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10160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66472" y="1413923"/>
              <a:ext cx="3385611" cy="3994701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7620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895968" y="2748360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87814" y="4060331"/>
            <a:ext cx="6167845" cy="0"/>
          </a:xfrm>
          <a:prstGeom prst="line">
            <a:avLst/>
          </a:prstGeom>
          <a:noFill/>
          <a:ln w="57150">
            <a:solidFill>
              <a:srgbClr val="1240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20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7199630" y="3058160"/>
            <a:ext cx="1560195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sz="4000" b="1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谢谢</a:t>
            </a:r>
            <a:endParaRPr lang="zh-CN" sz="4000" b="1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761066" y="4707140"/>
            <a:ext cx="2699902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1104373" y="5313505"/>
            <a:ext cx="2699902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12324" y="735015"/>
            <a:ext cx="2699901" cy="1393271"/>
          </a:xfrm>
          <a:prstGeom prst="line">
            <a:avLst/>
          </a:prstGeom>
          <a:ln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309327" y="249370"/>
            <a:ext cx="2699901" cy="1393271"/>
          </a:xfrm>
          <a:prstGeom prst="line">
            <a:avLst/>
          </a:prstGeom>
          <a:ln w="31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238885" y="2806700"/>
            <a:ext cx="2840990" cy="140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265" b="1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LBS应用</a:t>
            </a:r>
            <a:endParaRPr sz="4265" b="1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  <a:p>
            <a:pPr algn="ctr"/>
            <a:r>
              <a:rPr sz="4265" b="1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案例</a:t>
            </a:r>
            <a:endParaRPr sz="4265" b="1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968375" y="450850"/>
            <a:ext cx="1398905" cy="7480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265" dirty="0">
                <a:solidFill>
                  <a:srgbClr val="124062"/>
                </a:solidFill>
                <a:latin typeface="微软雅黑" panose="020B0503020204020204" charset="-122"/>
                <a:sym typeface="Calibri" panose="020F0502020204030204" pitchFamily="34" charset="0"/>
              </a:rPr>
              <a:t>目录</a:t>
            </a:r>
            <a:endParaRPr lang="zh-CN" altLang="en-US" sz="4265" dirty="0">
              <a:solidFill>
                <a:srgbClr val="124062"/>
              </a:solidFill>
              <a:latin typeface="微软雅黑" panose="020B0503020204020204" charset="-122"/>
              <a:sym typeface="Calibri" panose="020F050202020403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24695" y="1219345"/>
            <a:ext cx="421359" cy="0"/>
          </a:xfrm>
          <a:prstGeom prst="line">
            <a:avLst/>
          </a:prstGeom>
          <a:ln w="28575">
            <a:solidFill>
              <a:srgbClr val="537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826473" y="2590301"/>
            <a:ext cx="624189" cy="736484"/>
            <a:chOff x="2521038" y="2206761"/>
            <a:chExt cx="624189" cy="736484"/>
          </a:xfrm>
        </p:grpSpPr>
        <p:sp>
          <p:nvSpPr>
            <p:cNvPr id="21" name="任意多边形 20"/>
            <p:cNvSpPr/>
            <p:nvPr/>
          </p:nvSpPr>
          <p:spPr>
            <a:xfrm>
              <a:off x="2521038" y="2206761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548803" y="2342077"/>
              <a:ext cx="566181" cy="502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665" b="1" dirty="0">
                  <a:solidFill>
                    <a:srgbClr val="124062"/>
                  </a:solidFill>
                  <a:latin typeface="Arial" panose="020B0604020202020204"/>
                  <a:ea typeface="微软雅黑" panose="020B0503020204020204" charset="-122"/>
                  <a:sym typeface="Calibri" panose="020F0502020204030204" pitchFamily="34" charset="0"/>
                </a:rPr>
                <a:t>01</a:t>
              </a:r>
              <a:endParaRPr lang="zh-CN" altLang="en-US" sz="2400" b="1" dirty="0">
                <a:solidFill>
                  <a:srgbClr val="124062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26473" y="3898803"/>
            <a:ext cx="624189" cy="736484"/>
            <a:chOff x="2521038" y="3806728"/>
            <a:chExt cx="624189" cy="736484"/>
          </a:xfrm>
        </p:grpSpPr>
        <p:sp>
          <p:nvSpPr>
            <p:cNvPr id="27" name="任意多边形 26"/>
            <p:cNvSpPr/>
            <p:nvPr/>
          </p:nvSpPr>
          <p:spPr>
            <a:xfrm>
              <a:off x="2521038" y="3806728"/>
              <a:ext cx="624189" cy="736484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28575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2548803" y="3942044"/>
              <a:ext cx="566181" cy="502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665" b="1" dirty="0" smtClean="0">
                  <a:solidFill>
                    <a:srgbClr val="124062"/>
                  </a:solidFill>
                  <a:latin typeface="Arial" panose="020B0604020202020204"/>
                  <a:ea typeface="微软雅黑" panose="020B0503020204020204" charset="-122"/>
                  <a:sym typeface="Calibri" panose="020F0502020204030204" pitchFamily="34" charset="0"/>
                </a:rPr>
                <a:t>02</a:t>
              </a:r>
              <a:endParaRPr lang="zh-CN" altLang="en-US" sz="2400" b="1" dirty="0">
                <a:solidFill>
                  <a:srgbClr val="124062"/>
                </a:solidFill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 flipV="1">
            <a:off x="8663296" y="547216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9060299" y="61571"/>
            <a:ext cx="2699901" cy="1393271"/>
          </a:xfrm>
          <a:prstGeom prst="line">
            <a:avLst/>
          </a:prstGeom>
          <a:ln w="3175"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226984" y="239377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623987" y="-246268"/>
            <a:ext cx="2699901" cy="1393271"/>
          </a:xfrm>
          <a:prstGeom prst="line">
            <a:avLst/>
          </a:prstGeom>
          <a:ln w="3175">
            <a:gradFill>
              <a:gsLst>
                <a:gs pos="0">
                  <a:srgbClr val="FCF873">
                    <a:alpha val="50000"/>
                  </a:srgbClr>
                </a:gs>
                <a:gs pos="100000">
                  <a:srgbClr val="DCAA1F">
                    <a:alpha val="5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898265" y="2707640"/>
            <a:ext cx="332232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2665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</a:rPr>
              <a:t>LBS在生活中的应用</a:t>
            </a:r>
            <a:endParaRPr lang="zh-CN" altLang="en-US" sz="2665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3898265" y="4016375"/>
            <a:ext cx="392303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/>
            <a:r>
              <a:rPr lang="zh-CN" altLang="en-US" sz="2665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</a:rPr>
              <a:t>LBS营销推广的实施</a:t>
            </a:r>
            <a:endParaRPr lang="zh-CN" altLang="en-US" sz="2665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 flipV="1">
            <a:off x="8663296" y="547216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9060299" y="61571"/>
            <a:ext cx="2699901" cy="1393271"/>
          </a:xfrm>
          <a:prstGeom prst="line">
            <a:avLst/>
          </a:prstGeom>
          <a:ln w="3175"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226984" y="239377"/>
            <a:ext cx="2699901" cy="1393271"/>
          </a:xfrm>
          <a:prstGeom prst="line">
            <a:avLst/>
          </a:prstGeom>
          <a:ln>
            <a:solidFill>
              <a:srgbClr val="12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623987" y="-246268"/>
            <a:ext cx="2699901" cy="1393271"/>
          </a:xfrm>
          <a:prstGeom prst="line">
            <a:avLst/>
          </a:prstGeom>
          <a:ln w="3175">
            <a:gradFill>
              <a:gsLst>
                <a:gs pos="0">
                  <a:srgbClr val="FCF873">
                    <a:alpha val="50000"/>
                  </a:srgbClr>
                </a:gs>
                <a:gs pos="100000">
                  <a:srgbClr val="DCAA1F">
                    <a:alpha val="5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CxnSpPr/>
          <p:nvPr/>
        </p:nvCxnSpPr>
        <p:spPr>
          <a:xfrm flipH="1">
            <a:off x="1963154" y="3144041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 rot="2700000">
            <a:off x="2786330" y="2040521"/>
            <a:ext cx="898359" cy="898359"/>
          </a:xfrm>
          <a:prstGeom prst="roundRect">
            <a:avLst>
              <a:gd name="adj" fmla="val 0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 rot="2700000">
            <a:off x="2259683" y="2040522"/>
            <a:ext cx="898359" cy="898359"/>
          </a:xfrm>
          <a:prstGeom prst="roundRect">
            <a:avLst>
              <a:gd name="adj" fmla="val 0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522855" y="2040255"/>
            <a:ext cx="897890" cy="897890"/>
            <a:chOff x="3973" y="3213"/>
            <a:chExt cx="1414" cy="1414"/>
          </a:xfrm>
        </p:grpSpPr>
        <p:sp>
          <p:nvSpPr>
            <p:cNvPr id="7" name="圆角矩形 6"/>
            <p:cNvSpPr/>
            <p:nvPr/>
          </p:nvSpPr>
          <p:spPr>
            <a:xfrm rot="2700000">
              <a:off x="3973" y="3213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4137" y="3411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sz="2000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</a:t>
              </a:r>
              <a:endParaRPr 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sz="2000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重点</a:t>
              </a:r>
              <a:endParaRPr 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CxnSpPr/>
          <p:nvPr/>
        </p:nvCxnSpPr>
        <p:spPr>
          <a:xfrm flipH="1">
            <a:off x="1963154" y="3225003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4008595" y="2021495"/>
            <a:ext cx="4327525" cy="9372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 smtClean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了解营销推广方式</a:t>
            </a:r>
            <a:endParaRPr lang="zh-CN" altLang="en-US" sz="2200" b="1" dirty="0" smtClean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 smtClean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如何利用LBS进行产品的营销推广</a:t>
            </a:r>
            <a:endParaRPr lang="zh-CN" altLang="en-US" sz="2200" b="1" dirty="0" smtClean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  <p:cxnSp>
        <p:nvCxnSpPr>
          <p:cNvPr id="11" name="直接连接符 10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CxnSpPr/>
          <p:nvPr/>
        </p:nvCxnSpPr>
        <p:spPr>
          <a:xfrm flipH="1">
            <a:off x="1963154" y="5329076"/>
            <a:ext cx="7200000" cy="0"/>
          </a:xfrm>
          <a:prstGeom prst="line">
            <a:avLst/>
          </a:prstGeom>
          <a:ln w="12700">
            <a:solidFill>
              <a:srgbClr val="53728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 rot="2700000">
            <a:off x="2786330" y="4225556"/>
            <a:ext cx="898359" cy="898359"/>
          </a:xfrm>
          <a:prstGeom prst="roundRect">
            <a:avLst>
              <a:gd name="adj" fmla="val 0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rot="2700000">
            <a:off x="2259683" y="4225557"/>
            <a:ext cx="898359" cy="898359"/>
          </a:xfrm>
          <a:prstGeom prst="roundRect">
            <a:avLst>
              <a:gd name="adj" fmla="val 0"/>
            </a:avLst>
          </a:prstGeom>
          <a:solidFill>
            <a:srgbClr val="53728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522855" y="4225290"/>
            <a:ext cx="897890" cy="897890"/>
            <a:chOff x="3973" y="6654"/>
            <a:chExt cx="1414" cy="1414"/>
          </a:xfrm>
        </p:grpSpPr>
        <p:sp>
          <p:nvSpPr>
            <p:cNvPr id="14" name="圆角矩形 13"/>
            <p:cNvSpPr/>
            <p:nvPr/>
          </p:nvSpPr>
          <p:spPr>
            <a:xfrm rot="2700000">
              <a:off x="3973" y="6654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4137" y="6852"/>
              <a:ext cx="10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sz="2000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</a:t>
              </a:r>
              <a:endParaRPr 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sz="2000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难点</a:t>
              </a:r>
              <a:endParaRPr lang="zh-CN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7" name="直接连接符 16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CxnSpPr/>
          <p:nvPr/>
        </p:nvCxnSpPr>
        <p:spPr>
          <a:xfrm flipH="1">
            <a:off x="1963154" y="5410038"/>
            <a:ext cx="7200000" cy="0"/>
          </a:xfrm>
          <a:prstGeom prst="line">
            <a:avLst/>
          </a:prstGeom>
          <a:ln w="38100">
            <a:solidFill>
              <a:srgbClr val="12406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<p:cNvSpPr txBox="1"/>
          <p:nvPr/>
        </p:nvSpPr>
        <p:spPr>
          <a:xfrm>
            <a:off x="4008595" y="4417350"/>
            <a:ext cx="4327525" cy="514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 smtClean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  <a:sym typeface="+mn-ea"/>
              </a:rPr>
              <a:t>如何利用LBS进行产品的营销推广</a:t>
            </a:r>
            <a:endParaRPr lang="zh-CN" altLang="en-US" sz="2200" b="1" dirty="0" smtClean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6" grpId="1" animBg="1"/>
      <p:bldP spid="28" grpId="1" animBg="1"/>
      <p:bldP spid="10" grpId="0"/>
      <p:bldP spid="12" grpId="0" animBg="1"/>
      <p:bldP spid="13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037041" y="86592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3116599" y="4015673"/>
            <a:ext cx="56775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48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LBS在生活中的应用</a:t>
            </a:r>
            <a:endParaRPr lang="zh-CN" altLang="en-US" sz="4800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57964" y="2470071"/>
            <a:ext cx="2078122" cy="1286825"/>
            <a:chOff x="5498299" y="2485311"/>
            <a:chExt cx="2078122" cy="1286825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5904868" y="2485311"/>
              <a:ext cx="1671553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98299" y="2909539"/>
              <a:ext cx="1671553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037041" y="-15240"/>
            <a:ext cx="1917343" cy="1163268"/>
            <a:chOff x="5177376" y="0"/>
            <a:chExt cx="1917343" cy="116326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177376" y="300671"/>
              <a:ext cx="1671552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23167" y="0"/>
              <a:ext cx="1671552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5420995" y="1548130"/>
            <a:ext cx="1068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5400" b="1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036891" y="5143531"/>
            <a:ext cx="2677254" cy="741260"/>
            <a:chOff x="5940680" y="3199847"/>
            <a:chExt cx="2677254" cy="741260"/>
          </a:xfrm>
        </p:grpSpPr>
        <p:sp>
          <p:nvSpPr>
            <p:cNvPr id="25" name="文本框 9"/>
            <p:cNvSpPr txBox="1"/>
            <p:nvPr/>
          </p:nvSpPr>
          <p:spPr>
            <a:xfrm>
              <a:off x="5940681" y="3199847"/>
              <a:ext cx="2677253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marL="228600" lvl="1" indent="-228600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LBS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在生活中的应用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9"/>
            <p:cNvSpPr txBox="1"/>
            <p:nvPr/>
          </p:nvSpPr>
          <p:spPr>
            <a:xfrm>
              <a:off x="5940680" y="3633767"/>
              <a:ext cx="2677253" cy="307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marL="228600" lvl="1" indent="-228600">
                <a:buFont typeface="Wingdings" panose="05000000000000000000" pitchFamily="2" charset="2"/>
                <a:buChar char="l"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LBS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的营销推广方式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870" y="215900"/>
            <a:ext cx="5780692" cy="987722"/>
            <a:chOff x="534" y="340"/>
            <a:chExt cx="11030" cy="1885"/>
          </a:xfrm>
        </p:grpSpPr>
        <p:cxnSp>
          <p:nvCxnSpPr>
  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078"/>
              <a:ext cx="10477" cy="1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 rot="2700000">
              <a:off x="1830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1001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1415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1537" y="490"/>
              <a:ext cx="1169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华文宋体" panose="02010600040101010101" pitchFamily="2" charset="-122"/>
                </a:rPr>
                <a:t>01</a:t>
              </a:r>
              <a:endParaRPr lang="zh-CN" altLang="en-US" sz="3200" dirty="0">
                <a:solidFill>
                  <a:srgbClr val="FFFFFF"/>
                </a:solidFill>
                <a:latin typeface="Agency FB" panose="020B0503020202020204" pitchFamily="34" charset="0"/>
                <a:ea typeface="华文宋体" panose="02010600040101010101" pitchFamily="2" charset="-122"/>
              </a:endParaRPr>
            </a:p>
          </p:txBody>
        </p:sp>
        <p:cxnSp>
          <p:nvCxnSpPr>
            <p:cNvPr id="24" name="直接连接符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206"/>
              <a:ext cx="10439" cy="19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3822" y="490"/>
              <a:ext cx="7742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12406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LBS在生活中的应用</a:t>
              </a:r>
              <a:endParaRPr lang="zh-CN" altLang="en-US" sz="32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5" name="Freeform 5"/>
          <p:cNvSpPr/>
          <p:nvPr/>
        </p:nvSpPr>
        <p:spPr bwMode="auto">
          <a:xfrm>
            <a:off x="2547135" y="3361420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3896341" y="4123260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7" name="Freeform 5"/>
          <p:cNvSpPr/>
          <p:nvPr/>
        </p:nvSpPr>
        <p:spPr bwMode="auto">
          <a:xfrm>
            <a:off x="5245547" y="1837742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6594753" y="4123260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3896341" y="2599581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百度地图</a:t>
            </a:r>
            <a:endParaRPr lang="zh-CN" altLang="en-US" sz="2000">
              <a:solidFill>
                <a:schemeClr val="bg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5245547" y="3361420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大众点评</a:t>
            </a:r>
            <a:endParaRPr lang="zh-CN" altLang="en-US" sz="2000">
              <a:solidFill>
                <a:schemeClr val="bg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6594753" y="2599581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1240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微信</a:t>
            </a:r>
            <a:endParaRPr lang="zh-CN" altLang="en-US" sz="2000">
              <a:solidFill>
                <a:schemeClr val="bg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58" name="Freeform 5"/>
          <p:cNvSpPr/>
          <p:nvPr/>
        </p:nvSpPr>
        <p:spPr bwMode="auto">
          <a:xfrm>
            <a:off x="7943960" y="3361420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5372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000" dirty="0">
                <a:solidFill>
                  <a:schemeClr val="bg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摩拜单车</a:t>
            </a:r>
            <a:endParaRPr lang="zh-CN" altLang="en-US" sz="2000" dirty="0">
              <a:solidFill>
                <a:schemeClr val="bg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49" grpId="0" bldLvl="0" animBg="1"/>
      <p:bldP spid="49" grpId="1" bldLvl="0" animBg="1"/>
      <p:bldP spid="56" grpId="0" bldLvl="0" animBg="1"/>
      <p:bldP spid="56" grpId="1" bldLvl="0" animBg="1"/>
      <p:bldP spid="40" grpId="0" bldLvl="0" animBg="1"/>
      <p:bldP spid="40" grpId="1" bldLvl="0" animBg="1"/>
      <p:bldP spid="58" grpId="0" bldLvl="0" animBg="1"/>
      <p:bldP spid="5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870" y="215900"/>
            <a:ext cx="5780692" cy="987722"/>
            <a:chOff x="534" y="340"/>
            <a:chExt cx="11030" cy="1885"/>
          </a:xfrm>
        </p:grpSpPr>
        <p:cxnSp>
          <p:nvCxnSpPr>
  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078"/>
              <a:ext cx="10458" cy="1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 rot="2700000">
              <a:off x="1830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1001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1415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1537" y="490"/>
              <a:ext cx="1169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华文宋体" panose="02010600040101010101" pitchFamily="2" charset="-122"/>
                </a:rPr>
                <a:t>01</a:t>
              </a:r>
              <a:endParaRPr lang="zh-CN" altLang="en-US" sz="3200" dirty="0">
                <a:solidFill>
                  <a:srgbClr val="FFFFFF"/>
                </a:solidFill>
                <a:latin typeface="Agency FB" panose="020B0503020202020204" pitchFamily="34" charset="0"/>
                <a:ea typeface="华文宋体" panose="02010600040101010101" pitchFamily="2" charset="-122"/>
              </a:endParaRPr>
            </a:p>
          </p:txBody>
        </p:sp>
        <p:cxnSp>
          <p:nvCxnSpPr>
            <p:cNvPr id="24" name="直接连接符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206"/>
              <a:ext cx="10439" cy="19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3822" y="490"/>
              <a:ext cx="7742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12406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LBS的营销推广方式</a:t>
              </a:r>
              <a:endParaRPr lang="zh-CN" altLang="en-US" sz="32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92" name="图片 292" descr="C:\Users\ZhangLT\Desktop\81b27b444427823aaddef6472936ad68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8"/>
          <a:stretch>
            <a:fillRect/>
          </a:stretch>
        </p:blipFill>
        <p:spPr>
          <a:xfrm>
            <a:off x="6954520" y="1725930"/>
            <a:ext cx="4191000" cy="200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图片 291" descr="C:\Users\ZhangLT\Desktop\未命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7"/>
          <a:stretch>
            <a:fillRect/>
          </a:stretch>
        </p:blipFill>
        <p:spPr>
          <a:xfrm>
            <a:off x="984250" y="1673860"/>
            <a:ext cx="4148455" cy="2054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组合 65"/>
          <p:cNvGrpSpPr/>
          <p:nvPr/>
        </p:nvGrpSpPr>
        <p:grpSpPr>
          <a:xfrm>
            <a:off x="5092700" y="1722120"/>
            <a:ext cx="2006600" cy="2006600"/>
            <a:chOff x="8020" y="2712"/>
            <a:chExt cx="3160" cy="3160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8020" y="2712"/>
              <a:ext cx="3160" cy="3160"/>
            </a:xfrm>
            <a:prstGeom prst="rect">
              <a:avLst/>
            </a:prstGeom>
            <a:solidFill>
              <a:srgbClr val="124062"/>
            </a:solidFill>
            <a:ln w="25400">
              <a:noFill/>
            </a:ln>
            <a:effectLst>
              <a:outerShdw blurRad="2413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  <a:noAutofit/>
            </a:bodyPr>
            <a:p>
              <a:pPr algn="ctr">
                <a:lnSpc>
                  <a:spcPct val="150000"/>
                </a:lnSpc>
              </a:pPr>
              <a:endParaRPr lang="zh-CN" altLang="en-US" sz="1400" b="1" dirty="0">
                <a:solidFill>
                  <a:schemeClr val="bg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323" y="3251"/>
              <a:ext cx="2554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Bebas" pitchFamily="2" charset="0"/>
                  <a:ea typeface="微软雅黑" panose="020B0503020204020204" charset="-122"/>
                  <a:sym typeface="Bebas" pitchFamily="2" charset="0"/>
                </a:rPr>
                <a:t>流量导入和精准营销是LBS在营销推广方面应用最广的两种营销推广方式</a:t>
              </a:r>
              <a:endParaRPr lang="zh-CN" altLang="en-US" sz="1600" b="1" dirty="0">
                <a:solidFill>
                  <a:schemeClr val="bg1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endParaRPr>
            </a:p>
          </p:txBody>
        </p:sp>
      </p:grpSp>
      <p:sp>
        <p:nvSpPr>
          <p:cNvPr id="50" name="TextBox 39"/>
          <p:cNvSpPr txBox="1"/>
          <p:nvPr/>
        </p:nvSpPr>
        <p:spPr>
          <a:xfrm>
            <a:off x="1912660" y="4227393"/>
            <a:ext cx="1097280" cy="415290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24062"/>
                </a:solidFill>
                <a:latin typeface="Bebas" pitchFamily="2" charset="0"/>
                <a:ea typeface="微软雅黑" panose="020B0503020204020204" charset="-122"/>
                <a:cs typeface="华文黑体" pitchFamily="2" charset="-122"/>
                <a:sym typeface="Bebas" pitchFamily="2" charset="0"/>
              </a:rPr>
              <a:t>流量导入</a:t>
            </a:r>
            <a:endParaRPr lang="zh-CN" altLang="en-US" b="1" dirty="0">
              <a:solidFill>
                <a:srgbClr val="124062"/>
              </a:solidFill>
              <a:latin typeface="Bebas" pitchFamily="2" charset="0"/>
              <a:ea typeface="微软雅黑" panose="020B050302020402020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52" name="TextBox 40"/>
          <p:cNvSpPr txBox="1"/>
          <p:nvPr/>
        </p:nvSpPr>
        <p:spPr>
          <a:xfrm>
            <a:off x="1912660" y="4642204"/>
            <a:ext cx="3743482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主要是通过电子地图类APP实现。用户通过电子地图进行定位的同时，给用户推送沿途及终点附近的商铺，提高用户进店的可能性进而实现流量的导入。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如百度地图：通过LBS实现了商家推荐、叫车服务、周边服务搜索等功能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068070" y="4227195"/>
            <a:ext cx="723900" cy="723900"/>
            <a:chOff x="1682" y="6657"/>
            <a:chExt cx="1140" cy="1140"/>
          </a:xfrm>
        </p:grpSpPr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1682" y="6657"/>
              <a:ext cx="1140" cy="1140"/>
            </a:xfrm>
            <a:prstGeom prst="ellipse">
              <a:avLst/>
            </a:prstGeom>
            <a:solidFill>
              <a:srgbClr val="124062"/>
            </a:solidFill>
            <a:ln w="25400">
              <a:noFill/>
            </a:ln>
            <a:effectLst>
              <a:outerShdw blurRad="1397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24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endParaRPr>
            </a:p>
          </p:txBody>
        </p:sp>
        <p:sp>
          <p:nvSpPr>
            <p:cNvPr id="55" name="符号"/>
            <p:cNvSpPr/>
            <p:nvPr/>
          </p:nvSpPr>
          <p:spPr bwMode="auto">
            <a:xfrm>
              <a:off x="1928" y="6903"/>
              <a:ext cx="648" cy="648"/>
            </a:xfrm>
            <a:custGeom>
              <a:avLst/>
              <a:gdLst>
                <a:gd name="T0" fmla="*/ 1799698 w 3272"/>
                <a:gd name="T1" fmla="*/ 900199 h 3272"/>
                <a:gd name="T2" fmla="*/ 899849 w 3272"/>
                <a:gd name="T3" fmla="*/ 0 h 3272"/>
                <a:gd name="T4" fmla="*/ 0 w 3272"/>
                <a:gd name="T5" fmla="*/ 900199 h 3272"/>
                <a:gd name="T6" fmla="*/ 899849 w 3272"/>
                <a:gd name="T7" fmla="*/ 1800397 h 3272"/>
                <a:gd name="T8" fmla="*/ 1012055 w 3272"/>
                <a:gd name="T9" fmla="*/ 1800397 h 3272"/>
                <a:gd name="T10" fmla="*/ 1124811 w 3272"/>
                <a:gd name="T11" fmla="*/ 1687597 h 3272"/>
                <a:gd name="T12" fmla="*/ 1012055 w 3272"/>
                <a:gd name="T13" fmla="*/ 1575347 h 3272"/>
                <a:gd name="T14" fmla="*/ 899849 w 3272"/>
                <a:gd name="T15" fmla="*/ 1575347 h 3272"/>
                <a:gd name="T16" fmla="*/ 224962 w 3272"/>
                <a:gd name="T17" fmla="*/ 900199 h 3272"/>
                <a:gd name="T18" fmla="*/ 899849 w 3272"/>
                <a:gd name="T19" fmla="*/ 225050 h 3272"/>
                <a:gd name="T20" fmla="*/ 1584636 w 3272"/>
                <a:gd name="T21" fmla="*/ 900199 h 3272"/>
                <a:gd name="T22" fmla="*/ 1584636 w 3272"/>
                <a:gd name="T23" fmla="*/ 1237498 h 3272"/>
                <a:gd name="T24" fmla="*/ 1461980 w 3272"/>
                <a:gd name="T25" fmla="*/ 1350298 h 3272"/>
                <a:gd name="T26" fmla="*/ 1334373 w 3272"/>
                <a:gd name="T27" fmla="*/ 1237498 h 3272"/>
                <a:gd name="T28" fmla="*/ 1334373 w 3272"/>
                <a:gd name="T29" fmla="*/ 900199 h 3272"/>
                <a:gd name="T30" fmla="*/ 899849 w 3272"/>
                <a:gd name="T31" fmla="*/ 450099 h 3272"/>
                <a:gd name="T32" fmla="*/ 449925 w 3272"/>
                <a:gd name="T33" fmla="*/ 900199 h 3272"/>
                <a:gd name="T34" fmla="*/ 899849 w 3272"/>
                <a:gd name="T35" fmla="*/ 1350298 h 3272"/>
                <a:gd name="T36" fmla="*/ 1129762 w 3272"/>
                <a:gd name="T37" fmla="*/ 1285369 h 3272"/>
                <a:gd name="T38" fmla="*/ 1461980 w 3272"/>
                <a:gd name="T39" fmla="*/ 1575347 h 3272"/>
                <a:gd name="T40" fmla="*/ 1799698 w 3272"/>
                <a:gd name="T41" fmla="*/ 1237498 h 3272"/>
                <a:gd name="T42" fmla="*/ 1799698 w 3272"/>
                <a:gd name="T43" fmla="*/ 900199 h 3272"/>
                <a:gd name="T44" fmla="*/ 899849 w 3272"/>
                <a:gd name="T45" fmla="*/ 1125248 h 3272"/>
                <a:gd name="T46" fmla="*/ 674887 w 3272"/>
                <a:gd name="T47" fmla="*/ 900199 h 3272"/>
                <a:gd name="T48" fmla="*/ 899849 w 3272"/>
                <a:gd name="T49" fmla="*/ 675149 h 3272"/>
                <a:gd name="T50" fmla="*/ 1124811 w 3272"/>
                <a:gd name="T51" fmla="*/ 900199 h 3272"/>
                <a:gd name="T52" fmla="*/ 899849 w 3272"/>
                <a:gd name="T53" fmla="*/ 1125248 h 32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72" h="3272">
                  <a:moveTo>
                    <a:pt x="3272" y="1636"/>
                  </a:moveTo>
                  <a:cubicBezTo>
                    <a:pt x="3272" y="733"/>
                    <a:pt x="2539" y="0"/>
                    <a:pt x="1636" y="0"/>
                  </a:cubicBezTo>
                  <a:cubicBezTo>
                    <a:pt x="733" y="0"/>
                    <a:pt x="0" y="733"/>
                    <a:pt x="0" y="1636"/>
                  </a:cubicBezTo>
                  <a:cubicBezTo>
                    <a:pt x="0" y="2539"/>
                    <a:pt x="733" y="3272"/>
                    <a:pt x="1636" y="3272"/>
                  </a:cubicBezTo>
                  <a:cubicBezTo>
                    <a:pt x="1840" y="3272"/>
                    <a:pt x="1840" y="3272"/>
                    <a:pt x="1840" y="3272"/>
                  </a:cubicBezTo>
                  <a:cubicBezTo>
                    <a:pt x="1953" y="3272"/>
                    <a:pt x="2045" y="3180"/>
                    <a:pt x="2045" y="3067"/>
                  </a:cubicBezTo>
                  <a:cubicBezTo>
                    <a:pt x="2045" y="2955"/>
                    <a:pt x="1953" y="2863"/>
                    <a:pt x="1840" y="2863"/>
                  </a:cubicBezTo>
                  <a:cubicBezTo>
                    <a:pt x="1636" y="2863"/>
                    <a:pt x="1636" y="2863"/>
                    <a:pt x="1636" y="2863"/>
                  </a:cubicBezTo>
                  <a:cubicBezTo>
                    <a:pt x="959" y="2863"/>
                    <a:pt x="409" y="2314"/>
                    <a:pt x="409" y="1636"/>
                  </a:cubicBezTo>
                  <a:cubicBezTo>
                    <a:pt x="409" y="958"/>
                    <a:pt x="959" y="409"/>
                    <a:pt x="1636" y="409"/>
                  </a:cubicBezTo>
                  <a:cubicBezTo>
                    <a:pt x="2314" y="409"/>
                    <a:pt x="2881" y="958"/>
                    <a:pt x="2881" y="1636"/>
                  </a:cubicBezTo>
                  <a:cubicBezTo>
                    <a:pt x="2881" y="2249"/>
                    <a:pt x="2881" y="2249"/>
                    <a:pt x="2881" y="2249"/>
                  </a:cubicBezTo>
                  <a:cubicBezTo>
                    <a:pt x="2881" y="2362"/>
                    <a:pt x="2771" y="2454"/>
                    <a:pt x="2658" y="2454"/>
                  </a:cubicBezTo>
                  <a:cubicBezTo>
                    <a:pt x="2546" y="2454"/>
                    <a:pt x="2426" y="2362"/>
                    <a:pt x="2426" y="2249"/>
                  </a:cubicBezTo>
                  <a:cubicBezTo>
                    <a:pt x="2426" y="1636"/>
                    <a:pt x="2426" y="1636"/>
                    <a:pt x="2426" y="1636"/>
                  </a:cubicBezTo>
                  <a:cubicBezTo>
                    <a:pt x="2426" y="1185"/>
                    <a:pt x="2087" y="818"/>
                    <a:pt x="1636" y="818"/>
                  </a:cubicBezTo>
                  <a:cubicBezTo>
                    <a:pt x="1184" y="818"/>
                    <a:pt x="818" y="1185"/>
                    <a:pt x="818" y="1636"/>
                  </a:cubicBezTo>
                  <a:cubicBezTo>
                    <a:pt x="818" y="2087"/>
                    <a:pt x="1184" y="2454"/>
                    <a:pt x="1636" y="2454"/>
                  </a:cubicBezTo>
                  <a:cubicBezTo>
                    <a:pt x="1789" y="2454"/>
                    <a:pt x="1931" y="2409"/>
                    <a:pt x="2054" y="2336"/>
                  </a:cubicBezTo>
                  <a:cubicBezTo>
                    <a:pt x="2096" y="2633"/>
                    <a:pt x="2349" y="2863"/>
                    <a:pt x="2658" y="2863"/>
                  </a:cubicBezTo>
                  <a:cubicBezTo>
                    <a:pt x="2997" y="2863"/>
                    <a:pt x="3272" y="2588"/>
                    <a:pt x="3272" y="2249"/>
                  </a:cubicBezTo>
                  <a:lnTo>
                    <a:pt x="3272" y="1636"/>
                  </a:lnTo>
                  <a:close/>
                  <a:moveTo>
                    <a:pt x="1636" y="2045"/>
                  </a:moveTo>
                  <a:cubicBezTo>
                    <a:pt x="1410" y="2045"/>
                    <a:pt x="1227" y="1862"/>
                    <a:pt x="1227" y="1636"/>
                  </a:cubicBezTo>
                  <a:cubicBezTo>
                    <a:pt x="1227" y="1410"/>
                    <a:pt x="1410" y="1227"/>
                    <a:pt x="1636" y="1227"/>
                  </a:cubicBezTo>
                  <a:cubicBezTo>
                    <a:pt x="1862" y="1227"/>
                    <a:pt x="2045" y="1410"/>
                    <a:pt x="2045" y="1636"/>
                  </a:cubicBezTo>
                  <a:cubicBezTo>
                    <a:pt x="2045" y="1862"/>
                    <a:pt x="1862" y="2045"/>
                    <a:pt x="1636" y="2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8" name="TextBox 39"/>
          <p:cNvSpPr txBox="1"/>
          <p:nvPr/>
        </p:nvSpPr>
        <p:spPr>
          <a:xfrm>
            <a:off x="7560985" y="4227393"/>
            <a:ext cx="1097280" cy="415290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24062"/>
                </a:solidFill>
                <a:latin typeface="Bebas" pitchFamily="2" charset="0"/>
                <a:ea typeface="微软雅黑" panose="020B0503020204020204" charset="-122"/>
                <a:cs typeface="华文黑体" pitchFamily="2" charset="-122"/>
                <a:sym typeface="Bebas" pitchFamily="2" charset="0"/>
              </a:rPr>
              <a:t>精准营销</a:t>
            </a:r>
            <a:endParaRPr lang="zh-CN" altLang="en-US" b="1" dirty="0">
              <a:solidFill>
                <a:srgbClr val="124062"/>
              </a:solidFill>
              <a:latin typeface="Bebas" pitchFamily="2" charset="0"/>
              <a:ea typeface="微软雅黑" panose="020B050302020402020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61" name="TextBox 40"/>
          <p:cNvSpPr txBox="1"/>
          <p:nvPr/>
        </p:nvSpPr>
        <p:spPr>
          <a:xfrm>
            <a:off x="7560985" y="4642204"/>
            <a:ext cx="3743482" cy="1209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依据目标用户的特点进行有针对性的营销。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如摩拜单车：京东与摩拜单车合作，借助摩拜单车由LBS所提供的地理位置信息，进而可以达到基于地理位置的精确投放。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716395" y="4227195"/>
            <a:ext cx="723900" cy="723900"/>
            <a:chOff x="10577" y="6657"/>
            <a:chExt cx="1140" cy="1140"/>
          </a:xfrm>
        </p:grpSpPr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10577" y="6657"/>
              <a:ext cx="1140" cy="1140"/>
            </a:xfrm>
            <a:prstGeom prst="ellipse">
              <a:avLst/>
            </a:prstGeom>
            <a:solidFill>
              <a:srgbClr val="124062"/>
            </a:solidFill>
            <a:ln w="25400">
              <a:noFill/>
            </a:ln>
            <a:effectLst>
              <a:outerShdw blurRad="1397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2400">
                <a:solidFill>
                  <a:srgbClr val="FEFABC"/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endParaRPr>
            </a:p>
          </p:txBody>
        </p:sp>
        <p:sp>
          <p:nvSpPr>
            <p:cNvPr id="65" name="旗帜"/>
            <p:cNvSpPr/>
            <p:nvPr/>
          </p:nvSpPr>
          <p:spPr bwMode="auto">
            <a:xfrm>
              <a:off x="10856" y="6903"/>
              <a:ext cx="582" cy="582"/>
            </a:xfrm>
            <a:custGeom>
              <a:avLst/>
              <a:gdLst>
                <a:gd name="T0" fmla="*/ 1800397 w 3395"/>
                <a:gd name="T1" fmla="*/ 871431 h 3342"/>
                <a:gd name="T2" fmla="*/ 1259482 w 3395"/>
                <a:gd name="T3" fmla="*/ 812027 h 3342"/>
                <a:gd name="T4" fmla="*/ 912661 w 3395"/>
                <a:gd name="T5" fmla="*/ 692690 h 3342"/>
                <a:gd name="T6" fmla="*/ 912661 w 3395"/>
                <a:gd name="T7" fmla="*/ 1571546 h 3342"/>
                <a:gd name="T8" fmla="*/ 768417 w 3395"/>
                <a:gd name="T9" fmla="*/ 1571546 h 3342"/>
                <a:gd name="T10" fmla="*/ 768417 w 3395"/>
                <a:gd name="T11" fmla="*/ 0 h 3342"/>
                <a:gd name="T12" fmla="*/ 912661 w 3395"/>
                <a:gd name="T13" fmla="*/ 0 h 3342"/>
                <a:gd name="T14" fmla="*/ 912661 w 3395"/>
                <a:gd name="T15" fmla="*/ 97061 h 3342"/>
                <a:gd name="T16" fmla="*/ 1259482 w 3395"/>
                <a:gd name="T17" fmla="*/ 216399 h 3342"/>
                <a:gd name="T18" fmla="*/ 1800397 w 3395"/>
                <a:gd name="T19" fmla="*/ 275803 h 3342"/>
                <a:gd name="T20" fmla="*/ 1621683 w 3395"/>
                <a:gd name="T21" fmla="*/ 573882 h 3342"/>
                <a:gd name="T22" fmla="*/ 1800397 w 3395"/>
                <a:gd name="T23" fmla="*/ 871431 h 3342"/>
                <a:gd name="T24" fmla="*/ 226972 w 3395"/>
                <a:gd name="T25" fmla="*/ 1499413 h 3342"/>
                <a:gd name="T26" fmla="*/ 843721 w 3395"/>
                <a:gd name="T27" fmla="*/ 1677094 h 3342"/>
                <a:gd name="T28" fmla="*/ 1460469 w 3395"/>
                <a:gd name="T29" fmla="*/ 1499413 h 3342"/>
                <a:gd name="T30" fmla="*/ 1097738 w 3395"/>
                <a:gd name="T31" fmla="*/ 1340296 h 3342"/>
                <a:gd name="T32" fmla="*/ 1106754 w 3395"/>
                <a:gd name="T33" fmla="*/ 1240583 h 3342"/>
                <a:gd name="T34" fmla="*/ 1687441 w 3395"/>
                <a:gd name="T35" fmla="*/ 1499413 h 3342"/>
                <a:gd name="T36" fmla="*/ 843721 w 3395"/>
                <a:gd name="T37" fmla="*/ 1772564 h 3342"/>
                <a:gd name="T38" fmla="*/ 0 w 3395"/>
                <a:gd name="T39" fmla="*/ 1499413 h 3342"/>
                <a:gd name="T40" fmla="*/ 573794 w 3395"/>
                <a:gd name="T41" fmla="*/ 1241113 h 3342"/>
                <a:gd name="T42" fmla="*/ 582279 w 3395"/>
                <a:gd name="T43" fmla="*/ 1341357 h 3342"/>
                <a:gd name="T44" fmla="*/ 226972 w 3395"/>
                <a:gd name="T45" fmla="*/ 1499413 h 33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95" h="3342">
                  <a:moveTo>
                    <a:pt x="3395" y="1643"/>
                  </a:moveTo>
                  <a:cubicBezTo>
                    <a:pt x="3395" y="1643"/>
                    <a:pt x="2824" y="1531"/>
                    <a:pt x="2375" y="1531"/>
                  </a:cubicBezTo>
                  <a:cubicBezTo>
                    <a:pt x="1926" y="1531"/>
                    <a:pt x="1721" y="1306"/>
                    <a:pt x="1721" y="1306"/>
                  </a:cubicBezTo>
                  <a:cubicBezTo>
                    <a:pt x="1721" y="2963"/>
                    <a:pt x="1721" y="2963"/>
                    <a:pt x="1721" y="2963"/>
                  </a:cubicBezTo>
                  <a:cubicBezTo>
                    <a:pt x="1449" y="2963"/>
                    <a:pt x="1449" y="2963"/>
                    <a:pt x="1449" y="2963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721" y="0"/>
                    <a:pt x="1721" y="0"/>
                    <a:pt x="1721" y="0"/>
                  </a:cubicBezTo>
                  <a:cubicBezTo>
                    <a:pt x="1721" y="183"/>
                    <a:pt x="1721" y="183"/>
                    <a:pt x="1721" y="183"/>
                  </a:cubicBezTo>
                  <a:cubicBezTo>
                    <a:pt x="1721" y="183"/>
                    <a:pt x="1926" y="408"/>
                    <a:pt x="2375" y="408"/>
                  </a:cubicBezTo>
                  <a:cubicBezTo>
                    <a:pt x="2824" y="408"/>
                    <a:pt x="3395" y="520"/>
                    <a:pt x="3395" y="520"/>
                  </a:cubicBezTo>
                  <a:cubicBezTo>
                    <a:pt x="3058" y="1082"/>
                    <a:pt x="3058" y="1082"/>
                    <a:pt x="3058" y="1082"/>
                  </a:cubicBezTo>
                  <a:lnTo>
                    <a:pt x="3395" y="1643"/>
                  </a:lnTo>
                  <a:close/>
                  <a:moveTo>
                    <a:pt x="428" y="2827"/>
                  </a:moveTo>
                  <a:cubicBezTo>
                    <a:pt x="428" y="3012"/>
                    <a:pt x="1020" y="3162"/>
                    <a:pt x="1591" y="3162"/>
                  </a:cubicBezTo>
                  <a:cubicBezTo>
                    <a:pt x="2162" y="3162"/>
                    <a:pt x="2754" y="3012"/>
                    <a:pt x="2754" y="2827"/>
                  </a:cubicBezTo>
                  <a:cubicBezTo>
                    <a:pt x="2754" y="2695"/>
                    <a:pt x="2451" y="2581"/>
                    <a:pt x="2070" y="2527"/>
                  </a:cubicBezTo>
                  <a:cubicBezTo>
                    <a:pt x="2087" y="2339"/>
                    <a:pt x="2087" y="2339"/>
                    <a:pt x="2087" y="2339"/>
                  </a:cubicBezTo>
                  <a:cubicBezTo>
                    <a:pt x="2723" y="2406"/>
                    <a:pt x="3182" y="2599"/>
                    <a:pt x="3182" y="2827"/>
                  </a:cubicBezTo>
                  <a:cubicBezTo>
                    <a:pt x="3182" y="3112"/>
                    <a:pt x="2470" y="3342"/>
                    <a:pt x="1591" y="3342"/>
                  </a:cubicBezTo>
                  <a:cubicBezTo>
                    <a:pt x="712" y="3342"/>
                    <a:pt x="0" y="3112"/>
                    <a:pt x="0" y="2827"/>
                  </a:cubicBezTo>
                  <a:cubicBezTo>
                    <a:pt x="0" y="2601"/>
                    <a:pt x="453" y="2409"/>
                    <a:pt x="1082" y="2340"/>
                  </a:cubicBezTo>
                  <a:cubicBezTo>
                    <a:pt x="1098" y="2529"/>
                    <a:pt x="1098" y="2529"/>
                    <a:pt x="1098" y="2529"/>
                  </a:cubicBezTo>
                  <a:cubicBezTo>
                    <a:pt x="723" y="2584"/>
                    <a:pt x="428" y="2697"/>
                    <a:pt x="428" y="28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52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037041" y="865929"/>
            <a:ext cx="1837249" cy="2187019"/>
            <a:chOff x="1053298" y="1163255"/>
            <a:chExt cx="2210766" cy="2631644"/>
          </a:xfrm>
        </p:grpSpPr>
        <p:sp>
          <p:nvSpPr>
            <p:cNvPr id="24" name="任意多边形 23"/>
            <p:cNvSpPr/>
            <p:nvPr/>
          </p:nvSpPr>
          <p:spPr>
            <a:xfrm>
              <a:off x="1053299" y="1186406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053298" y="1163255"/>
              <a:ext cx="2210765" cy="2608493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  <a:gd name="connsiteX0-1" fmla="*/ 761425 w 1506470"/>
                <a:gd name="connsiteY0-2" fmla="*/ 0 h 1359090"/>
                <a:gd name="connsiteX1-3" fmla="*/ 1506469 w 1506470"/>
                <a:gd name="connsiteY1-4" fmla="*/ 333523 h 1359090"/>
                <a:gd name="connsiteX2-5" fmla="*/ 1506469 w 1506470"/>
                <a:gd name="connsiteY2-6" fmla="*/ 1074028 h 1359090"/>
                <a:gd name="connsiteX3-7" fmla="*/ 753235 w 1506470"/>
                <a:gd name="connsiteY3-8" fmla="*/ 1359090 h 1359090"/>
                <a:gd name="connsiteX4-9" fmla="*/ 0 w 1506470"/>
                <a:gd name="connsiteY4-10" fmla="*/ 1074028 h 1359090"/>
                <a:gd name="connsiteX5-11" fmla="*/ 0 w 1506470"/>
                <a:gd name="connsiteY5-12" fmla="*/ 333523 h 1359090"/>
                <a:gd name="connsiteX6-13" fmla="*/ 761425 w 1506470"/>
                <a:gd name="connsiteY6-14" fmla="*/ 0 h 1359090"/>
                <a:gd name="connsiteX0-15" fmla="*/ 761425 w 1506469"/>
                <a:gd name="connsiteY0-16" fmla="*/ 0 h 1365148"/>
                <a:gd name="connsiteX1-17" fmla="*/ 1506469 w 1506469"/>
                <a:gd name="connsiteY1-18" fmla="*/ 333523 h 1365148"/>
                <a:gd name="connsiteX2-19" fmla="*/ 1506469 w 1506469"/>
                <a:gd name="connsiteY2-20" fmla="*/ 1074028 h 1365148"/>
                <a:gd name="connsiteX3-21" fmla="*/ 753235 w 1506469"/>
                <a:gd name="connsiteY3-22" fmla="*/ 1365148 h 1365148"/>
                <a:gd name="connsiteX4-23" fmla="*/ 0 w 1506469"/>
                <a:gd name="connsiteY4-24" fmla="*/ 1074028 h 1365148"/>
                <a:gd name="connsiteX5-25" fmla="*/ 0 w 1506469"/>
                <a:gd name="connsiteY5-26" fmla="*/ 333523 h 1365148"/>
                <a:gd name="connsiteX6-27" fmla="*/ 761425 w 1506469"/>
                <a:gd name="connsiteY6-28" fmla="*/ 0 h 13651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06469" h="1365148">
                  <a:moveTo>
                    <a:pt x="761425" y="0"/>
                  </a:moveTo>
                  <a:lnTo>
                    <a:pt x="1506469" y="333523"/>
                  </a:lnTo>
                  <a:lnTo>
                    <a:pt x="1506469" y="1074028"/>
                  </a:lnTo>
                  <a:lnTo>
                    <a:pt x="753235" y="1365148"/>
                  </a:lnTo>
                  <a:lnTo>
                    <a:pt x="0" y="1074028"/>
                  </a:lnTo>
                  <a:lnTo>
                    <a:pt x="0" y="333523"/>
                  </a:lnTo>
                  <a:lnTo>
                    <a:pt x="761425" y="0"/>
                  </a:lnTo>
                  <a:close/>
                </a:path>
              </a:pathLst>
            </a:custGeom>
            <a:noFill/>
            <a:ln w="57150">
              <a:solidFill>
                <a:srgbClr val="12406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2" rIns="272321" bIns="313011" numCol="1" spcCol="1270" anchor="ctr" anchorCtr="0">
              <a:noAutofit/>
            </a:bodyPr>
            <a:lstStyle/>
            <a:p>
              <a:pPr algn="ctr" defTabSz="21329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800"/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3206134" y="4015673"/>
            <a:ext cx="54971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48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LBS营销推广的实施</a:t>
            </a:r>
            <a:endParaRPr lang="zh-CN" altLang="en-US" sz="4800" dirty="0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57964" y="2470071"/>
            <a:ext cx="2078122" cy="1286825"/>
            <a:chOff x="5498299" y="2485311"/>
            <a:chExt cx="2078122" cy="1286825"/>
          </a:xfrm>
        </p:grpSpPr>
        <p:cxnSp>
          <p:nvCxnSpPr>
            <p:cNvPr id="43" name="直接连接符 42"/>
            <p:cNvCxnSpPr/>
            <p:nvPr/>
          </p:nvCxnSpPr>
          <p:spPr>
            <a:xfrm flipV="1">
              <a:off x="5904868" y="2485311"/>
              <a:ext cx="1671553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5498299" y="2909539"/>
              <a:ext cx="1671553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037041" y="-15240"/>
            <a:ext cx="1917343" cy="1163268"/>
            <a:chOff x="5177376" y="0"/>
            <a:chExt cx="1917343" cy="1163268"/>
          </a:xfrm>
        </p:grpSpPr>
        <p:cxnSp>
          <p:nvCxnSpPr>
            <p:cNvPr id="53" name="直接连接符 52"/>
            <p:cNvCxnSpPr/>
            <p:nvPr/>
          </p:nvCxnSpPr>
          <p:spPr>
            <a:xfrm flipV="1">
              <a:off x="5177376" y="300671"/>
              <a:ext cx="1671552" cy="862597"/>
            </a:xfrm>
            <a:prstGeom prst="line">
              <a:avLst/>
            </a:prstGeom>
            <a:ln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423167" y="0"/>
              <a:ext cx="1671552" cy="862597"/>
            </a:xfrm>
            <a:prstGeom prst="line">
              <a:avLst/>
            </a:prstGeom>
            <a:ln w="3175">
              <a:solidFill>
                <a:srgbClr val="5372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5420995" y="1548130"/>
            <a:ext cx="1068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5400" b="1">
              <a:solidFill>
                <a:srgbClr val="12406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36515" y="5104765"/>
            <a:ext cx="2677160" cy="1167130"/>
            <a:chOff x="8089" y="8039"/>
            <a:chExt cx="4216" cy="1838"/>
          </a:xfrm>
        </p:grpSpPr>
        <p:grpSp>
          <p:nvGrpSpPr>
            <p:cNvPr id="22" name="组合 21"/>
            <p:cNvGrpSpPr/>
            <p:nvPr/>
          </p:nvGrpSpPr>
          <p:grpSpPr>
            <a:xfrm>
              <a:off x="8089" y="8039"/>
              <a:ext cx="4216" cy="1167"/>
              <a:chOff x="5940680" y="3199847"/>
              <a:chExt cx="2677254" cy="741260"/>
            </a:xfrm>
          </p:grpSpPr>
          <p:sp>
            <p:nvSpPr>
              <p:cNvPr id="25" name="文本框 9"/>
              <p:cNvSpPr txBox="1"/>
              <p:nvPr/>
            </p:nvSpPr>
            <p:spPr>
              <a:xfrm>
                <a:off x="5940681" y="3199847"/>
                <a:ext cx="2677253" cy="30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pPr marL="228600" lvl="1" indent="-228600"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自身分析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文本框 9"/>
              <p:cNvSpPr txBox="1"/>
              <p:nvPr/>
            </p:nvSpPr>
            <p:spPr>
              <a:xfrm>
                <a:off x="5940680" y="3633767"/>
                <a:ext cx="2677253" cy="307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p>
                <a:pPr marL="228600" lvl="1" indent="-228600"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LBS推广方案的制定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文本框 9"/>
            <p:cNvSpPr txBox="1"/>
            <p:nvPr/>
          </p:nvSpPr>
          <p:spPr>
            <a:xfrm>
              <a:off x="8089" y="9393"/>
              <a:ext cx="4216" cy="4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pPr marL="228600" lvl="1" indent="-228600"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LBS推广方案的实施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870" y="215900"/>
            <a:ext cx="5780692" cy="987722"/>
            <a:chOff x="534" y="340"/>
            <a:chExt cx="11030" cy="1885"/>
          </a:xfrm>
        </p:grpSpPr>
        <p:cxnSp>
          <p:nvCxnSpPr>
  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>
              <a:off x="534" y="2061"/>
              <a:ext cx="8690" cy="17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 rot="2700000">
              <a:off x="1830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1001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1415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1537" y="490"/>
              <a:ext cx="1169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华文宋体" panose="02010600040101010101" pitchFamily="2" charset="-122"/>
                </a:rPr>
                <a:t>02</a:t>
              </a:r>
              <a:endParaRPr lang="zh-CN" altLang="en-US" sz="3200" dirty="0">
                <a:solidFill>
                  <a:srgbClr val="FFFFFF"/>
                </a:solidFill>
                <a:latin typeface="Agency FB" panose="020B0503020202020204" pitchFamily="34" charset="0"/>
                <a:ea typeface="华文宋体" panose="02010600040101010101" pitchFamily="2" charset="-122"/>
              </a:endParaRPr>
            </a:p>
          </p:txBody>
        </p:sp>
        <p:cxnSp>
          <p:nvCxnSpPr>
            <p:cNvPr id="24" name="直接连接符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206"/>
              <a:ext cx="8672" cy="19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3822" y="490"/>
              <a:ext cx="7742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12406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自身分析</a:t>
              </a:r>
              <a:endParaRPr lang="zh-CN" altLang="en-US" sz="32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7415" name="圆角矩形 6"/>
          <p:cNvSpPr/>
          <p:nvPr/>
        </p:nvSpPr>
        <p:spPr>
          <a:xfrm>
            <a:off x="5589905" y="4052888"/>
            <a:ext cx="4383088" cy="1287462"/>
          </a:xfrm>
          <a:prstGeom prst="roundRect">
            <a:avLst>
              <a:gd name="adj" fmla="val 9991"/>
            </a:avLst>
          </a:prstGeom>
          <a:solidFill>
            <a:srgbClr val="DBDBDB"/>
          </a:solidFill>
          <a:ln w="3175" cap="flat" cmpd="sng">
            <a:solidFill>
              <a:srgbClr val="94949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2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6" name="TextBox 32"/>
          <p:cNvSpPr txBox="1"/>
          <p:nvPr/>
        </p:nvSpPr>
        <p:spPr>
          <a:xfrm>
            <a:off x="6201093" y="4333875"/>
            <a:ext cx="3321050" cy="693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整体运营状况及所受商品的销售情况分析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17" name="圆角矩形 8"/>
          <p:cNvSpPr/>
          <p:nvPr/>
        </p:nvSpPr>
        <p:spPr>
          <a:xfrm>
            <a:off x="5589905" y="1993900"/>
            <a:ext cx="4383088" cy="1287463"/>
          </a:xfrm>
          <a:prstGeom prst="roundRect">
            <a:avLst>
              <a:gd name="adj" fmla="val 9991"/>
            </a:avLst>
          </a:prstGeom>
          <a:solidFill>
            <a:srgbClr val="DBDBDB"/>
          </a:solidFill>
          <a:ln w="3175" cap="flat" cmpd="sng">
            <a:solidFill>
              <a:srgbClr val="94949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2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TextBox 32"/>
          <p:cNvSpPr txBox="1"/>
          <p:nvPr/>
        </p:nvSpPr>
        <p:spPr>
          <a:xfrm>
            <a:off x="6350635" y="2281555"/>
            <a:ext cx="2453640" cy="6934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营销目的的制定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19" name="五边形 10"/>
          <p:cNvSpPr/>
          <p:nvPr/>
        </p:nvSpPr>
        <p:spPr>
          <a:xfrm>
            <a:off x="4280218" y="2360613"/>
            <a:ext cx="1852612" cy="569912"/>
          </a:xfrm>
          <a:prstGeom prst="homePlate">
            <a:avLst>
              <a:gd name="adj" fmla="val 49889"/>
            </a:avLst>
          </a:prstGeom>
          <a:solidFill>
            <a:srgbClr val="53728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0" name="TextBox 22"/>
          <p:cNvSpPr txBox="1"/>
          <p:nvPr/>
        </p:nvSpPr>
        <p:spPr>
          <a:xfrm>
            <a:off x="4386580" y="2443480"/>
            <a:ext cx="1264920" cy="3695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目标分析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3" name="五边形 14"/>
          <p:cNvSpPr/>
          <p:nvPr/>
        </p:nvSpPr>
        <p:spPr>
          <a:xfrm>
            <a:off x="4280218" y="4413250"/>
            <a:ext cx="1852612" cy="568325"/>
          </a:xfrm>
          <a:prstGeom prst="homePlate">
            <a:avLst>
              <a:gd name="adj" fmla="val 50028"/>
            </a:avLst>
          </a:prstGeom>
          <a:solidFill>
            <a:srgbClr val="53728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4" name="TextBox 22"/>
          <p:cNvSpPr txBox="1"/>
          <p:nvPr/>
        </p:nvSpPr>
        <p:spPr>
          <a:xfrm>
            <a:off x="4394835" y="4495800"/>
            <a:ext cx="1335405" cy="3702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现状分析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5" name="任意多边形 16"/>
          <p:cNvSpPr/>
          <p:nvPr/>
        </p:nvSpPr>
        <p:spPr>
          <a:xfrm>
            <a:off x="3229610" y="2658110"/>
            <a:ext cx="1061085" cy="868045"/>
          </a:xfrm>
          <a:custGeom>
            <a:avLst/>
            <a:gdLst/>
            <a:ahLst/>
            <a:cxnLst>
              <a:cxn ang="0">
                <a:pos x="0" y="1688981"/>
              </a:cxn>
              <a:cxn ang="0">
                <a:pos x="1146412" y="0"/>
              </a:cxn>
            </a:cxnLst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>
            <a:solidFill>
              <a:srgbClr val="124062"/>
            </a:solidFill>
            <a:prstDash val="solid"/>
            <a:headEnd type="oval" w="med" len="med"/>
            <a:tailEnd type="oval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6" name="任意多边形 17"/>
          <p:cNvSpPr/>
          <p:nvPr/>
        </p:nvSpPr>
        <p:spPr>
          <a:xfrm flipV="1">
            <a:off x="3240405" y="3894455"/>
            <a:ext cx="1040130" cy="791210"/>
          </a:xfrm>
          <a:custGeom>
            <a:avLst/>
            <a:gdLst/>
            <a:ahLst/>
            <a:cxnLst>
              <a:cxn ang="0">
                <a:pos x="0" y="1535512"/>
              </a:cxn>
              <a:cxn ang="0">
                <a:pos x="1135412" y="0"/>
              </a:cxn>
            </a:cxnLst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>
            <a:solidFill>
              <a:srgbClr val="124062"/>
            </a:solidFill>
            <a:prstDash val="solid"/>
            <a:headEnd type="oval" w="med" len="med"/>
            <a:tailEnd type="oval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8" name="椭圆 19"/>
          <p:cNvSpPr/>
          <p:nvPr/>
        </p:nvSpPr>
        <p:spPr>
          <a:xfrm>
            <a:off x="2061528" y="3027363"/>
            <a:ext cx="1389062" cy="1385887"/>
          </a:xfrm>
          <a:prstGeom prst="ellipse">
            <a:avLst/>
          </a:prstGeom>
          <a:solidFill>
            <a:srgbClr val="124062"/>
          </a:solidFill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sz="2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自身</a:t>
            </a:r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algn="ctr" eaLnBrk="1" hangingPunct="1"/>
            <a:r>
              <a:rPr lang="zh-CN" altLang="en-US" sz="2000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分析</a:t>
            </a:r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ldLvl="0" animBg="1"/>
      <p:bldP spid="17416" grpId="0"/>
      <p:bldP spid="17417" grpId="0" bldLvl="0" animBg="1"/>
      <p:bldP spid="17418" grpId="0"/>
      <p:bldP spid="17419" grpId="0" bldLvl="0" animBg="1"/>
      <p:bldP spid="17420" grpId="0"/>
      <p:bldP spid="17423" grpId="0" bldLvl="0" animBg="1"/>
      <p:bldP spid="17424" grpId="0"/>
      <p:bldP spid="174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870" y="215900"/>
            <a:ext cx="5780692" cy="978290"/>
            <a:chOff x="534" y="340"/>
            <a:chExt cx="11030" cy="1867"/>
          </a:xfrm>
        </p:grpSpPr>
        <p:cxnSp>
          <p:nvCxnSpPr>
            <p:cNvPr id="23" name="直接连接符 2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078"/>
              <a:ext cx="10237" cy="1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圆角矩形 26"/>
            <p:cNvSpPr/>
            <p:nvPr/>
          </p:nvSpPr>
          <p:spPr>
            <a:xfrm rot="2700000">
              <a:off x="1830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2700000">
              <a:off x="1001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53728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 rot="2700000">
              <a:off x="1415" y="340"/>
              <a:ext cx="1415" cy="1415"/>
            </a:xfrm>
            <a:prstGeom prst="roundRect">
              <a:avLst>
                <a:gd name="adj" fmla="val 0"/>
              </a:avLst>
            </a:prstGeom>
            <a:solidFill>
              <a:srgbClr val="124062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1537" y="490"/>
              <a:ext cx="1169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华文宋体" panose="02010600040101010101" pitchFamily="2" charset="-122"/>
                </a:rPr>
                <a:t>02</a:t>
              </a:r>
              <a:endParaRPr lang="zh-CN" altLang="en-US" sz="3200" dirty="0">
                <a:solidFill>
                  <a:srgbClr val="FFFFFF"/>
                </a:solidFill>
                <a:latin typeface="Agency FB" panose="020B0503020202020204" pitchFamily="34" charset="0"/>
                <a:ea typeface="华文宋体" panose="02010600040101010101" pitchFamily="2" charset="-122"/>
              </a:endParaRPr>
            </a:p>
          </p:txBody>
        </p:sp>
        <p:cxnSp>
          <p:nvCxnSpPr>
            <p:cNvPr id="24" name="直接连接符 2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CxnSpPr/>
            <p:nvPr/>
          </p:nvCxnSpPr>
          <p:spPr>
            <a:xfrm flipH="1" flipV="1">
              <a:off x="534" y="2205"/>
              <a:ext cx="10201" cy="2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/>
            <p:cNvSpPr txBox="1"/>
            <p:nvPr/>
          </p:nvSpPr>
          <p:spPr>
            <a:xfrm>
              <a:off x="3822" y="490"/>
              <a:ext cx="7742" cy="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rgbClr val="12406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LBS推广方案的制定</a:t>
              </a:r>
              <a:endParaRPr lang="zh-CN" altLang="en-US" sz="3200" dirty="0">
                <a:solidFill>
                  <a:srgbClr val="12406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7415" name="圆角矩形 6"/>
          <p:cNvSpPr/>
          <p:nvPr/>
        </p:nvSpPr>
        <p:spPr>
          <a:xfrm>
            <a:off x="5589905" y="4052888"/>
            <a:ext cx="4383088" cy="1287462"/>
          </a:xfrm>
          <a:prstGeom prst="roundRect">
            <a:avLst>
              <a:gd name="adj" fmla="val 9991"/>
            </a:avLst>
          </a:prstGeom>
          <a:solidFill>
            <a:srgbClr val="DBDBDB"/>
          </a:solidFill>
          <a:ln w="3175" cap="flat" cmpd="sng">
            <a:solidFill>
              <a:srgbClr val="94949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2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6" name="TextBox 32"/>
          <p:cNvSpPr txBox="1"/>
          <p:nvPr/>
        </p:nvSpPr>
        <p:spPr>
          <a:xfrm>
            <a:off x="6201093" y="4350385"/>
            <a:ext cx="3321050" cy="693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通过在地图中标注店铺信息的方式进行较为被动的店铺宣传。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特点：见效慢且成本较低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17" name="圆角矩形 8"/>
          <p:cNvSpPr/>
          <p:nvPr/>
        </p:nvSpPr>
        <p:spPr>
          <a:xfrm>
            <a:off x="5589905" y="1993900"/>
            <a:ext cx="4383088" cy="1287463"/>
          </a:xfrm>
          <a:prstGeom prst="roundRect">
            <a:avLst>
              <a:gd name="adj" fmla="val 9991"/>
            </a:avLst>
          </a:prstGeom>
          <a:solidFill>
            <a:srgbClr val="DBDBDB"/>
          </a:solidFill>
          <a:ln w="3175" cap="flat" cmpd="sng">
            <a:solidFill>
              <a:srgbClr val="949494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lvl="2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TextBox 32"/>
          <p:cNvSpPr txBox="1"/>
          <p:nvPr/>
        </p:nvSpPr>
        <p:spPr>
          <a:xfrm>
            <a:off x="6201410" y="2098675"/>
            <a:ext cx="3388995" cy="10985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通过签到送礼的方式提升店铺流量的推广方式。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eaLnBrk="1" hangingPunct="1"/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特点：见效快，但不适合店铺长期进行，且会增加推广成本。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19" name="五边形 10"/>
          <p:cNvSpPr/>
          <p:nvPr/>
        </p:nvSpPr>
        <p:spPr>
          <a:xfrm>
            <a:off x="4280218" y="2360613"/>
            <a:ext cx="1852612" cy="569912"/>
          </a:xfrm>
          <a:prstGeom prst="homePlate">
            <a:avLst>
              <a:gd name="adj" fmla="val 49889"/>
            </a:avLst>
          </a:prstGeom>
          <a:solidFill>
            <a:srgbClr val="53728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0" name="TextBox 22"/>
          <p:cNvSpPr txBox="1"/>
          <p:nvPr/>
        </p:nvSpPr>
        <p:spPr>
          <a:xfrm>
            <a:off x="4386580" y="2443480"/>
            <a:ext cx="1264920" cy="3695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进店签到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3" name="五边形 14"/>
          <p:cNvSpPr/>
          <p:nvPr/>
        </p:nvSpPr>
        <p:spPr>
          <a:xfrm>
            <a:off x="4280218" y="4413250"/>
            <a:ext cx="1852612" cy="568325"/>
          </a:xfrm>
          <a:prstGeom prst="homePlate">
            <a:avLst>
              <a:gd name="adj" fmla="val 50028"/>
            </a:avLst>
          </a:prstGeom>
          <a:solidFill>
            <a:srgbClr val="537285"/>
          </a:solidFill>
          <a:ln w="9525">
            <a:noFill/>
          </a:ln>
        </p:spPr>
        <p:txBody>
          <a:bodyPr anchor="ctr"/>
          <a:p>
            <a:pPr lvl="0" algn="ctr" eaLnBrk="1" hangingPunct="1"/>
            <a:endParaRPr lang="zh-CN" altLang="en-US" sz="2000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4" name="TextBox 22"/>
          <p:cNvSpPr txBox="1"/>
          <p:nvPr/>
        </p:nvSpPr>
        <p:spPr>
          <a:xfrm>
            <a:off x="4386580" y="4495800"/>
            <a:ext cx="1335405" cy="3702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地图推广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425" name="任意多边形 16"/>
          <p:cNvSpPr/>
          <p:nvPr/>
        </p:nvSpPr>
        <p:spPr>
          <a:xfrm>
            <a:off x="3229610" y="2658110"/>
            <a:ext cx="1061085" cy="868045"/>
          </a:xfrm>
          <a:custGeom>
            <a:avLst/>
            <a:gdLst/>
            <a:ahLst/>
            <a:cxnLst>
              <a:cxn ang="0">
                <a:pos x="0" y="1688981"/>
              </a:cxn>
              <a:cxn ang="0">
                <a:pos x="1146412" y="0"/>
              </a:cxn>
            </a:cxnLst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>
            <a:solidFill>
              <a:srgbClr val="124062"/>
            </a:solidFill>
            <a:prstDash val="solid"/>
            <a:headEnd type="oval" w="med" len="med"/>
            <a:tailEnd type="oval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6" name="任意多边形 17"/>
          <p:cNvSpPr/>
          <p:nvPr/>
        </p:nvSpPr>
        <p:spPr>
          <a:xfrm flipV="1">
            <a:off x="3240405" y="3894455"/>
            <a:ext cx="1040130" cy="791210"/>
          </a:xfrm>
          <a:custGeom>
            <a:avLst/>
            <a:gdLst/>
            <a:ahLst/>
            <a:cxnLst>
              <a:cxn ang="0">
                <a:pos x="0" y="1535512"/>
              </a:cxn>
              <a:cxn ang="0">
                <a:pos x="1135412" y="0"/>
              </a:cxn>
            </a:cxnLst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noFill/>
          <a:ln w="9525" cap="flat" cmpd="sng">
            <a:solidFill>
              <a:srgbClr val="124062"/>
            </a:solidFill>
            <a:prstDash val="solid"/>
            <a:headEnd type="oval" w="med" len="med"/>
            <a:tailEnd type="oval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28" name="椭圆 19"/>
          <p:cNvSpPr/>
          <p:nvPr/>
        </p:nvSpPr>
        <p:spPr>
          <a:xfrm>
            <a:off x="2061528" y="3027363"/>
            <a:ext cx="1389062" cy="1385887"/>
          </a:xfrm>
          <a:prstGeom prst="ellipse">
            <a:avLst/>
          </a:prstGeom>
          <a:solidFill>
            <a:srgbClr val="124062"/>
          </a:solidFill>
          <a:ln w="9525">
            <a:noFill/>
          </a:ln>
        </p:spPr>
        <p:txBody>
          <a:bodyPr anchor="ctr"/>
          <a:p>
            <a:pPr lvl="0" algn="ctr" eaLnBrk="1" hangingPunct="1"/>
            <a:r>
              <a:rPr lang="zh-CN" altLang="en-US" b="1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LBS推广方式的选择</a:t>
            </a:r>
            <a:endParaRPr lang="zh-CN" altLang="en-US" b="1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ldLvl="0" animBg="1"/>
      <p:bldP spid="17416" grpId="0"/>
      <p:bldP spid="17417" grpId="0" bldLvl="0" animBg="1"/>
      <p:bldP spid="17418" grpId="0"/>
      <p:bldP spid="17419" grpId="0" bldLvl="0" animBg="1"/>
      <p:bldP spid="17420" grpId="0"/>
      <p:bldP spid="17423" grpId="0" bldLvl="0" animBg="1"/>
      <p:bldP spid="17424" grpId="0"/>
      <p:bldP spid="1742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WPS 演示</Application>
  <PresentationFormat>宽屏</PresentationFormat>
  <Paragraphs>149</Paragraphs>
  <Slides>12</Slides>
  <Notes>35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Arial</vt:lpstr>
      <vt:lpstr>Kartika</vt:lpstr>
      <vt:lpstr>Agency FB</vt:lpstr>
      <vt:lpstr>华文宋体</vt:lpstr>
      <vt:lpstr>Roboto Black</vt:lpstr>
      <vt:lpstr>Bebas</vt:lpstr>
      <vt:lpstr>孙过庭草体测试版</vt:lpstr>
      <vt:lpstr>Arial Unicode MS</vt:lpstr>
      <vt:lpstr>Calibri Light</vt:lpstr>
      <vt:lpstr>Oswald</vt:lpstr>
      <vt:lpstr>Segoe Print</vt:lpstr>
      <vt:lpstr>Lato Regular</vt:lpstr>
      <vt:lpstr>Lato</vt:lpstr>
      <vt:lpstr>华文黑体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MK</cp:lastModifiedBy>
  <cp:revision>126</cp:revision>
  <dcterms:created xsi:type="dcterms:W3CDTF">2017-02-19T15:11:00Z</dcterms:created>
  <dcterms:modified xsi:type="dcterms:W3CDTF">2018-05-18T07:22:19Z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