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91" r:id="rId9"/>
    <p:sldId id="282" r:id="rId10"/>
    <p:sldId id="284" r:id="rId11"/>
    <p:sldId id="290" r:id="rId12"/>
    <p:sldId id="263" r:id="rId13"/>
    <p:sldId id="289" r:id="rId14"/>
    <p:sldId id="287" r:id="rId15"/>
    <p:sldId id="288" r:id="rId16"/>
    <p:sldId id="266" r:id="rId17"/>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742F"/>
    <a:srgbClr val="00B050"/>
    <a:srgbClr val="268868"/>
    <a:srgbClr val="FFFFFF"/>
    <a:srgbClr val="01A49F"/>
    <a:srgbClr val="38A39A"/>
    <a:srgbClr val="4376AB"/>
    <a:srgbClr val="1990AE"/>
    <a:srgbClr val="5F5CA3"/>
    <a:srgbClr val="4380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4.png"/><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1.jpeg"/><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1" Type="http://schemas.openxmlformats.org/officeDocument/2006/relationships/slideLayout" Target="../slideLayouts/slideLayout2.xml"/><Relationship Id="rId10" Type="http://schemas.openxmlformats.org/officeDocument/2006/relationships/image" Target="../media/image1.jpe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椭圆 4"/>
          <p:cNvSpPr/>
          <p:nvPr/>
        </p:nvSpPr>
        <p:spPr>
          <a:xfrm>
            <a:off x="2923540" y="2839720"/>
            <a:ext cx="1477645" cy="1477645"/>
          </a:xfrm>
          <a:prstGeom prst="ellipse">
            <a:avLst/>
          </a:prstGeom>
          <a:solidFill>
            <a:srgbClr val="507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7806055" y="2825750"/>
            <a:ext cx="1477645" cy="147764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4109085" y="1456055"/>
            <a:ext cx="3973195" cy="3945890"/>
          </a:xfrm>
          <a:prstGeom prst="ellipse">
            <a:avLst/>
          </a:prstGeom>
          <a:solidFill>
            <a:srgbClr val="268868"/>
          </a:solidFill>
          <a:ln>
            <a:noFill/>
          </a:ln>
        </p:spPr>
        <p:style>
          <a:lnRef idx="3">
            <a:schemeClr val="lt1"/>
          </a:lnRef>
          <a:fillRef idx="1">
            <a:schemeClr val="accent1"/>
          </a:fillRef>
          <a:effectRef idx="1">
            <a:schemeClr val="accent1"/>
          </a:effectRef>
          <a:fontRef idx="minor">
            <a:schemeClr val="lt1"/>
          </a:fontRef>
        </p:style>
        <p:txBody>
          <a:bodyPr rtlCol="0" anchor="ctr"/>
          <a:p>
            <a:pPr algn="ctr"/>
            <a:endParaRPr lang="zh-CN" altLang="en-US"/>
          </a:p>
        </p:txBody>
      </p:sp>
      <p:sp>
        <p:nvSpPr>
          <p:cNvPr id="6" name="椭圆 5"/>
          <p:cNvSpPr/>
          <p:nvPr/>
        </p:nvSpPr>
        <p:spPr>
          <a:xfrm>
            <a:off x="4248150" y="1593850"/>
            <a:ext cx="3700780" cy="3676650"/>
          </a:xfrm>
          <a:prstGeom prst="ellipse">
            <a:avLst/>
          </a:prstGeom>
          <a:noFill/>
          <a:ln w="3175">
            <a:solidFill>
              <a:schemeClr val="bg1"/>
            </a:solidFill>
          </a:ln>
        </p:spPr>
        <p:style>
          <a:lnRef idx="3">
            <a:schemeClr val="lt1"/>
          </a:lnRef>
          <a:fillRef idx="1">
            <a:schemeClr val="accent1"/>
          </a:fillRef>
          <a:effectRef idx="1">
            <a:schemeClr val="accent1"/>
          </a:effectRef>
          <a:fontRef idx="minor">
            <a:schemeClr val="lt1"/>
          </a:fontRef>
        </p:style>
        <p:txBody>
          <a:bodyPr rtlCol="0" anchor="ctr"/>
          <a:p>
            <a:pPr algn="ctr"/>
            <a:endParaRPr lang="zh-CN" altLang="en-US"/>
          </a:p>
        </p:txBody>
      </p:sp>
      <p:sp>
        <p:nvSpPr>
          <p:cNvPr id="9" name="椭圆 8"/>
          <p:cNvSpPr/>
          <p:nvPr/>
        </p:nvSpPr>
        <p:spPr>
          <a:xfrm>
            <a:off x="9773920" y="3098800"/>
            <a:ext cx="1015365" cy="1015365"/>
          </a:xfrm>
          <a:prstGeom prst="ellipse">
            <a:avLst/>
          </a:prstGeom>
          <a:solidFill>
            <a:srgbClr val="268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椭圆 9"/>
          <p:cNvSpPr/>
          <p:nvPr/>
        </p:nvSpPr>
        <p:spPr>
          <a:xfrm>
            <a:off x="1538605" y="3085465"/>
            <a:ext cx="1015365" cy="1015365"/>
          </a:xfrm>
          <a:prstGeom prst="ellipse">
            <a:avLst/>
          </a:prstGeom>
          <a:solidFill>
            <a:srgbClr val="01A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标题 6"/>
          <p:cNvSpPr>
            <a:spLocks noGrp="1"/>
          </p:cNvSpPr>
          <p:nvPr>
            <p:ph type="ctrTitle"/>
          </p:nvPr>
        </p:nvSpPr>
        <p:spPr>
          <a:xfrm>
            <a:off x="4248150" y="2072005"/>
            <a:ext cx="3701415" cy="2423160"/>
          </a:xfrm>
        </p:spPr>
        <p:txBody>
          <a:bodyPr>
            <a:noAutofit/>
          </a:bodyPr>
          <a:p>
            <a:pPr fontAlgn="auto">
              <a:lnSpc>
                <a:spcPct val="100000"/>
              </a:lnSpc>
            </a:pPr>
            <a:r>
              <a:rPr b="1" dirty="0" smtClean="0">
                <a:solidFill>
                  <a:schemeClr val="bg1"/>
                </a:solidFill>
                <a:uFillTx/>
                <a:latin typeface="微软雅黑" panose="020B0503020204020204" charset="-122"/>
                <a:ea typeface="微软雅黑" panose="020B0503020204020204" charset="-122"/>
              </a:rPr>
              <a:t>微店平台开设</a:t>
            </a:r>
            <a:endParaRPr b="1" dirty="0" smtClean="0">
              <a:solidFill>
                <a:schemeClr val="bg1"/>
              </a:solidFill>
              <a:uFillTx/>
              <a:latin typeface="微软雅黑" panose="020B0503020204020204" charset="-122"/>
              <a:ea typeface="微软雅黑" panose="020B0503020204020204" charset="-122"/>
            </a:endParaRPr>
          </a:p>
        </p:txBody>
      </p:sp>
      <p:pic>
        <p:nvPicPr>
          <p:cNvPr id="2" name="图片 1" descr="20149309313"/>
          <p:cNvPicPr>
            <a:picLocks noChangeAspect="1"/>
          </p:cNvPicPr>
          <p:nvPr/>
        </p:nvPicPr>
        <p:blipFill>
          <a:blip r:embed="rId1"/>
          <a:stretch>
            <a:fillRect/>
          </a:stretch>
        </p:blipFill>
        <p:spPr>
          <a:xfrm>
            <a:off x="-8890" y="-6350"/>
            <a:ext cx="2990281" cy="900007"/>
          </a:xfrm>
          <a:prstGeom prst="rect">
            <a:avLst/>
          </a:prstGeo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5" presetClass="entr" presetSubtype="0" fill="hold" grpId="8"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6"/>
                                        </p:tgtEl>
                                      </p:cBhvr>
                                    </p:animEffect>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12" presetClass="entr" presetSubtype="4" fill="hold" grpId="1"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p:tgtEl>
                                          <p:spTgt spid="5"/>
                                        </p:tgtEl>
                                        <p:attrNameLst>
                                          <p:attrName>ppt_y</p:attrName>
                                        </p:attrNameLst>
                                      </p:cBhvr>
                                      <p:tavLst>
                                        <p:tav tm="0">
                                          <p:val>
                                            <p:strVal val="#ppt_y+#ppt_h*1.125000"/>
                                          </p:val>
                                        </p:tav>
                                        <p:tav tm="100000">
                                          <p:val>
                                            <p:strVal val="#ppt_y"/>
                                          </p:val>
                                        </p:tav>
                                      </p:tavLst>
                                    </p:anim>
                                    <p:animEffect transition="in" filter="wipe(up)">
                                      <p:cBhvr>
                                        <p:cTn id="28" dur="500"/>
                                        <p:tgtEl>
                                          <p:spTgt spid="5"/>
                                        </p:tgtEl>
                                      </p:cBhvr>
                                    </p:animEffect>
                                  </p:childTnLst>
                                </p:cTn>
                              </p:par>
                            </p:childTnLst>
                          </p:cTn>
                        </p:par>
                        <p:par>
                          <p:cTn id="29" fill="hold">
                            <p:stCondLst>
                              <p:cond delay="2500"/>
                            </p:stCondLst>
                            <p:childTnLst>
                              <p:par>
                                <p:cTn id="30" presetID="12" presetClass="entr" presetSubtype="1" fill="hold" grpId="1"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p:tgtEl>
                                          <p:spTgt spid="8"/>
                                        </p:tgtEl>
                                        <p:attrNameLst>
                                          <p:attrName>ppt_y</p:attrName>
                                        </p:attrNameLst>
                                      </p:cBhvr>
                                      <p:tavLst>
                                        <p:tav tm="0">
                                          <p:val>
                                            <p:strVal val="#ppt_y-#ppt_h*1.125000"/>
                                          </p:val>
                                        </p:tav>
                                        <p:tav tm="100000">
                                          <p:val>
                                            <p:strVal val="#ppt_y"/>
                                          </p:val>
                                        </p:tav>
                                      </p:tavLst>
                                    </p:anim>
                                    <p:animEffect transition="in" filter="wipe(down)">
                                      <p:cBhvr>
                                        <p:cTn id="33" dur="500"/>
                                        <p:tgtEl>
                                          <p:spTgt spid="8"/>
                                        </p:tgtEl>
                                      </p:cBhvr>
                                    </p:animEffect>
                                  </p:childTnLst>
                                </p:cTn>
                              </p:par>
                            </p:childTnLst>
                          </p:cTn>
                        </p:par>
                        <p:par>
                          <p:cTn id="34" fill="hold">
                            <p:stCondLst>
                              <p:cond delay="3000"/>
                            </p:stCondLst>
                            <p:childTnLst>
                              <p:par>
                                <p:cTn id="35" presetID="52" presetClass="entr" presetSubtype="0" fill="hold" grpId="1" nodeType="afterEffect">
                                  <p:stCondLst>
                                    <p:cond delay="0"/>
                                  </p:stCondLst>
                                  <p:childTnLst>
                                    <p:set>
                                      <p:cBhvr>
                                        <p:cTn id="36" dur="1" fill="hold">
                                          <p:stCondLst>
                                            <p:cond delay="0"/>
                                          </p:stCondLst>
                                        </p:cTn>
                                        <p:tgtEl>
                                          <p:spTgt spid="9"/>
                                        </p:tgtEl>
                                        <p:attrNameLst>
                                          <p:attrName>style.visibility</p:attrName>
                                        </p:attrNameLst>
                                      </p:cBhvr>
                                      <p:to>
                                        <p:strVal val="visible"/>
                                      </p:to>
                                    </p:set>
                                    <p:animScale>
                                      <p:cBhvr>
                                        <p:cTn id="3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9"/>
                                        </p:tgtEl>
                                        <p:attrNameLst>
                                          <p:attrName>ppt_x</p:attrName>
                                          <p:attrName>ppt_y</p:attrName>
                                        </p:attrNameLst>
                                      </p:cBhvr>
                                    </p:animMotion>
                                    <p:animEffect transition="in" filter="fade">
                                      <p:cBhvr>
                                        <p:cTn id="39" dur="1000"/>
                                        <p:tgtEl>
                                          <p:spTgt spid="9"/>
                                        </p:tgtEl>
                                      </p:cBhvr>
                                    </p:animEffect>
                                  </p:childTnLst>
                                </p:cTn>
                              </p:par>
                            </p:childTnLst>
                          </p:cTn>
                        </p:par>
                        <p:par>
                          <p:cTn id="40" fill="hold">
                            <p:stCondLst>
                              <p:cond delay="4000"/>
                            </p:stCondLst>
                            <p:childTnLst>
                              <p:par>
                                <p:cTn id="41" presetID="24" presetClass="entr" presetSubtype="0" fill="hold" grpId="1" nodeType="afterEffect">
                                  <p:stCondLst>
                                    <p:cond delay="0"/>
                                  </p:stCondLst>
                                  <p:childTnLst>
                                    <p:set>
                                      <p:cBhvr>
                                        <p:cTn id="42" dur="1" fill="hold">
                                          <p:stCondLst>
                                            <p:cond delay="0"/>
                                          </p:stCondLst>
                                        </p:cTn>
                                        <p:tgtEl>
                                          <p:spTgt spid="10"/>
                                        </p:tgtEl>
                                        <p:attrNameLst>
                                          <p:attrName>style.visibility</p:attrName>
                                        </p:attrNameLst>
                                      </p:cBhvr>
                                      <p:to>
                                        <p:strVal val="visible"/>
                                      </p:to>
                                    </p:set>
                                    <p:anim to="" calcmode="lin" valueType="num">
                                      <p:cBhvr>
                                        <p:cTn id="43" dur="1" fill="hold"/>
                                        <p:tgtEl>
                                          <p:spTgt spid="1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5" grpId="1" animBg="1"/>
      <p:bldP spid="8" grpId="1" animBg="1"/>
      <p:bldP spid="9" grpId="1" animBg="1"/>
      <p:bldP spid="10" grpId="1" animBg="1"/>
      <p:bldP spid="6" grpId="1" animBg="1"/>
      <p:bldP spid="6" grpId="2" animBg="1"/>
      <p:bldP spid="6" grpId="3" animBg="1"/>
      <p:bldP spid="6" grpId="4" animBg="1"/>
      <p:bldP spid="6" grpId="5" animBg="1"/>
      <p:bldP spid="6" grpId="6" animBg="1"/>
      <p:bldP spid="6" grpId="7" animBg="1"/>
      <p:bldP spid="6" grpId="8"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椭圆 3"/>
          <p:cNvSpPr/>
          <p:nvPr/>
        </p:nvSpPr>
        <p:spPr>
          <a:xfrm>
            <a:off x="4805680" y="1103630"/>
            <a:ext cx="2598420" cy="2598420"/>
          </a:xfrm>
          <a:prstGeom prst="ellipse">
            <a:avLst/>
          </a:prstGeom>
          <a:solidFill>
            <a:srgbClr val="268868"/>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5" name="椭圆 4"/>
          <p:cNvSpPr/>
          <p:nvPr/>
        </p:nvSpPr>
        <p:spPr>
          <a:xfrm>
            <a:off x="4899025" y="1196975"/>
            <a:ext cx="2412018" cy="2412018"/>
          </a:xfrm>
          <a:prstGeom prst="ellipse">
            <a:avLst/>
          </a:prstGeom>
          <a:noFill/>
          <a:ln w="6350">
            <a:solidFill>
              <a:schemeClr val="bg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6" name="标题 1"/>
          <p:cNvSpPr txBox="1"/>
          <p:nvPr/>
        </p:nvSpPr>
        <p:spPr>
          <a:xfrm>
            <a:off x="5011420" y="1833880"/>
            <a:ext cx="2186940" cy="113792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6600" dirty="0" smtClean="0">
                <a:solidFill>
                  <a:schemeClr val="bg1"/>
                </a:solidFill>
                <a:latin typeface="黑体" panose="02010609060101010101" pitchFamily="49" charset="-122"/>
                <a:ea typeface="黑体" panose="02010609060101010101" pitchFamily="49" charset="-122"/>
              </a:rPr>
              <a:t>02</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7" name="TextBox 4"/>
          <p:cNvSpPr txBox="1"/>
          <p:nvPr/>
        </p:nvSpPr>
        <p:spPr>
          <a:xfrm>
            <a:off x="3931920" y="3883660"/>
            <a:ext cx="4345940" cy="460375"/>
          </a:xfrm>
          <a:prstGeom prst="rect">
            <a:avLst/>
          </a:prstGeom>
          <a:noFill/>
        </p:spPr>
        <p:txBody>
          <a:bodyPr wrap="square" rtlCol="0">
            <a:spAutoFit/>
          </a:bodyPr>
          <a:lstStyle/>
          <a:p>
            <a:pPr algn="ctr">
              <a:spcBef>
                <a:spcPts val="1200"/>
              </a:spcBef>
              <a:spcAft>
                <a:spcPts val="1200"/>
              </a:spcAft>
            </a:pPr>
            <a:r>
              <a:rPr lang="zh-CN" altLang="en-US" sz="2400" dirty="0" smtClean="0">
                <a:latin typeface="微软雅黑" panose="020B0503020204020204" charset="-122"/>
                <a:ea typeface="微软雅黑" panose="020B0503020204020204" charset="-122"/>
                <a:sym typeface="+mn-ea"/>
              </a:rPr>
              <a:t>店铺开设实施</a:t>
            </a:r>
            <a:endParaRPr lang="zh-CN" altLang="en-US" sz="2400" dirty="0">
              <a:latin typeface="微软雅黑" panose="020B0503020204020204" charset="-122"/>
              <a:ea typeface="微软雅黑" panose="020B0503020204020204" charset="-122"/>
            </a:endParaRPr>
          </a:p>
        </p:txBody>
      </p:sp>
      <p:sp>
        <p:nvSpPr>
          <p:cNvPr id="8" name="椭圆 7"/>
          <p:cNvSpPr/>
          <p:nvPr/>
        </p:nvSpPr>
        <p:spPr>
          <a:xfrm>
            <a:off x="9877425" y="3748405"/>
            <a:ext cx="1200785" cy="1200785"/>
          </a:xfrm>
          <a:prstGeom prst="ellipse">
            <a:avLst/>
          </a:prstGeom>
          <a:solidFill>
            <a:srgbClr val="507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1202055" y="3748405"/>
            <a:ext cx="1200785" cy="120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8"/>
          <p:cNvSpPr txBox="1"/>
          <p:nvPr/>
        </p:nvSpPr>
        <p:spPr>
          <a:xfrm>
            <a:off x="2402205" y="4515485"/>
            <a:ext cx="7475220" cy="737235"/>
          </a:xfrm>
          <a:prstGeom prst="rect">
            <a:avLst/>
          </a:prstGeom>
          <a:noFill/>
        </p:spPr>
        <p:txBody>
          <a:bodyPr wrap="square" rtlCol="0">
            <a:spAutoFit/>
          </a:bodyPr>
          <a:lstStyle/>
          <a:p>
            <a:pPr indent="457200">
              <a:lnSpc>
                <a:spcPct val="150000"/>
              </a:lnSpc>
            </a:pPr>
            <a:r>
              <a:rPr lang="zh-CN" sz="1400" dirty="0">
                <a:latin typeface="微软雅黑" panose="020B0503020204020204" charset="-122"/>
                <a:ea typeface="微软雅黑" panose="020B0503020204020204" charset="-122"/>
                <a:sym typeface="+mn-ea"/>
              </a:rPr>
              <a:t>微店的注册非常简单，创业者通过手机或是移动智能终端下载微店App，依照注册提示一一完成。</a:t>
            </a:r>
            <a:endParaRPr sz="1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7"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par>
                          <p:cTn id="9" fill="hold">
                            <p:stCondLst>
                              <p:cond delay="500"/>
                            </p:stCondLst>
                            <p:childTnLst>
                              <p:par>
                                <p:cTn id="10" presetID="25" presetClass="entr" presetSubtype="0" fill="hold" grpId="8"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5"/>
                                        </p:tgtEl>
                                      </p:cBhvr>
                                    </p:animEffect>
                                  </p:childTnLst>
                                </p:cTn>
                              </p:par>
                            </p:childTnLst>
                          </p:cTn>
                        </p:par>
                        <p:par>
                          <p:cTn id="20" fill="hold">
                            <p:stCondLst>
                              <p:cond delay="1500"/>
                            </p:stCondLst>
                            <p:childTnLst>
                              <p:par>
                                <p:cTn id="21" presetID="26" presetClass="entr" presetSubtype="0" fill="hold" grpId="1"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childTnLst>
                          </p:cTn>
                        </p:par>
                        <p:par>
                          <p:cTn id="37" fill="hold">
                            <p:stCondLst>
                              <p:cond delay="3500"/>
                            </p:stCondLst>
                            <p:childTnLst>
                              <p:par>
                                <p:cTn id="38" presetID="9"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dissolve">
                                      <p:cBhvr>
                                        <p:cTn id="40" dur="500"/>
                                        <p:tgtEl>
                                          <p:spTgt spid="10"/>
                                        </p:tgtEl>
                                      </p:cBhvr>
                                    </p:animEffect>
                                  </p:childTnLst>
                                </p:cTn>
                              </p:par>
                            </p:childTnLst>
                          </p:cTn>
                        </p:par>
                        <p:par>
                          <p:cTn id="41" fill="hold">
                            <p:stCondLst>
                              <p:cond delay="4000"/>
                            </p:stCondLst>
                            <p:childTnLst>
                              <p:par>
                                <p:cTn id="42" presetID="12" presetClass="entr" presetSubtype="2"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p:tgtEl>
                                          <p:spTgt spid="9"/>
                                        </p:tgtEl>
                                        <p:attrNameLst>
                                          <p:attrName>ppt_x</p:attrName>
                                        </p:attrNameLst>
                                      </p:cBhvr>
                                      <p:tavLst>
                                        <p:tav tm="0">
                                          <p:val>
                                            <p:strVal val="#ppt_x+#ppt_w*1.125000"/>
                                          </p:val>
                                        </p:tav>
                                        <p:tav tm="100000">
                                          <p:val>
                                            <p:strVal val="#ppt_x"/>
                                          </p:val>
                                        </p:tav>
                                      </p:tavLst>
                                    </p:anim>
                                    <p:animEffect transition="in" filter="wipe(left)">
                                      <p:cBhvr>
                                        <p:cTn id="45" dur="500"/>
                                        <p:tgtEl>
                                          <p:spTgt spid="9"/>
                                        </p:tgtEl>
                                      </p:cBhvr>
                                    </p:animEffect>
                                  </p:childTnLst>
                                </p:cTn>
                              </p:par>
                            </p:childTnLst>
                          </p:cTn>
                        </p:par>
                        <p:par>
                          <p:cTn id="46" fill="hold">
                            <p:stCondLst>
                              <p:cond delay="4500"/>
                            </p:stCondLst>
                            <p:childTnLst>
                              <p:par>
                                <p:cTn id="47" presetID="12" presetClass="entr" presetSubtype="8"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p:tgtEl>
                                          <p:spTgt spid="8"/>
                                        </p:tgtEl>
                                        <p:attrNameLst>
                                          <p:attrName>ppt_x</p:attrName>
                                        </p:attrNameLst>
                                      </p:cBhvr>
                                      <p:tavLst>
                                        <p:tav tm="0">
                                          <p:val>
                                            <p:strVal val="#ppt_x-#ppt_w*1.125000"/>
                                          </p:val>
                                        </p:tav>
                                        <p:tav tm="100000">
                                          <p:val>
                                            <p:strVal val="#ppt_x"/>
                                          </p:val>
                                        </p:tav>
                                      </p:tavLst>
                                    </p:anim>
                                    <p:animEffect transition="in" filter="wipe(right)">
                                      <p:cBhvr>
                                        <p:cTn id="5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4" grpId="3" animBg="1"/>
      <p:bldP spid="4" grpId="4" animBg="1"/>
      <p:bldP spid="4" grpId="5" animBg="1"/>
      <p:bldP spid="4" grpId="6" animBg="1"/>
      <p:bldP spid="4" grpId="7" bldLvl="0" animBg="1"/>
      <p:bldP spid="5" grpId="0" animBg="1"/>
      <p:bldP spid="5" grpId="1" animBg="1"/>
      <p:bldP spid="5" grpId="2" animBg="1"/>
      <p:bldP spid="5" grpId="3" animBg="1"/>
      <p:bldP spid="5" grpId="4" animBg="1"/>
      <p:bldP spid="5" grpId="5" animBg="1"/>
      <p:bldP spid="5" grpId="6" animBg="1"/>
      <p:bldP spid="5" grpId="7" animBg="1"/>
      <p:bldP spid="5" grpId="8" bldLvl="0" animBg="1"/>
      <p:bldP spid="9" grpId="0" bldLvl="0" animBg="1"/>
      <p:bldP spid="8" grpId="0" bldLvl="0" animBg="1"/>
      <p:bldP spid="10" grpId="0"/>
      <p:bldP spid="7" grpId="0"/>
      <p:bldP spid="7"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标题 3"/>
          <p:cNvSpPr>
            <a:spLocks noGrp="1"/>
          </p:cNvSpPr>
          <p:nvPr/>
        </p:nvSpPr>
        <p:spPr>
          <a:xfrm>
            <a:off x="1981200" y="549300"/>
            <a:ext cx="8229600" cy="114300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200" spc="150" dirty="0">
                <a:latin typeface="微软雅黑" panose="020B0503020204020204" charset="-122"/>
                <a:ea typeface="微软雅黑" panose="020B0503020204020204" charset="-122"/>
                <a:sym typeface="+mn-ea"/>
              </a:rPr>
              <a:t>微店的注册</a:t>
            </a:r>
            <a:br>
              <a:rPr lang="en-US" altLang="zh-CN" sz="3200" spc="150" dirty="0" smtClean="0">
                <a:latin typeface="黑体" panose="02010609060101010101" pitchFamily="49" charset="-122"/>
                <a:ea typeface="黑体" panose="02010609060101010101" pitchFamily="49" charset="-122"/>
                <a:sym typeface="+mn-ea"/>
              </a:rPr>
            </a:br>
            <a:r>
              <a:rPr lang="en-US" altLang="zh-CN" sz="2400" dirty="0">
                <a:solidFill>
                  <a:srgbClr val="268868"/>
                </a:solidFill>
                <a:sym typeface="+mn-ea"/>
              </a:rPr>
              <a:t>Micro store registered</a:t>
            </a:r>
            <a:endParaRPr lang="en-US" altLang="zh-CN" sz="2400" dirty="0">
              <a:solidFill>
                <a:srgbClr val="268868"/>
              </a:solidFill>
              <a:sym typeface="+mn-ea"/>
            </a:endParaRPr>
          </a:p>
        </p:txBody>
      </p:sp>
      <p:pic>
        <p:nvPicPr>
          <p:cNvPr id="2" name="图片 1" descr="20149309313"/>
          <p:cNvPicPr>
            <a:picLocks noChangeAspect="1"/>
          </p:cNvPicPr>
          <p:nvPr/>
        </p:nvPicPr>
        <p:blipFill>
          <a:blip r:embed="rId1"/>
          <a:stretch>
            <a:fillRect/>
          </a:stretch>
        </p:blipFill>
        <p:spPr>
          <a:xfrm>
            <a:off x="-8890" y="-6350"/>
            <a:ext cx="2990281" cy="900007"/>
          </a:xfrm>
          <a:prstGeom prst="rect">
            <a:avLst/>
          </a:prstGeom>
        </p:spPr>
      </p:pic>
      <p:grpSp>
        <p:nvGrpSpPr>
          <p:cNvPr id="3" name="组合 2"/>
          <p:cNvGrpSpPr/>
          <p:nvPr/>
        </p:nvGrpSpPr>
        <p:grpSpPr>
          <a:xfrm flipH="1">
            <a:off x="962660" y="4285835"/>
            <a:ext cx="10371455" cy="2001655"/>
            <a:chOff x="1070853" y="4356530"/>
            <a:chExt cx="9897267" cy="1871658"/>
          </a:xfrm>
        </p:grpSpPr>
        <p:sp>
          <p:nvSpPr>
            <p:cNvPr id="4" name="矩形 3"/>
            <p:cNvSpPr/>
            <p:nvPr/>
          </p:nvSpPr>
          <p:spPr>
            <a:xfrm flipV="1">
              <a:off x="1290088" y="4356530"/>
              <a:ext cx="9497261" cy="134461"/>
            </a:xfrm>
            <a:prstGeom prst="rect">
              <a:avLst/>
            </a:prstGeom>
            <a:solidFill>
              <a:srgbClr val="268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1070853" y="4699850"/>
              <a:ext cx="9897267" cy="1528338"/>
              <a:chOff x="1037400" y="3631201"/>
              <a:chExt cx="9897267" cy="1528338"/>
            </a:xfrm>
          </p:grpSpPr>
          <p:sp>
            <p:nvSpPr>
              <p:cNvPr id="19" name="文本框 18"/>
              <p:cNvSpPr txBox="1"/>
              <p:nvPr/>
            </p:nvSpPr>
            <p:spPr>
              <a:xfrm>
                <a:off x="1154958" y="3631201"/>
                <a:ext cx="2771775" cy="286786"/>
              </a:xfrm>
              <a:prstGeom prst="rect">
                <a:avLst/>
              </a:prstGeom>
              <a:noFill/>
            </p:spPr>
            <p:txBody>
              <a:bodyPr wrap="square" rtlCol="0">
                <a:spAutoFit/>
              </a:bodyPr>
              <a:lstStyle/>
              <a:p>
                <a:pPr algn="ctr"/>
                <a:r>
                  <a:rPr lang="zh-CN" altLang="en-US" sz="1400" b="1" dirty="0">
                    <a:solidFill>
                      <a:srgbClr val="268868"/>
                    </a:solidFill>
                    <a:latin typeface="微软雅黑" panose="020B0503020204020204" charset="-122"/>
                    <a:ea typeface="微软雅黑" panose="020B0503020204020204" charset="-122"/>
                  </a:rPr>
                  <a:t>第三步</a:t>
                </a:r>
                <a:endParaRPr lang="zh-CN" altLang="en-US" sz="1400" b="1" dirty="0">
                  <a:solidFill>
                    <a:srgbClr val="268868"/>
                  </a:solidFill>
                  <a:latin typeface="微软雅黑" panose="020B0503020204020204" charset="-122"/>
                  <a:ea typeface="微软雅黑" panose="020B0503020204020204" charset="-122"/>
                </a:endParaRPr>
              </a:p>
            </p:txBody>
          </p:sp>
          <p:sp>
            <p:nvSpPr>
              <p:cNvPr id="20" name="矩形 19"/>
              <p:cNvSpPr/>
              <p:nvPr/>
            </p:nvSpPr>
            <p:spPr>
              <a:xfrm>
                <a:off x="1037400" y="4038520"/>
                <a:ext cx="2902584" cy="1121019"/>
              </a:xfrm>
              <a:prstGeom prst="rect">
                <a:avLst/>
              </a:prstGeom>
            </p:spPr>
            <p:txBody>
              <a:bodyPr wrap="square">
                <a:spAutoFit/>
              </a:bodyPr>
              <a:lstStyle/>
              <a:p>
                <a:pPr algn="ctr">
                  <a:lnSpc>
                    <a:spcPct val="150000"/>
                  </a:lnSpc>
                </a:pPr>
                <a:r>
                  <a:rPr lang="zh-CN" altLang="en-US" sz="1200" dirty="0">
                    <a:solidFill>
                      <a:schemeClr val="tx1"/>
                    </a:solidFill>
                    <a:latin typeface="微软雅黑" panose="020B0503020204020204" charset="-122"/>
                    <a:ea typeface="微软雅黑" panose="020B0503020204020204" charset="-122"/>
                  </a:rPr>
                  <a:t>输入验证码，并设置登陆密码，完成后点击“注册”进入到创建店铺页面，添加店铺图标，填写店铺名称，点击右上角“完成”后即完成了微店的注册。</a:t>
                </a:r>
                <a:endParaRPr lang="zh-CN" altLang="en-US" sz="1200" dirty="0">
                  <a:solidFill>
                    <a:schemeClr val="tx1"/>
                  </a:solidFill>
                  <a:latin typeface="微软雅黑" panose="020B0503020204020204" charset="-122"/>
                  <a:ea typeface="微软雅黑" panose="020B0503020204020204" charset="-122"/>
                </a:endParaRPr>
              </a:p>
            </p:txBody>
          </p:sp>
          <p:sp>
            <p:nvSpPr>
              <p:cNvPr id="21" name="文本框 20"/>
              <p:cNvSpPr txBox="1"/>
              <p:nvPr/>
            </p:nvSpPr>
            <p:spPr>
              <a:xfrm>
                <a:off x="4619379" y="3631201"/>
                <a:ext cx="2771775" cy="286786"/>
              </a:xfrm>
              <a:prstGeom prst="rect">
                <a:avLst/>
              </a:prstGeom>
              <a:noFill/>
            </p:spPr>
            <p:txBody>
              <a:bodyPr wrap="square" rtlCol="0">
                <a:spAutoFit/>
              </a:bodyPr>
              <a:lstStyle/>
              <a:p>
                <a:pPr algn="ctr"/>
                <a:r>
                  <a:rPr lang="zh-CN" altLang="en-US" sz="1400" b="1" dirty="0">
                    <a:solidFill>
                      <a:srgbClr val="268868"/>
                    </a:solidFill>
                    <a:latin typeface="微软雅黑" panose="020B0503020204020204" charset="-122"/>
                    <a:ea typeface="微软雅黑" panose="020B0503020204020204" charset="-122"/>
                  </a:rPr>
                  <a:t>第二步</a:t>
                </a:r>
                <a:endParaRPr lang="zh-CN" altLang="en-US" sz="1400" b="1" dirty="0">
                  <a:solidFill>
                    <a:srgbClr val="268868"/>
                  </a:solidFill>
                  <a:latin typeface="微软雅黑" panose="020B0503020204020204" charset="-122"/>
                  <a:ea typeface="微软雅黑" panose="020B0503020204020204" charset="-122"/>
                </a:endParaRPr>
              </a:p>
            </p:txBody>
          </p:sp>
          <p:sp>
            <p:nvSpPr>
              <p:cNvPr id="22" name="矩形 21"/>
              <p:cNvSpPr/>
              <p:nvPr/>
            </p:nvSpPr>
            <p:spPr>
              <a:xfrm>
                <a:off x="4619274" y="4038520"/>
                <a:ext cx="2933488" cy="862140"/>
              </a:xfrm>
              <a:prstGeom prst="rect">
                <a:avLst/>
              </a:prstGeom>
            </p:spPr>
            <p:txBody>
              <a:bodyPr wrap="square">
                <a:spAutoFit/>
              </a:bodyPr>
              <a:lstStyle/>
              <a:p>
                <a:pPr algn="ctr">
                  <a:lnSpc>
                    <a:spcPct val="150000"/>
                  </a:lnSpc>
                </a:pPr>
                <a:r>
                  <a:rPr lang="zh-CN" altLang="en-US" sz="1200" dirty="0">
                    <a:solidFill>
                      <a:schemeClr val="tx1"/>
                    </a:solidFill>
                    <a:latin typeface="微软雅黑" panose="020B0503020204020204" charset="-122"/>
                    <a:ea typeface="微软雅黑" panose="020B0503020204020204" charset="-122"/>
                  </a:rPr>
                  <a:t>进入微店注册页面，选择国家地区，填写手机号码后，点击界面右上角“下一步”按钮。</a:t>
                </a:r>
                <a:endParaRPr lang="zh-CN" altLang="en-US" sz="1200" dirty="0">
                  <a:solidFill>
                    <a:schemeClr val="tx1"/>
                  </a:solidFill>
                  <a:latin typeface="微软雅黑" panose="020B0503020204020204" charset="-122"/>
                  <a:ea typeface="微软雅黑" panose="020B0503020204020204" charset="-122"/>
                </a:endParaRPr>
              </a:p>
            </p:txBody>
          </p:sp>
          <p:sp>
            <p:nvSpPr>
              <p:cNvPr id="23" name="文本框 22"/>
              <p:cNvSpPr txBox="1"/>
              <p:nvPr/>
            </p:nvSpPr>
            <p:spPr>
              <a:xfrm>
                <a:off x="8162892" y="3631201"/>
                <a:ext cx="2771775" cy="286786"/>
              </a:xfrm>
              <a:prstGeom prst="rect">
                <a:avLst/>
              </a:prstGeom>
              <a:noFill/>
            </p:spPr>
            <p:txBody>
              <a:bodyPr wrap="square" rtlCol="0">
                <a:spAutoFit/>
              </a:bodyPr>
              <a:lstStyle/>
              <a:p>
                <a:pPr algn="ctr"/>
                <a:r>
                  <a:rPr lang="zh-CN" altLang="en-US" sz="1400" b="1" dirty="0">
                    <a:solidFill>
                      <a:srgbClr val="268868"/>
                    </a:solidFill>
                    <a:latin typeface="微软雅黑" panose="020B0503020204020204" charset="-122"/>
                    <a:ea typeface="微软雅黑" panose="020B0503020204020204" charset="-122"/>
                  </a:rPr>
                  <a:t>第一步</a:t>
                </a:r>
                <a:endParaRPr lang="zh-CN" altLang="en-US" sz="1400" b="1" dirty="0">
                  <a:solidFill>
                    <a:srgbClr val="268868"/>
                  </a:solidFill>
                  <a:latin typeface="微软雅黑" panose="020B0503020204020204" charset="-122"/>
                  <a:ea typeface="微软雅黑" panose="020B0503020204020204" charset="-122"/>
                </a:endParaRPr>
              </a:p>
            </p:txBody>
          </p:sp>
          <p:sp>
            <p:nvSpPr>
              <p:cNvPr id="24" name="矩形 23"/>
              <p:cNvSpPr/>
              <p:nvPr/>
            </p:nvSpPr>
            <p:spPr>
              <a:xfrm>
                <a:off x="8243963" y="4038906"/>
                <a:ext cx="2609633" cy="603260"/>
              </a:xfrm>
              <a:prstGeom prst="rect">
                <a:avLst/>
              </a:prstGeom>
            </p:spPr>
            <p:txBody>
              <a:bodyPr wrap="square">
                <a:spAutoFit/>
              </a:bodyPr>
              <a:lstStyle/>
              <a:p>
                <a:pPr algn="ctr">
                  <a:lnSpc>
                    <a:spcPct val="150000"/>
                  </a:lnSpc>
                </a:pPr>
                <a:r>
                  <a:rPr lang="zh-CN" altLang="en-US" sz="1200" dirty="0">
                    <a:solidFill>
                      <a:schemeClr val="tx1"/>
                    </a:solidFill>
                    <a:latin typeface="微软雅黑" panose="020B0503020204020204" charset="-122"/>
                    <a:ea typeface="微软雅黑" panose="020B0503020204020204" charset="-122"/>
                  </a:rPr>
                  <a:t>点击“微店”App进入微店首页，点击“注册”进入微店注册页面。</a:t>
                </a:r>
                <a:endParaRPr lang="zh-CN" altLang="en-US" sz="1200" dirty="0">
                  <a:solidFill>
                    <a:schemeClr val="tx1"/>
                  </a:solidFill>
                  <a:latin typeface="微软雅黑" panose="020B0503020204020204" charset="-122"/>
                  <a:ea typeface="微软雅黑" panose="020B0503020204020204" charset="-122"/>
                </a:endParaRPr>
              </a:p>
            </p:txBody>
          </p:sp>
        </p:grpSp>
      </p:grpSp>
      <p:pic>
        <p:nvPicPr>
          <p:cNvPr id="319" name="图片 319" descr="C:\Users\ZhangLT\Desktop\TIM图片20170830163120.png"/>
          <p:cNvPicPr>
            <a:picLocks noChangeAspect="1" noChangeArrowheads="1"/>
          </p:cNvPicPr>
          <p:nvPr/>
        </p:nvPicPr>
        <p:blipFill>
          <a:blip r:embed="rId2" cstate="print">
            <a:extLst>
              <a:ext uri="{28A0092B-C50C-407E-A947-70E740481C1C}">
                <a14:useLocalDpi xmlns:a14="http://schemas.microsoft.com/office/drawing/2010/main" val="0"/>
              </a:ext>
            </a:extLst>
          </a:blip>
          <a:srcRect t="22842"/>
          <a:stretch>
            <a:fillRect/>
          </a:stretch>
        </p:blipFill>
        <p:spPr>
          <a:xfrm>
            <a:off x="1630680" y="2059940"/>
            <a:ext cx="1568450" cy="2225675"/>
          </a:xfrm>
          <a:prstGeom prst="rect">
            <a:avLst/>
          </a:prstGeom>
          <a:noFill/>
          <a:ln w="3175">
            <a:solidFill>
              <a:srgbClr val="268868"/>
            </a:solidFill>
          </a:ln>
        </p:spPr>
      </p:pic>
      <p:pic>
        <p:nvPicPr>
          <p:cNvPr id="320" name="图片 320" descr="C:\Users\ZhangLT\Desktop\TIM图片20170830163219_副本.jpg"/>
          <p:cNvPicPr>
            <a:picLocks noChangeAspect="1" noChangeArrowheads="1"/>
          </p:cNvPicPr>
          <p:nvPr/>
        </p:nvPicPr>
        <p:blipFill>
          <a:blip r:embed="rId3" cstate="print">
            <a:extLst>
              <a:ext uri="{28A0092B-C50C-407E-A947-70E740481C1C}">
                <a14:useLocalDpi xmlns:a14="http://schemas.microsoft.com/office/drawing/2010/main" val="0"/>
              </a:ext>
            </a:extLst>
          </a:blip>
          <a:srcRect b="11352"/>
          <a:stretch>
            <a:fillRect/>
          </a:stretch>
        </p:blipFill>
        <p:spPr>
          <a:xfrm>
            <a:off x="5294630" y="2053590"/>
            <a:ext cx="1603375" cy="2225675"/>
          </a:xfrm>
          <a:prstGeom prst="rect">
            <a:avLst/>
          </a:prstGeom>
          <a:noFill/>
          <a:ln w="3175">
            <a:solidFill>
              <a:srgbClr val="268868"/>
            </a:solidFill>
          </a:ln>
        </p:spPr>
      </p:pic>
      <p:pic>
        <p:nvPicPr>
          <p:cNvPr id="321" name="图片 321" descr="C:\Users\ZhangLT\Documents\Tencent Files\190897371\Image\C2C\0CDDEB9AB405001557A8EA2312ECA5A9.png"/>
          <p:cNvPicPr>
            <a:picLocks noChangeAspect="1" noChangeArrowheads="1"/>
          </p:cNvPicPr>
          <p:nvPr/>
        </p:nvPicPr>
        <p:blipFill>
          <a:blip r:embed="rId4" cstate="print">
            <a:extLst>
              <a:ext uri="{28A0092B-C50C-407E-A947-70E740481C1C}">
                <a14:useLocalDpi xmlns:a14="http://schemas.microsoft.com/office/drawing/2010/main" val="0"/>
              </a:ext>
            </a:extLst>
          </a:blip>
          <a:srcRect t="3482" b="11655"/>
          <a:stretch>
            <a:fillRect/>
          </a:stretch>
        </p:blipFill>
        <p:spPr>
          <a:xfrm>
            <a:off x="9023350" y="2059940"/>
            <a:ext cx="1470025" cy="2219325"/>
          </a:xfrm>
          <a:prstGeom prst="rect">
            <a:avLst/>
          </a:prstGeom>
          <a:noFill/>
          <a:ln>
            <a:solidFill>
              <a:srgbClr val="268868"/>
            </a:solidFill>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8" presetClass="entr" presetSubtype="32" fill="hold" nodeType="afterEffect">
                                  <p:stCondLst>
                                    <p:cond delay="0"/>
                                  </p:stCondLst>
                                  <p:childTnLst>
                                    <p:set>
                                      <p:cBhvr>
                                        <p:cTn id="16" dur="1" fill="hold">
                                          <p:stCondLst>
                                            <p:cond delay="0"/>
                                          </p:stCondLst>
                                        </p:cTn>
                                        <p:tgtEl>
                                          <p:spTgt spid="319"/>
                                        </p:tgtEl>
                                        <p:attrNameLst>
                                          <p:attrName>style.visibility</p:attrName>
                                        </p:attrNameLst>
                                      </p:cBhvr>
                                      <p:to>
                                        <p:strVal val="visible"/>
                                      </p:to>
                                    </p:set>
                                    <p:animEffect transition="in" filter="diamond(out)">
                                      <p:cBhvr>
                                        <p:cTn id="17" dur="2000"/>
                                        <p:tgtEl>
                                          <p:spTgt spid="319"/>
                                        </p:tgtEl>
                                      </p:cBhvr>
                                    </p:animEffect>
                                  </p:childTnLst>
                                </p:cTn>
                              </p:par>
                            </p:childTnLst>
                          </p:cTn>
                        </p:par>
                        <p:par>
                          <p:cTn id="18" fill="hold">
                            <p:stCondLst>
                              <p:cond delay="3500"/>
                            </p:stCondLst>
                            <p:childTnLst>
                              <p:par>
                                <p:cTn id="19" presetID="20" presetClass="entr" presetSubtype="0" fill="hold" nodeType="afterEffect">
                                  <p:stCondLst>
                                    <p:cond delay="0"/>
                                  </p:stCondLst>
                                  <p:childTnLst>
                                    <p:set>
                                      <p:cBhvr>
                                        <p:cTn id="20" dur="1" fill="hold">
                                          <p:stCondLst>
                                            <p:cond delay="0"/>
                                          </p:stCondLst>
                                        </p:cTn>
                                        <p:tgtEl>
                                          <p:spTgt spid="320"/>
                                        </p:tgtEl>
                                        <p:attrNameLst>
                                          <p:attrName>style.visibility</p:attrName>
                                        </p:attrNameLst>
                                      </p:cBhvr>
                                      <p:to>
                                        <p:strVal val="visible"/>
                                      </p:to>
                                    </p:set>
                                    <p:animEffect transition="in" filter="wedge">
                                      <p:cBhvr>
                                        <p:cTn id="21" dur="2000"/>
                                        <p:tgtEl>
                                          <p:spTgt spid="320"/>
                                        </p:tgtEl>
                                      </p:cBhvr>
                                    </p:animEffect>
                                  </p:childTnLst>
                                </p:cTn>
                              </p:par>
                            </p:childTnLst>
                          </p:cTn>
                        </p:par>
                        <p:par>
                          <p:cTn id="22" fill="hold">
                            <p:stCondLst>
                              <p:cond delay="5500"/>
                            </p:stCondLst>
                            <p:childTnLst>
                              <p:par>
                                <p:cTn id="23" presetID="24" presetClass="entr" presetSubtype="0" fill="hold" nodeType="afterEffect">
                                  <p:stCondLst>
                                    <p:cond delay="0"/>
                                  </p:stCondLst>
                                  <p:childTnLst>
                                    <p:set>
                                      <p:cBhvr>
                                        <p:cTn id="24" dur="1" fill="hold">
                                          <p:stCondLst>
                                            <p:cond delay="0"/>
                                          </p:stCondLst>
                                        </p:cTn>
                                        <p:tgtEl>
                                          <p:spTgt spid="321"/>
                                        </p:tgtEl>
                                        <p:attrNameLst>
                                          <p:attrName>style.visibility</p:attrName>
                                        </p:attrNameLst>
                                      </p:cBhvr>
                                      <p:to>
                                        <p:strVal val="visible"/>
                                      </p:to>
                                    </p:set>
                                    <p:anim to="" calcmode="lin" valueType="num">
                                      <p:cBhvr>
                                        <p:cTn id="25" dur="1" fill="hold"/>
                                        <p:tgtEl>
                                          <p:spTgt spid="321"/>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079625" y="2115185"/>
            <a:ext cx="8423275" cy="2676525"/>
          </a:xfrm>
          <a:prstGeom prst="rect">
            <a:avLst/>
          </a:prstGeom>
          <a:noFill/>
          <a:ln w="9525">
            <a:noFill/>
          </a:ln>
        </p:spPr>
        <p:txBody>
          <a:bodyPr wrap="square">
            <a:spAutoFit/>
          </a:bodyPr>
          <a:p>
            <a:pPr indent="450215" fontAlgn="auto">
              <a:lnSpc>
                <a:spcPct val="150000"/>
              </a:lnSpc>
            </a:pPr>
            <a:r>
              <a:rPr lang="zh-CN" altLang="en-US" sz="1600" b="0">
                <a:latin typeface="微软雅黑" panose="020B0503020204020204" charset="-122"/>
                <a:ea typeface="微软雅黑" panose="020B0503020204020204" charset="-122"/>
                <a:cs typeface="宋体" panose="02010600030101010101" pitchFamily="2" charset="-122"/>
              </a:rPr>
              <a:t>店铺信息完善所指的是店铺基础信息的完善，微店店铺基础信息包括了店铺图标、店铺名称、店铺公告、主营类目四个基础信息，在这些信息当中店铺图标、店铺名称、店长标签的设置关乎到后期店铺的推广，因此非常重要。</a:t>
            </a:r>
            <a:endParaRPr lang="zh-CN" altLang="en-US" sz="1600" b="0">
              <a:latin typeface="微软雅黑" panose="020B0503020204020204" charset="-122"/>
              <a:ea typeface="微软雅黑" panose="020B0503020204020204" charset="-122"/>
              <a:cs typeface="宋体" panose="02010600030101010101" pitchFamily="2" charset="-122"/>
            </a:endParaRPr>
          </a:p>
          <a:p>
            <a:pPr indent="450215" fontAlgn="auto">
              <a:lnSpc>
                <a:spcPct val="150000"/>
              </a:lnSpc>
            </a:pPr>
            <a:r>
              <a:rPr lang="zh-CN" altLang="en-US" sz="1600">
                <a:latin typeface="微软雅黑" panose="020B0503020204020204" charset="-122"/>
                <a:ea typeface="微软雅黑" panose="020B0503020204020204" charset="-122"/>
              </a:rPr>
              <a:t>店铺图标是店铺的标志，是整个店铺风格、主题最直观的展现</a:t>
            </a:r>
            <a:r>
              <a:rPr lang="en-US" altLang="zh-CN" sz="1600">
                <a:latin typeface="微软雅黑" panose="020B0503020204020204" charset="-122"/>
                <a:ea typeface="微软雅黑" panose="020B0503020204020204" charset="-122"/>
              </a:rPr>
              <a:t>;店铺名称是用户了解店铺的重要信息，店铺名称通常需要表达出店铺主要经营的商品，让用户尽可能的一目了然。店铺公告是在店铺首页显示的用于介绍店铺或推广商品的文字，</a:t>
            </a:r>
            <a:r>
              <a:rPr lang="zh-CN" altLang="en-US" sz="1600">
                <a:latin typeface="微软雅黑" panose="020B0503020204020204" charset="-122"/>
                <a:ea typeface="微软雅黑" panose="020B0503020204020204" charset="-122"/>
              </a:rPr>
              <a:t>店铺类目设置可</a:t>
            </a:r>
            <a:r>
              <a:rPr lang="en-US" altLang="zh-CN" sz="1600">
                <a:latin typeface="微软雅黑" panose="020B0503020204020204" charset="-122"/>
                <a:ea typeface="微软雅黑" panose="020B0503020204020204" charset="-122"/>
              </a:rPr>
              <a:t>便于推广店铺产品。</a:t>
            </a:r>
            <a:r>
              <a:rPr lang="zh-CN" altLang="en-US" sz="1600">
                <a:latin typeface="微软雅黑" panose="020B0503020204020204" charset="-122"/>
                <a:ea typeface="微软雅黑" panose="020B0503020204020204" charset="-122"/>
              </a:rPr>
              <a:t>完善方法如下：</a:t>
            </a:r>
            <a:endParaRPr lang="zh-CN" altLang="en-US" sz="1600">
              <a:latin typeface="微软雅黑" panose="020B0503020204020204" charset="-122"/>
              <a:ea typeface="微软雅黑" panose="020B0503020204020204" charset="-122"/>
            </a:endParaRPr>
          </a:p>
        </p:txBody>
      </p:sp>
      <p:sp>
        <p:nvSpPr>
          <p:cNvPr id="9" name="标题 3"/>
          <p:cNvSpPr>
            <a:spLocks noGrp="1"/>
          </p:cNvSpPr>
          <p:nvPr/>
        </p:nvSpPr>
        <p:spPr>
          <a:xfrm>
            <a:off x="1981200" y="549300"/>
            <a:ext cx="8229600" cy="114300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200">
                <a:latin typeface="微软雅黑" panose="020B0503020204020204" charset="-122"/>
                <a:ea typeface="微软雅黑" panose="020B0503020204020204" charset="-122"/>
                <a:cs typeface="宋体" panose="02010600030101010101" pitchFamily="2" charset="-122"/>
                <a:sym typeface="+mn-ea"/>
              </a:rPr>
              <a:t>店铺信息的完善</a:t>
            </a:r>
            <a:br>
              <a:rPr lang="en-US" altLang="zh-CN" sz="3200" spc="150" dirty="0" smtClean="0">
                <a:latin typeface="黑体" panose="02010609060101010101" pitchFamily="49" charset="-122"/>
                <a:ea typeface="黑体" panose="02010609060101010101" pitchFamily="49" charset="-122"/>
                <a:sym typeface="+mn-ea"/>
              </a:rPr>
            </a:br>
            <a:r>
              <a:rPr lang="en-US" altLang="zh-CN" sz="2400" dirty="0">
                <a:solidFill>
                  <a:srgbClr val="268868"/>
                </a:solidFill>
                <a:sym typeface="+mn-ea"/>
              </a:rPr>
              <a:t>The improvement of the store information</a:t>
            </a:r>
            <a:endParaRPr lang="en-US" altLang="zh-CN" sz="2400" dirty="0">
              <a:solidFill>
                <a:srgbClr val="268868"/>
              </a:solidFill>
              <a:sym typeface="+mn-ea"/>
            </a:endParaRPr>
          </a:p>
        </p:txBody>
      </p:sp>
      <p:pic>
        <p:nvPicPr>
          <p:cNvPr id="4" name="图片 3" descr="20149309313"/>
          <p:cNvPicPr>
            <a:picLocks noChangeAspect="1"/>
          </p:cNvPicPr>
          <p:nvPr/>
        </p:nvPicPr>
        <p:blipFill>
          <a:blip r:embed="rId1"/>
          <a:stretch>
            <a:fillRect/>
          </a:stretch>
        </p:blipFill>
        <p:spPr>
          <a:xfrm>
            <a:off x="-8890" y="-6350"/>
            <a:ext cx="2990281" cy="9000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par>
                          <p:cTn id="9" fill="hold">
                            <p:stCondLst>
                              <p:cond delay="500"/>
                            </p:stCondLst>
                            <p:childTnLst>
                              <p:par>
                                <p:cTn id="10" presetID="5" presetClass="entr" presetSubtype="5" fill="hold" grpId="0" nodeType="after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checkerboard(down)">
                                      <p:cBhvr>
                                        <p:cTn id="12"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23" name="图片 323"/>
          <p:cNvPicPr>
            <a:picLocks noChangeAspect="1"/>
          </p:cNvPicPr>
          <p:nvPr/>
        </p:nvPicPr>
        <p:blipFill>
          <a:blip r:embed="rId1"/>
          <a:stretch>
            <a:fillRect/>
          </a:stretch>
        </p:blipFill>
        <p:spPr>
          <a:xfrm>
            <a:off x="6110605" y="3525520"/>
            <a:ext cx="1772920" cy="2578100"/>
          </a:xfrm>
          <a:prstGeom prst="rect">
            <a:avLst/>
          </a:prstGeom>
          <a:ln w="3175">
            <a:solidFill>
              <a:schemeClr val="tx1"/>
            </a:solidFill>
          </a:ln>
        </p:spPr>
      </p:pic>
      <p:pic>
        <p:nvPicPr>
          <p:cNvPr id="322" name="图片 322" descr="C:\Users\ZhangLT\Desktop\9（红线版）.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3087370" y="1010920"/>
            <a:ext cx="3002280" cy="2514600"/>
          </a:xfrm>
          <a:prstGeom prst="rect">
            <a:avLst/>
          </a:prstGeom>
          <a:noFill/>
          <a:ln>
            <a:solidFill>
              <a:schemeClr val="tx1"/>
            </a:solidFill>
          </a:ln>
        </p:spPr>
      </p:pic>
      <p:sp>
        <p:nvSpPr>
          <p:cNvPr id="9" name="Rectangle 8"/>
          <p:cNvSpPr/>
          <p:nvPr/>
        </p:nvSpPr>
        <p:spPr>
          <a:xfrm>
            <a:off x="5120496" y="2083554"/>
            <a:ext cx="999634" cy="369332"/>
          </a:xfrm>
          <a:prstGeom prst="rect">
            <a:avLst/>
          </a:prstGeom>
          <a:solidFill>
            <a:srgbClr val="268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8" name="TextBox 7"/>
          <p:cNvSpPr txBox="1"/>
          <p:nvPr/>
        </p:nvSpPr>
        <p:spPr>
          <a:xfrm>
            <a:off x="5253211" y="2083554"/>
            <a:ext cx="2485390" cy="368300"/>
          </a:xfrm>
          <a:prstGeom prst="rect">
            <a:avLst/>
          </a:prstGeom>
          <a:noFill/>
        </p:spPr>
        <p:txBody>
          <a:bodyPr wrap="none" rtlCol="0">
            <a:spAutoFit/>
          </a:bodyPr>
          <a:lstStyle/>
          <a:p>
            <a:pPr algn="l"/>
            <a:r>
              <a:rPr lang="zh-CN" altLang="en-US" b="1" dirty="0">
                <a:solidFill>
                  <a:schemeClr val="bg1"/>
                </a:solidFill>
                <a:latin typeface="+mn-ea"/>
                <a:cs typeface="Open Sans" panose="020B0606030504020204" pitchFamily="34" charset="0"/>
                <a:sym typeface="+mn-ea"/>
              </a:rPr>
              <a:t>第一步  </a:t>
            </a:r>
            <a:r>
              <a:rPr lang="zh-CN" altLang="en-US" b="1" dirty="0">
                <a:solidFill>
                  <a:srgbClr val="268868"/>
                </a:solidFill>
                <a:latin typeface="+mn-ea"/>
                <a:cs typeface="Open Sans" panose="020B0606030504020204" pitchFamily="34" charset="0"/>
                <a:sym typeface="+mn-ea"/>
              </a:rPr>
              <a:t>添加店铺</a:t>
            </a:r>
            <a:r>
              <a:rPr lang="en-US" altLang="zh-CN" b="1" dirty="0">
                <a:solidFill>
                  <a:srgbClr val="268868"/>
                </a:solidFill>
                <a:latin typeface="+mn-ea"/>
                <a:cs typeface="Open Sans" panose="020B0606030504020204" pitchFamily="34" charset="0"/>
                <a:sym typeface="+mn-ea"/>
              </a:rPr>
              <a:t>LOGO</a:t>
            </a:r>
            <a:endParaRPr lang="en-US" b="1" dirty="0">
              <a:solidFill>
                <a:schemeClr val="tx1">
                  <a:lumMod val="50000"/>
                  <a:lumOff val="50000"/>
                </a:schemeClr>
              </a:solidFill>
              <a:latin typeface="+mn-ea"/>
              <a:cs typeface="Open Sans" panose="020B0606030504020204" pitchFamily="34" charset="0"/>
            </a:endParaRPr>
          </a:p>
        </p:txBody>
      </p:sp>
      <p:sp>
        <p:nvSpPr>
          <p:cNvPr id="19" name="TextBox 18"/>
          <p:cNvSpPr txBox="1"/>
          <p:nvPr/>
        </p:nvSpPr>
        <p:spPr>
          <a:xfrm>
            <a:off x="6120130" y="2646045"/>
            <a:ext cx="3791585" cy="645160"/>
          </a:xfrm>
          <a:prstGeom prst="rect">
            <a:avLst/>
          </a:prstGeom>
          <a:noFill/>
        </p:spPr>
        <p:txBody>
          <a:bodyPr wrap="square" rtlCol="0">
            <a:spAutoFit/>
          </a:bodyPr>
          <a:lstStyle/>
          <a:p>
            <a:r>
              <a:rPr lang="zh-CN" altLang="en-US" sz="1200" dirty="0">
                <a:latin typeface="微软雅黑" panose="020B0503020204020204" charset="-122"/>
                <a:ea typeface="微软雅黑" panose="020B0503020204020204" charset="-122"/>
                <a:cs typeface="Open Sans" panose="020B0606030504020204" pitchFamily="34" charset="0"/>
                <a:sym typeface="+mn-ea"/>
              </a:rPr>
              <a:t>进入到微店管理页面后点击“店铺管理”进入到店铺管理页面。在该页面点击“店铺LOGO”进入到手机图片文件夹进行图片的选择完成店铺图标的编辑。</a:t>
            </a:r>
            <a:endParaRPr lang="en-US" sz="1200" dirty="0">
              <a:solidFill>
                <a:schemeClr val="tx1">
                  <a:lumMod val="50000"/>
                  <a:lumOff val="50000"/>
                </a:schemeClr>
              </a:solidFill>
              <a:latin typeface="+mn-ea"/>
              <a:cs typeface="Open Sans" panose="020B0606030504020204" pitchFamily="34" charset="0"/>
            </a:endParaRPr>
          </a:p>
        </p:txBody>
      </p:sp>
      <p:sp>
        <p:nvSpPr>
          <p:cNvPr id="18" name="Rectangle 17"/>
          <p:cNvSpPr/>
          <p:nvPr/>
        </p:nvSpPr>
        <p:spPr>
          <a:xfrm>
            <a:off x="6120130" y="4598154"/>
            <a:ext cx="940594" cy="36933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sp>
        <p:nvSpPr>
          <p:cNvPr id="17" name="TextBox 16"/>
          <p:cNvSpPr txBox="1"/>
          <p:nvPr/>
        </p:nvSpPr>
        <p:spPr>
          <a:xfrm>
            <a:off x="6098540" y="4598035"/>
            <a:ext cx="1033780" cy="368300"/>
          </a:xfrm>
          <a:prstGeom prst="rect">
            <a:avLst/>
          </a:prstGeom>
          <a:solidFill>
            <a:schemeClr val="tx1">
              <a:lumMod val="65000"/>
              <a:lumOff val="35000"/>
            </a:schemeClr>
          </a:solidFill>
        </p:spPr>
        <p:txBody>
          <a:bodyPr wrap="square" rtlCol="0">
            <a:spAutoFit/>
          </a:bodyPr>
          <a:lstStyle/>
          <a:p>
            <a:pPr algn="r"/>
            <a:r>
              <a:rPr lang="zh-CN" altLang="en-US" b="1" dirty="0">
                <a:solidFill>
                  <a:schemeClr val="bg1"/>
                </a:solidFill>
                <a:latin typeface="+mn-ea"/>
                <a:cs typeface="Open Sans" panose="020B0606030504020204" pitchFamily="34" charset="0"/>
              </a:rPr>
              <a:t>第二步</a:t>
            </a:r>
            <a:endParaRPr lang="zh-CN" altLang="en-US" b="1" dirty="0">
              <a:solidFill>
                <a:schemeClr val="bg1"/>
              </a:solidFill>
              <a:latin typeface="+mn-ea"/>
              <a:cs typeface="Open Sans" panose="020B0606030504020204" pitchFamily="34" charset="0"/>
            </a:endParaRPr>
          </a:p>
        </p:txBody>
      </p:sp>
      <p:sp>
        <p:nvSpPr>
          <p:cNvPr id="20" name="TextBox 19"/>
          <p:cNvSpPr txBox="1"/>
          <p:nvPr/>
        </p:nvSpPr>
        <p:spPr>
          <a:xfrm>
            <a:off x="2804160" y="5149850"/>
            <a:ext cx="3315970" cy="829945"/>
          </a:xfrm>
          <a:prstGeom prst="rect">
            <a:avLst/>
          </a:prstGeom>
          <a:noFill/>
        </p:spPr>
        <p:txBody>
          <a:bodyPr wrap="square" rtlCol="0">
            <a:spAutoFit/>
          </a:bodyPr>
          <a:lstStyle/>
          <a:p>
            <a:pPr algn="r"/>
            <a:r>
              <a:rPr lang="zh-CN" altLang="en-US" sz="1200" dirty="0">
                <a:latin typeface="微软雅黑" panose="020B0503020204020204" charset="-122"/>
                <a:ea typeface="微软雅黑" panose="020B0503020204020204" charset="-122"/>
                <a:cs typeface="Open Sans" panose="020B0606030504020204" pitchFamily="34" charset="0"/>
                <a:sym typeface="+mn-ea"/>
              </a:rPr>
              <a:t>店铺名称的设置在“店铺资料”页面下进行，进入“店铺资料”页面，点击“店铺名称”即可以进入到店铺名称修改页面进行店铺名称的修改</a:t>
            </a:r>
            <a:r>
              <a:rPr lang="zh-CN" altLang="en-US" sz="1000" dirty="0">
                <a:latin typeface="微软雅黑" panose="020B0503020204020204" charset="-122"/>
                <a:ea typeface="微软雅黑" panose="020B0503020204020204" charset="-122"/>
                <a:cs typeface="Open Sans" panose="020B0606030504020204" pitchFamily="34" charset="0"/>
                <a:sym typeface="+mn-ea"/>
              </a:rPr>
              <a:t>。</a:t>
            </a:r>
            <a:endParaRPr lang="en-US" sz="1000" dirty="0">
              <a:solidFill>
                <a:schemeClr val="tx1">
                  <a:lumMod val="50000"/>
                  <a:lumOff val="50000"/>
                </a:schemeClr>
              </a:solidFill>
              <a:latin typeface="+mn-ea"/>
              <a:cs typeface="Open Sans" panose="020B0606030504020204" pitchFamily="34" charset="0"/>
            </a:endParaRPr>
          </a:p>
        </p:txBody>
      </p:sp>
      <p:sp>
        <p:nvSpPr>
          <p:cNvPr id="3" name="TextBox 16"/>
          <p:cNvSpPr txBox="1"/>
          <p:nvPr/>
        </p:nvSpPr>
        <p:spPr>
          <a:xfrm>
            <a:off x="4279900" y="4610100"/>
            <a:ext cx="1864360" cy="368300"/>
          </a:xfrm>
          <a:prstGeom prst="rect">
            <a:avLst/>
          </a:prstGeom>
          <a:noFill/>
        </p:spPr>
        <p:txBody>
          <a:bodyPr wrap="square" rtlCol="0">
            <a:spAutoFit/>
          </a:bodyPr>
          <a:p>
            <a:pPr algn="r"/>
            <a:r>
              <a:rPr lang="zh-CN" altLang="en-US" b="1" dirty="0">
                <a:solidFill>
                  <a:srgbClr val="268868"/>
                </a:solidFill>
                <a:latin typeface="+mn-ea"/>
                <a:cs typeface="Open Sans" panose="020B0606030504020204" pitchFamily="34" charset="0"/>
              </a:rPr>
              <a:t>修改店铺名称</a:t>
            </a:r>
            <a:endParaRPr lang="zh-CN" altLang="en-US" dirty="0">
              <a:solidFill>
                <a:schemeClr val="tx1"/>
              </a:solidFill>
              <a:latin typeface="微软雅黑" panose="020B0503020204020204" charset="-122"/>
              <a:ea typeface="微软雅黑" panose="020B0503020204020204" charset="-122"/>
              <a:cs typeface="Open Sans" panose="020B0606030504020204" pitchFamily="34" charset="0"/>
            </a:endParaRPr>
          </a:p>
        </p:txBody>
      </p:sp>
      <p:pic>
        <p:nvPicPr>
          <p:cNvPr id="6" name="图片 5" descr="20149309313"/>
          <p:cNvPicPr>
            <a:picLocks noChangeAspect="1"/>
          </p:cNvPicPr>
          <p:nvPr/>
        </p:nvPicPr>
        <p:blipFill>
          <a:blip r:embed="rId3"/>
          <a:stretch>
            <a:fillRect/>
          </a:stretch>
        </p:blipFill>
        <p:spPr>
          <a:xfrm>
            <a:off x="-8890" y="-6350"/>
            <a:ext cx="2990281" cy="9000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322"/>
                                        </p:tgtEl>
                                        <p:attrNameLst>
                                          <p:attrName>style.visibility</p:attrName>
                                        </p:attrNameLst>
                                      </p:cBhvr>
                                      <p:to>
                                        <p:strVal val="visible"/>
                                      </p:to>
                                    </p:set>
                                    <p:anim to="" calcmode="lin" valueType="num">
                                      <p:cBhvr>
                                        <p:cTn id="7" dur="1" fill="hold"/>
                                        <p:tgtEl>
                                          <p:spTgt spid="322"/>
                                        </p:tgtEl>
                                      </p:cBhvr>
                                    </p:anim>
                                  </p:childTnLst>
                                </p:cTn>
                              </p:par>
                            </p:childTnLst>
                          </p:cTn>
                        </p:par>
                        <p:par>
                          <p:cTn id="8" fill="hold">
                            <p:stCondLst>
                              <p:cond delay="0"/>
                            </p:stCondLst>
                            <p:childTnLst>
                              <p:par>
                                <p:cTn id="9" presetID="12" presetClass="entr" presetSubtype="2"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checkerboard(across)">
                                      <p:cBhvr>
                                        <p:cTn id="16" dur="500"/>
                                        <p:tgtEl>
                                          <p:spTgt spid="19"/>
                                        </p:tgtEl>
                                      </p:cBhvr>
                                    </p:animEffect>
                                  </p:childTnLst>
                                </p:cTn>
                              </p:par>
                            </p:childTnLst>
                          </p:cTn>
                        </p:par>
                        <p:par>
                          <p:cTn id="17" fill="hold">
                            <p:stCondLst>
                              <p:cond delay="1000"/>
                            </p:stCondLst>
                            <p:childTnLst>
                              <p:par>
                                <p:cTn id="18" presetID="12" presetClass="entr" presetSubtype="4" fill="hold" nodeType="afterEffect">
                                  <p:stCondLst>
                                    <p:cond delay="0"/>
                                  </p:stCondLst>
                                  <p:childTnLst>
                                    <p:set>
                                      <p:cBhvr>
                                        <p:cTn id="19" dur="1" fill="hold">
                                          <p:stCondLst>
                                            <p:cond delay="0"/>
                                          </p:stCondLst>
                                        </p:cTn>
                                        <p:tgtEl>
                                          <p:spTgt spid="323"/>
                                        </p:tgtEl>
                                        <p:attrNameLst>
                                          <p:attrName>style.visibility</p:attrName>
                                        </p:attrNameLst>
                                      </p:cBhvr>
                                      <p:to>
                                        <p:strVal val="visible"/>
                                      </p:to>
                                    </p:set>
                                    <p:anim calcmode="lin" valueType="num">
                                      <p:cBhvr additive="base">
                                        <p:cTn id="20" dur="500"/>
                                        <p:tgtEl>
                                          <p:spTgt spid="323"/>
                                        </p:tgtEl>
                                        <p:attrNameLst>
                                          <p:attrName>ppt_y</p:attrName>
                                        </p:attrNameLst>
                                      </p:cBhvr>
                                      <p:tavLst>
                                        <p:tav tm="0">
                                          <p:val>
                                            <p:strVal val="#ppt_y+#ppt_h*1.125000"/>
                                          </p:val>
                                        </p:tav>
                                        <p:tav tm="100000">
                                          <p:val>
                                            <p:strVal val="#ppt_y"/>
                                          </p:val>
                                        </p:tav>
                                      </p:tavLst>
                                    </p:anim>
                                    <p:animEffect transition="in" filter="wipe(up)">
                                      <p:cBhvr>
                                        <p:cTn id="21" dur="500"/>
                                        <p:tgtEl>
                                          <p:spTgt spid="323"/>
                                        </p:tgtEl>
                                      </p:cBhvr>
                                    </p:animEffect>
                                  </p:childTnLst>
                                </p:cTn>
                              </p:par>
                            </p:childTnLst>
                          </p:cTn>
                        </p:par>
                        <p:par>
                          <p:cTn id="22" fill="hold">
                            <p:stCondLst>
                              <p:cond delay="1500"/>
                            </p:stCondLst>
                            <p:childTnLst>
                              <p:par>
                                <p:cTn id="23" presetID="12" presetClass="entr" presetSubtype="8"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p:tgtEl>
                                          <p:spTgt spid="3"/>
                                        </p:tgtEl>
                                        <p:attrNameLst>
                                          <p:attrName>ppt_x</p:attrName>
                                        </p:attrNameLst>
                                      </p:cBhvr>
                                      <p:tavLst>
                                        <p:tav tm="0">
                                          <p:val>
                                            <p:strVal val="#ppt_x-#ppt_w*1.125000"/>
                                          </p:val>
                                        </p:tav>
                                        <p:tav tm="100000">
                                          <p:val>
                                            <p:strVal val="#ppt_x"/>
                                          </p:val>
                                        </p:tav>
                                      </p:tavLst>
                                    </p:anim>
                                    <p:animEffect transition="in" filter="wipe(right)">
                                      <p:cBhvr>
                                        <p:cTn id="26" dur="500"/>
                                        <p:tgtEl>
                                          <p:spTgt spid="3"/>
                                        </p:tgtEl>
                                      </p:cBhvr>
                                    </p:animEffect>
                                  </p:childTnLst>
                                </p:cTn>
                              </p:par>
                            </p:childTnLst>
                          </p:cTn>
                        </p:par>
                        <p:par>
                          <p:cTn id="27" fill="hold">
                            <p:stCondLst>
                              <p:cond delay="2000"/>
                            </p:stCondLst>
                            <p:childTnLst>
                              <p:par>
                                <p:cTn id="28" presetID="24" presetClass="entr" presetSubtype="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 to="" calcmode="lin" valueType="num">
                                      <p:cBhvr>
                                        <p:cTn id="30" dur="1" fill="hold"/>
                                        <p:tgtEl>
                                          <p:spTgt spid="2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8"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26" name="图片 326"/>
          <p:cNvPicPr>
            <a:picLocks noChangeAspect="1"/>
          </p:cNvPicPr>
          <p:nvPr/>
        </p:nvPicPr>
        <p:blipFill>
          <a:blip r:embed="rId1"/>
          <a:stretch>
            <a:fillRect/>
          </a:stretch>
        </p:blipFill>
        <p:spPr>
          <a:xfrm>
            <a:off x="6089650" y="3529330"/>
            <a:ext cx="1786255" cy="2590165"/>
          </a:xfrm>
          <a:prstGeom prst="rect">
            <a:avLst/>
          </a:prstGeom>
          <a:ln>
            <a:solidFill>
              <a:schemeClr val="tx1"/>
            </a:solidFill>
          </a:ln>
        </p:spPr>
      </p:pic>
      <p:sp>
        <p:nvSpPr>
          <p:cNvPr id="18" name="Rectangle 17"/>
          <p:cNvSpPr/>
          <p:nvPr/>
        </p:nvSpPr>
        <p:spPr>
          <a:xfrm>
            <a:off x="6120130" y="4598154"/>
            <a:ext cx="940594" cy="36933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atin typeface="+mn-ea"/>
            </a:endParaRPr>
          </a:p>
        </p:txBody>
      </p:sp>
      <p:sp>
        <p:nvSpPr>
          <p:cNvPr id="17" name="TextBox 16"/>
          <p:cNvSpPr txBox="1"/>
          <p:nvPr/>
        </p:nvSpPr>
        <p:spPr>
          <a:xfrm>
            <a:off x="6073140" y="4598035"/>
            <a:ext cx="1033780" cy="368300"/>
          </a:xfrm>
          <a:prstGeom prst="rect">
            <a:avLst/>
          </a:prstGeom>
          <a:solidFill>
            <a:schemeClr val="tx1">
              <a:lumMod val="65000"/>
              <a:lumOff val="35000"/>
            </a:schemeClr>
          </a:solidFill>
        </p:spPr>
        <p:txBody>
          <a:bodyPr wrap="square" rtlCol="0">
            <a:spAutoFit/>
          </a:bodyPr>
          <a:p>
            <a:pPr algn="r"/>
            <a:r>
              <a:rPr lang="zh-CN" altLang="en-US" b="1" dirty="0">
                <a:solidFill>
                  <a:schemeClr val="bg1"/>
                </a:solidFill>
                <a:latin typeface="+mn-ea"/>
                <a:cs typeface="Open Sans" panose="020B0606030504020204" pitchFamily="34" charset="0"/>
              </a:rPr>
              <a:t>第四步</a:t>
            </a:r>
            <a:endParaRPr lang="zh-CN" altLang="en-US" b="1" dirty="0">
              <a:solidFill>
                <a:schemeClr val="bg1"/>
              </a:solidFill>
              <a:latin typeface="+mn-ea"/>
              <a:cs typeface="Open Sans" panose="020B0606030504020204" pitchFamily="34" charset="0"/>
            </a:endParaRPr>
          </a:p>
        </p:txBody>
      </p:sp>
      <p:grpSp>
        <p:nvGrpSpPr>
          <p:cNvPr id="4" name="组合 3"/>
          <p:cNvGrpSpPr/>
          <p:nvPr/>
        </p:nvGrpSpPr>
        <p:grpSpPr>
          <a:xfrm>
            <a:off x="3096260" y="1010920"/>
            <a:ext cx="2990850" cy="2514600"/>
            <a:chOff x="4876" y="1592"/>
            <a:chExt cx="4710" cy="3960"/>
          </a:xfrm>
        </p:grpSpPr>
        <p:pic>
          <p:nvPicPr>
            <p:cNvPr id="324" name="图片 324" descr="C:\Users\ZhangLT\Desktop\3333333_副本.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4876" y="1592"/>
              <a:ext cx="2376" cy="3960"/>
            </a:xfrm>
            <a:prstGeom prst="rect">
              <a:avLst/>
            </a:prstGeom>
            <a:noFill/>
            <a:ln>
              <a:solidFill>
                <a:schemeClr val="tx1"/>
              </a:solidFill>
            </a:ln>
          </p:spPr>
        </p:pic>
        <p:pic>
          <p:nvPicPr>
            <p:cNvPr id="325" name="图片 325"/>
            <p:cNvPicPr>
              <a:picLocks noChangeAspect="1"/>
            </p:cNvPicPr>
            <p:nvPr/>
          </p:nvPicPr>
          <p:blipFill>
            <a:blip r:embed="rId3"/>
            <a:stretch>
              <a:fillRect/>
            </a:stretch>
          </p:blipFill>
          <p:spPr>
            <a:xfrm>
              <a:off x="7252" y="1592"/>
              <a:ext cx="2334" cy="3960"/>
            </a:xfrm>
            <a:prstGeom prst="rect">
              <a:avLst/>
            </a:prstGeom>
            <a:ln>
              <a:solidFill>
                <a:schemeClr val="tx1"/>
              </a:solidFill>
            </a:ln>
          </p:spPr>
        </p:pic>
      </p:grpSp>
      <p:sp>
        <p:nvSpPr>
          <p:cNvPr id="9" name="Rectangle 8"/>
          <p:cNvSpPr/>
          <p:nvPr/>
        </p:nvSpPr>
        <p:spPr>
          <a:xfrm>
            <a:off x="5096366" y="2083554"/>
            <a:ext cx="999634" cy="369332"/>
          </a:xfrm>
          <a:prstGeom prst="rect">
            <a:avLst/>
          </a:prstGeom>
          <a:solidFill>
            <a:srgbClr val="268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atin typeface="+mn-ea"/>
            </a:endParaRPr>
          </a:p>
        </p:txBody>
      </p:sp>
      <p:sp>
        <p:nvSpPr>
          <p:cNvPr id="8" name="TextBox 7"/>
          <p:cNvSpPr txBox="1"/>
          <p:nvPr/>
        </p:nvSpPr>
        <p:spPr>
          <a:xfrm>
            <a:off x="5253211" y="2083554"/>
            <a:ext cx="2367280" cy="368300"/>
          </a:xfrm>
          <a:prstGeom prst="rect">
            <a:avLst/>
          </a:prstGeom>
          <a:noFill/>
        </p:spPr>
        <p:txBody>
          <a:bodyPr wrap="none" rtlCol="0">
            <a:spAutoFit/>
          </a:bodyPr>
          <a:p>
            <a:pPr algn="l"/>
            <a:r>
              <a:rPr lang="zh-CN" altLang="en-US" b="1" dirty="0">
                <a:solidFill>
                  <a:schemeClr val="bg1"/>
                </a:solidFill>
                <a:latin typeface="+mn-ea"/>
                <a:cs typeface="Open Sans" panose="020B0606030504020204" pitchFamily="34" charset="0"/>
                <a:sym typeface="+mn-ea"/>
              </a:rPr>
              <a:t>第三步 </a:t>
            </a:r>
            <a:r>
              <a:rPr lang="zh-CN" altLang="en-US" b="1" dirty="0">
                <a:solidFill>
                  <a:srgbClr val="268868"/>
                </a:solidFill>
                <a:latin typeface="+mn-ea"/>
                <a:cs typeface="Open Sans" panose="020B0606030504020204" pitchFamily="34" charset="0"/>
                <a:sym typeface="+mn-ea"/>
              </a:rPr>
              <a:t>店铺公告设置</a:t>
            </a:r>
            <a:endParaRPr lang="en-US" b="1" dirty="0">
              <a:solidFill>
                <a:schemeClr val="tx1">
                  <a:lumMod val="50000"/>
                  <a:lumOff val="50000"/>
                </a:schemeClr>
              </a:solidFill>
              <a:latin typeface="+mn-ea"/>
              <a:cs typeface="Open Sans" panose="020B0606030504020204" pitchFamily="34" charset="0"/>
            </a:endParaRPr>
          </a:p>
        </p:txBody>
      </p:sp>
      <p:sp>
        <p:nvSpPr>
          <p:cNvPr id="19" name="TextBox 18"/>
          <p:cNvSpPr txBox="1"/>
          <p:nvPr/>
        </p:nvSpPr>
        <p:spPr>
          <a:xfrm>
            <a:off x="6120130" y="2646045"/>
            <a:ext cx="3791585" cy="645160"/>
          </a:xfrm>
          <a:prstGeom prst="rect">
            <a:avLst/>
          </a:prstGeom>
          <a:noFill/>
        </p:spPr>
        <p:txBody>
          <a:bodyPr wrap="square" rtlCol="0">
            <a:spAutoFit/>
          </a:bodyPr>
          <a:p>
            <a:r>
              <a:rPr lang="zh-CN" altLang="en-US" sz="1200" dirty="0">
                <a:latin typeface="微软雅黑" panose="020B0503020204020204" charset="-122"/>
                <a:ea typeface="微软雅黑" panose="020B0503020204020204" charset="-122"/>
                <a:cs typeface="Open Sans" panose="020B0606030504020204" pitchFamily="34" charset="0"/>
                <a:sym typeface="+mn-ea"/>
              </a:rPr>
              <a:t>店铺公告的设置在“店铺资料”页面下进行，进入“店铺资料”页面，点击“店铺公告”即可进入到店铺公共修改页面进行店铺公告内容的编写。</a:t>
            </a:r>
            <a:endParaRPr lang="en-US" sz="1200" dirty="0">
              <a:solidFill>
                <a:schemeClr val="tx1">
                  <a:lumMod val="50000"/>
                  <a:lumOff val="50000"/>
                </a:schemeClr>
              </a:solidFill>
              <a:latin typeface="+mn-ea"/>
              <a:cs typeface="Open Sans" panose="020B0606030504020204" pitchFamily="34" charset="0"/>
            </a:endParaRPr>
          </a:p>
        </p:txBody>
      </p:sp>
      <p:sp>
        <p:nvSpPr>
          <p:cNvPr id="20" name="TextBox 19"/>
          <p:cNvSpPr txBox="1"/>
          <p:nvPr/>
        </p:nvSpPr>
        <p:spPr>
          <a:xfrm>
            <a:off x="2804160" y="5149850"/>
            <a:ext cx="3315970" cy="798830"/>
          </a:xfrm>
          <a:prstGeom prst="rect">
            <a:avLst/>
          </a:prstGeom>
          <a:noFill/>
        </p:spPr>
        <p:txBody>
          <a:bodyPr wrap="square" rtlCol="0">
            <a:spAutoFit/>
          </a:bodyPr>
          <a:p>
            <a:pPr algn="r"/>
            <a:r>
              <a:rPr lang="zh-CN" altLang="en-US" sz="1200" dirty="0">
                <a:latin typeface="微软雅黑" panose="020B0503020204020204" charset="-122"/>
                <a:ea typeface="微软雅黑" panose="020B0503020204020204" charset="-122"/>
                <a:cs typeface="Open Sans" panose="020B0606030504020204" pitchFamily="34" charset="0"/>
                <a:sym typeface="+mn-ea"/>
              </a:rPr>
              <a:t>店铺类目的设置在“店铺资料”页面下进行，进入“店铺资料”页面，点击“店铺类目”即可进入到店铺类目的选择页面。</a:t>
            </a:r>
            <a:endParaRPr lang="zh-CN" altLang="en-US" sz="1200" dirty="0">
              <a:solidFill>
                <a:schemeClr val="tx1"/>
              </a:solidFill>
              <a:latin typeface="微软雅黑" panose="020B0503020204020204" charset="-122"/>
              <a:ea typeface="微软雅黑" panose="020B0503020204020204" charset="-122"/>
              <a:cs typeface="Open Sans" panose="020B0606030504020204" pitchFamily="34" charset="0"/>
            </a:endParaRPr>
          </a:p>
          <a:p>
            <a:pPr algn="r"/>
            <a:r>
              <a:rPr lang="zh-CN" altLang="en-US" sz="1000" dirty="0">
                <a:latin typeface="微软雅黑" panose="020B0503020204020204" charset="-122"/>
                <a:ea typeface="微软雅黑" panose="020B0503020204020204" charset="-122"/>
                <a:cs typeface="Open Sans" panose="020B0606030504020204" pitchFamily="34" charset="0"/>
                <a:sym typeface="+mn-ea"/>
              </a:rPr>
              <a:t>。</a:t>
            </a:r>
            <a:endParaRPr lang="en-US" sz="1000" dirty="0">
              <a:solidFill>
                <a:schemeClr val="tx1">
                  <a:lumMod val="50000"/>
                  <a:lumOff val="50000"/>
                </a:schemeClr>
              </a:solidFill>
              <a:latin typeface="+mn-ea"/>
              <a:cs typeface="Open Sans" panose="020B0606030504020204" pitchFamily="34" charset="0"/>
            </a:endParaRPr>
          </a:p>
        </p:txBody>
      </p:sp>
      <p:sp>
        <p:nvSpPr>
          <p:cNvPr id="3" name="TextBox 16"/>
          <p:cNvSpPr txBox="1"/>
          <p:nvPr/>
        </p:nvSpPr>
        <p:spPr>
          <a:xfrm>
            <a:off x="4279900" y="4610100"/>
            <a:ext cx="1864360" cy="368300"/>
          </a:xfrm>
          <a:prstGeom prst="rect">
            <a:avLst/>
          </a:prstGeom>
          <a:noFill/>
        </p:spPr>
        <p:txBody>
          <a:bodyPr wrap="square" rtlCol="0">
            <a:spAutoFit/>
          </a:bodyPr>
          <a:p>
            <a:pPr algn="r"/>
            <a:r>
              <a:rPr lang="zh-CN" altLang="en-US" b="1" dirty="0">
                <a:solidFill>
                  <a:srgbClr val="268868"/>
                </a:solidFill>
                <a:latin typeface="+mn-ea"/>
                <a:cs typeface="Open Sans" panose="020B0606030504020204" pitchFamily="34" charset="0"/>
                <a:sym typeface="+mn-ea"/>
              </a:rPr>
              <a:t>店铺类目设置</a:t>
            </a:r>
            <a:endParaRPr lang="zh-CN" altLang="en-US" dirty="0">
              <a:solidFill>
                <a:schemeClr val="tx1"/>
              </a:solidFill>
              <a:latin typeface="微软雅黑" panose="020B0503020204020204" charset="-122"/>
              <a:ea typeface="微软雅黑" panose="020B0503020204020204" charset="-122"/>
              <a:cs typeface="Open Sans" panose="020B0606030504020204" pitchFamily="34" charset="0"/>
            </a:endParaRPr>
          </a:p>
        </p:txBody>
      </p:sp>
      <p:pic>
        <p:nvPicPr>
          <p:cNvPr id="5" name="图片 4" descr="20149309313"/>
          <p:cNvPicPr>
            <a:picLocks noChangeAspect="1"/>
          </p:cNvPicPr>
          <p:nvPr/>
        </p:nvPicPr>
        <p:blipFill>
          <a:blip r:embed="rId4"/>
          <a:stretch>
            <a:fillRect/>
          </a:stretch>
        </p:blipFill>
        <p:spPr>
          <a:xfrm>
            <a:off x="-8890" y="-6350"/>
            <a:ext cx="2990281" cy="9000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12" presetClass="entr" presetSubtype="4"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p:tgtEl>
                                          <p:spTgt spid="9"/>
                                        </p:tgtEl>
                                        <p:attrNameLst>
                                          <p:attrName>ppt_y</p:attrName>
                                        </p:attrNameLst>
                                      </p:cBhvr>
                                      <p:tavLst>
                                        <p:tav tm="0">
                                          <p:val>
                                            <p:strVal val="#ppt_y+#ppt_h*1.125000"/>
                                          </p:val>
                                        </p:tav>
                                        <p:tav tm="100000">
                                          <p:val>
                                            <p:strVal val="#ppt_y"/>
                                          </p:val>
                                        </p:tav>
                                      </p:tavLst>
                                    </p:anim>
                                    <p:animEffect transition="in" filter="wipe(up)">
                                      <p:cBhvr>
                                        <p:cTn id="15" dur="500"/>
                                        <p:tgtEl>
                                          <p:spTgt spid="9"/>
                                        </p:tgtEl>
                                      </p:cBhvr>
                                    </p:animEffect>
                                  </p:childTnLst>
                                </p:cTn>
                              </p:par>
                            </p:childTnLst>
                          </p:cTn>
                        </p:par>
                        <p:par>
                          <p:cTn id="16" fill="hold">
                            <p:stCondLst>
                              <p:cond delay="2500"/>
                            </p:stCondLst>
                            <p:childTnLst>
                              <p:par>
                                <p:cTn id="17" presetID="12" presetClass="entr" presetSubtype="8" fill="hold" grpId="1"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par>
                          <p:cTn id="21" fill="hold">
                            <p:stCondLst>
                              <p:cond delay="3000"/>
                            </p:stCondLst>
                            <p:childTnLst>
                              <p:par>
                                <p:cTn id="22" presetID="5" presetClass="entr" presetSubtype="1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checkerboard(across)">
                                      <p:cBhvr>
                                        <p:cTn id="24" dur="500"/>
                                        <p:tgtEl>
                                          <p:spTgt spid="19"/>
                                        </p:tgtEl>
                                      </p:cBhvr>
                                    </p:animEffect>
                                  </p:childTnLst>
                                </p:cTn>
                              </p:par>
                            </p:childTnLst>
                          </p:cTn>
                        </p:par>
                        <p:par>
                          <p:cTn id="25" fill="hold">
                            <p:stCondLst>
                              <p:cond delay="3500"/>
                            </p:stCondLst>
                            <p:childTnLst>
                              <p:par>
                                <p:cTn id="26" presetID="24" presetClass="entr" presetSubtype="0" fill="hold" nodeType="afterEffect">
                                  <p:stCondLst>
                                    <p:cond delay="0"/>
                                  </p:stCondLst>
                                  <p:childTnLst>
                                    <p:set>
                                      <p:cBhvr>
                                        <p:cTn id="27" dur="1" fill="hold">
                                          <p:stCondLst>
                                            <p:cond delay="0"/>
                                          </p:stCondLst>
                                        </p:cTn>
                                        <p:tgtEl>
                                          <p:spTgt spid="326"/>
                                        </p:tgtEl>
                                        <p:attrNameLst>
                                          <p:attrName>style.visibility</p:attrName>
                                        </p:attrNameLst>
                                      </p:cBhvr>
                                      <p:to>
                                        <p:strVal val="visible"/>
                                      </p:to>
                                    </p:set>
                                    <p:anim to="" calcmode="lin" valueType="num">
                                      <p:cBhvr>
                                        <p:cTn id="28" dur="1" fill="hold"/>
                                        <p:tgtEl>
                                          <p:spTgt spid="326"/>
                                        </p:tgtEl>
                                      </p:cBhvr>
                                    </p:anim>
                                  </p:childTnLst>
                                </p:cTn>
                              </p:par>
                            </p:childTnLst>
                          </p:cTn>
                        </p:par>
                        <p:par>
                          <p:cTn id="29" fill="hold">
                            <p:stCondLst>
                              <p:cond delay="3500"/>
                            </p:stCondLst>
                            <p:childTnLst>
                              <p:par>
                                <p:cTn id="30" presetID="52" presetClass="entr" presetSubtype="0" fill="hold" nodeType="afterEffect">
                                  <p:stCondLst>
                                    <p:cond delay="0"/>
                                  </p:stCondLst>
                                  <p:childTnLst>
                                    <p:set>
                                      <p:cBhvr>
                                        <p:cTn id="31" dur="1" fill="hold">
                                          <p:stCondLst>
                                            <p:cond delay="0"/>
                                          </p:stCondLst>
                                        </p:cTn>
                                        <p:tgtEl>
                                          <p:spTgt spid="326"/>
                                        </p:tgtEl>
                                        <p:attrNameLst>
                                          <p:attrName>style.visibility</p:attrName>
                                        </p:attrNameLst>
                                      </p:cBhvr>
                                      <p:to>
                                        <p:strVal val="visible"/>
                                      </p:to>
                                    </p:set>
                                    <p:animScale>
                                      <p:cBhvr>
                                        <p:cTn id="32" dur="1000" decel="50000" fill="hold">
                                          <p:stCondLst>
                                            <p:cond delay="0"/>
                                          </p:stCondLst>
                                        </p:cTn>
                                        <p:tgtEl>
                                          <p:spTgt spid="3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26"/>
                                        </p:tgtEl>
                                        <p:attrNameLst>
                                          <p:attrName>ppt_x</p:attrName>
                                          <p:attrName>ppt_y</p:attrName>
                                        </p:attrNameLst>
                                      </p:cBhvr>
                                    </p:animMotion>
                                    <p:animEffect transition="in" filter="fade">
                                      <p:cBhvr>
                                        <p:cTn id="34" dur="1000"/>
                                        <p:tgtEl>
                                          <p:spTgt spid="326"/>
                                        </p:tgtEl>
                                      </p:cBhvr>
                                    </p:animEffect>
                                  </p:childTnLst>
                                </p:cTn>
                              </p:par>
                            </p:childTnLst>
                          </p:cTn>
                        </p:par>
                        <p:par>
                          <p:cTn id="35" fill="hold">
                            <p:stCondLst>
                              <p:cond delay="4500"/>
                            </p:stCondLst>
                            <p:childTnLst>
                              <p:par>
                                <p:cTn id="36" presetID="12" presetClass="entr" presetSubtype="2"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p:tgtEl>
                                          <p:spTgt spid="17"/>
                                        </p:tgtEl>
                                        <p:attrNameLst>
                                          <p:attrName>ppt_x</p:attrName>
                                        </p:attrNameLst>
                                      </p:cBhvr>
                                      <p:tavLst>
                                        <p:tav tm="0">
                                          <p:val>
                                            <p:strVal val="#ppt_x+#ppt_w*1.125000"/>
                                          </p:val>
                                        </p:tav>
                                        <p:tav tm="100000">
                                          <p:val>
                                            <p:strVal val="#ppt_x"/>
                                          </p:val>
                                        </p:tav>
                                      </p:tavLst>
                                    </p:anim>
                                    <p:animEffect transition="in" filter="wipe(left)">
                                      <p:cBhvr>
                                        <p:cTn id="39" dur="500"/>
                                        <p:tgtEl>
                                          <p:spTgt spid="17"/>
                                        </p:tgtEl>
                                      </p:cBhvr>
                                    </p:animEffect>
                                  </p:childTnLst>
                                </p:cTn>
                              </p:par>
                            </p:childTnLst>
                          </p:cTn>
                        </p:par>
                        <p:par>
                          <p:cTn id="40" fill="hold">
                            <p:stCondLst>
                              <p:cond delay="5000"/>
                            </p:stCondLst>
                            <p:childTnLst>
                              <p:par>
                                <p:cTn id="41" presetID="20" presetClass="entr" presetSubtype="0"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edge">
                                      <p:cBhvr>
                                        <p:cTn id="43" dur="2000"/>
                                        <p:tgtEl>
                                          <p:spTgt spid="3"/>
                                        </p:tgtEl>
                                      </p:cBhvr>
                                    </p:animEffect>
                                  </p:childTnLst>
                                </p:cTn>
                              </p:par>
                            </p:childTnLst>
                          </p:cTn>
                        </p:par>
                        <p:par>
                          <p:cTn id="44" fill="hold">
                            <p:stCondLst>
                              <p:cond delay="7000"/>
                            </p:stCondLst>
                            <p:childTnLst>
                              <p:par>
                                <p:cTn id="45" presetID="5" presetClass="entr" presetSubtype="1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checkerboard(across)">
                                      <p:cBhvr>
                                        <p:cTn id="47" dur="500"/>
                                        <p:tgtEl>
                                          <p:spTgt spid="20"/>
                                        </p:tgtEl>
                                      </p:cBhvr>
                                    </p:animEffect>
                                  </p:childTnLst>
                                </p:cTn>
                              </p:par>
                            </p:childTnLst>
                          </p:cTn>
                        </p:par>
                        <p:par>
                          <p:cTn id="48" fill="hold">
                            <p:stCondLst>
                              <p:cond delay="7500"/>
                            </p:stCondLst>
                            <p:childTnLst>
                              <p:par>
                                <p:cTn id="49" presetID="24" presetClass="entr" presetSubtype="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 to="" calcmode="lin" valueType="num">
                                      <p:cBhvr>
                                        <p:cTn id="51" dur="1" fill="hold"/>
                                        <p:tgtEl>
                                          <p:spTgt spid="18"/>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p:bldP spid="19" grpId="0"/>
      <p:bldP spid="3" grpId="0"/>
      <p:bldP spid="20" grpId="0"/>
      <p:bldP spid="9" grpId="0" animBg="1"/>
      <p:bldP spid="17" grpId="0" bldLvl="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descr="20149309313"/>
          <p:cNvPicPr>
            <a:picLocks noChangeAspect="1"/>
          </p:cNvPicPr>
          <p:nvPr/>
        </p:nvPicPr>
        <p:blipFill>
          <a:blip r:embed="rId1"/>
          <a:stretch>
            <a:fillRect/>
          </a:stretch>
        </p:blipFill>
        <p:spPr>
          <a:xfrm>
            <a:off x="-8890" y="-6350"/>
            <a:ext cx="2990281" cy="900007"/>
          </a:xfrm>
          <a:prstGeom prst="rect">
            <a:avLst/>
          </a:prstGeom>
        </p:spPr>
      </p:pic>
      <p:sp>
        <p:nvSpPr>
          <p:cNvPr id="26" name="椭圆 25"/>
          <p:cNvSpPr/>
          <p:nvPr/>
        </p:nvSpPr>
        <p:spPr>
          <a:xfrm>
            <a:off x="2923540" y="2839720"/>
            <a:ext cx="1477645" cy="1477645"/>
          </a:xfrm>
          <a:prstGeom prst="ellipse">
            <a:avLst/>
          </a:prstGeom>
          <a:solidFill>
            <a:srgbClr val="507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椭圆 26"/>
          <p:cNvSpPr/>
          <p:nvPr/>
        </p:nvSpPr>
        <p:spPr>
          <a:xfrm>
            <a:off x="7806055" y="2825750"/>
            <a:ext cx="1477645" cy="147764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椭圆 27"/>
          <p:cNvSpPr/>
          <p:nvPr/>
        </p:nvSpPr>
        <p:spPr>
          <a:xfrm>
            <a:off x="4109085" y="1456055"/>
            <a:ext cx="3973195" cy="3945890"/>
          </a:xfrm>
          <a:prstGeom prst="ellipse">
            <a:avLst/>
          </a:prstGeom>
          <a:solidFill>
            <a:srgbClr val="268868"/>
          </a:solidFill>
          <a:ln>
            <a:noFill/>
          </a:ln>
        </p:spPr>
        <p:style>
          <a:lnRef idx="3">
            <a:schemeClr val="lt1"/>
          </a:lnRef>
          <a:fillRef idx="1">
            <a:schemeClr val="accent1"/>
          </a:fillRef>
          <a:effectRef idx="1">
            <a:schemeClr val="accent1"/>
          </a:effectRef>
          <a:fontRef idx="minor">
            <a:schemeClr val="lt1"/>
          </a:fontRef>
        </p:style>
        <p:txBody>
          <a:bodyPr rtlCol="0" anchor="ctr"/>
          <a:p>
            <a:pPr algn="ctr"/>
            <a:endParaRPr lang="zh-CN" altLang="en-US"/>
          </a:p>
        </p:txBody>
      </p:sp>
      <p:sp>
        <p:nvSpPr>
          <p:cNvPr id="29" name="椭圆 28"/>
          <p:cNvSpPr/>
          <p:nvPr/>
        </p:nvSpPr>
        <p:spPr>
          <a:xfrm>
            <a:off x="4248150" y="1593850"/>
            <a:ext cx="3700780" cy="3676650"/>
          </a:xfrm>
          <a:prstGeom prst="ellipse">
            <a:avLst/>
          </a:prstGeom>
          <a:noFill/>
          <a:ln w="3175">
            <a:solidFill>
              <a:schemeClr val="bg1"/>
            </a:solidFill>
          </a:ln>
        </p:spPr>
        <p:style>
          <a:lnRef idx="3">
            <a:schemeClr val="lt1"/>
          </a:lnRef>
          <a:fillRef idx="1">
            <a:schemeClr val="accent1"/>
          </a:fillRef>
          <a:effectRef idx="1">
            <a:schemeClr val="accent1"/>
          </a:effectRef>
          <a:fontRef idx="minor">
            <a:schemeClr val="lt1"/>
          </a:fontRef>
        </p:style>
        <p:txBody>
          <a:bodyPr rtlCol="0" anchor="ctr"/>
          <a:p>
            <a:pPr algn="ctr"/>
            <a:endParaRPr lang="zh-CN" altLang="en-US"/>
          </a:p>
        </p:txBody>
      </p:sp>
      <p:sp>
        <p:nvSpPr>
          <p:cNvPr id="30" name="椭圆 29"/>
          <p:cNvSpPr/>
          <p:nvPr/>
        </p:nvSpPr>
        <p:spPr>
          <a:xfrm>
            <a:off x="9773920" y="3098800"/>
            <a:ext cx="1015365" cy="1015365"/>
          </a:xfrm>
          <a:prstGeom prst="ellipse">
            <a:avLst/>
          </a:prstGeom>
          <a:solidFill>
            <a:srgbClr val="268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椭圆 30"/>
          <p:cNvSpPr/>
          <p:nvPr/>
        </p:nvSpPr>
        <p:spPr>
          <a:xfrm>
            <a:off x="1538605" y="3085465"/>
            <a:ext cx="1015365" cy="1015365"/>
          </a:xfrm>
          <a:prstGeom prst="ellipse">
            <a:avLst/>
          </a:prstGeom>
          <a:solidFill>
            <a:srgbClr val="01A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2" name="标题 31"/>
          <p:cNvSpPr>
            <a:spLocks noGrp="1"/>
          </p:cNvSpPr>
          <p:nvPr>
            <p:ph type="ctrTitle"/>
          </p:nvPr>
        </p:nvSpPr>
        <p:spPr>
          <a:xfrm>
            <a:off x="4248150" y="2217420"/>
            <a:ext cx="3701415" cy="2423160"/>
          </a:xfrm>
        </p:spPr>
        <p:txBody>
          <a:bodyPr>
            <a:noAutofit/>
          </a:bodyPr>
          <a:p>
            <a:pPr fontAlgn="auto">
              <a:lnSpc>
                <a:spcPct val="100000"/>
              </a:lnSpc>
            </a:pPr>
            <a:r>
              <a:rPr lang="zh-CN" sz="6600" b="1" dirty="0" smtClean="0">
                <a:solidFill>
                  <a:schemeClr val="bg1"/>
                </a:solidFill>
                <a:uFillTx/>
                <a:latin typeface="微软雅黑" panose="020B0503020204020204" charset="-122"/>
                <a:ea typeface="微软雅黑" panose="020B0503020204020204" charset="-122"/>
              </a:rPr>
              <a:t>谢谢欣赏</a:t>
            </a:r>
            <a:endParaRPr lang="zh-CN" sz="6600" b="1" dirty="0" smtClean="0">
              <a:solidFill>
                <a:schemeClr val="bg1"/>
              </a:solidFill>
              <a:uFillTx/>
              <a:latin typeface="微软雅黑" panose="020B0503020204020204" charset="-122"/>
              <a:ea typeface="微软雅黑" panose="020B0503020204020204" charset="-122"/>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checkerboard(across)">
                                      <p:cBhvr>
                                        <p:cTn id="7" dur="500"/>
                                        <p:tgtEl>
                                          <p:spTgt spid="28"/>
                                        </p:tgtEl>
                                      </p:cBhvr>
                                    </p:animEffect>
                                  </p:childTnLst>
                                </p:cTn>
                              </p:par>
                            </p:childTnLst>
                          </p:cTn>
                        </p:par>
                        <p:par>
                          <p:cTn id="8" fill="hold">
                            <p:stCondLst>
                              <p:cond delay="500"/>
                            </p:stCondLst>
                            <p:childTnLst>
                              <p:par>
                                <p:cTn id="9" presetID="25" presetClass="entr" presetSubtype="0" fill="hold" grpId="8"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decel="50000" fill="hold">
                                          <p:stCondLst>
                                            <p:cond delay="0"/>
                                          </p:stCondLst>
                                        </p:cTn>
                                        <p:tgtEl>
                                          <p:spTgt spid="29"/>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29"/>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29"/>
                                        </p:tgtEl>
                                        <p:attrNameLst>
                                          <p:attrName>ppt_w</p:attrName>
                                        </p:attrNameLst>
                                      </p:cBhvr>
                                      <p:tavLst>
                                        <p:tav tm="0">
                                          <p:val>
                                            <p:strVal val="#ppt_w*.05"/>
                                          </p:val>
                                        </p:tav>
                                        <p:tav tm="100000">
                                          <p:val>
                                            <p:strVal val="#ppt_w"/>
                                          </p:val>
                                        </p:tav>
                                      </p:tavLst>
                                    </p:anim>
                                    <p:anim calcmode="lin" valueType="num">
                                      <p:cBhvr>
                                        <p:cTn id="14" dur="1000" fill="hold"/>
                                        <p:tgtEl>
                                          <p:spTgt spid="29"/>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29"/>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29"/>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29"/>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29"/>
                                        </p:tgtEl>
                                      </p:cBhvr>
                                    </p:animEffect>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ppt_x"/>
                                          </p:val>
                                        </p:tav>
                                        <p:tav tm="100000">
                                          <p:val>
                                            <p:strVal val="#ppt_x"/>
                                          </p:val>
                                        </p:tav>
                                      </p:tavLst>
                                    </p:anim>
                                    <p:anim calcmode="lin" valueType="num">
                                      <p:cBhvr additive="base">
                                        <p:cTn id="23" dur="500" fill="hold"/>
                                        <p:tgtEl>
                                          <p:spTgt spid="3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12" presetClass="entr" presetSubtype="4" fill="hold" grpId="1"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p:tgtEl>
                                          <p:spTgt spid="26"/>
                                        </p:tgtEl>
                                        <p:attrNameLst>
                                          <p:attrName>ppt_y</p:attrName>
                                        </p:attrNameLst>
                                      </p:cBhvr>
                                      <p:tavLst>
                                        <p:tav tm="0">
                                          <p:val>
                                            <p:strVal val="#ppt_y+#ppt_h*1.125000"/>
                                          </p:val>
                                        </p:tav>
                                        <p:tav tm="100000">
                                          <p:val>
                                            <p:strVal val="#ppt_y"/>
                                          </p:val>
                                        </p:tav>
                                      </p:tavLst>
                                    </p:anim>
                                    <p:animEffect transition="in" filter="wipe(up)">
                                      <p:cBhvr>
                                        <p:cTn id="28" dur="500"/>
                                        <p:tgtEl>
                                          <p:spTgt spid="26"/>
                                        </p:tgtEl>
                                      </p:cBhvr>
                                    </p:animEffect>
                                  </p:childTnLst>
                                </p:cTn>
                              </p:par>
                            </p:childTnLst>
                          </p:cTn>
                        </p:par>
                        <p:par>
                          <p:cTn id="29" fill="hold">
                            <p:stCondLst>
                              <p:cond delay="2500"/>
                            </p:stCondLst>
                            <p:childTnLst>
                              <p:par>
                                <p:cTn id="30" presetID="12" presetClass="entr" presetSubtype="1" fill="hold" grpId="1" nodeType="afterEffect">
                                  <p:stCondLst>
                                    <p:cond delay="0"/>
                                  </p:stCondLst>
                                  <p:childTnLst>
                                    <p:set>
                                      <p:cBhvr>
                                        <p:cTn id="31" dur="1" fill="hold">
                                          <p:stCondLst>
                                            <p:cond delay="0"/>
                                          </p:stCondLst>
                                        </p:cTn>
                                        <p:tgtEl>
                                          <p:spTgt spid="27"/>
                                        </p:tgtEl>
                                        <p:attrNameLst>
                                          <p:attrName>style.visibility</p:attrName>
                                        </p:attrNameLst>
                                      </p:cBhvr>
                                      <p:to>
                                        <p:strVal val="visible"/>
                                      </p:to>
                                    </p:set>
                                    <p:anim calcmode="lin" valueType="num">
                                      <p:cBhvr additive="base">
                                        <p:cTn id="32" dur="500"/>
                                        <p:tgtEl>
                                          <p:spTgt spid="27"/>
                                        </p:tgtEl>
                                        <p:attrNameLst>
                                          <p:attrName>ppt_y</p:attrName>
                                        </p:attrNameLst>
                                      </p:cBhvr>
                                      <p:tavLst>
                                        <p:tav tm="0">
                                          <p:val>
                                            <p:strVal val="#ppt_y-#ppt_h*1.125000"/>
                                          </p:val>
                                        </p:tav>
                                        <p:tav tm="100000">
                                          <p:val>
                                            <p:strVal val="#ppt_y"/>
                                          </p:val>
                                        </p:tav>
                                      </p:tavLst>
                                    </p:anim>
                                    <p:animEffect transition="in" filter="wipe(down)">
                                      <p:cBhvr>
                                        <p:cTn id="33" dur="500"/>
                                        <p:tgtEl>
                                          <p:spTgt spid="27"/>
                                        </p:tgtEl>
                                      </p:cBhvr>
                                    </p:animEffect>
                                  </p:childTnLst>
                                </p:cTn>
                              </p:par>
                            </p:childTnLst>
                          </p:cTn>
                        </p:par>
                        <p:par>
                          <p:cTn id="34" fill="hold">
                            <p:stCondLst>
                              <p:cond delay="3000"/>
                            </p:stCondLst>
                            <p:childTnLst>
                              <p:par>
                                <p:cTn id="35" presetID="52" presetClass="entr" presetSubtype="0" fill="hold" grpId="1" nodeType="afterEffect">
                                  <p:stCondLst>
                                    <p:cond delay="0"/>
                                  </p:stCondLst>
                                  <p:childTnLst>
                                    <p:set>
                                      <p:cBhvr>
                                        <p:cTn id="36" dur="1" fill="hold">
                                          <p:stCondLst>
                                            <p:cond delay="0"/>
                                          </p:stCondLst>
                                        </p:cTn>
                                        <p:tgtEl>
                                          <p:spTgt spid="30"/>
                                        </p:tgtEl>
                                        <p:attrNameLst>
                                          <p:attrName>style.visibility</p:attrName>
                                        </p:attrNameLst>
                                      </p:cBhvr>
                                      <p:to>
                                        <p:strVal val="visible"/>
                                      </p:to>
                                    </p:set>
                                    <p:animScale>
                                      <p:cBhvr>
                                        <p:cTn id="37"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30"/>
                                        </p:tgtEl>
                                        <p:attrNameLst>
                                          <p:attrName>ppt_x</p:attrName>
                                          <p:attrName>ppt_y</p:attrName>
                                        </p:attrNameLst>
                                      </p:cBhvr>
                                    </p:animMotion>
                                    <p:animEffect transition="in" filter="fade">
                                      <p:cBhvr>
                                        <p:cTn id="39" dur="1000"/>
                                        <p:tgtEl>
                                          <p:spTgt spid="30"/>
                                        </p:tgtEl>
                                      </p:cBhvr>
                                    </p:animEffect>
                                  </p:childTnLst>
                                </p:cTn>
                              </p:par>
                            </p:childTnLst>
                          </p:cTn>
                        </p:par>
                        <p:par>
                          <p:cTn id="40" fill="hold">
                            <p:stCondLst>
                              <p:cond delay="4000"/>
                            </p:stCondLst>
                            <p:childTnLst>
                              <p:par>
                                <p:cTn id="41" presetID="24" presetClass="entr" presetSubtype="0" fill="hold" grpId="1" nodeType="afterEffect">
                                  <p:stCondLst>
                                    <p:cond delay="0"/>
                                  </p:stCondLst>
                                  <p:childTnLst>
                                    <p:set>
                                      <p:cBhvr>
                                        <p:cTn id="42" dur="1" fill="hold">
                                          <p:stCondLst>
                                            <p:cond delay="0"/>
                                          </p:stCondLst>
                                        </p:cTn>
                                        <p:tgtEl>
                                          <p:spTgt spid="31"/>
                                        </p:tgtEl>
                                        <p:attrNameLst>
                                          <p:attrName>style.visibility</p:attrName>
                                        </p:attrNameLst>
                                      </p:cBhvr>
                                      <p:to>
                                        <p:strVal val="visible"/>
                                      </p:to>
                                    </p:set>
                                    <p:anim to="" calcmode="lin" valueType="num">
                                      <p:cBhvr>
                                        <p:cTn id="43" dur="1" fill="hold"/>
                                        <p:tgtEl>
                                          <p:spTgt spid="31"/>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animBg="1"/>
      <p:bldP spid="32" grpId="0"/>
      <p:bldP spid="26" grpId="1" bldLvl="0" animBg="1"/>
      <p:bldP spid="27" grpId="1" bldLvl="0" animBg="1"/>
      <p:bldP spid="30" grpId="1" bldLvl="0" animBg="1"/>
      <p:bldP spid="31" grpId="1" bldLvl="0" animBg="1"/>
      <p:bldP spid="29" grpId="1" animBg="1"/>
      <p:bldP spid="29" grpId="2" animBg="1"/>
      <p:bldP spid="29" grpId="3" animBg="1"/>
      <p:bldP spid="29" grpId="4" animBg="1"/>
      <p:bldP spid="29" grpId="5" animBg="1"/>
      <p:bldP spid="29" grpId="6" animBg="1"/>
      <p:bldP spid="29" grpId="7" animBg="1"/>
      <p:bldP spid="29" grpId="8"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1981200" y="549300"/>
            <a:ext cx="8229600" cy="1143000"/>
          </a:xfrm>
        </p:spPr>
        <p:txBody>
          <a:bodyPr>
            <a:normAutofit/>
          </a:bodyPr>
          <a:lstStyle/>
          <a:p>
            <a:pPr algn="ctr"/>
            <a:r>
              <a:rPr lang="zh-CN" altLang="en-US" sz="3200" dirty="0" smtClean="0">
                <a:latin typeface="微软雅黑" panose="020B0503020204020204" charset="-122"/>
                <a:ea typeface="微软雅黑" panose="020B0503020204020204" charset="-122"/>
              </a:rPr>
              <a:t>目 录</a:t>
            </a:r>
            <a:br>
              <a:rPr lang="en-US" altLang="zh-CN" dirty="0" smtClean="0">
                <a:latin typeface="黑体" panose="02010609060101010101" pitchFamily="49" charset="-122"/>
                <a:ea typeface="黑体" panose="02010609060101010101" pitchFamily="49" charset="-122"/>
              </a:rPr>
            </a:br>
            <a:r>
              <a:rPr lang="en-US" altLang="zh-CN" sz="2000" dirty="0" smtClean="0">
                <a:solidFill>
                  <a:srgbClr val="268868"/>
                </a:solidFill>
              </a:rPr>
              <a:t>contents</a:t>
            </a:r>
            <a:r>
              <a:rPr lang="en-US" altLang="zh-CN" sz="1800" dirty="0" smtClean="0">
                <a:solidFill>
                  <a:srgbClr val="268868"/>
                </a:solidFill>
              </a:rPr>
              <a:t> </a:t>
            </a:r>
            <a:endParaRPr lang="en-US" altLang="zh-CN" sz="1800" dirty="0" smtClean="0">
              <a:solidFill>
                <a:srgbClr val="268868"/>
              </a:solidFill>
              <a:latin typeface="黑体" panose="02010609060101010101" pitchFamily="49" charset="-122"/>
              <a:ea typeface="黑体" panose="02010609060101010101" pitchFamily="49" charset="-122"/>
            </a:endParaRPr>
          </a:p>
        </p:txBody>
      </p:sp>
      <p:sp>
        <p:nvSpPr>
          <p:cNvPr id="20" name="矩形 19"/>
          <p:cNvSpPr/>
          <p:nvPr/>
        </p:nvSpPr>
        <p:spPr>
          <a:xfrm>
            <a:off x="3435350" y="2000885"/>
            <a:ext cx="2078990" cy="3997960"/>
          </a:xfrm>
          <a:prstGeom prst="rect">
            <a:avLst/>
          </a:prstGeom>
          <a:solidFill>
            <a:srgbClr val="507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3435350" y="4523740"/>
            <a:ext cx="2078990" cy="398780"/>
          </a:xfrm>
          <a:prstGeom prst="rect">
            <a:avLst/>
          </a:prstGeom>
          <a:noFill/>
        </p:spPr>
        <p:txBody>
          <a:bodyPr wrap="square" rtlCol="0">
            <a:spAutoFit/>
          </a:bodyPr>
          <a:lstStyle>
            <a:defPPr>
              <a:defRPr lang="zh-CN"/>
            </a:defPPr>
            <a:lvl1pPr algn="ctr">
              <a:defRPr sz="2400">
                <a:solidFill>
                  <a:schemeClr val="bg1"/>
                </a:solidFill>
                <a:latin typeface="黑体" panose="02010609060101010101" pitchFamily="49" charset="-122"/>
                <a:ea typeface="黑体" panose="02010609060101010101" pitchFamily="49" charset="-122"/>
              </a:defRPr>
            </a:lvl1pPr>
          </a:lstStyle>
          <a:p>
            <a:r>
              <a:rPr lang="zh-CN" altLang="en-US" sz="2000" dirty="0" smtClean="0">
                <a:latin typeface="微软雅黑" panose="020B0503020204020204" charset="-122"/>
                <a:ea typeface="微软雅黑" panose="020B0503020204020204" charset="-122"/>
              </a:rPr>
              <a:t>店铺前期规划</a:t>
            </a:r>
            <a:endParaRPr lang="zh-CN" altLang="en-US" sz="2000" dirty="0" smtClean="0">
              <a:latin typeface="微软雅黑" panose="020B0503020204020204" charset="-122"/>
              <a:ea typeface="微软雅黑" panose="020B0503020204020204" charset="-122"/>
            </a:endParaRPr>
          </a:p>
        </p:txBody>
      </p:sp>
      <p:sp>
        <p:nvSpPr>
          <p:cNvPr id="19" name="矩形 18"/>
          <p:cNvSpPr/>
          <p:nvPr/>
        </p:nvSpPr>
        <p:spPr>
          <a:xfrm>
            <a:off x="6664325" y="2000885"/>
            <a:ext cx="2091690" cy="3997960"/>
          </a:xfrm>
          <a:prstGeom prst="rect">
            <a:avLst/>
          </a:prstGeom>
          <a:solidFill>
            <a:srgbClr val="268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3741420" y="2564130"/>
            <a:ext cx="1399540" cy="1399540"/>
          </a:xfrm>
          <a:prstGeom prst="ellipse">
            <a:avLst/>
          </a:prstGeom>
          <a:solidFill>
            <a:srgbClr val="FFFFFF">
              <a:alpha val="25098"/>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3841115" y="2901315"/>
            <a:ext cx="1177925" cy="706755"/>
          </a:xfrm>
          <a:prstGeom prst="rect">
            <a:avLst/>
          </a:prstGeom>
          <a:noFill/>
        </p:spPr>
        <p:txBody>
          <a:bodyPr wrap="square" rtlCol="0">
            <a:spAutoFit/>
          </a:bodyPr>
          <a:lstStyle/>
          <a:p>
            <a:pPr algn="ctr"/>
            <a:r>
              <a:rPr lang="en-US" altLang="zh-CN" sz="4000" dirty="0" smtClean="0">
                <a:solidFill>
                  <a:schemeClr val="bg1"/>
                </a:solidFill>
              </a:rPr>
              <a:t>0</a:t>
            </a:r>
            <a:r>
              <a:rPr lang="en-US" sz="4000" dirty="0" smtClean="0">
                <a:solidFill>
                  <a:schemeClr val="bg1"/>
                </a:solidFill>
              </a:rPr>
              <a:t>1</a:t>
            </a:r>
            <a:endParaRPr lang="en-US" sz="4000" dirty="0">
              <a:solidFill>
                <a:schemeClr val="bg1"/>
              </a:solidFill>
            </a:endParaRPr>
          </a:p>
        </p:txBody>
      </p:sp>
      <p:sp>
        <p:nvSpPr>
          <p:cNvPr id="23" name="椭圆 22"/>
          <p:cNvSpPr/>
          <p:nvPr/>
        </p:nvSpPr>
        <p:spPr>
          <a:xfrm>
            <a:off x="7042785" y="2556510"/>
            <a:ext cx="1407160" cy="1407160"/>
          </a:xfrm>
          <a:prstGeom prst="ellipse">
            <a:avLst/>
          </a:prstGeom>
          <a:solidFill>
            <a:srgbClr val="FFFFFF">
              <a:alpha val="25098"/>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7164705" y="2896870"/>
            <a:ext cx="1184910" cy="706755"/>
          </a:xfrm>
          <a:prstGeom prst="rect">
            <a:avLst/>
          </a:prstGeom>
          <a:noFill/>
        </p:spPr>
        <p:txBody>
          <a:bodyPr wrap="square" rtlCol="0">
            <a:spAutoFit/>
          </a:bodyPr>
          <a:lstStyle/>
          <a:p>
            <a:pPr algn="ctr"/>
            <a:r>
              <a:rPr lang="en-US" altLang="zh-CN" sz="4000" dirty="0" smtClean="0">
                <a:solidFill>
                  <a:schemeClr val="bg1"/>
                </a:solidFill>
              </a:rPr>
              <a:t>02</a:t>
            </a:r>
            <a:endParaRPr lang="zh-CN" altLang="en-US" sz="4000" dirty="0">
              <a:solidFill>
                <a:schemeClr val="bg1"/>
              </a:solidFill>
            </a:endParaRPr>
          </a:p>
        </p:txBody>
      </p:sp>
      <p:sp>
        <p:nvSpPr>
          <p:cNvPr id="27" name="TextBox 26"/>
          <p:cNvSpPr txBox="1"/>
          <p:nvPr/>
        </p:nvSpPr>
        <p:spPr>
          <a:xfrm>
            <a:off x="6664325" y="4525010"/>
            <a:ext cx="2091690" cy="398780"/>
          </a:xfrm>
          <a:prstGeom prst="rect">
            <a:avLst/>
          </a:prstGeom>
          <a:noFill/>
        </p:spPr>
        <p:txBody>
          <a:bodyPr wrap="square" rtlCol="0">
            <a:spAutoFit/>
          </a:bodyPr>
          <a:lstStyle/>
          <a:p>
            <a:pPr algn="ctr">
              <a:spcBef>
                <a:spcPts val="1200"/>
              </a:spcBef>
              <a:spcAft>
                <a:spcPts val="1200"/>
              </a:spcAft>
            </a:pPr>
            <a:r>
              <a:rPr lang="zh-CN" altLang="en-US" sz="2000" dirty="0" smtClean="0">
                <a:solidFill>
                  <a:schemeClr val="bg1"/>
                </a:solidFill>
                <a:latin typeface="微软雅黑" panose="020B0503020204020204" charset="-122"/>
                <a:ea typeface="微软雅黑" panose="020B0503020204020204" charset="-122"/>
              </a:rPr>
              <a:t>店铺开设实施</a:t>
            </a:r>
            <a:endParaRPr lang="zh-CN" altLang="en-US" sz="2000" dirty="0" smtClean="0">
              <a:solidFill>
                <a:schemeClr val="bg1"/>
              </a:solidFill>
              <a:latin typeface="微软雅黑" panose="020B0503020204020204" charset="-122"/>
              <a:ea typeface="微软雅黑" panose="020B0503020204020204" charset="-122"/>
            </a:endParaRPr>
          </a:p>
        </p:txBody>
      </p:sp>
      <p:pic>
        <p:nvPicPr>
          <p:cNvPr id="2" name="图片 1" descr="20149309313"/>
          <p:cNvPicPr>
            <a:picLocks noChangeAspect="1"/>
          </p:cNvPicPr>
          <p:nvPr/>
        </p:nvPicPr>
        <p:blipFill>
          <a:blip r:embed="rId1"/>
          <a:stretch>
            <a:fillRect/>
          </a:stretch>
        </p:blipFill>
        <p:spPr>
          <a:xfrm>
            <a:off x="-8890" y="-6350"/>
            <a:ext cx="2990281" cy="900007"/>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par>
                          <p:cTn id="13" fill="hold">
                            <p:stCondLst>
                              <p:cond delay="1000"/>
                            </p:stCondLst>
                            <p:childTnLst>
                              <p:par>
                                <p:cTn id="14" presetID="24" presetClass="entr" presetSubtype="0" fill="hold" grpId="1" nodeType="afterEffect">
                                  <p:stCondLst>
                                    <p:cond delay="0"/>
                                  </p:stCondLst>
                                  <p:childTnLst>
                                    <p:set>
                                      <p:cBhvr>
                                        <p:cTn id="15" dur="1" fill="hold">
                                          <p:stCondLst>
                                            <p:cond delay="0"/>
                                          </p:stCondLst>
                                        </p:cTn>
                                        <p:tgtEl>
                                          <p:spTgt spid="18"/>
                                        </p:tgtEl>
                                        <p:attrNameLst>
                                          <p:attrName>style.visibility</p:attrName>
                                        </p:attrNameLst>
                                      </p:cBhvr>
                                      <p:to>
                                        <p:strVal val="visible"/>
                                      </p:to>
                                    </p:set>
                                    <p:anim to="" calcmode="lin" valueType="num">
                                      <p:cBhvr>
                                        <p:cTn id="16" dur="1" fill="hold"/>
                                        <p:tgtEl>
                                          <p:spTgt spid="18"/>
                                        </p:tgtEl>
                                      </p:cBhvr>
                                    </p:anim>
                                  </p:childTnLst>
                                </p:cTn>
                              </p:par>
                            </p:childTnLst>
                          </p:cTn>
                        </p:par>
                        <p:par>
                          <p:cTn id="17" fill="hold">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par>
                          <p:cTn id="21" fill="hold">
                            <p:stCondLst>
                              <p:cond delay="1500"/>
                            </p:stCondLst>
                            <p:childTnLst>
                              <p:par>
                                <p:cTn id="22" presetID="24" presetClass="entr" presetSubtype="0"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to="" calcmode="lin" valueType="num">
                                      <p:cBhvr>
                                        <p:cTn id="24" dur="1" fill="hold"/>
                                        <p:tgtEl>
                                          <p:spTgt spid="2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1" grpId="0" animBg="1"/>
      <p:bldP spid="23" grpId="0" animBg="1"/>
      <p:bldP spid="18" grpId="0"/>
      <p:bldP spid="18" grpId="1"/>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椭圆 13"/>
          <p:cNvSpPr/>
          <p:nvPr>
            <p:custDataLst>
              <p:tags r:id="rId1"/>
            </p:custDataLst>
          </p:nvPr>
        </p:nvSpPr>
        <p:spPr>
          <a:xfrm>
            <a:off x="3541558" y="2607565"/>
            <a:ext cx="2445014" cy="2519170"/>
          </a:xfrm>
          <a:prstGeom prst="ellipse">
            <a:avLst/>
          </a:prstGeom>
          <a:solidFill>
            <a:srgbClr val="50742F"/>
          </a:solidFill>
          <a:ln>
            <a:noFill/>
          </a:ln>
        </p:spPr>
        <p:style>
          <a:lnRef idx="2">
            <a:srgbClr val="FFC51B">
              <a:shade val="50000"/>
            </a:srgbClr>
          </a:lnRef>
          <a:fillRef idx="1">
            <a:srgbClr val="FFC51B"/>
          </a:fillRef>
          <a:effectRef idx="0">
            <a:srgbClr val="FFC51B"/>
          </a:effectRef>
          <a:fontRef idx="minor">
            <a:sysClr val="window" lastClr="FFFFFF"/>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15" name="椭圆 14"/>
          <p:cNvSpPr/>
          <p:nvPr>
            <p:custDataLst>
              <p:tags r:id="rId2"/>
            </p:custDataLst>
          </p:nvPr>
        </p:nvSpPr>
        <p:spPr>
          <a:xfrm>
            <a:off x="5668135" y="2607565"/>
            <a:ext cx="2399465" cy="2519170"/>
          </a:xfrm>
          <a:prstGeom prst="ellipse">
            <a:avLst/>
          </a:prstGeom>
          <a:solidFill>
            <a:srgbClr val="268868"/>
          </a:solidFill>
          <a:ln>
            <a:noFill/>
          </a:ln>
        </p:spPr>
        <p:style>
          <a:lnRef idx="2">
            <a:srgbClr val="FFC51B">
              <a:shade val="50000"/>
            </a:srgbClr>
          </a:lnRef>
          <a:fillRef idx="1">
            <a:srgbClr val="FFC51B"/>
          </a:fillRef>
          <a:effectRef idx="0">
            <a:srgbClr val="FFC51B"/>
          </a:effectRef>
          <a:fontRef idx="minor">
            <a:sysClr val="window" lastClr="FFFFFF"/>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20" name="椭圆 19"/>
          <p:cNvSpPr/>
          <p:nvPr>
            <p:custDataLst>
              <p:tags r:id="rId3"/>
            </p:custDataLst>
          </p:nvPr>
        </p:nvSpPr>
        <p:spPr>
          <a:xfrm>
            <a:off x="5735849" y="3105926"/>
            <a:ext cx="1423815" cy="1520492"/>
          </a:xfrm>
          <a:prstGeom prst="ellipse">
            <a:avLst/>
          </a:prstGeom>
          <a:noFill/>
          <a:ln>
            <a:solidFill>
              <a:srgbClr val="33BD56"/>
            </a:solidFill>
            <a:prstDash val="dash"/>
          </a:ln>
        </p:spPr>
        <p:style>
          <a:lnRef idx="2">
            <a:srgbClr val="FFC51B">
              <a:shade val="50000"/>
            </a:srgbClr>
          </a:lnRef>
          <a:fillRef idx="1">
            <a:srgbClr val="FFC51B"/>
          </a:fillRef>
          <a:effectRef idx="0">
            <a:srgbClr val="FFC51B"/>
          </a:effectRef>
          <a:fontRef idx="minor">
            <a:sysClr val="window" lastClr="FFFFFF"/>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21" name="椭圆 20"/>
          <p:cNvSpPr/>
          <p:nvPr>
            <p:custDataLst>
              <p:tags r:id="rId4"/>
            </p:custDataLst>
          </p:nvPr>
        </p:nvSpPr>
        <p:spPr>
          <a:xfrm>
            <a:off x="4538966" y="3105926"/>
            <a:ext cx="1423815" cy="1520492"/>
          </a:xfrm>
          <a:prstGeom prst="ellipse">
            <a:avLst/>
          </a:prstGeom>
          <a:noFill/>
          <a:ln>
            <a:solidFill>
              <a:srgbClr val="33BD56"/>
            </a:solidFill>
            <a:prstDash val="dash"/>
          </a:ln>
        </p:spPr>
        <p:style>
          <a:lnRef idx="2">
            <a:srgbClr val="FFC51B">
              <a:shade val="50000"/>
            </a:srgbClr>
          </a:lnRef>
          <a:fillRef idx="1">
            <a:srgbClr val="FFC51B"/>
          </a:fillRef>
          <a:effectRef idx="0">
            <a:srgbClr val="FFC51B"/>
          </a:effectRef>
          <a:fontRef idx="minor">
            <a:sysClr val="window" lastClr="FFFFFF"/>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18" name="矩形 17"/>
          <p:cNvSpPr/>
          <p:nvPr>
            <p:custDataLst>
              <p:tags r:id="rId5"/>
            </p:custDataLst>
          </p:nvPr>
        </p:nvSpPr>
        <p:spPr>
          <a:xfrm>
            <a:off x="6644770" y="3604133"/>
            <a:ext cx="4871275" cy="668230"/>
          </a:xfrm>
          <a:prstGeom prst="rect">
            <a:avLst/>
          </a:prstGeom>
          <a:solidFill>
            <a:srgbClr val="FFFFFF"/>
          </a:solidFill>
          <a:ln>
            <a:noFill/>
          </a:ln>
        </p:spPr>
        <p:style>
          <a:lnRef idx="2">
            <a:srgbClr val="FFC51B">
              <a:shade val="50000"/>
            </a:srgbClr>
          </a:lnRef>
          <a:fillRef idx="1">
            <a:srgbClr val="FFC51B"/>
          </a:fillRef>
          <a:effectRef idx="0">
            <a:srgbClr val="FFC51B"/>
          </a:effectRef>
          <a:fontRef idx="minor">
            <a:sysClr val="window" lastClr="FFFFFF"/>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19" name="矩形 17"/>
          <p:cNvSpPr>
            <a:spLocks noChangeArrowheads="1"/>
          </p:cNvSpPr>
          <p:nvPr>
            <p:custDataLst>
              <p:tags r:id="rId6"/>
            </p:custDataLst>
          </p:nvPr>
        </p:nvSpPr>
        <p:spPr bwMode="auto">
          <a:xfrm>
            <a:off x="6644770" y="3558880"/>
            <a:ext cx="4244877"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Calibri" panose="020F0502020204030204" charset="0"/>
                <a:ea typeface="微软雅黑" panose="020B0503020204020204" charset="-122"/>
              </a:defRPr>
            </a:lvl1pPr>
            <a:lvl2pPr marL="742950" indent="-285750">
              <a:defRPr>
                <a:solidFill>
                  <a:srgbClr val="000000"/>
                </a:solidFill>
                <a:latin typeface="Calibri" panose="020F0502020204030204" charset="0"/>
                <a:ea typeface="微软雅黑" panose="020B0503020204020204" charset="-122"/>
              </a:defRPr>
            </a:lvl2pPr>
            <a:lvl3pPr marL="1143000" indent="-228600">
              <a:defRPr>
                <a:solidFill>
                  <a:srgbClr val="000000"/>
                </a:solidFill>
                <a:latin typeface="Calibri" panose="020F0502020204030204" charset="0"/>
                <a:ea typeface="微软雅黑" panose="020B0503020204020204" charset="-122"/>
              </a:defRPr>
            </a:lvl3pPr>
            <a:lvl4pPr marL="1600200" indent="-228600">
              <a:defRPr>
                <a:solidFill>
                  <a:srgbClr val="000000"/>
                </a:solidFill>
                <a:latin typeface="Calibri" panose="020F0502020204030204" charset="0"/>
                <a:ea typeface="微软雅黑" panose="020B0503020204020204" charset="-122"/>
              </a:defRPr>
            </a:lvl4pPr>
            <a:lvl5pPr marL="2057400" indent="-228600">
              <a:defRPr>
                <a:solidFill>
                  <a:srgbClr val="000000"/>
                </a:solidFill>
                <a:latin typeface="Calibri" panose="020F0502020204030204" charset="0"/>
                <a:ea typeface="微软雅黑" panose="020B0503020204020204" charset="-122"/>
              </a:defRPr>
            </a:lvl5pPr>
            <a:lvl6pPr marL="2514600" indent="-228600" fontAlgn="base">
              <a:spcBef>
                <a:spcPct val="0"/>
              </a:spcBef>
              <a:spcAft>
                <a:spcPct val="0"/>
              </a:spcAft>
              <a:defRPr>
                <a:solidFill>
                  <a:srgbClr val="000000"/>
                </a:solidFill>
                <a:latin typeface="Calibri" panose="020F0502020204030204" charset="0"/>
                <a:ea typeface="微软雅黑" panose="020B0503020204020204" charset="-122"/>
              </a:defRPr>
            </a:lvl6pPr>
            <a:lvl7pPr marL="2971800" indent="-228600" fontAlgn="base">
              <a:spcBef>
                <a:spcPct val="0"/>
              </a:spcBef>
              <a:spcAft>
                <a:spcPct val="0"/>
              </a:spcAft>
              <a:defRPr>
                <a:solidFill>
                  <a:srgbClr val="000000"/>
                </a:solidFill>
                <a:latin typeface="Calibri" panose="020F0502020204030204" charset="0"/>
                <a:ea typeface="微软雅黑" panose="020B0503020204020204" charset="-122"/>
              </a:defRPr>
            </a:lvl7pPr>
            <a:lvl8pPr marL="3429000" indent="-228600" fontAlgn="base">
              <a:spcBef>
                <a:spcPct val="0"/>
              </a:spcBef>
              <a:spcAft>
                <a:spcPct val="0"/>
              </a:spcAft>
              <a:defRPr>
                <a:solidFill>
                  <a:srgbClr val="000000"/>
                </a:solidFill>
                <a:latin typeface="Calibri" panose="020F0502020204030204" charset="0"/>
                <a:ea typeface="微软雅黑" panose="020B0503020204020204" charset="-122"/>
              </a:defRPr>
            </a:lvl8pPr>
            <a:lvl9pPr marL="3886200" indent="-228600" fontAlgn="base">
              <a:spcBef>
                <a:spcPct val="0"/>
              </a:spcBef>
              <a:spcAft>
                <a:spcPct val="0"/>
              </a:spcAft>
              <a:defRPr>
                <a:solidFill>
                  <a:srgbClr val="000000"/>
                </a:solidFill>
                <a:latin typeface="Calibri" panose="020F0502020204030204" charset="0"/>
                <a:ea typeface="微软雅黑" panose="020B0503020204020204" charset="-122"/>
              </a:defRPr>
            </a:lvl9pPr>
          </a:lstStyle>
          <a:p>
            <a:pPr indent="0" algn="l" fontAlgn="auto">
              <a:lnSpc>
                <a:spcPct val="150000"/>
              </a:lnSpc>
              <a:buNone/>
            </a:pPr>
            <a:r>
              <a:rPr lang="zh-CN" altLang="zh-CN" sz="1400" b="1" dirty="0">
                <a:solidFill>
                  <a:srgbClr val="000000"/>
                </a:solidFill>
                <a:latin typeface="微软雅黑" panose="020B0503020204020204" charset="-122"/>
              </a:rPr>
              <a:t>学习重点：</a:t>
            </a:r>
            <a:endParaRPr lang="zh-CN" altLang="zh-CN" sz="1400" b="1" dirty="0">
              <a:solidFill>
                <a:srgbClr val="000000"/>
              </a:solidFill>
              <a:latin typeface="微软雅黑" panose="020B0503020204020204" charset="-122"/>
            </a:endParaRPr>
          </a:p>
          <a:p>
            <a:pPr indent="0" algn="l" fontAlgn="auto">
              <a:lnSpc>
                <a:spcPct val="150000"/>
              </a:lnSpc>
              <a:buNone/>
            </a:pPr>
            <a:r>
              <a:rPr lang="zh-CN" altLang="zh-CN" sz="1400" dirty="0">
                <a:solidFill>
                  <a:srgbClr val="000000"/>
                </a:solidFill>
                <a:latin typeface="微软雅黑" panose="020B0503020204020204" charset="-122"/>
              </a:rPr>
              <a:t>掌握店铺开设流程与方法</a:t>
            </a:r>
            <a:endParaRPr lang="zh-CN" altLang="zh-CN" sz="1400" dirty="0">
              <a:solidFill>
                <a:srgbClr val="000000"/>
              </a:solidFill>
              <a:latin typeface="微软雅黑" panose="020B0503020204020204" charset="-122"/>
            </a:endParaRPr>
          </a:p>
        </p:txBody>
      </p:sp>
      <p:sp>
        <p:nvSpPr>
          <p:cNvPr id="26" name="矩形 25"/>
          <p:cNvSpPr/>
          <p:nvPr>
            <p:custDataLst>
              <p:tags r:id="rId7"/>
            </p:custDataLst>
          </p:nvPr>
        </p:nvSpPr>
        <p:spPr>
          <a:xfrm>
            <a:off x="65720" y="3559403"/>
            <a:ext cx="4871275" cy="668230"/>
          </a:xfrm>
          <a:prstGeom prst="rect">
            <a:avLst/>
          </a:prstGeom>
          <a:solidFill>
            <a:srgbClr val="FFFFFF"/>
          </a:solidFill>
          <a:ln>
            <a:noFill/>
          </a:ln>
        </p:spPr>
        <p:style>
          <a:lnRef idx="2">
            <a:srgbClr val="FFC51B">
              <a:shade val="50000"/>
            </a:srgbClr>
          </a:lnRef>
          <a:fillRef idx="1">
            <a:srgbClr val="FFC51B"/>
          </a:fillRef>
          <a:effectRef idx="0">
            <a:srgbClr val="FFC51B"/>
          </a:effectRef>
          <a:fontRef idx="minor">
            <a:sysClr val="window" lastClr="FFFFFF"/>
          </a:fontRef>
        </p:style>
        <p:txBody>
          <a:bodyPr anchor="ctr"/>
          <a:lstStyle/>
          <a:p>
            <a:pPr algn="r" eaLnBrk="1" fontAlgn="auto" hangingPunct="1">
              <a:spcBef>
                <a:spcPts val="0"/>
              </a:spcBef>
              <a:spcAft>
                <a:spcPts val="0"/>
              </a:spcAft>
              <a:defRPr/>
            </a:pPr>
            <a:endParaRPr lang="zh-CN" altLang="en-US" dirty="0">
              <a:solidFill>
                <a:srgbClr val="FFFFFF"/>
              </a:solidFill>
            </a:endParaRPr>
          </a:p>
        </p:txBody>
      </p:sp>
      <p:sp>
        <p:nvSpPr>
          <p:cNvPr id="27" name="矩形 17"/>
          <p:cNvSpPr>
            <a:spLocks noChangeArrowheads="1"/>
          </p:cNvSpPr>
          <p:nvPr>
            <p:custDataLst>
              <p:tags r:id="rId8"/>
            </p:custDataLst>
          </p:nvPr>
        </p:nvSpPr>
        <p:spPr bwMode="auto">
          <a:xfrm>
            <a:off x="64770" y="3509010"/>
            <a:ext cx="4871720"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Calibri" panose="020F0502020204030204" charset="0"/>
                <a:ea typeface="微软雅黑" panose="020B0503020204020204" charset="-122"/>
              </a:defRPr>
            </a:lvl1pPr>
            <a:lvl2pPr marL="742950" indent="-285750">
              <a:defRPr>
                <a:solidFill>
                  <a:srgbClr val="000000"/>
                </a:solidFill>
                <a:latin typeface="Calibri" panose="020F0502020204030204" charset="0"/>
                <a:ea typeface="微软雅黑" panose="020B0503020204020204" charset="-122"/>
              </a:defRPr>
            </a:lvl2pPr>
            <a:lvl3pPr marL="1143000" indent="-228600">
              <a:defRPr>
                <a:solidFill>
                  <a:srgbClr val="000000"/>
                </a:solidFill>
                <a:latin typeface="Calibri" panose="020F0502020204030204" charset="0"/>
                <a:ea typeface="微软雅黑" panose="020B0503020204020204" charset="-122"/>
              </a:defRPr>
            </a:lvl3pPr>
            <a:lvl4pPr marL="1600200" indent="-228600">
              <a:defRPr>
                <a:solidFill>
                  <a:srgbClr val="000000"/>
                </a:solidFill>
                <a:latin typeface="Calibri" panose="020F0502020204030204" charset="0"/>
                <a:ea typeface="微软雅黑" panose="020B0503020204020204" charset="-122"/>
              </a:defRPr>
            </a:lvl4pPr>
            <a:lvl5pPr marL="2057400" indent="-228600">
              <a:defRPr>
                <a:solidFill>
                  <a:srgbClr val="000000"/>
                </a:solidFill>
                <a:latin typeface="Calibri" panose="020F0502020204030204" charset="0"/>
                <a:ea typeface="微软雅黑" panose="020B0503020204020204" charset="-122"/>
              </a:defRPr>
            </a:lvl5pPr>
            <a:lvl6pPr marL="2514600" indent="-228600" fontAlgn="base">
              <a:spcBef>
                <a:spcPct val="0"/>
              </a:spcBef>
              <a:spcAft>
                <a:spcPct val="0"/>
              </a:spcAft>
              <a:defRPr>
                <a:solidFill>
                  <a:srgbClr val="000000"/>
                </a:solidFill>
                <a:latin typeface="Calibri" panose="020F0502020204030204" charset="0"/>
                <a:ea typeface="微软雅黑" panose="020B0503020204020204" charset="-122"/>
              </a:defRPr>
            </a:lvl6pPr>
            <a:lvl7pPr marL="2971800" indent="-228600" fontAlgn="base">
              <a:spcBef>
                <a:spcPct val="0"/>
              </a:spcBef>
              <a:spcAft>
                <a:spcPct val="0"/>
              </a:spcAft>
              <a:defRPr>
                <a:solidFill>
                  <a:srgbClr val="000000"/>
                </a:solidFill>
                <a:latin typeface="Calibri" panose="020F0502020204030204" charset="0"/>
                <a:ea typeface="微软雅黑" panose="020B0503020204020204" charset="-122"/>
              </a:defRPr>
            </a:lvl7pPr>
            <a:lvl8pPr marL="3429000" indent="-228600" fontAlgn="base">
              <a:spcBef>
                <a:spcPct val="0"/>
              </a:spcBef>
              <a:spcAft>
                <a:spcPct val="0"/>
              </a:spcAft>
              <a:defRPr>
                <a:solidFill>
                  <a:srgbClr val="000000"/>
                </a:solidFill>
                <a:latin typeface="Calibri" panose="020F0502020204030204" charset="0"/>
                <a:ea typeface="微软雅黑" panose="020B0503020204020204" charset="-122"/>
              </a:defRPr>
            </a:lvl8pPr>
            <a:lvl9pPr marL="3886200" indent="-228600" fontAlgn="base">
              <a:spcBef>
                <a:spcPct val="0"/>
              </a:spcBef>
              <a:spcAft>
                <a:spcPct val="0"/>
              </a:spcAft>
              <a:defRPr>
                <a:solidFill>
                  <a:srgbClr val="000000"/>
                </a:solidFill>
                <a:latin typeface="Calibri" panose="020F0502020204030204" charset="0"/>
                <a:ea typeface="微软雅黑" panose="020B0503020204020204" charset="-122"/>
              </a:defRPr>
            </a:lvl9pPr>
          </a:lstStyle>
          <a:p>
            <a:pPr indent="0" algn="r" fontAlgn="auto">
              <a:lnSpc>
                <a:spcPct val="150000"/>
              </a:lnSpc>
            </a:pPr>
            <a:r>
              <a:rPr lang="zh-CN" altLang="zh-CN" sz="1400" b="1" dirty="0">
                <a:solidFill>
                  <a:srgbClr val="000000"/>
                </a:solidFill>
                <a:latin typeface="微软雅黑" panose="020B0503020204020204" charset="-122"/>
              </a:rPr>
              <a:t>学习目标：</a:t>
            </a:r>
            <a:endParaRPr lang="zh-CN" altLang="zh-CN" sz="1400" b="1" dirty="0">
              <a:solidFill>
                <a:srgbClr val="000000"/>
              </a:solidFill>
              <a:latin typeface="微软雅黑" panose="020B0503020204020204" charset="-122"/>
            </a:endParaRPr>
          </a:p>
          <a:p>
            <a:pPr indent="0" algn="r" fontAlgn="auto">
              <a:lnSpc>
                <a:spcPct val="150000"/>
              </a:lnSpc>
            </a:pPr>
            <a:r>
              <a:rPr lang="zh-CN" altLang="zh-CN" sz="1400" dirty="0">
                <a:solidFill>
                  <a:srgbClr val="000000"/>
                </a:solidFill>
                <a:latin typeface="微软雅黑" panose="020B0503020204020204" charset="-122"/>
              </a:rPr>
              <a:t>熟悉并掌握店铺开设前期规划的制定方法</a:t>
            </a:r>
            <a:endParaRPr lang="zh-CN" altLang="zh-CN" sz="1400" dirty="0">
              <a:solidFill>
                <a:srgbClr val="000000"/>
              </a:solidFill>
              <a:latin typeface="微软雅黑" panose="020B0503020204020204" charset="-122"/>
            </a:endParaRPr>
          </a:p>
        </p:txBody>
      </p:sp>
      <p:sp>
        <p:nvSpPr>
          <p:cNvPr id="7" name="文本框 6"/>
          <p:cNvSpPr txBox="1"/>
          <p:nvPr>
            <p:custDataLst>
              <p:tags r:id="rId9"/>
            </p:custDataLst>
          </p:nvPr>
        </p:nvSpPr>
        <p:spPr>
          <a:xfrm>
            <a:off x="1541460" y="1053975"/>
            <a:ext cx="8498210" cy="891540"/>
          </a:xfrm>
          <a:prstGeom prst="rect">
            <a:avLst/>
          </a:prstGeom>
          <a:noFill/>
        </p:spPr>
        <p:txBody>
          <a:bodyPr wrap="square" rtlCol="0">
            <a:spAutoFit/>
          </a:bodyPr>
          <a:lstStyle/>
          <a:p>
            <a:pPr algn="ctr"/>
            <a:r>
              <a:rPr lang="zh-CN" altLang="en-US" sz="3200" dirty="0" smtClean="0">
                <a:solidFill>
                  <a:srgbClr val="004646"/>
                </a:solidFill>
                <a:latin typeface="微软雅黑" panose="020B0503020204020204" charset="-122"/>
                <a:ea typeface="微软雅黑" panose="020B0503020204020204" charset="-122"/>
                <a:cs typeface="+mj-cs"/>
                <a:sym typeface="Arial" panose="020B0604020202020204" pitchFamily="34" charset="0"/>
              </a:rPr>
              <a:t>学习目标及学习重点</a:t>
            </a:r>
            <a:endParaRPr lang="zh-CN" altLang="en-US" sz="3200" dirty="0" smtClean="0">
              <a:solidFill>
                <a:srgbClr val="004646"/>
              </a:solidFill>
              <a:latin typeface="微软雅黑" panose="020B0503020204020204" charset="-122"/>
              <a:ea typeface="微软雅黑" panose="020B0503020204020204" charset="-122"/>
              <a:cs typeface="+mj-cs"/>
              <a:sym typeface="Arial" panose="020B0604020202020204" pitchFamily="34" charset="0"/>
            </a:endParaRPr>
          </a:p>
          <a:p>
            <a:pPr algn="ctr"/>
            <a:r>
              <a:rPr lang="zh-CN" altLang="en-US" sz="2000" dirty="0" smtClean="0">
                <a:solidFill>
                  <a:srgbClr val="004646"/>
                </a:solidFill>
                <a:latin typeface="微软雅黑" panose="020B0503020204020204" charset="-122"/>
                <a:ea typeface="微软雅黑" panose="020B0503020204020204" charset="-122"/>
                <a:cs typeface="+mj-cs"/>
                <a:sym typeface="Arial" panose="020B0604020202020204" pitchFamily="34" charset="0"/>
              </a:rPr>
              <a:t>Learning objectives and key learning points</a:t>
            </a:r>
            <a:endParaRPr lang="zh-CN" altLang="en-US" sz="2000" dirty="0" smtClean="0">
              <a:solidFill>
                <a:srgbClr val="004646"/>
              </a:solidFill>
              <a:latin typeface="微软雅黑" panose="020B0503020204020204" charset="-122"/>
              <a:ea typeface="微软雅黑" panose="020B0503020204020204" charset="-122"/>
              <a:cs typeface="+mj-cs"/>
              <a:sym typeface="Arial" panose="020B0604020202020204" pitchFamily="34" charset="0"/>
            </a:endParaRPr>
          </a:p>
        </p:txBody>
      </p:sp>
      <p:pic>
        <p:nvPicPr>
          <p:cNvPr id="2" name="图片 1" descr="20149309313"/>
          <p:cNvPicPr>
            <a:picLocks noChangeAspect="1"/>
          </p:cNvPicPr>
          <p:nvPr/>
        </p:nvPicPr>
        <p:blipFill>
          <a:blip r:embed="rId10"/>
          <a:stretch>
            <a:fillRect/>
          </a:stretch>
        </p:blipFill>
        <p:spPr>
          <a:xfrm>
            <a:off x="-8890" y="-6350"/>
            <a:ext cx="2990281" cy="900007"/>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edge">
                                      <p:cBhvr>
                                        <p:cTn id="7" dur="2000"/>
                                        <p:tgtEl>
                                          <p:spTgt spid="14"/>
                                        </p:tgtEl>
                                      </p:cBhvr>
                                    </p:animEffect>
                                  </p:childTnLst>
                                </p:cTn>
                              </p:par>
                            </p:childTnLst>
                          </p:cTn>
                        </p:par>
                        <p:par>
                          <p:cTn id="8" fill="hold">
                            <p:stCondLst>
                              <p:cond delay="2000"/>
                            </p:stCondLst>
                            <p:childTnLst>
                              <p:par>
                                <p:cTn id="9" presetID="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0-#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9"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dissolve">
                                      <p:cBhvr>
                                        <p:cTn id="16" dur="500"/>
                                        <p:tgtEl>
                                          <p:spTgt spid="15"/>
                                        </p:tgtEl>
                                      </p:cBhvr>
                                    </p:animEffect>
                                  </p:childTnLst>
                                </p:cTn>
                              </p:par>
                            </p:childTnLst>
                          </p:cTn>
                        </p:par>
                        <p:par>
                          <p:cTn id="17" fill="hold">
                            <p:stCondLst>
                              <p:cond delay="3000"/>
                            </p:stCondLst>
                            <p:childTnLst>
                              <p:par>
                                <p:cTn id="18" presetID="2" presetClass="entr" presetSubtype="2"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additive="base">
                                        <p:cTn id="20" dur="500" fill="hold"/>
                                        <p:tgtEl>
                                          <p:spTgt spid="19"/>
                                        </p:tgtEl>
                                        <p:attrNameLst>
                                          <p:attrName>ppt_x</p:attrName>
                                        </p:attrNameLst>
                                      </p:cBhvr>
                                      <p:tavLst>
                                        <p:tav tm="0">
                                          <p:val>
                                            <p:strVal val="1+#ppt_w/2"/>
                                          </p:val>
                                        </p:tav>
                                        <p:tav tm="100000">
                                          <p:val>
                                            <p:strVal val="#ppt_x"/>
                                          </p:val>
                                        </p:tav>
                                      </p:tavLst>
                                    </p:anim>
                                    <p:anim calcmode="lin" valueType="num">
                                      <p:cBhvr additive="base">
                                        <p:cTn id="21"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27"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椭圆 3"/>
          <p:cNvSpPr/>
          <p:nvPr/>
        </p:nvSpPr>
        <p:spPr>
          <a:xfrm>
            <a:off x="4805680" y="1103630"/>
            <a:ext cx="2598420" cy="2598420"/>
          </a:xfrm>
          <a:prstGeom prst="ellipse">
            <a:avLst/>
          </a:prstGeom>
          <a:solidFill>
            <a:srgbClr val="268868"/>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5" name="椭圆 4"/>
          <p:cNvSpPr/>
          <p:nvPr/>
        </p:nvSpPr>
        <p:spPr>
          <a:xfrm>
            <a:off x="4899025" y="1196975"/>
            <a:ext cx="2412018" cy="2412018"/>
          </a:xfrm>
          <a:prstGeom prst="ellipse">
            <a:avLst/>
          </a:prstGeom>
          <a:noFill/>
          <a:ln w="6350">
            <a:solidFill>
              <a:schemeClr val="bg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p>
        </p:txBody>
      </p:sp>
      <p:sp>
        <p:nvSpPr>
          <p:cNvPr id="6" name="标题 1"/>
          <p:cNvSpPr txBox="1"/>
          <p:nvPr/>
        </p:nvSpPr>
        <p:spPr>
          <a:xfrm>
            <a:off x="5011420" y="1833880"/>
            <a:ext cx="2186940" cy="113792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6600" dirty="0" smtClean="0">
                <a:solidFill>
                  <a:schemeClr val="bg1"/>
                </a:solidFill>
                <a:latin typeface="黑体" panose="02010609060101010101" pitchFamily="49" charset="-122"/>
                <a:ea typeface="黑体" panose="02010609060101010101" pitchFamily="49" charset="-122"/>
              </a:rPr>
              <a:t>01</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7" name="TextBox 4"/>
          <p:cNvSpPr txBox="1"/>
          <p:nvPr/>
        </p:nvSpPr>
        <p:spPr>
          <a:xfrm>
            <a:off x="3931920" y="3883660"/>
            <a:ext cx="4345940" cy="460375"/>
          </a:xfrm>
          <a:prstGeom prst="rect">
            <a:avLst/>
          </a:prstGeom>
          <a:noFill/>
        </p:spPr>
        <p:txBody>
          <a:bodyPr wrap="square" rtlCol="0">
            <a:spAutoFit/>
          </a:bodyPr>
          <a:lstStyle/>
          <a:p>
            <a:pPr algn="ctr">
              <a:spcBef>
                <a:spcPts val="1200"/>
              </a:spcBef>
              <a:spcAft>
                <a:spcPts val="1200"/>
              </a:spcAft>
            </a:pPr>
            <a:r>
              <a:rPr lang="zh-CN" altLang="en-US" sz="2400" dirty="0" smtClean="0">
                <a:latin typeface="微软雅黑" panose="020B0503020204020204" charset="-122"/>
                <a:ea typeface="微软雅黑" panose="020B0503020204020204" charset="-122"/>
                <a:sym typeface="+mn-ea"/>
              </a:rPr>
              <a:t>店铺前期规划</a:t>
            </a:r>
            <a:endParaRPr lang="zh-CN" altLang="en-US" sz="2400" dirty="0">
              <a:latin typeface="微软雅黑" panose="020B0503020204020204" charset="-122"/>
              <a:ea typeface="微软雅黑" panose="020B0503020204020204" charset="-122"/>
            </a:endParaRPr>
          </a:p>
        </p:txBody>
      </p:sp>
      <p:sp>
        <p:nvSpPr>
          <p:cNvPr id="8" name="椭圆 7"/>
          <p:cNvSpPr/>
          <p:nvPr/>
        </p:nvSpPr>
        <p:spPr>
          <a:xfrm>
            <a:off x="9877425" y="3748405"/>
            <a:ext cx="1200785" cy="120078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1202055" y="3748405"/>
            <a:ext cx="1200785" cy="1200785"/>
          </a:xfrm>
          <a:prstGeom prst="ellipse">
            <a:avLst/>
          </a:prstGeom>
          <a:solidFill>
            <a:srgbClr val="01A4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8"/>
          <p:cNvSpPr txBox="1"/>
          <p:nvPr/>
        </p:nvSpPr>
        <p:spPr>
          <a:xfrm>
            <a:off x="2402205" y="4515485"/>
            <a:ext cx="7475220" cy="737235"/>
          </a:xfrm>
          <a:prstGeom prst="rect">
            <a:avLst/>
          </a:prstGeom>
          <a:noFill/>
        </p:spPr>
        <p:txBody>
          <a:bodyPr wrap="square" rtlCol="0">
            <a:spAutoFit/>
          </a:bodyPr>
          <a:lstStyle/>
          <a:p>
            <a:pPr indent="457200">
              <a:lnSpc>
                <a:spcPct val="150000"/>
              </a:lnSpc>
            </a:pPr>
            <a:r>
              <a:rPr sz="1400" dirty="0">
                <a:latin typeface="微软雅黑" panose="020B0503020204020204" charset="-122"/>
                <a:ea typeface="微软雅黑" panose="020B0503020204020204" charset="-122"/>
              </a:rPr>
              <a:t>在开设微店店铺前，除了需要了解微店店铺开设的流程外，更需要进行店铺开设前的规划，具体的规划内容包括了，商品规划、目标人群规划两个方面。</a:t>
            </a:r>
            <a:endParaRPr sz="1400" dirty="0">
              <a:latin typeface="微软雅黑" panose="020B0503020204020204" charset="-122"/>
              <a:ea typeface="微软雅黑" panose="020B0503020204020204" charset="-122"/>
            </a:endParaRPr>
          </a:p>
        </p:txBody>
      </p:sp>
      <p:pic>
        <p:nvPicPr>
          <p:cNvPr id="2" name="图片 1" descr="20149309313"/>
          <p:cNvPicPr>
            <a:picLocks noChangeAspect="1"/>
          </p:cNvPicPr>
          <p:nvPr/>
        </p:nvPicPr>
        <p:blipFill>
          <a:blip r:embed="rId1"/>
          <a:stretch>
            <a:fillRect/>
          </a:stretch>
        </p:blipFill>
        <p:spPr>
          <a:xfrm>
            <a:off x="-8890" y="-6350"/>
            <a:ext cx="2990281" cy="900007"/>
          </a:xfrm>
          <a:prstGeom prst="rect">
            <a:avLst/>
          </a:prstGeom>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7"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par>
                          <p:cTn id="9" fill="hold">
                            <p:stCondLst>
                              <p:cond delay="500"/>
                            </p:stCondLst>
                            <p:childTnLst>
                              <p:par>
                                <p:cTn id="10" presetID="25" presetClass="entr" presetSubtype="0" fill="hold" grpId="8"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5"/>
                                        </p:tgtEl>
                                      </p:cBhvr>
                                    </p:animEffect>
                                  </p:childTnLst>
                                </p:cTn>
                              </p:par>
                            </p:childTnLst>
                          </p:cTn>
                        </p:par>
                        <p:par>
                          <p:cTn id="20" fill="hold">
                            <p:stCondLst>
                              <p:cond delay="1500"/>
                            </p:stCondLst>
                            <p:childTnLst>
                              <p:par>
                                <p:cTn id="21" presetID="26" presetClass="entr" presetSubtype="0" fill="hold" grpId="1"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childTnLst>
                          </p:cTn>
                        </p:par>
                        <p:par>
                          <p:cTn id="37" fill="hold">
                            <p:stCondLst>
                              <p:cond delay="3500"/>
                            </p:stCondLst>
                            <p:childTnLst>
                              <p:par>
                                <p:cTn id="38" presetID="9"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dissolve">
                                      <p:cBhvr>
                                        <p:cTn id="40" dur="500"/>
                                        <p:tgtEl>
                                          <p:spTgt spid="10"/>
                                        </p:tgtEl>
                                      </p:cBhvr>
                                    </p:animEffect>
                                  </p:childTnLst>
                                </p:cTn>
                              </p:par>
                            </p:childTnLst>
                          </p:cTn>
                        </p:par>
                        <p:par>
                          <p:cTn id="41" fill="hold">
                            <p:stCondLst>
                              <p:cond delay="4000"/>
                            </p:stCondLst>
                            <p:childTnLst>
                              <p:par>
                                <p:cTn id="42" presetID="12" presetClass="entr" presetSubtype="2"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p:tgtEl>
                                          <p:spTgt spid="9"/>
                                        </p:tgtEl>
                                        <p:attrNameLst>
                                          <p:attrName>ppt_x</p:attrName>
                                        </p:attrNameLst>
                                      </p:cBhvr>
                                      <p:tavLst>
                                        <p:tav tm="0">
                                          <p:val>
                                            <p:strVal val="#ppt_x+#ppt_w*1.125000"/>
                                          </p:val>
                                        </p:tav>
                                        <p:tav tm="100000">
                                          <p:val>
                                            <p:strVal val="#ppt_x"/>
                                          </p:val>
                                        </p:tav>
                                      </p:tavLst>
                                    </p:anim>
                                    <p:animEffect transition="in" filter="wipe(left)">
                                      <p:cBhvr>
                                        <p:cTn id="45" dur="500"/>
                                        <p:tgtEl>
                                          <p:spTgt spid="9"/>
                                        </p:tgtEl>
                                      </p:cBhvr>
                                    </p:animEffect>
                                  </p:childTnLst>
                                </p:cTn>
                              </p:par>
                            </p:childTnLst>
                          </p:cTn>
                        </p:par>
                        <p:par>
                          <p:cTn id="46" fill="hold">
                            <p:stCondLst>
                              <p:cond delay="4500"/>
                            </p:stCondLst>
                            <p:childTnLst>
                              <p:par>
                                <p:cTn id="47" presetID="12" presetClass="entr" presetSubtype="8"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p:tgtEl>
                                          <p:spTgt spid="8"/>
                                        </p:tgtEl>
                                        <p:attrNameLst>
                                          <p:attrName>ppt_x</p:attrName>
                                        </p:attrNameLst>
                                      </p:cBhvr>
                                      <p:tavLst>
                                        <p:tav tm="0">
                                          <p:val>
                                            <p:strVal val="#ppt_x-#ppt_w*1.125000"/>
                                          </p:val>
                                        </p:tav>
                                        <p:tav tm="100000">
                                          <p:val>
                                            <p:strVal val="#ppt_x"/>
                                          </p:val>
                                        </p:tav>
                                      </p:tavLst>
                                    </p:anim>
                                    <p:animEffect transition="in" filter="wipe(right)">
                                      <p:cBhvr>
                                        <p:cTn id="5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4" grpId="3" animBg="1"/>
      <p:bldP spid="4" grpId="4" animBg="1"/>
      <p:bldP spid="4" grpId="5" animBg="1"/>
      <p:bldP spid="4" grpId="6" animBg="1"/>
      <p:bldP spid="4" grpId="7" animBg="1"/>
      <p:bldP spid="5" grpId="0" animBg="1"/>
      <p:bldP spid="5" grpId="1" animBg="1"/>
      <p:bldP spid="5" grpId="2" animBg="1"/>
      <p:bldP spid="5" grpId="3" animBg="1"/>
      <p:bldP spid="5" grpId="4" animBg="1"/>
      <p:bldP spid="5" grpId="5" animBg="1"/>
      <p:bldP spid="5" grpId="6" animBg="1"/>
      <p:bldP spid="5" grpId="7" animBg="1"/>
      <p:bldP spid="5" grpId="8" animBg="1"/>
      <p:bldP spid="9" grpId="0" animBg="1"/>
      <p:bldP spid="8" grpId="0" animBg="1"/>
      <p:bldP spid="10" grpId="0"/>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p:cNvSpPr>
          <p:nvPr>
            <p:ph type="title"/>
          </p:nvPr>
        </p:nvSpPr>
        <p:spPr>
          <a:xfrm>
            <a:off x="1981200" y="1297965"/>
            <a:ext cx="8229600" cy="1143000"/>
          </a:xfrm>
        </p:spPr>
        <p:txBody>
          <a:bodyPr>
            <a:normAutofit/>
          </a:bodyPr>
          <a:p>
            <a:pPr algn="ctr"/>
            <a:r>
              <a:rPr lang="zh-CN" altLang="en-US" sz="3200">
                <a:latin typeface="微软雅黑" panose="020B0503020204020204" charset="-122"/>
                <a:ea typeface="微软雅黑" panose="020B0503020204020204" charset="-122"/>
                <a:cs typeface="宋体" panose="02010600030101010101" pitchFamily="2" charset="-122"/>
                <a:sym typeface="+mn-ea"/>
              </a:rPr>
              <a:t>商品规划</a:t>
            </a:r>
            <a:r>
              <a:rPr lang="zh-CN" altLang="en-US" sz="3600" spc="150" dirty="0" smtClean="0">
                <a:latin typeface="黑体" panose="02010609060101010101" pitchFamily="49" charset="-122"/>
                <a:ea typeface="黑体" panose="02010609060101010101" pitchFamily="49" charset="-122"/>
                <a:sym typeface="+mn-ea"/>
              </a:rPr>
              <a:t> </a:t>
            </a:r>
            <a:br>
              <a:rPr lang="en-US" altLang="zh-CN" sz="3600" dirty="0" smtClean="0">
                <a:latin typeface="黑体" panose="02010609060101010101" pitchFamily="49" charset="-122"/>
                <a:ea typeface="黑体" panose="02010609060101010101" pitchFamily="49" charset="-122"/>
                <a:sym typeface="+mn-ea"/>
              </a:rPr>
            </a:br>
            <a:r>
              <a:rPr lang="en-US" altLang="zh-CN" sz="2000" dirty="0" smtClean="0">
                <a:solidFill>
                  <a:srgbClr val="268868"/>
                </a:solidFill>
                <a:sym typeface="+mn-ea"/>
              </a:rPr>
              <a:t>merchandise planning</a:t>
            </a:r>
            <a:endParaRPr lang="en-US" altLang="zh-CN" sz="2000" dirty="0" smtClean="0">
              <a:solidFill>
                <a:srgbClr val="268868"/>
              </a:solidFill>
              <a:sym typeface="+mn-ea"/>
            </a:endParaRPr>
          </a:p>
        </p:txBody>
      </p:sp>
      <p:pic>
        <p:nvPicPr>
          <p:cNvPr id="2" name="图片 1" descr="20149309313"/>
          <p:cNvPicPr>
            <a:picLocks noChangeAspect="1"/>
          </p:cNvPicPr>
          <p:nvPr/>
        </p:nvPicPr>
        <p:blipFill>
          <a:blip r:embed="rId1"/>
          <a:stretch>
            <a:fillRect/>
          </a:stretch>
        </p:blipFill>
        <p:spPr>
          <a:xfrm>
            <a:off x="-8890" y="-6350"/>
            <a:ext cx="2990281" cy="900007"/>
          </a:xfrm>
          <a:prstGeom prst="rect">
            <a:avLst/>
          </a:prstGeom>
        </p:spPr>
      </p:pic>
      <p:sp>
        <p:nvSpPr>
          <p:cNvPr id="100" name="文本框 99"/>
          <p:cNvSpPr txBox="1"/>
          <p:nvPr/>
        </p:nvSpPr>
        <p:spPr>
          <a:xfrm>
            <a:off x="2611755" y="2588895"/>
            <a:ext cx="6968490" cy="1568450"/>
          </a:xfrm>
          <a:prstGeom prst="rect">
            <a:avLst/>
          </a:prstGeom>
          <a:noFill/>
          <a:ln w="9525">
            <a:noFill/>
          </a:ln>
        </p:spPr>
        <p:txBody>
          <a:bodyPr wrap="square">
            <a:spAutoFit/>
          </a:bodyPr>
          <a:p>
            <a:pPr indent="304800" fontAlgn="auto">
              <a:lnSpc>
                <a:spcPct val="200000"/>
              </a:lnSpc>
            </a:pPr>
            <a:r>
              <a:rPr lang="zh-CN" altLang="en-US" sz="1600" b="0">
                <a:latin typeface="微软雅黑" panose="020B0503020204020204" charset="-122"/>
                <a:ea typeface="微软雅黑" panose="020B0503020204020204" charset="-122"/>
                <a:cs typeface="宋体" panose="02010600030101010101" pitchFamily="2" charset="-122"/>
              </a:rPr>
              <a:t>商品规划是开店前期规划最重要的一个环节，该环节决定店铺未来所销售的产品，因此商品规划关乎到未来店铺的经营。商品规划具体包括了单品分析、货源的选择、商品定价三个方面。</a:t>
            </a:r>
            <a:endParaRPr lang="zh-CN" altLang="en-US" sz="1600">
              <a:latin typeface="微软雅黑" panose="020B0503020204020204" charset="-122"/>
              <a:ea typeface="微软雅黑" panose="020B0503020204020204"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25" presetClass="entr" presetSubtype="0" fill="hold" grpId="0" nodeType="afterEffect">
                                  <p:stCondLst>
                                    <p:cond delay="0"/>
                                  </p:stCondLst>
                                  <p:childTnLst>
                                    <p:set>
                                      <p:cBhvr>
                                        <p:cTn id="11" dur="1" fill="hold">
                                          <p:stCondLst>
                                            <p:cond delay="0"/>
                                          </p:stCondLst>
                                        </p:cTn>
                                        <p:tgtEl>
                                          <p:spTgt spid="100"/>
                                        </p:tgtEl>
                                        <p:attrNameLst>
                                          <p:attrName>style.visibility</p:attrName>
                                        </p:attrNameLst>
                                      </p:cBhvr>
                                      <p:to>
                                        <p:strVal val="visible"/>
                                      </p:to>
                                    </p:set>
                                    <p:anim calcmode="lin" valueType="num">
                                      <p:cBhvr>
                                        <p:cTn id="12" dur="500" decel="50000" fill="hold">
                                          <p:stCondLst>
                                            <p:cond delay="0"/>
                                          </p:stCondLst>
                                        </p:cTn>
                                        <p:tgtEl>
                                          <p:spTgt spid="100"/>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00"/>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00"/>
                                        </p:tgtEl>
                                        <p:attrNameLst>
                                          <p:attrName>ppt_w</p:attrName>
                                        </p:attrNameLst>
                                      </p:cBhvr>
                                      <p:tavLst>
                                        <p:tav tm="0">
                                          <p:val>
                                            <p:strVal val="#ppt_w*.05"/>
                                          </p:val>
                                        </p:tav>
                                        <p:tav tm="100000">
                                          <p:val>
                                            <p:strVal val="#ppt_w"/>
                                          </p:val>
                                        </p:tav>
                                      </p:tavLst>
                                    </p:anim>
                                    <p:anim calcmode="lin" valueType="num">
                                      <p:cBhvr>
                                        <p:cTn id="15" dur="1000" fill="hold"/>
                                        <p:tgtEl>
                                          <p:spTgt spid="100"/>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00"/>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00"/>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00"/>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20149309313"/>
          <p:cNvPicPr>
            <a:picLocks noChangeAspect="1"/>
          </p:cNvPicPr>
          <p:nvPr/>
        </p:nvPicPr>
        <p:blipFill>
          <a:blip r:embed="rId1"/>
          <a:stretch>
            <a:fillRect/>
          </a:stretch>
        </p:blipFill>
        <p:spPr>
          <a:xfrm>
            <a:off x="-8890" y="-6350"/>
            <a:ext cx="2990281" cy="900007"/>
          </a:xfrm>
          <a:prstGeom prst="rect">
            <a:avLst/>
          </a:prstGeom>
        </p:spPr>
      </p:pic>
      <p:sp>
        <p:nvSpPr>
          <p:cNvPr id="4" name="任意多边形 3"/>
          <p:cNvSpPr/>
          <p:nvPr>
            <p:custDataLst>
              <p:tags r:id="rId2"/>
            </p:custDataLst>
          </p:nvPr>
        </p:nvSpPr>
        <p:spPr>
          <a:xfrm>
            <a:off x="1316355" y="1809115"/>
            <a:ext cx="1157605" cy="1147445"/>
          </a:xfrm>
          <a:custGeom>
            <a:avLst/>
            <a:gdLst>
              <a:gd name="connsiteX0" fmla="*/ 833306 w 1200421"/>
              <a:gd name="connsiteY0" fmla="*/ 445 h 1189525"/>
              <a:gd name="connsiteX1" fmla="*/ 981764 w 1200421"/>
              <a:gd name="connsiteY1" fmla="*/ 38205 h 1189525"/>
              <a:gd name="connsiteX2" fmla="*/ 1162217 w 1200421"/>
              <a:gd name="connsiteY2" fmla="*/ 553047 h 1189525"/>
              <a:gd name="connsiteX3" fmla="*/ 952392 w 1200421"/>
              <a:gd name="connsiteY3" fmla="*/ 989336 h 1189525"/>
              <a:gd name="connsiteX4" fmla="*/ 805675 w 1200421"/>
              <a:gd name="connsiteY4" fmla="*/ 1019691 h 1189525"/>
              <a:gd name="connsiteX5" fmla="*/ 1056982 w 1200421"/>
              <a:gd name="connsiteY5" fmla="*/ 497151 h 1189525"/>
              <a:gd name="connsiteX6" fmla="*/ 932224 w 1200421"/>
              <a:gd name="connsiteY6" fmla="*/ 141211 h 1189525"/>
              <a:gd name="connsiteX7" fmla="*/ 576284 w 1200421"/>
              <a:gd name="connsiteY7" fmla="*/ 265968 h 1189525"/>
              <a:gd name="connsiteX8" fmla="*/ 148393 w 1200421"/>
              <a:gd name="connsiteY8" fmla="*/ 1155680 h 1189525"/>
              <a:gd name="connsiteX9" fmla="*/ 5058 w 1200421"/>
              <a:gd name="connsiteY9" fmla="*/ 1185336 h 1189525"/>
              <a:gd name="connsiteX10" fmla="*/ 0 w 1200421"/>
              <a:gd name="connsiteY10" fmla="*/ 1189525 h 1189525"/>
              <a:gd name="connsiteX11" fmla="*/ 466921 w 1200421"/>
              <a:gd name="connsiteY11" fmla="*/ 218657 h 1189525"/>
              <a:gd name="connsiteX12" fmla="*/ 833306 w 1200421"/>
              <a:gd name="connsiteY12" fmla="*/ 445 h 11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0421" h="1189525">
                <a:moveTo>
                  <a:pt x="833306" y="445"/>
                </a:moveTo>
                <a:cubicBezTo>
                  <a:pt x="883358" y="2856"/>
                  <a:pt x="933764" y="15120"/>
                  <a:pt x="981764" y="38205"/>
                </a:cubicBezTo>
                <a:cubicBezTo>
                  <a:pt x="1173765" y="130544"/>
                  <a:pt x="1254556" y="361047"/>
                  <a:pt x="1162217" y="553047"/>
                </a:cubicBezTo>
                <a:lnTo>
                  <a:pt x="952392" y="989336"/>
                </a:lnTo>
                <a:lnTo>
                  <a:pt x="805675" y="1019691"/>
                </a:lnTo>
                <a:lnTo>
                  <a:pt x="1056982" y="497151"/>
                </a:lnTo>
                <a:cubicBezTo>
                  <a:pt x="1120821" y="364410"/>
                  <a:pt x="1064965" y="205050"/>
                  <a:pt x="932224" y="141211"/>
                </a:cubicBezTo>
                <a:cubicBezTo>
                  <a:pt x="799483" y="77371"/>
                  <a:pt x="640123" y="133227"/>
                  <a:pt x="576284" y="265968"/>
                </a:cubicBezTo>
                <a:lnTo>
                  <a:pt x="148393" y="1155680"/>
                </a:lnTo>
                <a:lnTo>
                  <a:pt x="5058" y="1185336"/>
                </a:lnTo>
                <a:lnTo>
                  <a:pt x="0" y="1189525"/>
                </a:lnTo>
                <a:lnTo>
                  <a:pt x="466921" y="218657"/>
                </a:lnTo>
                <a:cubicBezTo>
                  <a:pt x="536176" y="74657"/>
                  <a:pt x="683148" y="-6788"/>
                  <a:pt x="833306" y="445"/>
                </a:cubicBezTo>
                <a:close/>
              </a:path>
            </a:pathLst>
          </a:custGeom>
          <a:solidFill>
            <a:srgbClr val="50742F"/>
          </a:solidFill>
          <a:ln>
            <a:noFill/>
          </a:ln>
        </p:spPr>
        <p:style>
          <a:lnRef idx="2">
            <a:srgbClr val="DEAB81">
              <a:shade val="50000"/>
            </a:srgbClr>
          </a:lnRef>
          <a:fillRef idx="1">
            <a:srgbClr val="DEAB81"/>
          </a:fillRef>
          <a:effectRef idx="0">
            <a:srgbClr val="DEAB81"/>
          </a:effectRef>
          <a:fontRef idx="minor">
            <a:srgbClr val="FFFFFF"/>
          </a:fontRef>
        </p:style>
        <p:txBody>
          <a:bodyPr lIns="396000" tIns="108000" bIns="252000" rtlCol="0" anchor="ctr">
            <a:normAutofit/>
          </a:bodyPr>
          <a:p>
            <a:pPr algn="ctr"/>
            <a:r>
              <a:rPr lang="en-US" altLang="zh-CN" dirty="0">
                <a:solidFill>
                  <a:srgbClr val="50742F"/>
                </a:solidFill>
                <a:sym typeface="Arial" panose="020B0604020202020204" pitchFamily="34" charset="0"/>
              </a:rPr>
              <a:t>1</a:t>
            </a:r>
            <a:endParaRPr lang="en-US" altLang="zh-CN" dirty="0">
              <a:solidFill>
                <a:srgbClr val="50742F"/>
              </a:solidFill>
              <a:sym typeface="Arial" panose="020B0604020202020204" pitchFamily="34" charset="0"/>
            </a:endParaRPr>
          </a:p>
        </p:txBody>
      </p:sp>
      <p:sp>
        <p:nvSpPr>
          <p:cNvPr id="8" name="椭圆 7"/>
          <p:cNvSpPr/>
          <p:nvPr>
            <p:custDataLst>
              <p:tags r:id="rId3"/>
            </p:custDataLst>
          </p:nvPr>
        </p:nvSpPr>
        <p:spPr>
          <a:xfrm>
            <a:off x="1133475" y="2509520"/>
            <a:ext cx="1993900" cy="2015490"/>
          </a:xfrm>
          <a:prstGeom prst="ellipse">
            <a:avLst/>
          </a:prstGeom>
          <a:solidFill>
            <a:srgbClr val="FFFFFF"/>
          </a:solidFill>
          <a:ln>
            <a:solidFill>
              <a:srgbClr val="50742F"/>
            </a:solidFill>
          </a:ln>
          <a:effectLst>
            <a:outerShdw blurRad="50800" dist="38100" dir="5400000" algn="t" rotWithShape="0">
              <a:prstClr val="black">
                <a:alpha val="40000"/>
              </a:prstClr>
            </a:outerShdw>
          </a:effectLst>
        </p:spPr>
        <p:style>
          <a:lnRef idx="2">
            <a:srgbClr val="DEAB81">
              <a:shade val="50000"/>
            </a:srgbClr>
          </a:lnRef>
          <a:fillRef idx="1">
            <a:srgbClr val="DEAB81"/>
          </a:fillRef>
          <a:effectRef idx="0">
            <a:srgbClr val="DEAB81"/>
          </a:effectRef>
          <a:fontRef idx="minor">
            <a:srgbClr val="FFFFFF"/>
          </a:fontRef>
        </p:style>
        <p:txBody>
          <a:bodyPr rtlCol="0" anchor="ctr">
            <a:normAutofit/>
          </a:bodyPr>
          <a:p>
            <a:pPr algn="ctr"/>
            <a:r>
              <a:rPr lang="zh-CN" altLang="en-US">
                <a:solidFill>
                  <a:schemeClr val="tx1"/>
                </a:solidFill>
                <a:latin typeface="微软雅黑" panose="020B0503020204020204" charset="-122"/>
                <a:ea typeface="微软雅黑" panose="020B0503020204020204" charset="-122"/>
                <a:cs typeface="宋体" panose="02010600030101010101" pitchFamily="2" charset="-122"/>
                <a:sym typeface="+mn-ea"/>
              </a:rPr>
              <a:t>单品分析</a:t>
            </a:r>
            <a:endParaRPr lang="en-US" altLang="zh-CN" smtClean="0">
              <a:solidFill>
                <a:srgbClr val="50742F"/>
              </a:solidFill>
              <a:sym typeface="Arial" panose="020B0604020202020204" pitchFamily="34" charset="0"/>
            </a:endParaRPr>
          </a:p>
        </p:txBody>
      </p:sp>
      <p:sp>
        <p:nvSpPr>
          <p:cNvPr id="100" name="文本框 99"/>
          <p:cNvSpPr txBox="1"/>
          <p:nvPr/>
        </p:nvSpPr>
        <p:spPr>
          <a:xfrm>
            <a:off x="3745230" y="2090420"/>
            <a:ext cx="6654165" cy="2676525"/>
          </a:xfrm>
          <a:prstGeom prst="rect">
            <a:avLst/>
          </a:prstGeom>
          <a:noFill/>
          <a:ln w="9525">
            <a:noFill/>
          </a:ln>
        </p:spPr>
        <p:txBody>
          <a:bodyPr wrap="square">
            <a:spAutoFit/>
          </a:bodyPr>
          <a:p>
            <a:pPr indent="304800" fontAlgn="auto">
              <a:lnSpc>
                <a:spcPct val="150000"/>
              </a:lnSpc>
            </a:pPr>
            <a:r>
              <a:rPr lang="zh-CN" altLang="en-US" sz="1400" b="0">
                <a:latin typeface="微软雅黑" panose="020B0503020204020204" charset="-122"/>
                <a:ea typeface="微软雅黑" panose="020B0503020204020204" charset="-122"/>
                <a:cs typeface="宋体" panose="02010600030101010101" pitchFamily="2" charset="-122"/>
              </a:rPr>
              <a:t>进行商品分析可以帮助经营者了解所售商品的市场需求分布、销售成本、同类商品的竞争情况。经营者在具体进行销售商品分析时，首先通过数据分析网站，如：阿里指数、生意参谋、百度指数等对商品的的整体市场情况需求、成本以及竞争情况有一个大致的认识，其次通过走访附近的商城、市场、甚至小商店具体了解某些商品的售价和销售情况。</a:t>
            </a:r>
            <a:endParaRPr lang="zh-CN" altLang="en-US" sz="1400" b="0">
              <a:latin typeface="微软雅黑" panose="020B0503020204020204" charset="-122"/>
              <a:ea typeface="微软雅黑" panose="020B0503020204020204" charset="-122"/>
              <a:cs typeface="宋体" panose="02010600030101010101" pitchFamily="2" charset="-122"/>
            </a:endParaRPr>
          </a:p>
          <a:p>
            <a:pPr indent="304800" fontAlgn="auto">
              <a:lnSpc>
                <a:spcPct val="150000"/>
              </a:lnSpc>
            </a:pPr>
            <a:r>
              <a:rPr lang="zh-CN" altLang="en-US" sz="1400">
                <a:latin typeface="微软雅黑" panose="020B0503020204020204" charset="-122"/>
                <a:ea typeface="微软雅黑" panose="020B0503020204020204" charset="-122"/>
              </a:rPr>
              <a:t>商品规划也是商品选择，商品选择的好坏直接影响店铺未来的经营，因此商品规划对于店铺创业者而言至关重要。商品的规划需要网店创业从商品来源、商品售众两个方面进行考虑。</a:t>
            </a:r>
            <a:endParaRPr lang="zh-CN" altLang="en-US" sz="1400">
              <a:latin typeface="微软雅黑" panose="020B0503020204020204" charset="-122"/>
              <a:ea typeface="微软雅黑" panose="020B0503020204020204" charset="-122"/>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checkerboard(across)">
                                      <p:cBhvr>
                                        <p:cTn id="12" dur="500"/>
                                        <p:tgtEl>
                                          <p:spTgt spid="100"/>
                                        </p:tgtEl>
                                      </p:cBhvr>
                                    </p:animEffect>
                                  </p:childTnLst>
                                </p:cTn>
                              </p:par>
                            </p:childTnLst>
                          </p:cTn>
                        </p:par>
                        <p:par>
                          <p:cTn id="13" fill="hold">
                            <p:stCondLst>
                              <p:cond delay="1000"/>
                            </p:stCondLst>
                            <p:childTnLst>
                              <p:par>
                                <p:cTn id="14" presetID="26"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80">
                                          <p:stCondLst>
                                            <p:cond delay="0"/>
                                          </p:stCondLst>
                                        </p:cTn>
                                        <p:tgtEl>
                                          <p:spTgt spid="4"/>
                                        </p:tgtEl>
                                      </p:cBhvr>
                                    </p:animEffect>
                                    <p:anim calcmode="lin" valueType="num">
                                      <p:cBhvr>
                                        <p:cTn id="17"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2" dur="26">
                                          <p:stCondLst>
                                            <p:cond delay="650"/>
                                          </p:stCondLst>
                                        </p:cTn>
                                        <p:tgtEl>
                                          <p:spTgt spid="4"/>
                                        </p:tgtEl>
                                      </p:cBhvr>
                                      <p:to x="100000" y="60000"/>
                                    </p:animScale>
                                    <p:animScale>
                                      <p:cBhvr>
                                        <p:cTn id="23" dur="166" decel="50000">
                                          <p:stCondLst>
                                            <p:cond delay="676"/>
                                          </p:stCondLst>
                                        </p:cTn>
                                        <p:tgtEl>
                                          <p:spTgt spid="4"/>
                                        </p:tgtEl>
                                      </p:cBhvr>
                                      <p:to x="100000" y="100000"/>
                                    </p:animScale>
                                    <p:animScale>
                                      <p:cBhvr>
                                        <p:cTn id="24" dur="26">
                                          <p:stCondLst>
                                            <p:cond delay="1312"/>
                                          </p:stCondLst>
                                        </p:cTn>
                                        <p:tgtEl>
                                          <p:spTgt spid="4"/>
                                        </p:tgtEl>
                                      </p:cBhvr>
                                      <p:to x="100000" y="80000"/>
                                    </p:animScale>
                                    <p:animScale>
                                      <p:cBhvr>
                                        <p:cTn id="25" dur="166" decel="50000">
                                          <p:stCondLst>
                                            <p:cond delay="1338"/>
                                          </p:stCondLst>
                                        </p:cTn>
                                        <p:tgtEl>
                                          <p:spTgt spid="4"/>
                                        </p:tgtEl>
                                      </p:cBhvr>
                                      <p:to x="100000" y="100000"/>
                                    </p:animScale>
                                    <p:animScale>
                                      <p:cBhvr>
                                        <p:cTn id="26" dur="26">
                                          <p:stCondLst>
                                            <p:cond delay="1642"/>
                                          </p:stCondLst>
                                        </p:cTn>
                                        <p:tgtEl>
                                          <p:spTgt spid="4"/>
                                        </p:tgtEl>
                                      </p:cBhvr>
                                      <p:to x="100000" y="90000"/>
                                    </p:animScale>
                                    <p:animScale>
                                      <p:cBhvr>
                                        <p:cTn id="27" dur="166" decel="50000">
                                          <p:stCondLst>
                                            <p:cond delay="1668"/>
                                          </p:stCondLst>
                                        </p:cTn>
                                        <p:tgtEl>
                                          <p:spTgt spid="4"/>
                                        </p:tgtEl>
                                      </p:cBhvr>
                                      <p:to x="100000" y="100000"/>
                                    </p:animScale>
                                    <p:animScale>
                                      <p:cBhvr>
                                        <p:cTn id="28" dur="26">
                                          <p:stCondLst>
                                            <p:cond delay="1808"/>
                                          </p:stCondLst>
                                        </p:cTn>
                                        <p:tgtEl>
                                          <p:spTgt spid="4"/>
                                        </p:tgtEl>
                                      </p:cBhvr>
                                      <p:to x="100000" y="95000"/>
                                    </p:animScale>
                                    <p:animScale>
                                      <p:cBhvr>
                                        <p:cTn id="29"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10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任意多边形 3"/>
          <p:cNvSpPr/>
          <p:nvPr>
            <p:custDataLst>
              <p:tags r:id="rId1"/>
            </p:custDataLst>
          </p:nvPr>
        </p:nvSpPr>
        <p:spPr>
          <a:xfrm>
            <a:off x="1316355" y="1809115"/>
            <a:ext cx="1157605" cy="1147445"/>
          </a:xfrm>
          <a:custGeom>
            <a:avLst/>
            <a:gdLst>
              <a:gd name="connsiteX0" fmla="*/ 833306 w 1200421"/>
              <a:gd name="connsiteY0" fmla="*/ 445 h 1189525"/>
              <a:gd name="connsiteX1" fmla="*/ 981764 w 1200421"/>
              <a:gd name="connsiteY1" fmla="*/ 38205 h 1189525"/>
              <a:gd name="connsiteX2" fmla="*/ 1162217 w 1200421"/>
              <a:gd name="connsiteY2" fmla="*/ 553047 h 1189525"/>
              <a:gd name="connsiteX3" fmla="*/ 952392 w 1200421"/>
              <a:gd name="connsiteY3" fmla="*/ 989336 h 1189525"/>
              <a:gd name="connsiteX4" fmla="*/ 805675 w 1200421"/>
              <a:gd name="connsiteY4" fmla="*/ 1019691 h 1189525"/>
              <a:gd name="connsiteX5" fmla="*/ 1056982 w 1200421"/>
              <a:gd name="connsiteY5" fmla="*/ 497151 h 1189525"/>
              <a:gd name="connsiteX6" fmla="*/ 932224 w 1200421"/>
              <a:gd name="connsiteY6" fmla="*/ 141211 h 1189525"/>
              <a:gd name="connsiteX7" fmla="*/ 576284 w 1200421"/>
              <a:gd name="connsiteY7" fmla="*/ 265968 h 1189525"/>
              <a:gd name="connsiteX8" fmla="*/ 148393 w 1200421"/>
              <a:gd name="connsiteY8" fmla="*/ 1155680 h 1189525"/>
              <a:gd name="connsiteX9" fmla="*/ 5058 w 1200421"/>
              <a:gd name="connsiteY9" fmla="*/ 1185336 h 1189525"/>
              <a:gd name="connsiteX10" fmla="*/ 0 w 1200421"/>
              <a:gd name="connsiteY10" fmla="*/ 1189525 h 1189525"/>
              <a:gd name="connsiteX11" fmla="*/ 466921 w 1200421"/>
              <a:gd name="connsiteY11" fmla="*/ 218657 h 1189525"/>
              <a:gd name="connsiteX12" fmla="*/ 833306 w 1200421"/>
              <a:gd name="connsiteY12" fmla="*/ 445 h 11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0421" h="1189525">
                <a:moveTo>
                  <a:pt x="833306" y="445"/>
                </a:moveTo>
                <a:cubicBezTo>
                  <a:pt x="883358" y="2856"/>
                  <a:pt x="933764" y="15120"/>
                  <a:pt x="981764" y="38205"/>
                </a:cubicBezTo>
                <a:cubicBezTo>
                  <a:pt x="1173765" y="130544"/>
                  <a:pt x="1254556" y="361047"/>
                  <a:pt x="1162217" y="553047"/>
                </a:cubicBezTo>
                <a:lnTo>
                  <a:pt x="952392" y="989336"/>
                </a:lnTo>
                <a:lnTo>
                  <a:pt x="805675" y="1019691"/>
                </a:lnTo>
                <a:lnTo>
                  <a:pt x="1056982" y="497151"/>
                </a:lnTo>
                <a:cubicBezTo>
                  <a:pt x="1120821" y="364410"/>
                  <a:pt x="1064965" y="205050"/>
                  <a:pt x="932224" y="141211"/>
                </a:cubicBezTo>
                <a:cubicBezTo>
                  <a:pt x="799483" y="77371"/>
                  <a:pt x="640123" y="133227"/>
                  <a:pt x="576284" y="265968"/>
                </a:cubicBezTo>
                <a:lnTo>
                  <a:pt x="148393" y="1155680"/>
                </a:lnTo>
                <a:lnTo>
                  <a:pt x="5058" y="1185336"/>
                </a:lnTo>
                <a:lnTo>
                  <a:pt x="0" y="1189525"/>
                </a:lnTo>
                <a:lnTo>
                  <a:pt x="466921" y="218657"/>
                </a:lnTo>
                <a:cubicBezTo>
                  <a:pt x="536176" y="74657"/>
                  <a:pt x="683148" y="-6788"/>
                  <a:pt x="833306" y="445"/>
                </a:cubicBezTo>
                <a:close/>
              </a:path>
            </a:pathLst>
          </a:custGeom>
          <a:solidFill>
            <a:srgbClr val="50742F"/>
          </a:solidFill>
          <a:ln>
            <a:noFill/>
          </a:ln>
        </p:spPr>
        <p:style>
          <a:lnRef idx="2">
            <a:srgbClr val="DEAB81">
              <a:shade val="50000"/>
            </a:srgbClr>
          </a:lnRef>
          <a:fillRef idx="1">
            <a:srgbClr val="DEAB81"/>
          </a:fillRef>
          <a:effectRef idx="0">
            <a:srgbClr val="DEAB81"/>
          </a:effectRef>
          <a:fontRef idx="minor">
            <a:srgbClr val="FFFFFF"/>
          </a:fontRef>
        </p:style>
        <p:txBody>
          <a:bodyPr lIns="396000" tIns="108000" bIns="252000" rtlCol="0" anchor="ctr">
            <a:normAutofit/>
          </a:bodyPr>
          <a:p>
            <a:pPr algn="ctr"/>
            <a:r>
              <a:rPr lang="en-US" altLang="zh-CN" dirty="0">
                <a:solidFill>
                  <a:srgbClr val="50742F"/>
                </a:solidFill>
                <a:sym typeface="Arial" panose="020B0604020202020204" pitchFamily="34" charset="0"/>
              </a:rPr>
              <a:t>2</a:t>
            </a:r>
            <a:endParaRPr lang="en-US" altLang="zh-CN" dirty="0">
              <a:solidFill>
                <a:srgbClr val="50742F"/>
              </a:solidFill>
              <a:sym typeface="Arial" panose="020B0604020202020204" pitchFamily="34" charset="0"/>
            </a:endParaRPr>
          </a:p>
        </p:txBody>
      </p:sp>
      <p:sp>
        <p:nvSpPr>
          <p:cNvPr id="8" name="椭圆 7"/>
          <p:cNvSpPr/>
          <p:nvPr>
            <p:custDataLst>
              <p:tags r:id="rId2"/>
            </p:custDataLst>
          </p:nvPr>
        </p:nvSpPr>
        <p:spPr>
          <a:xfrm>
            <a:off x="1133475" y="2509520"/>
            <a:ext cx="1993900" cy="2015490"/>
          </a:xfrm>
          <a:prstGeom prst="ellipse">
            <a:avLst/>
          </a:prstGeom>
          <a:solidFill>
            <a:srgbClr val="FFFFFF"/>
          </a:solidFill>
          <a:ln>
            <a:solidFill>
              <a:srgbClr val="50742F"/>
            </a:solidFill>
          </a:ln>
          <a:effectLst>
            <a:outerShdw blurRad="50800" dist="38100" dir="5400000" algn="t" rotWithShape="0">
              <a:prstClr val="black">
                <a:alpha val="40000"/>
              </a:prstClr>
            </a:outerShdw>
          </a:effectLst>
        </p:spPr>
        <p:style>
          <a:lnRef idx="2">
            <a:srgbClr val="DEAB81">
              <a:shade val="50000"/>
            </a:srgbClr>
          </a:lnRef>
          <a:fillRef idx="1">
            <a:srgbClr val="DEAB81"/>
          </a:fillRef>
          <a:effectRef idx="0">
            <a:srgbClr val="DEAB81"/>
          </a:effectRef>
          <a:fontRef idx="minor">
            <a:srgbClr val="FFFFFF"/>
          </a:fontRef>
        </p:style>
        <p:txBody>
          <a:bodyPr rtlCol="0" anchor="ctr">
            <a:normAutofit/>
          </a:bodyPr>
          <a:p>
            <a:pPr algn="ctr">
              <a:lnSpc>
                <a:spcPct val="120000"/>
              </a:lnSpc>
            </a:pPr>
            <a:r>
              <a:rPr lang="zh-CN" altLang="en-US">
                <a:solidFill>
                  <a:schemeClr val="tx1"/>
                </a:solidFill>
                <a:latin typeface="微软雅黑" panose="020B0503020204020204" charset="-122"/>
                <a:ea typeface="微软雅黑" panose="020B0503020204020204" charset="-122"/>
                <a:cs typeface="宋体" panose="02010600030101010101" pitchFamily="2" charset="-122"/>
                <a:sym typeface="+mn-ea"/>
              </a:rPr>
              <a:t>货源的选择</a:t>
            </a:r>
            <a:endParaRPr lang="en-US" altLang="zh-CN" smtClean="0">
              <a:solidFill>
                <a:srgbClr val="50742F"/>
              </a:solidFill>
              <a:sym typeface="Arial" panose="020B0604020202020204" pitchFamily="34" charset="0"/>
            </a:endParaRPr>
          </a:p>
        </p:txBody>
      </p:sp>
      <p:sp>
        <p:nvSpPr>
          <p:cNvPr id="100" name="文本框 99"/>
          <p:cNvSpPr txBox="1"/>
          <p:nvPr/>
        </p:nvSpPr>
        <p:spPr>
          <a:xfrm>
            <a:off x="3745230" y="2171700"/>
            <a:ext cx="6654165" cy="2353310"/>
          </a:xfrm>
          <a:prstGeom prst="rect">
            <a:avLst/>
          </a:prstGeom>
          <a:noFill/>
          <a:ln w="9525">
            <a:noFill/>
          </a:ln>
        </p:spPr>
        <p:txBody>
          <a:bodyPr wrap="square">
            <a:spAutoFit/>
          </a:bodyPr>
          <a:p>
            <a:pPr indent="304800" fontAlgn="auto">
              <a:lnSpc>
                <a:spcPct val="150000"/>
              </a:lnSpc>
            </a:pPr>
            <a:r>
              <a:rPr lang="zh-CN" altLang="en-US" sz="1400">
                <a:latin typeface="微软雅黑" panose="020B0503020204020204" charset="-122"/>
                <a:ea typeface="微软雅黑" panose="020B0503020204020204" charset="-122"/>
                <a:cs typeface="宋体" panose="02010600030101010101" pitchFamily="2" charset="-122"/>
                <a:sym typeface="+mn-ea"/>
              </a:rPr>
              <a:t>货源的好坏直接影响到商品的品质、成本以及供货量，当下商品来源的选择主要分为线下货源与线上货源。</a:t>
            </a:r>
            <a:endParaRPr lang="zh-CN" altLang="en-US" sz="1400" b="0">
              <a:latin typeface="微软雅黑" panose="020B0503020204020204" charset="-122"/>
              <a:ea typeface="微软雅黑" panose="020B0503020204020204" charset="-122"/>
              <a:cs typeface="宋体" panose="02010600030101010101" pitchFamily="2" charset="-122"/>
            </a:endParaRPr>
          </a:p>
          <a:p>
            <a:pPr indent="304800" fontAlgn="auto">
              <a:lnSpc>
                <a:spcPct val="150000"/>
              </a:lnSpc>
            </a:pPr>
            <a:r>
              <a:rPr lang="zh-CN" altLang="en-US" sz="1400">
                <a:latin typeface="微软雅黑" panose="020B0503020204020204" charset="-122"/>
                <a:ea typeface="微软雅黑" panose="020B0503020204020204" charset="-122"/>
                <a:cs typeface="宋体" panose="02010600030101010101" pitchFamily="2" charset="-122"/>
                <a:sym typeface="+mn-ea"/>
              </a:rPr>
              <a:t>线下货源主要是到货物的生产地或者货物的集散地进行货源的采购。线下货源的优势是能够直接看到商品，对商品质量能够更好的把控，而缺点是线下货源犹豫涉及运输成本，因此会导致成本的增加；线上货源则是通过1688、慧聪网等采购平台进行货品采购。线上货源的优势是节省货物挑选采购时间，提高货物采购效率，而缺点是不能直接看到商品，商品质量难以把握。</a:t>
            </a:r>
            <a:endParaRPr lang="zh-CN" altLang="en-US" sz="140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checkerboard(across)">
                                      <p:cBhvr>
                                        <p:cTn id="12" dur="500"/>
                                        <p:tgtEl>
                                          <p:spTgt spid="100"/>
                                        </p:tgtEl>
                                      </p:cBhvr>
                                    </p:animEffect>
                                  </p:childTnLst>
                                </p:cTn>
                              </p:par>
                            </p:childTnLst>
                          </p:cTn>
                        </p:par>
                        <p:par>
                          <p:cTn id="13" fill="hold">
                            <p:stCondLst>
                              <p:cond delay="1000"/>
                            </p:stCondLst>
                            <p:childTnLst>
                              <p:par>
                                <p:cTn id="14" presetID="26"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80">
                                          <p:stCondLst>
                                            <p:cond delay="0"/>
                                          </p:stCondLst>
                                        </p:cTn>
                                        <p:tgtEl>
                                          <p:spTgt spid="4"/>
                                        </p:tgtEl>
                                      </p:cBhvr>
                                    </p:animEffect>
                                    <p:anim calcmode="lin" valueType="num">
                                      <p:cBhvr>
                                        <p:cTn id="17"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2" dur="26">
                                          <p:stCondLst>
                                            <p:cond delay="650"/>
                                          </p:stCondLst>
                                        </p:cTn>
                                        <p:tgtEl>
                                          <p:spTgt spid="4"/>
                                        </p:tgtEl>
                                      </p:cBhvr>
                                      <p:to x="100000" y="60000"/>
                                    </p:animScale>
                                    <p:animScale>
                                      <p:cBhvr>
                                        <p:cTn id="23" dur="166" decel="50000">
                                          <p:stCondLst>
                                            <p:cond delay="676"/>
                                          </p:stCondLst>
                                        </p:cTn>
                                        <p:tgtEl>
                                          <p:spTgt spid="4"/>
                                        </p:tgtEl>
                                      </p:cBhvr>
                                      <p:to x="100000" y="100000"/>
                                    </p:animScale>
                                    <p:animScale>
                                      <p:cBhvr>
                                        <p:cTn id="24" dur="26">
                                          <p:stCondLst>
                                            <p:cond delay="1312"/>
                                          </p:stCondLst>
                                        </p:cTn>
                                        <p:tgtEl>
                                          <p:spTgt spid="4"/>
                                        </p:tgtEl>
                                      </p:cBhvr>
                                      <p:to x="100000" y="80000"/>
                                    </p:animScale>
                                    <p:animScale>
                                      <p:cBhvr>
                                        <p:cTn id="25" dur="166" decel="50000">
                                          <p:stCondLst>
                                            <p:cond delay="1338"/>
                                          </p:stCondLst>
                                        </p:cTn>
                                        <p:tgtEl>
                                          <p:spTgt spid="4"/>
                                        </p:tgtEl>
                                      </p:cBhvr>
                                      <p:to x="100000" y="100000"/>
                                    </p:animScale>
                                    <p:animScale>
                                      <p:cBhvr>
                                        <p:cTn id="26" dur="26">
                                          <p:stCondLst>
                                            <p:cond delay="1642"/>
                                          </p:stCondLst>
                                        </p:cTn>
                                        <p:tgtEl>
                                          <p:spTgt spid="4"/>
                                        </p:tgtEl>
                                      </p:cBhvr>
                                      <p:to x="100000" y="90000"/>
                                    </p:animScale>
                                    <p:animScale>
                                      <p:cBhvr>
                                        <p:cTn id="27" dur="166" decel="50000">
                                          <p:stCondLst>
                                            <p:cond delay="1668"/>
                                          </p:stCondLst>
                                        </p:cTn>
                                        <p:tgtEl>
                                          <p:spTgt spid="4"/>
                                        </p:tgtEl>
                                      </p:cBhvr>
                                      <p:to x="100000" y="100000"/>
                                    </p:animScale>
                                    <p:animScale>
                                      <p:cBhvr>
                                        <p:cTn id="28" dur="26">
                                          <p:stCondLst>
                                            <p:cond delay="1808"/>
                                          </p:stCondLst>
                                        </p:cTn>
                                        <p:tgtEl>
                                          <p:spTgt spid="4"/>
                                        </p:tgtEl>
                                      </p:cBhvr>
                                      <p:to x="100000" y="95000"/>
                                    </p:animScale>
                                    <p:animScale>
                                      <p:cBhvr>
                                        <p:cTn id="29"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4" grpId="0" bldLvl="0" animBg="1"/>
      <p:bldP spid="1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descr="20149309313"/>
          <p:cNvPicPr>
            <a:picLocks noChangeAspect="1"/>
          </p:cNvPicPr>
          <p:nvPr/>
        </p:nvPicPr>
        <p:blipFill>
          <a:blip r:embed="rId1"/>
          <a:stretch>
            <a:fillRect/>
          </a:stretch>
        </p:blipFill>
        <p:spPr>
          <a:xfrm>
            <a:off x="-8890" y="-6350"/>
            <a:ext cx="2990281" cy="900007"/>
          </a:xfrm>
          <a:prstGeom prst="rect">
            <a:avLst/>
          </a:prstGeom>
        </p:spPr>
      </p:pic>
      <p:sp>
        <p:nvSpPr>
          <p:cNvPr id="9" name="任意多边形 8"/>
          <p:cNvSpPr/>
          <p:nvPr>
            <p:custDataLst>
              <p:tags r:id="rId2"/>
            </p:custDataLst>
          </p:nvPr>
        </p:nvSpPr>
        <p:spPr>
          <a:xfrm>
            <a:off x="1316355" y="1809115"/>
            <a:ext cx="1157605" cy="1147445"/>
          </a:xfrm>
          <a:custGeom>
            <a:avLst/>
            <a:gdLst>
              <a:gd name="connsiteX0" fmla="*/ 833306 w 1200421"/>
              <a:gd name="connsiteY0" fmla="*/ 445 h 1189525"/>
              <a:gd name="connsiteX1" fmla="*/ 981764 w 1200421"/>
              <a:gd name="connsiteY1" fmla="*/ 38205 h 1189525"/>
              <a:gd name="connsiteX2" fmla="*/ 1162217 w 1200421"/>
              <a:gd name="connsiteY2" fmla="*/ 553047 h 1189525"/>
              <a:gd name="connsiteX3" fmla="*/ 952392 w 1200421"/>
              <a:gd name="connsiteY3" fmla="*/ 989336 h 1189525"/>
              <a:gd name="connsiteX4" fmla="*/ 805675 w 1200421"/>
              <a:gd name="connsiteY4" fmla="*/ 1019691 h 1189525"/>
              <a:gd name="connsiteX5" fmla="*/ 1056982 w 1200421"/>
              <a:gd name="connsiteY5" fmla="*/ 497151 h 1189525"/>
              <a:gd name="connsiteX6" fmla="*/ 932224 w 1200421"/>
              <a:gd name="connsiteY6" fmla="*/ 141211 h 1189525"/>
              <a:gd name="connsiteX7" fmla="*/ 576284 w 1200421"/>
              <a:gd name="connsiteY7" fmla="*/ 265968 h 1189525"/>
              <a:gd name="connsiteX8" fmla="*/ 148393 w 1200421"/>
              <a:gd name="connsiteY8" fmla="*/ 1155680 h 1189525"/>
              <a:gd name="connsiteX9" fmla="*/ 5058 w 1200421"/>
              <a:gd name="connsiteY9" fmla="*/ 1185336 h 1189525"/>
              <a:gd name="connsiteX10" fmla="*/ 0 w 1200421"/>
              <a:gd name="connsiteY10" fmla="*/ 1189525 h 1189525"/>
              <a:gd name="connsiteX11" fmla="*/ 466921 w 1200421"/>
              <a:gd name="connsiteY11" fmla="*/ 218657 h 1189525"/>
              <a:gd name="connsiteX12" fmla="*/ 833306 w 1200421"/>
              <a:gd name="connsiteY12" fmla="*/ 445 h 11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0421" h="1189525">
                <a:moveTo>
                  <a:pt x="833306" y="445"/>
                </a:moveTo>
                <a:cubicBezTo>
                  <a:pt x="883358" y="2856"/>
                  <a:pt x="933764" y="15120"/>
                  <a:pt x="981764" y="38205"/>
                </a:cubicBezTo>
                <a:cubicBezTo>
                  <a:pt x="1173765" y="130544"/>
                  <a:pt x="1254556" y="361047"/>
                  <a:pt x="1162217" y="553047"/>
                </a:cubicBezTo>
                <a:lnTo>
                  <a:pt x="952392" y="989336"/>
                </a:lnTo>
                <a:lnTo>
                  <a:pt x="805675" y="1019691"/>
                </a:lnTo>
                <a:lnTo>
                  <a:pt x="1056982" y="497151"/>
                </a:lnTo>
                <a:cubicBezTo>
                  <a:pt x="1120821" y="364410"/>
                  <a:pt x="1064965" y="205050"/>
                  <a:pt x="932224" y="141211"/>
                </a:cubicBezTo>
                <a:cubicBezTo>
                  <a:pt x="799483" y="77371"/>
                  <a:pt x="640123" y="133227"/>
                  <a:pt x="576284" y="265968"/>
                </a:cubicBezTo>
                <a:lnTo>
                  <a:pt x="148393" y="1155680"/>
                </a:lnTo>
                <a:lnTo>
                  <a:pt x="5058" y="1185336"/>
                </a:lnTo>
                <a:lnTo>
                  <a:pt x="0" y="1189525"/>
                </a:lnTo>
                <a:lnTo>
                  <a:pt x="466921" y="218657"/>
                </a:lnTo>
                <a:cubicBezTo>
                  <a:pt x="536176" y="74657"/>
                  <a:pt x="683148" y="-6788"/>
                  <a:pt x="833306" y="445"/>
                </a:cubicBezTo>
                <a:close/>
              </a:path>
            </a:pathLst>
          </a:custGeom>
          <a:solidFill>
            <a:srgbClr val="50742F"/>
          </a:solidFill>
          <a:ln>
            <a:noFill/>
          </a:ln>
        </p:spPr>
        <p:style>
          <a:lnRef idx="2">
            <a:srgbClr val="DEAB81">
              <a:shade val="50000"/>
            </a:srgbClr>
          </a:lnRef>
          <a:fillRef idx="1">
            <a:srgbClr val="DEAB81"/>
          </a:fillRef>
          <a:effectRef idx="0">
            <a:srgbClr val="DEAB81"/>
          </a:effectRef>
          <a:fontRef idx="minor">
            <a:srgbClr val="FFFFFF"/>
          </a:fontRef>
        </p:style>
        <p:txBody>
          <a:bodyPr lIns="396000" tIns="108000" bIns="252000" rtlCol="0" anchor="ctr">
            <a:normAutofit/>
          </a:bodyPr>
          <a:p>
            <a:pPr algn="ctr"/>
            <a:r>
              <a:rPr lang="en-US" altLang="zh-CN" dirty="0">
                <a:solidFill>
                  <a:srgbClr val="50742F"/>
                </a:solidFill>
                <a:sym typeface="Arial" panose="020B0604020202020204" pitchFamily="34" charset="0"/>
              </a:rPr>
              <a:t>3</a:t>
            </a:r>
            <a:endParaRPr lang="en-US" altLang="zh-CN" dirty="0">
              <a:solidFill>
                <a:srgbClr val="50742F"/>
              </a:solidFill>
              <a:sym typeface="Arial" panose="020B0604020202020204" pitchFamily="34" charset="0"/>
            </a:endParaRPr>
          </a:p>
        </p:txBody>
      </p:sp>
      <p:sp>
        <p:nvSpPr>
          <p:cNvPr id="10" name="椭圆 9"/>
          <p:cNvSpPr/>
          <p:nvPr>
            <p:custDataLst>
              <p:tags r:id="rId3"/>
            </p:custDataLst>
          </p:nvPr>
        </p:nvSpPr>
        <p:spPr>
          <a:xfrm>
            <a:off x="1133475" y="2509520"/>
            <a:ext cx="1993900" cy="2015490"/>
          </a:xfrm>
          <a:prstGeom prst="ellipse">
            <a:avLst/>
          </a:prstGeom>
          <a:solidFill>
            <a:srgbClr val="FFFFFF"/>
          </a:solidFill>
          <a:ln>
            <a:solidFill>
              <a:srgbClr val="50742F"/>
            </a:solidFill>
          </a:ln>
          <a:effectLst>
            <a:outerShdw blurRad="50800" dist="38100" dir="5400000" algn="t" rotWithShape="0">
              <a:prstClr val="black">
                <a:alpha val="40000"/>
              </a:prstClr>
            </a:outerShdw>
          </a:effectLst>
        </p:spPr>
        <p:style>
          <a:lnRef idx="2">
            <a:srgbClr val="DEAB81">
              <a:shade val="50000"/>
            </a:srgbClr>
          </a:lnRef>
          <a:fillRef idx="1">
            <a:srgbClr val="DEAB81"/>
          </a:fillRef>
          <a:effectRef idx="0">
            <a:srgbClr val="DEAB81"/>
          </a:effectRef>
          <a:fontRef idx="minor">
            <a:srgbClr val="FFFFFF"/>
          </a:fontRef>
        </p:style>
        <p:txBody>
          <a:bodyPr rtlCol="0" anchor="ctr">
            <a:normAutofit/>
          </a:bodyPr>
          <a:p>
            <a:pPr algn="ctr">
              <a:lnSpc>
                <a:spcPct val="120000"/>
              </a:lnSpc>
            </a:pPr>
            <a:r>
              <a:rPr lang="zh-CN" altLang="en-US">
                <a:solidFill>
                  <a:schemeClr val="tx1"/>
                </a:solidFill>
                <a:latin typeface="微软雅黑" panose="020B0503020204020204" charset="-122"/>
                <a:ea typeface="微软雅黑" panose="020B0503020204020204" charset="-122"/>
                <a:cs typeface="宋体" panose="02010600030101010101" pitchFamily="2" charset="-122"/>
                <a:sym typeface="+mn-ea"/>
              </a:rPr>
              <a:t>商品定价</a:t>
            </a:r>
            <a:endParaRPr lang="en-US" altLang="zh-CN" smtClean="0">
              <a:solidFill>
                <a:srgbClr val="50742F"/>
              </a:solidFill>
              <a:sym typeface="Arial" panose="020B0604020202020204" pitchFamily="34" charset="0"/>
            </a:endParaRPr>
          </a:p>
        </p:txBody>
      </p:sp>
      <p:sp>
        <p:nvSpPr>
          <p:cNvPr id="11" name="文本框 10"/>
          <p:cNvSpPr txBox="1"/>
          <p:nvPr/>
        </p:nvSpPr>
        <p:spPr>
          <a:xfrm>
            <a:off x="3745230" y="2413635"/>
            <a:ext cx="6654165" cy="2030095"/>
          </a:xfrm>
          <a:prstGeom prst="rect">
            <a:avLst/>
          </a:prstGeom>
          <a:noFill/>
          <a:ln w="9525">
            <a:noFill/>
          </a:ln>
        </p:spPr>
        <p:txBody>
          <a:bodyPr wrap="square">
            <a:spAutoFit/>
          </a:bodyPr>
          <a:p>
            <a:pPr indent="304800" fontAlgn="auto">
              <a:lnSpc>
                <a:spcPct val="150000"/>
              </a:lnSpc>
            </a:pPr>
            <a:r>
              <a:rPr lang="zh-CN" altLang="en-US" sz="1400">
                <a:latin typeface="微软雅黑" panose="020B0503020204020204" charset="-122"/>
                <a:ea typeface="微软雅黑" panose="020B0503020204020204" charset="-122"/>
                <a:cs typeface="宋体" panose="02010600030101010101" pitchFamily="2" charset="-122"/>
                <a:sym typeface="+mn-ea"/>
              </a:rPr>
              <a:t>商品的价格直接关系到店铺的收益，因此价格规划是开店前期规划中非常重要的一个环节，商品价格规划对于创业者而言不仅需要考虑店铺的成本还需要考虑目标人群的消费能力以及店铺推广运营策略三方面的内容。</a:t>
            </a:r>
            <a:endParaRPr lang="zh-CN" altLang="en-US" sz="1400">
              <a:latin typeface="微软雅黑" panose="020B0503020204020204" charset="-122"/>
              <a:ea typeface="微软雅黑" panose="020B0503020204020204" charset="-122"/>
              <a:cs typeface="宋体" panose="02010600030101010101" pitchFamily="2" charset="-122"/>
              <a:sym typeface="+mn-ea"/>
            </a:endParaRPr>
          </a:p>
          <a:p>
            <a:pPr indent="304800" fontAlgn="auto">
              <a:lnSpc>
                <a:spcPct val="150000"/>
              </a:lnSpc>
            </a:pPr>
            <a:r>
              <a:rPr lang="zh-CN" altLang="en-US" sz="1400">
                <a:latin typeface="微软雅黑" panose="020B0503020204020204" charset="-122"/>
                <a:ea typeface="微软雅黑" panose="020B0503020204020204" charset="-122"/>
                <a:cs typeface="宋体" panose="02010600030101010101" pitchFamily="2" charset="-122"/>
                <a:sym typeface="+mn-ea"/>
              </a:rPr>
              <a:t>在考虑店铺成本方面，首先需要清楚店铺商品的成本，其次需要明确包括店铺开设、物流、宣传等维持店铺正常运转的成本，在充分的了解店铺成本情况后，创业者可对店铺内的商品进行初步定价。</a:t>
            </a:r>
            <a:endParaRPr lang="zh-CN" altLang="en-US" sz="140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ppt_y</p:attrName>
                                        </p:attrNameLst>
                                      </p:cBhvr>
                                      <p:tavLst>
                                        <p:tav tm="0">
                                          <p:val>
                                            <p:strVal val="#ppt_y+#ppt_h*1.125000"/>
                                          </p:val>
                                        </p:tav>
                                        <p:tav tm="100000">
                                          <p:val>
                                            <p:strVal val="#ppt_y"/>
                                          </p:val>
                                        </p:tav>
                                      </p:tavLst>
                                    </p:anim>
                                    <p:animEffect transition="in" filter="wipe(up)">
                                      <p:cBhvr>
                                        <p:cTn id="8" dur="500"/>
                                        <p:tgtEl>
                                          <p:spTgt spid="10"/>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par>
                          <p:cTn id="13" fill="hold">
                            <p:stCondLst>
                              <p:cond delay="1000"/>
                            </p:stCondLst>
                            <p:childTnLst>
                              <p:par>
                                <p:cTn id="14" presetID="26"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80">
                                          <p:stCondLst>
                                            <p:cond delay="0"/>
                                          </p:stCondLst>
                                        </p:cTn>
                                        <p:tgtEl>
                                          <p:spTgt spid="9"/>
                                        </p:tgtEl>
                                      </p:cBhvr>
                                    </p:animEffect>
                                    <p:anim calcmode="lin" valueType="num">
                                      <p:cBhvr>
                                        <p:cTn id="1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2" dur="26">
                                          <p:stCondLst>
                                            <p:cond delay="650"/>
                                          </p:stCondLst>
                                        </p:cTn>
                                        <p:tgtEl>
                                          <p:spTgt spid="9"/>
                                        </p:tgtEl>
                                      </p:cBhvr>
                                      <p:to x="100000" y="60000"/>
                                    </p:animScale>
                                    <p:animScale>
                                      <p:cBhvr>
                                        <p:cTn id="23" dur="166" decel="50000">
                                          <p:stCondLst>
                                            <p:cond delay="676"/>
                                          </p:stCondLst>
                                        </p:cTn>
                                        <p:tgtEl>
                                          <p:spTgt spid="9"/>
                                        </p:tgtEl>
                                      </p:cBhvr>
                                      <p:to x="100000" y="100000"/>
                                    </p:animScale>
                                    <p:animScale>
                                      <p:cBhvr>
                                        <p:cTn id="24" dur="26">
                                          <p:stCondLst>
                                            <p:cond delay="1312"/>
                                          </p:stCondLst>
                                        </p:cTn>
                                        <p:tgtEl>
                                          <p:spTgt spid="9"/>
                                        </p:tgtEl>
                                      </p:cBhvr>
                                      <p:to x="100000" y="80000"/>
                                    </p:animScale>
                                    <p:animScale>
                                      <p:cBhvr>
                                        <p:cTn id="25" dur="166" decel="50000">
                                          <p:stCondLst>
                                            <p:cond delay="1338"/>
                                          </p:stCondLst>
                                        </p:cTn>
                                        <p:tgtEl>
                                          <p:spTgt spid="9"/>
                                        </p:tgtEl>
                                      </p:cBhvr>
                                      <p:to x="100000" y="100000"/>
                                    </p:animScale>
                                    <p:animScale>
                                      <p:cBhvr>
                                        <p:cTn id="26" dur="26">
                                          <p:stCondLst>
                                            <p:cond delay="1642"/>
                                          </p:stCondLst>
                                        </p:cTn>
                                        <p:tgtEl>
                                          <p:spTgt spid="9"/>
                                        </p:tgtEl>
                                      </p:cBhvr>
                                      <p:to x="100000" y="90000"/>
                                    </p:animScale>
                                    <p:animScale>
                                      <p:cBhvr>
                                        <p:cTn id="27" dur="166" decel="50000">
                                          <p:stCondLst>
                                            <p:cond delay="1668"/>
                                          </p:stCondLst>
                                        </p:cTn>
                                        <p:tgtEl>
                                          <p:spTgt spid="9"/>
                                        </p:tgtEl>
                                      </p:cBhvr>
                                      <p:to x="100000" y="100000"/>
                                    </p:animScale>
                                    <p:animScale>
                                      <p:cBhvr>
                                        <p:cTn id="28" dur="26">
                                          <p:stCondLst>
                                            <p:cond delay="1808"/>
                                          </p:stCondLst>
                                        </p:cTn>
                                        <p:tgtEl>
                                          <p:spTgt spid="9"/>
                                        </p:tgtEl>
                                      </p:cBhvr>
                                      <p:to x="100000" y="95000"/>
                                    </p:animScale>
                                    <p:animScale>
                                      <p:cBhvr>
                                        <p:cTn id="29"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9" grpId="0" bldLvl="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p:cNvSpPr>
          <p:nvPr>
            <p:ph type="title"/>
          </p:nvPr>
        </p:nvSpPr>
        <p:spPr>
          <a:xfrm>
            <a:off x="1217295" y="1177290"/>
            <a:ext cx="9742170" cy="1143000"/>
          </a:xfrm>
        </p:spPr>
        <p:txBody>
          <a:bodyPr>
            <a:normAutofit/>
          </a:bodyPr>
          <a:p>
            <a:pPr algn="ctr"/>
            <a:r>
              <a:rPr lang="zh-CN" altLang="en-US" sz="3200">
                <a:latin typeface="微软雅黑" panose="020B0503020204020204" charset="-122"/>
                <a:ea typeface="微软雅黑" panose="020B0503020204020204" charset="-122"/>
                <a:sym typeface="+mn-ea"/>
              </a:rPr>
              <a:t>目标人群规划</a:t>
            </a:r>
            <a:br>
              <a:rPr lang="en-US" altLang="zh-CN" sz="3600" dirty="0" smtClean="0">
                <a:latin typeface="黑体" panose="02010609060101010101" pitchFamily="49" charset="-122"/>
                <a:ea typeface="黑体" panose="02010609060101010101" pitchFamily="49" charset="-122"/>
                <a:sym typeface="+mn-ea"/>
              </a:rPr>
            </a:br>
            <a:r>
              <a:rPr lang="en-US" altLang="zh-CN" sz="2000" dirty="0" smtClean="0">
                <a:solidFill>
                  <a:srgbClr val="268868"/>
                </a:solidFill>
                <a:sym typeface="+mn-ea"/>
              </a:rPr>
              <a:t>Target population planning</a:t>
            </a:r>
            <a:endParaRPr lang="en-US" altLang="zh-CN" sz="2000" dirty="0" smtClean="0">
              <a:solidFill>
                <a:srgbClr val="268868"/>
              </a:solidFill>
              <a:sym typeface="+mn-ea"/>
            </a:endParaRPr>
          </a:p>
        </p:txBody>
      </p:sp>
      <p:pic>
        <p:nvPicPr>
          <p:cNvPr id="4" name="图片 3" descr="20149309313"/>
          <p:cNvPicPr>
            <a:picLocks noChangeAspect="1"/>
          </p:cNvPicPr>
          <p:nvPr/>
        </p:nvPicPr>
        <p:blipFill>
          <a:blip r:embed="rId1"/>
          <a:stretch>
            <a:fillRect/>
          </a:stretch>
        </p:blipFill>
        <p:spPr>
          <a:xfrm>
            <a:off x="-8890" y="-6350"/>
            <a:ext cx="2990281" cy="900007"/>
          </a:xfrm>
          <a:prstGeom prst="rect">
            <a:avLst/>
          </a:prstGeom>
        </p:spPr>
      </p:pic>
      <p:sp>
        <p:nvSpPr>
          <p:cNvPr id="100" name="文本框 99"/>
          <p:cNvSpPr txBox="1"/>
          <p:nvPr/>
        </p:nvSpPr>
        <p:spPr>
          <a:xfrm>
            <a:off x="1965325" y="2468245"/>
            <a:ext cx="8249285" cy="2676525"/>
          </a:xfrm>
          <a:prstGeom prst="rect">
            <a:avLst/>
          </a:prstGeom>
          <a:noFill/>
          <a:ln w="9525">
            <a:noFill/>
          </a:ln>
        </p:spPr>
        <p:txBody>
          <a:bodyPr wrap="square">
            <a:spAutoFit/>
          </a:bodyPr>
          <a:p>
            <a:pPr indent="304800" fontAlgn="auto">
              <a:lnSpc>
                <a:spcPct val="150000"/>
              </a:lnSpc>
            </a:pPr>
            <a:r>
              <a:rPr lang="zh-CN" altLang="en-US" sz="1600" b="0">
                <a:latin typeface="微软雅黑" panose="020B0503020204020204" charset="-122"/>
                <a:ea typeface="微软雅黑" panose="020B0503020204020204" charset="-122"/>
                <a:cs typeface="宋体" panose="02010600030101010101" pitchFamily="2" charset="-122"/>
              </a:rPr>
              <a:t>目标人群规划指的是按照一定标准对目标售众进行分类，从而帮助创业者进行有效的产品推广及店铺运营。目标人群的具体的规划过程包括了初步界定人群、购买需求区分、购买能力区分三个方面，初步界定人群是对目标人群的购买习惯、购买理由、年级、性别、爱好、活动场所等基本信息进行界定，通过这一系列的分析规划，最终帮助创业者明确店铺的风格、定位以及定价等具体的工作。</a:t>
            </a:r>
            <a:endParaRPr lang="zh-CN" altLang="en-US" sz="1600" b="0">
              <a:latin typeface="微软雅黑" panose="020B0503020204020204" charset="-122"/>
              <a:ea typeface="微软雅黑" panose="020B0503020204020204" charset="-122"/>
              <a:cs typeface="宋体" panose="02010600030101010101" pitchFamily="2" charset="-122"/>
            </a:endParaRPr>
          </a:p>
          <a:p>
            <a:pPr indent="304800" fontAlgn="auto">
              <a:lnSpc>
                <a:spcPct val="150000"/>
              </a:lnSpc>
            </a:pPr>
            <a:r>
              <a:rPr lang="zh-CN" altLang="en-US" sz="1600" b="0">
                <a:latin typeface="微软雅黑" panose="020B0503020204020204" charset="-122"/>
                <a:ea typeface="微软雅黑" panose="020B0503020204020204" charset="-122"/>
                <a:cs typeface="宋体" panose="02010600030101010101" pitchFamily="2" charset="-122"/>
              </a:rPr>
              <a:t>店铺开设前期的规划目的是为后期店铺的开设以及运营做准备，以使后期店铺开设工作更为有序更为顺利。</a:t>
            </a:r>
            <a:endParaRPr lang="zh-CN" altLang="en-US" sz="1600" b="0">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down)">
                                      <p:cBhvr>
                                        <p:cTn id="8" dur="500"/>
                                        <p:tgtEl>
                                          <p:spTgt spid="6"/>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checkerboard(across)">
                                      <p:cBhvr>
                                        <p:cTn id="12"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0" grpId="0"/>
    </p:bldLst>
  </p:timing>
</p:sld>
</file>

<file path=ppt/tags/tag1.xml><?xml version="1.0" encoding="utf-8"?>
<p:tagLst xmlns:p="http://schemas.openxmlformats.org/presentationml/2006/main">
  <p:tag name="KSO_WM_TEMPLATE_CATEGORY" val="diagram"/>
  <p:tag name="KSO_WM_TEMPLATE_INDEX" val="20177688"/>
  <p:tag name="KSO_WM_UNIT_TYPE" val="r_i"/>
  <p:tag name="KSO_WM_UNIT_INDEX" val="1_1"/>
  <p:tag name="KSO_WM_UNIT_ID" val="diagram20177688_1*r_i*1_1"/>
  <p:tag name="KSO_WM_UNIT_LAYERLEVEL" val="1_1"/>
  <p:tag name="KSO_WM_BEAUTIFY_FLAG" val="#wm#"/>
  <p:tag name="KSO_WM_TAG_VERSION" val="1.0"/>
  <p:tag name="KSO_WM_DIAGRAM_GROUP_CODE" val="r1-1"/>
  <p:tag name="KSO_WM_UNIT_DIAGRAM_CONTRAST_TITLE_CNT" val="2"/>
  <p:tag name="KSO_WM_UNIT_DIAGRAM_DIMENSION_TITLE_CNT" val="1"/>
  <p:tag name="KSO_WM_UNIT_FILL_FORE_SCHEMECOLOR_INDEX" val="5"/>
  <p:tag name="KSO_WM_UNIT_FILL_TYPE" val="1"/>
  <p:tag name="KSO_WM_UNIT_TEXT_FILL_FORE_SCHEMECOLOR_INDEX" val="2"/>
  <p:tag name="KSO_WM_UNIT_TEXT_FILL_TYPE" val="1"/>
</p:tagLst>
</file>

<file path=ppt/tags/tag10.xml><?xml version="1.0" encoding="utf-8"?>
<p:tagLst xmlns:p="http://schemas.openxmlformats.org/presentationml/2006/main">
  <p:tag name="KSO_WM_TEMPLATE_CATEGORY" val="diagram"/>
  <p:tag name="KSO_WM_TEMPLATE_INDEX" val="160373"/>
  <p:tag name="KSO_WM_UNIT_TYPE" val="l_i"/>
  <p:tag name="KSO_WM_UNIT_INDEX" val="1_1"/>
  <p:tag name="KSO_WM_UNIT_ID" val="diagram160373_1*l_i*1_1"/>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TEXT_FILL_FORE_SCHEMECOLOR_INDEX" val="5"/>
  <p:tag name="KSO_WM_UNIT_TEXT_FILL_TYPE" val="1"/>
</p:tagLst>
</file>

<file path=ppt/tags/tag11.xml><?xml version="1.0" encoding="utf-8"?>
<p:tagLst xmlns:p="http://schemas.openxmlformats.org/presentationml/2006/main">
  <p:tag name="KSO_WM_TEMPLATE_CATEGORY" val="diagram"/>
  <p:tag name="KSO_WM_TEMPLATE_INDEX" val="160373"/>
  <p:tag name="KSO_WM_UNIT_TYPE" val="l_h_f"/>
  <p:tag name="KSO_WM_UNIT_INDEX" val="1_1_1"/>
  <p:tag name="KSO_WM_UNIT_ID" val="diagram160373_1*l_h_f*1_1_1"/>
  <p:tag name="KSO_WM_UNIT_CLEAR" val="1"/>
  <p:tag name="KSO_WM_UNIT_LAYERLEVEL" val="1_1_1"/>
  <p:tag name="KSO_WM_UNIT_VALUE" val="72"/>
  <p:tag name="KSO_WM_UNIT_HIGHLIGHT" val="0"/>
  <p:tag name="KSO_WM_UNIT_COMPATIBLE" val="0"/>
  <p:tag name="KSO_WM_BEAUTIFY_FLAG" val="#wm#"/>
  <p:tag name="KSO_WM_TAG_VERSION" val="1.0"/>
  <p:tag name="KSO_WM_DIAGRAM_GROUP_CODE" val="l1-1"/>
  <p:tag name="KSO_WM_UNIT_PRESET_TEXT" val="LOREM"/>
  <p:tag name="KSO_WM_UNIT_FILL_FORE_SCHEMECOLOR_INDEX" val="14"/>
  <p:tag name="KSO_WM_UNIT_FILL_TYPE" val="1"/>
  <p:tag name="KSO_WM_UNIT_LINE_FORE_SCHEMECOLOR_INDEX" val="5"/>
  <p:tag name="KSO_WM_UNIT_LINE_FILL_TYPE" val="2"/>
  <p:tag name="KSO_WM_UNIT_TEXT_FILL_FORE_SCHEMECOLOR_INDEX" val="5"/>
  <p:tag name="KSO_WM_UNIT_TEXT_FILL_TYPE" val="1"/>
</p:tagLst>
</file>

<file path=ppt/tags/tag12.xml><?xml version="1.0" encoding="utf-8"?>
<p:tagLst xmlns:p="http://schemas.openxmlformats.org/presentationml/2006/main">
  <p:tag name="KSO_WM_TEMPLATE_CATEGORY" val="diagram"/>
  <p:tag name="KSO_WM_TEMPLATE_INDEX" val="160373"/>
  <p:tag name="KSO_WM_UNIT_TYPE" val="l_i"/>
  <p:tag name="KSO_WM_UNIT_INDEX" val="1_1"/>
  <p:tag name="KSO_WM_UNIT_ID" val="diagram160373_1*l_i*1_1"/>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TEXT_FILL_FORE_SCHEMECOLOR_INDEX" val="5"/>
  <p:tag name="KSO_WM_UNIT_TEXT_FILL_TYPE" val="1"/>
</p:tagLst>
</file>

<file path=ppt/tags/tag13.xml><?xml version="1.0" encoding="utf-8"?>
<p:tagLst xmlns:p="http://schemas.openxmlformats.org/presentationml/2006/main">
  <p:tag name="KSO_WM_TEMPLATE_CATEGORY" val="diagram"/>
  <p:tag name="KSO_WM_TEMPLATE_INDEX" val="160373"/>
  <p:tag name="KSO_WM_UNIT_TYPE" val="l_h_f"/>
  <p:tag name="KSO_WM_UNIT_INDEX" val="1_1_1"/>
  <p:tag name="KSO_WM_UNIT_ID" val="diagram160373_1*l_h_f*1_1_1"/>
  <p:tag name="KSO_WM_UNIT_CLEAR" val="1"/>
  <p:tag name="KSO_WM_UNIT_LAYERLEVEL" val="1_1_1"/>
  <p:tag name="KSO_WM_UNIT_VALUE" val="72"/>
  <p:tag name="KSO_WM_UNIT_HIGHLIGHT" val="0"/>
  <p:tag name="KSO_WM_UNIT_COMPATIBLE" val="0"/>
  <p:tag name="KSO_WM_BEAUTIFY_FLAG" val="#wm#"/>
  <p:tag name="KSO_WM_TAG_VERSION" val="1.0"/>
  <p:tag name="KSO_WM_DIAGRAM_GROUP_CODE" val="l1-1"/>
  <p:tag name="KSO_WM_UNIT_PRESET_TEXT" val="LOREM"/>
  <p:tag name="KSO_WM_UNIT_FILL_FORE_SCHEMECOLOR_INDEX" val="14"/>
  <p:tag name="KSO_WM_UNIT_FILL_TYPE" val="1"/>
  <p:tag name="KSO_WM_UNIT_LINE_FORE_SCHEMECOLOR_INDEX" val="5"/>
  <p:tag name="KSO_WM_UNIT_LINE_FILL_TYPE" val="2"/>
  <p:tag name="KSO_WM_UNIT_TEXT_FILL_FORE_SCHEMECOLOR_INDEX" val="5"/>
  <p:tag name="KSO_WM_UNIT_TEXT_FILL_TYPE" val="1"/>
</p:tagLst>
</file>

<file path=ppt/tags/tag14.xml><?xml version="1.0" encoding="utf-8"?>
<p:tagLst xmlns:p="http://schemas.openxmlformats.org/presentationml/2006/main">
  <p:tag name="KSO_WM_TEMPLATE_CATEGORY" val="diagram"/>
  <p:tag name="KSO_WM_TEMPLATE_INDEX" val="160373"/>
  <p:tag name="KSO_WM_UNIT_TYPE" val="l_i"/>
  <p:tag name="KSO_WM_UNIT_INDEX" val="1_1"/>
  <p:tag name="KSO_WM_UNIT_ID" val="diagram160373_1*l_i*1_1"/>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TEXT_FILL_FORE_SCHEMECOLOR_INDEX" val="5"/>
  <p:tag name="KSO_WM_UNIT_TEXT_FILL_TYPE" val="1"/>
</p:tagLst>
</file>

<file path=ppt/tags/tag15.xml><?xml version="1.0" encoding="utf-8"?>
<p:tagLst xmlns:p="http://schemas.openxmlformats.org/presentationml/2006/main">
  <p:tag name="KSO_WM_TEMPLATE_CATEGORY" val="diagram"/>
  <p:tag name="KSO_WM_TEMPLATE_INDEX" val="160373"/>
  <p:tag name="KSO_WM_UNIT_TYPE" val="l_h_f"/>
  <p:tag name="KSO_WM_UNIT_INDEX" val="1_1_1"/>
  <p:tag name="KSO_WM_UNIT_ID" val="diagram160373_1*l_h_f*1_1_1"/>
  <p:tag name="KSO_WM_UNIT_CLEAR" val="1"/>
  <p:tag name="KSO_WM_UNIT_LAYERLEVEL" val="1_1_1"/>
  <p:tag name="KSO_WM_UNIT_VALUE" val="72"/>
  <p:tag name="KSO_WM_UNIT_HIGHLIGHT" val="0"/>
  <p:tag name="KSO_WM_UNIT_COMPATIBLE" val="0"/>
  <p:tag name="KSO_WM_BEAUTIFY_FLAG" val="#wm#"/>
  <p:tag name="KSO_WM_TAG_VERSION" val="1.0"/>
  <p:tag name="KSO_WM_DIAGRAM_GROUP_CODE" val="l1-1"/>
  <p:tag name="KSO_WM_UNIT_PRESET_TEXT" val="LOREM"/>
  <p:tag name="KSO_WM_UNIT_FILL_FORE_SCHEMECOLOR_INDEX" val="14"/>
  <p:tag name="KSO_WM_UNIT_FILL_TYPE" val="1"/>
  <p:tag name="KSO_WM_UNIT_LINE_FORE_SCHEMECOLOR_INDEX" val="5"/>
  <p:tag name="KSO_WM_UNIT_LINE_FILL_TYPE" val="2"/>
  <p:tag name="KSO_WM_UNIT_TEXT_FILL_FORE_SCHEMECOLOR_INDEX" val="5"/>
  <p:tag name="KSO_WM_UNIT_TEXT_FILL_TYPE" val="1"/>
</p:tagLst>
</file>

<file path=ppt/tags/tag2.xml><?xml version="1.0" encoding="utf-8"?>
<p:tagLst xmlns:p="http://schemas.openxmlformats.org/presentationml/2006/main">
  <p:tag name="KSO_WM_TEMPLATE_CATEGORY" val="diagram"/>
  <p:tag name="KSO_WM_TEMPLATE_INDEX" val="20177688"/>
  <p:tag name="KSO_WM_UNIT_TYPE" val="r_i"/>
  <p:tag name="KSO_WM_UNIT_INDEX" val="1_2"/>
  <p:tag name="KSO_WM_UNIT_ID" val="diagram20177688_1*r_i*1_2"/>
  <p:tag name="KSO_WM_UNIT_LAYERLEVEL" val="1_1"/>
  <p:tag name="KSO_WM_BEAUTIFY_FLAG" val="#wm#"/>
  <p:tag name="KSO_WM_TAG_VERSION" val="1.0"/>
  <p:tag name="KSO_WM_DIAGRAM_GROUP_CODE" val="r1-1"/>
  <p:tag name="KSO_WM_UNIT_DIAGRAM_CONTRAST_TITLE_CNT" val="2"/>
  <p:tag name="KSO_WM_UNIT_DIAGRAM_DIMENSION_TITLE_CNT" val="1"/>
  <p:tag name="KSO_WM_UNIT_FILL_FORE_SCHEMECOLOR_INDEX" val="6"/>
  <p:tag name="KSO_WM_UNIT_FILL_TYPE" val="1"/>
  <p:tag name="KSO_WM_UNIT_TEXT_FILL_FORE_SCHEMECOLOR_INDEX" val="2"/>
  <p:tag name="KSO_WM_UNIT_TEXT_FILL_TYPE" val="1"/>
</p:tagLst>
</file>

<file path=ppt/tags/tag3.xml><?xml version="1.0" encoding="utf-8"?>
<p:tagLst xmlns:p="http://schemas.openxmlformats.org/presentationml/2006/main">
  <p:tag name="KSO_WM_TEMPLATE_CATEGORY" val="diagram"/>
  <p:tag name="KSO_WM_TEMPLATE_INDEX" val="20177688"/>
  <p:tag name="KSO_WM_UNIT_TYPE" val="r_i"/>
  <p:tag name="KSO_WM_UNIT_INDEX" val="1_3"/>
  <p:tag name="KSO_WM_UNIT_ID" val="diagram20177688_1*r_i*1_3"/>
  <p:tag name="KSO_WM_UNIT_LAYERLEVEL" val="1_1"/>
  <p:tag name="KSO_WM_BEAUTIFY_FLAG" val="#wm#"/>
  <p:tag name="KSO_WM_TAG_VERSION" val="1.0"/>
  <p:tag name="KSO_WM_DIAGRAM_GROUP_CODE" val="r1-1"/>
  <p:tag name="KSO_WM_UNIT_DIAGRAM_CONTRAST_TITLE_CNT" val="2"/>
  <p:tag name="KSO_WM_UNIT_DIAGRAM_DIMENSION_TITLE_CNT" val="1"/>
  <p:tag name="KSO_WM_UNIT_LINE_FORE_SCHEMECOLOR_INDEX" val="7"/>
  <p:tag name="KSO_WM_UNIT_LINE_FILL_TYPE" val="2"/>
  <p:tag name="KSO_WM_UNIT_TEXT_FILL_FORE_SCHEMECOLOR_INDEX" val="2"/>
  <p:tag name="KSO_WM_UNIT_TEXT_FILL_TYPE" val="1"/>
</p:tagLst>
</file>

<file path=ppt/tags/tag4.xml><?xml version="1.0" encoding="utf-8"?>
<p:tagLst xmlns:p="http://schemas.openxmlformats.org/presentationml/2006/main">
  <p:tag name="KSO_WM_TEMPLATE_CATEGORY" val="diagram"/>
  <p:tag name="KSO_WM_TEMPLATE_INDEX" val="20177688"/>
  <p:tag name="KSO_WM_UNIT_TYPE" val="r_i"/>
  <p:tag name="KSO_WM_UNIT_INDEX" val="1_4"/>
  <p:tag name="KSO_WM_UNIT_ID" val="diagram20177688_1*r_i*1_4"/>
  <p:tag name="KSO_WM_UNIT_LAYERLEVEL" val="1_1"/>
  <p:tag name="KSO_WM_BEAUTIFY_FLAG" val="#wm#"/>
  <p:tag name="KSO_WM_TAG_VERSION" val="1.0"/>
  <p:tag name="KSO_WM_DIAGRAM_GROUP_CODE" val="r1-1"/>
  <p:tag name="KSO_WM_UNIT_DIAGRAM_CONTRAST_TITLE_CNT" val="2"/>
  <p:tag name="KSO_WM_UNIT_DIAGRAM_DIMENSION_TITLE_CNT" val="1"/>
  <p:tag name="KSO_WM_UNIT_LINE_FORE_SCHEMECOLOR_INDEX" val="7"/>
  <p:tag name="KSO_WM_UNIT_LINE_FILL_TYPE" val="2"/>
  <p:tag name="KSO_WM_UNIT_TEXT_FILL_FORE_SCHEMECOLOR_INDEX" val="2"/>
  <p:tag name="KSO_WM_UNIT_TEXT_FILL_TYPE" val="1"/>
</p:tagLst>
</file>

<file path=ppt/tags/tag5.xml><?xml version="1.0" encoding="utf-8"?>
<p:tagLst xmlns:p="http://schemas.openxmlformats.org/presentationml/2006/main">
  <p:tag name="KSO_WM_TEMPLATE_CATEGORY" val="diagram"/>
  <p:tag name="KSO_WM_TEMPLATE_INDEX" val="20177688"/>
  <p:tag name="KSO_WM_UNIT_TYPE" val="r_i"/>
  <p:tag name="KSO_WM_UNIT_INDEX" val="1_5"/>
  <p:tag name="KSO_WM_UNIT_ID" val="diagram20177688_1*r_i*1_5"/>
  <p:tag name="KSO_WM_UNIT_LAYERLEVEL" val="1_1"/>
  <p:tag name="KSO_WM_BEAUTIFY_FLAG" val="#wm#"/>
  <p:tag name="KSO_WM_TAG_VERSION" val="1.0"/>
  <p:tag name="KSO_WM_DIAGRAM_GROUP_CODE" val="r1-1"/>
  <p:tag name="KSO_WM_UNIT_DIAGRAM_CONTRAST_TITLE_CNT" val="2"/>
  <p:tag name="KSO_WM_UNIT_DIAGRAM_DIMENSION_TITLE_CNT" val="1"/>
  <p:tag name="KSO_WM_UNIT_FILL_FORE_SCHEMECOLOR_INDEX" val="14"/>
  <p:tag name="KSO_WM_UNIT_FILL_TYPE" val="1"/>
  <p:tag name="KSO_WM_UNIT_TEXT_FILL_FORE_SCHEMECOLOR_INDEX" val="2"/>
  <p:tag name="KSO_WM_UNIT_TEXT_FILL_TYPE" val="1"/>
</p:tagLst>
</file>

<file path=ppt/tags/tag6.xml><?xml version="1.0" encoding="utf-8"?>
<p:tagLst xmlns:p="http://schemas.openxmlformats.org/presentationml/2006/main">
  <p:tag name="KSO_WM_TEMPLATE_CATEGORY" val="diagram"/>
  <p:tag name="KSO_WM_TEMPLATE_INDEX" val="20177688"/>
  <p:tag name="KSO_WM_UNIT_TYPE" val="r_v"/>
  <p:tag name="KSO_WM_UNIT_INDEX" val="1_2"/>
  <p:tag name="KSO_WM_UNIT_ID" val="diagram20177688_1*r_v*1_2"/>
  <p:tag name="KSO_WM_UNIT_LAYERLEVEL" val="1_1"/>
  <p:tag name="KSO_WM_UNIT_DIAGRAM_CONTRAST_TITLE_CNT" val="2"/>
  <p:tag name="KSO_WM_UNIT_DIAGRAM_DIMENSION_TITLE_CNT" val="1"/>
  <p:tag name="KSO_WM_UNIT_VALUE" val="44"/>
  <p:tag name="KSO_WM_UNIT_HIGHLIGHT" val="0"/>
  <p:tag name="KSO_WM_UNIT_COMPATIBLE" val="0"/>
  <p:tag name="KSO_WM_UNIT_CLEAR" val="0"/>
  <p:tag name="KSO_WM_BEAUTIFY_FLAG" val="#wm#"/>
  <p:tag name="KSO_WM_TAG_VERSION" val="1.0"/>
  <p:tag name="KSO_WM_DIAGRAM_GROUP_CODE" val="r1-1"/>
  <p:tag name="KSO_WM_UNIT_PRESET_TEXT" val="Vestibulum ante ipsum primis in faucibus orci luctus et ultrices posuere cubilia Curae"/>
  <p:tag name="KSO_WM_UNIT_TEXT_FILL_FORE_SCHEMECOLOR_INDEX" val="1"/>
  <p:tag name="KSO_WM_UNIT_TEXT_FILL_TYPE" val="1"/>
</p:tagLst>
</file>

<file path=ppt/tags/tag7.xml><?xml version="1.0" encoding="utf-8"?>
<p:tagLst xmlns:p="http://schemas.openxmlformats.org/presentationml/2006/main">
  <p:tag name="KSO_WM_TEMPLATE_CATEGORY" val="diagram"/>
  <p:tag name="KSO_WM_TEMPLATE_INDEX" val="20177688"/>
  <p:tag name="KSO_WM_UNIT_TYPE" val="r_i"/>
  <p:tag name="KSO_WM_UNIT_INDEX" val="1_6"/>
  <p:tag name="KSO_WM_UNIT_ID" val="diagram20177688_1*r_i*1_6"/>
  <p:tag name="KSO_WM_UNIT_LAYERLEVEL" val="1_1"/>
  <p:tag name="KSO_WM_BEAUTIFY_FLAG" val="#wm#"/>
  <p:tag name="KSO_WM_TAG_VERSION" val="1.0"/>
  <p:tag name="KSO_WM_DIAGRAM_GROUP_CODE" val="r1-1"/>
  <p:tag name="KSO_WM_UNIT_DIAGRAM_CONTRAST_TITLE_CNT" val="2"/>
  <p:tag name="KSO_WM_UNIT_DIAGRAM_DIMENSION_TITLE_CNT" val="1"/>
  <p:tag name="KSO_WM_UNIT_FILL_FORE_SCHEMECOLOR_INDEX" val="14"/>
  <p:tag name="KSO_WM_UNIT_FILL_TYPE" val="1"/>
  <p:tag name="KSO_WM_UNIT_TEXT_FILL_FORE_SCHEMECOLOR_INDEX" val="2"/>
  <p:tag name="KSO_WM_UNIT_TEXT_FILL_TYPE" val="1"/>
</p:tagLst>
</file>

<file path=ppt/tags/tag8.xml><?xml version="1.0" encoding="utf-8"?>
<p:tagLst xmlns:p="http://schemas.openxmlformats.org/presentationml/2006/main">
  <p:tag name="KSO_WM_TEMPLATE_CATEGORY" val="diagram"/>
  <p:tag name="KSO_WM_TEMPLATE_INDEX" val="20177688"/>
  <p:tag name="KSO_WM_UNIT_TYPE" val="r_v"/>
  <p:tag name="KSO_WM_UNIT_INDEX" val="1_1"/>
  <p:tag name="KSO_WM_UNIT_ID" val="diagram20177688_1*r_v*1_1"/>
  <p:tag name="KSO_WM_UNIT_LAYERLEVEL" val="1_1"/>
  <p:tag name="KSO_WM_UNIT_DIAGRAM_CONTRAST_TITLE_CNT" val="2"/>
  <p:tag name="KSO_WM_UNIT_DIAGRAM_DIMENSION_TITLE_CNT" val="1"/>
  <p:tag name="KSO_WM_UNIT_VALUE" val="44"/>
  <p:tag name="KSO_WM_UNIT_HIGHLIGHT" val="0"/>
  <p:tag name="KSO_WM_UNIT_COMPATIBLE" val="0"/>
  <p:tag name="KSO_WM_UNIT_CLEAR" val="0"/>
  <p:tag name="KSO_WM_BEAUTIFY_FLAG" val="#wm#"/>
  <p:tag name="KSO_WM_TAG_VERSION" val="1.0"/>
  <p:tag name="KSO_WM_DIAGRAM_GROUP_CODE" val="r1-1"/>
  <p:tag name="KSO_WM_UNIT_PRESET_TEXT" val="Vestibulum ante ipsum primis in faucibus orci luctus et ultrices posuere cubilia Curae"/>
  <p:tag name="KSO_WM_UNIT_TEXT_FILL_FORE_SCHEMECOLOR_INDEX" val="1"/>
  <p:tag name="KSO_WM_UNIT_TEXT_FILL_TYPE" val="1"/>
</p:tagLst>
</file>

<file path=ppt/tags/tag9.xml><?xml version="1.0" encoding="utf-8"?>
<p:tagLst xmlns:p="http://schemas.openxmlformats.org/presentationml/2006/main">
  <p:tag name="KSO_WM_TEMPLATE_CATEGORY" val="diagram"/>
  <p:tag name="KSO_WM_TEMPLATE_INDEX" val="20177688"/>
  <p:tag name="KSO_WM_UNIT_TYPE" val="r_u"/>
  <p:tag name="KSO_WM_UNIT_INDEX" val="1_1"/>
  <p:tag name="KSO_WM_UNIT_ID" val="diagram20177688_1*r_u*1_1"/>
  <p:tag name="KSO_WM_UNIT_LAYERLEVEL" val="1_1"/>
  <p:tag name="KSO_WM_UNIT_DIAGRAM_CONTRAST_TITLE_CNT" val="2"/>
  <p:tag name="KSO_WM_UNIT_DIAGRAM_DIMENSION_TITLE_CNT" val="1"/>
  <p:tag name="KSO_WM_UNIT_VALUE" val="18"/>
  <p:tag name="KSO_WM_UNIT_HIGHLIGHT" val="0"/>
  <p:tag name="KSO_WM_UNIT_COMPATIBLE" val="0"/>
  <p:tag name="KSO_WM_UNIT_CLEAR" val="0"/>
  <p:tag name="KSO_WM_BEAUTIFY_FLAG" val="#wm#"/>
  <p:tag name="KSO_WM_TAG_VERSION" val="1.0"/>
  <p:tag name="KSO_WM_DIAGRAM_GROUP_CODE" val="r1-1"/>
  <p:tag name="KSO_WM_UNIT_PRESET_TEXT" val="LEOPARD TITLE"/>
  <p:tag name="KSO_WM_UNIT_TEXT_FILL_FORE_SCHEMECOLOR_INDEX" val="3"/>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2005</Words>
  <Application>WPS 演示</Application>
  <PresentationFormat>宽屏</PresentationFormat>
  <Paragraphs>105</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宋体</vt:lpstr>
      <vt:lpstr>Wingdings</vt:lpstr>
      <vt:lpstr>微软雅黑</vt:lpstr>
      <vt:lpstr>黑体</vt:lpstr>
      <vt:lpstr>Calibri</vt:lpstr>
      <vt:lpstr>Open Sans</vt:lpstr>
      <vt:lpstr>Arial Unicode MS</vt:lpstr>
      <vt:lpstr>Calibri Light</vt:lpstr>
      <vt:lpstr>Segoe Print</vt:lpstr>
      <vt:lpstr>Office 主题</vt:lpstr>
      <vt:lpstr>微店平台开设</vt:lpstr>
      <vt:lpstr>目 录 contents </vt:lpstr>
      <vt:lpstr>PowerPoint 演示文稿</vt:lpstr>
      <vt:lpstr>PowerPoint 演示文稿</vt:lpstr>
      <vt:lpstr>商品规划  merchandise planning</vt:lpstr>
      <vt:lpstr>PowerPoint 演示文稿</vt:lpstr>
      <vt:lpstr>PowerPoint 演示文稿</vt:lpstr>
      <vt:lpstr>PowerPoint 演示文稿</vt:lpstr>
      <vt:lpstr>目标人群规划 Target population planning</vt:lpstr>
      <vt:lpstr>PowerPoint 演示文稿</vt:lpstr>
      <vt:lpstr>PowerPoint 演示文稿</vt:lpstr>
      <vt:lpstr>PowerPoint 演示文稿</vt:lpstr>
      <vt:lpstr>PowerPoint 演示文稿</vt:lpstr>
      <vt:lpstr>PowerPoint 演示文稿</vt:lpstr>
      <vt:lpstr>谢谢欣赏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mk—WS</cp:lastModifiedBy>
  <cp:revision>9</cp:revision>
  <dcterms:created xsi:type="dcterms:W3CDTF">2018-04-13T07:24:00Z</dcterms:created>
  <dcterms:modified xsi:type="dcterms:W3CDTF">2018-04-24T05:54:39Z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2052-10.1.0.7311</vt:lpwstr>
  </property>
</Properties>
</file>