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4" r:id="rId3"/>
    <p:sldId id="325" r:id="rId5"/>
    <p:sldId id="359" r:id="rId6"/>
    <p:sldId id="326" r:id="rId7"/>
    <p:sldId id="259" r:id="rId8"/>
    <p:sldId id="387" r:id="rId9"/>
    <p:sldId id="400" r:id="rId10"/>
    <p:sldId id="389" r:id="rId11"/>
    <p:sldId id="391" r:id="rId12"/>
    <p:sldId id="392" r:id="rId13"/>
    <p:sldId id="402" r:id="rId14"/>
    <p:sldId id="403" r:id="rId15"/>
    <p:sldId id="393" r:id="rId16"/>
    <p:sldId id="414" r:id="rId17"/>
    <p:sldId id="394" r:id="rId18"/>
    <p:sldId id="416" r:id="rId19"/>
    <p:sldId id="415" r:id="rId20"/>
    <p:sldId id="370"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4062"/>
    <a:srgbClr val="D0CECE"/>
    <a:srgbClr val="FFFFFF"/>
    <a:srgbClr val="ED7C31"/>
    <a:srgbClr val="FFC000"/>
    <a:srgbClr val="537285"/>
    <a:srgbClr val="FEFABC"/>
    <a:srgbClr val="FEFEFE"/>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2" autoAdjust="0"/>
    <p:restoredTop sz="94660"/>
  </p:normalViewPr>
  <p:slideViewPr>
    <p:cSldViewPr snapToGrid="0">
      <p:cViewPr varScale="1">
        <p:scale>
          <a:sx n="69" d="100"/>
          <a:sy n="69" d="100"/>
        </p:scale>
        <p:origin x="10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5CAC1-9625-4378-942F-06327CAF8CD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532B1-D51B-4065-979B-CDD6B40756D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495CA-CB87-42F5-AD11-A63647B25AC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3C9F-EFB6-4360-A5D6-81DD839FD7B7}" type="slidenum">
              <a:rPr lang="zh-CN" altLang="en-US" smtClean="0"/>
            </a:fld>
            <a:endParaRPr lang="zh-CN" altLang="en-US"/>
          </a:p>
        </p:txBody>
      </p:sp>
      <p:pic>
        <p:nvPicPr>
          <p:cNvPr id="7" name="图片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414" y="0"/>
            <a:ext cx="12179586" cy="68595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7" Type="http://schemas.openxmlformats.org/officeDocument/2006/relationships/slideLayout" Target="../slideLayouts/slideLayout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4895850" y="3043555"/>
            <a:ext cx="3713480"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sz="4000" b="1" dirty="0">
                <a:solidFill>
                  <a:srgbClr val="124062"/>
                </a:solidFill>
                <a:latin typeface="微软雅黑" panose="020B0503020204020204" charset="-122"/>
                <a:ea typeface="微软雅黑" panose="020B0503020204020204" charset="-122"/>
                <a:sym typeface="Calibri" panose="020F0502020204030204" pitchFamily="34" charset="0"/>
              </a:rPr>
              <a:t>AI的认知</a:t>
            </a:r>
            <a:endParaRPr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12215" y="3072765"/>
            <a:ext cx="2894330" cy="748030"/>
          </a:xfrm>
          <a:prstGeom prst="rect">
            <a:avLst/>
          </a:prstGeom>
        </p:spPr>
        <p:txBody>
          <a:bodyPr wrap="none">
            <a:spAutoFit/>
          </a:bodyPr>
          <a:lstStyle/>
          <a:p>
            <a:r>
              <a:rPr lang="zh-CN" altLang="en-US" sz="4265" b="1" dirty="0">
                <a:solidFill>
                  <a:srgbClr val="124062"/>
                </a:solidFill>
                <a:latin typeface="Arial" panose="020B0604020202020204"/>
                <a:ea typeface="微软雅黑" panose="020B0503020204020204" charset="-122"/>
                <a:sym typeface="Calibri" panose="020F0502020204030204" pitchFamily="34" charset="0"/>
              </a:rPr>
              <a:t>课件三十二</a:t>
            </a:r>
            <a:endParaRPr lang="zh-CN" altLang="en-US" sz="4265" b="1" dirty="0">
              <a:solidFill>
                <a:srgbClr val="124062"/>
              </a:solidFill>
              <a:latin typeface="Arial" panose="020B0604020202020204"/>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AI的应用领域</a:t>
              </a:r>
              <a:endParaRPr lang="zh-CN" altLang="en-US" sz="3200" dirty="0">
                <a:solidFill>
                  <a:srgbClr val="124062"/>
                </a:solidFill>
                <a:latin typeface="微软雅黑" panose="020B0503020204020204" charset="-122"/>
                <a:ea typeface="微软雅黑" panose="020B0503020204020204" charset="-122"/>
                <a:sym typeface="+mn-ea"/>
              </a:endParaRPr>
            </a:p>
          </p:txBody>
        </p:sp>
      </p:grpSp>
      <p:cxnSp>
        <p:nvCxnSpPr>
          <p:cNvPr id="31" name="直接连接符 30"/>
          <p:cNvCxnSpPr/>
          <p:nvPr/>
        </p:nvCxnSpPr>
        <p:spPr>
          <a:xfrm>
            <a:off x="5212715" y="1868805"/>
            <a:ext cx="4636135"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9845040" y="1873885"/>
            <a:ext cx="0" cy="243205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816725" y="1751330"/>
            <a:ext cx="3114675"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9941560" y="1751330"/>
            <a:ext cx="0" cy="154559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986915" y="1985645"/>
            <a:ext cx="7666355" cy="369443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36" name="直接连接符 35"/>
          <p:cNvCxnSpPr/>
          <p:nvPr/>
        </p:nvCxnSpPr>
        <p:spPr>
          <a:xfrm flipH="1">
            <a:off x="2078990" y="5584825"/>
            <a:ext cx="6303010"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flipV="1">
            <a:off x="2083435" y="3971290"/>
            <a:ext cx="0" cy="161036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flipV="1">
            <a:off x="2149475" y="5517515"/>
            <a:ext cx="311404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flipV="1">
            <a:off x="2150110" y="3971290"/>
            <a:ext cx="0" cy="1546225"/>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2573655" y="2816225"/>
            <a:ext cx="6512560" cy="1400175"/>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AI的应用已渗透到</a:t>
            </a:r>
            <a:r>
              <a:rPr lang="zh-CN" sz="1500">
                <a:latin typeface="微软雅黑" panose="020B0503020204020204" charset="-122"/>
                <a:ea typeface="微软雅黑" panose="020B0503020204020204" charset="-122"/>
              </a:rPr>
              <a:t>各个领域</a:t>
            </a:r>
            <a:r>
              <a:rPr sz="1500">
                <a:latin typeface="微软雅黑" panose="020B0503020204020204" charset="-122"/>
                <a:ea typeface="微软雅黑" panose="020B0503020204020204" charset="-122"/>
              </a:rPr>
              <a:t>：机器翻译、 智能控制 、专家系统 、机器人学 、语言和图像理解 、遗传编程机器人工厂 、自动程序设计 、航天应用 、庞大的信息处理 、储存与管理 、执行化合生命体无法执行的或复杂或规模庞大的任务等等。</a:t>
            </a:r>
            <a:endParaRPr sz="1500">
              <a:latin typeface="微软雅黑" panose="020B0503020204020204" charset="-122"/>
              <a:ea typeface="微软雅黑" panose="020B0503020204020204" charset="-122"/>
            </a:endParaRPr>
          </a:p>
        </p:txBody>
      </p:sp>
      <p:sp>
        <p:nvSpPr>
          <p:cNvPr id="49" name="文本框 48"/>
          <p:cNvSpPr txBox="1"/>
          <p:nvPr/>
        </p:nvSpPr>
        <p:spPr>
          <a:xfrm>
            <a:off x="2573655" y="4371975"/>
            <a:ext cx="6512560" cy="464820"/>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机器翻译是人工智能的重要分支和最先应用领域。</a:t>
            </a:r>
            <a:endParaRPr sz="150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down)">
                                      <p:cBhvr>
                                        <p:cTn id="16" dur="500"/>
                                        <p:tgtEl>
                                          <p:spTgt spid="37"/>
                                        </p:tgtEl>
                                      </p:cBhvr>
                                    </p:animEffect>
                                  </p:childTnLst>
                                </p:cTn>
                              </p:par>
                              <p:par>
                                <p:cTn id="17" presetID="22" presetClass="entr" presetSubtype="4"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down)">
                                      <p:cBhvr>
                                        <p:cTn id="19" dur="500"/>
                                        <p:tgtEl>
                                          <p:spTgt spid="39"/>
                                        </p:tgtEl>
                                      </p:cBhvr>
                                    </p:animEffect>
                                  </p:childTnLst>
                                </p:cTn>
                              </p:par>
                              <p:par>
                                <p:cTn id="20" presetID="22" presetClass="entr" presetSubtype="8" fill="hold"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par>
                                <p:cTn id="23" presetID="22" presetClass="entr" presetSubtype="8"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left)">
                                      <p:cBhvr>
                                        <p:cTn id="25" dur="500"/>
                                        <p:tgtEl>
                                          <p:spTgt spid="38"/>
                                        </p:tgtEl>
                                      </p:cBhvr>
                                    </p:animEffect>
                                  </p:childTnLst>
                                </p:cTn>
                              </p:par>
                              <p:par>
                                <p:cTn id="26" presetID="22" presetClass="entr" presetSubtype="1" fill="hold"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up)">
                                      <p:cBhvr>
                                        <p:cTn id="28" dur="500"/>
                                        <p:tgtEl>
                                          <p:spTgt spid="32"/>
                                        </p:tgtEl>
                                      </p:cBhvr>
                                    </p:animEffect>
                                  </p:childTnLst>
                                </p:cTn>
                              </p:par>
                              <p:par>
                                <p:cTn id="29" presetID="22" presetClass="entr" presetSubtype="1"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up)">
                                      <p:cBhvr>
                                        <p:cTn id="31" dur="500"/>
                                        <p:tgtEl>
                                          <p:spTgt spid="34"/>
                                        </p:tgtEl>
                                      </p:cBhvr>
                                    </p:animEffect>
                                  </p:childTnLst>
                                </p:cTn>
                              </p:par>
                              <p:par>
                                <p:cTn id="32" presetID="22" presetClass="entr" presetSubtype="2" fill="hold"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right)">
                                      <p:cBhvr>
                                        <p:cTn id="34" dur="500"/>
                                        <p:tgtEl>
                                          <p:spTgt spid="31"/>
                                        </p:tgtEl>
                                      </p:cBhvr>
                                    </p:animEffect>
                                  </p:childTnLst>
                                </p:cTn>
                              </p:par>
                              <p:par>
                                <p:cTn id="35" presetID="22" presetClass="entr" presetSubtype="2"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right)">
                                      <p:cBhvr>
                                        <p:cTn id="37" dur="500"/>
                                        <p:tgtEl>
                                          <p:spTgt spid="3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up)">
                                      <p:cBhvr>
                                        <p:cTn id="40" dur="500"/>
                                        <p:tgtEl>
                                          <p:spTgt spid="40"/>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wipe(up)">
                                      <p:cBhvr>
                                        <p:cTn id="4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5" grpId="1" bldLvl="0" animBg="1"/>
      <p:bldP spid="40" grpId="0"/>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AI的安全问题</a:t>
              </a:r>
              <a:endParaRPr lang="zh-CN" altLang="en-US" sz="3200" dirty="0">
                <a:solidFill>
                  <a:srgbClr val="124062"/>
                </a:solidFill>
                <a:latin typeface="微软雅黑" panose="020B0503020204020204" charset="-122"/>
                <a:ea typeface="微软雅黑" panose="020B0503020204020204" charset="-122"/>
                <a:sym typeface="+mn-ea"/>
              </a:endParaRPr>
            </a:p>
          </p:txBody>
        </p:sp>
      </p:grpSp>
      <p:cxnSp>
        <p:nvCxnSpPr>
          <p:cNvPr id="31" name="直接连接符 30"/>
          <p:cNvCxnSpPr/>
          <p:nvPr/>
        </p:nvCxnSpPr>
        <p:spPr>
          <a:xfrm>
            <a:off x="5212715" y="1868805"/>
            <a:ext cx="4636135"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9845040" y="1873885"/>
            <a:ext cx="0" cy="243205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816725" y="1751330"/>
            <a:ext cx="3114675"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9941560" y="1751330"/>
            <a:ext cx="0" cy="154559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986915" y="1985645"/>
            <a:ext cx="7666355" cy="369443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36" name="直接连接符 35"/>
          <p:cNvCxnSpPr/>
          <p:nvPr/>
        </p:nvCxnSpPr>
        <p:spPr>
          <a:xfrm flipH="1">
            <a:off x="2078990" y="5584825"/>
            <a:ext cx="6303010"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flipV="1">
            <a:off x="2083435" y="3971290"/>
            <a:ext cx="0" cy="161036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flipV="1">
            <a:off x="2149475" y="5517515"/>
            <a:ext cx="311404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flipV="1">
            <a:off x="2150110" y="3971290"/>
            <a:ext cx="0" cy="1546225"/>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2573655" y="2816225"/>
            <a:ext cx="6512560" cy="1751965"/>
          </a:xfrm>
          <a:prstGeom prst="rect">
            <a:avLst/>
          </a:prstGeom>
          <a:noFill/>
        </p:spPr>
        <p:txBody>
          <a:bodyPr wrap="square" rtlCol="0">
            <a:spAutoFit/>
          </a:bodyPr>
          <a:p>
            <a:pPr>
              <a:lnSpc>
                <a:spcPct val="135000"/>
              </a:lnSpc>
              <a:spcBef>
                <a:spcPts val="0"/>
              </a:spcBef>
              <a:spcAft>
                <a:spcPts val="0"/>
              </a:spcAft>
            </a:pPr>
            <a:r>
              <a:rPr sz="1600">
                <a:latin typeface="微软雅黑" panose="020B0503020204020204" charset="-122"/>
                <a:ea typeface="微软雅黑" panose="020B0503020204020204" charset="-122"/>
              </a:rPr>
              <a:t>人工智能还在研究中，但有学者认为让计算机拥有智商是很危险的，它可能会反抗人类。这种隐患也在多部电影中发生过，其主要的关键是允不允许机器拥有自主意识的产生与延续，如果使机器拥有自主意识，则意味着机器具有与人同等或类似的创造性，自我保护意识，情感和自发行为。。</a:t>
            </a:r>
            <a:endParaRPr sz="160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down)">
                                      <p:cBhvr>
                                        <p:cTn id="16" dur="500"/>
                                        <p:tgtEl>
                                          <p:spTgt spid="37"/>
                                        </p:tgtEl>
                                      </p:cBhvr>
                                    </p:animEffect>
                                  </p:childTnLst>
                                </p:cTn>
                              </p:par>
                              <p:par>
                                <p:cTn id="17" presetID="22" presetClass="entr" presetSubtype="4"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down)">
                                      <p:cBhvr>
                                        <p:cTn id="19" dur="500"/>
                                        <p:tgtEl>
                                          <p:spTgt spid="39"/>
                                        </p:tgtEl>
                                      </p:cBhvr>
                                    </p:animEffect>
                                  </p:childTnLst>
                                </p:cTn>
                              </p:par>
                              <p:par>
                                <p:cTn id="20" presetID="22" presetClass="entr" presetSubtype="8" fill="hold"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par>
                                <p:cTn id="23" presetID="22" presetClass="entr" presetSubtype="8"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left)">
                                      <p:cBhvr>
                                        <p:cTn id="25" dur="500"/>
                                        <p:tgtEl>
                                          <p:spTgt spid="38"/>
                                        </p:tgtEl>
                                      </p:cBhvr>
                                    </p:animEffect>
                                  </p:childTnLst>
                                </p:cTn>
                              </p:par>
                              <p:par>
                                <p:cTn id="26" presetID="22" presetClass="entr" presetSubtype="1" fill="hold"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up)">
                                      <p:cBhvr>
                                        <p:cTn id="28" dur="500"/>
                                        <p:tgtEl>
                                          <p:spTgt spid="32"/>
                                        </p:tgtEl>
                                      </p:cBhvr>
                                    </p:animEffect>
                                  </p:childTnLst>
                                </p:cTn>
                              </p:par>
                              <p:par>
                                <p:cTn id="29" presetID="22" presetClass="entr" presetSubtype="1"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up)">
                                      <p:cBhvr>
                                        <p:cTn id="31" dur="500"/>
                                        <p:tgtEl>
                                          <p:spTgt spid="34"/>
                                        </p:tgtEl>
                                      </p:cBhvr>
                                    </p:animEffect>
                                  </p:childTnLst>
                                </p:cTn>
                              </p:par>
                              <p:par>
                                <p:cTn id="32" presetID="22" presetClass="entr" presetSubtype="2" fill="hold"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right)">
                                      <p:cBhvr>
                                        <p:cTn id="34" dur="500"/>
                                        <p:tgtEl>
                                          <p:spTgt spid="31"/>
                                        </p:tgtEl>
                                      </p:cBhvr>
                                    </p:animEffect>
                                  </p:childTnLst>
                                </p:cTn>
                              </p:par>
                              <p:par>
                                <p:cTn id="35" presetID="22" presetClass="entr" presetSubtype="2"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right)">
                                      <p:cBhvr>
                                        <p:cTn id="37" dur="500"/>
                                        <p:tgtEl>
                                          <p:spTgt spid="3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up)">
                                      <p:cBhvr>
                                        <p:cTn id="4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5" grpId="1" bldLvl="0" animBg="1"/>
      <p:bldP spid="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7100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4645679" y="4098858"/>
            <a:ext cx="2619375"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AI的影响</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7515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1016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5321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03</a:t>
            </a:r>
            <a:endParaRPr lang="en-US" altLang="zh-CN" sz="5400" b="1">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03</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en-US" altLang="zh-CN" sz="3200" dirty="0">
                  <a:solidFill>
                    <a:srgbClr val="124062"/>
                  </a:solidFill>
                  <a:latin typeface="微软雅黑" panose="020B0503020204020204" charset="-122"/>
                  <a:ea typeface="微软雅黑" panose="020B0503020204020204" charset="-122"/>
                  <a:sym typeface="+mn-ea"/>
                </a:rPr>
                <a:t>AI</a:t>
              </a:r>
              <a:r>
                <a:rPr lang="zh-CN" altLang="en-US" sz="3200" dirty="0">
                  <a:solidFill>
                    <a:srgbClr val="124062"/>
                  </a:solidFill>
                  <a:latin typeface="微软雅黑" panose="020B0503020204020204" charset="-122"/>
                  <a:ea typeface="微软雅黑" panose="020B0503020204020204" charset="-122"/>
                  <a:sym typeface="+mn-ea"/>
                </a:rPr>
                <a:t>的影响</a:t>
              </a:r>
              <a:endParaRPr lang="zh-CN" altLang="en-US" sz="3200" dirty="0">
                <a:solidFill>
                  <a:srgbClr val="124062"/>
                </a:solidFill>
                <a:latin typeface="微软雅黑" panose="020B0503020204020204" charset="-122"/>
                <a:ea typeface="微软雅黑" panose="020B0503020204020204" charset="-122"/>
                <a:sym typeface="+mn-ea"/>
              </a:endParaRPr>
            </a:p>
          </p:txBody>
        </p:sp>
      </p:grpSp>
      <p:grpSp>
        <p:nvGrpSpPr>
          <p:cNvPr id="40" name="组合 39"/>
          <p:cNvGrpSpPr/>
          <p:nvPr/>
        </p:nvGrpSpPr>
        <p:grpSpPr>
          <a:xfrm>
            <a:off x="1496207" y="2082583"/>
            <a:ext cx="3084650" cy="3118938"/>
            <a:chOff x="1838891" y="2142672"/>
            <a:chExt cx="3084650" cy="3118938"/>
          </a:xfrm>
        </p:grpSpPr>
        <p:sp>
          <p:nvSpPr>
            <p:cNvPr id="41" name="平行四边形 40"/>
            <p:cNvSpPr/>
            <p:nvPr/>
          </p:nvSpPr>
          <p:spPr>
            <a:xfrm rot="5400000" flipH="1" flipV="1">
              <a:off x="3035391" y="3382101"/>
              <a:ext cx="3118938" cy="640080"/>
            </a:xfrm>
            <a:prstGeom prst="parallelogram">
              <a:avLst>
                <a:gd name="adj" fmla="val 85166"/>
              </a:avLst>
            </a:prstGeom>
            <a:gradFill>
              <a:gsLst>
                <a:gs pos="0">
                  <a:schemeClr val="tx1">
                    <a:alpha val="40000"/>
                  </a:schemeClr>
                </a:gs>
                <a:gs pos="51000">
                  <a:srgbClr val="6D6D6D">
                    <a:alpha val="20000"/>
                  </a:srgbClr>
                </a:gs>
                <a:gs pos="100000">
                  <a:schemeClr val="bg1">
                    <a:lumMod val="85000"/>
                    <a:alpha val="0"/>
                  </a:schemeClr>
                </a:gs>
              </a:gsLst>
              <a:lin ang="540000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57" name="平行四边形 56"/>
            <p:cNvSpPr/>
            <p:nvPr/>
          </p:nvSpPr>
          <p:spPr>
            <a:xfrm flipH="1">
              <a:off x="1838891" y="4633142"/>
              <a:ext cx="3084650" cy="537028"/>
            </a:xfrm>
            <a:prstGeom prst="parallelogram">
              <a:avLst>
                <a:gd name="adj" fmla="val 106824"/>
              </a:avLst>
            </a:prstGeom>
            <a:gradFill>
              <a:gsLst>
                <a:gs pos="0">
                  <a:schemeClr val="tx1">
                    <a:alpha val="40000"/>
                  </a:schemeClr>
                </a:gs>
                <a:gs pos="51000">
                  <a:srgbClr val="6D6D6D">
                    <a:alpha val="20000"/>
                  </a:srgbClr>
                </a:gs>
                <a:gs pos="100000">
                  <a:schemeClr val="bg1">
                    <a:lumMod val="85000"/>
                    <a:alpha val="0"/>
                  </a:schemeClr>
                </a:gs>
              </a:gsLst>
              <a:lin ang="540000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sp>
        <p:nvSpPr>
          <p:cNvPr id="58" name="圆角矩形 57"/>
          <p:cNvSpPr/>
          <p:nvPr/>
        </p:nvSpPr>
        <p:spPr>
          <a:xfrm>
            <a:off x="1514691" y="2095283"/>
            <a:ext cx="2616200" cy="2616200"/>
          </a:xfrm>
          <a:prstGeom prst="roundRect">
            <a:avLst>
              <a:gd name="adj" fmla="val 12783"/>
            </a:avLst>
          </a:prstGeom>
          <a:solidFill>
            <a:srgbClr val="C9C9C9"/>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59" name="圆角矩形 58"/>
          <p:cNvSpPr/>
          <p:nvPr/>
        </p:nvSpPr>
        <p:spPr>
          <a:xfrm>
            <a:off x="1400844" y="1993683"/>
            <a:ext cx="2616200" cy="2616200"/>
          </a:xfrm>
          <a:prstGeom prst="roundRect">
            <a:avLst>
              <a:gd name="adj" fmla="val 12783"/>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86" name="文本框 85"/>
          <p:cNvSpPr txBox="1"/>
          <p:nvPr/>
        </p:nvSpPr>
        <p:spPr>
          <a:xfrm>
            <a:off x="1912909" y="3021584"/>
            <a:ext cx="1540890" cy="1196975"/>
          </a:xfrm>
          <a:prstGeom prst="rect">
            <a:avLst/>
          </a:prstGeom>
          <a:noFill/>
        </p:spPr>
        <p:txBody>
          <a:bodyPr wrap="square" rtlCol="0">
            <a:spAutoFit/>
          </a:bodyPr>
          <a:p>
            <a:pPr algn="just">
              <a:lnSpc>
                <a:spcPct val="120000"/>
              </a:lnSpc>
            </a:pPr>
            <a:r>
              <a:rPr lang="zh-CN" sz="1200" dirty="0">
                <a:solidFill>
                  <a:schemeClr val="tx1"/>
                </a:solidFill>
                <a:latin typeface="微软雅黑" panose="020B0503020204020204" charset="-122"/>
                <a:ea typeface="微软雅黑" panose="020B0503020204020204" charset="-122"/>
              </a:rPr>
              <a:t>协助</a:t>
            </a:r>
            <a:r>
              <a:rPr sz="1200" dirty="0">
                <a:solidFill>
                  <a:schemeClr val="tx1"/>
                </a:solidFill>
                <a:latin typeface="微软雅黑" panose="020B0503020204020204" charset="-122"/>
                <a:ea typeface="微软雅黑" panose="020B0503020204020204" charset="-122"/>
              </a:rPr>
              <a:t>数学计算机工具解决问题数学计算机工具解决问题</a:t>
            </a:r>
            <a:r>
              <a:rPr lang="zh-CN" sz="1200" dirty="0">
                <a:solidFill>
                  <a:schemeClr val="tx1"/>
                </a:solidFill>
                <a:latin typeface="微软雅黑" panose="020B0503020204020204" charset="-122"/>
                <a:ea typeface="微软雅黑" panose="020B0503020204020204" charset="-122"/>
              </a:rPr>
              <a:t>；</a:t>
            </a:r>
            <a:endParaRPr lang="zh-CN" sz="1200" dirty="0">
              <a:solidFill>
                <a:schemeClr val="tx1"/>
              </a:solidFill>
              <a:latin typeface="微软雅黑" panose="020B0503020204020204" charset="-122"/>
              <a:ea typeface="微软雅黑" panose="020B0503020204020204" charset="-122"/>
            </a:endParaRPr>
          </a:p>
          <a:p>
            <a:pPr algn="just">
              <a:lnSpc>
                <a:spcPct val="120000"/>
              </a:lnSpc>
            </a:pPr>
            <a:r>
              <a:rPr lang="zh-CN" sz="1200" dirty="0">
                <a:solidFill>
                  <a:schemeClr val="tx1"/>
                </a:solidFill>
                <a:latin typeface="微软雅黑" panose="020B0503020204020204" charset="-122"/>
                <a:ea typeface="微软雅黑" panose="020B0503020204020204" charset="-122"/>
              </a:rPr>
              <a:t>有助于人类最终认识自身智能的形成</a:t>
            </a:r>
            <a:endParaRPr lang="zh-CN" sz="1200" dirty="0">
              <a:solidFill>
                <a:schemeClr val="tx1"/>
              </a:solidFill>
              <a:latin typeface="微软雅黑" panose="020B0503020204020204" charset="-122"/>
              <a:ea typeface="微软雅黑" panose="020B0503020204020204" charset="-122"/>
            </a:endParaRPr>
          </a:p>
        </p:txBody>
      </p:sp>
      <p:grpSp>
        <p:nvGrpSpPr>
          <p:cNvPr id="4" name="组合 3"/>
          <p:cNvGrpSpPr/>
          <p:nvPr/>
        </p:nvGrpSpPr>
        <p:grpSpPr>
          <a:xfrm>
            <a:off x="4620260" y="1993900"/>
            <a:ext cx="3180080" cy="3208020"/>
            <a:chOff x="7276" y="3140"/>
            <a:chExt cx="5008" cy="5052"/>
          </a:xfrm>
        </p:grpSpPr>
        <p:grpSp>
          <p:nvGrpSpPr>
            <p:cNvPr id="93" name="组合 92"/>
            <p:cNvGrpSpPr/>
            <p:nvPr/>
          </p:nvGrpSpPr>
          <p:grpSpPr>
            <a:xfrm rot="0">
              <a:off x="7426" y="3280"/>
              <a:ext cx="4858" cy="4912"/>
              <a:chOff x="1838891" y="2142672"/>
              <a:chExt cx="3084650" cy="3118938"/>
            </a:xfrm>
          </p:grpSpPr>
          <p:sp>
            <p:nvSpPr>
              <p:cNvPr id="94" name="平行四边形 93"/>
              <p:cNvSpPr/>
              <p:nvPr/>
            </p:nvSpPr>
            <p:spPr>
              <a:xfrm rot="5400000" flipH="1" flipV="1">
                <a:off x="3035391" y="3382101"/>
                <a:ext cx="3118938" cy="640080"/>
              </a:xfrm>
              <a:prstGeom prst="parallelogram">
                <a:avLst>
                  <a:gd name="adj" fmla="val 85166"/>
                </a:avLst>
              </a:prstGeom>
              <a:gradFill>
                <a:gsLst>
                  <a:gs pos="0">
                    <a:schemeClr val="tx1">
                      <a:alpha val="40000"/>
                    </a:schemeClr>
                  </a:gs>
                  <a:gs pos="51000">
                    <a:srgbClr val="6D6D6D">
                      <a:alpha val="20000"/>
                    </a:srgbClr>
                  </a:gs>
                  <a:gs pos="100000">
                    <a:schemeClr val="bg1">
                      <a:lumMod val="85000"/>
                      <a:alpha val="0"/>
                    </a:schemeClr>
                  </a:gs>
                </a:gsLst>
                <a:lin ang="540000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95" name="平行四边形 94"/>
              <p:cNvSpPr/>
              <p:nvPr/>
            </p:nvSpPr>
            <p:spPr>
              <a:xfrm flipH="1">
                <a:off x="1838891" y="4633142"/>
                <a:ext cx="3084650" cy="537028"/>
              </a:xfrm>
              <a:prstGeom prst="parallelogram">
                <a:avLst>
                  <a:gd name="adj" fmla="val 106824"/>
                </a:avLst>
              </a:prstGeom>
              <a:gradFill>
                <a:gsLst>
                  <a:gs pos="0">
                    <a:schemeClr val="tx1">
                      <a:alpha val="40000"/>
                    </a:schemeClr>
                  </a:gs>
                  <a:gs pos="51000">
                    <a:srgbClr val="6D6D6D">
                      <a:alpha val="20000"/>
                    </a:srgbClr>
                  </a:gs>
                  <a:gs pos="100000">
                    <a:schemeClr val="bg1">
                      <a:lumMod val="85000"/>
                      <a:alpha val="0"/>
                    </a:schemeClr>
                  </a:gs>
                </a:gsLst>
                <a:lin ang="540000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sp>
          <p:nvSpPr>
            <p:cNvPr id="96" name="圆角矩形 95"/>
            <p:cNvSpPr/>
            <p:nvPr/>
          </p:nvSpPr>
          <p:spPr>
            <a:xfrm>
              <a:off x="7455" y="3300"/>
              <a:ext cx="4120" cy="4120"/>
            </a:xfrm>
            <a:prstGeom prst="roundRect">
              <a:avLst>
                <a:gd name="adj" fmla="val 12783"/>
              </a:avLst>
            </a:prstGeom>
            <a:solidFill>
              <a:srgbClr val="C9C9C9"/>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97" name="圆角矩形 96"/>
            <p:cNvSpPr/>
            <p:nvPr/>
          </p:nvSpPr>
          <p:spPr>
            <a:xfrm>
              <a:off x="7276" y="3140"/>
              <a:ext cx="4120" cy="4120"/>
            </a:xfrm>
            <a:prstGeom prst="roundRect">
              <a:avLst>
                <a:gd name="adj" fmla="val 12783"/>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nvGrpSpPr>
            <p:cNvPr id="98" name="组合 97"/>
            <p:cNvGrpSpPr/>
            <p:nvPr/>
          </p:nvGrpSpPr>
          <p:grpSpPr>
            <a:xfrm rot="0">
              <a:off x="7688" y="3470"/>
              <a:ext cx="3482" cy="1122"/>
              <a:chOff x="1992448" y="2251039"/>
              <a:chExt cx="2210923" cy="712610"/>
            </a:xfrm>
          </p:grpSpPr>
          <p:grpSp>
            <p:nvGrpSpPr>
              <p:cNvPr id="99" name="组合 98"/>
              <p:cNvGrpSpPr/>
              <p:nvPr/>
            </p:nvGrpSpPr>
            <p:grpSpPr>
              <a:xfrm>
                <a:off x="1994501" y="2251039"/>
                <a:ext cx="2208870" cy="712610"/>
                <a:chOff x="-3729752" y="2394136"/>
                <a:chExt cx="8752092" cy="2823536"/>
              </a:xfrm>
            </p:grpSpPr>
            <p:sp>
              <p:nvSpPr>
                <p:cNvPr id="100" name="平行四边形 99"/>
                <p:cNvSpPr/>
                <p:nvPr/>
              </p:nvSpPr>
              <p:spPr>
                <a:xfrm rot="5400000" flipH="1" flipV="1">
                  <a:off x="3205317" y="3438387"/>
                  <a:ext cx="2823536" cy="735033"/>
                </a:xfrm>
                <a:prstGeom prst="parallelogram">
                  <a:avLst>
                    <a:gd name="adj" fmla="val 72798"/>
                  </a:avLst>
                </a:prstGeom>
                <a:gradFill>
                  <a:gsLst>
                    <a:gs pos="0">
                      <a:schemeClr val="tx1">
                        <a:alpha val="40000"/>
                      </a:schemeClr>
                    </a:gs>
                    <a:gs pos="60000">
                      <a:srgbClr val="6D6D6D">
                        <a:alpha val="20000"/>
                      </a:srgbClr>
                    </a:gs>
                    <a:gs pos="100000">
                      <a:schemeClr val="bg1">
                        <a:lumMod val="85000"/>
                        <a:alpha val="0"/>
                      </a:schemeClr>
                    </a:gs>
                  </a:gsLst>
                  <a:lin ang="5400000" scaled="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101" name="平行四边形 100"/>
                <p:cNvSpPr/>
                <p:nvPr/>
              </p:nvSpPr>
              <p:spPr>
                <a:xfrm flipH="1">
                  <a:off x="-3729752" y="4595402"/>
                  <a:ext cx="8752092" cy="537027"/>
                </a:xfrm>
                <a:prstGeom prst="parallelogram">
                  <a:avLst>
                    <a:gd name="adj" fmla="val 106824"/>
                  </a:avLst>
                </a:prstGeom>
                <a:gradFill>
                  <a:gsLst>
                    <a:gs pos="0">
                      <a:schemeClr val="tx1">
                        <a:alpha val="40000"/>
                      </a:schemeClr>
                    </a:gs>
                    <a:gs pos="51000">
                      <a:srgbClr val="6D6D6D">
                        <a:alpha val="20000"/>
                      </a:srgbClr>
                    </a:gs>
                    <a:gs pos="100000">
                      <a:schemeClr val="bg1">
                        <a:lumMod val="85000"/>
                        <a:alpha val="0"/>
                      </a:schemeClr>
                    </a:gs>
                  </a:gsLst>
                  <a:lin ang="5400000" scaled="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sp>
            <p:nvSpPr>
              <p:cNvPr id="102" name="圆角矩形 101"/>
              <p:cNvSpPr/>
              <p:nvPr/>
            </p:nvSpPr>
            <p:spPr>
              <a:xfrm>
                <a:off x="2013089" y="2306633"/>
                <a:ext cx="2092960" cy="533400"/>
              </a:xfrm>
              <a:prstGeom prst="roundRect">
                <a:avLst/>
              </a:prstGeom>
              <a:solidFill>
                <a:srgbClr val="01879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103" name="圆角矩形 102"/>
              <p:cNvSpPr/>
              <p:nvPr/>
            </p:nvSpPr>
            <p:spPr>
              <a:xfrm>
                <a:off x="1992448" y="2279650"/>
                <a:ext cx="2092960" cy="5334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sp>
          <p:nvSpPr>
            <p:cNvPr id="104" name="文本框 103"/>
            <p:cNvSpPr txBox="1"/>
            <p:nvPr/>
          </p:nvSpPr>
          <p:spPr>
            <a:xfrm>
              <a:off x="7692" y="3533"/>
              <a:ext cx="960" cy="824"/>
            </a:xfrm>
            <a:prstGeom prst="rect">
              <a:avLst/>
            </a:prstGeom>
            <a:noFill/>
            <a:effectLst>
              <a:outerShdw blurRad="76200" dist="38100" dir="2700000" algn="tl" rotWithShape="0">
                <a:srgbClr val="017885">
                  <a:alpha val="40000"/>
                </a:srgbClr>
              </a:outerShdw>
            </a:effectLst>
          </p:spPr>
          <p:txBody>
            <a:bodyPr wrap="square" rtlCol="0">
              <a:spAutoFit/>
            </a:bodyPr>
            <a:p>
              <a:pPr algn="ctr"/>
              <a:r>
                <a:rPr lang="en-US" altLang="zh-CN" sz="2800" dirty="0">
                  <a:solidFill>
                    <a:schemeClr val="bg1"/>
                  </a:solidFill>
                  <a:latin typeface="Impact" panose="020B0806030902050204" pitchFamily="34" charset="0"/>
                  <a:ea typeface="微软雅黑 Light" panose="020B0502040204020203" pitchFamily="34" charset="-122"/>
                </a:rPr>
                <a:t>02</a:t>
              </a:r>
              <a:endParaRPr lang="zh-CN" altLang="en-US" sz="2800" dirty="0">
                <a:solidFill>
                  <a:schemeClr val="bg1"/>
                </a:solidFill>
                <a:latin typeface="Impact" panose="020B0806030902050204" pitchFamily="34" charset="0"/>
                <a:ea typeface="微软雅黑 Light" panose="020B0502040204020203" pitchFamily="34" charset="-122"/>
              </a:endParaRPr>
            </a:p>
          </p:txBody>
        </p:sp>
        <p:sp>
          <p:nvSpPr>
            <p:cNvPr id="105" name="文本框 104"/>
            <p:cNvSpPr txBox="1"/>
            <p:nvPr/>
          </p:nvSpPr>
          <p:spPr>
            <a:xfrm>
              <a:off x="8495" y="3693"/>
              <a:ext cx="2163" cy="483"/>
            </a:xfrm>
            <a:prstGeom prst="rect">
              <a:avLst/>
            </a:prstGeom>
            <a:noFill/>
          </p:spPr>
          <p:txBody>
            <a:bodyPr wrap="square" rtlCol="0">
              <a:spAutoFit/>
            </a:bodyPr>
            <a:p>
              <a:r>
                <a:rPr lang="zh-CN" altLang="en-US" sz="1400" b="1" dirty="0">
                  <a:solidFill>
                    <a:schemeClr val="bg1"/>
                  </a:solidFill>
                  <a:latin typeface="微软雅黑" panose="020B0503020204020204" charset="-122"/>
                  <a:ea typeface="微软雅黑" panose="020B0503020204020204" charset="-122"/>
                </a:rPr>
                <a:t>对经济的影响</a:t>
              </a:r>
              <a:endParaRPr lang="zh-CN" altLang="en-US" sz="1400" b="1" dirty="0">
                <a:solidFill>
                  <a:schemeClr val="bg1"/>
                </a:solidFill>
                <a:latin typeface="微软雅黑" panose="020B0503020204020204" charset="-122"/>
                <a:ea typeface="微软雅黑" panose="020B0503020204020204" charset="-122"/>
              </a:endParaRPr>
            </a:p>
          </p:txBody>
        </p:sp>
        <p:sp>
          <p:nvSpPr>
            <p:cNvPr id="106" name="文本框 105"/>
            <p:cNvSpPr txBox="1"/>
            <p:nvPr/>
          </p:nvSpPr>
          <p:spPr>
            <a:xfrm>
              <a:off x="8122" y="4863"/>
              <a:ext cx="2427" cy="1537"/>
            </a:xfrm>
            <a:prstGeom prst="rect">
              <a:avLst/>
            </a:prstGeom>
            <a:noFill/>
          </p:spPr>
          <p:txBody>
            <a:bodyPr wrap="square" rtlCol="0">
              <a:spAutoFit/>
            </a:bodyPr>
            <a:p>
              <a:pPr algn="just">
                <a:lnSpc>
                  <a:spcPct val="120000"/>
                </a:lnSpc>
                <a:buNone/>
              </a:pPr>
              <a:r>
                <a:rPr lang="zh-CN" sz="1200" dirty="0">
                  <a:latin typeface="微软雅黑" panose="020B0503020204020204" charset="-122"/>
                  <a:ea typeface="微软雅黑" panose="020B0503020204020204" charset="-122"/>
                </a:rPr>
                <a:t>促进了计算机工业网络工业的发展；同时造成社会结构的剧烈变化</a:t>
              </a:r>
              <a:endParaRPr lang="zh-CN" sz="1200" dirty="0">
                <a:latin typeface="微软雅黑" panose="020B0503020204020204" charset="-122"/>
                <a:ea typeface="微软雅黑" panose="020B0503020204020204" charset="-122"/>
              </a:endParaRPr>
            </a:p>
          </p:txBody>
        </p:sp>
      </p:grpSp>
      <p:grpSp>
        <p:nvGrpSpPr>
          <p:cNvPr id="3" name="组合 2"/>
          <p:cNvGrpSpPr/>
          <p:nvPr/>
        </p:nvGrpSpPr>
        <p:grpSpPr>
          <a:xfrm>
            <a:off x="1662430" y="2204720"/>
            <a:ext cx="2409190" cy="712470"/>
            <a:chOff x="2618" y="3472"/>
            <a:chExt cx="3794" cy="1122"/>
          </a:xfrm>
        </p:grpSpPr>
        <p:grpSp>
          <p:nvGrpSpPr>
            <p:cNvPr id="142" name="组合 141"/>
            <p:cNvGrpSpPr/>
            <p:nvPr/>
          </p:nvGrpSpPr>
          <p:grpSpPr>
            <a:xfrm rot="0">
              <a:off x="2618" y="3472"/>
              <a:ext cx="3482" cy="1122"/>
              <a:chOff x="1992448" y="2251039"/>
              <a:chExt cx="2210923" cy="712610"/>
            </a:xfrm>
          </p:grpSpPr>
          <p:grpSp>
            <p:nvGrpSpPr>
              <p:cNvPr id="143" name="组合 142"/>
              <p:cNvGrpSpPr/>
              <p:nvPr/>
            </p:nvGrpSpPr>
            <p:grpSpPr>
              <a:xfrm>
                <a:off x="1994501" y="2251039"/>
                <a:ext cx="2208870" cy="712610"/>
                <a:chOff x="-3729752" y="2394136"/>
                <a:chExt cx="8752092" cy="2823536"/>
              </a:xfrm>
            </p:grpSpPr>
            <p:sp>
              <p:nvSpPr>
                <p:cNvPr id="144" name="平行四边形 143"/>
                <p:cNvSpPr/>
                <p:nvPr/>
              </p:nvSpPr>
              <p:spPr>
                <a:xfrm rot="5400000" flipH="1" flipV="1">
                  <a:off x="3205317" y="3438387"/>
                  <a:ext cx="2823536" cy="735033"/>
                </a:xfrm>
                <a:prstGeom prst="parallelogram">
                  <a:avLst>
                    <a:gd name="adj" fmla="val 72798"/>
                  </a:avLst>
                </a:prstGeom>
                <a:gradFill>
                  <a:gsLst>
                    <a:gs pos="0">
                      <a:schemeClr val="tx1">
                        <a:alpha val="40000"/>
                      </a:schemeClr>
                    </a:gs>
                    <a:gs pos="60000">
                      <a:srgbClr val="6D6D6D">
                        <a:alpha val="20000"/>
                      </a:srgbClr>
                    </a:gs>
                    <a:gs pos="100000">
                      <a:schemeClr val="bg1">
                        <a:lumMod val="85000"/>
                        <a:alpha val="0"/>
                      </a:schemeClr>
                    </a:gs>
                  </a:gsLst>
                  <a:lin ang="5400000" scaled="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145" name="平行四边形 144"/>
                <p:cNvSpPr/>
                <p:nvPr/>
              </p:nvSpPr>
              <p:spPr>
                <a:xfrm flipH="1">
                  <a:off x="-3729752" y="4595402"/>
                  <a:ext cx="8752092" cy="537027"/>
                </a:xfrm>
                <a:prstGeom prst="parallelogram">
                  <a:avLst>
                    <a:gd name="adj" fmla="val 106824"/>
                  </a:avLst>
                </a:prstGeom>
                <a:gradFill>
                  <a:gsLst>
                    <a:gs pos="0">
                      <a:schemeClr val="tx1">
                        <a:alpha val="40000"/>
                      </a:schemeClr>
                    </a:gs>
                    <a:gs pos="51000">
                      <a:srgbClr val="6D6D6D">
                        <a:alpha val="20000"/>
                      </a:srgbClr>
                    </a:gs>
                    <a:gs pos="100000">
                      <a:schemeClr val="bg1">
                        <a:lumMod val="85000"/>
                        <a:alpha val="0"/>
                      </a:schemeClr>
                    </a:gs>
                  </a:gsLst>
                  <a:lin ang="5400000" scaled="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sp>
            <p:nvSpPr>
              <p:cNvPr id="146" name="圆角矩形 145"/>
              <p:cNvSpPr/>
              <p:nvPr/>
            </p:nvSpPr>
            <p:spPr>
              <a:xfrm>
                <a:off x="2013089" y="2306633"/>
                <a:ext cx="2092960" cy="533400"/>
              </a:xfrm>
              <a:prstGeom prst="roundRect">
                <a:avLst/>
              </a:prstGeom>
              <a:solidFill>
                <a:srgbClr val="01879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147" name="圆角矩形 146"/>
              <p:cNvSpPr/>
              <p:nvPr/>
            </p:nvSpPr>
            <p:spPr>
              <a:xfrm>
                <a:off x="1992448" y="2279650"/>
                <a:ext cx="2092960" cy="5334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sp>
          <p:nvSpPr>
            <p:cNvPr id="148" name="文本框 147"/>
            <p:cNvSpPr txBox="1"/>
            <p:nvPr/>
          </p:nvSpPr>
          <p:spPr>
            <a:xfrm>
              <a:off x="2622" y="3535"/>
              <a:ext cx="960" cy="822"/>
            </a:xfrm>
            <a:prstGeom prst="rect">
              <a:avLst/>
            </a:prstGeom>
            <a:noFill/>
            <a:effectLst>
              <a:outerShdw blurRad="76200" dist="38100" dir="2700000" algn="tl" rotWithShape="0">
                <a:srgbClr val="017885">
                  <a:alpha val="40000"/>
                </a:srgbClr>
              </a:outerShdw>
            </a:effectLst>
          </p:spPr>
          <p:txBody>
            <a:bodyPr wrap="square" rtlCol="0">
              <a:spAutoFit/>
            </a:bodyPr>
            <a:p>
              <a:pPr algn="ctr"/>
              <a:r>
                <a:rPr lang="en-US" altLang="zh-CN" sz="2800" dirty="0">
                  <a:solidFill>
                    <a:schemeClr val="bg1"/>
                  </a:solidFill>
                  <a:latin typeface="Impact" panose="020B0806030902050204" pitchFamily="34" charset="0"/>
                  <a:ea typeface="微软雅黑 Light" panose="020B0502040204020203" pitchFamily="34" charset="-122"/>
                </a:rPr>
                <a:t>01</a:t>
              </a:r>
              <a:endParaRPr lang="zh-CN" altLang="en-US" sz="2800" dirty="0">
                <a:solidFill>
                  <a:schemeClr val="bg1"/>
                </a:solidFill>
                <a:latin typeface="Impact" panose="020B0806030902050204" pitchFamily="34" charset="0"/>
                <a:ea typeface="微软雅黑 Light" panose="020B0502040204020203" pitchFamily="34" charset="-122"/>
              </a:endParaRPr>
            </a:p>
          </p:txBody>
        </p:sp>
        <p:sp>
          <p:nvSpPr>
            <p:cNvPr id="149" name="文本框 148"/>
            <p:cNvSpPr txBox="1"/>
            <p:nvPr/>
          </p:nvSpPr>
          <p:spPr>
            <a:xfrm>
              <a:off x="3384" y="3715"/>
              <a:ext cx="3029" cy="483"/>
            </a:xfrm>
            <a:prstGeom prst="rect">
              <a:avLst/>
            </a:prstGeom>
            <a:noFill/>
          </p:spPr>
          <p:txBody>
            <a:bodyPr wrap="square" rtlCol="0">
              <a:spAutoFit/>
            </a:bodyPr>
            <a:p>
              <a:r>
                <a:rPr lang="zh-CN" altLang="en-US" sz="1400" b="1" dirty="0">
                  <a:solidFill>
                    <a:schemeClr val="bg1"/>
                  </a:solidFill>
                  <a:latin typeface="微软雅黑" panose="020B0503020204020204" charset="-122"/>
                  <a:ea typeface="微软雅黑" panose="020B0503020204020204" charset="-122"/>
                </a:rPr>
                <a:t>对自然科学的影响</a:t>
              </a:r>
              <a:endParaRPr lang="zh-CN" altLang="en-US" sz="1400" b="1" dirty="0">
                <a:solidFill>
                  <a:schemeClr val="bg1"/>
                </a:solidFill>
                <a:latin typeface="微软雅黑" panose="020B0503020204020204" charset="-122"/>
                <a:ea typeface="微软雅黑" panose="020B0503020204020204" charset="-122"/>
              </a:endParaRPr>
            </a:p>
          </p:txBody>
        </p:sp>
      </p:grpSp>
      <p:grpSp>
        <p:nvGrpSpPr>
          <p:cNvPr id="5" name="组合 4"/>
          <p:cNvGrpSpPr/>
          <p:nvPr/>
        </p:nvGrpSpPr>
        <p:grpSpPr>
          <a:xfrm>
            <a:off x="7839710" y="1993900"/>
            <a:ext cx="3180080" cy="3208020"/>
            <a:chOff x="12346" y="3140"/>
            <a:chExt cx="5008" cy="5052"/>
          </a:xfrm>
        </p:grpSpPr>
        <p:grpSp>
          <p:nvGrpSpPr>
            <p:cNvPr id="108" name="组合 107"/>
            <p:cNvGrpSpPr/>
            <p:nvPr/>
          </p:nvGrpSpPr>
          <p:grpSpPr>
            <a:xfrm rot="0">
              <a:off x="12496" y="3280"/>
              <a:ext cx="4858" cy="4912"/>
              <a:chOff x="1838891" y="2142672"/>
              <a:chExt cx="3084650" cy="3118938"/>
            </a:xfrm>
          </p:grpSpPr>
          <p:sp>
            <p:nvSpPr>
              <p:cNvPr id="109" name="平行四边形 108"/>
              <p:cNvSpPr/>
              <p:nvPr/>
            </p:nvSpPr>
            <p:spPr>
              <a:xfrm rot="5400000" flipH="1" flipV="1">
                <a:off x="3035391" y="3382101"/>
                <a:ext cx="3118938" cy="640080"/>
              </a:xfrm>
              <a:prstGeom prst="parallelogram">
                <a:avLst>
                  <a:gd name="adj" fmla="val 85166"/>
                </a:avLst>
              </a:prstGeom>
              <a:gradFill>
                <a:gsLst>
                  <a:gs pos="0">
                    <a:schemeClr val="tx1">
                      <a:alpha val="40000"/>
                    </a:schemeClr>
                  </a:gs>
                  <a:gs pos="51000">
                    <a:srgbClr val="6D6D6D">
                      <a:alpha val="20000"/>
                    </a:srgbClr>
                  </a:gs>
                  <a:gs pos="100000">
                    <a:schemeClr val="bg1">
                      <a:lumMod val="85000"/>
                      <a:alpha val="0"/>
                    </a:schemeClr>
                  </a:gs>
                </a:gsLst>
                <a:lin ang="540000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110" name="平行四边形 109"/>
              <p:cNvSpPr/>
              <p:nvPr/>
            </p:nvSpPr>
            <p:spPr>
              <a:xfrm flipH="1">
                <a:off x="1838891" y="4633142"/>
                <a:ext cx="3084650" cy="537028"/>
              </a:xfrm>
              <a:prstGeom prst="parallelogram">
                <a:avLst>
                  <a:gd name="adj" fmla="val 106824"/>
                </a:avLst>
              </a:prstGeom>
              <a:gradFill>
                <a:gsLst>
                  <a:gs pos="0">
                    <a:schemeClr val="tx1">
                      <a:alpha val="40000"/>
                    </a:schemeClr>
                  </a:gs>
                  <a:gs pos="51000">
                    <a:srgbClr val="6D6D6D">
                      <a:alpha val="20000"/>
                    </a:srgbClr>
                  </a:gs>
                  <a:gs pos="100000">
                    <a:schemeClr val="bg1">
                      <a:lumMod val="85000"/>
                      <a:alpha val="0"/>
                    </a:schemeClr>
                  </a:gs>
                </a:gsLst>
                <a:lin ang="540000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sp>
          <p:nvSpPr>
            <p:cNvPr id="111" name="圆角矩形 110"/>
            <p:cNvSpPr/>
            <p:nvPr/>
          </p:nvSpPr>
          <p:spPr>
            <a:xfrm>
              <a:off x="12525" y="3300"/>
              <a:ext cx="4120" cy="4120"/>
            </a:xfrm>
            <a:prstGeom prst="roundRect">
              <a:avLst>
                <a:gd name="adj" fmla="val 12783"/>
              </a:avLst>
            </a:prstGeom>
            <a:solidFill>
              <a:srgbClr val="C9C9C9"/>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112" name="圆角矩形 111"/>
            <p:cNvSpPr/>
            <p:nvPr/>
          </p:nvSpPr>
          <p:spPr>
            <a:xfrm>
              <a:off x="12346" y="3140"/>
              <a:ext cx="4120" cy="4120"/>
            </a:xfrm>
            <a:prstGeom prst="roundRect">
              <a:avLst>
                <a:gd name="adj" fmla="val 12783"/>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121" name="文本框 120"/>
            <p:cNvSpPr txBox="1"/>
            <p:nvPr/>
          </p:nvSpPr>
          <p:spPr>
            <a:xfrm>
              <a:off x="13192" y="4864"/>
              <a:ext cx="2427" cy="840"/>
            </a:xfrm>
            <a:prstGeom prst="rect">
              <a:avLst/>
            </a:prstGeom>
            <a:noFill/>
          </p:spPr>
          <p:txBody>
            <a:bodyPr wrap="square" rtlCol="0">
              <a:spAutoFit/>
            </a:bodyPr>
            <a:p>
              <a:pPr algn="just">
                <a:lnSpc>
                  <a:spcPct val="120000"/>
                </a:lnSpc>
              </a:pPr>
              <a:r>
                <a:rPr lang="zh-CN" sz="1200" dirty="0">
                  <a:latin typeface="微软雅黑" panose="020B0503020204020204" charset="-122"/>
                  <a:ea typeface="微软雅黑" panose="020B0503020204020204" charset="-122"/>
                </a:rPr>
                <a:t>提供交互式文化娱乐手段</a:t>
              </a:r>
              <a:endParaRPr lang="zh-CN" sz="1200" dirty="0">
                <a:latin typeface="微软雅黑" panose="020B0503020204020204" charset="-122"/>
                <a:ea typeface="微软雅黑" panose="020B0503020204020204" charset="-122"/>
              </a:endParaRPr>
            </a:p>
          </p:txBody>
        </p:sp>
        <p:grpSp>
          <p:nvGrpSpPr>
            <p:cNvPr id="150" name="组合 149"/>
            <p:cNvGrpSpPr/>
            <p:nvPr/>
          </p:nvGrpSpPr>
          <p:grpSpPr>
            <a:xfrm rot="0">
              <a:off x="12712" y="3480"/>
              <a:ext cx="3482" cy="1122"/>
              <a:chOff x="1992448" y="2251039"/>
              <a:chExt cx="2210923" cy="712610"/>
            </a:xfrm>
          </p:grpSpPr>
          <p:grpSp>
            <p:nvGrpSpPr>
              <p:cNvPr id="151" name="组合 150"/>
              <p:cNvGrpSpPr/>
              <p:nvPr/>
            </p:nvGrpSpPr>
            <p:grpSpPr>
              <a:xfrm>
                <a:off x="1994501" y="2251039"/>
                <a:ext cx="2208870" cy="712610"/>
                <a:chOff x="-3729752" y="2394136"/>
                <a:chExt cx="8752092" cy="2823536"/>
              </a:xfrm>
            </p:grpSpPr>
            <p:sp>
              <p:nvSpPr>
                <p:cNvPr id="152" name="平行四边形 151"/>
                <p:cNvSpPr/>
                <p:nvPr/>
              </p:nvSpPr>
              <p:spPr>
                <a:xfrm rot="5400000" flipH="1" flipV="1">
                  <a:off x="3205317" y="3438387"/>
                  <a:ext cx="2823536" cy="735033"/>
                </a:xfrm>
                <a:prstGeom prst="parallelogram">
                  <a:avLst>
                    <a:gd name="adj" fmla="val 72798"/>
                  </a:avLst>
                </a:prstGeom>
                <a:gradFill>
                  <a:gsLst>
                    <a:gs pos="0">
                      <a:schemeClr val="tx1">
                        <a:alpha val="40000"/>
                      </a:schemeClr>
                    </a:gs>
                    <a:gs pos="60000">
                      <a:srgbClr val="6D6D6D">
                        <a:alpha val="20000"/>
                      </a:srgbClr>
                    </a:gs>
                    <a:gs pos="100000">
                      <a:schemeClr val="bg1">
                        <a:lumMod val="85000"/>
                        <a:alpha val="0"/>
                      </a:schemeClr>
                    </a:gs>
                  </a:gsLst>
                  <a:lin ang="5400000" scaled="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153" name="平行四边形 152"/>
                <p:cNvSpPr/>
                <p:nvPr/>
              </p:nvSpPr>
              <p:spPr>
                <a:xfrm flipH="1">
                  <a:off x="-3729752" y="4595402"/>
                  <a:ext cx="8752092" cy="537027"/>
                </a:xfrm>
                <a:prstGeom prst="parallelogram">
                  <a:avLst>
                    <a:gd name="adj" fmla="val 106824"/>
                  </a:avLst>
                </a:prstGeom>
                <a:gradFill>
                  <a:gsLst>
                    <a:gs pos="0">
                      <a:schemeClr val="tx1">
                        <a:alpha val="40000"/>
                      </a:schemeClr>
                    </a:gs>
                    <a:gs pos="51000">
                      <a:srgbClr val="6D6D6D">
                        <a:alpha val="20000"/>
                      </a:srgbClr>
                    </a:gs>
                    <a:gs pos="100000">
                      <a:schemeClr val="bg1">
                        <a:lumMod val="85000"/>
                        <a:alpha val="0"/>
                      </a:schemeClr>
                    </a:gs>
                  </a:gsLst>
                  <a:lin ang="5400000" scaled="0"/>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sp>
            <p:nvSpPr>
              <p:cNvPr id="154" name="圆角矩形 153"/>
              <p:cNvSpPr/>
              <p:nvPr/>
            </p:nvSpPr>
            <p:spPr>
              <a:xfrm>
                <a:off x="2013089" y="2306633"/>
                <a:ext cx="2092960" cy="533400"/>
              </a:xfrm>
              <a:prstGeom prst="roundRect">
                <a:avLst/>
              </a:prstGeom>
              <a:solidFill>
                <a:srgbClr val="01879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sp>
            <p:nvSpPr>
              <p:cNvPr id="155" name="圆角矩形 154"/>
              <p:cNvSpPr/>
              <p:nvPr/>
            </p:nvSpPr>
            <p:spPr>
              <a:xfrm>
                <a:off x="1992448" y="2279650"/>
                <a:ext cx="2092960" cy="5334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ea typeface="微软雅黑 Light" panose="020B0502040204020203" pitchFamily="34" charset="-122"/>
                </a:endParaRPr>
              </a:p>
            </p:txBody>
          </p:sp>
        </p:grpSp>
        <p:sp>
          <p:nvSpPr>
            <p:cNvPr id="156" name="文本框 155"/>
            <p:cNvSpPr txBox="1"/>
            <p:nvPr/>
          </p:nvSpPr>
          <p:spPr>
            <a:xfrm>
              <a:off x="12716" y="3543"/>
              <a:ext cx="960" cy="822"/>
            </a:xfrm>
            <a:prstGeom prst="rect">
              <a:avLst/>
            </a:prstGeom>
            <a:noFill/>
            <a:effectLst>
              <a:outerShdw blurRad="76200" dist="38100" dir="2700000" algn="tl" rotWithShape="0">
                <a:srgbClr val="017885">
                  <a:alpha val="40000"/>
                </a:srgbClr>
              </a:outerShdw>
            </a:effectLst>
          </p:spPr>
          <p:txBody>
            <a:bodyPr wrap="square" rtlCol="0">
              <a:spAutoFit/>
            </a:bodyPr>
            <a:p>
              <a:pPr algn="ctr"/>
              <a:r>
                <a:rPr lang="en-US" altLang="zh-CN" sz="2800" dirty="0">
                  <a:solidFill>
                    <a:schemeClr val="bg1"/>
                  </a:solidFill>
                  <a:latin typeface="Impact" panose="020B0806030902050204" pitchFamily="34" charset="0"/>
                  <a:ea typeface="微软雅黑 Light" panose="020B0502040204020203" pitchFamily="34" charset="-122"/>
                </a:rPr>
                <a:t>03</a:t>
              </a:r>
              <a:endParaRPr lang="zh-CN" altLang="en-US" sz="2800" dirty="0">
                <a:solidFill>
                  <a:schemeClr val="bg1"/>
                </a:solidFill>
                <a:latin typeface="Impact" panose="020B0806030902050204" pitchFamily="34" charset="0"/>
                <a:ea typeface="微软雅黑 Light" panose="020B0502040204020203" pitchFamily="34" charset="-122"/>
              </a:endParaRPr>
            </a:p>
          </p:txBody>
        </p:sp>
        <p:sp>
          <p:nvSpPr>
            <p:cNvPr id="157" name="文本框 156"/>
            <p:cNvSpPr txBox="1"/>
            <p:nvPr/>
          </p:nvSpPr>
          <p:spPr>
            <a:xfrm>
              <a:off x="13631" y="3713"/>
              <a:ext cx="1995" cy="483"/>
            </a:xfrm>
            <a:prstGeom prst="rect">
              <a:avLst/>
            </a:prstGeom>
            <a:noFill/>
          </p:spPr>
          <p:txBody>
            <a:bodyPr wrap="square" rtlCol="0">
              <a:spAutoFit/>
            </a:bodyPr>
            <a:p>
              <a:r>
                <a:rPr lang="zh-CN" altLang="en-US" sz="1400" b="1" dirty="0">
                  <a:solidFill>
                    <a:schemeClr val="bg1"/>
                  </a:solidFill>
                  <a:latin typeface="微软雅黑" panose="020B0503020204020204" charset="-122"/>
                  <a:ea typeface="微软雅黑" panose="020B0503020204020204" charset="-122"/>
                </a:rPr>
                <a:t>对社会的影响</a:t>
              </a:r>
              <a:endParaRPr lang="zh-CN" altLang="en-US" sz="1400" b="1" dirty="0">
                <a:solidFill>
                  <a:schemeClr val="bg1"/>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1000"/>
                                        <p:tgtEl>
                                          <p:spTgt spid="40"/>
                                        </p:tgtEl>
                                      </p:cBhvr>
                                    </p:animEffect>
                                    <p:anim calcmode="lin" valueType="num">
                                      <p:cBhvr>
                                        <p:cTn id="12" dur="1000" fill="hold"/>
                                        <p:tgtEl>
                                          <p:spTgt spid="40"/>
                                        </p:tgtEl>
                                        <p:attrNameLst>
                                          <p:attrName>ppt_x</p:attrName>
                                        </p:attrNameLst>
                                      </p:cBhvr>
                                      <p:tavLst>
                                        <p:tav tm="0">
                                          <p:val>
                                            <p:strVal val="#ppt_x"/>
                                          </p:val>
                                        </p:tav>
                                        <p:tav tm="100000">
                                          <p:val>
                                            <p:strVal val="#ppt_x"/>
                                          </p:val>
                                        </p:tav>
                                      </p:tavLst>
                                    </p:anim>
                                    <p:anim calcmode="lin" valueType="num">
                                      <p:cBhvr>
                                        <p:cTn id="13" dur="1000" fill="hold"/>
                                        <p:tgtEl>
                                          <p:spTgt spid="4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1000"/>
                                        <p:tgtEl>
                                          <p:spTgt spid="58"/>
                                        </p:tgtEl>
                                      </p:cBhvr>
                                    </p:animEffect>
                                    <p:anim calcmode="lin" valueType="num">
                                      <p:cBhvr>
                                        <p:cTn id="22" dur="1000" fill="hold"/>
                                        <p:tgtEl>
                                          <p:spTgt spid="58"/>
                                        </p:tgtEl>
                                        <p:attrNameLst>
                                          <p:attrName>ppt_x</p:attrName>
                                        </p:attrNameLst>
                                      </p:cBhvr>
                                      <p:tavLst>
                                        <p:tav tm="0">
                                          <p:val>
                                            <p:strVal val="#ppt_x"/>
                                          </p:val>
                                        </p:tav>
                                        <p:tav tm="100000">
                                          <p:val>
                                            <p:strVal val="#ppt_x"/>
                                          </p:val>
                                        </p:tav>
                                      </p:tavLst>
                                    </p:anim>
                                    <p:anim calcmode="lin" valueType="num">
                                      <p:cBhvr>
                                        <p:cTn id="23" dur="1000" fill="hold"/>
                                        <p:tgtEl>
                                          <p:spTgt spid="5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fade">
                                      <p:cBhvr>
                                        <p:cTn id="26" dur="1000"/>
                                        <p:tgtEl>
                                          <p:spTgt spid="59"/>
                                        </p:tgtEl>
                                      </p:cBhvr>
                                    </p:animEffect>
                                    <p:anim calcmode="lin" valueType="num">
                                      <p:cBhvr>
                                        <p:cTn id="27" dur="1000" fill="hold"/>
                                        <p:tgtEl>
                                          <p:spTgt spid="59"/>
                                        </p:tgtEl>
                                        <p:attrNameLst>
                                          <p:attrName>ppt_x</p:attrName>
                                        </p:attrNameLst>
                                      </p:cBhvr>
                                      <p:tavLst>
                                        <p:tav tm="0">
                                          <p:val>
                                            <p:strVal val="#ppt_x"/>
                                          </p:val>
                                        </p:tav>
                                        <p:tav tm="100000">
                                          <p:val>
                                            <p:strVal val="#ppt_x"/>
                                          </p:val>
                                        </p:tav>
                                      </p:tavLst>
                                    </p:anim>
                                    <p:anim calcmode="lin" valueType="num">
                                      <p:cBhvr>
                                        <p:cTn id="28" dur="1000" fill="hold"/>
                                        <p:tgtEl>
                                          <p:spTgt spid="59"/>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animEffect transition="in" filter="fade">
                                      <p:cBhvr>
                                        <p:cTn id="31" dur="1000"/>
                                        <p:tgtEl>
                                          <p:spTgt spid="86"/>
                                        </p:tgtEl>
                                      </p:cBhvr>
                                    </p:animEffect>
                                    <p:anim calcmode="lin" valueType="num">
                                      <p:cBhvr>
                                        <p:cTn id="32" dur="1000" fill="hold"/>
                                        <p:tgtEl>
                                          <p:spTgt spid="86"/>
                                        </p:tgtEl>
                                        <p:attrNameLst>
                                          <p:attrName>ppt_x</p:attrName>
                                        </p:attrNameLst>
                                      </p:cBhvr>
                                      <p:tavLst>
                                        <p:tav tm="0">
                                          <p:val>
                                            <p:strVal val="#ppt_x"/>
                                          </p:val>
                                        </p:tav>
                                        <p:tav tm="100000">
                                          <p:val>
                                            <p:strVal val="#ppt_x"/>
                                          </p:val>
                                        </p:tav>
                                      </p:tavLst>
                                    </p:anim>
                                    <p:anim calcmode="lin" valueType="num">
                                      <p:cBhvr>
                                        <p:cTn id="33" dur="1000" fill="hold"/>
                                        <p:tgtEl>
                                          <p:spTgt spid="86"/>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42" presetClass="entr" presetSubtype="0"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anim calcmode="lin" valueType="num">
                                      <p:cBhvr>
                                        <p:cTn id="44" dur="1000" fill="hold"/>
                                        <p:tgtEl>
                                          <p:spTgt spid="5"/>
                                        </p:tgtEl>
                                        <p:attrNameLst>
                                          <p:attrName>ppt_x</p:attrName>
                                        </p:attrNameLst>
                                      </p:cBhvr>
                                      <p:tavLst>
                                        <p:tav tm="0">
                                          <p:val>
                                            <p:strVal val="#ppt_x"/>
                                          </p:val>
                                        </p:tav>
                                        <p:tav tm="100000">
                                          <p:val>
                                            <p:strVal val="#ppt_x"/>
                                          </p:val>
                                        </p:tav>
                                      </p:tavLst>
                                    </p:anim>
                                    <p:anim calcmode="lin" valueType="num">
                                      <p:cBhvr>
                                        <p:cTn id="4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ldLvl="0" animBg="1"/>
      <p:bldP spid="59" grpId="0" bldLvl="0" animBg="1"/>
      <p:bldP spid="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7100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3425844" y="4204903"/>
            <a:ext cx="5057775"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互联网与AI的区别</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7515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1016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5321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04</a:t>
            </a:r>
            <a:endParaRPr lang="en-US" altLang="zh-CN" sz="5400" b="1">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10365"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372" y="490"/>
              <a:ext cx="1334"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a:t>
              </a:r>
              <a:r>
                <a:rPr lang="en-US" sz="3200" dirty="0" smtClean="0">
                  <a:solidFill>
                    <a:srgbClr val="FFFFFF"/>
                  </a:solidFill>
                  <a:latin typeface="Agency FB" panose="020B0503020202020204" pitchFamily="34" charset="0"/>
                  <a:ea typeface="华文宋体" panose="02010600040101010101" pitchFamily="2" charset="-122"/>
                </a:rPr>
                <a:t>4</a:t>
              </a:r>
              <a:endParaRPr 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10385"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互联网与AI的区别</a:t>
              </a:r>
              <a:endParaRPr lang="zh-CN" altLang="en-US" sz="3200" dirty="0">
                <a:solidFill>
                  <a:srgbClr val="124062"/>
                </a:solidFill>
                <a:latin typeface="微软雅黑" panose="020B0503020204020204" charset="-122"/>
                <a:ea typeface="微软雅黑" panose="020B0503020204020204" charset="-122"/>
                <a:sym typeface="+mn-ea"/>
              </a:endParaRPr>
            </a:p>
          </p:txBody>
        </p:sp>
      </p:grpSp>
      <p:grpSp>
        <p:nvGrpSpPr>
          <p:cNvPr id="35" name="组合 34"/>
          <p:cNvGrpSpPr/>
          <p:nvPr/>
        </p:nvGrpSpPr>
        <p:grpSpPr>
          <a:xfrm>
            <a:off x="2872105" y="2281555"/>
            <a:ext cx="5582920" cy="1085850"/>
            <a:chOff x="4523" y="3098"/>
            <a:chExt cx="8792" cy="1710"/>
          </a:xfrm>
        </p:grpSpPr>
        <p:grpSp>
          <p:nvGrpSpPr>
            <p:cNvPr id="8" name="组合 7"/>
            <p:cNvGrpSpPr/>
            <p:nvPr/>
          </p:nvGrpSpPr>
          <p:grpSpPr>
            <a:xfrm>
              <a:off x="4523" y="3098"/>
              <a:ext cx="8793" cy="1710"/>
              <a:chOff x="2262" y="3052"/>
              <a:chExt cx="8793" cy="1710"/>
            </a:xfrm>
          </p:grpSpPr>
          <p:sp>
            <p:nvSpPr>
              <p:cNvPr id="10" name="圆角矩形 9"/>
              <p:cNvSpPr/>
              <p:nvPr>
                <p:custDataLst>
                  <p:tags r:id="rId1"/>
                </p:custDataLst>
              </p:nvPr>
            </p:nvSpPr>
            <p:spPr>
              <a:xfrm>
                <a:off x="3257" y="3305"/>
                <a:ext cx="7799" cy="1205"/>
              </a:xfrm>
              <a:prstGeom prst="roundRect">
                <a:avLst>
                  <a:gd name="adj" fmla="val 50000"/>
                </a:avLst>
              </a:prstGeom>
              <a:solidFill>
                <a:schemeClr val="bg1"/>
              </a:solidFill>
              <a:ln>
                <a:noFill/>
              </a:ln>
              <a:effectLst>
                <a:glow rad="127000">
                  <a:srgbClr val="537285"/>
                </a:glow>
                <a:outerShdw blurRad="50800" dist="38100" dir="2700000" algn="tl" rotWithShape="0">
                  <a:srgbClr val="124062">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468000" tIns="45720" rIns="91440" bIns="45720" numCol="1" spcCol="0" rtlCol="0" fromWordArt="0" anchor="ctr" anchorCtr="0" forceAA="0" compatLnSpc="1">
                <a:normAutofit/>
              </a:bodyPr>
              <a:p>
                <a:pPr>
                  <a:lnSpc>
                    <a:spcPct val="100000"/>
                  </a:lnSpc>
                  <a:spcBef>
                    <a:spcPts val="0"/>
                  </a:spcBef>
                  <a:spcAft>
                    <a:spcPts val="0"/>
                  </a:spcAft>
                </a:pPr>
                <a:r>
                  <a:rPr lang="en-US" altLang="zh-CN" dirty="0">
                    <a:solidFill>
                      <a:schemeClr val="tx1"/>
                    </a:solidFill>
                    <a:latin typeface="微软雅黑" panose="020B0503020204020204" charset="-122"/>
                    <a:ea typeface="微软雅黑" panose="020B0503020204020204" charset="-122"/>
                    <a:sym typeface="+mn-ea"/>
                  </a:rPr>
                  <a:t>          </a:t>
                </a:r>
                <a:endParaRPr lang="zh-CN" altLang="zh-CN" sz="1600" dirty="0">
                  <a:solidFill>
                    <a:schemeClr val="tx1"/>
                  </a:solidFill>
                  <a:latin typeface="微软雅黑" panose="020B0503020204020204" charset="-122"/>
                  <a:ea typeface="微软雅黑" panose="020B0503020204020204" charset="-122"/>
                  <a:sym typeface="+mn-ea"/>
                </a:endParaRPr>
              </a:p>
            </p:txBody>
          </p:sp>
          <p:sp>
            <p:nvSpPr>
              <p:cNvPr id="15" name="椭圆 14"/>
              <p:cNvSpPr/>
              <p:nvPr>
                <p:custDataLst>
                  <p:tags r:id="rId2"/>
                </p:custDataLst>
              </p:nvPr>
            </p:nvSpPr>
            <p:spPr>
              <a:xfrm>
                <a:off x="2262" y="3052"/>
                <a:ext cx="1710" cy="1710"/>
              </a:xfrm>
              <a:prstGeom prst="ellipse">
                <a:avLst/>
              </a:prstGeom>
              <a:solidFill>
                <a:srgbClr val="124062"/>
              </a:solidFill>
              <a:ln>
                <a:noFill/>
              </a:ln>
              <a:effectLst>
                <a:glow rad="127000">
                  <a:srgbClr val="FFFFFF"/>
                </a:glow>
                <a:outerShdw blurRad="50800" dist="38100" dir="5400000" algn="t" rotWithShape="0">
                  <a:srgbClr val="FFFFFF">
                    <a:lumMod val="75000"/>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solidFill>
                    <a:srgbClr val="FFFFFF"/>
                  </a:solidFill>
                </a:endParaRPr>
              </a:p>
            </p:txBody>
          </p:sp>
          <p:sp>
            <p:nvSpPr>
              <p:cNvPr id="18" name="椭圆 17"/>
              <p:cNvSpPr/>
              <p:nvPr>
                <p:custDataLst>
                  <p:tags r:id="rId3"/>
                </p:custDataLst>
              </p:nvPr>
            </p:nvSpPr>
            <p:spPr>
              <a:xfrm>
                <a:off x="2410" y="3199"/>
                <a:ext cx="1416" cy="1416"/>
              </a:xfrm>
              <a:prstGeom prst="ellipse">
                <a:avLst/>
              </a:prstGeom>
              <a:noFill/>
              <a:ln>
                <a:solidFill>
                  <a:srgbClr val="FFFFFF"/>
                </a:solidFill>
                <a:prstDash val="dash"/>
              </a:ln>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rgbClr val="FFFFFF"/>
                    </a:solidFill>
                    <a:latin typeface="Arial" panose="020B0604020202020204" pitchFamily="34" charset="0"/>
                    <a:ea typeface="+mn-ea"/>
                    <a:cs typeface="+mn-ea"/>
                  </a:rPr>
                  <a:t>01</a:t>
                </a:r>
                <a:endParaRPr lang="en-US" altLang="zh-CN" sz="2800">
                  <a:solidFill>
                    <a:srgbClr val="FFFFFF"/>
                  </a:solidFill>
                  <a:latin typeface="Arial" panose="020B0604020202020204" pitchFamily="34" charset="0"/>
                  <a:ea typeface="+mn-ea"/>
                  <a:cs typeface="+mn-ea"/>
                </a:endParaRPr>
              </a:p>
            </p:txBody>
          </p:sp>
        </p:grpSp>
        <p:sp>
          <p:nvSpPr>
            <p:cNvPr id="34" name="文本框 33"/>
            <p:cNvSpPr txBox="1"/>
            <p:nvPr/>
          </p:nvSpPr>
          <p:spPr>
            <a:xfrm>
              <a:off x="6682" y="3405"/>
              <a:ext cx="5837" cy="1073"/>
            </a:xfrm>
            <a:prstGeom prst="rect">
              <a:avLst/>
            </a:prstGeom>
            <a:noFill/>
          </p:spPr>
          <p:txBody>
            <a:bodyPr wrap="square" rtlCol="0">
              <a:spAutoFit/>
            </a:bodyPr>
            <a:p>
              <a:pPr>
                <a:lnSpc>
                  <a:spcPct val="120000"/>
                </a:lnSpc>
                <a:spcBef>
                  <a:spcPts val="0"/>
                </a:spcBef>
                <a:spcAft>
                  <a:spcPts val="0"/>
                </a:spcAft>
              </a:pPr>
              <a:r>
                <a:rPr lang="zh-CN" altLang="zh-CN" sz="1600" dirty="0">
                  <a:latin typeface="微软雅黑" panose="020B0503020204020204" charset="-122"/>
                  <a:ea typeface="微软雅黑" panose="020B0503020204020204" charset="-122"/>
                  <a:sym typeface="+mn-ea"/>
                </a:rPr>
                <a:t>互联网驱动模式是创新，</a:t>
              </a:r>
              <a:endParaRPr lang="zh-CN" altLang="zh-CN" sz="1600" dirty="0">
                <a:solidFill>
                  <a:schemeClr val="tx1"/>
                </a:solidFill>
                <a:latin typeface="微软雅黑" panose="020B0503020204020204" charset="-122"/>
                <a:ea typeface="微软雅黑" panose="020B0503020204020204" charset="-122"/>
                <a:sym typeface="+mn-ea"/>
              </a:endParaRPr>
            </a:p>
            <a:p>
              <a:pPr>
                <a:lnSpc>
                  <a:spcPct val="120000"/>
                </a:lnSpc>
                <a:spcBef>
                  <a:spcPts val="0"/>
                </a:spcBef>
                <a:spcAft>
                  <a:spcPts val="0"/>
                </a:spcAft>
              </a:pPr>
              <a:r>
                <a:rPr lang="zh-CN" altLang="zh-CN" sz="1600" dirty="0">
                  <a:latin typeface="微软雅黑" panose="020B0503020204020204" charset="-122"/>
                  <a:ea typeface="微软雅黑" panose="020B0503020204020204" charset="-122"/>
                  <a:sym typeface="+mn-ea"/>
                </a:rPr>
                <a:t>而AI驱动模式是产业升级</a:t>
              </a:r>
              <a:endParaRPr lang="zh-CN" altLang="en-US" sz="1600"/>
            </a:p>
          </p:txBody>
        </p:sp>
      </p:grpSp>
      <p:grpSp>
        <p:nvGrpSpPr>
          <p:cNvPr id="40" name="组合 39"/>
          <p:cNvGrpSpPr/>
          <p:nvPr/>
        </p:nvGrpSpPr>
        <p:grpSpPr>
          <a:xfrm>
            <a:off x="2871470" y="3999865"/>
            <a:ext cx="5583555" cy="1085850"/>
            <a:chOff x="4523" y="3098"/>
            <a:chExt cx="8793" cy="1710"/>
          </a:xfrm>
        </p:grpSpPr>
        <p:grpSp>
          <p:nvGrpSpPr>
            <p:cNvPr id="41" name="组合 40"/>
            <p:cNvGrpSpPr/>
            <p:nvPr/>
          </p:nvGrpSpPr>
          <p:grpSpPr>
            <a:xfrm>
              <a:off x="4523" y="3098"/>
              <a:ext cx="8793" cy="1710"/>
              <a:chOff x="2262" y="3052"/>
              <a:chExt cx="8793" cy="1710"/>
            </a:xfrm>
          </p:grpSpPr>
          <p:sp>
            <p:nvSpPr>
              <p:cNvPr id="45" name="圆角矩形 44"/>
              <p:cNvSpPr/>
              <p:nvPr>
                <p:custDataLst>
                  <p:tags r:id="rId4"/>
                </p:custDataLst>
              </p:nvPr>
            </p:nvSpPr>
            <p:spPr>
              <a:xfrm>
                <a:off x="3257" y="3305"/>
                <a:ext cx="7799" cy="1205"/>
              </a:xfrm>
              <a:prstGeom prst="roundRect">
                <a:avLst>
                  <a:gd name="adj" fmla="val 50000"/>
                </a:avLst>
              </a:prstGeom>
              <a:solidFill>
                <a:schemeClr val="bg1"/>
              </a:solidFill>
              <a:ln>
                <a:noFill/>
              </a:ln>
              <a:effectLst>
                <a:glow rad="127000">
                  <a:srgbClr val="537285"/>
                </a:glow>
                <a:outerShdw blurRad="50800" dist="38100" dir="2700000" algn="tl" rotWithShape="0">
                  <a:srgbClr val="124062">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468000" tIns="45720" rIns="91440" bIns="45720" numCol="1" spcCol="0" rtlCol="0" fromWordArt="0" anchor="ctr" anchorCtr="0" forceAA="0" compatLnSpc="1">
                <a:normAutofit/>
              </a:bodyPr>
              <a:p>
                <a:pPr>
                  <a:lnSpc>
                    <a:spcPct val="100000"/>
                  </a:lnSpc>
                  <a:spcBef>
                    <a:spcPts val="0"/>
                  </a:spcBef>
                  <a:spcAft>
                    <a:spcPts val="0"/>
                  </a:spcAft>
                </a:pPr>
                <a:r>
                  <a:rPr lang="en-US" altLang="zh-CN" dirty="0">
                    <a:solidFill>
                      <a:schemeClr val="tx1"/>
                    </a:solidFill>
                    <a:latin typeface="微软雅黑" panose="020B0503020204020204" charset="-122"/>
                    <a:ea typeface="微软雅黑" panose="020B0503020204020204" charset="-122"/>
                    <a:sym typeface="+mn-ea"/>
                  </a:rPr>
                  <a:t>          </a:t>
                </a:r>
                <a:endParaRPr lang="zh-CN" altLang="zh-CN" sz="1600" dirty="0">
                  <a:solidFill>
                    <a:schemeClr val="tx1"/>
                  </a:solidFill>
                  <a:latin typeface="微软雅黑" panose="020B0503020204020204" charset="-122"/>
                  <a:ea typeface="微软雅黑" panose="020B0503020204020204" charset="-122"/>
                  <a:sym typeface="+mn-ea"/>
                </a:endParaRPr>
              </a:p>
            </p:txBody>
          </p:sp>
          <p:sp>
            <p:nvSpPr>
              <p:cNvPr id="47" name="椭圆 46"/>
              <p:cNvSpPr/>
              <p:nvPr>
                <p:custDataLst>
                  <p:tags r:id="rId5"/>
                </p:custDataLst>
              </p:nvPr>
            </p:nvSpPr>
            <p:spPr>
              <a:xfrm>
                <a:off x="2262" y="3052"/>
                <a:ext cx="1710" cy="1710"/>
              </a:xfrm>
              <a:prstGeom prst="ellipse">
                <a:avLst/>
              </a:prstGeom>
              <a:solidFill>
                <a:srgbClr val="124062"/>
              </a:solidFill>
              <a:ln>
                <a:noFill/>
              </a:ln>
              <a:effectLst>
                <a:glow rad="127000">
                  <a:srgbClr val="FFFFFF"/>
                </a:glow>
                <a:outerShdw blurRad="50800" dist="38100" dir="5400000" algn="t" rotWithShape="0">
                  <a:srgbClr val="FFFFFF">
                    <a:lumMod val="75000"/>
                    <a:alpha val="40000"/>
                  </a:srgbClr>
                </a:outerShdw>
              </a:effectLst>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solidFill>
                    <a:srgbClr val="FFFFFF"/>
                  </a:solidFill>
                </a:endParaRPr>
              </a:p>
            </p:txBody>
          </p:sp>
          <p:sp>
            <p:nvSpPr>
              <p:cNvPr id="48" name="椭圆 47"/>
              <p:cNvSpPr/>
              <p:nvPr>
                <p:custDataLst>
                  <p:tags r:id="rId6"/>
                </p:custDataLst>
              </p:nvPr>
            </p:nvSpPr>
            <p:spPr>
              <a:xfrm>
                <a:off x="2410" y="3199"/>
                <a:ext cx="1416" cy="1416"/>
              </a:xfrm>
              <a:prstGeom prst="ellipse">
                <a:avLst/>
              </a:prstGeom>
              <a:noFill/>
              <a:ln>
                <a:solidFill>
                  <a:srgbClr val="FFFFFF"/>
                </a:solidFill>
                <a:prstDash val="dash"/>
              </a:ln>
            </p:spPr>
            <p:style>
              <a:lnRef idx="2">
                <a:srgbClr val="83B40D">
                  <a:shade val="50000"/>
                </a:srgbClr>
              </a:lnRef>
              <a:fillRef idx="1">
                <a:srgbClr val="83B40D"/>
              </a:fillRef>
              <a:effectRef idx="0">
                <a:srgbClr val="83B40D"/>
              </a:effectRef>
              <a:fontRef idx="minor">
                <a:srgbClr val="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rgbClr val="FFFFFF"/>
                    </a:solidFill>
                    <a:latin typeface="Arial" panose="020B0604020202020204" pitchFamily="34" charset="0"/>
                    <a:ea typeface="+mn-ea"/>
                    <a:cs typeface="+mn-ea"/>
                  </a:rPr>
                  <a:t>02</a:t>
                </a:r>
                <a:endParaRPr lang="en-US" altLang="zh-CN" sz="2800">
                  <a:solidFill>
                    <a:srgbClr val="FFFFFF"/>
                  </a:solidFill>
                  <a:latin typeface="Arial" panose="020B0604020202020204" pitchFamily="34" charset="0"/>
                  <a:ea typeface="+mn-ea"/>
                  <a:cs typeface="+mn-ea"/>
                </a:endParaRPr>
              </a:p>
            </p:txBody>
          </p:sp>
        </p:grpSp>
        <p:sp>
          <p:nvSpPr>
            <p:cNvPr id="50" name="文本框 49"/>
            <p:cNvSpPr txBox="1"/>
            <p:nvPr/>
          </p:nvSpPr>
          <p:spPr>
            <a:xfrm>
              <a:off x="6683" y="3604"/>
              <a:ext cx="5837" cy="608"/>
            </a:xfrm>
            <a:prstGeom prst="rect">
              <a:avLst/>
            </a:prstGeom>
            <a:noFill/>
          </p:spPr>
          <p:txBody>
            <a:bodyPr wrap="square" rtlCol="0">
              <a:spAutoFit/>
            </a:bodyPr>
            <a:p>
              <a:pPr>
                <a:lnSpc>
                  <a:spcPct val="120000"/>
                </a:lnSpc>
                <a:spcBef>
                  <a:spcPts val="0"/>
                </a:spcBef>
                <a:spcAft>
                  <a:spcPts val="0"/>
                </a:spcAft>
              </a:pPr>
              <a:r>
                <a:rPr lang="zh-CN" altLang="zh-CN" sz="1600" dirty="0">
                  <a:latin typeface="微软雅黑" panose="020B0503020204020204" charset="-122"/>
                  <a:ea typeface="微软雅黑" panose="020B0503020204020204" charset="-122"/>
                  <a:sym typeface="+mn-ea"/>
                </a:rPr>
                <a:t>AI=超级自动化</a:t>
              </a:r>
              <a:endParaRPr lang="zh-CN" altLang="zh-CN" sz="1600" dirty="0">
                <a:latin typeface="微软雅黑" panose="020B0503020204020204" charset="-122"/>
                <a:ea typeface="微软雅黑" panose="020B0503020204020204" charset="-122"/>
                <a:sym typeface="+mn-ea"/>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500" fill="hold"/>
                                        <p:tgtEl>
                                          <p:spTgt spid="40"/>
                                        </p:tgtEl>
                                        <p:attrNameLst>
                                          <p:attrName>ppt_x</p:attrName>
                                        </p:attrNameLst>
                                      </p:cBhvr>
                                      <p:tavLst>
                                        <p:tav tm="0">
                                          <p:val>
                                            <p:strVal val="0-#ppt_w/2"/>
                                          </p:val>
                                        </p:tav>
                                        <p:tav tm="100000">
                                          <p:val>
                                            <p:strVal val="#ppt_x"/>
                                          </p:val>
                                        </p:tav>
                                      </p:tavLst>
                                    </p:anim>
                                    <p:anim calcmode="lin" valueType="num">
                                      <p:cBhvr additive="base">
                                        <p:cTn id="17"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7100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3121044" y="4138228"/>
            <a:ext cx="5669280" cy="1568450"/>
          </a:xfrm>
          <a:prstGeom prst="rect">
            <a:avLst/>
          </a:prstGeom>
          <a:noFill/>
        </p:spPr>
        <p:txBody>
          <a:bodyPr wrap="none" rtlCol="0">
            <a:spAutoFit/>
          </a:bodyPr>
          <a:lstStyle/>
          <a:p>
            <a:pPr marL="0" lvl="1" algn="ctr"/>
            <a:r>
              <a:rPr lang="zh-CN" altLang="en-US" sz="4800" dirty="0">
                <a:solidFill>
                  <a:srgbClr val="124062"/>
                </a:solidFill>
                <a:latin typeface="微软雅黑" panose="020B0503020204020204" charset="-122"/>
                <a:ea typeface="微软雅黑" panose="020B0503020204020204" charset="-122"/>
                <a:sym typeface="+mn-ea"/>
              </a:rPr>
              <a:t>AI对现有经济体系</a:t>
            </a:r>
            <a:endParaRPr lang="zh-CN" altLang="en-US" sz="4800" dirty="0">
              <a:solidFill>
                <a:srgbClr val="124062"/>
              </a:solidFill>
              <a:latin typeface="微软雅黑" panose="020B0503020204020204" charset="-122"/>
              <a:ea typeface="微软雅黑" panose="020B0503020204020204" charset="-122"/>
              <a:sym typeface="+mn-ea"/>
            </a:endParaRPr>
          </a:p>
          <a:p>
            <a:pPr marL="0" lvl="1" algn="ctr"/>
            <a:r>
              <a:rPr lang="zh-CN" altLang="en-US" sz="4800" dirty="0">
                <a:solidFill>
                  <a:srgbClr val="124062"/>
                </a:solidFill>
                <a:latin typeface="微软雅黑" panose="020B0503020204020204" charset="-122"/>
                <a:ea typeface="微软雅黑" panose="020B0503020204020204" charset="-122"/>
                <a:sym typeface="+mn-ea"/>
              </a:rPr>
              <a:t>会造成怎么样的影响</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7515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1016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5321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05</a:t>
            </a:r>
            <a:endParaRPr lang="en-US" altLang="zh-CN" sz="5400" b="1">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8940419" cy="977766"/>
            <a:chOff x="534" y="340"/>
            <a:chExt cx="17059"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061"/>
              <a:ext cx="16574" cy="17"/>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a:t>
              </a:r>
              <a:r>
                <a:rPr lang="en-US" sz="3200" dirty="0" smtClean="0">
                  <a:solidFill>
                    <a:srgbClr val="FFFFFF"/>
                  </a:solidFill>
                  <a:latin typeface="Agency FB" panose="020B0503020202020204" pitchFamily="34" charset="0"/>
                  <a:ea typeface="华文宋体" panose="02010600040101010101" pitchFamily="2" charset="-122"/>
                </a:rPr>
                <a:t>5</a:t>
              </a:r>
              <a:endParaRPr 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71"/>
              <a:ext cx="16610" cy="35"/>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010" y="490"/>
              <a:ext cx="14583" cy="1114"/>
            </a:xfrm>
            <a:prstGeom prst="rect">
              <a:avLst/>
            </a:prstGeom>
            <a:noFill/>
          </p:spPr>
          <p:txBody>
            <a:bodyPr wrap="square" rtlCol="0">
              <a:spAutoFit/>
            </a:bodyPr>
            <a:lstStyle/>
            <a:p>
              <a:pPr marL="0" lvl="1" algn="ctr"/>
              <a:r>
                <a:rPr lang="zh-CN" altLang="en-US" sz="3200" dirty="0">
                  <a:solidFill>
                    <a:srgbClr val="124062"/>
                  </a:solidFill>
                  <a:latin typeface="微软雅黑" panose="020B0503020204020204" charset="-122"/>
                  <a:ea typeface="微软雅黑" panose="020B0503020204020204" charset="-122"/>
                  <a:sym typeface="+mn-ea"/>
                </a:rPr>
                <a:t>AI对现有经济体系会造成怎么样的影响</a:t>
              </a:r>
              <a:endParaRPr lang="zh-CN" altLang="en-US" sz="3200" dirty="0">
                <a:solidFill>
                  <a:srgbClr val="124062"/>
                </a:solidFill>
                <a:latin typeface="微软雅黑" panose="020B0503020204020204" charset="-122"/>
                <a:ea typeface="微软雅黑" panose="020B0503020204020204" charset="-122"/>
                <a:sym typeface="+mn-ea"/>
              </a:endParaRPr>
            </a:p>
          </p:txBody>
        </p:sp>
      </p:grpSp>
      <p:grpSp>
        <p:nvGrpSpPr>
          <p:cNvPr id="8" name="组合 7"/>
          <p:cNvGrpSpPr/>
          <p:nvPr/>
        </p:nvGrpSpPr>
        <p:grpSpPr>
          <a:xfrm>
            <a:off x="2557478" y="1645920"/>
            <a:ext cx="818947" cy="916434"/>
            <a:chOff x="2239" y="3638"/>
            <a:chExt cx="1606" cy="1797"/>
          </a:xfrm>
        </p:grpSpPr>
        <p:grpSp>
          <p:nvGrpSpPr>
            <p:cNvPr id="10244" name="组合 7"/>
            <p:cNvGrpSpPr/>
            <p:nvPr/>
          </p:nvGrpSpPr>
          <p:grpSpPr>
            <a:xfrm rot="5400000">
              <a:off x="2193" y="3783"/>
              <a:ext cx="1797" cy="1507"/>
              <a:chOff x="1757359" y="2285367"/>
              <a:chExt cx="891102" cy="747223"/>
            </a:xfrm>
          </p:grpSpPr>
          <p:cxnSp>
            <p:nvCxnSpPr>
              <p:cNvPr id="10" name="直接连接符 9"/>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0285" name="组合 6"/>
              <p:cNvGrpSpPr/>
              <p:nvPr/>
            </p:nvGrpSpPr>
            <p:grpSpPr>
              <a:xfrm>
                <a:off x="1757359" y="2285367"/>
                <a:ext cx="686204" cy="568470"/>
                <a:chOff x="1757359" y="2285367"/>
                <a:chExt cx="686204" cy="568470"/>
              </a:xfrm>
            </p:grpSpPr>
            <p:cxnSp>
              <p:nvCxnSpPr>
                <p:cNvPr id="21" name="直接连接符 20"/>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1"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1</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25" name="文本框 24"/>
          <p:cNvSpPr txBox="1"/>
          <p:nvPr/>
        </p:nvSpPr>
        <p:spPr>
          <a:xfrm>
            <a:off x="3513455" y="1794510"/>
            <a:ext cx="4122420" cy="423545"/>
          </a:xfrm>
          <a:prstGeom prst="rect">
            <a:avLst/>
          </a:prstGeom>
          <a:noFill/>
        </p:spPr>
        <p:txBody>
          <a:bodyPr wrap="square" rtlCol="0">
            <a:spAutoFit/>
          </a:bodyPr>
          <a:p>
            <a:pPr>
              <a:lnSpc>
                <a:spcPct val="120000"/>
              </a:lnSpc>
              <a:spcBef>
                <a:spcPts val="0"/>
              </a:spcBef>
              <a:spcAft>
                <a:spcPts val="0"/>
              </a:spcAft>
            </a:pPr>
            <a:r>
              <a:rPr lang="zh-CN" altLang="en-US" b="1">
                <a:latin typeface="微软雅黑" panose="020B0503020204020204" charset="-122"/>
                <a:ea typeface="微软雅黑" panose="020B0503020204020204" charset="-122"/>
              </a:rPr>
              <a:t>大部分人会失去经济价值</a:t>
            </a:r>
            <a:endParaRPr lang="zh-CN" altLang="en-US" sz="1600">
              <a:latin typeface="微软雅黑" panose="020B0503020204020204" charset="-122"/>
              <a:ea typeface="微软雅黑" panose="020B0503020204020204" charset="-122"/>
            </a:endParaRPr>
          </a:p>
        </p:txBody>
      </p:sp>
      <p:grpSp>
        <p:nvGrpSpPr>
          <p:cNvPr id="26" name="组合 25"/>
          <p:cNvGrpSpPr/>
          <p:nvPr/>
        </p:nvGrpSpPr>
        <p:grpSpPr>
          <a:xfrm>
            <a:off x="2557478" y="3223260"/>
            <a:ext cx="818947" cy="916434"/>
            <a:chOff x="2239" y="3638"/>
            <a:chExt cx="1606" cy="1797"/>
          </a:xfrm>
        </p:grpSpPr>
        <p:grpSp>
          <p:nvGrpSpPr>
            <p:cNvPr id="32" name="组合 7"/>
            <p:cNvGrpSpPr/>
            <p:nvPr/>
          </p:nvGrpSpPr>
          <p:grpSpPr>
            <a:xfrm rot="5400000">
              <a:off x="2193" y="3783"/>
              <a:ext cx="1797" cy="1507"/>
              <a:chOff x="1757359" y="2285367"/>
              <a:chExt cx="891102" cy="747223"/>
            </a:xfrm>
          </p:grpSpPr>
          <p:cxnSp>
            <p:nvCxnSpPr>
              <p:cNvPr id="34" name="直接连接符 33"/>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47" name="组合 6"/>
              <p:cNvGrpSpPr/>
              <p:nvPr/>
            </p:nvGrpSpPr>
            <p:grpSpPr>
              <a:xfrm>
                <a:off x="1757359" y="2285367"/>
                <a:ext cx="686204" cy="568470"/>
                <a:chOff x="1757359" y="2285367"/>
                <a:chExt cx="686204" cy="568470"/>
              </a:xfrm>
            </p:grpSpPr>
            <p:cxnSp>
              <p:nvCxnSpPr>
                <p:cNvPr id="48" name="直接连接符 47"/>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3"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2</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54" name="文本框 53"/>
          <p:cNvSpPr txBox="1"/>
          <p:nvPr/>
        </p:nvSpPr>
        <p:spPr>
          <a:xfrm>
            <a:off x="3513455" y="3505200"/>
            <a:ext cx="2680335" cy="408940"/>
          </a:xfrm>
          <a:prstGeom prst="rect">
            <a:avLst/>
          </a:prstGeom>
          <a:noFill/>
        </p:spPr>
        <p:txBody>
          <a:bodyPr wrap="square" rtlCol="0">
            <a:spAutoFit/>
          </a:bodyPr>
          <a:p>
            <a:pPr>
              <a:lnSpc>
                <a:spcPct val="115000"/>
              </a:lnSpc>
              <a:spcBef>
                <a:spcPts val="0"/>
              </a:spcBef>
              <a:spcAft>
                <a:spcPts val="0"/>
              </a:spcAft>
            </a:pPr>
            <a:r>
              <a:rPr lang="zh-CN" altLang="en-US" b="1">
                <a:latin typeface="微软雅黑" panose="020B0503020204020204" charset="-122"/>
                <a:ea typeface="微软雅黑" panose="020B0503020204020204" charset="-122"/>
              </a:rPr>
              <a:t>AI下的商业模式</a:t>
            </a:r>
            <a:endParaRPr lang="zh-CN" altLang="en-US" b="1">
              <a:latin typeface="微软雅黑" panose="020B0503020204020204" charset="-122"/>
              <a:ea typeface="微软雅黑" panose="020B0503020204020204" charset="-122"/>
            </a:endParaRPr>
          </a:p>
        </p:txBody>
      </p:sp>
      <p:sp>
        <p:nvSpPr>
          <p:cNvPr id="55" name="文本框 54"/>
          <p:cNvSpPr txBox="1"/>
          <p:nvPr/>
        </p:nvSpPr>
        <p:spPr>
          <a:xfrm>
            <a:off x="3290570" y="3879850"/>
            <a:ext cx="6512560" cy="700405"/>
          </a:xfrm>
          <a:prstGeom prst="rect">
            <a:avLst/>
          </a:prstGeom>
          <a:noFill/>
        </p:spPr>
        <p:txBody>
          <a:bodyPr wrap="square" rtlCol="0">
            <a:spAutoFit/>
          </a:bodyPr>
          <a:p>
            <a:pPr>
              <a:lnSpc>
                <a:spcPct val="120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出租模式</a:t>
            </a:r>
            <a:r>
              <a:rPr lang="en-US" sz="1500">
                <a:latin typeface="微软雅黑" panose="020B0503020204020204" charset="-122"/>
                <a:ea typeface="微软雅黑" panose="020B0503020204020204" charset="-122"/>
              </a:rPr>
              <a:t>——这种模式下胜出的公司需要同时具备互联网和硬件基因，     </a:t>
            </a:r>
            <a:endParaRPr lang="en-US" sz="1500">
              <a:latin typeface="微软雅黑" panose="020B0503020204020204" charset="-122"/>
              <a:ea typeface="微软雅黑" panose="020B0503020204020204" charset="-122"/>
            </a:endParaRPr>
          </a:p>
          <a:p>
            <a:pPr>
              <a:lnSpc>
                <a:spcPct val="120000"/>
              </a:lnSpc>
              <a:spcBef>
                <a:spcPts val="0"/>
              </a:spcBef>
              <a:spcAft>
                <a:spcPts val="0"/>
              </a:spcAft>
            </a:pPr>
            <a:r>
              <a:rPr lang="en-US" sz="1500">
                <a:latin typeface="微软雅黑" panose="020B0503020204020204" charset="-122"/>
                <a:ea typeface="微软雅黑" panose="020B0503020204020204" charset="-122"/>
              </a:rPr>
              <a:t>    </a:t>
            </a:r>
            <a:r>
              <a:rPr lang="zh-CN" altLang="en-US" sz="1500">
                <a:latin typeface="微软雅黑" panose="020B0503020204020204" charset="-122"/>
                <a:ea typeface="微软雅黑" panose="020B0503020204020204" charset="-122"/>
              </a:rPr>
              <a:t>如</a:t>
            </a:r>
            <a:r>
              <a:rPr lang="en-US" sz="1500">
                <a:latin typeface="微软雅黑" panose="020B0503020204020204" charset="-122"/>
                <a:ea typeface="微软雅黑" panose="020B0503020204020204" charset="-122"/>
              </a:rPr>
              <a:t>苹果</a:t>
            </a:r>
            <a:r>
              <a:rPr lang="zh-CN" altLang="en-US" sz="1500">
                <a:latin typeface="微软雅黑" panose="020B0503020204020204" charset="-122"/>
                <a:ea typeface="微软雅黑" panose="020B0503020204020204" charset="-122"/>
              </a:rPr>
              <a:t>、</a:t>
            </a:r>
            <a:r>
              <a:rPr lang="en-US" sz="1500">
                <a:latin typeface="微软雅黑" panose="020B0503020204020204" charset="-122"/>
                <a:ea typeface="微软雅黑" panose="020B0503020204020204" charset="-122"/>
              </a:rPr>
              <a:t>亚马逊，小米。</a:t>
            </a:r>
            <a:endParaRPr lang="en-US" sz="1500">
              <a:latin typeface="微软雅黑" panose="020B0503020204020204" charset="-122"/>
              <a:ea typeface="微软雅黑" panose="020B0503020204020204" charset="-122"/>
            </a:endParaRPr>
          </a:p>
        </p:txBody>
      </p:sp>
      <p:sp>
        <p:nvSpPr>
          <p:cNvPr id="56" name="文本框 55"/>
          <p:cNvSpPr txBox="1"/>
          <p:nvPr/>
        </p:nvSpPr>
        <p:spPr>
          <a:xfrm>
            <a:off x="3290570" y="2218055"/>
            <a:ext cx="4427855" cy="464820"/>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AI会取代现有经济体系下可见的各种职位</a:t>
            </a:r>
            <a:endParaRPr sz="1500">
              <a:latin typeface="微软雅黑" panose="020B0503020204020204" charset="-122"/>
              <a:ea typeface="微软雅黑" panose="020B0503020204020204" charset="-122"/>
            </a:endParaRPr>
          </a:p>
        </p:txBody>
      </p:sp>
      <p:sp>
        <p:nvSpPr>
          <p:cNvPr id="57" name="文本框 56"/>
          <p:cNvSpPr txBox="1"/>
          <p:nvPr/>
        </p:nvSpPr>
        <p:spPr>
          <a:xfrm>
            <a:off x="3290570" y="4538980"/>
            <a:ext cx="6512560" cy="776605"/>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后端收费模式</a:t>
            </a:r>
            <a:r>
              <a:rPr lang="en-US" sz="1500">
                <a:latin typeface="微软雅黑" panose="020B0503020204020204" charset="-122"/>
                <a:ea typeface="微软雅黑" panose="020B0503020204020204" charset="-122"/>
              </a:rPr>
              <a:t>——很可能游戏、文娱、VR/AR这类消耗大量时间的产品</a:t>
            </a:r>
            <a:endParaRPr lang="en-US" sz="1500">
              <a:latin typeface="微软雅黑" panose="020B0503020204020204" charset="-122"/>
              <a:ea typeface="微软雅黑" panose="020B0503020204020204" charset="-122"/>
            </a:endParaRPr>
          </a:p>
          <a:p>
            <a:pPr>
              <a:lnSpc>
                <a:spcPct val="135000"/>
              </a:lnSpc>
              <a:spcBef>
                <a:spcPts val="0"/>
              </a:spcBef>
              <a:spcAft>
                <a:spcPts val="0"/>
              </a:spcAft>
            </a:pPr>
            <a:r>
              <a:rPr lang="en-US" sz="1500">
                <a:latin typeface="微软雅黑" panose="020B0503020204020204" charset="-122"/>
                <a:ea typeface="微软雅黑" panose="020B0503020204020204" charset="-122"/>
              </a:rPr>
              <a:t>    会获得空前发展</a:t>
            </a:r>
            <a:r>
              <a:rPr lang="zh-CN" altLang="en-US" sz="1500">
                <a:latin typeface="微软雅黑" panose="020B0503020204020204" charset="-122"/>
                <a:ea typeface="微软雅黑" panose="020B0503020204020204" charset="-122"/>
              </a:rPr>
              <a:t>。</a:t>
            </a:r>
            <a:endParaRPr lang="zh-CN" altLang="en-US" sz="150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up)">
                                      <p:cBhvr>
                                        <p:cTn id="16" dur="500"/>
                                        <p:tgtEl>
                                          <p:spTgt spid="25"/>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wipe(up)">
                                      <p:cBhvr>
                                        <p:cTn id="19" dur="500"/>
                                        <p:tgtEl>
                                          <p:spTgt spid="56"/>
                                        </p:tgtEl>
                                      </p:cBhvr>
                                    </p:animEffect>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0-#ppt_w/2"/>
                                          </p:val>
                                        </p:tav>
                                        <p:tav tm="100000">
                                          <p:val>
                                            <p:strVal val="#ppt_x"/>
                                          </p:val>
                                        </p:tav>
                                      </p:tavLst>
                                    </p:anim>
                                    <p:anim calcmode="lin" valueType="num">
                                      <p:cBhvr additive="base">
                                        <p:cTn id="24" dur="500" fill="hold"/>
                                        <p:tgtEl>
                                          <p:spTgt spid="26"/>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wipe(up)">
                                      <p:cBhvr>
                                        <p:cTn id="28" dur="500"/>
                                        <p:tgtEl>
                                          <p:spTgt spid="54"/>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up)">
                                      <p:cBhvr>
                                        <p:cTn id="31" dur="500"/>
                                        <p:tgtEl>
                                          <p:spTgt spid="55"/>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wipe(up)">
                                      <p:cBhvr>
                                        <p:cTn id="34"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54" grpId="0"/>
      <p:bldP spid="55" grpId="0"/>
      <p:bldP spid="56" grpId="0"/>
      <p:bldP spid="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7199630" y="3058160"/>
            <a:ext cx="1560195"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sz="4000" b="1" dirty="0">
                <a:solidFill>
                  <a:srgbClr val="124062"/>
                </a:solidFill>
                <a:latin typeface="微软雅黑" panose="020B0503020204020204" charset="-122"/>
                <a:ea typeface="微软雅黑" panose="020B0503020204020204" charset="-122"/>
                <a:sym typeface="Calibri" panose="020F0502020204030204" pitchFamily="34" charset="0"/>
              </a:rPr>
              <a:t>谢谢</a:t>
            </a:r>
            <a:endParaRPr lang="zh-CN"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38885" y="3072765"/>
            <a:ext cx="2840990" cy="748030"/>
          </a:xfrm>
          <a:prstGeom prst="rect">
            <a:avLst/>
          </a:prstGeom>
        </p:spPr>
        <p:txBody>
          <a:bodyPr wrap="square">
            <a:spAutoFit/>
          </a:bodyPr>
          <a:lstStyle/>
          <a:p>
            <a:pPr algn="ctr"/>
            <a:r>
              <a:rPr lang="en-US" sz="4265" b="1" dirty="0">
                <a:solidFill>
                  <a:srgbClr val="124062"/>
                </a:solidFill>
                <a:latin typeface="微软雅黑" panose="020B0503020204020204" charset="-122"/>
                <a:ea typeface="微软雅黑" panose="020B0503020204020204" charset="-122"/>
                <a:sym typeface="Calibri" panose="020F0502020204030204" pitchFamily="34" charset="0"/>
              </a:rPr>
              <a:t>AI</a:t>
            </a:r>
            <a:r>
              <a:rPr sz="4265" b="1" dirty="0">
                <a:solidFill>
                  <a:srgbClr val="124062"/>
                </a:solidFill>
                <a:latin typeface="微软雅黑" panose="020B0503020204020204" charset="-122"/>
                <a:ea typeface="微软雅黑" panose="020B0503020204020204" charset="-122"/>
                <a:sym typeface="Calibri" panose="020F0502020204030204" pitchFamily="34" charset="0"/>
              </a:rPr>
              <a:t>的认知</a:t>
            </a:r>
            <a:endParaRPr sz="4265"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968375" y="450850"/>
            <a:ext cx="1398905" cy="74803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altLang="en-US" sz="4265" dirty="0">
                <a:solidFill>
                  <a:srgbClr val="124062"/>
                </a:solidFill>
                <a:latin typeface="微软雅黑" panose="020B0503020204020204" charset="-122"/>
                <a:sym typeface="Calibri" panose="020F0502020204030204" pitchFamily="34" charset="0"/>
              </a:rPr>
              <a:t>目录</a:t>
            </a:r>
            <a:endParaRPr lang="zh-CN" altLang="en-US" sz="4265" dirty="0">
              <a:solidFill>
                <a:srgbClr val="124062"/>
              </a:solidFill>
              <a:latin typeface="微软雅黑" panose="020B0503020204020204" charset="-122"/>
              <a:sym typeface="Calibri" panose="020F0502020204030204" pitchFamily="34" charset="0"/>
            </a:endParaRPr>
          </a:p>
        </p:txBody>
      </p:sp>
      <p:cxnSp>
        <p:nvCxnSpPr>
          <p:cNvPr id="4" name="直接连接符 3"/>
          <p:cNvCxnSpPr/>
          <p:nvPr/>
        </p:nvCxnSpPr>
        <p:spPr>
          <a:xfrm>
            <a:off x="1124695" y="1219345"/>
            <a:ext cx="421359" cy="0"/>
          </a:xfrm>
          <a:prstGeom prst="line">
            <a:avLst/>
          </a:prstGeom>
          <a:ln w="285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2330538" y="1997211"/>
            <a:ext cx="624189" cy="736484"/>
            <a:chOff x="2521038" y="2206761"/>
            <a:chExt cx="624189" cy="736484"/>
          </a:xfrm>
        </p:grpSpPr>
        <p:sp>
          <p:nvSpPr>
            <p:cNvPr id="35" name="任意多边形 34"/>
            <p:cNvSpPr/>
            <p:nvPr/>
          </p:nvSpPr>
          <p:spPr>
            <a:xfrm>
              <a:off x="2521038" y="2206761"/>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36" name="矩形 35"/>
            <p:cNvSpPr/>
            <p:nvPr/>
          </p:nvSpPr>
          <p:spPr>
            <a:xfrm>
              <a:off x="2548803" y="2342077"/>
              <a:ext cx="566181" cy="502765"/>
            </a:xfrm>
            <a:prstGeom prst="rect">
              <a:avLst/>
            </a:prstGeom>
          </p:spPr>
          <p:txBody>
            <a:bodyPr wrap="none">
              <a:spAutoFit/>
            </a:bodyPr>
            <a:lstStyle/>
            <a:p>
              <a:pPr algn="ctr"/>
              <a:r>
                <a:rPr lang="en-US" altLang="zh-CN" sz="2665" b="1" dirty="0">
                  <a:solidFill>
                    <a:srgbClr val="124062"/>
                  </a:solidFill>
                  <a:latin typeface="Arial" panose="020B0604020202020204"/>
                  <a:ea typeface="微软雅黑" panose="020B0503020204020204" charset="-122"/>
                  <a:sym typeface="Calibri" panose="020F0502020204030204" pitchFamily="34" charset="0"/>
                </a:rPr>
                <a:t>01</a:t>
              </a:r>
              <a:endParaRPr lang="zh-CN" altLang="en-US" sz="2400" b="1" dirty="0">
                <a:solidFill>
                  <a:srgbClr val="124062"/>
                </a:solidFill>
              </a:endParaRPr>
            </a:p>
          </p:txBody>
        </p:sp>
      </p:grpSp>
      <p:grpSp>
        <p:nvGrpSpPr>
          <p:cNvPr id="37" name="组合 36"/>
          <p:cNvGrpSpPr/>
          <p:nvPr/>
        </p:nvGrpSpPr>
        <p:grpSpPr>
          <a:xfrm>
            <a:off x="2313251" y="5197145"/>
            <a:ext cx="624189" cy="736484"/>
            <a:chOff x="2503751" y="5406695"/>
            <a:chExt cx="624189" cy="736484"/>
          </a:xfrm>
        </p:grpSpPr>
        <p:sp>
          <p:nvSpPr>
            <p:cNvPr id="38" name="任意多边形 37"/>
            <p:cNvSpPr/>
            <p:nvPr/>
          </p:nvSpPr>
          <p:spPr>
            <a:xfrm>
              <a:off x="2503751" y="5406695"/>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39" name="矩形 38"/>
            <p:cNvSpPr/>
            <p:nvPr/>
          </p:nvSpPr>
          <p:spPr>
            <a:xfrm>
              <a:off x="2531516" y="5542011"/>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03</a:t>
              </a:r>
              <a:endParaRPr lang="zh-CN" altLang="en-US" sz="2400" b="1" dirty="0">
                <a:solidFill>
                  <a:srgbClr val="124062"/>
                </a:solidFill>
              </a:endParaRPr>
            </a:p>
          </p:txBody>
        </p:sp>
      </p:grpSp>
      <p:grpSp>
        <p:nvGrpSpPr>
          <p:cNvPr id="40" name="组合 39"/>
          <p:cNvGrpSpPr/>
          <p:nvPr/>
        </p:nvGrpSpPr>
        <p:grpSpPr>
          <a:xfrm>
            <a:off x="2330538" y="3597178"/>
            <a:ext cx="624189" cy="736484"/>
            <a:chOff x="2521038" y="3806728"/>
            <a:chExt cx="624189" cy="736484"/>
          </a:xfrm>
        </p:grpSpPr>
        <p:sp>
          <p:nvSpPr>
            <p:cNvPr id="57" name="任意多边形 56"/>
            <p:cNvSpPr/>
            <p:nvPr/>
          </p:nvSpPr>
          <p:spPr>
            <a:xfrm>
              <a:off x="2521038" y="3806728"/>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58" name="矩形 57"/>
            <p:cNvSpPr/>
            <p:nvPr/>
          </p:nvSpPr>
          <p:spPr>
            <a:xfrm>
              <a:off x="2548803" y="3942044"/>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02</a:t>
              </a:r>
              <a:endParaRPr lang="zh-CN" altLang="en-US" sz="2400" b="1" dirty="0">
                <a:solidFill>
                  <a:srgbClr val="124062"/>
                </a:solidFill>
              </a:endParaRPr>
            </a:p>
          </p:txBody>
        </p:sp>
      </p:grpSp>
      <p:grpSp>
        <p:nvGrpSpPr>
          <p:cNvPr id="59" name="组合 58"/>
          <p:cNvGrpSpPr/>
          <p:nvPr/>
        </p:nvGrpSpPr>
        <p:grpSpPr>
          <a:xfrm>
            <a:off x="6664149" y="2775260"/>
            <a:ext cx="624189" cy="736484"/>
            <a:chOff x="6854649" y="2984810"/>
            <a:chExt cx="624189" cy="736484"/>
          </a:xfrm>
        </p:grpSpPr>
        <p:sp>
          <p:nvSpPr>
            <p:cNvPr id="60" name="任意多边形 59"/>
            <p:cNvSpPr/>
            <p:nvPr/>
          </p:nvSpPr>
          <p:spPr>
            <a:xfrm>
              <a:off x="6854649" y="2984810"/>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61" name="矩形 60"/>
            <p:cNvSpPr/>
            <p:nvPr/>
          </p:nvSpPr>
          <p:spPr>
            <a:xfrm>
              <a:off x="6882414" y="3120126"/>
              <a:ext cx="566181" cy="502765"/>
            </a:xfrm>
            <a:prstGeom prst="rect">
              <a:avLst/>
            </a:prstGeom>
          </p:spPr>
          <p:txBody>
            <a:bodyPr wrap="none">
              <a:spAutoFit/>
            </a:bodyPr>
            <a:lstStyle/>
            <a:p>
              <a:pPr algn="ctr"/>
              <a:r>
                <a:rPr lang="en-US" altLang="zh-CN" sz="2665" b="1" dirty="0">
                  <a:solidFill>
                    <a:srgbClr val="124062"/>
                  </a:solidFill>
                  <a:latin typeface="Arial" panose="020B0604020202020204"/>
                  <a:ea typeface="微软雅黑" panose="020B0503020204020204" charset="-122"/>
                  <a:sym typeface="Calibri" panose="020F0502020204030204" pitchFamily="34" charset="0"/>
                </a:rPr>
                <a:t>04</a:t>
              </a:r>
              <a:endParaRPr lang="zh-CN" altLang="en-US" sz="2400" b="1" dirty="0">
                <a:solidFill>
                  <a:srgbClr val="124062"/>
                </a:solidFill>
              </a:endParaRPr>
            </a:p>
          </p:txBody>
        </p:sp>
      </p:grpSp>
      <p:grpSp>
        <p:nvGrpSpPr>
          <p:cNvPr id="62" name="组合 61"/>
          <p:cNvGrpSpPr/>
          <p:nvPr/>
        </p:nvGrpSpPr>
        <p:grpSpPr>
          <a:xfrm>
            <a:off x="6664149" y="4375227"/>
            <a:ext cx="624189" cy="736484"/>
            <a:chOff x="6854649" y="4584777"/>
            <a:chExt cx="624189" cy="736484"/>
          </a:xfrm>
        </p:grpSpPr>
        <p:sp>
          <p:nvSpPr>
            <p:cNvPr id="63" name="任意多边形 62"/>
            <p:cNvSpPr/>
            <p:nvPr/>
          </p:nvSpPr>
          <p:spPr>
            <a:xfrm>
              <a:off x="6854649" y="4584777"/>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64" name="矩形 63"/>
            <p:cNvSpPr/>
            <p:nvPr/>
          </p:nvSpPr>
          <p:spPr>
            <a:xfrm>
              <a:off x="6882414" y="4720093"/>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05</a:t>
              </a:r>
              <a:endParaRPr lang="zh-CN" altLang="en-US" sz="2400" b="1" dirty="0">
                <a:solidFill>
                  <a:srgbClr val="124062"/>
                </a:solidFill>
              </a:endParaRPr>
            </a:p>
          </p:txBody>
        </p:sp>
      </p:grpSp>
      <p:sp>
        <p:nvSpPr>
          <p:cNvPr id="66" name="TextBox 6"/>
          <p:cNvSpPr txBox="1">
            <a:spLocks noChangeArrowheads="1"/>
          </p:cNvSpPr>
          <p:nvPr/>
        </p:nvSpPr>
        <p:spPr bwMode="auto">
          <a:xfrm>
            <a:off x="3402330" y="2132330"/>
            <a:ext cx="238823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AI 的概念</a:t>
            </a:r>
            <a:endParaRPr lang="zh-CN" altLang="en-US" sz="2665" dirty="0">
              <a:solidFill>
                <a:srgbClr val="124062"/>
              </a:solidFill>
              <a:latin typeface="微软雅黑" panose="020B0503020204020204" charset="-122"/>
              <a:ea typeface="微软雅黑" panose="020B0503020204020204" charset="-122"/>
            </a:endParaRPr>
          </a:p>
        </p:txBody>
      </p:sp>
      <p:sp>
        <p:nvSpPr>
          <p:cNvPr id="69" name="TextBox 6"/>
          <p:cNvSpPr txBox="1">
            <a:spLocks noChangeArrowheads="1"/>
          </p:cNvSpPr>
          <p:nvPr/>
        </p:nvSpPr>
        <p:spPr bwMode="auto">
          <a:xfrm>
            <a:off x="3402330" y="3528060"/>
            <a:ext cx="2388235" cy="91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AI的应用领域及安全问题</a:t>
            </a:r>
            <a:endParaRPr lang="zh-CN" altLang="en-US" sz="2665" dirty="0">
              <a:solidFill>
                <a:srgbClr val="124062"/>
              </a:solidFill>
              <a:latin typeface="微软雅黑" panose="020B0503020204020204" charset="-122"/>
              <a:ea typeface="微软雅黑" panose="020B0503020204020204" charset="-122"/>
            </a:endParaRPr>
          </a:p>
        </p:txBody>
      </p:sp>
      <p:sp>
        <p:nvSpPr>
          <p:cNvPr id="72" name="TextBox 6"/>
          <p:cNvSpPr txBox="1">
            <a:spLocks noChangeArrowheads="1"/>
          </p:cNvSpPr>
          <p:nvPr/>
        </p:nvSpPr>
        <p:spPr bwMode="auto">
          <a:xfrm>
            <a:off x="3402330" y="5332730"/>
            <a:ext cx="238823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AI的影响</a:t>
            </a:r>
            <a:endParaRPr lang="zh-CN" altLang="en-US" sz="2665" dirty="0">
              <a:solidFill>
                <a:srgbClr val="124062"/>
              </a:solidFill>
              <a:latin typeface="微软雅黑" panose="020B0503020204020204" charset="-122"/>
              <a:ea typeface="微软雅黑" panose="020B0503020204020204" charset="-122"/>
            </a:endParaRPr>
          </a:p>
        </p:txBody>
      </p:sp>
      <p:sp>
        <p:nvSpPr>
          <p:cNvPr id="75" name="TextBox 40"/>
          <p:cNvSpPr txBox="1">
            <a:spLocks noChangeArrowheads="1"/>
          </p:cNvSpPr>
          <p:nvPr/>
        </p:nvSpPr>
        <p:spPr bwMode="auto">
          <a:xfrm>
            <a:off x="7745095" y="2774950"/>
            <a:ext cx="2388235" cy="91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互联网与AI的区别</a:t>
            </a:r>
            <a:endParaRPr lang="zh-CN" altLang="en-US" sz="2665" dirty="0">
              <a:solidFill>
                <a:srgbClr val="124062"/>
              </a:solidFill>
              <a:latin typeface="微软雅黑" panose="020B0503020204020204" charset="-122"/>
              <a:ea typeface="微软雅黑" panose="020B0503020204020204" charset="-122"/>
            </a:endParaRPr>
          </a:p>
        </p:txBody>
      </p:sp>
      <p:sp>
        <p:nvSpPr>
          <p:cNvPr id="78" name="TextBox 6"/>
          <p:cNvSpPr txBox="1">
            <a:spLocks noChangeArrowheads="1"/>
          </p:cNvSpPr>
          <p:nvPr/>
        </p:nvSpPr>
        <p:spPr bwMode="auto">
          <a:xfrm>
            <a:off x="7745095" y="4235450"/>
            <a:ext cx="2388235"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r>
              <a:rPr lang="zh-CN" altLang="en-US" sz="2665" dirty="0">
                <a:solidFill>
                  <a:srgbClr val="124062"/>
                </a:solidFill>
                <a:latin typeface="微软雅黑" panose="020B0503020204020204" charset="-122"/>
                <a:ea typeface="微软雅黑" panose="020B0503020204020204" charset="-122"/>
              </a:rPr>
              <a:t>AI对现有经济体系会造成怎么样的影响</a:t>
            </a:r>
            <a:endParaRPr lang="zh-CN" altLang="en-US" sz="2665" dirty="0">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500"/>
                                        <p:tgtEl>
                                          <p:spTgt spid="42"/>
                                        </p:tgtEl>
                                      </p:cBhvr>
                                    </p:animEffect>
                                  </p:childTnLst>
                                </p:cTn>
                              </p:par>
                              <p:par>
                                <p:cTn id="16" presetID="22" presetClass="entr" presetSubtype="1"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wipe(up)">
                                      <p:cBhvr>
                                        <p:cTn id="18" dur="500"/>
                                        <p:tgtEl>
                                          <p:spTgt spid="44"/>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up)">
                                      <p:cBhvr>
                                        <p:cTn id="22" dur="500"/>
                                        <p:tgtEl>
                                          <p:spTgt spid="41"/>
                                        </p:tgtEl>
                                      </p:cBhvr>
                                    </p:animEffect>
                                  </p:childTnLst>
                                </p:cTn>
                              </p:par>
                              <p:par>
                                <p:cTn id="23" presetID="22" presetClass="entr" presetSubtype="1"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500"/>
                                        <p:tgtEl>
                                          <p:spTgt spid="43"/>
                                        </p:tgtEl>
                                      </p:cBhvr>
                                    </p:animEffect>
                                  </p:childTnLst>
                                </p:cTn>
                              </p:par>
                            </p:childTnLst>
                          </p:cTn>
                        </p:par>
                        <p:par>
                          <p:cTn id="26" fill="hold">
                            <p:stCondLst>
                              <p:cond delay="2000"/>
                            </p:stCondLst>
                            <p:childTnLst>
                              <p:par>
                                <p:cTn id="27" presetID="25" presetClass="entr" presetSubtype="0"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p:cTn id="29" dur="500" decel="50000" fill="hold">
                                          <p:stCondLst>
                                            <p:cond delay="0"/>
                                          </p:stCondLst>
                                        </p:cTn>
                                        <p:tgtEl>
                                          <p:spTgt spid="34"/>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4"/>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4"/>
                                        </p:tgtEl>
                                        <p:attrNameLst>
                                          <p:attrName>ppt_w</p:attrName>
                                        </p:attrNameLst>
                                      </p:cBhvr>
                                      <p:tavLst>
                                        <p:tav tm="0">
                                          <p:val>
                                            <p:strVal val="#ppt_w*.05"/>
                                          </p:val>
                                        </p:tav>
                                        <p:tav tm="100000">
                                          <p:val>
                                            <p:strVal val="#ppt_w"/>
                                          </p:val>
                                        </p:tav>
                                      </p:tavLst>
                                    </p:anim>
                                    <p:anim calcmode="lin" valueType="num">
                                      <p:cBhvr>
                                        <p:cTn id="32" dur="1000" fill="hold"/>
                                        <p:tgtEl>
                                          <p:spTgt spid="34"/>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4"/>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4"/>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4"/>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4"/>
                                        </p:tgtEl>
                                      </p:cBhvr>
                                    </p:animEffect>
                                  </p:childTnLst>
                                </p:cTn>
                              </p:par>
                              <p:par>
                                <p:cTn id="37" presetID="25" presetClass="entr" presetSubtype="0" fill="hold" nodeType="withEffect">
                                  <p:stCondLst>
                                    <p:cond delay="25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40"/>
                                        </p:tgtEl>
                                        <p:attrNameLst>
                                          <p:attrName>ppt_w</p:attrName>
                                        </p:attrNameLst>
                                      </p:cBhvr>
                                      <p:tavLst>
                                        <p:tav tm="0">
                                          <p:val>
                                            <p:strVal val="#ppt_w*.05"/>
                                          </p:val>
                                        </p:tav>
                                        <p:tav tm="100000">
                                          <p:val>
                                            <p:strVal val="#ppt_w"/>
                                          </p:val>
                                        </p:tav>
                                      </p:tavLst>
                                    </p:anim>
                                    <p:anim calcmode="lin" valueType="num">
                                      <p:cBhvr>
                                        <p:cTn id="42" dur="1000" fill="hold"/>
                                        <p:tgtEl>
                                          <p:spTgt spid="40"/>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40"/>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40"/>
                                        </p:tgtEl>
                                      </p:cBhvr>
                                    </p:animEffect>
                                  </p:childTnLst>
                                </p:cTn>
                              </p:par>
                              <p:par>
                                <p:cTn id="47" presetID="25" presetClass="entr" presetSubtype="0" fill="hold" nodeType="withEffect">
                                  <p:stCondLst>
                                    <p:cond delay="500"/>
                                  </p:stCondLst>
                                  <p:childTnLst>
                                    <p:set>
                                      <p:cBhvr>
                                        <p:cTn id="48" dur="1" fill="hold">
                                          <p:stCondLst>
                                            <p:cond delay="0"/>
                                          </p:stCondLst>
                                        </p:cTn>
                                        <p:tgtEl>
                                          <p:spTgt spid="37"/>
                                        </p:tgtEl>
                                        <p:attrNameLst>
                                          <p:attrName>style.visibility</p:attrName>
                                        </p:attrNameLst>
                                      </p:cBhvr>
                                      <p:to>
                                        <p:strVal val="visible"/>
                                      </p:to>
                                    </p:set>
                                    <p:anim calcmode="lin" valueType="num">
                                      <p:cBhvr>
                                        <p:cTn id="49"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52" dur="1000" fill="hold"/>
                                        <p:tgtEl>
                                          <p:spTgt spid="37"/>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37"/>
                                        </p:tgtEl>
                                      </p:cBhvr>
                                    </p:animEffect>
                                  </p:childTnLst>
                                </p:cTn>
                              </p:par>
                              <p:par>
                                <p:cTn id="57" presetID="25" presetClass="entr" presetSubtype="0" fill="hold" nodeType="withEffect">
                                  <p:stCondLst>
                                    <p:cond delay="750"/>
                                  </p:stCondLst>
                                  <p:childTnLst>
                                    <p:set>
                                      <p:cBhvr>
                                        <p:cTn id="58" dur="1" fill="hold">
                                          <p:stCondLst>
                                            <p:cond delay="0"/>
                                          </p:stCondLst>
                                        </p:cTn>
                                        <p:tgtEl>
                                          <p:spTgt spid="59"/>
                                        </p:tgtEl>
                                        <p:attrNameLst>
                                          <p:attrName>style.visibility</p:attrName>
                                        </p:attrNameLst>
                                      </p:cBhvr>
                                      <p:to>
                                        <p:strVal val="visible"/>
                                      </p:to>
                                    </p:set>
                                    <p:anim calcmode="lin" valueType="num">
                                      <p:cBhvr>
                                        <p:cTn id="59" dur="500" decel="50000" fill="hold">
                                          <p:stCondLst>
                                            <p:cond delay="0"/>
                                          </p:stCondLst>
                                        </p:cTn>
                                        <p:tgtEl>
                                          <p:spTgt spid="59"/>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59"/>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59"/>
                                        </p:tgtEl>
                                        <p:attrNameLst>
                                          <p:attrName>ppt_w</p:attrName>
                                        </p:attrNameLst>
                                      </p:cBhvr>
                                      <p:tavLst>
                                        <p:tav tm="0">
                                          <p:val>
                                            <p:strVal val="#ppt_w*.05"/>
                                          </p:val>
                                        </p:tav>
                                        <p:tav tm="100000">
                                          <p:val>
                                            <p:strVal val="#ppt_w"/>
                                          </p:val>
                                        </p:tav>
                                      </p:tavLst>
                                    </p:anim>
                                    <p:anim calcmode="lin" valueType="num">
                                      <p:cBhvr>
                                        <p:cTn id="62" dur="1000" fill="hold"/>
                                        <p:tgtEl>
                                          <p:spTgt spid="59"/>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59"/>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59"/>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59"/>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59"/>
                                        </p:tgtEl>
                                      </p:cBhvr>
                                    </p:animEffect>
                                  </p:childTnLst>
                                </p:cTn>
                              </p:par>
                              <p:par>
                                <p:cTn id="67" presetID="25" presetClass="entr" presetSubtype="0" fill="hold" nodeType="withEffect">
                                  <p:stCondLst>
                                    <p:cond delay="1000"/>
                                  </p:stCondLst>
                                  <p:childTnLst>
                                    <p:set>
                                      <p:cBhvr>
                                        <p:cTn id="68" dur="1" fill="hold">
                                          <p:stCondLst>
                                            <p:cond delay="0"/>
                                          </p:stCondLst>
                                        </p:cTn>
                                        <p:tgtEl>
                                          <p:spTgt spid="62"/>
                                        </p:tgtEl>
                                        <p:attrNameLst>
                                          <p:attrName>style.visibility</p:attrName>
                                        </p:attrNameLst>
                                      </p:cBhvr>
                                      <p:to>
                                        <p:strVal val="visible"/>
                                      </p:to>
                                    </p:set>
                                    <p:anim calcmode="lin" valueType="num">
                                      <p:cBhvr>
                                        <p:cTn id="69" dur="500" decel="50000" fill="hold">
                                          <p:stCondLst>
                                            <p:cond delay="0"/>
                                          </p:stCondLst>
                                        </p:cTn>
                                        <p:tgtEl>
                                          <p:spTgt spid="62"/>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62"/>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62"/>
                                        </p:tgtEl>
                                        <p:attrNameLst>
                                          <p:attrName>ppt_w</p:attrName>
                                        </p:attrNameLst>
                                      </p:cBhvr>
                                      <p:tavLst>
                                        <p:tav tm="0">
                                          <p:val>
                                            <p:strVal val="#ppt_w*.05"/>
                                          </p:val>
                                        </p:tav>
                                        <p:tav tm="100000">
                                          <p:val>
                                            <p:strVal val="#ppt_w"/>
                                          </p:val>
                                        </p:tav>
                                      </p:tavLst>
                                    </p:anim>
                                    <p:anim calcmode="lin" valueType="num">
                                      <p:cBhvr>
                                        <p:cTn id="72" dur="1000" fill="hold"/>
                                        <p:tgtEl>
                                          <p:spTgt spid="62"/>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62"/>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62"/>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62"/>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144041"/>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2786330" y="2040521"/>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圆角矩形 27"/>
          <p:cNvSpPr/>
          <p:nvPr/>
        </p:nvSpPr>
        <p:spPr>
          <a:xfrm rot="2700000">
            <a:off x="2259683" y="2040522"/>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9" name="组合 18"/>
          <p:cNvGrpSpPr/>
          <p:nvPr/>
        </p:nvGrpSpPr>
        <p:grpSpPr>
          <a:xfrm>
            <a:off x="2522855" y="2040255"/>
            <a:ext cx="897890" cy="897890"/>
            <a:chOff x="3973" y="3213"/>
            <a:chExt cx="1414" cy="1414"/>
          </a:xfrm>
        </p:grpSpPr>
        <p:sp>
          <p:nvSpPr>
            <p:cNvPr id="7" name="圆角矩形 6"/>
            <p:cNvSpPr/>
            <p:nvPr/>
          </p:nvSpPr>
          <p:spPr>
            <a:xfrm rot="2700000">
              <a:off x="3973" y="3213"/>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3411"/>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重点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9" name="直接连接符 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225003"/>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文本框 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8595" y="2020860"/>
            <a:ext cx="3001645" cy="937260"/>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掌握</a:t>
            </a:r>
            <a:r>
              <a:rPr lang="en-US" altLang="zh-CN" sz="2200" b="1" dirty="0" smtClean="0">
                <a:solidFill>
                  <a:srgbClr val="124062"/>
                </a:solidFill>
                <a:latin typeface="微软雅黑" panose="020B0503020204020204" charset="-122"/>
                <a:ea typeface="微软雅黑" panose="020B0503020204020204" charset="-122"/>
                <a:cs typeface="Kartika" panose="02020503030404060203" pitchFamily="18" charset="0"/>
              </a:rPr>
              <a:t>AI</a:t>
            </a: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的基本理论要点</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了解AI现今的发展情况</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p:txBody>
      </p:sp>
      <p:cxnSp>
        <p:nvCxnSpPr>
          <p:cNvPr id="11" name="直接连接符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329076"/>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圆角矩形 11"/>
          <p:cNvSpPr/>
          <p:nvPr/>
        </p:nvSpPr>
        <p:spPr>
          <a:xfrm rot="2700000">
            <a:off x="2786330" y="422555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rot="2700000">
            <a:off x="2259683" y="422555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0" name="组合 19"/>
          <p:cNvGrpSpPr/>
          <p:nvPr/>
        </p:nvGrpSpPr>
        <p:grpSpPr>
          <a:xfrm>
            <a:off x="2522855" y="4225290"/>
            <a:ext cx="897890" cy="897890"/>
            <a:chOff x="3973" y="6654"/>
            <a:chExt cx="1414" cy="1414"/>
          </a:xfrm>
        </p:grpSpPr>
        <p:sp>
          <p:nvSpPr>
            <p:cNvPr id="14" name="圆角矩形 13"/>
            <p:cNvSpPr/>
            <p:nvPr/>
          </p:nvSpPr>
          <p:spPr>
            <a:xfrm rot="2700000">
              <a:off x="3973" y="6654"/>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6852"/>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难点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17" name="直接连接符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410038"/>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文本框 1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8595" y="4351310"/>
            <a:ext cx="3001645" cy="514350"/>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rPr>
              <a:t>掌握</a:t>
            </a:r>
            <a:r>
              <a:rPr lang="en-US" altLang="zh-CN"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rPr>
              <a:t>AI</a:t>
            </a: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rPr>
              <a:t>的基本理论要点</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par>
                                <p:cTn id="8" presetID="22" presetClass="entr" presetSubtype="1"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up)">
                                      <p:cBhvr>
                                        <p:cTn id="10" dur="500"/>
                                        <p:tgtEl>
                                          <p:spTgt spid="4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wipe(up)">
                                      <p:cBhvr>
                                        <p:cTn id="14" dur="500"/>
                                        <p:tgtEl>
                                          <p:spTgt spid="41"/>
                                        </p:tgtEl>
                                      </p:cBhvr>
                                    </p:animEffect>
                                  </p:childTnLst>
                                </p:cTn>
                              </p:par>
                              <p:par>
                                <p:cTn id="15" presetID="22" presetClass="entr" presetSubtype="1" fill="hold"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up)">
                                      <p:cBhvr>
                                        <p:cTn id="17" dur="500"/>
                                        <p:tgtEl>
                                          <p:spTgt spid="43"/>
                                        </p:tgtEl>
                                      </p:cBhvr>
                                    </p:animEffect>
                                  </p:childTnLst>
                                </p:cTn>
                              </p:par>
                            </p:childTnLst>
                          </p:cTn>
                        </p:par>
                        <p:par>
                          <p:cTn id="18" fill="hold">
                            <p:stCondLst>
                              <p:cond delay="1000"/>
                            </p:stCondLst>
                            <p:childTnLst>
                              <p:par>
                                <p:cTn id="19" presetID="2" presetClass="entr" presetSubtype="8" fill="hold" grpId="1"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1"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par>
                                <p:cTn id="37" presetID="22" presetClass="entr" presetSubtype="8"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par>
                          <p:cTn id="43" fill="hold">
                            <p:stCondLst>
                              <p:cond delay="3000"/>
                            </p:stCondLst>
                            <p:childTnLst>
                              <p:par>
                                <p:cTn id="44" presetID="2" presetClass="entr" presetSubtype="8"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0-#ppt_w/2"/>
                                          </p:val>
                                        </p:tav>
                                        <p:tav tm="100000">
                                          <p:val>
                                            <p:strVal val="#ppt_x"/>
                                          </p:val>
                                        </p:tav>
                                      </p:tavLst>
                                    </p:anim>
                                    <p:anim calcmode="lin" valueType="num">
                                      <p:cBhvr additive="base">
                                        <p:cTn id="47" dur="5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3500"/>
                            </p:stCondLst>
                            <p:childTnLst>
                              <p:par>
                                <p:cTn id="49" presetID="2" presetClass="entr" presetSubtype="8"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2" presetClass="entr" presetSubtype="8"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0-#ppt_w/2"/>
                                          </p:val>
                                        </p:tav>
                                        <p:tav tm="100000">
                                          <p:val>
                                            <p:strVal val="#ppt_x"/>
                                          </p:val>
                                        </p:tav>
                                      </p:tavLst>
                                    </p:anim>
                                    <p:anim calcmode="lin" valueType="num">
                                      <p:cBhvr additive="base">
                                        <p:cTn id="57" dur="500" fill="hold"/>
                                        <p:tgtEl>
                                          <p:spTgt spid="20"/>
                                        </p:tgtEl>
                                        <p:attrNameLst>
                                          <p:attrName>ppt_y</p:attrName>
                                        </p:attrNameLst>
                                      </p:cBhvr>
                                      <p:tavLst>
                                        <p:tav tm="0">
                                          <p:val>
                                            <p:strVal val="#ppt_y"/>
                                          </p:val>
                                        </p:tav>
                                        <p:tav tm="100000">
                                          <p:val>
                                            <p:strVal val="#ppt_y"/>
                                          </p:val>
                                        </p:tav>
                                      </p:tavLst>
                                    </p:anim>
                                  </p:childTnLst>
                                </p:cTn>
                              </p:par>
                            </p:childTnLst>
                          </p:cTn>
                        </p:par>
                        <p:par>
                          <p:cTn id="58" fill="hold">
                            <p:stCondLst>
                              <p:cond delay="4500"/>
                            </p:stCondLst>
                            <p:childTnLst>
                              <p:par>
                                <p:cTn id="59" presetID="22" presetClass="entr" presetSubtype="8"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par>
                                <p:cTn id="62" presetID="22" presetClass="entr" presetSubtype="8" fill="hold"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8" grpId="0" animBg="1"/>
      <p:bldP spid="6" grpId="1" animBg="1"/>
      <p:bldP spid="28" grpId="1" animBg="1"/>
      <p:bldP spid="10" grpId="0"/>
      <p:bldP spid="12" grpId="0" animBg="1"/>
      <p:bldP spid="13"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7100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4554874" y="4060758"/>
            <a:ext cx="2799715"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AI 的概念</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7515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1016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5321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01</a:t>
            </a:r>
            <a:endParaRPr lang="en-US" altLang="zh-CN" sz="5400" b="1">
              <a:solidFill>
                <a:srgbClr val="124062"/>
              </a:solidFill>
              <a:latin typeface="微软雅黑" panose="020B0503020204020204" charset="-122"/>
              <a:ea typeface="微软雅黑" panose="020B0503020204020204" charset="-122"/>
            </a:endParaRPr>
          </a:p>
        </p:txBody>
      </p:sp>
      <p:grpSp>
        <p:nvGrpSpPr>
          <p:cNvPr id="6" name="组合 5"/>
          <p:cNvGrpSpPr/>
          <p:nvPr/>
        </p:nvGrpSpPr>
        <p:grpSpPr>
          <a:xfrm>
            <a:off x="3804991" y="5275371"/>
            <a:ext cx="5052789" cy="1049475"/>
            <a:chOff x="6478" y="8054"/>
            <a:chExt cx="7957" cy="1653"/>
          </a:xfrm>
        </p:grpSpPr>
        <p:grpSp>
          <p:nvGrpSpPr>
            <p:cNvPr id="22" name="组合 21"/>
            <p:cNvGrpSpPr/>
            <p:nvPr/>
          </p:nvGrpSpPr>
          <p:grpSpPr>
            <a:xfrm>
              <a:off x="6478" y="8054"/>
              <a:ext cx="7957" cy="1653"/>
              <a:chOff x="5940680" y="3199607"/>
              <a:chExt cx="5052789" cy="1049475"/>
            </a:xfrm>
          </p:grpSpPr>
          <p:sp>
            <p:nvSpPr>
              <p:cNvPr id="25" name="文本框 9"/>
              <p:cNvSpPr txBox="1"/>
              <p:nvPr/>
            </p:nvSpPr>
            <p:spPr>
              <a:xfrm>
                <a:off x="5940681" y="319984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AI的概念</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6" name="文本框 9"/>
              <p:cNvSpPr txBox="1"/>
              <p:nvPr/>
            </p:nvSpPr>
            <p:spPr>
              <a:xfrm>
                <a:off x="5940680" y="3633767"/>
                <a:ext cx="2677253" cy="615315"/>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AI的分类</a:t>
                </a:r>
                <a:endParaRPr lang="zh-CN" altLang="en-US" sz="2000" dirty="0">
                  <a:solidFill>
                    <a:schemeClr val="tx1">
                      <a:lumMod val="85000"/>
                      <a:lumOff val="15000"/>
                    </a:schemeClr>
                  </a:solidFill>
                  <a:latin typeface="微软雅黑" panose="020B0503020204020204" charset="-122"/>
                  <a:ea typeface="微软雅黑" panose="020B0503020204020204" charset="-122"/>
                  <a:sym typeface="+mn-ea"/>
                </a:endParaRPr>
              </a:p>
              <a:p>
                <a:pPr marL="228600" lvl="1" indent="-228600">
                  <a:buFont typeface="Wingdings" panose="05000000000000000000" pitchFamily="2" charset="2"/>
                  <a:buChar char="l"/>
                </a:pP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7" name="文本框 26"/>
              <p:cNvSpPr txBox="1"/>
              <p:nvPr/>
            </p:nvSpPr>
            <p:spPr>
              <a:xfrm>
                <a:off x="8316216" y="3199607"/>
                <a:ext cx="2677253" cy="307340"/>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AI与人类思维的区别</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
          <p:nvSpPr>
            <p:cNvPr id="5" name="文本框 4"/>
            <p:cNvSpPr txBox="1"/>
            <p:nvPr/>
          </p:nvSpPr>
          <p:spPr>
            <a:xfrm>
              <a:off x="10219" y="8737"/>
              <a:ext cx="4216" cy="484"/>
            </a:xfrm>
            <a:prstGeom prst="rect">
              <a:avLst/>
            </a:prstGeom>
            <a:noFill/>
          </p:spPr>
          <p:txBody>
            <a:bodyPr wrap="square" lIns="0" tIns="0" rIns="0" bIns="0" rtlCol="0">
              <a:spAutoFit/>
            </a:bodyPr>
            <a:p>
              <a:pPr marL="0" lvl="1" indent="-228600">
                <a:buFont typeface="Wingdings" panose="05000000000000000000" pitchFamily="2" charset="2"/>
                <a:buChar char="l"/>
              </a:pPr>
              <a:r>
                <a:rPr lang="en-US" altLang="zh-CN" sz="2000" dirty="0">
                  <a:solidFill>
                    <a:schemeClr val="tx1">
                      <a:lumMod val="85000"/>
                      <a:lumOff val="15000"/>
                    </a:schemeClr>
                  </a:solidFill>
                  <a:latin typeface="微软雅黑" panose="020B0503020204020204" charset="-122"/>
                  <a:ea typeface="微软雅黑" panose="020B0503020204020204" charset="-122"/>
                  <a:sym typeface="+mn-ea"/>
                </a:rPr>
                <a:t>AI</a:t>
              </a: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的发展</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childTnLst>
                          </p:cTn>
                        </p:par>
                        <p:par>
                          <p:cTn id="30" fill="hold">
                            <p:stCondLst>
                              <p:cond delay="2000"/>
                            </p:stCondLst>
                            <p:childTnLst>
                              <p:par>
                                <p:cTn id="31" presetID="22" presetClass="entr" presetSubtype="1"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up)">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en-US" altLang="zh-CN" sz="3200" dirty="0">
                  <a:solidFill>
                    <a:srgbClr val="124062"/>
                  </a:solidFill>
                  <a:latin typeface="微软雅黑" panose="020B0503020204020204" charset="-122"/>
                  <a:ea typeface="微软雅黑" panose="020B0503020204020204" charset="-122"/>
                  <a:sym typeface="+mn-ea"/>
                </a:rPr>
                <a:t>AI</a:t>
              </a:r>
              <a:r>
                <a:rPr lang="zh-CN" altLang="en-US" sz="3200" dirty="0">
                  <a:solidFill>
                    <a:srgbClr val="124062"/>
                  </a:solidFill>
                  <a:latin typeface="微软雅黑" panose="020B0503020204020204" charset="-122"/>
                  <a:ea typeface="微软雅黑" panose="020B0503020204020204" charset="-122"/>
                  <a:sym typeface="+mn-ea"/>
                </a:rPr>
                <a:t>的概念</a:t>
              </a:r>
              <a:endParaRPr lang="zh-CN" altLang="en-US" sz="3200" dirty="0">
                <a:solidFill>
                  <a:srgbClr val="124062"/>
                </a:solidFill>
                <a:latin typeface="微软雅黑" panose="020B0503020204020204" charset="-122"/>
                <a:ea typeface="微软雅黑" panose="020B0503020204020204" charset="-122"/>
                <a:sym typeface="+mn-ea"/>
              </a:endParaRPr>
            </a:p>
          </p:txBody>
        </p:sp>
      </p:grpSp>
      <p:cxnSp>
        <p:nvCxnSpPr>
          <p:cNvPr id="31" name="直接连接符 30"/>
          <p:cNvCxnSpPr/>
          <p:nvPr/>
        </p:nvCxnSpPr>
        <p:spPr>
          <a:xfrm>
            <a:off x="5212715" y="1868805"/>
            <a:ext cx="4636135"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9845040" y="1873885"/>
            <a:ext cx="0" cy="243205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816725" y="1751330"/>
            <a:ext cx="3114675"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9941560" y="1751330"/>
            <a:ext cx="0" cy="154559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986915" y="1985645"/>
            <a:ext cx="7666355" cy="369443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36" name="直接连接符 35"/>
          <p:cNvCxnSpPr/>
          <p:nvPr/>
        </p:nvCxnSpPr>
        <p:spPr>
          <a:xfrm flipH="1">
            <a:off x="2078990" y="5584825"/>
            <a:ext cx="6303010"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flipV="1">
            <a:off x="2083435" y="3971290"/>
            <a:ext cx="0" cy="161036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flipV="1">
            <a:off x="2149475" y="5517515"/>
            <a:ext cx="311404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flipV="1">
            <a:off x="2150110" y="3971290"/>
            <a:ext cx="0" cy="1546225"/>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2573655" y="2584450"/>
            <a:ext cx="6512560" cy="1088390"/>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人工智能（Artificial Intelligence），英文缩写为AI。它是研究、开发用 于模拟、延伸和扩展人的智能的理论、方法、技术及应用系统的一门新的技术科学。</a:t>
            </a:r>
            <a:endParaRPr sz="1500">
              <a:latin typeface="微软雅黑" panose="020B0503020204020204" charset="-122"/>
              <a:ea typeface="微软雅黑" panose="020B0503020204020204" charset="-122"/>
            </a:endParaRPr>
          </a:p>
        </p:txBody>
      </p:sp>
      <p:sp>
        <p:nvSpPr>
          <p:cNvPr id="42" name="文本框 41"/>
          <p:cNvSpPr txBox="1"/>
          <p:nvPr/>
        </p:nvSpPr>
        <p:spPr>
          <a:xfrm>
            <a:off x="2573655" y="3672840"/>
            <a:ext cx="6512560" cy="776605"/>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该领域的研究包括机器人、语言识别、图像识别、自然语言处理和专家系统等</a:t>
            </a:r>
            <a:r>
              <a:rPr lang="zh-CN" altLang="en-US" sz="1500">
                <a:latin typeface="微软雅黑" panose="020B0503020204020204" charset="-122"/>
                <a:ea typeface="微软雅黑" panose="020B0503020204020204" charset="-122"/>
              </a:rPr>
              <a:t>。</a:t>
            </a:r>
            <a:endParaRPr lang="zh-CN" altLang="en-US" sz="1500">
              <a:latin typeface="微软雅黑" panose="020B0503020204020204" charset="-122"/>
              <a:ea typeface="微软雅黑" panose="020B0503020204020204" charset="-122"/>
            </a:endParaRPr>
          </a:p>
        </p:txBody>
      </p:sp>
      <p:sp>
        <p:nvSpPr>
          <p:cNvPr id="49" name="文本框 48"/>
          <p:cNvSpPr txBox="1"/>
          <p:nvPr/>
        </p:nvSpPr>
        <p:spPr>
          <a:xfrm>
            <a:off x="2573655" y="4429760"/>
            <a:ext cx="6512560" cy="464820"/>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人工智能的定义可以分为两部分，即“人工”和“智能”。</a:t>
            </a:r>
            <a:endParaRPr sz="150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down)">
                                      <p:cBhvr>
                                        <p:cTn id="16" dur="500"/>
                                        <p:tgtEl>
                                          <p:spTgt spid="37"/>
                                        </p:tgtEl>
                                      </p:cBhvr>
                                    </p:animEffect>
                                  </p:childTnLst>
                                </p:cTn>
                              </p:par>
                              <p:par>
                                <p:cTn id="17" presetID="22" presetClass="entr" presetSubtype="4"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down)">
                                      <p:cBhvr>
                                        <p:cTn id="19" dur="500"/>
                                        <p:tgtEl>
                                          <p:spTgt spid="39"/>
                                        </p:tgtEl>
                                      </p:cBhvr>
                                    </p:animEffect>
                                  </p:childTnLst>
                                </p:cTn>
                              </p:par>
                              <p:par>
                                <p:cTn id="20" presetID="22" presetClass="entr" presetSubtype="8" fill="hold"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par>
                                <p:cTn id="23" presetID="22" presetClass="entr" presetSubtype="8"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left)">
                                      <p:cBhvr>
                                        <p:cTn id="25" dur="500"/>
                                        <p:tgtEl>
                                          <p:spTgt spid="38"/>
                                        </p:tgtEl>
                                      </p:cBhvr>
                                    </p:animEffect>
                                  </p:childTnLst>
                                </p:cTn>
                              </p:par>
                              <p:par>
                                <p:cTn id="26" presetID="22" presetClass="entr" presetSubtype="1" fill="hold"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up)">
                                      <p:cBhvr>
                                        <p:cTn id="28" dur="500"/>
                                        <p:tgtEl>
                                          <p:spTgt spid="32"/>
                                        </p:tgtEl>
                                      </p:cBhvr>
                                    </p:animEffect>
                                  </p:childTnLst>
                                </p:cTn>
                              </p:par>
                              <p:par>
                                <p:cTn id="29" presetID="22" presetClass="entr" presetSubtype="1"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up)">
                                      <p:cBhvr>
                                        <p:cTn id="31" dur="500"/>
                                        <p:tgtEl>
                                          <p:spTgt spid="34"/>
                                        </p:tgtEl>
                                      </p:cBhvr>
                                    </p:animEffect>
                                  </p:childTnLst>
                                </p:cTn>
                              </p:par>
                              <p:par>
                                <p:cTn id="32" presetID="22" presetClass="entr" presetSubtype="2" fill="hold"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right)">
                                      <p:cBhvr>
                                        <p:cTn id="34" dur="500"/>
                                        <p:tgtEl>
                                          <p:spTgt spid="31"/>
                                        </p:tgtEl>
                                      </p:cBhvr>
                                    </p:animEffect>
                                  </p:childTnLst>
                                </p:cTn>
                              </p:par>
                              <p:par>
                                <p:cTn id="35" presetID="22" presetClass="entr" presetSubtype="2"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right)">
                                      <p:cBhvr>
                                        <p:cTn id="37" dur="500"/>
                                        <p:tgtEl>
                                          <p:spTgt spid="3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up)">
                                      <p:cBhvr>
                                        <p:cTn id="40" dur="500"/>
                                        <p:tgtEl>
                                          <p:spTgt spid="40"/>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wipe(up)">
                                      <p:cBhvr>
                                        <p:cTn id="4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5" grpId="1" bldLvl="0" animBg="1"/>
      <p:bldP spid="40" grpId="0"/>
      <p:bldP spid="42"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8290"/>
            <a:chOff x="534" y="340"/>
            <a:chExt cx="11030" cy="1867"/>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10790"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206"/>
              <a:ext cx="10827" cy="1"/>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AI与人类思维的区别</a:t>
              </a:r>
              <a:endParaRPr lang="zh-CN" altLang="en-US" sz="3200" dirty="0">
                <a:solidFill>
                  <a:srgbClr val="124062"/>
                </a:solidFill>
                <a:latin typeface="微软雅黑" panose="020B0503020204020204" charset="-122"/>
                <a:ea typeface="微软雅黑" panose="020B0503020204020204" charset="-122"/>
                <a:sym typeface="+mn-ea"/>
              </a:endParaRPr>
            </a:p>
          </p:txBody>
        </p:sp>
      </p:grpSp>
      <p:grpSp>
        <p:nvGrpSpPr>
          <p:cNvPr id="8" name="组合 7"/>
          <p:cNvGrpSpPr/>
          <p:nvPr/>
        </p:nvGrpSpPr>
        <p:grpSpPr>
          <a:xfrm>
            <a:off x="2557478" y="1645920"/>
            <a:ext cx="818947" cy="916434"/>
            <a:chOff x="2239" y="3638"/>
            <a:chExt cx="1606" cy="1797"/>
          </a:xfrm>
        </p:grpSpPr>
        <p:grpSp>
          <p:nvGrpSpPr>
            <p:cNvPr id="10244" name="组合 7"/>
            <p:cNvGrpSpPr/>
            <p:nvPr/>
          </p:nvGrpSpPr>
          <p:grpSpPr>
            <a:xfrm rot="5400000">
              <a:off x="2193" y="3783"/>
              <a:ext cx="1797" cy="1507"/>
              <a:chOff x="1757359" y="2285367"/>
              <a:chExt cx="891102" cy="747223"/>
            </a:xfrm>
          </p:grpSpPr>
          <p:cxnSp>
            <p:nvCxnSpPr>
              <p:cNvPr id="9" name="直接连接符 8"/>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0285" name="组合 6"/>
              <p:cNvGrpSpPr/>
              <p:nvPr/>
            </p:nvGrpSpPr>
            <p:grpSpPr>
              <a:xfrm>
                <a:off x="1757359" y="2285367"/>
                <a:ext cx="686204" cy="568470"/>
                <a:chOff x="1757359" y="2285367"/>
                <a:chExt cx="686204" cy="568470"/>
              </a:xfrm>
            </p:grpSpPr>
            <p:cxnSp>
              <p:nvCxnSpPr>
                <p:cNvPr id="11" name="直接连接符 10"/>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1"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1</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12" name="文本框 11"/>
          <p:cNvSpPr txBox="1"/>
          <p:nvPr/>
        </p:nvSpPr>
        <p:spPr>
          <a:xfrm>
            <a:off x="3513455" y="1794510"/>
            <a:ext cx="6091555" cy="727075"/>
          </a:xfrm>
          <a:prstGeom prst="rect">
            <a:avLst/>
          </a:prstGeom>
          <a:noFill/>
        </p:spPr>
        <p:txBody>
          <a:bodyPr wrap="square" rtlCol="0">
            <a:spAutoFit/>
          </a:bodyPr>
          <a:p>
            <a:pPr>
              <a:lnSpc>
                <a:spcPct val="115000"/>
              </a:lnSpc>
              <a:spcBef>
                <a:spcPts val="0"/>
              </a:spcBef>
              <a:spcAft>
                <a:spcPts val="0"/>
              </a:spcAft>
            </a:pPr>
            <a:r>
              <a:rPr lang="zh-CN" altLang="en-US">
                <a:latin typeface="微软雅黑" panose="020B0503020204020204" charset="-122"/>
                <a:ea typeface="微软雅黑" panose="020B0503020204020204" charset="-122"/>
              </a:rPr>
              <a:t>人工智能纯系无意识的机械的物理的过程，人类智能主要是生理和心理的过程。</a:t>
            </a:r>
            <a:endParaRPr lang="zh-CN" altLang="en-US">
              <a:latin typeface="微软雅黑" panose="020B0503020204020204" charset="-122"/>
              <a:ea typeface="微软雅黑" panose="020B0503020204020204" charset="-122"/>
            </a:endParaRPr>
          </a:p>
        </p:txBody>
      </p:sp>
      <p:grpSp>
        <p:nvGrpSpPr>
          <p:cNvPr id="16" name="组合 15"/>
          <p:cNvGrpSpPr/>
          <p:nvPr/>
        </p:nvGrpSpPr>
        <p:grpSpPr>
          <a:xfrm>
            <a:off x="2557478" y="2823210"/>
            <a:ext cx="818947" cy="916434"/>
            <a:chOff x="2239" y="3638"/>
            <a:chExt cx="1606" cy="1797"/>
          </a:xfrm>
        </p:grpSpPr>
        <p:grpSp>
          <p:nvGrpSpPr>
            <p:cNvPr id="17" name="组合 7"/>
            <p:cNvGrpSpPr/>
            <p:nvPr/>
          </p:nvGrpSpPr>
          <p:grpSpPr>
            <a:xfrm rot="5400000">
              <a:off x="2193" y="3783"/>
              <a:ext cx="1797" cy="1507"/>
              <a:chOff x="1757359" y="2285367"/>
              <a:chExt cx="891102" cy="747223"/>
            </a:xfrm>
          </p:grpSpPr>
          <p:cxnSp>
            <p:nvCxnSpPr>
              <p:cNvPr id="18" name="直接连接符 17"/>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5" name="组合 6"/>
              <p:cNvGrpSpPr/>
              <p:nvPr/>
            </p:nvGrpSpPr>
            <p:grpSpPr>
              <a:xfrm>
                <a:off x="1757359" y="2285367"/>
                <a:ext cx="686204" cy="568470"/>
                <a:chOff x="1757359" y="2285367"/>
                <a:chExt cx="686204" cy="568470"/>
              </a:xfrm>
            </p:grpSpPr>
            <p:cxnSp>
              <p:nvCxnSpPr>
                <p:cNvPr id="25" name="直接连接符 24"/>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36"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2</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37" name="文本框 36"/>
          <p:cNvSpPr txBox="1"/>
          <p:nvPr/>
        </p:nvSpPr>
        <p:spPr>
          <a:xfrm>
            <a:off x="3513455" y="3105150"/>
            <a:ext cx="2680335" cy="408940"/>
          </a:xfrm>
          <a:prstGeom prst="rect">
            <a:avLst/>
          </a:prstGeom>
          <a:noFill/>
        </p:spPr>
        <p:txBody>
          <a:bodyPr wrap="square" rtlCol="0">
            <a:spAutoFit/>
          </a:bodyPr>
          <a:p>
            <a:pPr>
              <a:lnSpc>
                <a:spcPct val="115000"/>
              </a:lnSpc>
              <a:spcBef>
                <a:spcPts val="0"/>
              </a:spcBef>
              <a:spcAft>
                <a:spcPts val="0"/>
              </a:spcAft>
            </a:pPr>
            <a:r>
              <a:rPr lang="zh-CN" altLang="en-US">
                <a:latin typeface="微软雅黑" panose="020B0503020204020204" charset="-122"/>
                <a:ea typeface="微软雅黑" panose="020B0503020204020204" charset="-122"/>
              </a:rPr>
              <a:t>人工智能没有社会性。</a:t>
            </a:r>
            <a:endParaRPr lang="zh-CN" altLang="en-US">
              <a:latin typeface="微软雅黑" panose="020B0503020204020204" charset="-122"/>
              <a:ea typeface="微软雅黑" panose="020B0503020204020204" charset="-122"/>
            </a:endParaRPr>
          </a:p>
        </p:txBody>
      </p:sp>
      <p:grpSp>
        <p:nvGrpSpPr>
          <p:cNvPr id="38" name="组合 37"/>
          <p:cNvGrpSpPr/>
          <p:nvPr/>
        </p:nvGrpSpPr>
        <p:grpSpPr>
          <a:xfrm>
            <a:off x="2557478" y="4065270"/>
            <a:ext cx="818947" cy="916434"/>
            <a:chOff x="2239" y="3638"/>
            <a:chExt cx="1606" cy="1797"/>
          </a:xfrm>
        </p:grpSpPr>
        <p:grpSp>
          <p:nvGrpSpPr>
            <p:cNvPr id="40" name="组合 7"/>
            <p:cNvGrpSpPr/>
            <p:nvPr/>
          </p:nvGrpSpPr>
          <p:grpSpPr>
            <a:xfrm rot="5400000">
              <a:off x="2193" y="3783"/>
              <a:ext cx="1797" cy="1507"/>
              <a:chOff x="1757359" y="2285367"/>
              <a:chExt cx="891102" cy="747223"/>
            </a:xfrm>
          </p:grpSpPr>
          <p:cxnSp>
            <p:nvCxnSpPr>
              <p:cNvPr id="45" name="直接连接符 44"/>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49" name="组合 6"/>
              <p:cNvGrpSpPr/>
              <p:nvPr/>
            </p:nvGrpSpPr>
            <p:grpSpPr>
              <a:xfrm>
                <a:off x="1757359" y="2285367"/>
                <a:ext cx="686204" cy="568470"/>
                <a:chOff x="1757359" y="2285367"/>
                <a:chExt cx="686204" cy="568470"/>
              </a:xfrm>
            </p:grpSpPr>
            <p:cxnSp>
              <p:nvCxnSpPr>
                <p:cNvPr id="52" name="直接连接符 51"/>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4"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3</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55" name="文本框 54"/>
          <p:cNvSpPr txBox="1"/>
          <p:nvPr/>
        </p:nvSpPr>
        <p:spPr>
          <a:xfrm>
            <a:off x="3552190" y="4389120"/>
            <a:ext cx="5723255" cy="408940"/>
          </a:xfrm>
          <a:prstGeom prst="rect">
            <a:avLst/>
          </a:prstGeom>
          <a:noFill/>
        </p:spPr>
        <p:txBody>
          <a:bodyPr wrap="square" rtlCol="0">
            <a:spAutoFit/>
          </a:bodyPr>
          <a:p>
            <a:pPr>
              <a:lnSpc>
                <a:spcPct val="115000"/>
              </a:lnSpc>
              <a:spcBef>
                <a:spcPts val="0"/>
              </a:spcBef>
              <a:spcAft>
                <a:spcPts val="0"/>
              </a:spcAft>
            </a:pPr>
            <a:r>
              <a:rPr lang="zh-CN" altLang="en-US">
                <a:latin typeface="微软雅黑" panose="020B0503020204020204" charset="-122"/>
                <a:ea typeface="微软雅黑" panose="020B0503020204020204" charset="-122"/>
              </a:rPr>
              <a:t>人工智能没有人类的意识所特有的能动的创造能力。</a:t>
            </a:r>
            <a:endParaRPr lang="zh-CN" altLang="en-US">
              <a:latin typeface="微软雅黑" panose="020B0503020204020204" charset="-122"/>
              <a:ea typeface="微软雅黑" panose="020B0503020204020204" charset="-122"/>
            </a:endParaRPr>
          </a:p>
        </p:txBody>
      </p:sp>
      <p:grpSp>
        <p:nvGrpSpPr>
          <p:cNvPr id="56" name="组合 55"/>
          <p:cNvGrpSpPr/>
          <p:nvPr/>
        </p:nvGrpSpPr>
        <p:grpSpPr>
          <a:xfrm>
            <a:off x="2557478" y="5212715"/>
            <a:ext cx="818947" cy="916434"/>
            <a:chOff x="2239" y="3638"/>
            <a:chExt cx="1606" cy="1797"/>
          </a:xfrm>
        </p:grpSpPr>
        <p:grpSp>
          <p:nvGrpSpPr>
            <p:cNvPr id="57" name="组合 7"/>
            <p:cNvGrpSpPr/>
            <p:nvPr/>
          </p:nvGrpSpPr>
          <p:grpSpPr>
            <a:xfrm rot="5400000">
              <a:off x="2193" y="3783"/>
              <a:ext cx="1797" cy="1507"/>
              <a:chOff x="1757359" y="2285367"/>
              <a:chExt cx="891102" cy="747223"/>
            </a:xfrm>
          </p:grpSpPr>
          <p:cxnSp>
            <p:nvCxnSpPr>
              <p:cNvPr id="58" name="直接连接符 57"/>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62" name="组合 6"/>
              <p:cNvGrpSpPr/>
              <p:nvPr/>
            </p:nvGrpSpPr>
            <p:grpSpPr>
              <a:xfrm>
                <a:off x="1757359" y="2285367"/>
                <a:ext cx="686204" cy="568470"/>
                <a:chOff x="1757359" y="2285367"/>
                <a:chExt cx="686204" cy="568470"/>
              </a:xfrm>
            </p:grpSpPr>
            <p:cxnSp>
              <p:nvCxnSpPr>
                <p:cNvPr id="63" name="直接连接符 62"/>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65"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4</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66" name="文本框 65"/>
          <p:cNvSpPr txBox="1"/>
          <p:nvPr/>
        </p:nvSpPr>
        <p:spPr>
          <a:xfrm>
            <a:off x="3513455" y="5471795"/>
            <a:ext cx="5133975" cy="408940"/>
          </a:xfrm>
          <a:prstGeom prst="rect">
            <a:avLst/>
          </a:prstGeom>
          <a:noFill/>
        </p:spPr>
        <p:txBody>
          <a:bodyPr wrap="square" rtlCol="0">
            <a:spAutoFit/>
          </a:bodyPr>
          <a:p>
            <a:pPr>
              <a:lnSpc>
                <a:spcPct val="115000"/>
              </a:lnSpc>
              <a:spcBef>
                <a:spcPts val="0"/>
              </a:spcBef>
              <a:spcAft>
                <a:spcPts val="0"/>
              </a:spcAft>
            </a:pPr>
            <a:r>
              <a:rPr lang="zh-CN" altLang="en-US">
                <a:latin typeface="微软雅黑" panose="020B0503020204020204" charset="-122"/>
                <a:ea typeface="微软雅黑" panose="020B0503020204020204" charset="-122"/>
              </a:rPr>
              <a:t>两者总是人脑的思维在前，电脑的功能在后。</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up)">
                                      <p:cBhvr>
                                        <p:cTn id="16" dur="500"/>
                                        <p:tgtEl>
                                          <p:spTgt spid="12"/>
                                        </p:tgtEl>
                                      </p:cBhvr>
                                    </p:animEffect>
                                  </p:childTnLst>
                                </p:cTn>
                              </p:par>
                            </p:childTnLst>
                          </p:cTn>
                        </p:par>
                        <p:par>
                          <p:cTn id="17" fill="hold">
                            <p:stCondLst>
                              <p:cond delay="2000"/>
                            </p:stCondLst>
                            <p:childTnLst>
                              <p:par>
                                <p:cTn id="18" presetID="2" presetClass="entr" presetSubtype="8"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0-#ppt_w/2"/>
                                          </p:val>
                                        </p:tav>
                                        <p:tav tm="100000">
                                          <p:val>
                                            <p:strVal val="#ppt_x"/>
                                          </p:val>
                                        </p:tav>
                                      </p:tavLst>
                                    </p:anim>
                                    <p:anim calcmode="lin" valueType="num">
                                      <p:cBhvr additive="base">
                                        <p:cTn id="21" dur="500" fill="hold"/>
                                        <p:tgtEl>
                                          <p:spTgt spid="16"/>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3000"/>
                            </p:stCondLst>
                            <p:childTnLst>
                              <p:par>
                                <p:cTn id="27" presetID="2" presetClass="entr" presetSubtype="8"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0-#ppt_w/2"/>
                                          </p:val>
                                        </p:tav>
                                        <p:tav tm="100000">
                                          <p:val>
                                            <p:strVal val="#ppt_x"/>
                                          </p:val>
                                        </p:tav>
                                      </p:tavLst>
                                    </p:anim>
                                    <p:anim calcmode="lin" valueType="num">
                                      <p:cBhvr additive="base">
                                        <p:cTn id="30" dur="500" fill="hold"/>
                                        <p:tgtEl>
                                          <p:spTgt spid="38"/>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2" presetClass="entr" presetSubtype="1"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up)">
                                      <p:cBhvr>
                                        <p:cTn id="34" dur="500"/>
                                        <p:tgtEl>
                                          <p:spTgt spid="55"/>
                                        </p:tgtEl>
                                      </p:cBhvr>
                                    </p:animEffect>
                                  </p:childTnLst>
                                </p:cTn>
                              </p:par>
                            </p:childTnLst>
                          </p:cTn>
                        </p:par>
                        <p:par>
                          <p:cTn id="35" fill="hold">
                            <p:stCondLst>
                              <p:cond delay="4000"/>
                            </p:stCondLst>
                            <p:childTnLst>
                              <p:par>
                                <p:cTn id="36" presetID="2" presetClass="entr" presetSubtype="8" fill="hold" nodeType="after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additive="base">
                                        <p:cTn id="38" dur="500" fill="hold"/>
                                        <p:tgtEl>
                                          <p:spTgt spid="56"/>
                                        </p:tgtEl>
                                        <p:attrNameLst>
                                          <p:attrName>ppt_x</p:attrName>
                                        </p:attrNameLst>
                                      </p:cBhvr>
                                      <p:tavLst>
                                        <p:tav tm="0">
                                          <p:val>
                                            <p:strVal val="0-#ppt_w/2"/>
                                          </p:val>
                                        </p:tav>
                                        <p:tav tm="100000">
                                          <p:val>
                                            <p:strVal val="#ppt_x"/>
                                          </p:val>
                                        </p:tav>
                                      </p:tavLst>
                                    </p:anim>
                                    <p:anim calcmode="lin" valueType="num">
                                      <p:cBhvr additive="base">
                                        <p:cTn id="39" dur="500" fill="hold"/>
                                        <p:tgtEl>
                                          <p:spTgt spid="56"/>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66"/>
                                        </p:tgtEl>
                                        <p:attrNameLst>
                                          <p:attrName>style.visibility</p:attrName>
                                        </p:attrNameLst>
                                      </p:cBhvr>
                                      <p:to>
                                        <p:strVal val="visible"/>
                                      </p:to>
                                    </p:set>
                                    <p:animEffect transition="in" filter="wipe(up)">
                                      <p:cBhvr>
                                        <p:cTn id="43"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7" grpId="0"/>
      <p:bldP spid="55" grpId="0"/>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en-US" altLang="zh-CN" sz="3200" dirty="0">
                  <a:solidFill>
                    <a:srgbClr val="124062"/>
                  </a:solidFill>
                  <a:latin typeface="微软雅黑" panose="020B0503020204020204" charset="-122"/>
                  <a:ea typeface="微软雅黑" panose="020B0503020204020204" charset="-122"/>
                  <a:sym typeface="+mn-ea"/>
                </a:rPr>
                <a:t>AI</a:t>
              </a:r>
              <a:r>
                <a:rPr lang="zh-CN" altLang="en-US" sz="3200" dirty="0">
                  <a:solidFill>
                    <a:srgbClr val="124062"/>
                  </a:solidFill>
                  <a:latin typeface="微软雅黑" panose="020B0503020204020204" charset="-122"/>
                  <a:ea typeface="微软雅黑" panose="020B0503020204020204" charset="-122"/>
                  <a:sym typeface="+mn-ea"/>
                </a:rPr>
                <a:t>的分类</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27653" name="Freeform 21"/>
          <p:cNvSpPr/>
          <p:nvPr/>
        </p:nvSpPr>
        <p:spPr>
          <a:xfrm>
            <a:off x="4661535" y="1300480"/>
            <a:ext cx="4989195" cy="1741170"/>
          </a:xfrm>
          <a:custGeom>
            <a:avLst/>
            <a:gdLst/>
            <a:ahLst/>
            <a:cxnLst>
              <a:cxn ang="0">
                <a:pos x="88073" y="0"/>
              </a:cxn>
              <a:cxn ang="0">
                <a:pos x="2961662" y="0"/>
              </a:cxn>
              <a:cxn ang="0">
                <a:pos x="3049735" y="114898"/>
              </a:cxn>
              <a:cxn ang="0">
                <a:pos x="3049735" y="1626590"/>
              </a:cxn>
              <a:cxn ang="0">
                <a:pos x="2961662" y="1741488"/>
              </a:cxn>
              <a:cxn ang="0">
                <a:pos x="88073" y="1741488"/>
              </a:cxn>
              <a:cxn ang="0">
                <a:pos x="0" y="1626590"/>
              </a:cxn>
              <a:cxn ang="0">
                <a:pos x="0" y="114898"/>
              </a:cxn>
              <a:cxn ang="0">
                <a:pos x="88073" y="0"/>
              </a:cxn>
            </a:cxnLst>
            <a:pathLst>
              <a:path w="5298" h="2319">
                <a:moveTo>
                  <a:pt x="153" y="0"/>
                </a:moveTo>
                <a:lnTo>
                  <a:pt x="5145" y="0"/>
                </a:lnTo>
                <a:cubicBezTo>
                  <a:pt x="5229" y="0"/>
                  <a:pt x="5298" y="69"/>
                  <a:pt x="5298" y="153"/>
                </a:cubicBezTo>
                <a:lnTo>
                  <a:pt x="5298" y="2166"/>
                </a:lnTo>
                <a:cubicBezTo>
                  <a:pt x="5298" y="2250"/>
                  <a:pt x="5229" y="2319"/>
                  <a:pt x="5145" y="2319"/>
                </a:cubicBezTo>
                <a:lnTo>
                  <a:pt x="153" y="2319"/>
                </a:lnTo>
                <a:cubicBezTo>
                  <a:pt x="69" y="2319"/>
                  <a:pt x="0" y="2250"/>
                  <a:pt x="0" y="2166"/>
                </a:cubicBezTo>
                <a:lnTo>
                  <a:pt x="0" y="153"/>
                </a:lnTo>
                <a:cubicBezTo>
                  <a:pt x="0" y="69"/>
                  <a:pt x="69" y="0"/>
                  <a:pt x="153" y="0"/>
                </a:cubicBezTo>
                <a:close/>
              </a:path>
            </a:pathLst>
          </a:custGeom>
          <a:solidFill>
            <a:schemeClr val="bg2">
              <a:lumMod val="90000"/>
            </a:schemeClr>
          </a:solidFill>
          <a:ln w="9525">
            <a:noFill/>
          </a:ln>
        </p:spPr>
        <p:txBody>
          <a:bodyPr/>
          <a:p>
            <a:endParaRPr lang="zh-CN" altLang="en-US"/>
          </a:p>
        </p:txBody>
      </p:sp>
      <p:sp>
        <p:nvSpPr>
          <p:cNvPr id="27654" name="Freeform 22"/>
          <p:cNvSpPr/>
          <p:nvPr/>
        </p:nvSpPr>
        <p:spPr>
          <a:xfrm>
            <a:off x="4661535" y="4145280"/>
            <a:ext cx="5066665" cy="1741170"/>
          </a:xfrm>
          <a:custGeom>
            <a:avLst/>
            <a:gdLst/>
            <a:ahLst/>
            <a:cxnLst>
              <a:cxn ang="0">
                <a:pos x="88073" y="0"/>
              </a:cxn>
              <a:cxn ang="0">
                <a:pos x="2961662" y="0"/>
              </a:cxn>
              <a:cxn ang="0">
                <a:pos x="3049735" y="115649"/>
              </a:cxn>
              <a:cxn ang="0">
                <a:pos x="3049735" y="1626590"/>
              </a:cxn>
              <a:cxn ang="0">
                <a:pos x="2961662" y="1741488"/>
              </a:cxn>
              <a:cxn ang="0">
                <a:pos x="88073" y="1741488"/>
              </a:cxn>
              <a:cxn ang="0">
                <a:pos x="0" y="1626590"/>
              </a:cxn>
              <a:cxn ang="0">
                <a:pos x="0" y="115649"/>
              </a:cxn>
              <a:cxn ang="0">
                <a:pos x="88073" y="0"/>
              </a:cxn>
            </a:cxnLst>
            <a:pathLst>
              <a:path w="5298" h="2319">
                <a:moveTo>
                  <a:pt x="153" y="0"/>
                </a:moveTo>
                <a:lnTo>
                  <a:pt x="5145" y="0"/>
                </a:lnTo>
                <a:cubicBezTo>
                  <a:pt x="5229" y="0"/>
                  <a:pt x="5298" y="69"/>
                  <a:pt x="5298" y="154"/>
                </a:cubicBezTo>
                <a:lnTo>
                  <a:pt x="5298" y="2166"/>
                </a:lnTo>
                <a:cubicBezTo>
                  <a:pt x="5298" y="2250"/>
                  <a:pt x="5229" y="2319"/>
                  <a:pt x="5145" y="2319"/>
                </a:cubicBezTo>
                <a:lnTo>
                  <a:pt x="153" y="2319"/>
                </a:lnTo>
                <a:cubicBezTo>
                  <a:pt x="69" y="2319"/>
                  <a:pt x="0" y="2250"/>
                  <a:pt x="0" y="2166"/>
                </a:cubicBezTo>
                <a:lnTo>
                  <a:pt x="0" y="154"/>
                </a:lnTo>
                <a:cubicBezTo>
                  <a:pt x="0" y="69"/>
                  <a:pt x="69" y="0"/>
                  <a:pt x="153" y="0"/>
                </a:cubicBezTo>
                <a:close/>
              </a:path>
            </a:pathLst>
          </a:custGeom>
          <a:solidFill>
            <a:srgbClr val="D0CECE"/>
          </a:solidFill>
          <a:ln w="9525">
            <a:noFill/>
          </a:ln>
        </p:spPr>
        <p:txBody>
          <a:bodyPr/>
          <a:p>
            <a:endParaRPr lang="zh-CN" altLang="en-US"/>
          </a:p>
        </p:txBody>
      </p:sp>
      <p:sp>
        <p:nvSpPr>
          <p:cNvPr id="27655" name="Freeform 24"/>
          <p:cNvSpPr/>
          <p:nvPr/>
        </p:nvSpPr>
        <p:spPr>
          <a:xfrm>
            <a:off x="3821430" y="2132013"/>
            <a:ext cx="703263" cy="3062287"/>
          </a:xfrm>
          <a:custGeom>
            <a:avLst/>
            <a:gdLst/>
            <a:ahLst/>
            <a:cxnLst>
              <a:cxn ang="0">
                <a:pos x="0" y="1566804"/>
              </a:cxn>
              <a:cxn ang="0">
                <a:pos x="0" y="1490228"/>
              </a:cxn>
              <a:cxn ang="0">
                <a:pos x="98112" y="1457196"/>
              </a:cxn>
              <a:cxn ang="0">
                <a:pos x="196974" y="1400890"/>
              </a:cxn>
              <a:cxn ang="0">
                <a:pos x="286098" y="1285275"/>
              </a:cxn>
              <a:cxn ang="0">
                <a:pos x="319052" y="1102093"/>
              </a:cxn>
              <a:cxn ang="0">
                <a:pos x="301077" y="911404"/>
              </a:cxn>
              <a:cxn ang="0">
                <a:pos x="265877" y="650896"/>
              </a:cxn>
              <a:cxn ang="0">
                <a:pos x="251647" y="468465"/>
              </a:cxn>
              <a:cxn ang="0">
                <a:pos x="292839" y="300298"/>
              </a:cxn>
              <a:cxn ang="0">
                <a:pos x="376721" y="174173"/>
              </a:cxn>
              <a:cxn ang="0">
                <a:pos x="479327" y="86336"/>
              </a:cxn>
              <a:cxn ang="0">
                <a:pos x="602155" y="28528"/>
              </a:cxn>
              <a:cxn ang="0">
                <a:pos x="690531" y="0"/>
              </a:cxn>
              <a:cxn ang="0">
                <a:pos x="703263" y="49549"/>
              </a:cxn>
              <a:cxn ang="0">
                <a:pos x="586427" y="93092"/>
              </a:cxn>
              <a:cxn ang="0">
                <a:pos x="508536" y="152401"/>
              </a:cxn>
              <a:cxn ang="0">
                <a:pos x="454612" y="238737"/>
              </a:cxn>
              <a:cxn ang="0">
                <a:pos x="425403" y="340087"/>
              </a:cxn>
              <a:cxn ang="0">
                <a:pos x="420909" y="468465"/>
              </a:cxn>
              <a:cxn ang="0">
                <a:pos x="441131" y="689184"/>
              </a:cxn>
              <a:cxn ang="0">
                <a:pos x="466595" y="880624"/>
              </a:cxn>
              <a:cxn ang="0">
                <a:pos x="464348" y="1040532"/>
              </a:cxn>
              <a:cxn ang="0">
                <a:pos x="408177" y="1249990"/>
              </a:cxn>
              <a:cxn ang="0">
                <a:pos x="276362" y="1400890"/>
              </a:cxn>
              <a:cxn ang="0">
                <a:pos x="80138" y="1530018"/>
              </a:cxn>
              <a:cxn ang="0">
                <a:pos x="232174" y="1622359"/>
              </a:cxn>
              <a:cxn ang="0">
                <a:pos x="340772" y="1723710"/>
              </a:cxn>
              <a:cxn ang="0">
                <a:pos x="420909" y="1857343"/>
              </a:cxn>
              <a:cxn ang="0">
                <a:pos x="451616" y="2025509"/>
              </a:cxn>
              <a:cxn ang="0">
                <a:pos x="454612" y="2213196"/>
              </a:cxn>
              <a:cxn ang="0">
                <a:pos x="426901" y="2502983"/>
              </a:cxn>
              <a:cxn ang="0">
                <a:pos x="423905" y="2689919"/>
              </a:cxn>
              <a:cxn ang="0">
                <a:pos x="446374" y="2809287"/>
              </a:cxn>
              <a:cxn ang="0">
                <a:pos x="514528" y="2918145"/>
              </a:cxn>
              <a:cxn ang="0">
                <a:pos x="608146" y="2991718"/>
              </a:cxn>
              <a:cxn ang="0">
                <a:pos x="687535" y="3025502"/>
              </a:cxn>
              <a:cxn ang="0">
                <a:pos x="675552" y="3062288"/>
              </a:cxn>
              <a:cxn ang="0">
                <a:pos x="557218" y="3031507"/>
              </a:cxn>
              <a:cxn ang="0">
                <a:pos x="460604" y="2982709"/>
              </a:cxn>
              <a:cxn ang="0">
                <a:pos x="371479" y="2903881"/>
              </a:cxn>
              <a:cxn ang="0">
                <a:pos x="307069" y="2810788"/>
              </a:cxn>
              <a:cxn ang="0">
                <a:pos x="265877" y="2701180"/>
              </a:cxn>
              <a:cxn ang="0">
                <a:pos x="247902" y="2563793"/>
              </a:cxn>
              <a:cxn ang="0">
                <a:pos x="273366" y="2336318"/>
              </a:cxn>
              <a:cxn ang="0">
                <a:pos x="312312" y="2068302"/>
              </a:cxn>
              <a:cxn ang="0">
                <a:pos x="316056" y="1865601"/>
              </a:cxn>
              <a:cxn ang="0">
                <a:pos x="265877" y="1722209"/>
              </a:cxn>
              <a:cxn ang="0">
                <a:pos x="184241" y="1640377"/>
              </a:cxn>
              <a:cxn ang="0">
                <a:pos x="0" y="1566804"/>
              </a:cxn>
            </a:cxnLst>
            <a:pathLst>
              <a:path w="939" h="4079">
                <a:moveTo>
                  <a:pt x="0" y="2087"/>
                </a:moveTo>
                <a:lnTo>
                  <a:pt x="0" y="1985"/>
                </a:lnTo>
                <a:cubicBezTo>
                  <a:pt x="49" y="1971"/>
                  <a:pt x="93" y="1957"/>
                  <a:pt x="131" y="1941"/>
                </a:cubicBezTo>
                <a:cubicBezTo>
                  <a:pt x="170" y="1927"/>
                  <a:pt x="214" y="1901"/>
                  <a:pt x="263" y="1866"/>
                </a:cubicBezTo>
                <a:cubicBezTo>
                  <a:pt x="312" y="1830"/>
                  <a:pt x="352" y="1779"/>
                  <a:pt x="382" y="1712"/>
                </a:cubicBezTo>
                <a:cubicBezTo>
                  <a:pt x="412" y="1645"/>
                  <a:pt x="426" y="1563"/>
                  <a:pt x="426" y="1468"/>
                </a:cubicBezTo>
                <a:cubicBezTo>
                  <a:pt x="424" y="1421"/>
                  <a:pt x="416" y="1337"/>
                  <a:pt x="402" y="1214"/>
                </a:cubicBezTo>
                <a:cubicBezTo>
                  <a:pt x="389" y="1091"/>
                  <a:pt x="373" y="975"/>
                  <a:pt x="355" y="867"/>
                </a:cubicBezTo>
                <a:cubicBezTo>
                  <a:pt x="337" y="760"/>
                  <a:pt x="331" y="678"/>
                  <a:pt x="336" y="624"/>
                </a:cubicBezTo>
                <a:cubicBezTo>
                  <a:pt x="339" y="541"/>
                  <a:pt x="358" y="467"/>
                  <a:pt x="391" y="400"/>
                </a:cubicBezTo>
                <a:cubicBezTo>
                  <a:pt x="426" y="333"/>
                  <a:pt x="463" y="277"/>
                  <a:pt x="503" y="232"/>
                </a:cubicBezTo>
                <a:cubicBezTo>
                  <a:pt x="542" y="187"/>
                  <a:pt x="588" y="148"/>
                  <a:pt x="640" y="115"/>
                </a:cubicBezTo>
                <a:cubicBezTo>
                  <a:pt x="692" y="82"/>
                  <a:pt x="746" y="56"/>
                  <a:pt x="804" y="38"/>
                </a:cubicBezTo>
                <a:lnTo>
                  <a:pt x="922" y="0"/>
                </a:lnTo>
                <a:lnTo>
                  <a:pt x="939" y="66"/>
                </a:lnTo>
                <a:cubicBezTo>
                  <a:pt x="876" y="85"/>
                  <a:pt x="825" y="104"/>
                  <a:pt x="783" y="124"/>
                </a:cubicBezTo>
                <a:cubicBezTo>
                  <a:pt x="742" y="142"/>
                  <a:pt x="708" y="169"/>
                  <a:pt x="679" y="203"/>
                </a:cubicBezTo>
                <a:cubicBezTo>
                  <a:pt x="650" y="238"/>
                  <a:pt x="626" y="275"/>
                  <a:pt x="607" y="318"/>
                </a:cubicBezTo>
                <a:cubicBezTo>
                  <a:pt x="588" y="361"/>
                  <a:pt x="575" y="406"/>
                  <a:pt x="568" y="453"/>
                </a:cubicBezTo>
                <a:cubicBezTo>
                  <a:pt x="561" y="501"/>
                  <a:pt x="559" y="558"/>
                  <a:pt x="562" y="624"/>
                </a:cubicBezTo>
                <a:cubicBezTo>
                  <a:pt x="562" y="703"/>
                  <a:pt x="571" y="801"/>
                  <a:pt x="589" y="918"/>
                </a:cubicBezTo>
                <a:cubicBezTo>
                  <a:pt x="606" y="1036"/>
                  <a:pt x="618" y="1121"/>
                  <a:pt x="623" y="1173"/>
                </a:cubicBezTo>
                <a:cubicBezTo>
                  <a:pt x="629" y="1225"/>
                  <a:pt x="627" y="1295"/>
                  <a:pt x="620" y="1386"/>
                </a:cubicBezTo>
                <a:cubicBezTo>
                  <a:pt x="608" y="1482"/>
                  <a:pt x="584" y="1575"/>
                  <a:pt x="545" y="1665"/>
                </a:cubicBezTo>
                <a:cubicBezTo>
                  <a:pt x="507" y="1755"/>
                  <a:pt x="448" y="1822"/>
                  <a:pt x="369" y="1866"/>
                </a:cubicBezTo>
                <a:lnTo>
                  <a:pt x="107" y="2038"/>
                </a:lnTo>
                <a:cubicBezTo>
                  <a:pt x="194" y="2087"/>
                  <a:pt x="262" y="2128"/>
                  <a:pt x="310" y="2161"/>
                </a:cubicBezTo>
                <a:cubicBezTo>
                  <a:pt x="358" y="2194"/>
                  <a:pt x="406" y="2239"/>
                  <a:pt x="455" y="2296"/>
                </a:cubicBezTo>
                <a:cubicBezTo>
                  <a:pt x="505" y="2353"/>
                  <a:pt x="540" y="2413"/>
                  <a:pt x="562" y="2474"/>
                </a:cubicBezTo>
                <a:cubicBezTo>
                  <a:pt x="584" y="2536"/>
                  <a:pt x="597" y="2610"/>
                  <a:pt x="603" y="2698"/>
                </a:cubicBezTo>
                <a:cubicBezTo>
                  <a:pt x="608" y="2785"/>
                  <a:pt x="610" y="2869"/>
                  <a:pt x="607" y="2948"/>
                </a:cubicBezTo>
                <a:lnTo>
                  <a:pt x="570" y="3334"/>
                </a:lnTo>
                <a:cubicBezTo>
                  <a:pt x="562" y="3437"/>
                  <a:pt x="561" y="3520"/>
                  <a:pt x="566" y="3583"/>
                </a:cubicBezTo>
                <a:cubicBezTo>
                  <a:pt x="571" y="3646"/>
                  <a:pt x="582" y="3699"/>
                  <a:pt x="596" y="3742"/>
                </a:cubicBezTo>
                <a:cubicBezTo>
                  <a:pt x="612" y="3783"/>
                  <a:pt x="642" y="3832"/>
                  <a:pt x="687" y="3887"/>
                </a:cubicBezTo>
                <a:cubicBezTo>
                  <a:pt x="732" y="3942"/>
                  <a:pt x="773" y="3974"/>
                  <a:pt x="812" y="3985"/>
                </a:cubicBezTo>
                <a:lnTo>
                  <a:pt x="918" y="4030"/>
                </a:lnTo>
                <a:lnTo>
                  <a:pt x="902" y="4079"/>
                </a:lnTo>
                <a:cubicBezTo>
                  <a:pt x="839" y="4065"/>
                  <a:pt x="787" y="4052"/>
                  <a:pt x="744" y="4038"/>
                </a:cubicBezTo>
                <a:cubicBezTo>
                  <a:pt x="702" y="4025"/>
                  <a:pt x="659" y="4003"/>
                  <a:pt x="615" y="3973"/>
                </a:cubicBezTo>
                <a:cubicBezTo>
                  <a:pt x="571" y="3943"/>
                  <a:pt x="532" y="3908"/>
                  <a:pt x="496" y="3868"/>
                </a:cubicBezTo>
                <a:cubicBezTo>
                  <a:pt x="461" y="3829"/>
                  <a:pt x="432" y="3787"/>
                  <a:pt x="410" y="3744"/>
                </a:cubicBezTo>
                <a:cubicBezTo>
                  <a:pt x="389" y="3700"/>
                  <a:pt x="370" y="3651"/>
                  <a:pt x="355" y="3598"/>
                </a:cubicBezTo>
                <a:cubicBezTo>
                  <a:pt x="340" y="3544"/>
                  <a:pt x="331" y="3483"/>
                  <a:pt x="331" y="3415"/>
                </a:cubicBezTo>
                <a:cubicBezTo>
                  <a:pt x="329" y="3347"/>
                  <a:pt x="340" y="3246"/>
                  <a:pt x="365" y="3112"/>
                </a:cubicBezTo>
                <a:cubicBezTo>
                  <a:pt x="387" y="2978"/>
                  <a:pt x="404" y="2859"/>
                  <a:pt x="417" y="2755"/>
                </a:cubicBezTo>
                <a:cubicBezTo>
                  <a:pt x="428" y="2651"/>
                  <a:pt x="431" y="2561"/>
                  <a:pt x="422" y="2485"/>
                </a:cubicBezTo>
                <a:cubicBezTo>
                  <a:pt x="412" y="2416"/>
                  <a:pt x="389" y="2353"/>
                  <a:pt x="355" y="2294"/>
                </a:cubicBezTo>
                <a:cubicBezTo>
                  <a:pt x="321" y="2235"/>
                  <a:pt x="284" y="2199"/>
                  <a:pt x="246" y="2185"/>
                </a:cubicBezTo>
                <a:lnTo>
                  <a:pt x="0" y="2087"/>
                </a:lnTo>
                <a:close/>
              </a:path>
            </a:pathLst>
          </a:custGeom>
          <a:solidFill>
            <a:srgbClr val="124062"/>
          </a:solidFill>
          <a:ln w="9525">
            <a:noFill/>
          </a:ln>
        </p:spPr>
        <p:txBody>
          <a:bodyPr/>
          <a:p>
            <a:endParaRPr lang="zh-CN" altLang="en-US"/>
          </a:p>
        </p:txBody>
      </p:sp>
      <p:grpSp>
        <p:nvGrpSpPr>
          <p:cNvPr id="27656" name="组合 7"/>
          <p:cNvGrpSpPr/>
          <p:nvPr/>
        </p:nvGrpSpPr>
        <p:grpSpPr>
          <a:xfrm>
            <a:off x="1494095" y="2706688"/>
            <a:ext cx="2047935" cy="2047875"/>
            <a:chOff x="-4823" y="0"/>
            <a:chExt cx="2047936" cy="2047875"/>
          </a:xfrm>
        </p:grpSpPr>
        <p:sp>
          <p:nvSpPr>
            <p:cNvPr id="27657" name="Oval 23"/>
            <p:cNvSpPr/>
            <p:nvPr/>
          </p:nvSpPr>
          <p:spPr>
            <a:xfrm>
              <a:off x="0" y="0"/>
              <a:ext cx="2043113" cy="2047875"/>
            </a:xfrm>
            <a:prstGeom prst="ellipse">
              <a:avLst/>
            </a:prstGeom>
            <a:solidFill>
              <a:srgbClr val="124062"/>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7659" name="TextBox 10"/>
            <p:cNvSpPr txBox="1"/>
            <p:nvPr/>
          </p:nvSpPr>
          <p:spPr>
            <a:xfrm>
              <a:off x="-4823" y="547945"/>
              <a:ext cx="2011681" cy="829945"/>
            </a:xfrm>
            <a:prstGeom prst="rect">
              <a:avLst/>
            </a:prstGeom>
            <a:noFill/>
            <a:ln w="9525">
              <a:noFill/>
            </a:ln>
          </p:spPr>
          <p:txBody>
            <a:bodyPr wrap="none">
              <a:spAutoFit/>
            </a:bodyPr>
            <a:p>
              <a:pPr lvl="0" algn="ctr" eaLnBrk="1" hangingPunct="1"/>
              <a:r>
                <a:rPr lang="en-US" altLang="zh-CN" sz="2400" b="1" dirty="0">
                  <a:solidFill>
                    <a:schemeClr val="bg1"/>
                  </a:solidFill>
                  <a:latin typeface="微软雅黑" panose="020B0503020204020204" charset="-122"/>
                  <a:ea typeface="微软雅黑" panose="020B0503020204020204" charset="-122"/>
                </a:rPr>
                <a:t>AI</a:t>
              </a:r>
              <a:endParaRPr lang="en-US" altLang="zh-CN" sz="2400" b="1" dirty="0">
                <a:solidFill>
                  <a:schemeClr val="bg1"/>
                </a:solidFill>
                <a:latin typeface="微软雅黑" panose="020B0503020204020204" charset="-122"/>
                <a:ea typeface="微软雅黑" panose="020B0503020204020204" charset="-122"/>
              </a:endParaRPr>
            </a:p>
            <a:p>
              <a:pPr lvl="0" algn="ctr" eaLnBrk="1" hangingPunct="1"/>
              <a:r>
                <a:rPr lang="zh-CN" altLang="en-US" sz="2400" b="1" dirty="0">
                  <a:solidFill>
                    <a:schemeClr val="bg1"/>
                  </a:solidFill>
                  <a:latin typeface="微软雅黑" panose="020B0503020204020204" charset="-122"/>
                  <a:ea typeface="微软雅黑" panose="020B0503020204020204" charset="-122"/>
                </a:rPr>
                <a:t>（人工智能）</a:t>
              </a:r>
              <a:endParaRPr lang="zh-CN" altLang="en-US" sz="2400" b="1" dirty="0">
                <a:solidFill>
                  <a:schemeClr val="bg1"/>
                </a:solidFill>
                <a:latin typeface="微软雅黑" panose="020B0503020204020204" charset="-122"/>
                <a:ea typeface="微软雅黑" panose="020B0503020204020204" charset="-122"/>
              </a:endParaRPr>
            </a:p>
          </p:txBody>
        </p:sp>
      </p:grpSp>
      <p:sp>
        <p:nvSpPr>
          <p:cNvPr id="27660" name="矩形 11"/>
          <p:cNvSpPr/>
          <p:nvPr/>
        </p:nvSpPr>
        <p:spPr>
          <a:xfrm>
            <a:off x="4829493" y="1481138"/>
            <a:ext cx="2268537" cy="368300"/>
          </a:xfrm>
          <a:prstGeom prst="rect">
            <a:avLst/>
          </a:prstGeom>
          <a:noFill/>
          <a:ln w="9525">
            <a:noFill/>
          </a:ln>
        </p:spPr>
        <p:txBody>
          <a:bodyPr>
            <a:spAutoFit/>
          </a:bodyPr>
          <a:p>
            <a:pPr lvl="0" eaLnBrk="1" hangingPunct="1"/>
            <a:r>
              <a:rPr lang="zh-CN" altLang="en-US" b="1" dirty="0">
                <a:solidFill>
                  <a:schemeClr val="tx1"/>
                </a:solidFill>
                <a:latin typeface="微软雅黑" panose="020B0503020204020204" charset="-122"/>
                <a:ea typeface="微软雅黑" panose="020B0503020204020204" charset="-122"/>
                <a:sym typeface="微软雅黑" panose="020B0503020204020204" charset="-122"/>
              </a:rPr>
              <a:t>强人工智能</a:t>
            </a:r>
            <a:endParaRPr lang="zh-CN" altLang="en-US" b="1" dirty="0">
              <a:solidFill>
                <a:schemeClr val="tx1"/>
              </a:solidFill>
              <a:latin typeface="微软雅黑" panose="020B0503020204020204" charset="-122"/>
              <a:ea typeface="微软雅黑" panose="020B0503020204020204" charset="-122"/>
              <a:sym typeface="微软雅黑" panose="020B0503020204020204" charset="-122"/>
            </a:endParaRPr>
          </a:p>
        </p:txBody>
      </p:sp>
      <p:sp>
        <p:nvSpPr>
          <p:cNvPr id="27661" name="矩形 12"/>
          <p:cNvSpPr/>
          <p:nvPr/>
        </p:nvSpPr>
        <p:spPr>
          <a:xfrm>
            <a:off x="4829810" y="1912620"/>
            <a:ext cx="4667250" cy="866140"/>
          </a:xfrm>
          <a:prstGeom prst="rect">
            <a:avLst/>
          </a:prstGeom>
          <a:noFill/>
          <a:ln w="9525">
            <a:noFill/>
          </a:ln>
        </p:spPr>
        <p:txBody>
          <a:bodyPr wrap="square">
            <a:spAutoFit/>
          </a:bodyPr>
          <a:p>
            <a:pPr lvl="0" eaLnBrk="1" hangingPunct="1">
              <a:lnSpc>
                <a:spcPct val="120000"/>
              </a:lnSpc>
              <a:spcBef>
                <a:spcPts val="0"/>
              </a:spcBef>
              <a:spcAft>
                <a:spcPts val="0"/>
              </a:spcAft>
            </a:pPr>
            <a:r>
              <a:rPr lang="zh-CN" altLang="en-US" sz="1400" dirty="0">
                <a:solidFill>
                  <a:schemeClr val="tx1"/>
                </a:solidFill>
                <a:latin typeface="微软雅黑" panose="020B0503020204020204" charset="-122"/>
                <a:ea typeface="微软雅黑" panose="020B0503020204020204" charset="-122"/>
                <a:sym typeface="微软雅黑" panose="020B0503020204020204" charset="-122"/>
              </a:rPr>
              <a:t>认为有可能制造出真正能推理和解决问题的智能机器，并且，这样的机器是有知觉的，有自我意识的。</a:t>
            </a:r>
            <a:endParaRPr lang="zh-CN" altLang="en-US" sz="1400" dirty="0">
              <a:solidFill>
                <a:schemeClr val="tx1"/>
              </a:solidFill>
              <a:latin typeface="微软雅黑" panose="020B0503020204020204" charset="-122"/>
              <a:ea typeface="微软雅黑" panose="020B0503020204020204" charset="-122"/>
              <a:sym typeface="微软雅黑" panose="020B0503020204020204" charset="-122"/>
            </a:endParaRPr>
          </a:p>
          <a:p>
            <a:pPr lvl="0" eaLnBrk="1" hangingPunct="1">
              <a:lnSpc>
                <a:spcPct val="120000"/>
              </a:lnSpc>
              <a:spcBef>
                <a:spcPts val="0"/>
              </a:spcBef>
              <a:spcAft>
                <a:spcPts val="0"/>
              </a:spcAft>
            </a:pPr>
            <a:r>
              <a:rPr lang="zh-CN" altLang="en-US" sz="1400" dirty="0">
                <a:solidFill>
                  <a:schemeClr val="tx1"/>
                </a:solidFill>
                <a:latin typeface="微软雅黑" panose="020B0503020204020204" charset="-122"/>
                <a:ea typeface="微软雅黑" panose="020B0503020204020204" charset="-122"/>
                <a:sym typeface="微软雅黑" panose="020B0503020204020204" charset="-122"/>
              </a:rPr>
              <a:t>可以有两类：类人的人工智能和非类人的人工智能</a:t>
            </a:r>
            <a:endParaRPr lang="zh-CN" altLang="en-US" sz="1400" dirty="0">
              <a:solidFill>
                <a:schemeClr val="tx1"/>
              </a:solidFill>
              <a:latin typeface="微软雅黑" panose="020B0503020204020204" charset="-122"/>
              <a:ea typeface="微软雅黑" panose="020B0503020204020204" charset="-122"/>
              <a:sym typeface="微软雅黑" panose="020B0503020204020204" charset="-122"/>
            </a:endParaRPr>
          </a:p>
        </p:txBody>
      </p:sp>
      <p:sp>
        <p:nvSpPr>
          <p:cNvPr id="27662" name="矩形 13"/>
          <p:cNvSpPr/>
          <p:nvPr/>
        </p:nvSpPr>
        <p:spPr>
          <a:xfrm>
            <a:off x="4829493" y="4333875"/>
            <a:ext cx="2268537" cy="368300"/>
          </a:xfrm>
          <a:prstGeom prst="rect">
            <a:avLst/>
          </a:prstGeom>
          <a:noFill/>
          <a:ln w="9525">
            <a:noFill/>
          </a:ln>
        </p:spPr>
        <p:txBody>
          <a:bodyPr>
            <a:spAutoFit/>
          </a:bodyPr>
          <a:p>
            <a:pPr lvl="0" eaLnBrk="1" hangingPunct="1"/>
            <a:r>
              <a:rPr lang="zh-CN" altLang="en-US" b="1" dirty="0">
                <a:solidFill>
                  <a:schemeClr val="tx1"/>
                </a:solidFill>
                <a:latin typeface="微软雅黑" panose="020B0503020204020204" charset="-122"/>
                <a:ea typeface="微软雅黑" panose="020B0503020204020204" charset="-122"/>
                <a:sym typeface="微软雅黑" panose="020B0503020204020204" charset="-122"/>
              </a:rPr>
              <a:t>弱人工智能</a:t>
            </a:r>
            <a:endParaRPr lang="zh-CN" altLang="en-US" b="1" dirty="0">
              <a:solidFill>
                <a:schemeClr val="tx1"/>
              </a:solidFill>
              <a:latin typeface="微软雅黑" panose="020B0503020204020204" charset="-122"/>
              <a:ea typeface="微软雅黑" panose="020B0503020204020204" charset="-122"/>
              <a:sym typeface="微软雅黑" panose="020B0503020204020204" charset="-122"/>
            </a:endParaRPr>
          </a:p>
        </p:txBody>
      </p:sp>
      <p:sp>
        <p:nvSpPr>
          <p:cNvPr id="27663" name="矩形 14"/>
          <p:cNvSpPr/>
          <p:nvPr/>
        </p:nvSpPr>
        <p:spPr>
          <a:xfrm>
            <a:off x="4860925" y="4754880"/>
            <a:ext cx="4667885" cy="866140"/>
          </a:xfrm>
          <a:prstGeom prst="rect">
            <a:avLst/>
          </a:prstGeom>
          <a:noFill/>
          <a:ln w="9525">
            <a:noFill/>
          </a:ln>
        </p:spPr>
        <p:txBody>
          <a:bodyPr wrap="square">
            <a:spAutoFit/>
          </a:bodyPr>
          <a:p>
            <a:pPr lvl="0" algn="l" eaLnBrk="1" hangingPunct="1">
              <a:lnSpc>
                <a:spcPct val="120000"/>
              </a:lnSpc>
              <a:spcBef>
                <a:spcPts val="0"/>
              </a:spcBef>
              <a:spcAft>
                <a:spcPts val="0"/>
              </a:spcAft>
              <a:buNone/>
            </a:pPr>
            <a:r>
              <a:rPr lang="zh-CN" altLang="en-US" sz="1400" dirty="0">
                <a:latin typeface="微软雅黑" panose="020B0503020204020204" charset="-122"/>
                <a:ea typeface="微软雅黑" panose="020B0503020204020204" charset="-122"/>
                <a:sym typeface="微软雅黑" panose="020B0503020204020204" charset="-122"/>
              </a:rPr>
              <a:t>认为不可能制造出能真正地推理和解决问题的智能机器，这些机器只不过看起来像是智能的，但是并不真正拥有智能，也不会有自主意识。</a:t>
            </a:r>
            <a:endParaRPr lang="zh-CN" altLang="en-US" sz="1400" dirty="0">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7656"/>
                                        </p:tgtEl>
                                        <p:attrNameLst>
                                          <p:attrName>style.visibility</p:attrName>
                                        </p:attrNameLst>
                                      </p:cBhvr>
                                      <p:to>
                                        <p:strVal val="visible"/>
                                      </p:to>
                                    </p:set>
                                    <p:animEffect transition="in" filter="fade">
                                      <p:cBhvr>
                                        <p:cTn id="11" dur="500"/>
                                        <p:tgtEl>
                                          <p:spTgt spid="27656"/>
                                        </p:tgtEl>
                                      </p:cBhvr>
                                    </p:animEffect>
                                    <p:anim calcmode="lin" valueType="num">
                                      <p:cBhvr>
                                        <p:cTn id="12" dur="500" fill="hold"/>
                                        <p:tgtEl>
                                          <p:spTgt spid="27656"/>
                                        </p:tgtEl>
                                        <p:attrNameLst>
                                          <p:attrName>ppt_x</p:attrName>
                                        </p:attrNameLst>
                                      </p:cBhvr>
                                      <p:tavLst>
                                        <p:tav tm="0">
                                          <p:val>
                                            <p:strVal val="#ppt_x"/>
                                          </p:val>
                                        </p:tav>
                                        <p:tav tm="100000">
                                          <p:val>
                                            <p:strVal val="#ppt_x"/>
                                          </p:val>
                                        </p:tav>
                                      </p:tavLst>
                                    </p:anim>
                                    <p:anim calcmode="lin" valueType="num">
                                      <p:cBhvr>
                                        <p:cTn id="13" dur="500" fill="hold"/>
                                        <p:tgtEl>
                                          <p:spTgt spid="2765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6" presetClass="entr" presetSubtype="42" fill="hold" nodeType="afterEffect">
                                  <p:stCondLst>
                                    <p:cond delay="0"/>
                                  </p:stCondLst>
                                  <p:childTnLst>
                                    <p:set>
                                      <p:cBhvr>
                                        <p:cTn id="16" dur="1" fill="hold">
                                          <p:stCondLst>
                                            <p:cond delay="0"/>
                                          </p:stCondLst>
                                        </p:cTn>
                                        <p:tgtEl>
                                          <p:spTgt spid="27655"/>
                                        </p:tgtEl>
                                        <p:attrNameLst>
                                          <p:attrName>style.visibility</p:attrName>
                                        </p:attrNameLst>
                                      </p:cBhvr>
                                      <p:to>
                                        <p:strVal val="visible"/>
                                      </p:to>
                                    </p:set>
                                    <p:animEffect transition="in" filter="barn(outHorizontal)">
                                      <p:cBhvr>
                                        <p:cTn id="17" dur="1000"/>
                                        <p:tgtEl>
                                          <p:spTgt spid="27655"/>
                                        </p:tgtEl>
                                      </p:cBhvr>
                                    </p:animEffect>
                                  </p:childTnLst>
                                </p:cTn>
                              </p:par>
                            </p:childTnLst>
                          </p:cTn>
                        </p:par>
                        <p:par>
                          <p:cTn id="18" fill="hold">
                            <p:stCondLst>
                              <p:cond delay="2500"/>
                            </p:stCondLst>
                            <p:childTnLst>
                              <p:par>
                                <p:cTn id="19" presetID="12" presetClass="entr" presetSubtype="8" fill="hold" nodeType="afterEffect">
                                  <p:stCondLst>
                                    <p:cond delay="0"/>
                                  </p:stCondLst>
                                  <p:childTnLst>
                                    <p:set>
                                      <p:cBhvr>
                                        <p:cTn id="20" dur="1" fill="hold">
                                          <p:stCondLst>
                                            <p:cond delay="0"/>
                                          </p:stCondLst>
                                        </p:cTn>
                                        <p:tgtEl>
                                          <p:spTgt spid="27653"/>
                                        </p:tgtEl>
                                        <p:attrNameLst>
                                          <p:attrName>style.visibility</p:attrName>
                                        </p:attrNameLst>
                                      </p:cBhvr>
                                      <p:to>
                                        <p:strVal val="visible"/>
                                      </p:to>
                                    </p:set>
                                    <p:anim calcmode="lin" valueType="num">
                                      <p:cBhvr additive="base">
                                        <p:cTn id="21" dur="500"/>
                                        <p:tgtEl>
                                          <p:spTgt spid="27653"/>
                                        </p:tgtEl>
                                        <p:attrNameLst>
                                          <p:attrName>ppt_x</p:attrName>
                                        </p:attrNameLst>
                                      </p:cBhvr>
                                      <p:tavLst>
                                        <p:tav tm="0">
                                          <p:val>
                                            <p:strVal val="#ppt_x-#ppt_w*1.125000"/>
                                          </p:val>
                                        </p:tav>
                                        <p:tav tm="100000">
                                          <p:val>
                                            <p:strVal val="#ppt_x"/>
                                          </p:val>
                                        </p:tav>
                                      </p:tavLst>
                                    </p:anim>
                                    <p:animEffect transition="in" filter="wipe(right)">
                                      <p:cBhvr>
                                        <p:cTn id="22" dur="500"/>
                                        <p:tgtEl>
                                          <p:spTgt spid="27653"/>
                                        </p:tgtEl>
                                      </p:cBhvr>
                                    </p:animEffect>
                                  </p:childTnLst>
                                </p:cTn>
                              </p:par>
                              <p:par>
                                <p:cTn id="23" presetID="12" presetClass="entr" presetSubtype="8" fill="hold" nodeType="withEffect">
                                  <p:stCondLst>
                                    <p:cond delay="0"/>
                                  </p:stCondLst>
                                  <p:childTnLst>
                                    <p:set>
                                      <p:cBhvr>
                                        <p:cTn id="24" dur="1" fill="hold">
                                          <p:stCondLst>
                                            <p:cond delay="0"/>
                                          </p:stCondLst>
                                        </p:cTn>
                                        <p:tgtEl>
                                          <p:spTgt spid="27654"/>
                                        </p:tgtEl>
                                        <p:attrNameLst>
                                          <p:attrName>style.visibility</p:attrName>
                                        </p:attrNameLst>
                                      </p:cBhvr>
                                      <p:to>
                                        <p:strVal val="visible"/>
                                      </p:to>
                                    </p:set>
                                    <p:anim calcmode="lin" valueType="num">
                                      <p:cBhvr additive="base">
                                        <p:cTn id="25" dur="500"/>
                                        <p:tgtEl>
                                          <p:spTgt spid="27654"/>
                                        </p:tgtEl>
                                        <p:attrNameLst>
                                          <p:attrName>ppt_x</p:attrName>
                                        </p:attrNameLst>
                                      </p:cBhvr>
                                      <p:tavLst>
                                        <p:tav tm="0">
                                          <p:val>
                                            <p:strVal val="#ppt_x-#ppt_w*1.125000"/>
                                          </p:val>
                                        </p:tav>
                                        <p:tav tm="100000">
                                          <p:val>
                                            <p:strVal val="#ppt_x"/>
                                          </p:val>
                                        </p:tav>
                                      </p:tavLst>
                                    </p:anim>
                                    <p:animEffect transition="in" filter="wipe(right)">
                                      <p:cBhvr>
                                        <p:cTn id="26" dur="500"/>
                                        <p:tgtEl>
                                          <p:spTgt spid="27654"/>
                                        </p:tgtEl>
                                      </p:cBhvr>
                                    </p:animEffect>
                                  </p:childTnLst>
                                </p:cTn>
                              </p:par>
                            </p:childTnLst>
                          </p:cTn>
                        </p:par>
                        <p:par>
                          <p:cTn id="27" fill="hold">
                            <p:stCondLst>
                              <p:cond delay="3000"/>
                            </p:stCondLst>
                            <p:childTnLst>
                              <p:par>
                                <p:cTn id="28" presetID="31" presetClass="entr" presetSubtype="0" fill="hold" grpId="0" nodeType="afterEffect">
                                  <p:stCondLst>
                                    <p:cond delay="0"/>
                                  </p:stCondLst>
                                  <p:childTnLst>
                                    <p:set>
                                      <p:cBhvr>
                                        <p:cTn id="29" dur="1" fill="hold">
                                          <p:stCondLst>
                                            <p:cond delay="0"/>
                                          </p:stCondLst>
                                        </p:cTn>
                                        <p:tgtEl>
                                          <p:spTgt spid="27660"/>
                                        </p:tgtEl>
                                        <p:attrNameLst>
                                          <p:attrName>style.visibility</p:attrName>
                                        </p:attrNameLst>
                                      </p:cBhvr>
                                      <p:to>
                                        <p:strVal val="visible"/>
                                      </p:to>
                                    </p:set>
                                    <p:anim calcmode="lin" valueType="num">
                                      <p:cBhvr>
                                        <p:cTn id="30" dur="500" fill="hold"/>
                                        <p:tgtEl>
                                          <p:spTgt spid="27660"/>
                                        </p:tgtEl>
                                        <p:attrNameLst>
                                          <p:attrName>ppt_w</p:attrName>
                                        </p:attrNameLst>
                                      </p:cBhvr>
                                      <p:tavLst>
                                        <p:tav tm="0">
                                          <p:val>
                                            <p:fltVal val="0.000000"/>
                                          </p:val>
                                        </p:tav>
                                        <p:tav tm="100000">
                                          <p:val>
                                            <p:strVal val="#ppt_w"/>
                                          </p:val>
                                        </p:tav>
                                      </p:tavLst>
                                    </p:anim>
                                    <p:anim calcmode="lin" valueType="num">
                                      <p:cBhvr>
                                        <p:cTn id="31" dur="500" fill="hold"/>
                                        <p:tgtEl>
                                          <p:spTgt spid="27660"/>
                                        </p:tgtEl>
                                        <p:attrNameLst>
                                          <p:attrName>ppt_h</p:attrName>
                                        </p:attrNameLst>
                                      </p:cBhvr>
                                      <p:tavLst>
                                        <p:tav tm="0">
                                          <p:val>
                                            <p:fltVal val="0.000000"/>
                                          </p:val>
                                        </p:tav>
                                        <p:tav tm="100000">
                                          <p:val>
                                            <p:strVal val="#ppt_h"/>
                                          </p:val>
                                        </p:tav>
                                      </p:tavLst>
                                    </p:anim>
                                    <p:anim calcmode="lin" valueType="num">
                                      <p:cBhvr>
                                        <p:cTn id="32" dur="500" fill="hold"/>
                                        <p:tgtEl>
                                          <p:spTgt spid="27660"/>
                                        </p:tgtEl>
                                        <p:attrNameLst>
                                          <p:attrName>style.rotation</p:attrName>
                                        </p:attrNameLst>
                                      </p:cBhvr>
                                      <p:tavLst>
                                        <p:tav tm="0">
                                          <p:val>
                                            <p:fltVal val="90.000000"/>
                                          </p:val>
                                        </p:tav>
                                        <p:tav tm="100000">
                                          <p:val>
                                            <p:fltVal val="0.000000"/>
                                          </p:val>
                                        </p:tav>
                                      </p:tavLst>
                                    </p:anim>
                                    <p:animEffect transition="in" filter="fade">
                                      <p:cBhvr>
                                        <p:cTn id="33" dur="500"/>
                                        <p:tgtEl>
                                          <p:spTgt spid="27660"/>
                                        </p:tgtEl>
                                      </p:cBhvr>
                                    </p:animEffect>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27661"/>
                                        </p:tgtEl>
                                        <p:attrNameLst>
                                          <p:attrName>style.visibility</p:attrName>
                                        </p:attrNameLst>
                                      </p:cBhvr>
                                      <p:to>
                                        <p:strVal val="visible"/>
                                      </p:to>
                                    </p:set>
                                    <p:animEffect transition="in" filter="wipe(up)">
                                      <p:cBhvr>
                                        <p:cTn id="37" dur="500"/>
                                        <p:tgtEl>
                                          <p:spTgt spid="27661"/>
                                        </p:tgtEl>
                                      </p:cBhvr>
                                    </p:animEffect>
                                  </p:childTnLst>
                                </p:cTn>
                              </p:par>
                            </p:childTnLst>
                          </p:cTn>
                        </p:par>
                        <p:par>
                          <p:cTn id="38" fill="hold">
                            <p:stCondLst>
                              <p:cond delay="4000"/>
                            </p:stCondLst>
                            <p:childTnLst>
                              <p:par>
                                <p:cTn id="39" presetID="31" presetClass="entr" presetSubtype="0" fill="hold" grpId="0" nodeType="afterEffect">
                                  <p:stCondLst>
                                    <p:cond delay="0"/>
                                  </p:stCondLst>
                                  <p:childTnLst>
                                    <p:set>
                                      <p:cBhvr>
                                        <p:cTn id="40" dur="1" fill="hold">
                                          <p:stCondLst>
                                            <p:cond delay="0"/>
                                          </p:stCondLst>
                                        </p:cTn>
                                        <p:tgtEl>
                                          <p:spTgt spid="27662"/>
                                        </p:tgtEl>
                                        <p:attrNameLst>
                                          <p:attrName>style.visibility</p:attrName>
                                        </p:attrNameLst>
                                      </p:cBhvr>
                                      <p:to>
                                        <p:strVal val="visible"/>
                                      </p:to>
                                    </p:set>
                                    <p:anim calcmode="lin" valueType="num">
                                      <p:cBhvr>
                                        <p:cTn id="41" dur="500" fill="hold"/>
                                        <p:tgtEl>
                                          <p:spTgt spid="27662"/>
                                        </p:tgtEl>
                                        <p:attrNameLst>
                                          <p:attrName>ppt_w</p:attrName>
                                        </p:attrNameLst>
                                      </p:cBhvr>
                                      <p:tavLst>
                                        <p:tav tm="0">
                                          <p:val>
                                            <p:fltVal val="0.000000"/>
                                          </p:val>
                                        </p:tav>
                                        <p:tav tm="100000">
                                          <p:val>
                                            <p:strVal val="#ppt_w"/>
                                          </p:val>
                                        </p:tav>
                                      </p:tavLst>
                                    </p:anim>
                                    <p:anim calcmode="lin" valueType="num">
                                      <p:cBhvr>
                                        <p:cTn id="42" dur="500" fill="hold"/>
                                        <p:tgtEl>
                                          <p:spTgt spid="27662"/>
                                        </p:tgtEl>
                                        <p:attrNameLst>
                                          <p:attrName>ppt_h</p:attrName>
                                        </p:attrNameLst>
                                      </p:cBhvr>
                                      <p:tavLst>
                                        <p:tav tm="0">
                                          <p:val>
                                            <p:fltVal val="0.000000"/>
                                          </p:val>
                                        </p:tav>
                                        <p:tav tm="100000">
                                          <p:val>
                                            <p:strVal val="#ppt_h"/>
                                          </p:val>
                                        </p:tav>
                                      </p:tavLst>
                                    </p:anim>
                                    <p:anim calcmode="lin" valueType="num">
                                      <p:cBhvr>
                                        <p:cTn id="43" dur="500" fill="hold"/>
                                        <p:tgtEl>
                                          <p:spTgt spid="27662"/>
                                        </p:tgtEl>
                                        <p:attrNameLst>
                                          <p:attrName>style.rotation</p:attrName>
                                        </p:attrNameLst>
                                      </p:cBhvr>
                                      <p:tavLst>
                                        <p:tav tm="0">
                                          <p:val>
                                            <p:fltVal val="90.000000"/>
                                          </p:val>
                                        </p:tav>
                                        <p:tav tm="100000">
                                          <p:val>
                                            <p:fltVal val="0.000000"/>
                                          </p:val>
                                        </p:tav>
                                      </p:tavLst>
                                    </p:anim>
                                    <p:animEffect transition="in" filter="fade">
                                      <p:cBhvr>
                                        <p:cTn id="44" dur="500"/>
                                        <p:tgtEl>
                                          <p:spTgt spid="27662"/>
                                        </p:tgtEl>
                                      </p:cBhvr>
                                    </p:animEffect>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27663"/>
                                        </p:tgtEl>
                                        <p:attrNameLst>
                                          <p:attrName>style.visibility</p:attrName>
                                        </p:attrNameLst>
                                      </p:cBhvr>
                                      <p:to>
                                        <p:strVal val="visible"/>
                                      </p:to>
                                    </p:set>
                                    <p:animEffect transition="in" filter="wipe(up)">
                                      <p:cBhvr>
                                        <p:cTn id="48" dur="500"/>
                                        <p:tgtEl>
                                          <p:spTgt spid="27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0" grpId="0"/>
      <p:bldP spid="27661" grpId="0"/>
      <p:bldP spid="27662" grpId="0"/>
      <p:bldP spid="276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4322679" cy="977766"/>
            <a:chOff x="534" y="340"/>
            <a:chExt cx="8248"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4292" cy="1114"/>
            </a:xfrm>
            <a:prstGeom prst="rect">
              <a:avLst/>
            </a:prstGeom>
            <a:noFill/>
          </p:spPr>
          <p:txBody>
            <a:bodyPr wrap="square" rtlCol="0">
              <a:spAutoFit/>
            </a:bodyPr>
            <a:lstStyle/>
            <a:p>
              <a:pPr algn="l"/>
              <a:r>
                <a:rPr lang="en-US" altLang="zh-CN" sz="3200" dirty="0">
                  <a:solidFill>
                    <a:srgbClr val="124062"/>
                  </a:solidFill>
                  <a:latin typeface="微软雅黑" panose="020B0503020204020204" charset="-122"/>
                  <a:ea typeface="微软雅黑" panose="020B0503020204020204" charset="-122"/>
                  <a:sym typeface="+mn-ea"/>
                </a:rPr>
                <a:t>AI</a:t>
              </a:r>
              <a:r>
                <a:rPr lang="zh-CN" altLang="en-US" sz="3200" dirty="0">
                  <a:solidFill>
                    <a:srgbClr val="124062"/>
                  </a:solidFill>
                  <a:latin typeface="微软雅黑" panose="020B0503020204020204" charset="-122"/>
                  <a:ea typeface="微软雅黑" panose="020B0503020204020204" charset="-122"/>
                  <a:sym typeface="+mn-ea"/>
                </a:rPr>
                <a:t>的发展</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11" name="Oval 6"/>
          <p:cNvSpPr/>
          <p:nvPr/>
        </p:nvSpPr>
        <p:spPr>
          <a:xfrm>
            <a:off x="1582349" y="2090774"/>
            <a:ext cx="1254642" cy="125464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en-US" sz="2400">
              <a:solidFill>
                <a:srgbClr val="FEFABC"/>
              </a:solidFill>
              <a:latin typeface="Bebas" pitchFamily="2" charset="0"/>
              <a:ea typeface="微软雅黑" panose="020B0503020204020204" charset="-122"/>
              <a:sym typeface="Bebas" pitchFamily="2" charset="0"/>
            </a:endParaRPr>
          </a:p>
        </p:txBody>
      </p:sp>
      <p:sp>
        <p:nvSpPr>
          <p:cNvPr id="14" name="TextBox 10"/>
          <p:cNvSpPr txBox="1"/>
          <p:nvPr/>
        </p:nvSpPr>
        <p:spPr>
          <a:xfrm>
            <a:off x="2900045" y="1946910"/>
            <a:ext cx="2522855" cy="1383665"/>
          </a:xfrm>
          <a:prstGeom prst="rect">
            <a:avLst/>
          </a:prstGeom>
          <a:noFill/>
        </p:spPr>
        <p:txBody>
          <a:bodyPr wrap="square" rtlCol="0">
            <a:spAutoFit/>
          </a:bodyPr>
          <a:p>
            <a:pPr lvl="0">
              <a:lnSpc>
                <a:spcPct val="150000"/>
              </a:lnSpc>
            </a:pPr>
            <a:r>
              <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rPr>
              <a:t>以麦卡赛、明斯基、罗切斯特和申农等为首的一批年轻科学家首次提出了“人工智能”这一术语。</a:t>
            </a:r>
            <a:endPar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endParaRPr>
          </a:p>
        </p:txBody>
      </p:sp>
      <p:sp>
        <p:nvSpPr>
          <p:cNvPr id="15" name="Oval 11"/>
          <p:cNvSpPr/>
          <p:nvPr/>
        </p:nvSpPr>
        <p:spPr>
          <a:xfrm>
            <a:off x="3230771" y="4220830"/>
            <a:ext cx="1254642" cy="125464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en-US" sz="2400">
              <a:solidFill>
                <a:srgbClr val="FEFABC"/>
              </a:solidFill>
              <a:latin typeface="Bebas" pitchFamily="2" charset="0"/>
              <a:ea typeface="微软雅黑" panose="020B0503020204020204" charset="-122"/>
              <a:sym typeface="Bebas" pitchFamily="2" charset="0"/>
            </a:endParaRPr>
          </a:p>
        </p:txBody>
      </p:sp>
      <p:sp>
        <p:nvSpPr>
          <p:cNvPr id="18" name="TextBox 15"/>
          <p:cNvSpPr txBox="1"/>
          <p:nvPr/>
        </p:nvSpPr>
        <p:spPr>
          <a:xfrm>
            <a:off x="4602480" y="4541520"/>
            <a:ext cx="2306320" cy="1383665"/>
          </a:xfrm>
          <a:prstGeom prst="rect">
            <a:avLst/>
          </a:prstGeom>
          <a:noFill/>
        </p:spPr>
        <p:txBody>
          <a:bodyPr wrap="square" rtlCol="0">
            <a:spAutoFit/>
          </a:bodyPr>
          <a:p>
            <a:pPr lvl="0">
              <a:lnSpc>
                <a:spcPct val="150000"/>
              </a:lnSpc>
            </a:pPr>
            <a:r>
              <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rPr>
              <a:t>IBM公司“深蓝”电脑击败了人类的世界国际象棋冠军更是人工智能技术的一个完美表现。</a:t>
            </a:r>
            <a:endPar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endParaRPr>
          </a:p>
        </p:txBody>
      </p:sp>
      <p:sp>
        <p:nvSpPr>
          <p:cNvPr id="8" name="Oval 16"/>
          <p:cNvSpPr/>
          <p:nvPr/>
        </p:nvSpPr>
        <p:spPr>
          <a:xfrm>
            <a:off x="5654911" y="2054579"/>
            <a:ext cx="1254642" cy="125464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en-US" sz="2400">
              <a:solidFill>
                <a:srgbClr val="FEFABC"/>
              </a:solidFill>
              <a:latin typeface="Bebas" pitchFamily="2" charset="0"/>
              <a:ea typeface="微软雅黑" panose="020B0503020204020204" charset="-122"/>
              <a:sym typeface="Bebas" pitchFamily="2" charset="0"/>
            </a:endParaRPr>
          </a:p>
        </p:txBody>
      </p:sp>
      <p:sp>
        <p:nvSpPr>
          <p:cNvPr id="10" name="TextBox 20"/>
          <p:cNvSpPr txBox="1"/>
          <p:nvPr/>
        </p:nvSpPr>
        <p:spPr>
          <a:xfrm>
            <a:off x="7034530" y="2270125"/>
            <a:ext cx="2113280" cy="737235"/>
          </a:xfrm>
          <a:prstGeom prst="rect">
            <a:avLst/>
          </a:prstGeom>
          <a:noFill/>
        </p:spPr>
        <p:txBody>
          <a:bodyPr wrap="square" rtlCol="0">
            <a:spAutoFit/>
          </a:bodyPr>
          <a:p>
            <a:pPr lvl="0">
              <a:lnSpc>
                <a:spcPct val="150000"/>
              </a:lnSpc>
            </a:pPr>
            <a:r>
              <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rPr>
              <a:t>人工智能的智力目前已经达到了4岁儿童的水平。</a:t>
            </a:r>
            <a:endPar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endParaRPr>
          </a:p>
        </p:txBody>
      </p:sp>
      <p:sp>
        <p:nvSpPr>
          <p:cNvPr id="25" name="Oval 21"/>
          <p:cNvSpPr/>
          <p:nvPr/>
        </p:nvSpPr>
        <p:spPr>
          <a:xfrm>
            <a:off x="7360250" y="4220830"/>
            <a:ext cx="1254642" cy="125464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en-US" sz="2400">
              <a:solidFill>
                <a:srgbClr val="FEFABC"/>
              </a:solidFill>
              <a:latin typeface="Bebas" pitchFamily="2" charset="0"/>
              <a:ea typeface="微软雅黑" panose="020B0503020204020204" charset="-122"/>
              <a:sym typeface="Bebas" pitchFamily="2" charset="0"/>
            </a:endParaRPr>
          </a:p>
        </p:txBody>
      </p:sp>
      <p:cxnSp>
        <p:nvCxnSpPr>
          <p:cNvPr id="31" name="Straight Arrow Connector 26"/>
          <p:cNvCxnSpPr>
            <a:endCxn id="15" idx="1"/>
          </p:cNvCxnSpPr>
          <p:nvPr/>
        </p:nvCxnSpPr>
        <p:spPr>
          <a:xfrm>
            <a:off x="2522855" y="3285490"/>
            <a:ext cx="901065" cy="1118870"/>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27"/>
          <p:cNvCxnSpPr>
            <a:stCxn id="15" idx="7"/>
            <a:endCxn id="8" idx="3"/>
          </p:cNvCxnSpPr>
          <p:nvPr/>
        </p:nvCxnSpPr>
        <p:spPr>
          <a:xfrm flipV="1">
            <a:off x="4311650" y="3126105"/>
            <a:ext cx="1536065" cy="1278255"/>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28"/>
          <p:cNvCxnSpPr/>
          <p:nvPr/>
        </p:nvCxnSpPr>
        <p:spPr>
          <a:xfrm>
            <a:off x="6596380" y="3174365"/>
            <a:ext cx="1056640" cy="1112520"/>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1690370" y="2395855"/>
            <a:ext cx="1038225" cy="64516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1956年夏季</a:t>
            </a:r>
            <a:endParaRPr lang="zh-CN" altLang="en-US" b="1">
              <a:solidFill>
                <a:schemeClr val="bg1"/>
              </a:solidFill>
              <a:latin typeface="微软雅黑" panose="020B0503020204020204" charset="-122"/>
              <a:ea typeface="微软雅黑" panose="020B0503020204020204" charset="-122"/>
            </a:endParaRPr>
          </a:p>
        </p:txBody>
      </p:sp>
      <p:sp>
        <p:nvSpPr>
          <p:cNvPr id="21" name="文本框 20"/>
          <p:cNvSpPr txBox="1"/>
          <p:nvPr/>
        </p:nvSpPr>
        <p:spPr>
          <a:xfrm>
            <a:off x="3284855" y="4541520"/>
            <a:ext cx="1147445" cy="64516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1997年</a:t>
            </a:r>
            <a:endParaRPr lang="zh-CN" altLang="en-US" b="1">
              <a:solidFill>
                <a:schemeClr val="bg1"/>
              </a:solidFill>
              <a:latin typeface="微软雅黑" panose="020B0503020204020204" charset="-122"/>
              <a:ea typeface="微软雅黑" panose="020B0503020204020204" charset="-122"/>
            </a:endParaRPr>
          </a:p>
          <a:p>
            <a:pPr algn="ctr"/>
            <a:r>
              <a:rPr lang="zh-CN" altLang="en-US" b="1">
                <a:solidFill>
                  <a:schemeClr val="bg1"/>
                </a:solidFill>
                <a:latin typeface="微软雅黑" panose="020B0503020204020204" charset="-122"/>
                <a:ea typeface="微软雅黑" panose="020B0503020204020204" charset="-122"/>
              </a:rPr>
              <a:t>5月</a:t>
            </a:r>
            <a:endParaRPr lang="zh-CN" altLang="en-US" b="1">
              <a:solidFill>
                <a:schemeClr val="bg1"/>
              </a:solidFill>
              <a:latin typeface="微软雅黑" panose="020B0503020204020204" charset="-122"/>
              <a:ea typeface="微软雅黑" panose="020B0503020204020204" charset="-122"/>
            </a:endParaRPr>
          </a:p>
        </p:txBody>
      </p:sp>
      <p:sp>
        <p:nvSpPr>
          <p:cNvPr id="30" name="文本框 29"/>
          <p:cNvSpPr txBox="1"/>
          <p:nvPr/>
        </p:nvSpPr>
        <p:spPr>
          <a:xfrm>
            <a:off x="5705475" y="2501900"/>
            <a:ext cx="1153160" cy="36830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201</a:t>
            </a:r>
            <a:r>
              <a:rPr lang="en-US" altLang="zh-CN" b="1">
                <a:solidFill>
                  <a:schemeClr val="bg1"/>
                </a:solidFill>
                <a:latin typeface="微软雅黑" panose="020B0503020204020204" charset="-122"/>
                <a:ea typeface="微软雅黑" panose="020B0503020204020204" charset="-122"/>
              </a:rPr>
              <a:t>5</a:t>
            </a:r>
            <a:r>
              <a:rPr lang="zh-CN" altLang="en-US" b="1">
                <a:solidFill>
                  <a:schemeClr val="bg1"/>
                </a:solidFill>
                <a:latin typeface="微软雅黑" panose="020B0503020204020204" charset="-122"/>
                <a:ea typeface="微软雅黑" panose="020B0503020204020204" charset="-122"/>
              </a:rPr>
              <a:t>年</a:t>
            </a:r>
            <a:endParaRPr lang="zh-CN" altLang="en-US" b="1">
              <a:solidFill>
                <a:schemeClr val="bg1"/>
              </a:solidFill>
              <a:latin typeface="微软雅黑" panose="020B0503020204020204" charset="-122"/>
              <a:ea typeface="微软雅黑" panose="020B0503020204020204" charset="-122"/>
            </a:endParaRPr>
          </a:p>
        </p:txBody>
      </p:sp>
      <p:sp>
        <p:nvSpPr>
          <p:cNvPr id="35" name="文本框 34"/>
          <p:cNvSpPr txBox="1"/>
          <p:nvPr/>
        </p:nvSpPr>
        <p:spPr>
          <a:xfrm>
            <a:off x="7468870" y="4541520"/>
            <a:ext cx="1038225" cy="64516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2017年3月5日</a:t>
            </a:r>
            <a:endParaRPr lang="zh-CN" altLang="en-US" b="1">
              <a:solidFill>
                <a:schemeClr val="bg1"/>
              </a:solidFill>
              <a:latin typeface="微软雅黑" panose="020B0503020204020204" charset="-122"/>
              <a:ea typeface="微软雅黑" panose="020B0503020204020204" charset="-122"/>
            </a:endParaRPr>
          </a:p>
        </p:txBody>
      </p:sp>
      <p:sp>
        <p:nvSpPr>
          <p:cNvPr id="45" name="TextBox 20"/>
          <p:cNvSpPr txBox="1"/>
          <p:nvPr/>
        </p:nvSpPr>
        <p:spPr>
          <a:xfrm>
            <a:off x="8799195" y="4541520"/>
            <a:ext cx="2726690" cy="1383665"/>
          </a:xfrm>
          <a:prstGeom prst="rect">
            <a:avLst/>
          </a:prstGeom>
          <a:noFill/>
        </p:spPr>
        <p:txBody>
          <a:bodyPr wrap="square" rtlCol="0">
            <a:spAutoFit/>
          </a:bodyPr>
          <a:p>
            <a:pPr lvl="0">
              <a:lnSpc>
                <a:spcPct val="150000"/>
              </a:lnSpc>
            </a:pPr>
            <a:r>
              <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rPr>
              <a:t>第十二届全国人民代表大会第五次会议，国务院总理李克强指出加快新材料、人工智能、第五代移动通信等技术研发和转化。</a:t>
            </a:r>
            <a:endPar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4599"/>
                            </p:stCondLst>
                            <p:childTnLst>
                              <p:par>
                                <p:cTn id="25" presetID="22" presetClass="entr" presetSubtype="1"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up)">
                                      <p:cBhvr>
                                        <p:cTn id="27" dur="500"/>
                                        <p:tgtEl>
                                          <p:spTgt spid="31"/>
                                        </p:tgtEl>
                                      </p:cBhvr>
                                    </p:animEffect>
                                  </p:childTnLst>
                                </p:cTn>
                              </p:par>
                            </p:childTnLst>
                          </p:cTn>
                        </p:par>
                        <p:par>
                          <p:cTn id="28" fill="hold">
                            <p:stCondLst>
                              <p:cond delay="5099"/>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5599"/>
                            </p:stCondLst>
                            <p:childTnLst>
                              <p:par>
                                <p:cTn id="35" presetID="53" presetClass="entr" presetSubtype="16"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childTnLst>
                                </p:cTn>
                              </p:par>
                            </p:childTnLst>
                          </p:cTn>
                        </p:par>
                        <p:par>
                          <p:cTn id="40" fill="hold">
                            <p:stCondLst>
                              <p:cond delay="6099"/>
                            </p:stCondLst>
                            <p:childTnLst>
                              <p:par>
                                <p:cTn id="41" presetID="10" presetClass="entr" presetSubtype="0" fill="hold" grpId="0" nodeType="afterEffect">
                                  <p:stCondLst>
                                    <p:cond delay="0"/>
                                  </p:stCondLst>
                                  <p:iterate type="lt">
                                    <p:tmPct val="10000"/>
                                  </p:iterate>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par>
                          <p:cTn id="44" fill="hold">
                            <p:stCondLst>
                              <p:cond delay="8600"/>
                            </p:stCondLst>
                            <p:childTnLst>
                              <p:par>
                                <p:cTn id="45" presetID="22" presetClass="entr" presetSubtype="4"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par>
                          <p:cTn id="48" fill="hold">
                            <p:stCondLst>
                              <p:cond delay="9100"/>
                            </p:stCondLst>
                            <p:childTnLst>
                              <p:par>
                                <p:cTn id="49" presetID="53" presetClass="entr" presetSubtype="16"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childTnLst>
                          </p:cTn>
                        </p:par>
                        <p:par>
                          <p:cTn id="54" fill="hold">
                            <p:stCondLst>
                              <p:cond delay="9600"/>
                            </p:stCondLst>
                            <p:childTnLst>
                              <p:par>
                                <p:cTn id="55" presetID="53" presetClass="entr" presetSubtype="16"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par>
                          <p:cTn id="60" fill="hold">
                            <p:stCondLst>
                              <p:cond delay="10100"/>
                            </p:stCondLst>
                            <p:childTnLst>
                              <p:par>
                                <p:cTn id="61" presetID="10" presetClass="entr" presetSubtype="0" fill="hold" grpId="0" nodeType="afterEffect">
                                  <p:stCondLst>
                                    <p:cond delay="0"/>
                                  </p:stCondLst>
                                  <p:iterate type="lt">
                                    <p:tmPct val="10000"/>
                                  </p:iterate>
                                  <p:childTnLst>
                                    <p:set>
                                      <p:cBhvr>
                                        <p:cTn id="62" dur="1" fill="hold">
                                          <p:stCondLst>
                                            <p:cond delay="0"/>
                                          </p:stCondLst>
                                        </p:cTn>
                                        <p:tgtEl>
                                          <p:spTgt spid="10"/>
                                        </p:tgtEl>
                                        <p:attrNameLst>
                                          <p:attrName>style.visibility</p:attrName>
                                        </p:attrNameLst>
                                      </p:cBhvr>
                                      <p:to>
                                        <p:strVal val="visible"/>
                                      </p:to>
                                    </p:set>
                                    <p:animEffect transition="in" filter="fade">
                                      <p:cBhvr>
                                        <p:cTn id="63" dur="500"/>
                                        <p:tgtEl>
                                          <p:spTgt spid="10"/>
                                        </p:tgtEl>
                                      </p:cBhvr>
                                    </p:animEffect>
                                  </p:childTnLst>
                                </p:cTn>
                              </p:par>
                            </p:childTnLst>
                          </p:cTn>
                        </p:par>
                        <p:par>
                          <p:cTn id="64" fill="hold">
                            <p:stCondLst>
                              <p:cond delay="11649"/>
                            </p:stCondLst>
                            <p:childTnLst>
                              <p:par>
                                <p:cTn id="65" presetID="22" presetClass="entr" presetSubtype="1"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up)">
                                      <p:cBhvr>
                                        <p:cTn id="67" dur="500"/>
                                        <p:tgtEl>
                                          <p:spTgt spid="13"/>
                                        </p:tgtEl>
                                      </p:cBhvr>
                                    </p:animEffect>
                                  </p:childTnLst>
                                </p:cTn>
                              </p:par>
                            </p:childTnLst>
                          </p:cTn>
                        </p:par>
                        <p:par>
                          <p:cTn id="68" fill="hold">
                            <p:stCondLst>
                              <p:cond delay="12149"/>
                            </p:stCondLst>
                            <p:childTnLst>
                              <p:par>
                                <p:cTn id="69" presetID="53" presetClass="entr" presetSubtype="16"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p:cTn id="71" dur="500" fill="hold"/>
                                        <p:tgtEl>
                                          <p:spTgt spid="25"/>
                                        </p:tgtEl>
                                        <p:attrNameLst>
                                          <p:attrName>ppt_w</p:attrName>
                                        </p:attrNameLst>
                                      </p:cBhvr>
                                      <p:tavLst>
                                        <p:tav tm="0">
                                          <p:val>
                                            <p:fltVal val="0"/>
                                          </p:val>
                                        </p:tav>
                                        <p:tav tm="100000">
                                          <p:val>
                                            <p:strVal val="#ppt_w"/>
                                          </p:val>
                                        </p:tav>
                                      </p:tavLst>
                                    </p:anim>
                                    <p:anim calcmode="lin" valueType="num">
                                      <p:cBhvr>
                                        <p:cTn id="72" dur="500" fill="hold"/>
                                        <p:tgtEl>
                                          <p:spTgt spid="25"/>
                                        </p:tgtEl>
                                        <p:attrNameLst>
                                          <p:attrName>ppt_h</p:attrName>
                                        </p:attrNameLst>
                                      </p:cBhvr>
                                      <p:tavLst>
                                        <p:tav tm="0">
                                          <p:val>
                                            <p:fltVal val="0"/>
                                          </p:val>
                                        </p:tav>
                                        <p:tav tm="100000">
                                          <p:val>
                                            <p:strVal val="#ppt_h"/>
                                          </p:val>
                                        </p:tav>
                                      </p:tavLst>
                                    </p:anim>
                                    <p:animEffect transition="in" filter="fade">
                                      <p:cBhvr>
                                        <p:cTn id="73" dur="500"/>
                                        <p:tgtEl>
                                          <p:spTgt spid="25"/>
                                        </p:tgtEl>
                                      </p:cBhvr>
                                    </p:animEffect>
                                  </p:childTnLst>
                                </p:cTn>
                              </p:par>
                            </p:childTnLst>
                          </p:cTn>
                        </p:par>
                        <p:par>
                          <p:cTn id="74" fill="hold">
                            <p:stCondLst>
                              <p:cond delay="12649"/>
                            </p:stCondLst>
                            <p:childTnLst>
                              <p:par>
                                <p:cTn id="75" presetID="53" presetClass="entr" presetSubtype="16" fill="hold" grpId="0" nodeType="after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childTnLst>
                                </p:cTn>
                              </p:par>
                            </p:childTnLst>
                          </p:cTn>
                        </p:par>
                        <p:par>
                          <p:cTn id="80" fill="hold">
                            <p:stCondLst>
                              <p:cond delay="13149"/>
                            </p:stCondLst>
                            <p:childTnLst>
                              <p:par>
                                <p:cTn id="81" presetID="10" presetClass="entr" presetSubtype="0" fill="hold" grpId="0" nodeType="afterEffect">
                                  <p:stCondLst>
                                    <p:cond delay="0"/>
                                  </p:stCondLst>
                                  <p:iterate type="lt">
                                    <p:tmPct val="10000"/>
                                  </p:iterate>
                                  <p:childTnLst>
                                    <p:set>
                                      <p:cBhvr>
                                        <p:cTn id="82" dur="1" fill="hold">
                                          <p:stCondLst>
                                            <p:cond delay="0"/>
                                          </p:stCondLst>
                                        </p:cTn>
                                        <p:tgtEl>
                                          <p:spTgt spid="45"/>
                                        </p:tgtEl>
                                        <p:attrNameLst>
                                          <p:attrName>style.visibility</p:attrName>
                                        </p:attrNameLst>
                                      </p:cBhvr>
                                      <p:to>
                                        <p:strVal val="visible"/>
                                      </p:to>
                                    </p:set>
                                    <p:animEffect transition="in" filter="fade">
                                      <p:cBhvr>
                                        <p:cTn id="8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4" grpId="0"/>
      <p:bldP spid="15" grpId="0" bldLvl="0" animBg="1"/>
      <p:bldP spid="18" grpId="0"/>
      <p:bldP spid="8" grpId="0" bldLvl="0" animBg="1"/>
      <p:bldP spid="10" grpId="0"/>
      <p:bldP spid="25" grpId="0" bldLvl="0" animBg="1"/>
      <p:bldP spid="45" grpId="0"/>
      <p:bldP spid="17" grpId="0"/>
      <p:bldP spid="21" grpId="0"/>
      <p:bldP spid="30" grpId="0"/>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7100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2512079" y="4103303"/>
            <a:ext cx="6886575"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AI的应用领域及安全问题</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7515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1016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5321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02</a:t>
            </a:r>
            <a:endParaRPr lang="en-US" altLang="zh-CN" sz="5400" b="1">
              <a:solidFill>
                <a:srgbClr val="124062"/>
              </a:solidFill>
              <a:latin typeface="微软雅黑" panose="020B0503020204020204" charset="-122"/>
              <a:ea typeface="微软雅黑" panose="020B0503020204020204" charset="-122"/>
            </a:endParaRPr>
          </a:p>
        </p:txBody>
      </p:sp>
      <p:grpSp>
        <p:nvGrpSpPr>
          <p:cNvPr id="22" name="组合 21"/>
          <p:cNvGrpSpPr/>
          <p:nvPr/>
        </p:nvGrpSpPr>
        <p:grpSpPr>
          <a:xfrm rot="0">
            <a:off x="5056505" y="5265420"/>
            <a:ext cx="2677160" cy="1049020"/>
            <a:chOff x="5940680" y="3199847"/>
            <a:chExt cx="2677254" cy="1049129"/>
          </a:xfrm>
        </p:grpSpPr>
        <p:sp>
          <p:nvSpPr>
            <p:cNvPr id="25" name="文本框 9"/>
            <p:cNvSpPr txBox="1"/>
            <p:nvPr/>
          </p:nvSpPr>
          <p:spPr>
            <a:xfrm>
              <a:off x="5940681" y="3199847"/>
              <a:ext cx="2677253" cy="307287"/>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AI的应用领域</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6" name="文本框 9"/>
            <p:cNvSpPr txBox="1"/>
            <p:nvPr/>
          </p:nvSpPr>
          <p:spPr>
            <a:xfrm>
              <a:off x="5940680" y="3633767"/>
              <a:ext cx="2677253" cy="615209"/>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AI的安全问题</a:t>
              </a:r>
              <a:endParaRPr lang="zh-CN" altLang="en-US" sz="2000" dirty="0">
                <a:solidFill>
                  <a:schemeClr val="tx1">
                    <a:lumMod val="85000"/>
                    <a:lumOff val="15000"/>
                  </a:schemeClr>
                </a:solidFill>
                <a:latin typeface="微软雅黑" panose="020B0503020204020204" charset="-122"/>
                <a:ea typeface="微软雅黑" panose="020B0503020204020204" charset="-122"/>
                <a:sym typeface="+mn-ea"/>
              </a:endParaRPr>
            </a:p>
            <a:p>
              <a:pPr marL="228600" lvl="1" indent="-228600">
                <a:buFont typeface="Wingdings" panose="05000000000000000000" pitchFamily="2" charset="2"/>
                <a:buChar char="l"/>
              </a:pP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tags/tag1.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f*1_1_1"/>
  <p:tag name="KSO_WM_UNIT_TYPE" val="l_h_f"/>
  <p:tag name="KSO_WM_UNIT_INDEX" val="1_1_1"/>
  <p:tag name="KSO_WM_UNIT_CLEAR" val="1"/>
  <p:tag name="KSO_WM_UNIT_LAYERLEVEL" val="1_1_1"/>
  <p:tag name="KSO_WM_UNIT_VALUE" val="40"/>
  <p:tag name="KSO_WM_UNIT_HIGHLIGHT" val="0"/>
  <p:tag name="KSO_WM_UNIT_COMPATIBLE" val="0"/>
  <p:tag name="KSO_WM_UNIT_PRESET_TEXT_INDEX" val="4"/>
  <p:tag name="KSO_WM_UNIT_PRESET_TEXT_LEN" val="36"/>
  <p:tag name="KSO_WM_DIAGRAM_GROUP_CODE" val="l1-1"/>
  <p:tag name="KSO_WM_UNIT_FILL_FORE_SCHEMECOLOR_INDEX" val="5"/>
  <p:tag name="KSO_WM_UNIT_FILL_TYPE" val="1"/>
  <p:tag name="KSO_WM_UNIT_SHADOW_SCHEMECOLOR_INDEX" val="5"/>
  <p:tag name="KSO_WM_UNIT_TEXT_FILL_FORE_SCHEMECOLOR_INDEX" val="13"/>
  <p:tag name="KSO_WM_UNIT_TEXT_FILL_TYPE" val="1"/>
</p:tagLst>
</file>

<file path=ppt/tags/tag2.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i*1_2"/>
  <p:tag name="KSO_WM_UNIT_TYPE" val="l_i"/>
  <p:tag name="KSO_WM_UNIT_INDEX" val="1_2"/>
  <p:tag name="KSO_WM_UNIT_CLEAR" val="1"/>
  <p:tag name="KSO_WM_UNIT_LAYERLEVEL" val="1_1"/>
  <p:tag name="KSO_WM_DIAGRAM_GROUP_CODE" val="l1-1"/>
  <p:tag name="KSO_WM_UNIT_FILL_FORE_SCHEMECOLOR_INDEX" val="5"/>
  <p:tag name="KSO_WM_UNIT_FILL_TYPE" val="1"/>
  <p:tag name="KSO_WM_UNIT_SHADOW_SCHEMECOLOR_INDEX" val="14"/>
  <p:tag name="KSO_WM_UNIT_TEXT_FILL_FORE_SCHEMECOLOR_INDEX" val="2"/>
  <p:tag name="KSO_WM_UNIT_TEXT_FILL_TYPE" val="1"/>
</p:tagLst>
</file>

<file path=ppt/tags/tag3.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1_1"/>
  <p:tag name="KSO_WM_UNIT_TYPE" val="l_h_a"/>
  <p:tag name="KSO_WM_UNIT_INDEX" val="1_1_1"/>
  <p:tag name="KSO_WM_UNIT_CLEAR" val="1"/>
  <p:tag name="KSO_WM_UNIT_LAYERLEVEL" val="1_1_1"/>
  <p:tag name="KSO_WM_UNIT_VALUE" val="6"/>
  <p:tag name="KSO_WM_UNIT_HIGHLIGHT" val="0"/>
  <p:tag name="KSO_WM_UNIT_COMPATIBLE" val="0"/>
  <p:tag name="KSO_WM_DIAGRAM_GROUP_CODE" val="l1-1"/>
  <p:tag name="KSO_WM_UNIT_PRESET_TEXT" val="01"/>
  <p:tag name="KSO_WM_UNIT_LINE_FORE_SCHEMECOLOR_INDEX" val="14"/>
  <p:tag name="KSO_WM_UNIT_LINE_FILL_TYPE" val="2"/>
  <p:tag name="KSO_WM_UNIT_TEXT_FILL_FORE_SCHEMECOLOR_INDEX" val="14"/>
  <p:tag name="KSO_WM_UNIT_TEXT_FILL_TYPE" val="1"/>
</p:tagLst>
</file>

<file path=ppt/tags/tag4.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f*1_1_1"/>
  <p:tag name="KSO_WM_UNIT_TYPE" val="l_h_f"/>
  <p:tag name="KSO_WM_UNIT_INDEX" val="1_1_1"/>
  <p:tag name="KSO_WM_UNIT_CLEAR" val="1"/>
  <p:tag name="KSO_WM_UNIT_LAYERLEVEL" val="1_1_1"/>
  <p:tag name="KSO_WM_UNIT_VALUE" val="40"/>
  <p:tag name="KSO_WM_UNIT_HIGHLIGHT" val="0"/>
  <p:tag name="KSO_WM_UNIT_COMPATIBLE" val="0"/>
  <p:tag name="KSO_WM_UNIT_PRESET_TEXT_INDEX" val="4"/>
  <p:tag name="KSO_WM_UNIT_PRESET_TEXT_LEN" val="36"/>
  <p:tag name="KSO_WM_DIAGRAM_GROUP_CODE" val="l1-1"/>
  <p:tag name="KSO_WM_UNIT_FILL_FORE_SCHEMECOLOR_INDEX" val="5"/>
  <p:tag name="KSO_WM_UNIT_FILL_TYPE" val="1"/>
  <p:tag name="KSO_WM_UNIT_SHADOW_SCHEMECOLOR_INDEX" val="5"/>
  <p:tag name="KSO_WM_UNIT_TEXT_FILL_FORE_SCHEMECOLOR_INDEX" val="13"/>
  <p:tag name="KSO_WM_UNIT_TEXT_FILL_TYPE" val="1"/>
</p:tagLst>
</file>

<file path=ppt/tags/tag5.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i*1_2"/>
  <p:tag name="KSO_WM_UNIT_TYPE" val="l_i"/>
  <p:tag name="KSO_WM_UNIT_INDEX" val="1_2"/>
  <p:tag name="KSO_WM_UNIT_CLEAR" val="1"/>
  <p:tag name="KSO_WM_UNIT_LAYERLEVEL" val="1_1"/>
  <p:tag name="KSO_WM_DIAGRAM_GROUP_CODE" val="l1-1"/>
  <p:tag name="KSO_WM_UNIT_FILL_FORE_SCHEMECOLOR_INDEX" val="5"/>
  <p:tag name="KSO_WM_UNIT_FILL_TYPE" val="1"/>
  <p:tag name="KSO_WM_UNIT_SHADOW_SCHEMECOLOR_INDEX" val="14"/>
  <p:tag name="KSO_WM_UNIT_TEXT_FILL_FORE_SCHEMECOLOR_INDEX" val="2"/>
  <p:tag name="KSO_WM_UNIT_TEXT_FILL_TYPE" val="1"/>
</p:tagLst>
</file>

<file path=ppt/tags/tag6.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1_1"/>
  <p:tag name="KSO_WM_UNIT_TYPE" val="l_h_a"/>
  <p:tag name="KSO_WM_UNIT_INDEX" val="1_1_1"/>
  <p:tag name="KSO_WM_UNIT_CLEAR" val="1"/>
  <p:tag name="KSO_WM_UNIT_LAYERLEVEL" val="1_1_1"/>
  <p:tag name="KSO_WM_UNIT_VALUE" val="6"/>
  <p:tag name="KSO_WM_UNIT_HIGHLIGHT" val="0"/>
  <p:tag name="KSO_WM_UNIT_COMPATIBLE" val="0"/>
  <p:tag name="KSO_WM_DIAGRAM_GROUP_CODE" val="l1-1"/>
  <p:tag name="KSO_WM_UNIT_PRESET_TEXT" val="01"/>
  <p:tag name="KSO_WM_UNIT_LINE_FORE_SCHEMECOLOR_INDEX" val="14"/>
  <p:tag name="KSO_WM_UNIT_LINE_FILL_TYPE" val="2"/>
  <p:tag name="KSO_WM_UNIT_TEXT_FILL_FORE_SCHEMECOLOR_INDEX" val="14"/>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1450</Words>
  <Application>WPS 演示</Application>
  <PresentationFormat>宽屏</PresentationFormat>
  <Paragraphs>217</Paragraphs>
  <Slides>18</Slides>
  <Notes>35</Notes>
  <HiddenSlides>0</HiddenSlides>
  <MMClips>2</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18</vt:i4>
      </vt:variant>
    </vt:vector>
  </HeadingPairs>
  <TitlesOfParts>
    <vt:vector size="42" baseType="lpstr">
      <vt:lpstr>Arial</vt:lpstr>
      <vt:lpstr>宋体</vt:lpstr>
      <vt:lpstr>Wingdings</vt:lpstr>
      <vt:lpstr>微软雅黑</vt:lpstr>
      <vt:lpstr>Calibri</vt:lpstr>
      <vt:lpstr>Arial</vt:lpstr>
      <vt:lpstr>Kartika</vt:lpstr>
      <vt:lpstr>Agency FB</vt:lpstr>
      <vt:lpstr>华文宋体</vt:lpstr>
      <vt:lpstr>Bebas</vt:lpstr>
      <vt:lpstr>Lato Light</vt:lpstr>
      <vt:lpstr>Arial Unicode MS</vt:lpstr>
      <vt:lpstr>Calibri Light</vt:lpstr>
      <vt:lpstr>微软雅黑 Light</vt:lpstr>
      <vt:lpstr>Impact</vt:lpstr>
      <vt:lpstr>时尚中黑简体</vt:lpstr>
      <vt:lpstr>Roboto Black</vt:lpstr>
      <vt:lpstr>MEllan HK Xbold</vt:lpstr>
      <vt:lpstr>Oswald</vt:lpstr>
      <vt:lpstr>Segoe Print</vt:lpstr>
      <vt:lpstr>Lato</vt:lpstr>
      <vt:lpstr>黑体</vt:lpstr>
      <vt:lpstr>Adobe 明體 Std 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MK</cp:lastModifiedBy>
  <cp:revision>125</cp:revision>
  <dcterms:created xsi:type="dcterms:W3CDTF">2017-02-19T15:11:00Z</dcterms:created>
  <dcterms:modified xsi:type="dcterms:W3CDTF">2018-05-21T01:36:33Z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