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24" r:id="rId3"/>
    <p:sldId id="325" r:id="rId5"/>
    <p:sldId id="359" r:id="rId6"/>
    <p:sldId id="326" r:id="rId7"/>
    <p:sldId id="259" r:id="rId8"/>
    <p:sldId id="386" r:id="rId9"/>
    <p:sldId id="387" r:id="rId10"/>
    <p:sldId id="388" r:id="rId11"/>
    <p:sldId id="389" r:id="rId12"/>
    <p:sldId id="370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4062"/>
    <a:srgbClr val="FFFFFF"/>
    <a:srgbClr val="FEFABC"/>
    <a:srgbClr val="537285"/>
    <a:srgbClr val="FEFEFE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5CAC1-9625-4378-942F-06327CAF8C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" y="0"/>
            <a:ext cx="12179586" cy="6859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6472" y="1413923"/>
            <a:ext cx="3385613" cy="4030155"/>
            <a:chOff x="966472" y="1413923"/>
            <a:chExt cx="3385613" cy="4030155"/>
          </a:xfrm>
        </p:grpSpPr>
        <p:sp>
          <p:nvSpPr>
            <p:cNvPr id="13" name="任意多边形 12"/>
            <p:cNvSpPr/>
            <p:nvPr/>
          </p:nvSpPr>
          <p:spPr>
            <a:xfrm>
              <a:off x="966474" y="1449377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1016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966472" y="1413923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762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4895968" y="2748360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887814" y="4060331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20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5100320" y="3066415"/>
            <a:ext cx="2588260" cy="7067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sz="4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 LBS认知</a:t>
            </a:r>
            <a:endParaRPr sz="40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1761066" y="4707140"/>
            <a:ext cx="2699902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1104373" y="5313505"/>
            <a:ext cx="2699902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12324" y="735015"/>
            <a:ext cx="2699901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1309327" y="249370"/>
            <a:ext cx="2699901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212215" y="3072765"/>
            <a:ext cx="2894330" cy="748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265" b="1" dirty="0">
                <a:solidFill>
                  <a:srgbClr val="124062"/>
                </a:solidFill>
                <a:latin typeface="Arial" panose="020B0604020202020204"/>
                <a:ea typeface="微软雅黑" panose="020B0503020204020204" charset="-122"/>
                <a:sym typeface="Calibri" panose="020F0502020204030204" pitchFamily="34" charset="0"/>
              </a:rPr>
              <a:t>课件二十九</a:t>
            </a:r>
            <a:endParaRPr lang="zh-CN" altLang="en-US" sz="4265" b="1" dirty="0">
              <a:solidFill>
                <a:srgbClr val="124062"/>
              </a:solidFill>
              <a:latin typeface="Arial" panose="020B0604020202020204"/>
              <a:ea typeface="微软雅黑" panose="020B050302020402020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0">
        <p14:vortex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6472" y="1413923"/>
            <a:ext cx="3385613" cy="4030155"/>
            <a:chOff x="966472" y="1413923"/>
            <a:chExt cx="3385613" cy="4030155"/>
          </a:xfrm>
        </p:grpSpPr>
        <p:sp>
          <p:nvSpPr>
            <p:cNvPr id="13" name="任意多边形 12"/>
            <p:cNvSpPr/>
            <p:nvPr/>
          </p:nvSpPr>
          <p:spPr>
            <a:xfrm>
              <a:off x="966474" y="1449377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1016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966472" y="1413923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762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4895968" y="2748360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887814" y="4060331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20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7199630" y="3058160"/>
            <a:ext cx="1560195" cy="7067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lang="zh-CN" sz="4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谢谢</a:t>
            </a:r>
            <a:endParaRPr lang="zh-CN" sz="40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1761066" y="4707140"/>
            <a:ext cx="2699902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1104373" y="5313505"/>
            <a:ext cx="2699902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12324" y="735015"/>
            <a:ext cx="2699901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1309327" y="249370"/>
            <a:ext cx="2699901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238885" y="3072765"/>
            <a:ext cx="2840990" cy="748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sz="4265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LBS认知</a:t>
            </a:r>
            <a:endParaRPr sz="4265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0">
        <p14:vortex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968375" y="450850"/>
            <a:ext cx="1398905" cy="7480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265" dirty="0">
                <a:solidFill>
                  <a:srgbClr val="124062"/>
                </a:solidFill>
                <a:latin typeface="微软雅黑" panose="020B0503020204020204" charset="-122"/>
                <a:sym typeface="Calibri" panose="020F0502020204030204" pitchFamily="34" charset="0"/>
              </a:rPr>
              <a:t>目录</a:t>
            </a:r>
            <a:endParaRPr lang="zh-CN" altLang="en-US" sz="4265" dirty="0">
              <a:solidFill>
                <a:srgbClr val="124062"/>
              </a:solidFill>
              <a:latin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124695" y="1219345"/>
            <a:ext cx="421359" cy="0"/>
          </a:xfrm>
          <a:prstGeom prst="line">
            <a:avLst/>
          </a:prstGeom>
          <a:ln w="285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2826473" y="2590301"/>
            <a:ext cx="624189" cy="736484"/>
            <a:chOff x="2521038" y="2206761"/>
            <a:chExt cx="624189" cy="736484"/>
          </a:xfrm>
        </p:grpSpPr>
        <p:sp>
          <p:nvSpPr>
            <p:cNvPr id="21" name="任意多边形 20"/>
            <p:cNvSpPr/>
            <p:nvPr/>
          </p:nvSpPr>
          <p:spPr>
            <a:xfrm>
              <a:off x="2521038" y="2206761"/>
              <a:ext cx="624189" cy="73648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2" name="矩形 21"/>
            <p:cNvSpPr/>
            <p:nvPr/>
          </p:nvSpPr>
          <p:spPr>
            <a:xfrm>
              <a:off x="2548803" y="2342077"/>
              <a:ext cx="566181" cy="502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 dirty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01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826473" y="3898803"/>
            <a:ext cx="624189" cy="736484"/>
            <a:chOff x="2521038" y="3806728"/>
            <a:chExt cx="624189" cy="736484"/>
          </a:xfrm>
        </p:grpSpPr>
        <p:sp>
          <p:nvSpPr>
            <p:cNvPr id="27" name="任意多边形 26"/>
            <p:cNvSpPr/>
            <p:nvPr/>
          </p:nvSpPr>
          <p:spPr>
            <a:xfrm>
              <a:off x="2521038" y="3806728"/>
              <a:ext cx="624189" cy="73648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矩形 28"/>
            <p:cNvSpPr/>
            <p:nvPr/>
          </p:nvSpPr>
          <p:spPr>
            <a:xfrm>
              <a:off x="2548803" y="3942044"/>
              <a:ext cx="566181" cy="502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 dirty="0" smtClean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02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</p:grpSp>
      <p:cxnSp>
        <p:nvCxnSpPr>
          <p:cNvPr id="41" name="直接连接符 40"/>
          <p:cNvCxnSpPr/>
          <p:nvPr/>
        </p:nvCxnSpPr>
        <p:spPr>
          <a:xfrm flipV="1">
            <a:off x="8663296" y="547216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9060299" y="61571"/>
            <a:ext cx="2699901" cy="1393271"/>
          </a:xfrm>
          <a:prstGeom prst="line">
            <a:avLst/>
          </a:prstGeom>
          <a:ln w="3175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10226984" y="239377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10623987" y="-246268"/>
            <a:ext cx="2699901" cy="1393271"/>
          </a:xfrm>
          <a:prstGeom prst="line">
            <a:avLst/>
          </a:prstGeom>
          <a:ln w="3175">
            <a:gradFill>
              <a:gsLst>
                <a:gs pos="0">
                  <a:srgbClr val="FCF873">
                    <a:alpha val="50000"/>
                  </a:srgbClr>
                </a:gs>
                <a:gs pos="100000">
                  <a:srgbClr val="DCAA1F">
                    <a:alpha val="50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6"/>
          <p:cNvSpPr txBox="1">
            <a:spLocks noChangeArrowheads="1"/>
          </p:cNvSpPr>
          <p:nvPr/>
        </p:nvSpPr>
        <p:spPr bwMode="auto">
          <a:xfrm>
            <a:off x="3898265" y="2707640"/>
            <a:ext cx="332232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/>
            <a:r>
              <a:rPr lang="zh-CN" altLang="en-US" sz="2665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LBS的概念及作用</a:t>
            </a:r>
            <a:endParaRPr lang="zh-CN" altLang="en-US" sz="2665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3898265" y="4016375"/>
            <a:ext cx="392303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/>
            <a:r>
              <a:rPr lang="zh-CN" altLang="en-US" sz="2665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LBS的发展现状及趋势</a:t>
            </a:r>
            <a:endParaRPr lang="zh-CN" altLang="en-US" sz="2665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airplan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7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直接连接符 40"/>
          <p:cNvCxnSpPr/>
          <p:nvPr/>
        </p:nvCxnSpPr>
        <p:spPr>
          <a:xfrm flipV="1">
            <a:off x="8663296" y="547216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9060299" y="61571"/>
            <a:ext cx="2699901" cy="1393271"/>
          </a:xfrm>
          <a:prstGeom prst="line">
            <a:avLst/>
          </a:prstGeom>
          <a:ln w="3175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10226984" y="239377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10623987" y="-246268"/>
            <a:ext cx="2699901" cy="1393271"/>
          </a:xfrm>
          <a:prstGeom prst="line">
            <a:avLst/>
          </a:prstGeom>
          <a:ln w="3175">
            <a:gradFill>
              <a:gsLst>
                <a:gs pos="0">
                  <a:srgbClr val="FCF873">
                    <a:alpha val="50000"/>
                  </a:srgbClr>
                </a:gs>
                <a:gs pos="100000">
                  <a:srgbClr val="DCAA1F">
                    <a:alpha val="50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3144041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圆角矩形 5"/>
          <p:cNvSpPr/>
          <p:nvPr/>
        </p:nvSpPr>
        <p:spPr>
          <a:xfrm rot="2700000">
            <a:off x="2786330" y="2040521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2259683" y="2040522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2522855" y="2040255"/>
            <a:ext cx="897890" cy="897890"/>
            <a:chOff x="3973" y="3213"/>
            <a:chExt cx="1414" cy="1414"/>
          </a:xfrm>
        </p:grpSpPr>
        <p:sp>
          <p:nvSpPr>
            <p:cNvPr id="7" name="圆角矩形 6"/>
            <p:cNvSpPr/>
            <p:nvPr/>
          </p:nvSpPr>
          <p:spPr>
            <a:xfrm rot="2700000">
              <a:off x="3973" y="3213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文本框 7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4137" y="3411"/>
              <a:ext cx="1088" cy="1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重点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9" name="直接连接符 8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3225003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4008595" y="2021495"/>
            <a:ext cx="3489325" cy="9372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</a:rPr>
              <a:t>了解LBS的概念及作用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</a:endParaRPr>
          </a:p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</a:rPr>
              <a:t>了解LBS的发展现状及趋势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</a:endParaRPr>
          </a:p>
        </p:txBody>
      </p:sp>
      <p:cxnSp>
        <p:nvCxnSpPr>
          <p:cNvPr id="11" name="直接连接符 10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532907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 rot="2700000">
            <a:off x="2786330" y="422555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 rot="2700000">
            <a:off x="2259683" y="4225557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2522855" y="4225290"/>
            <a:ext cx="897890" cy="897890"/>
            <a:chOff x="3973" y="6654"/>
            <a:chExt cx="1414" cy="1414"/>
          </a:xfrm>
        </p:grpSpPr>
        <p:sp>
          <p:nvSpPr>
            <p:cNvPr id="14" name="圆角矩形 13"/>
            <p:cNvSpPr/>
            <p:nvPr/>
          </p:nvSpPr>
          <p:spPr>
            <a:xfrm rot="2700000">
              <a:off x="3973" y="6654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文本框 15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4137" y="6852"/>
              <a:ext cx="1088" cy="1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难点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17" name="直接连接符 16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541003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4008595" y="4205895"/>
            <a:ext cx="3489325" cy="9372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rPr>
              <a:t>理解LBS的概念及作用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</a:endParaRPr>
          </a:p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rPr>
              <a:t>了解LBS的发展现状及趋势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airplan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6" grpId="1" animBg="1"/>
      <p:bldP spid="28" grpId="1" animBg="1"/>
      <p:bldP spid="10" grpId="0"/>
      <p:bldP spid="12" grpId="0" animBg="1"/>
      <p:bldP spid="13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037041" y="865929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sp>
        <p:nvSpPr>
          <p:cNvPr id="32" name="TextBox 1"/>
          <p:cNvSpPr txBox="1"/>
          <p:nvPr/>
        </p:nvSpPr>
        <p:spPr>
          <a:xfrm>
            <a:off x="3674129" y="4019483"/>
            <a:ext cx="488759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l"/>
            <a:r>
              <a:rPr lang="zh-CN" altLang="en-US" sz="48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LBS的概念及作用</a:t>
            </a:r>
            <a:endParaRPr lang="zh-CN" altLang="en-US" sz="48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57964" y="2470071"/>
            <a:ext cx="2078122" cy="1286825"/>
            <a:chOff x="5498299" y="2485311"/>
            <a:chExt cx="2078122" cy="1286825"/>
          </a:xfrm>
        </p:grpSpPr>
        <p:cxnSp>
          <p:nvCxnSpPr>
            <p:cNvPr id="43" name="直接连接符 42"/>
            <p:cNvCxnSpPr/>
            <p:nvPr/>
          </p:nvCxnSpPr>
          <p:spPr>
            <a:xfrm flipV="1">
              <a:off x="5904868" y="2485311"/>
              <a:ext cx="1671553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5498299" y="2909539"/>
              <a:ext cx="1671553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5037041" y="-15240"/>
            <a:ext cx="1917343" cy="1163268"/>
            <a:chOff x="5177376" y="0"/>
            <a:chExt cx="1917343" cy="1163268"/>
          </a:xfrm>
        </p:grpSpPr>
        <p:cxnSp>
          <p:nvCxnSpPr>
            <p:cNvPr id="53" name="直接连接符 52"/>
            <p:cNvCxnSpPr/>
            <p:nvPr/>
          </p:nvCxnSpPr>
          <p:spPr>
            <a:xfrm flipV="1">
              <a:off x="5177376" y="300671"/>
              <a:ext cx="1671552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5423167" y="0"/>
              <a:ext cx="1671552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5420995" y="1548130"/>
            <a:ext cx="10680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5400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endParaRPr lang="en-US" altLang="zh-CN" sz="5400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5358201" y="5104796"/>
            <a:ext cx="2677254" cy="741260"/>
            <a:chOff x="5940680" y="3199847"/>
            <a:chExt cx="2677254" cy="741260"/>
          </a:xfrm>
        </p:grpSpPr>
        <p:sp>
          <p:nvSpPr>
            <p:cNvPr id="25" name="文本框 9"/>
            <p:cNvSpPr txBox="1"/>
            <p:nvPr/>
          </p:nvSpPr>
          <p:spPr>
            <a:xfrm>
              <a:off x="5940681" y="3199847"/>
              <a:ext cx="2677253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marL="228600" lvl="1" indent="-228600">
                <a:buFont typeface="Wingdings" panose="05000000000000000000" pitchFamily="2" charset="2"/>
                <a:buChar char="l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LBS的概念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6" name="文本框 9"/>
            <p:cNvSpPr txBox="1"/>
            <p:nvPr/>
          </p:nvSpPr>
          <p:spPr>
            <a:xfrm>
              <a:off x="5940680" y="3633767"/>
              <a:ext cx="2677253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marL="228600" lvl="1" indent="-228600">
                <a:buFont typeface="Wingdings" panose="05000000000000000000" pitchFamily="2" charset="2"/>
                <a:buChar char="l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LBS的作用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5780692" cy="984578"/>
            <a:chOff x="534" y="340"/>
            <a:chExt cx="11030" cy="1879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73"/>
              <a:ext cx="7213" cy="5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01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 flipV="1">
              <a:off x="534" y="2206"/>
              <a:ext cx="7196" cy="13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LBS的概念</a:t>
              </a:r>
              <a:endParaRPr lang="zh-CN" altLang="en-US" sz="32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cxnSp>
        <p:nvCxnSpPr>
          <p:cNvPr id="19" name="直接连接符 18"/>
          <p:cNvCxnSpPr/>
          <p:nvPr/>
        </p:nvCxnSpPr>
        <p:spPr>
          <a:xfrm>
            <a:off x="5212715" y="1868805"/>
            <a:ext cx="4636135" cy="0"/>
          </a:xfrm>
          <a:prstGeom prst="line">
            <a:avLst/>
          </a:prstGeom>
          <a:ln w="19050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9845040" y="1873885"/>
            <a:ext cx="0" cy="2432050"/>
          </a:xfrm>
          <a:prstGeom prst="line">
            <a:avLst/>
          </a:prstGeom>
          <a:ln w="19050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816725" y="1751330"/>
            <a:ext cx="3114675" cy="0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9941560" y="1751330"/>
            <a:ext cx="0" cy="1545590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1986915" y="1985645"/>
            <a:ext cx="7666355" cy="36944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 flipH="1">
            <a:off x="2078990" y="5584825"/>
            <a:ext cx="6303010" cy="0"/>
          </a:xfrm>
          <a:prstGeom prst="line">
            <a:avLst/>
          </a:prstGeom>
          <a:ln w="19050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 flipV="1">
            <a:off x="2083435" y="3971290"/>
            <a:ext cx="0" cy="1610360"/>
          </a:xfrm>
          <a:prstGeom prst="line">
            <a:avLst/>
          </a:prstGeom>
          <a:ln w="19050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 flipV="1">
            <a:off x="2149475" y="5517515"/>
            <a:ext cx="3114040" cy="0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 flipV="1">
            <a:off x="2150110" y="3971290"/>
            <a:ext cx="0" cy="1546225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2778760" y="2372995"/>
            <a:ext cx="6262370" cy="2707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LBS是英文Location Based Service的缩写，是指基于位置的服务，所谓的基于位置的服务，就是通过移动网络、GPS等技术手段获取用户的地理位置信息，并依据用户的位置信息给用户提供的服务。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LBS这项技术随着近些年移动电子商务的发展被广泛的应用到了App应用当中，如地图导航服务、共享单车的定位服务、附近商家推荐服务等，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bldLvl="0" animBg="1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5780692" cy="984578"/>
            <a:chOff x="534" y="340"/>
            <a:chExt cx="11030" cy="1879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73"/>
              <a:ext cx="7213" cy="5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01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 flipV="1">
              <a:off x="534" y="2206"/>
              <a:ext cx="7196" cy="13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LBS的作用</a:t>
              </a:r>
              <a:endParaRPr lang="zh-CN" altLang="en-US" sz="32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sp>
        <p:nvSpPr>
          <p:cNvPr id="19" name="右箭头 18"/>
          <p:cNvSpPr/>
          <p:nvPr/>
        </p:nvSpPr>
        <p:spPr>
          <a:xfrm>
            <a:off x="2974349" y="1837956"/>
            <a:ext cx="4594901" cy="1775012"/>
          </a:xfrm>
          <a:prstGeom prst="rightArrow">
            <a:avLst>
              <a:gd name="adj1" fmla="val 81481"/>
              <a:gd name="adj2" fmla="val 50000"/>
            </a:avLst>
          </a:prstGeom>
          <a:solidFill>
            <a:srgbClr val="12406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20" name="右箭头 19"/>
          <p:cNvSpPr/>
          <p:nvPr/>
        </p:nvSpPr>
        <p:spPr>
          <a:xfrm>
            <a:off x="2974349" y="3771672"/>
            <a:ext cx="4594901" cy="1775012"/>
          </a:xfrm>
          <a:prstGeom prst="rightArrow">
            <a:avLst>
              <a:gd name="adj1" fmla="val 81481"/>
              <a:gd name="adj2" fmla="val 50000"/>
            </a:avLst>
          </a:prstGeom>
          <a:solidFill>
            <a:srgbClr val="12406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7208556" y="2150166"/>
            <a:ext cx="1150592" cy="1150592"/>
          </a:xfrm>
          <a:prstGeom prst="ellipse">
            <a:avLst/>
          </a:prstGeom>
          <a:solidFill>
            <a:srgbClr val="124062"/>
          </a:solidFill>
          <a:ln w="25400">
            <a:noFill/>
          </a:ln>
          <a:effectLst>
            <a:outerShdw blurRad="2286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4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7208556" y="4083882"/>
            <a:ext cx="1150592" cy="1150592"/>
          </a:xfrm>
          <a:prstGeom prst="ellipse">
            <a:avLst/>
          </a:prstGeom>
          <a:solidFill>
            <a:srgbClr val="124062"/>
          </a:solidFill>
          <a:ln w="25400">
            <a:noFill/>
          </a:ln>
          <a:effectLst>
            <a:outerShdw blurRad="2286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4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33" name="Freeform 7"/>
          <p:cNvSpPr>
            <a:spLocks noEditPoints="1"/>
          </p:cNvSpPr>
          <p:nvPr/>
        </p:nvSpPr>
        <p:spPr bwMode="auto">
          <a:xfrm>
            <a:off x="7598949" y="2481140"/>
            <a:ext cx="369806" cy="488645"/>
          </a:xfrm>
          <a:custGeom>
            <a:avLst/>
            <a:gdLst>
              <a:gd name="T0" fmla="*/ 105 w 210"/>
              <a:gd name="T1" fmla="*/ 0 h 280"/>
              <a:gd name="T2" fmla="*/ 0 w 210"/>
              <a:gd name="T3" fmla="*/ 105 h 280"/>
              <a:gd name="T4" fmla="*/ 105 w 210"/>
              <a:gd name="T5" fmla="*/ 280 h 280"/>
              <a:gd name="T6" fmla="*/ 210 w 210"/>
              <a:gd name="T7" fmla="*/ 105 h 280"/>
              <a:gd name="T8" fmla="*/ 105 w 210"/>
              <a:gd name="T9" fmla="*/ 0 h 280"/>
              <a:gd name="T10" fmla="*/ 105 w 210"/>
              <a:gd name="T11" fmla="*/ 175 h 280"/>
              <a:gd name="T12" fmla="*/ 35 w 210"/>
              <a:gd name="T13" fmla="*/ 105 h 280"/>
              <a:gd name="T14" fmla="*/ 105 w 210"/>
              <a:gd name="T15" fmla="*/ 35 h 280"/>
              <a:gd name="T16" fmla="*/ 175 w 210"/>
              <a:gd name="T17" fmla="*/ 105 h 280"/>
              <a:gd name="T18" fmla="*/ 105 w 210"/>
              <a:gd name="T19" fmla="*/ 175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0" h="280">
                <a:moveTo>
                  <a:pt x="105" y="0"/>
                </a:moveTo>
                <a:cubicBezTo>
                  <a:pt x="47" y="0"/>
                  <a:pt x="0" y="47"/>
                  <a:pt x="0" y="105"/>
                </a:cubicBezTo>
                <a:cubicBezTo>
                  <a:pt x="0" y="163"/>
                  <a:pt x="88" y="280"/>
                  <a:pt x="105" y="280"/>
                </a:cubicBezTo>
                <a:cubicBezTo>
                  <a:pt x="123" y="280"/>
                  <a:pt x="210" y="163"/>
                  <a:pt x="210" y="105"/>
                </a:cubicBezTo>
                <a:cubicBezTo>
                  <a:pt x="210" y="47"/>
                  <a:pt x="163" y="0"/>
                  <a:pt x="105" y="0"/>
                </a:cubicBezTo>
                <a:close/>
                <a:moveTo>
                  <a:pt x="105" y="175"/>
                </a:moveTo>
                <a:cubicBezTo>
                  <a:pt x="67" y="175"/>
                  <a:pt x="35" y="143"/>
                  <a:pt x="35" y="105"/>
                </a:cubicBezTo>
                <a:cubicBezTo>
                  <a:pt x="35" y="66"/>
                  <a:pt x="67" y="35"/>
                  <a:pt x="105" y="35"/>
                </a:cubicBezTo>
                <a:cubicBezTo>
                  <a:pt x="144" y="35"/>
                  <a:pt x="175" y="66"/>
                  <a:pt x="175" y="105"/>
                </a:cubicBezTo>
                <a:cubicBezTo>
                  <a:pt x="175" y="143"/>
                  <a:pt x="144" y="175"/>
                  <a:pt x="105" y="17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194832" y="2132554"/>
            <a:ext cx="1097280" cy="368300"/>
          </a:xfrm>
          <a:prstGeom prst="rect">
            <a:avLst/>
          </a:prstGeom>
          <a:noFill/>
          <a:effectLst/>
        </p:spPr>
        <p:txBody>
          <a:bodyPr wrap="none" rtlCol="0" anchor="ctr">
            <a:spAutoFit/>
          </a:bodyPr>
          <a:lstStyle>
            <a:defPPr>
              <a:defRPr lang="zh-CN"/>
            </a:defPPr>
            <a:lvl1pPr algn="ctr">
              <a:defRPr sz="1600" b="1">
                <a:gradFill>
                  <a:gsLst>
                    <a:gs pos="0">
                      <a:srgbClr val="FFC9C3"/>
                    </a:gs>
                    <a:gs pos="100000">
                      <a:srgbClr val="FFF6F5"/>
                    </a:gs>
                  </a:gsLst>
                  <a:lin ang="16200000" scaled="0"/>
                </a:gradFill>
                <a:effectLst>
                  <a:outerShdw blurRad="101600" dist="63500" dir="5400000" algn="ctr" rotWithShape="0">
                    <a:srgbClr val="BE1414">
                      <a:alpha val="62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algn="l"/>
            <a:r>
              <a:rPr lang="zh-CN" altLang="en-US" sz="1800" dirty="0">
                <a:solidFill>
                  <a:srgbClr val="124062"/>
                </a:solidFill>
                <a:effectLst/>
                <a:latin typeface="Bebas" pitchFamily="2" charset="0"/>
                <a:sym typeface="Bebas" pitchFamily="2" charset="0"/>
              </a:rPr>
              <a:t>技术作用</a:t>
            </a:r>
            <a:endParaRPr lang="zh-CN" altLang="en-US" sz="1800" dirty="0">
              <a:solidFill>
                <a:srgbClr val="124062"/>
              </a:solidFill>
              <a:effectLst/>
              <a:latin typeface="Bebas" pitchFamily="2" charset="0"/>
              <a:sym typeface="Bebas" pitchFamily="2" charset="0"/>
            </a:endParaRPr>
          </a:p>
        </p:txBody>
      </p:sp>
      <p:sp>
        <p:nvSpPr>
          <p:cNvPr id="35" name="TextBox 11"/>
          <p:cNvSpPr txBox="1"/>
          <p:nvPr/>
        </p:nvSpPr>
        <p:spPr>
          <a:xfrm>
            <a:off x="3194832" y="2449383"/>
            <a:ext cx="3390899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为用户提供地理位置信息。</a:t>
            </a:r>
            <a:endParaRPr lang="zh-CN" altLang="en-US" sz="140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如共享单车App应用中，车辆的具体位置信息等</a:t>
            </a:r>
            <a:endParaRPr lang="zh-CN" altLang="en-US" sz="140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194832" y="4084398"/>
            <a:ext cx="1097280" cy="368300"/>
          </a:xfrm>
          <a:prstGeom prst="rect">
            <a:avLst/>
          </a:prstGeom>
          <a:noFill/>
          <a:effectLst/>
        </p:spPr>
        <p:txBody>
          <a:bodyPr wrap="none" rtlCol="0" anchor="ctr">
            <a:spAutoFit/>
          </a:bodyPr>
          <a:lstStyle>
            <a:defPPr>
              <a:defRPr lang="zh-CN"/>
            </a:defPPr>
            <a:lvl1pPr algn="ctr">
              <a:defRPr sz="1600" b="1">
                <a:gradFill>
                  <a:gsLst>
                    <a:gs pos="0">
                      <a:srgbClr val="FFC9C3"/>
                    </a:gs>
                    <a:gs pos="100000">
                      <a:srgbClr val="FFF6F5"/>
                    </a:gs>
                  </a:gsLst>
                  <a:lin ang="16200000" scaled="0"/>
                </a:gradFill>
                <a:effectLst>
                  <a:outerShdw blurRad="101600" dist="63500" dir="5400000" algn="ctr" rotWithShape="0">
                    <a:srgbClr val="BE1414">
                      <a:alpha val="62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algn="l"/>
            <a:r>
              <a:rPr lang="zh-CN" altLang="en-US" sz="1800" dirty="0">
                <a:solidFill>
                  <a:srgbClr val="124062"/>
                </a:solidFill>
                <a:effectLst/>
                <a:latin typeface="Bebas" pitchFamily="2" charset="0"/>
                <a:sym typeface="Bebas" pitchFamily="2" charset="0"/>
              </a:rPr>
              <a:t>推广作用</a:t>
            </a:r>
            <a:endParaRPr lang="zh-CN" altLang="en-US" sz="1800" dirty="0">
              <a:solidFill>
                <a:srgbClr val="124062"/>
              </a:solidFill>
              <a:effectLst/>
              <a:latin typeface="Bebas" pitchFamily="2" charset="0"/>
              <a:sym typeface="Bebas" pitchFamily="2" charset="0"/>
            </a:endParaRPr>
          </a:p>
        </p:txBody>
      </p:sp>
      <p:sp>
        <p:nvSpPr>
          <p:cNvPr id="37" name="TextBox 11"/>
          <p:cNvSpPr txBox="1"/>
          <p:nvPr/>
        </p:nvSpPr>
        <p:spPr>
          <a:xfrm>
            <a:off x="3194832" y="4486952"/>
            <a:ext cx="3390899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为用户提供与地理位置相关的各类服务。</a:t>
            </a:r>
            <a:endParaRPr lang="zh-CN" altLang="en-US" sz="140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如：大众点评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APP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中的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“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附近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”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功能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38" name="Freeform 158"/>
          <p:cNvSpPr>
            <a:spLocks noEditPoints="1"/>
          </p:cNvSpPr>
          <p:nvPr/>
        </p:nvSpPr>
        <p:spPr bwMode="auto">
          <a:xfrm>
            <a:off x="7580630" y="4448810"/>
            <a:ext cx="406400" cy="421005"/>
          </a:xfrm>
          <a:custGeom>
            <a:avLst/>
            <a:gdLst>
              <a:gd name="T0" fmla="*/ 107 w 108"/>
              <a:gd name="T1" fmla="*/ 7 h 112"/>
              <a:gd name="T2" fmla="*/ 108 w 108"/>
              <a:gd name="T3" fmla="*/ 4 h 112"/>
              <a:gd name="T4" fmla="*/ 105 w 108"/>
              <a:gd name="T5" fmla="*/ 0 h 112"/>
              <a:gd name="T6" fmla="*/ 104 w 108"/>
              <a:gd name="T7" fmla="*/ 0 h 112"/>
              <a:gd name="T8" fmla="*/ 4 w 108"/>
              <a:gd name="T9" fmla="*/ 0 h 112"/>
              <a:gd name="T10" fmla="*/ 1 w 108"/>
              <a:gd name="T11" fmla="*/ 1 h 112"/>
              <a:gd name="T12" fmla="*/ 1 w 108"/>
              <a:gd name="T13" fmla="*/ 7 h 112"/>
              <a:gd name="T14" fmla="*/ 52 w 108"/>
              <a:gd name="T15" fmla="*/ 70 h 112"/>
              <a:gd name="T16" fmla="*/ 52 w 108"/>
              <a:gd name="T17" fmla="*/ 104 h 112"/>
              <a:gd name="T18" fmla="*/ 36 w 108"/>
              <a:gd name="T19" fmla="*/ 104 h 112"/>
              <a:gd name="T20" fmla="*/ 32 w 108"/>
              <a:gd name="T21" fmla="*/ 108 h 112"/>
              <a:gd name="T22" fmla="*/ 36 w 108"/>
              <a:gd name="T23" fmla="*/ 112 h 112"/>
              <a:gd name="T24" fmla="*/ 76 w 108"/>
              <a:gd name="T25" fmla="*/ 112 h 112"/>
              <a:gd name="T26" fmla="*/ 80 w 108"/>
              <a:gd name="T27" fmla="*/ 108 h 112"/>
              <a:gd name="T28" fmla="*/ 76 w 108"/>
              <a:gd name="T29" fmla="*/ 104 h 112"/>
              <a:gd name="T30" fmla="*/ 60 w 108"/>
              <a:gd name="T31" fmla="*/ 104 h 112"/>
              <a:gd name="T32" fmla="*/ 60 w 108"/>
              <a:gd name="T33" fmla="*/ 69 h 112"/>
              <a:gd name="T34" fmla="*/ 107 w 108"/>
              <a:gd name="T35" fmla="*/ 7 h 112"/>
              <a:gd name="T36" fmla="*/ 56 w 108"/>
              <a:gd name="T37" fmla="*/ 62 h 112"/>
              <a:gd name="T38" fmla="*/ 12 w 108"/>
              <a:gd name="T39" fmla="*/ 8 h 112"/>
              <a:gd name="T40" fmla="*/ 96 w 108"/>
              <a:gd name="T41" fmla="*/ 8 h 112"/>
              <a:gd name="T42" fmla="*/ 56 w 108"/>
              <a:gd name="T43" fmla="*/ 6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12">
                <a:moveTo>
                  <a:pt x="107" y="7"/>
                </a:moveTo>
                <a:cubicBezTo>
                  <a:pt x="107" y="6"/>
                  <a:pt x="108" y="5"/>
                  <a:pt x="108" y="4"/>
                </a:cubicBezTo>
                <a:cubicBezTo>
                  <a:pt x="108" y="2"/>
                  <a:pt x="107" y="1"/>
                  <a:pt x="105" y="0"/>
                </a:cubicBezTo>
                <a:cubicBezTo>
                  <a:pt x="105" y="0"/>
                  <a:pt x="104" y="0"/>
                  <a:pt x="104" y="0"/>
                </a:cubicBezTo>
                <a:cubicBezTo>
                  <a:pt x="4" y="0"/>
                  <a:pt x="4" y="0"/>
                  <a:pt x="4" y="0"/>
                </a:cubicBezTo>
                <a:cubicBezTo>
                  <a:pt x="3" y="0"/>
                  <a:pt x="2" y="0"/>
                  <a:pt x="1" y="1"/>
                </a:cubicBezTo>
                <a:cubicBezTo>
                  <a:pt x="0" y="3"/>
                  <a:pt x="0" y="5"/>
                  <a:pt x="1" y="7"/>
                </a:cubicBezTo>
                <a:cubicBezTo>
                  <a:pt x="52" y="70"/>
                  <a:pt x="52" y="70"/>
                  <a:pt x="52" y="70"/>
                </a:cubicBezTo>
                <a:cubicBezTo>
                  <a:pt x="52" y="104"/>
                  <a:pt x="52" y="104"/>
                  <a:pt x="52" y="104"/>
                </a:cubicBezTo>
                <a:cubicBezTo>
                  <a:pt x="36" y="104"/>
                  <a:pt x="36" y="104"/>
                  <a:pt x="36" y="104"/>
                </a:cubicBezTo>
                <a:cubicBezTo>
                  <a:pt x="34" y="104"/>
                  <a:pt x="32" y="106"/>
                  <a:pt x="32" y="108"/>
                </a:cubicBezTo>
                <a:cubicBezTo>
                  <a:pt x="32" y="110"/>
                  <a:pt x="34" y="112"/>
                  <a:pt x="36" y="112"/>
                </a:cubicBezTo>
                <a:cubicBezTo>
                  <a:pt x="76" y="112"/>
                  <a:pt x="76" y="112"/>
                  <a:pt x="76" y="112"/>
                </a:cubicBezTo>
                <a:cubicBezTo>
                  <a:pt x="78" y="112"/>
                  <a:pt x="80" y="110"/>
                  <a:pt x="80" y="108"/>
                </a:cubicBezTo>
                <a:cubicBezTo>
                  <a:pt x="80" y="106"/>
                  <a:pt x="78" y="104"/>
                  <a:pt x="76" y="104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60" y="69"/>
                  <a:pt x="60" y="69"/>
                  <a:pt x="60" y="69"/>
                </a:cubicBezTo>
                <a:lnTo>
                  <a:pt x="107" y="7"/>
                </a:lnTo>
                <a:close/>
                <a:moveTo>
                  <a:pt x="56" y="62"/>
                </a:moveTo>
                <a:cubicBezTo>
                  <a:pt x="12" y="8"/>
                  <a:pt x="12" y="8"/>
                  <a:pt x="12" y="8"/>
                </a:cubicBezTo>
                <a:cubicBezTo>
                  <a:pt x="96" y="8"/>
                  <a:pt x="96" y="8"/>
                  <a:pt x="96" y="8"/>
                </a:cubicBezTo>
                <a:lnTo>
                  <a:pt x="56" y="62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89"/>
                            </p:stCondLst>
                            <p:childTnLst>
                              <p:par>
                                <p:cTn id="33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289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20" grpId="0" bldLvl="0" animBg="1"/>
      <p:bldP spid="22" grpId="0" bldLvl="0" animBg="1"/>
      <p:bldP spid="30" grpId="0" bldLvl="0" animBg="1"/>
      <p:bldP spid="33" grpId="0" bldLvl="0" animBg="1"/>
      <p:bldP spid="34" grpId="0" bldLvl="0" animBg="1"/>
      <p:bldP spid="35" grpId="0"/>
      <p:bldP spid="36" grpId="0" bldLvl="0" animBg="1"/>
      <p:bldP spid="37" grpId="0"/>
      <p:bldP spid="38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037041" y="865929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sp>
        <p:nvSpPr>
          <p:cNvPr id="32" name="TextBox 1"/>
          <p:cNvSpPr txBox="1"/>
          <p:nvPr/>
        </p:nvSpPr>
        <p:spPr>
          <a:xfrm>
            <a:off x="2901969" y="4015673"/>
            <a:ext cx="610679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l"/>
            <a:r>
              <a:rPr lang="zh-CN" altLang="en-US" sz="48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LBS的发展现状及趋势</a:t>
            </a:r>
            <a:endParaRPr lang="zh-CN" altLang="en-US" sz="4800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57964" y="2470071"/>
            <a:ext cx="2078122" cy="1286825"/>
            <a:chOff x="5498299" y="2485311"/>
            <a:chExt cx="2078122" cy="1286825"/>
          </a:xfrm>
        </p:grpSpPr>
        <p:cxnSp>
          <p:nvCxnSpPr>
            <p:cNvPr id="43" name="直接连接符 42"/>
            <p:cNvCxnSpPr/>
            <p:nvPr/>
          </p:nvCxnSpPr>
          <p:spPr>
            <a:xfrm flipV="1">
              <a:off x="5904868" y="2485311"/>
              <a:ext cx="1671553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5498299" y="2909539"/>
              <a:ext cx="1671553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5037041" y="-15240"/>
            <a:ext cx="1917343" cy="1163268"/>
            <a:chOff x="5177376" y="0"/>
            <a:chExt cx="1917343" cy="1163268"/>
          </a:xfrm>
        </p:grpSpPr>
        <p:cxnSp>
          <p:nvCxnSpPr>
            <p:cNvPr id="53" name="直接连接符 52"/>
            <p:cNvCxnSpPr/>
            <p:nvPr/>
          </p:nvCxnSpPr>
          <p:spPr>
            <a:xfrm flipV="1">
              <a:off x="5177376" y="300671"/>
              <a:ext cx="1671552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5423167" y="0"/>
              <a:ext cx="1671552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5420995" y="1548130"/>
            <a:ext cx="10680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5400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endParaRPr lang="en-US" altLang="zh-CN" sz="5400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5358201" y="5104796"/>
            <a:ext cx="2677254" cy="741260"/>
            <a:chOff x="5940680" y="3199847"/>
            <a:chExt cx="2677254" cy="741260"/>
          </a:xfrm>
        </p:grpSpPr>
        <p:sp>
          <p:nvSpPr>
            <p:cNvPr id="25" name="文本框 9"/>
            <p:cNvSpPr txBox="1"/>
            <p:nvPr/>
          </p:nvSpPr>
          <p:spPr>
            <a:xfrm>
              <a:off x="5940681" y="3199847"/>
              <a:ext cx="2677253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marL="228600" lvl="1" indent="-228600">
                <a:buFont typeface="Wingdings" panose="05000000000000000000" pitchFamily="2" charset="2"/>
                <a:buChar char="l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LBS的发展现状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6" name="文本框 9"/>
            <p:cNvSpPr txBox="1"/>
            <p:nvPr/>
          </p:nvSpPr>
          <p:spPr>
            <a:xfrm>
              <a:off x="5940680" y="3633767"/>
              <a:ext cx="2677253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marL="228600" lvl="1" indent="-228600">
                <a:buFont typeface="Wingdings" panose="05000000000000000000" pitchFamily="2" charset="2"/>
                <a:buChar char="l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LBS的发展趋势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5780692" cy="987722"/>
            <a:chOff x="534" y="340"/>
            <a:chExt cx="11030" cy="1885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1"/>
              <a:ext cx="8690" cy="17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02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 flipV="1">
              <a:off x="534" y="2206"/>
              <a:ext cx="8672" cy="19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LBS的发展现状</a:t>
              </a:r>
              <a:endParaRPr lang="zh-CN" altLang="en-US" sz="32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sp>
        <p:nvSpPr>
          <p:cNvPr id="14341" name="椭圆 4"/>
          <p:cNvSpPr/>
          <p:nvPr/>
        </p:nvSpPr>
        <p:spPr>
          <a:xfrm>
            <a:off x="1607820" y="2129790"/>
            <a:ext cx="3940175" cy="3940175"/>
          </a:xfrm>
          <a:prstGeom prst="ellipse">
            <a:avLst/>
          </a:prstGeom>
          <a:noFill/>
          <a:ln w="9525" cap="flat" cmpd="sng">
            <a:solidFill>
              <a:srgbClr val="124062"/>
            </a:solidFill>
            <a:prstDash val="dash"/>
            <a:headEnd type="none" w="med" len="med"/>
            <a:tailEnd type="none" w="med" len="med"/>
          </a:ln>
        </p:spPr>
        <p:txBody>
          <a:bodyPr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2" name="Oval 13"/>
          <p:cNvSpPr/>
          <p:nvPr/>
        </p:nvSpPr>
        <p:spPr>
          <a:xfrm>
            <a:off x="2044383" y="3888740"/>
            <a:ext cx="1606550" cy="1606550"/>
          </a:xfrm>
          <a:prstGeom prst="ellipse">
            <a:avLst/>
          </a:prstGeom>
          <a:solidFill>
            <a:srgbClr val="DBDBDB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3" name="Oval 14"/>
          <p:cNvSpPr/>
          <p:nvPr/>
        </p:nvSpPr>
        <p:spPr>
          <a:xfrm>
            <a:off x="2185670" y="4030028"/>
            <a:ext cx="1322388" cy="1322387"/>
          </a:xfrm>
          <a:prstGeom prst="ellipse">
            <a:avLst/>
          </a:prstGeom>
          <a:solidFill>
            <a:srgbClr val="537285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4" name="Oval 18"/>
          <p:cNvSpPr/>
          <p:nvPr/>
        </p:nvSpPr>
        <p:spPr>
          <a:xfrm>
            <a:off x="3719195" y="3612515"/>
            <a:ext cx="1606550" cy="1608138"/>
          </a:xfrm>
          <a:prstGeom prst="ellipse">
            <a:avLst/>
          </a:prstGeom>
          <a:solidFill>
            <a:srgbClr val="DBDBDB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5" name="Oval 19"/>
          <p:cNvSpPr/>
          <p:nvPr/>
        </p:nvSpPr>
        <p:spPr>
          <a:xfrm>
            <a:off x="3860483" y="3753803"/>
            <a:ext cx="1322387" cy="1322387"/>
          </a:xfrm>
          <a:prstGeom prst="ellipse">
            <a:avLst/>
          </a:prstGeom>
          <a:solidFill>
            <a:schemeClr val="tx2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6" name="Oval 23"/>
          <p:cNvSpPr/>
          <p:nvPr/>
        </p:nvSpPr>
        <p:spPr>
          <a:xfrm>
            <a:off x="2596833" y="2334578"/>
            <a:ext cx="1608137" cy="1606550"/>
          </a:xfrm>
          <a:prstGeom prst="ellipse">
            <a:avLst/>
          </a:prstGeom>
          <a:solidFill>
            <a:srgbClr val="DBDBDB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7" name="Oval 24"/>
          <p:cNvSpPr/>
          <p:nvPr/>
        </p:nvSpPr>
        <p:spPr>
          <a:xfrm>
            <a:off x="2739708" y="2475865"/>
            <a:ext cx="1322387" cy="1322388"/>
          </a:xfrm>
          <a:prstGeom prst="ellipse">
            <a:avLst/>
          </a:prstGeom>
          <a:solidFill>
            <a:srgbClr val="124062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50" name="TextBox 13"/>
          <p:cNvSpPr txBox="1"/>
          <p:nvPr/>
        </p:nvSpPr>
        <p:spPr>
          <a:xfrm>
            <a:off x="2852579" y="2952750"/>
            <a:ext cx="10972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algn="ctr" eaLnBrk="1" hangingPunct="1"/>
            <a:r>
              <a:rPr lang="zh-CN" altLang="en-US" dirty="0">
                <a:solidFill>
                  <a:srgbClr val="F8F8F8"/>
                </a:solidFill>
                <a:latin typeface="微软雅黑" panose="020B0503020204020204" charset="-122"/>
                <a:ea typeface="微软雅黑" panose="020B0503020204020204" charset="-122"/>
              </a:rPr>
              <a:t>商务推广</a:t>
            </a:r>
            <a:endParaRPr lang="zh-CN" altLang="en-US" dirty="0">
              <a:solidFill>
                <a:srgbClr val="F8F8F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351" name="TextBox 14"/>
          <p:cNvSpPr txBox="1"/>
          <p:nvPr/>
        </p:nvSpPr>
        <p:spPr>
          <a:xfrm>
            <a:off x="2298224" y="4507230"/>
            <a:ext cx="10972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algn="ctr" eaLnBrk="1" hangingPunct="1"/>
            <a:r>
              <a:rPr lang="zh-CN" altLang="en-US" dirty="0">
                <a:solidFill>
                  <a:srgbClr val="F8F8F8"/>
                </a:solidFill>
                <a:latin typeface="微软雅黑" panose="020B0503020204020204" charset="-122"/>
                <a:ea typeface="微软雅黑" panose="020B0503020204020204" charset="-122"/>
              </a:rPr>
              <a:t>生活服务</a:t>
            </a:r>
            <a:endParaRPr lang="zh-CN" altLang="en-US" dirty="0">
              <a:solidFill>
                <a:srgbClr val="F8F8F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352" name="TextBox 15"/>
          <p:cNvSpPr txBox="1"/>
          <p:nvPr/>
        </p:nvSpPr>
        <p:spPr>
          <a:xfrm>
            <a:off x="3973989" y="4230688"/>
            <a:ext cx="10972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algn="ctr" eaLnBrk="1" hangingPunct="1"/>
            <a:r>
              <a:rPr lang="zh-CN" altLang="en-US" dirty="0">
                <a:solidFill>
                  <a:srgbClr val="F8F8F8"/>
                </a:solidFill>
                <a:latin typeface="微软雅黑" panose="020B0503020204020204" charset="-122"/>
                <a:ea typeface="微软雅黑" panose="020B0503020204020204" charset="-122"/>
              </a:rPr>
              <a:t>社交娱乐</a:t>
            </a:r>
            <a:endParaRPr lang="zh-CN" altLang="en-US" dirty="0">
              <a:solidFill>
                <a:srgbClr val="F8F8F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48765" y="1456690"/>
            <a:ext cx="43065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LBS的发展现状主要体现在</a:t>
            </a:r>
            <a:r>
              <a:rPr lang="zh-CN" altLang="en-US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个人应用方面</a:t>
            </a:r>
            <a:endParaRPr lang="zh-CN" altLang="en-US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721315" y="2269761"/>
            <a:ext cx="2697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/>
            <a:r>
              <a:rPr lang="zh-CN" altLang="en-US" b="1" dirty="0">
                <a:solidFill>
                  <a:srgbClr val="124062"/>
                </a:solidFill>
                <a:latin typeface="Bebas" pitchFamily="2" charset="0"/>
                <a:ea typeface="微软雅黑" panose="020B0503020204020204" charset="-122"/>
                <a:cs typeface="Lato Regular"/>
                <a:sym typeface="Bebas" pitchFamily="2" charset="0"/>
              </a:rPr>
              <a:t>商务推广和生活服务方面</a:t>
            </a:r>
            <a:endParaRPr lang="zh-CN" altLang="en-US" b="1" dirty="0">
              <a:solidFill>
                <a:srgbClr val="124062"/>
              </a:solidFill>
              <a:latin typeface="Bebas" pitchFamily="2" charset="0"/>
              <a:ea typeface="微软雅黑" panose="020B0503020204020204" charset="-122"/>
              <a:cs typeface="Lato Regular"/>
              <a:sym typeface="Bebas" pitchFamily="2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721475" y="2688590"/>
            <a:ext cx="4171950" cy="112458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LBS给用户带来的定位服务，在帮助用户实现依据地理位置的精准推广的同时，也能够方便用户了解周边的商城、医院、银行等服务信息，进而给用户的生活带来方便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721315" y="4233181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/>
            <a:r>
              <a:rPr lang="zh-CN" altLang="en-US" b="1" dirty="0">
                <a:solidFill>
                  <a:srgbClr val="124062"/>
                </a:solidFill>
                <a:latin typeface="Bebas" pitchFamily="2" charset="0"/>
                <a:ea typeface="微软雅黑" panose="020B0503020204020204" charset="-122"/>
                <a:cs typeface="Lato Regular"/>
                <a:sym typeface="Bebas" pitchFamily="2" charset="0"/>
              </a:rPr>
              <a:t>社交娱乐方面</a:t>
            </a:r>
            <a:endParaRPr lang="zh-CN" altLang="en-US" b="1" dirty="0">
              <a:solidFill>
                <a:srgbClr val="124062"/>
              </a:solidFill>
              <a:latin typeface="Bebas" pitchFamily="2" charset="0"/>
              <a:ea typeface="微软雅黑" panose="020B0503020204020204" charset="-122"/>
              <a:cs typeface="Lato Regular"/>
              <a:sym typeface="Bebas" pitchFamily="2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721475" y="4652010"/>
            <a:ext cx="4171950" cy="86614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LBS的出现提高了社交娱乐类APP的趣味性和互动性。用户可通过</a:t>
            </a:r>
            <a:r>
              <a:rPr lang="en-US" alt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APP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的</a:t>
            </a:r>
            <a:r>
              <a:rPr lang="en-US" alt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“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附近</a:t>
            </a:r>
            <a:r>
              <a:rPr lang="en-US" alt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”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功能与附近的用户聊天、游戏等。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4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400"/>
                            </p:stCondLst>
                            <p:childTnLst>
                              <p:par>
                                <p:cTn id="3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400"/>
                            </p:stCondLst>
                            <p:childTnLst>
                              <p:par>
                                <p:cTn id="5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ldLvl="0" animBg="1"/>
      <p:bldP spid="14342" grpId="0" bldLvl="0" animBg="1"/>
      <p:bldP spid="14343" grpId="0" bldLvl="0" animBg="1"/>
      <p:bldP spid="14344" grpId="0" bldLvl="0" animBg="1"/>
      <p:bldP spid="14345" grpId="0" bldLvl="0" animBg="1"/>
      <p:bldP spid="14346" grpId="0" bldLvl="0" animBg="1"/>
      <p:bldP spid="14347" grpId="0" bldLvl="0" animBg="1"/>
      <p:bldP spid="14350" grpId="0"/>
      <p:bldP spid="14351" grpId="0"/>
      <p:bldP spid="14352" grpId="0"/>
      <p:bldP spid="17" grpId="0"/>
      <p:bldP spid="18" grpId="0"/>
      <p:bldP spid="4" grpId="0"/>
      <p:bldP spid="5" grpId="0"/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5780692" cy="987722"/>
            <a:chOff x="534" y="340"/>
            <a:chExt cx="11030" cy="1885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1"/>
              <a:ext cx="8690" cy="17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02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 flipV="1">
              <a:off x="534" y="2206"/>
              <a:ext cx="8672" cy="19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LBS的发展趋势</a:t>
              </a:r>
              <a:endParaRPr lang="zh-CN" altLang="en-US" sz="32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sp>
        <p:nvSpPr>
          <p:cNvPr id="184" name=" 184"/>
          <p:cNvSpPr/>
          <p:nvPr/>
        </p:nvSpPr>
        <p:spPr>
          <a:xfrm>
            <a:off x="4295140" y="1193800"/>
            <a:ext cx="3011805" cy="3011805"/>
          </a:xfrm>
          <a:prstGeom prst="ellipse">
            <a:avLst/>
          </a:prstGeom>
          <a:noFill/>
          <a:ln>
            <a:solidFill>
              <a:srgbClr val="12406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83785" y="2188210"/>
            <a:ext cx="189103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</a:rPr>
              <a:t>个性化、智能化服务是未来LBS应用的发展方向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 184"/>
          <p:cNvSpPr/>
          <p:nvPr/>
        </p:nvSpPr>
        <p:spPr>
          <a:xfrm>
            <a:off x="2935605" y="3280410"/>
            <a:ext cx="3011805" cy="3011805"/>
          </a:xfrm>
          <a:prstGeom prst="ellipse">
            <a:avLst/>
          </a:prstGeom>
          <a:noFill/>
          <a:ln>
            <a:solidFill>
              <a:srgbClr val="12406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13075" y="4328795"/>
            <a:ext cx="237236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</a:rPr>
              <a:t>在技术进步方面，地理围栏、移动支付、大数据处理等相关领域新的技术发展拓展了LBS的应用场景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 184"/>
          <p:cNvSpPr/>
          <p:nvPr/>
        </p:nvSpPr>
        <p:spPr>
          <a:xfrm>
            <a:off x="5572125" y="3280410"/>
            <a:ext cx="3011805" cy="3011805"/>
          </a:xfrm>
          <a:prstGeom prst="ellipse">
            <a:avLst/>
          </a:prstGeom>
          <a:noFill/>
          <a:ln>
            <a:solidFill>
              <a:srgbClr val="12406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119495" y="4205605"/>
            <a:ext cx="215963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</a:rPr>
              <a:t>在创造性商业智慧方面，LBS可以将线上线下更好地集合起来，同时结合大数据、AR、VR等技术为用户创造出更好服务方式。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" grpId="0" animBg="1"/>
      <p:bldP spid="7" grpId="0"/>
      <p:bldP spid="8" grpId="0" bldLvl="0" animBg="1"/>
      <p:bldP spid="9" grpId="0"/>
      <p:bldP spid="10" grpId="0" bldLvl="0" animBg="1"/>
      <p:bldP spid="1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732</Words>
  <Application>WPS 演示</Application>
  <PresentationFormat>宽屏</PresentationFormat>
  <Paragraphs>97</Paragraphs>
  <Slides>10</Slides>
  <Notes>35</Notes>
  <HiddenSlides>0</HiddenSlides>
  <MMClips>2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9" baseType="lpstr">
      <vt:lpstr>Arial</vt:lpstr>
      <vt:lpstr>宋体</vt:lpstr>
      <vt:lpstr>Wingdings</vt:lpstr>
      <vt:lpstr>微软雅黑</vt:lpstr>
      <vt:lpstr>Calibri</vt:lpstr>
      <vt:lpstr>Arial</vt:lpstr>
      <vt:lpstr>Kartika</vt:lpstr>
      <vt:lpstr>Agency FB</vt:lpstr>
      <vt:lpstr>华文宋体</vt:lpstr>
      <vt:lpstr>Roboto Black</vt:lpstr>
      <vt:lpstr>Bebas</vt:lpstr>
      <vt:lpstr>孙过庭草体测试版</vt:lpstr>
      <vt:lpstr>Arial Unicode MS</vt:lpstr>
      <vt:lpstr>Calibri Light</vt:lpstr>
      <vt:lpstr>Oswald</vt:lpstr>
      <vt:lpstr>Segoe Print</vt:lpstr>
      <vt:lpstr>Lato Regular</vt:lpstr>
      <vt:lpstr>Lato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MK</cp:lastModifiedBy>
  <cp:revision>124</cp:revision>
  <dcterms:created xsi:type="dcterms:W3CDTF">2017-02-19T15:11:00Z</dcterms:created>
  <dcterms:modified xsi:type="dcterms:W3CDTF">2018-05-18T06:00:41Z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2052-10.1.0.7245</vt:lpwstr>
  </property>
</Properties>
</file>