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3"/>
  </p:sldMasterIdLst>
  <p:notesMasterIdLst>
    <p:notesMasterId r:id="rId5"/>
  </p:notesMasterIdLst>
  <p:sldIdLst>
    <p:sldId id="257" r:id="rId4"/>
    <p:sldId id="261" r:id="rId6"/>
    <p:sldId id="262" r:id="rId7"/>
    <p:sldId id="260" r:id="rId8"/>
    <p:sldId id="282" r:id="rId9"/>
    <p:sldId id="283" r:id="rId10"/>
    <p:sldId id="284" r:id="rId11"/>
    <p:sldId id="285" r:id="rId12"/>
    <p:sldId id="286" r:id="rId13"/>
    <p:sldId id="281" r:id="rId14"/>
    <p:sldId id="287" r:id="rId15"/>
    <p:sldId id="288" r:id="rId16"/>
    <p:sldId id="289" r:id="rId17"/>
    <p:sldId id="290" r:id="rId18"/>
    <p:sldId id="278"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B0C7"/>
    <a:srgbClr val="FFFFFF"/>
    <a:srgbClr val="759AA5"/>
    <a:srgbClr val="48B39D"/>
    <a:srgbClr val="31939A"/>
    <a:srgbClr val="38A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snapToGrid="0">
      <p:cViewPr varScale="1">
        <p:scale>
          <a:sx n="105" d="100"/>
          <a:sy n="105" d="100"/>
        </p:scale>
        <p:origin x="14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9093F-6A3D-4734-9F49-37F4DC60135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9FC167-918D-4BE7-ACE2-B1C39EA6A1E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9FC167-918D-4BE7-ACE2-B1C39EA6A1E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9FC167-918D-4BE7-ACE2-B1C39EA6A1E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9FC167-918D-4BE7-ACE2-B1C39EA6A1E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9FC167-918D-4BE7-ACE2-B1C39EA6A1E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sp>
        <p:nvSpPr>
          <p:cNvPr id="7" name="任意多边形 6"/>
          <p:cNvSpPr/>
          <p:nvPr userDrawn="1"/>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椭圆 7"/>
          <p:cNvSpPr/>
          <p:nvPr userDrawn="1"/>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任意多边形 8"/>
          <p:cNvSpPr/>
          <p:nvPr userDrawn="1"/>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0" name="任意多边形: 形状 12"/>
          <p:cNvSpPr/>
          <p:nvPr userDrawn="1"/>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 name="任意多边形: 形状 13"/>
          <p:cNvSpPr/>
          <p:nvPr userDrawn="1"/>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12" name="椭圆 11"/>
          <p:cNvSpPr/>
          <p:nvPr userDrawn="1"/>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椭圆 12"/>
          <p:cNvSpPr/>
          <p:nvPr userDrawn="1"/>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4" name="矩形 13"/>
          <p:cNvSpPr/>
          <p:nvPr userDrawn="1"/>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椭圆 14"/>
          <p:cNvSpPr/>
          <p:nvPr userDrawn="1"/>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矩形 15"/>
          <p:cNvSpPr/>
          <p:nvPr userDrawn="1"/>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椭圆 16"/>
          <p:cNvSpPr/>
          <p:nvPr userDrawn="1"/>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矩形 17"/>
          <p:cNvSpPr/>
          <p:nvPr userDrawn="1"/>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ctrTitle" hasCustomPrompt="1"/>
          </p:nvPr>
        </p:nvSpPr>
        <p:spPr>
          <a:xfrm>
            <a:off x="804019" y="3168256"/>
            <a:ext cx="9144000" cy="1218105"/>
          </a:xfrm>
        </p:spPr>
        <p:txBody>
          <a:bodyPr anchor="b">
            <a:normAutofit/>
          </a:bodyPr>
          <a:lstStyle>
            <a:lvl1pPr algn="l">
              <a:defRPr sz="6000" b="1"/>
            </a:lvl1pPr>
          </a:lstStyle>
          <a:p>
            <a:r>
              <a:rPr lang="zh-CN" altLang="en-US" dirty="0"/>
              <a:t>单击此处</a:t>
            </a:r>
            <a:r>
              <a:rPr lang="zh-CN" altLang="en-US" dirty="0" smtClean="0"/>
              <a:t>编辑标题</a:t>
            </a:r>
            <a:endParaRPr lang="zh-CN" altLang="en-US" dirty="0"/>
          </a:p>
        </p:txBody>
      </p:sp>
      <p:sp>
        <p:nvSpPr>
          <p:cNvPr id="3" name="副标题 2"/>
          <p:cNvSpPr>
            <a:spLocks noGrp="1"/>
          </p:cNvSpPr>
          <p:nvPr>
            <p:ph type="subTitle" idx="1"/>
          </p:nvPr>
        </p:nvSpPr>
        <p:spPr>
          <a:xfrm>
            <a:off x="804019" y="4516537"/>
            <a:ext cx="9144000" cy="1079098"/>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tx2"/>
        </a:solidFill>
        <a:effectLst/>
      </p:bgPr>
    </p:bg>
    <p:spTree>
      <p:nvGrpSpPr>
        <p:cNvPr id="1" name=""/>
        <p:cNvGrpSpPr/>
        <p:nvPr/>
      </p:nvGrpSpPr>
      <p:grpSpPr>
        <a:xfrm>
          <a:off x="0" y="0"/>
          <a:ext cx="0" cy="0"/>
          <a:chOff x="0" y="0"/>
          <a:chExt cx="0" cy="0"/>
        </a:xfrm>
      </p:grpSpPr>
      <p:sp>
        <p:nvSpPr>
          <p:cNvPr id="7" name="任意多边形 6"/>
          <p:cNvSpPr/>
          <p:nvPr/>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椭圆 7"/>
          <p:cNvSpPr/>
          <p:nvPr/>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任意多边形 8"/>
          <p:cNvSpPr/>
          <p:nvPr/>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0" name="任意多边形: 形状 12"/>
          <p:cNvSpPr/>
          <p:nvPr/>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 name="任意多边形: 形状 13"/>
          <p:cNvSpPr/>
          <p:nvPr/>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12" name="椭圆 11"/>
          <p:cNvSpPr/>
          <p:nvPr/>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椭圆 12"/>
          <p:cNvSpPr/>
          <p:nvPr/>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4" name="矩形 13"/>
          <p:cNvSpPr/>
          <p:nvPr/>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椭圆 14"/>
          <p:cNvSpPr/>
          <p:nvPr/>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矩形 15"/>
          <p:cNvSpPr/>
          <p:nvPr/>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椭圆 16"/>
          <p:cNvSpPr/>
          <p:nvPr/>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矩形 17"/>
          <p:cNvSpPr/>
          <p:nvPr/>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ctrTitle" hasCustomPrompt="1"/>
          </p:nvPr>
        </p:nvSpPr>
        <p:spPr>
          <a:xfrm>
            <a:off x="804019" y="3463031"/>
            <a:ext cx="9144000" cy="923330"/>
          </a:xfrm>
        </p:spPr>
        <p:txBody>
          <a:bodyPr lIns="90000" tIns="46800" rIns="90000" bIns="46800" anchor="b">
            <a:normAutofit/>
          </a:bodyPr>
          <a:lstStyle>
            <a:lvl1pPr algn="l">
              <a:defRPr sz="6000" b="1"/>
            </a:lvl1pPr>
          </a:lstStyle>
          <a:p>
            <a:r>
              <a:rPr lang="zh-CN" altLang="en-US" dirty="0"/>
              <a:t>单击此处编辑标题</a:t>
            </a:r>
            <a:endParaRPr lang="zh-CN" altLang="en-US" dirty="0"/>
          </a:p>
        </p:txBody>
      </p:sp>
      <p:sp>
        <p:nvSpPr>
          <p:cNvPr id="3" name="副标题 2"/>
          <p:cNvSpPr>
            <a:spLocks noGrp="1"/>
          </p:cNvSpPr>
          <p:nvPr>
            <p:ph type="subTitle" idx="1"/>
          </p:nvPr>
        </p:nvSpPr>
        <p:spPr>
          <a:xfrm>
            <a:off x="804019" y="4516537"/>
            <a:ext cx="9144000" cy="1079098"/>
          </a:xfrm>
        </p:spPr>
        <p:txBody>
          <a:bodyPr lIns="90000" tIns="46800" rIns="90000" bIns="46800">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lIns="90000" tIns="46800" rIns="90000" bIns="46800"/>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lIns="90000" tIns="46800" rIns="90000" bIns="46800"/>
          <a:lstStyle/>
          <a:p>
            <a:endParaRPr lang="zh-CN" altLang="en-US"/>
          </a:p>
        </p:txBody>
      </p:sp>
      <p:sp>
        <p:nvSpPr>
          <p:cNvPr id="6" name="灯片编号占位符 5"/>
          <p:cNvSpPr>
            <a:spLocks noGrp="1"/>
          </p:cNvSpPr>
          <p:nvPr>
            <p:ph type="sldNum" sz="quarter" idx="12"/>
          </p:nvPr>
        </p:nvSpPr>
        <p:spPr/>
        <p:txBody>
          <a:bodyPr lIns="90000" tIns="46800" rIns="90000" bIns="46800"/>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tx2"/>
        </a:solidFill>
        <a:effectLst/>
      </p:bgPr>
    </p:bg>
    <p:spTree>
      <p:nvGrpSpPr>
        <p:cNvPr id="1" name=""/>
        <p:cNvGrpSpPr/>
        <p:nvPr/>
      </p:nvGrpSpPr>
      <p:grpSpPr>
        <a:xfrm>
          <a:off x="0" y="0"/>
          <a:ext cx="0" cy="0"/>
          <a:chOff x="0" y="0"/>
          <a:chExt cx="0" cy="0"/>
        </a:xfrm>
      </p:grpSpPr>
      <p:sp>
        <p:nvSpPr>
          <p:cNvPr id="18" name="任意多边形 17"/>
          <p:cNvSpPr/>
          <p:nvPr/>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椭圆 18"/>
          <p:cNvSpPr/>
          <p:nvPr/>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任意多边形 19"/>
          <p:cNvSpPr/>
          <p:nvPr/>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任意多边形: 形状 12"/>
          <p:cNvSpPr/>
          <p:nvPr/>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任意多边形: 形状 13"/>
          <p:cNvSpPr/>
          <p:nvPr/>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23" name="椭圆 22"/>
          <p:cNvSpPr/>
          <p:nvPr/>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 name="椭圆 23"/>
          <p:cNvSpPr/>
          <p:nvPr/>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矩形 24"/>
          <p:cNvSpPr/>
          <p:nvPr/>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椭圆 25"/>
          <p:cNvSpPr/>
          <p:nvPr/>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7" name="矩形 26"/>
          <p:cNvSpPr/>
          <p:nvPr/>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8" name="椭圆 27"/>
          <p:cNvSpPr/>
          <p:nvPr/>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矩形 28"/>
          <p:cNvSpPr/>
          <p:nvPr/>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36067" y="3820735"/>
            <a:ext cx="8001000" cy="1711719"/>
          </a:xfrm>
        </p:spPr>
        <p:txBody>
          <a:bodyPr anchor="t" anchorCtr="0">
            <a:normAutofit/>
          </a:bodyPr>
          <a:lstStyle>
            <a:lvl1pPr algn="ctr">
              <a:defRPr sz="6600" b="1"/>
            </a:lvl1pPr>
          </a:lstStyle>
          <a:p>
            <a:r>
              <a:rPr lang="zh-CN" altLang="en-US" dirty="0"/>
              <a:t>单击此处编辑标题</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tx2"/>
        </a:solidFill>
        <a:effectLst/>
      </p:bgPr>
    </p:bg>
    <p:spTree>
      <p:nvGrpSpPr>
        <p:cNvPr id="1" name=""/>
        <p:cNvGrpSpPr/>
        <p:nvPr/>
      </p:nvGrpSpPr>
      <p:grpSpPr>
        <a:xfrm>
          <a:off x="0" y="0"/>
          <a:ext cx="0" cy="0"/>
          <a:chOff x="0" y="0"/>
          <a:chExt cx="0" cy="0"/>
        </a:xfrm>
      </p:grpSpPr>
      <p:sp>
        <p:nvSpPr>
          <p:cNvPr id="19" name="任意多边形 18"/>
          <p:cNvSpPr/>
          <p:nvPr/>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椭圆 19"/>
          <p:cNvSpPr/>
          <p:nvPr/>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任意多边形 20"/>
          <p:cNvSpPr/>
          <p:nvPr/>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任意多边形: 形状 12"/>
          <p:cNvSpPr/>
          <p:nvPr/>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3" name="任意多边形: 形状 13"/>
          <p:cNvSpPr/>
          <p:nvPr/>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24" name="椭圆 23"/>
          <p:cNvSpPr/>
          <p:nvPr/>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椭圆 24"/>
          <p:cNvSpPr/>
          <p:nvPr/>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矩形 25"/>
          <p:cNvSpPr/>
          <p:nvPr/>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7" name="椭圆 26"/>
          <p:cNvSpPr/>
          <p:nvPr/>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8" name="矩形 27"/>
          <p:cNvSpPr/>
          <p:nvPr/>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椭圆 28"/>
          <p:cNvSpPr/>
          <p:nvPr/>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0" name="矩形 29"/>
          <p:cNvSpPr/>
          <p:nvPr/>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title" hasCustomPrompt="1"/>
          </p:nvPr>
        </p:nvSpPr>
        <p:spPr>
          <a:xfrm>
            <a:off x="1062682" y="3120056"/>
            <a:ext cx="5715000" cy="1382450"/>
          </a:xfrm>
        </p:spPr>
        <p:txBody>
          <a:bodyPr anchor="b" anchorCtr="0">
            <a:normAutofit/>
          </a:bodyPr>
          <a:lstStyle>
            <a:lvl1pPr algn="ctr">
              <a:defRPr sz="8000" b="1">
                <a:solidFill>
                  <a:schemeClr val="tx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1062682" y="4694257"/>
            <a:ext cx="5715000" cy="934813"/>
          </a:xfrm>
        </p:spPr>
        <p:txBody>
          <a:bodyPr>
            <a:normAutofit/>
          </a:bodyPr>
          <a:lstStyle>
            <a:lvl1pPr marL="0" indent="0" algn="ctr">
              <a:buNone/>
              <a:defRPr sz="3200">
                <a:solidFill>
                  <a:schemeClr val="tx1"/>
                </a:solidFill>
              </a:defRPr>
            </a:lvl1pPr>
          </a:lstStyle>
          <a:p>
            <a:pPr lvl="0"/>
            <a:r>
              <a:rPr lang="zh-CN" altLang="en-US" dirty="0"/>
              <a:t>编辑文本</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tx2"/>
        </a:solidFill>
        <a:effectLst/>
      </p:bgPr>
    </p:bg>
    <p:spTree>
      <p:nvGrpSpPr>
        <p:cNvPr id="1" name=""/>
        <p:cNvGrpSpPr/>
        <p:nvPr/>
      </p:nvGrpSpPr>
      <p:grpSpPr>
        <a:xfrm>
          <a:off x="0" y="0"/>
          <a:ext cx="0" cy="0"/>
          <a:chOff x="0" y="0"/>
          <a:chExt cx="0" cy="0"/>
        </a:xfrm>
      </p:grpSpPr>
      <p:sp>
        <p:nvSpPr>
          <p:cNvPr id="18" name="任意多边形 17"/>
          <p:cNvSpPr/>
          <p:nvPr userDrawn="1"/>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椭圆 18"/>
          <p:cNvSpPr/>
          <p:nvPr userDrawn="1"/>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任意多边形 19"/>
          <p:cNvSpPr/>
          <p:nvPr userDrawn="1"/>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任意多边形: 形状 12"/>
          <p:cNvSpPr/>
          <p:nvPr userDrawn="1"/>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任意多边形: 形状 13"/>
          <p:cNvSpPr/>
          <p:nvPr userDrawn="1"/>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23" name="椭圆 22"/>
          <p:cNvSpPr/>
          <p:nvPr userDrawn="1"/>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 name="椭圆 23"/>
          <p:cNvSpPr/>
          <p:nvPr userDrawn="1"/>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矩形 24"/>
          <p:cNvSpPr/>
          <p:nvPr userDrawn="1"/>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椭圆 25"/>
          <p:cNvSpPr/>
          <p:nvPr userDrawn="1"/>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7" name="矩形 26"/>
          <p:cNvSpPr/>
          <p:nvPr userDrawn="1"/>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8" name="椭圆 27"/>
          <p:cNvSpPr/>
          <p:nvPr userDrawn="1"/>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矩形 28"/>
          <p:cNvSpPr/>
          <p:nvPr userDrawn="1"/>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36067" y="3820735"/>
            <a:ext cx="8001000" cy="1711719"/>
          </a:xfrm>
        </p:spPr>
        <p:txBody>
          <a:bodyPr anchor="t" anchorCtr="0">
            <a:normAutofit/>
          </a:bodyPr>
          <a:lstStyle>
            <a:lvl1pPr algn="ctr">
              <a:defRPr sz="6600" b="1"/>
            </a:lvl1pPr>
          </a:lstStyle>
          <a:p>
            <a:r>
              <a:rPr lang="zh-CN" altLang="en-US" dirty="0" smtClean="0"/>
              <a:t>单击此处编辑标题</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839788" y="2615609"/>
            <a:ext cx="5157787"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tx2"/>
        </a:solidFill>
        <a:effectLst/>
      </p:bgPr>
    </p:bg>
    <p:spTree>
      <p:nvGrpSpPr>
        <p:cNvPr id="1" name=""/>
        <p:cNvGrpSpPr/>
        <p:nvPr/>
      </p:nvGrpSpPr>
      <p:grpSpPr>
        <a:xfrm>
          <a:off x="0" y="0"/>
          <a:ext cx="0" cy="0"/>
          <a:chOff x="0" y="0"/>
          <a:chExt cx="0" cy="0"/>
        </a:xfrm>
      </p:grpSpPr>
      <p:sp>
        <p:nvSpPr>
          <p:cNvPr id="19" name="任意多边形 18"/>
          <p:cNvSpPr/>
          <p:nvPr userDrawn="1"/>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椭圆 19"/>
          <p:cNvSpPr/>
          <p:nvPr userDrawn="1"/>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任意多边形 20"/>
          <p:cNvSpPr/>
          <p:nvPr userDrawn="1"/>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任意多边形: 形状 12"/>
          <p:cNvSpPr/>
          <p:nvPr userDrawn="1"/>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3" name="任意多边形: 形状 13"/>
          <p:cNvSpPr/>
          <p:nvPr userDrawn="1"/>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24" name="椭圆 23"/>
          <p:cNvSpPr/>
          <p:nvPr userDrawn="1"/>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椭圆 24"/>
          <p:cNvSpPr/>
          <p:nvPr userDrawn="1"/>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矩形 25"/>
          <p:cNvSpPr/>
          <p:nvPr userDrawn="1"/>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7" name="椭圆 26"/>
          <p:cNvSpPr/>
          <p:nvPr userDrawn="1"/>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8" name="矩形 27"/>
          <p:cNvSpPr/>
          <p:nvPr userDrawn="1"/>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椭圆 28"/>
          <p:cNvSpPr/>
          <p:nvPr userDrawn="1"/>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0" name="矩形 29"/>
          <p:cNvSpPr/>
          <p:nvPr userDrawn="1"/>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title" hasCustomPrompt="1"/>
          </p:nvPr>
        </p:nvSpPr>
        <p:spPr>
          <a:xfrm>
            <a:off x="1062682" y="3120056"/>
            <a:ext cx="5715000" cy="1382450"/>
          </a:xfrm>
        </p:spPr>
        <p:txBody>
          <a:bodyPr anchor="b" anchorCtr="0">
            <a:normAutofit/>
          </a:bodyPr>
          <a:lstStyle>
            <a:lvl1pPr algn="ctr">
              <a:defRPr sz="8000" b="1">
                <a:solidFill>
                  <a:schemeClr val="tx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1062682" y="4694257"/>
            <a:ext cx="5715000" cy="934813"/>
          </a:xfrm>
        </p:spPr>
        <p:txBody>
          <a:bodyPr>
            <a:normAutofit/>
          </a:bodyPr>
          <a:lstStyle>
            <a:lvl1pPr marL="0" indent="0" algn="ctr">
              <a:buNone/>
              <a:defRPr sz="3200">
                <a:solidFill>
                  <a:schemeClr val="tx1"/>
                </a:solidFill>
              </a:defRPr>
            </a:lvl1pPr>
          </a:lstStyle>
          <a:p>
            <a:pPr lvl="0"/>
            <a:r>
              <a:rPr lang="zh-CN" altLang="en-US" dirty="0"/>
              <a:t>编辑文本</a:t>
            </a:r>
            <a:endParaRPr lang="zh-CN"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smtClean="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smtClean="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4" Type="http://schemas.openxmlformats.org/officeDocument/2006/relationships/theme" Target="../theme/theme2.xml"/><Relationship Id="rId13" Type="http://schemas.openxmlformats.org/officeDocument/2006/relationships/tags" Target="../tags/tag6.xml"/><Relationship Id="rId12" Type="http://schemas.openxmlformats.org/officeDocument/2006/relationships/tags" Target="../tags/tag5.xml"/><Relationship Id="rId11" Type="http://schemas.openxmlformats.org/officeDocument/2006/relationships/tags" Target="../tags/tag4.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1.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8.xml"/><Relationship Id="rId4" Type="http://schemas.openxmlformats.org/officeDocument/2006/relationships/tags" Target="../tags/tag52.xml"/><Relationship Id="rId3" Type="http://schemas.openxmlformats.org/officeDocument/2006/relationships/image" Target="../media/image6.jpeg"/><Relationship Id="rId2" Type="http://schemas.openxmlformats.org/officeDocument/2006/relationships/tags" Target="../tags/tag51.xml"/><Relationship Id="rId1" Type="http://schemas.openxmlformats.org/officeDocument/2006/relationships/tags" Target="../tags/tag50.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17.xml"/><Relationship Id="rId4" Type="http://schemas.openxmlformats.org/officeDocument/2006/relationships/tags" Target="../tags/tag55.xml"/><Relationship Id="rId3" Type="http://schemas.openxmlformats.org/officeDocument/2006/relationships/image" Target="../media/image7.jpeg"/><Relationship Id="rId2" Type="http://schemas.openxmlformats.org/officeDocument/2006/relationships/tags" Target="../tags/tag54.xml"/><Relationship Id="rId1" Type="http://schemas.openxmlformats.org/officeDocument/2006/relationships/tags" Target="../tags/tag53.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17.xml"/><Relationship Id="rId5" Type="http://schemas.openxmlformats.org/officeDocument/2006/relationships/tags" Target="../tags/tag58.xml"/><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tags" Target="../tags/tag57.xml"/><Relationship Id="rId1" Type="http://schemas.openxmlformats.org/officeDocument/2006/relationships/tags" Target="../tags/tag56.xml"/></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17.xml"/><Relationship Id="rId4" Type="http://schemas.openxmlformats.org/officeDocument/2006/relationships/tags" Target="../tags/tag61.xml"/><Relationship Id="rId3" Type="http://schemas.openxmlformats.org/officeDocument/2006/relationships/image" Target="../media/image10.jpeg"/><Relationship Id="rId2" Type="http://schemas.openxmlformats.org/officeDocument/2006/relationships/tags" Target="../tags/tag60.xml"/><Relationship Id="rId1" Type="http://schemas.openxmlformats.org/officeDocument/2006/relationships/tags" Target="../tags/tag59.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6.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9" Type="http://schemas.openxmlformats.org/officeDocument/2006/relationships/tags" Target="../tags/tag17.xml"/><Relationship Id="rId8" Type="http://schemas.openxmlformats.org/officeDocument/2006/relationships/tags" Target="../tags/tag16.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1" Type="http://schemas.openxmlformats.org/officeDocument/2006/relationships/notesSlide" Target="../notesSlides/notesSlide2.xml"/><Relationship Id="rId20" Type="http://schemas.openxmlformats.org/officeDocument/2006/relationships/slideLayout" Target="../slideLayouts/slideLayout17.xml"/><Relationship Id="rId2" Type="http://schemas.openxmlformats.org/officeDocument/2006/relationships/image" Target="../media/image1.jpeg"/><Relationship Id="rId19" Type="http://schemas.openxmlformats.org/officeDocument/2006/relationships/tags" Target="../tags/tag27.xml"/><Relationship Id="rId18" Type="http://schemas.openxmlformats.org/officeDocument/2006/relationships/tags" Target="../tags/tag26.xml"/><Relationship Id="rId17" Type="http://schemas.openxmlformats.org/officeDocument/2006/relationships/tags" Target="../tags/tag25.xml"/><Relationship Id="rId16" Type="http://schemas.openxmlformats.org/officeDocument/2006/relationships/tags" Target="../tags/tag24.xml"/><Relationship Id="rId15" Type="http://schemas.openxmlformats.org/officeDocument/2006/relationships/tags" Target="../tags/tag23.xml"/><Relationship Id="rId14" Type="http://schemas.openxmlformats.org/officeDocument/2006/relationships/tags" Target="../tags/tag22.xml"/><Relationship Id="rId13" Type="http://schemas.openxmlformats.org/officeDocument/2006/relationships/tags" Target="../tags/tag21.xml"/><Relationship Id="rId12" Type="http://schemas.openxmlformats.org/officeDocument/2006/relationships/tags" Target="../tags/tag20.xml"/><Relationship Id="rId11" Type="http://schemas.openxmlformats.org/officeDocument/2006/relationships/tags" Target="../tags/tag19.xml"/><Relationship Id="rId10" Type="http://schemas.openxmlformats.org/officeDocument/2006/relationships/tags" Target="../tags/tag18.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7.xml"/><Relationship Id="rId7" Type="http://schemas.openxmlformats.org/officeDocument/2006/relationships/tags" Target="../tags/tag33.xml"/><Relationship Id="rId6" Type="http://schemas.openxmlformats.org/officeDocument/2006/relationships/image" Target="../media/image1.jpeg"/><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3.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2.xml"/><Relationship Id="rId4" Type="http://schemas.openxmlformats.org/officeDocument/2006/relationships/tags" Target="../tags/tag39.xml"/><Relationship Id="rId3" Type="http://schemas.openxmlformats.org/officeDocument/2006/relationships/image" Target="../media/image1.jpeg"/><Relationship Id="rId2" Type="http://schemas.openxmlformats.org/officeDocument/2006/relationships/tags" Target="../tags/tag38.xml"/><Relationship Id="rId1" Type="http://schemas.openxmlformats.org/officeDocument/2006/relationships/tags" Target="../tags/tag37.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7.xml"/><Relationship Id="rId4" Type="http://schemas.openxmlformats.org/officeDocument/2006/relationships/tags" Target="../tags/tag41.xml"/><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tags" Target="../tags/tag40.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7.xml"/><Relationship Id="rId3" Type="http://schemas.openxmlformats.org/officeDocument/2006/relationships/tags" Target="../tags/tag42.xml"/><Relationship Id="rId2" Type="http://schemas.openxmlformats.org/officeDocument/2006/relationships/image" Target="../media/image4.jpeg"/><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43.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1"/>
            </p:custDataLst>
          </p:nvPr>
        </p:nvSpPr>
        <p:spPr/>
        <p:txBody>
          <a:bodyPr>
            <a:normAutofit fontScale="90000"/>
          </a:bodyPr>
          <a:lstStyle/>
          <a:p>
            <a:r>
              <a:rPr lang="zh-CN" altLang="en-US"/>
              <a:t>商品发布管理</a:t>
            </a:r>
            <a:endParaRPr lang="zh-CN" altLang="en-US"/>
          </a:p>
        </p:txBody>
      </p:sp>
      <p:sp>
        <p:nvSpPr>
          <p:cNvPr id="6" name="副标题 5"/>
          <p:cNvSpPr>
            <a:spLocks noGrp="1"/>
          </p:cNvSpPr>
          <p:nvPr>
            <p:ph type="subTitle" idx="1"/>
            <p:custDataLst>
              <p:tags r:id="rId2"/>
            </p:custDataLst>
          </p:nvPr>
        </p:nvSpPr>
        <p:spPr/>
        <p:txBody>
          <a:bodyPr/>
          <a:lstStyle/>
          <a:p>
            <a:r>
              <a:rPr lang="en-US" altLang="zh-CN"/>
              <a:t>Goods release management</a:t>
            </a:r>
            <a:endParaRPr lang="en-US" altLang="zh-CN"/>
          </a:p>
        </p:txBody>
      </p:sp>
      <p:sp>
        <p:nvSpPr>
          <p:cNvPr id="2" name="文本框 1"/>
          <p:cNvSpPr txBox="1"/>
          <p:nvPr/>
        </p:nvSpPr>
        <p:spPr>
          <a:xfrm>
            <a:off x="803910" y="2343150"/>
            <a:ext cx="2967355" cy="922020"/>
          </a:xfrm>
          <a:prstGeom prst="rect">
            <a:avLst/>
          </a:prstGeom>
          <a:noFill/>
        </p:spPr>
        <p:txBody>
          <a:bodyPr wrap="square" rtlCol="0">
            <a:spAutoFit/>
          </a:bodyPr>
          <a:p>
            <a:r>
              <a:rPr lang="zh-CN" altLang="en-US" sz="5400" b="1">
                <a:solidFill>
                  <a:schemeClr val="tx1"/>
                </a:solidFill>
              </a:rPr>
              <a:t>课件八</a:t>
            </a:r>
            <a:endParaRPr lang="zh-CN" altLang="en-US" sz="5400" b="1">
              <a:solidFill>
                <a:schemeClr val="tx1"/>
              </a:solidFill>
            </a:endParaRPr>
          </a:p>
        </p:txBody>
      </p:sp>
    </p:spTree>
    <p:custDataLst>
      <p:tags r:id="rId3"/>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up)">
                                      <p:cBhvr>
                                        <p:cTn id="13" dur="500"/>
                                        <p:tgtEl>
                                          <p:spTgt spid="2"/>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custDataLst>
              <p:tags r:id="rId1"/>
            </p:custDataLst>
          </p:nvPr>
        </p:nvSpPr>
        <p:spPr>
          <a:xfrm>
            <a:off x="3333585" y="2366681"/>
            <a:ext cx="1405965" cy="1454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normAutofit/>
          </a:bodyPr>
          <a:p>
            <a:pPr algn="ctr"/>
            <a:r>
              <a:rPr lang="en-US" altLang="zh-CN" sz="8800">
                <a:solidFill>
                  <a:schemeClr val="tx1"/>
                </a:solidFill>
              </a:rPr>
              <a:t>2</a:t>
            </a:r>
            <a:endParaRPr lang="en-US" altLang="zh-CN" sz="8800">
              <a:solidFill>
                <a:schemeClr val="tx1"/>
              </a:solidFill>
            </a:endParaRPr>
          </a:p>
        </p:txBody>
      </p:sp>
      <p:sp>
        <p:nvSpPr>
          <p:cNvPr id="10" name="标题 9"/>
          <p:cNvSpPr>
            <a:spLocks noGrp="1"/>
          </p:cNvSpPr>
          <p:nvPr>
            <p:ph type="title"/>
            <p:custDataLst>
              <p:tags r:id="rId2"/>
            </p:custDataLst>
          </p:nvPr>
        </p:nvSpPr>
        <p:spPr>
          <a:xfrm>
            <a:off x="211455" y="3790315"/>
            <a:ext cx="7648575" cy="1068070"/>
          </a:xfrm>
        </p:spPr>
        <p:txBody>
          <a:bodyPr>
            <a:normAutofit/>
          </a:bodyPr>
          <a:lstStyle/>
          <a:p>
            <a:pPr algn="ctr"/>
            <a:r>
              <a:rPr lang="zh-CN" altLang="en-US" sz="5400" dirty="0">
                <a:solidFill>
                  <a:srgbClr val="000000"/>
                </a:solidFill>
                <a:sym typeface="Arial" panose="020B0604020202020204" pitchFamily="34" charset="0"/>
              </a:rPr>
              <a:t>商品管理</a:t>
            </a:r>
            <a:endParaRPr lang="en-US" altLang="zh-CN" sz="5400"/>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 presetClass="entr" presetSubtype="12"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half" idx="2"/>
            <p:custDataLst>
              <p:tags r:id="rId1"/>
            </p:custDataLst>
          </p:nvPr>
        </p:nvSpPr>
        <p:spPr>
          <a:xfrm>
            <a:off x="838200" y="1765300"/>
            <a:ext cx="4409440" cy="3811905"/>
          </a:xfrm>
        </p:spPr>
        <p:txBody>
          <a:bodyPr>
            <a:normAutofit lnSpcReduction="20000"/>
          </a:bodyPr>
          <a:lstStyle/>
          <a:p>
            <a:pPr indent="457200" fontAlgn="auto">
              <a:lnSpc>
                <a:spcPct val="120000"/>
              </a:lnSpc>
            </a:pPr>
            <a:r>
              <a:rPr lang="en-US" altLang="zh-CN" sz="1800" dirty="0">
                <a:latin typeface="微软雅黑" panose="020B0503020204020204" charset="-122"/>
                <a:ea typeface="微软雅黑" panose="020B0503020204020204" charset="-122"/>
                <a:cs typeface="微软雅黑" panose="020B0503020204020204" charset="-122"/>
              </a:rPr>
              <a:t>库存管理是指对店铺中商品库存数量的管理，具体的管理内容包括了商品库存数量的分时统计和库存数量变化率的计算</a:t>
            </a:r>
            <a:r>
              <a:rPr lang="zh-CN" altLang="en-US" sz="1800" dirty="0">
                <a:latin typeface="微软雅黑" panose="020B0503020204020204" charset="-122"/>
                <a:ea typeface="微软雅黑" panose="020B0503020204020204" charset="-122"/>
                <a:cs typeface="微软雅黑" panose="020B0503020204020204" charset="-122"/>
              </a:rPr>
              <a:t>。微店App在库存管理方面功能比较简单，为用户提供了批量管理和分类管理两种管理方式，批量管理是对店铺内所用商品的统一库存数据的罗列；分类管理则是依据商品的分类显示不同类型商品的库存数量。</a:t>
            </a:r>
            <a:endParaRPr lang="zh-CN" altLang="en-US" sz="1800" dirty="0">
              <a:latin typeface="微软雅黑" panose="020B0503020204020204" charset="-122"/>
              <a:ea typeface="微软雅黑" panose="020B0503020204020204" charset="-122"/>
              <a:cs typeface="微软雅黑" panose="020B0503020204020204" charset="-122"/>
            </a:endParaRPr>
          </a:p>
          <a:p>
            <a:pPr indent="457200" fontAlgn="auto">
              <a:lnSpc>
                <a:spcPct val="120000"/>
              </a:lnSpc>
            </a:pPr>
            <a:r>
              <a:rPr lang="zh-CN" altLang="en-US" sz="1800" dirty="0">
                <a:latin typeface="微软雅黑" panose="020B0503020204020204" charset="-122"/>
                <a:ea typeface="微软雅黑" panose="020B0503020204020204" charset="-122"/>
                <a:cs typeface="微软雅黑" panose="020B0503020204020204" charset="-122"/>
              </a:rPr>
              <a:t>用户进入微店App首页点击“商品”进入到商品管理页面，点击“库存”进入到店铺商品库存管理页面即可完成商品库存的查询。</a:t>
            </a:r>
            <a:endParaRPr lang="zh-CN" altLang="en-US" sz="1800" dirty="0">
              <a:latin typeface="微软雅黑" panose="020B0503020204020204" charset="-122"/>
              <a:ea typeface="微软雅黑" panose="020B0503020204020204" charset="-122"/>
              <a:cs typeface="微软雅黑" panose="020B0503020204020204" charset="-122"/>
            </a:endParaRPr>
          </a:p>
        </p:txBody>
      </p:sp>
      <p:sp>
        <p:nvSpPr>
          <p:cNvPr id="6" name="标题 4"/>
          <p:cNvSpPr>
            <a:spLocks noGrp="1"/>
          </p:cNvSpPr>
          <p:nvPr>
            <p:custDataLst>
              <p:tags r:id="rId2"/>
            </p:custDataLst>
          </p:nvPr>
        </p:nvSpPr>
        <p:spPr>
          <a:xfrm>
            <a:off x="838200" y="241300"/>
            <a:ext cx="468185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atin typeface="微软雅黑" panose="020B0503020204020204" charset="-122"/>
                <a:ea typeface="微软雅黑" panose="020B0503020204020204" charset="-122"/>
                <a:sym typeface="+mn-ea"/>
              </a:rPr>
              <a:t>库存管理  </a:t>
            </a:r>
            <a:br>
              <a:rPr lang="en-US" altLang="zh-CN" dirty="0">
                <a:solidFill>
                  <a:schemeClr val="tx1"/>
                </a:solidFill>
              </a:rPr>
            </a:br>
            <a:r>
              <a:rPr lang="en-US" altLang="zh-CN" sz="2400" dirty="0">
                <a:solidFill>
                  <a:srgbClr val="759AA5"/>
                </a:solidFill>
              </a:rPr>
              <a:t>inventory management</a:t>
            </a:r>
            <a:endParaRPr lang="en-US" altLang="zh-CN" sz="2400" dirty="0">
              <a:solidFill>
                <a:srgbClr val="759AA5"/>
              </a:solidFill>
            </a:endParaRPr>
          </a:p>
        </p:txBody>
      </p:sp>
      <p:pic>
        <p:nvPicPr>
          <p:cNvPr id="331" name="图片 331" descr="C:\Users\ZhangLT\Documents\Tencent Files\190897371\Image\C2C\518BECEEF9E74DFA930A8F8AF8A1ABF9.jpg"/>
          <p:cNvPicPr>
            <a:picLocks noChangeAspect="1" noChangeArrowheads="1"/>
          </p:cNvPicPr>
          <p:nvPr/>
        </p:nvPicPr>
        <p:blipFill>
          <a:blip r:embed="rId3" cstate="print">
            <a:extLst>
              <a:ext uri="{28A0092B-C50C-407E-A947-70E740481C1C}">
                <a14:useLocalDpi xmlns:a14="http://schemas.microsoft.com/office/drawing/2010/main" val="0"/>
              </a:ext>
            </a:extLst>
          </a:blip>
          <a:srcRect t="3166" b="1"/>
          <a:stretch>
            <a:fillRect/>
          </a:stretch>
        </p:blipFill>
        <p:spPr>
          <a:xfrm>
            <a:off x="7341870" y="1578610"/>
            <a:ext cx="2294255" cy="3952875"/>
          </a:xfrm>
          <a:prstGeom prst="rect">
            <a:avLst/>
          </a:prstGeom>
          <a:noFill/>
          <a:ln>
            <a:solidFill>
              <a:schemeClr val="tx1"/>
            </a:solidFill>
          </a:ln>
        </p:spPr>
      </p:pic>
      <p:sp>
        <p:nvSpPr>
          <p:cNvPr id="100" name="文本框 99"/>
          <p:cNvSpPr txBox="1"/>
          <p:nvPr/>
        </p:nvSpPr>
        <p:spPr>
          <a:xfrm>
            <a:off x="7792720" y="5577205"/>
            <a:ext cx="1391920" cy="306705"/>
          </a:xfrm>
          <a:prstGeom prst="rect">
            <a:avLst/>
          </a:prstGeom>
          <a:noFill/>
          <a:ln w="9525">
            <a:noFill/>
          </a:ln>
        </p:spPr>
        <p:txBody>
          <a:bodyPr wrap="square">
            <a:spAutoFit/>
          </a:bodyPr>
          <a:p>
            <a:pPr indent="0" algn="ctr"/>
            <a:r>
              <a:rPr lang="zh-CN" sz="1400" b="0">
                <a:latin typeface="微软雅黑" panose="020B0503020204020204" charset="-122"/>
                <a:ea typeface="微软雅黑" panose="020B0503020204020204" charset="-122"/>
              </a:rPr>
              <a:t>微店库存页面</a:t>
            </a:r>
            <a:endParaRPr lang="zh-CN" altLang="en-US" sz="1400">
              <a:latin typeface="微软雅黑" panose="020B0503020204020204" charset="-122"/>
              <a:ea typeface="微软雅黑" panose="020B0503020204020204"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checkerboard(across)">
                                      <p:cBhvr>
                                        <p:cTn id="16" dur="500"/>
                                        <p:tgtEl>
                                          <p:spTgt spid="2">
                                            <p:txEl>
                                              <p:pRg st="1" end="1"/>
                                            </p:txEl>
                                          </p:spTgt>
                                        </p:tgtEl>
                                      </p:cBhvr>
                                    </p:animEffect>
                                  </p:childTnLst>
                                </p:cTn>
                              </p:par>
                            </p:childTnLst>
                          </p:cTn>
                        </p:par>
                        <p:par>
                          <p:cTn id="17" fill="hold">
                            <p:stCondLst>
                              <p:cond delay="1500"/>
                            </p:stCondLst>
                            <p:childTnLst>
                              <p:par>
                                <p:cTn id="18" presetID="2" presetClass="entr" presetSubtype="2" fill="hold" nodeType="afterEffect">
                                  <p:stCondLst>
                                    <p:cond delay="0"/>
                                  </p:stCondLst>
                                  <p:childTnLst>
                                    <p:set>
                                      <p:cBhvr>
                                        <p:cTn id="19" dur="1" fill="hold">
                                          <p:stCondLst>
                                            <p:cond delay="0"/>
                                          </p:stCondLst>
                                        </p:cTn>
                                        <p:tgtEl>
                                          <p:spTgt spid="331"/>
                                        </p:tgtEl>
                                        <p:attrNameLst>
                                          <p:attrName>style.visibility</p:attrName>
                                        </p:attrNameLst>
                                      </p:cBhvr>
                                      <p:to>
                                        <p:strVal val="visible"/>
                                      </p:to>
                                    </p:set>
                                    <p:anim calcmode="lin" valueType="num">
                                      <p:cBhvr additive="base">
                                        <p:cTn id="20" dur="500" fill="hold"/>
                                        <p:tgtEl>
                                          <p:spTgt spid="331"/>
                                        </p:tgtEl>
                                        <p:attrNameLst>
                                          <p:attrName>ppt_x</p:attrName>
                                        </p:attrNameLst>
                                      </p:cBhvr>
                                      <p:tavLst>
                                        <p:tav tm="0">
                                          <p:val>
                                            <p:strVal val="1+#ppt_w/2"/>
                                          </p:val>
                                        </p:tav>
                                        <p:tav tm="100000">
                                          <p:val>
                                            <p:strVal val="#ppt_x"/>
                                          </p:val>
                                        </p:tav>
                                      </p:tavLst>
                                    </p:anim>
                                    <p:anim calcmode="lin" valueType="num">
                                      <p:cBhvr additive="base">
                                        <p:cTn id="21" dur="500" fill="hold"/>
                                        <p:tgtEl>
                                          <p:spTgt spid="331"/>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12" presetClass="entr" presetSubtype="4" fill="hold" grpId="0" nodeType="afterEffect">
                                  <p:stCondLst>
                                    <p:cond delay="0"/>
                                  </p:stCondLst>
                                  <p:childTnLst>
                                    <p:set>
                                      <p:cBhvr>
                                        <p:cTn id="24" dur="1" fill="hold">
                                          <p:stCondLst>
                                            <p:cond delay="0"/>
                                          </p:stCondLst>
                                        </p:cTn>
                                        <p:tgtEl>
                                          <p:spTgt spid="100"/>
                                        </p:tgtEl>
                                        <p:attrNameLst>
                                          <p:attrName>style.visibility</p:attrName>
                                        </p:attrNameLst>
                                      </p:cBhvr>
                                      <p:to>
                                        <p:strVal val="visible"/>
                                      </p:to>
                                    </p:set>
                                    <p:anim calcmode="lin" valueType="num">
                                      <p:cBhvr additive="base">
                                        <p:cTn id="25" dur="500"/>
                                        <p:tgtEl>
                                          <p:spTgt spid="100"/>
                                        </p:tgtEl>
                                        <p:attrNameLst>
                                          <p:attrName>ppt_y</p:attrName>
                                        </p:attrNameLst>
                                      </p:cBhvr>
                                      <p:tavLst>
                                        <p:tav tm="0">
                                          <p:val>
                                            <p:strVal val="#ppt_y+#ppt_h*1.125000"/>
                                          </p:val>
                                        </p:tav>
                                        <p:tav tm="100000">
                                          <p:val>
                                            <p:strVal val="#ppt_y"/>
                                          </p:val>
                                        </p:tav>
                                      </p:tavLst>
                                    </p:anim>
                                    <p:animEffect transition="in" filter="wipe(up)">
                                      <p:cBhvr>
                                        <p:cTn id="26"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2" grpId="0" build="p"/>
      <p:bldP spid="10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占位符 1"/>
          <p:cNvSpPr>
            <a:spLocks noGrp="1"/>
          </p:cNvSpPr>
          <p:nvPr>
            <p:custDataLst>
              <p:tags r:id="rId1"/>
            </p:custDataLst>
          </p:nvPr>
        </p:nvSpPr>
        <p:spPr>
          <a:xfrm>
            <a:off x="838200" y="1765300"/>
            <a:ext cx="4409440" cy="3811905"/>
          </a:xfrm>
          <a:prstGeom prst="rect">
            <a:avLst/>
          </a:prstGeom>
        </p:spPr>
        <p:txBody>
          <a:bodyPr vert="horz" lIns="91440" tIns="45720" rIns="91440" bIns="45720" rtlCol="0">
            <a:normAutofit lnSpcReduction="200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indent="457200" fontAlgn="auto">
              <a:lnSpc>
                <a:spcPct val="120000"/>
              </a:lnSpc>
            </a:pPr>
            <a:r>
              <a:rPr sz="1800" dirty="0">
                <a:latin typeface="微软雅黑" panose="020B0503020204020204" charset="-122"/>
                <a:ea typeface="微软雅黑" panose="020B0503020204020204" charset="-122"/>
                <a:cs typeface="微软雅黑" panose="020B0503020204020204" charset="-122"/>
              </a:rPr>
              <a:t>物流管理对于卖家而言就是发货管理，在物流管理的过程中主要包括了货物的发送和物流信息的监控两个方面</a:t>
            </a:r>
            <a:r>
              <a:rPr lang="zh-CN" sz="1800" dirty="0">
                <a:latin typeface="微软雅黑" panose="020B0503020204020204" charset="-122"/>
                <a:ea typeface="微软雅黑" panose="020B0503020204020204" charset="-122"/>
                <a:cs typeface="微软雅黑" panose="020B0503020204020204" charset="-122"/>
              </a:rPr>
              <a:t>。</a:t>
            </a:r>
            <a:endParaRPr sz="1800" dirty="0">
              <a:latin typeface="微软雅黑" panose="020B0503020204020204" charset="-122"/>
              <a:ea typeface="微软雅黑" panose="020B0503020204020204" charset="-122"/>
              <a:cs typeface="微软雅黑" panose="020B0503020204020204" charset="-122"/>
            </a:endParaRPr>
          </a:p>
          <a:p>
            <a:pPr indent="457200" fontAlgn="auto">
              <a:lnSpc>
                <a:spcPct val="120000"/>
              </a:lnSpc>
            </a:pPr>
            <a:r>
              <a:rPr lang="zh-CN" altLang="en-US" sz="1800" dirty="0">
                <a:latin typeface="微软雅黑" panose="020B0503020204020204" charset="-122"/>
                <a:ea typeface="微软雅黑" panose="020B0503020204020204" charset="-122"/>
                <a:cs typeface="微软雅黑" panose="020B0503020204020204" charset="-122"/>
              </a:rPr>
              <a:t>微店App在物流管理方面，为用户提供了订单查询功能，在订单查询页面，用户可以分别查询进行中、已完成、已关闭的订单情况，如图3-22所示，在“进行中”页面下卖家可查看待发货订货、待付款、已发货等信息，从而帮助用户了解订单的发货情况。</a:t>
            </a:r>
            <a:endParaRPr lang="zh-CN" altLang="en-US" sz="1800" dirty="0">
              <a:latin typeface="微软雅黑" panose="020B0503020204020204" charset="-122"/>
              <a:ea typeface="微软雅黑" panose="020B0503020204020204" charset="-122"/>
              <a:cs typeface="微软雅黑" panose="020B0503020204020204" charset="-122"/>
            </a:endParaRPr>
          </a:p>
        </p:txBody>
      </p:sp>
      <p:sp>
        <p:nvSpPr>
          <p:cNvPr id="6" name="标题 4"/>
          <p:cNvSpPr>
            <a:spLocks noGrp="1"/>
          </p:cNvSpPr>
          <p:nvPr>
            <p:custDataLst>
              <p:tags r:id="rId2"/>
            </p:custDataLst>
          </p:nvPr>
        </p:nvSpPr>
        <p:spPr>
          <a:xfrm>
            <a:off x="838200" y="241300"/>
            <a:ext cx="468185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atin typeface="微软雅黑" panose="020B0503020204020204" charset="-122"/>
                <a:ea typeface="微软雅黑" panose="020B0503020204020204" charset="-122"/>
                <a:sym typeface="+mn-ea"/>
              </a:rPr>
              <a:t>物流管理  </a:t>
            </a:r>
            <a:br>
              <a:rPr lang="en-US" altLang="zh-CN" dirty="0">
                <a:solidFill>
                  <a:schemeClr val="tx1"/>
                </a:solidFill>
              </a:rPr>
            </a:br>
            <a:r>
              <a:rPr lang="en-US" altLang="zh-CN" sz="2400" dirty="0">
                <a:solidFill>
                  <a:srgbClr val="759AA5"/>
                </a:solidFill>
              </a:rPr>
              <a:t>logistics management</a:t>
            </a:r>
            <a:endParaRPr lang="en-US" altLang="zh-CN" sz="2400" dirty="0">
              <a:solidFill>
                <a:srgbClr val="759AA5"/>
              </a:solidFill>
            </a:endParaRPr>
          </a:p>
        </p:txBody>
      </p:sp>
      <p:sp>
        <p:nvSpPr>
          <p:cNvPr id="3" name="文本框 2"/>
          <p:cNvSpPr txBox="1"/>
          <p:nvPr/>
        </p:nvSpPr>
        <p:spPr>
          <a:xfrm>
            <a:off x="7578725" y="5577205"/>
            <a:ext cx="1784350" cy="306705"/>
          </a:xfrm>
          <a:prstGeom prst="rect">
            <a:avLst/>
          </a:prstGeom>
          <a:noFill/>
          <a:ln w="9525">
            <a:noFill/>
          </a:ln>
        </p:spPr>
        <p:txBody>
          <a:bodyPr wrap="square">
            <a:spAutoFit/>
          </a:bodyPr>
          <a:p>
            <a:pPr indent="0" algn="ctr"/>
            <a:r>
              <a:rPr lang="zh-CN" sz="1400" b="0">
                <a:latin typeface="微软雅黑" panose="020B0503020204020204" charset="-122"/>
                <a:ea typeface="微软雅黑" panose="020B0503020204020204" charset="-122"/>
              </a:rPr>
              <a:t>订单数据查询页面</a:t>
            </a:r>
            <a:endParaRPr lang="zh-CN" sz="1400" b="0">
              <a:latin typeface="微软雅黑" panose="020B0503020204020204" charset="-122"/>
              <a:ea typeface="微软雅黑" panose="020B0503020204020204" charset="-122"/>
            </a:endParaRPr>
          </a:p>
        </p:txBody>
      </p:sp>
      <p:pic>
        <p:nvPicPr>
          <p:cNvPr id="27" name="图片 27" descr="C:\Users\ZhangLT\Documents\Tencent Files\190897371\Image\C2C\FDDF56BD935A1305C0D08C1D6CD02F34.jpg"/>
          <p:cNvPicPr>
            <a:picLocks noChangeAspect="1" noChangeArrowheads="1"/>
          </p:cNvPicPr>
          <p:nvPr/>
        </p:nvPicPr>
        <p:blipFill>
          <a:blip r:embed="rId3" cstate="print">
            <a:extLst>
              <a:ext uri="{28A0092B-C50C-407E-A947-70E740481C1C}">
                <a14:useLocalDpi xmlns:a14="http://schemas.microsoft.com/office/drawing/2010/main" val="0"/>
              </a:ext>
            </a:extLst>
          </a:blip>
          <a:srcRect t="4748"/>
          <a:stretch>
            <a:fillRect/>
          </a:stretch>
        </p:blipFill>
        <p:spPr>
          <a:xfrm>
            <a:off x="7364095" y="1765300"/>
            <a:ext cx="2214245" cy="3751580"/>
          </a:xfrm>
          <a:prstGeom prst="rect">
            <a:avLst/>
          </a:prstGeom>
          <a:noFill/>
          <a:ln>
            <a:solidFill>
              <a:schemeClr val="tx1"/>
            </a:solidFill>
          </a:ln>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27"/>
                                        </p:tgtEl>
                                        <p:attrNameLst>
                                          <p:attrName>style.visibility</p:attrName>
                                        </p:attrNameLst>
                                      </p:cBhvr>
                                      <p:to>
                                        <p:strVal val="visible"/>
                                      </p:to>
                                    </p:set>
                                    <p:anim calcmode="lin" valueType="num">
                                      <p:cBhvr additive="base">
                                        <p:cTn id="16" dur="500" fill="hold"/>
                                        <p:tgtEl>
                                          <p:spTgt spid="27"/>
                                        </p:tgtEl>
                                        <p:attrNameLst>
                                          <p:attrName>ppt_x</p:attrName>
                                        </p:attrNameLst>
                                      </p:cBhvr>
                                      <p:tavLst>
                                        <p:tav tm="0">
                                          <p:val>
                                            <p:strVal val="1+#ppt_w/2"/>
                                          </p:val>
                                        </p:tav>
                                        <p:tav tm="100000">
                                          <p:val>
                                            <p:strVal val="#ppt_x"/>
                                          </p:val>
                                        </p:tav>
                                      </p:tavLst>
                                    </p:anim>
                                    <p:anim calcmode="lin" valueType="num">
                                      <p:cBhvr additive="base">
                                        <p:cTn id="17" dur="500" fill="hold"/>
                                        <p:tgtEl>
                                          <p:spTgt spid="2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2" presetClass="entr" presetSubtype="4"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p:tgtEl>
                                          <p:spTgt spid="3"/>
                                        </p:tgtEl>
                                        <p:attrNameLst>
                                          <p:attrName>ppt_y</p:attrName>
                                        </p:attrNameLst>
                                      </p:cBhvr>
                                      <p:tavLst>
                                        <p:tav tm="0">
                                          <p:val>
                                            <p:strVal val="#ppt_y+#ppt_h*1.125000"/>
                                          </p:val>
                                        </p:tav>
                                        <p:tav tm="100000">
                                          <p:val>
                                            <p:strVal val="#ppt_y"/>
                                          </p:val>
                                        </p:tav>
                                      </p:tavLst>
                                    </p:anim>
                                    <p:animEffect transition="in" filter="wipe(up)">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占位符 1"/>
          <p:cNvSpPr>
            <a:spLocks noGrp="1"/>
          </p:cNvSpPr>
          <p:nvPr>
            <p:custDataLst>
              <p:tags r:id="rId1"/>
            </p:custDataLst>
          </p:nvPr>
        </p:nvSpPr>
        <p:spPr>
          <a:xfrm>
            <a:off x="838200" y="1765300"/>
            <a:ext cx="4409440" cy="3811905"/>
          </a:xfrm>
          <a:prstGeom prst="rect">
            <a:avLst/>
          </a:prstGeom>
        </p:spPr>
        <p:txBody>
          <a:bodyPr vert="horz" lIns="91440" tIns="45720" rIns="91440" bIns="45720" rtlCol="0">
            <a:normAutofit lnSpcReduction="200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indent="457200" fontAlgn="auto">
              <a:lnSpc>
                <a:spcPct val="120000"/>
              </a:lnSpc>
            </a:pPr>
            <a:r>
              <a:rPr sz="1800" dirty="0">
                <a:latin typeface="微软雅黑" panose="020B0503020204020204" charset="-122"/>
                <a:ea typeface="微软雅黑" panose="020B0503020204020204" charset="-122"/>
                <a:cs typeface="微软雅黑" panose="020B0503020204020204" charset="-122"/>
              </a:rPr>
              <a:t>运营管理是整个商品管理中最为核心的内容，店铺的运营管理通常包括了流量管理、推广活动管理两个方面。</a:t>
            </a:r>
            <a:endParaRPr sz="1800" dirty="0">
              <a:latin typeface="微软雅黑" panose="020B0503020204020204" charset="-122"/>
              <a:ea typeface="微软雅黑" panose="020B0503020204020204" charset="-122"/>
              <a:cs typeface="微软雅黑" panose="020B0503020204020204" charset="-122"/>
            </a:endParaRPr>
          </a:p>
          <a:p>
            <a:pPr indent="457200" fontAlgn="auto">
              <a:lnSpc>
                <a:spcPct val="120000"/>
              </a:lnSpc>
            </a:pPr>
            <a:r>
              <a:rPr lang="zh-CN" altLang="en-US" sz="1800" dirty="0">
                <a:latin typeface="微软雅黑" panose="020B0503020204020204" charset="-122"/>
                <a:ea typeface="微软雅黑" panose="020B0503020204020204" charset="-122"/>
                <a:cs typeface="微软雅黑" panose="020B0503020204020204" charset="-122"/>
              </a:rPr>
              <a:t>“微店App”在流量管理方面，为用户提供了经营分析，卖家通过点击首页中“经营分析”可以进入到经营分析页面，在该页面用户可以查询30日之内容的访客人数及浏览来源。</a:t>
            </a:r>
            <a:endParaRPr lang="zh-CN" altLang="en-US" sz="1800" dirty="0">
              <a:latin typeface="微软雅黑" panose="020B0503020204020204" charset="-122"/>
              <a:ea typeface="微软雅黑" panose="020B0503020204020204" charset="-122"/>
              <a:cs typeface="微软雅黑" panose="020B0503020204020204" charset="-122"/>
            </a:endParaRPr>
          </a:p>
        </p:txBody>
      </p:sp>
      <p:sp>
        <p:nvSpPr>
          <p:cNvPr id="6" name="标题 4"/>
          <p:cNvSpPr>
            <a:spLocks noGrp="1"/>
          </p:cNvSpPr>
          <p:nvPr>
            <p:custDataLst>
              <p:tags r:id="rId2"/>
            </p:custDataLst>
          </p:nvPr>
        </p:nvSpPr>
        <p:spPr>
          <a:xfrm>
            <a:off x="838200" y="241300"/>
            <a:ext cx="468185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t>运营管理</a:t>
            </a:r>
          </a:p>
          <a:p>
            <a:r>
              <a:rPr lang="en-US" altLang="zh-CN" sz="2400" dirty="0">
                <a:solidFill>
                  <a:srgbClr val="759AA5"/>
                </a:solidFill>
              </a:rPr>
              <a:t>loperations managemen</a:t>
            </a:r>
            <a:endParaRPr lang="en-US" altLang="zh-CN" sz="2400" dirty="0">
              <a:solidFill>
                <a:srgbClr val="759AA5"/>
              </a:solidFill>
            </a:endParaRPr>
          </a:p>
        </p:txBody>
      </p:sp>
      <p:sp>
        <p:nvSpPr>
          <p:cNvPr id="3" name="文本框 2"/>
          <p:cNvSpPr txBox="1"/>
          <p:nvPr/>
        </p:nvSpPr>
        <p:spPr>
          <a:xfrm>
            <a:off x="7079615" y="5270500"/>
            <a:ext cx="3399155" cy="306705"/>
          </a:xfrm>
          <a:prstGeom prst="rect">
            <a:avLst/>
          </a:prstGeom>
          <a:noFill/>
          <a:ln w="9525">
            <a:noFill/>
          </a:ln>
        </p:spPr>
        <p:txBody>
          <a:bodyPr wrap="square">
            <a:spAutoFit/>
          </a:bodyPr>
          <a:p>
            <a:pPr indent="0" algn="ctr"/>
            <a:r>
              <a:rPr lang="zh-CN" sz="1400" b="0">
                <a:latin typeface="微软雅黑" panose="020B0503020204020204" charset="-122"/>
                <a:ea typeface="微软雅黑" panose="020B0503020204020204" charset="-122"/>
              </a:rPr>
              <a:t>访客数量查询页面和微店App推广工具</a:t>
            </a:r>
            <a:endParaRPr lang="zh-CN" sz="1400" b="0">
              <a:latin typeface="微软雅黑" panose="020B0503020204020204" charset="-122"/>
              <a:ea typeface="微软雅黑" panose="020B0503020204020204" charset="-122"/>
            </a:endParaRPr>
          </a:p>
        </p:txBody>
      </p:sp>
      <p:grpSp>
        <p:nvGrpSpPr>
          <p:cNvPr id="4" name="组合 3"/>
          <p:cNvGrpSpPr/>
          <p:nvPr/>
        </p:nvGrpSpPr>
        <p:grpSpPr>
          <a:xfrm>
            <a:off x="5934075" y="1765300"/>
            <a:ext cx="5448935" cy="3127375"/>
            <a:chOff x="9513" y="2830"/>
            <a:chExt cx="9061" cy="5140"/>
          </a:xfrm>
        </p:grpSpPr>
        <p:pic>
          <p:nvPicPr>
            <p:cNvPr id="28" name="图片 28" descr="C:\Users\ZhangLT\Desktop\未命名.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513" y="2830"/>
              <a:ext cx="6165" cy="5140"/>
            </a:xfrm>
            <a:prstGeom prst="rect">
              <a:avLst/>
            </a:prstGeom>
            <a:noFill/>
            <a:ln>
              <a:solidFill>
                <a:schemeClr val="tx1"/>
              </a:solidFill>
            </a:ln>
          </p:spPr>
        </p:pic>
        <p:pic>
          <p:nvPicPr>
            <p:cNvPr id="29" name="图片 29" descr="C:\Users\ZhangLT\Documents\Tencent Files\190897371\Image\C2C\8AFEEA1B1B99834FB90970F447A33A50.jpg"/>
            <p:cNvPicPr/>
            <p:nvPr/>
          </p:nvPicPr>
          <p:blipFill>
            <a:blip r:embed="rId4" cstate="print">
              <a:extLst>
                <a:ext uri="{28A0092B-C50C-407E-A947-70E740481C1C}">
                  <a14:useLocalDpi xmlns:a14="http://schemas.microsoft.com/office/drawing/2010/main" val="0"/>
                </a:ext>
              </a:extLst>
            </a:blip>
            <a:srcRect t="3482"/>
            <a:stretch>
              <a:fillRect/>
            </a:stretch>
          </p:blipFill>
          <p:spPr>
            <a:xfrm>
              <a:off x="15678" y="2830"/>
              <a:ext cx="2897" cy="5140"/>
            </a:xfrm>
            <a:prstGeom prst="rect">
              <a:avLst/>
            </a:prstGeom>
            <a:noFill/>
            <a:ln>
              <a:solidFill>
                <a:schemeClr val="tx1"/>
              </a:solidFill>
            </a:ln>
          </p:spPr>
        </p:pic>
      </p:gr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2" presetClass="entr" presetSubtype="4"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p:tgtEl>
                                          <p:spTgt spid="3"/>
                                        </p:tgtEl>
                                        <p:attrNameLst>
                                          <p:attrName>ppt_y</p:attrName>
                                        </p:attrNameLst>
                                      </p:cBhvr>
                                      <p:tavLst>
                                        <p:tav tm="0">
                                          <p:val>
                                            <p:strVal val="#ppt_y+#ppt_h*1.125000"/>
                                          </p:val>
                                        </p:tav>
                                        <p:tav tm="100000">
                                          <p:val>
                                            <p:strVal val="#ppt_y"/>
                                          </p:val>
                                        </p:tav>
                                      </p:tavLst>
                                    </p:anim>
                                    <p:animEffect transition="in" filter="wipe(up)">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4"/>
          <p:cNvSpPr>
            <a:spLocks noGrp="1"/>
          </p:cNvSpPr>
          <p:nvPr>
            <p:custDataLst>
              <p:tags r:id="rId1"/>
            </p:custDataLst>
          </p:nvPr>
        </p:nvSpPr>
        <p:spPr>
          <a:xfrm>
            <a:off x="838200" y="241300"/>
            <a:ext cx="468185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t>售后管理</a:t>
            </a:r>
          </a:p>
          <a:p>
            <a:r>
              <a:rPr lang="en-US" altLang="zh-CN" sz="2400" dirty="0">
                <a:solidFill>
                  <a:srgbClr val="759AA5"/>
                </a:solidFill>
              </a:rPr>
              <a:t>loperations managemen</a:t>
            </a:r>
            <a:endParaRPr lang="en-US" altLang="zh-CN" sz="2400" dirty="0">
              <a:solidFill>
                <a:srgbClr val="759AA5"/>
              </a:solidFill>
            </a:endParaRPr>
          </a:p>
        </p:txBody>
      </p:sp>
      <p:sp>
        <p:nvSpPr>
          <p:cNvPr id="2" name="文本占位符 1"/>
          <p:cNvSpPr>
            <a:spLocks noGrp="1"/>
          </p:cNvSpPr>
          <p:nvPr>
            <p:custDataLst>
              <p:tags r:id="rId2"/>
            </p:custDataLst>
          </p:nvPr>
        </p:nvSpPr>
        <p:spPr>
          <a:xfrm>
            <a:off x="838200" y="1765300"/>
            <a:ext cx="4409440" cy="4024630"/>
          </a:xfrm>
          <a:prstGeom prst="rect">
            <a:avLst/>
          </a:prstGeom>
        </p:spPr>
        <p:txBody>
          <a:bodyPr vert="horz" lIns="91440" tIns="45720" rIns="91440" bIns="45720" rtlCol="0">
            <a:normAutofit lnSpcReduction="200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indent="457200" fontAlgn="auto">
              <a:lnSpc>
                <a:spcPct val="120000"/>
              </a:lnSpc>
            </a:pPr>
            <a:r>
              <a:rPr dirty="0">
                <a:latin typeface="微软雅黑" panose="020B0503020204020204" charset="-122"/>
                <a:ea typeface="微软雅黑" panose="020B0503020204020204" charset="-122"/>
                <a:cs typeface="微软雅黑" panose="020B0503020204020204" charset="-122"/>
              </a:rPr>
              <a:t>网店的售后管理具体包括了售后服务管理和客户管理两个方面，售后服务管理方面是对消费者在购买商品后所产生的，例如：退款、退货、换货等售后问题的解决与统计，另一方面则是对消费者评论内容进行查看、总结、回复。</a:t>
            </a:r>
            <a:endParaRPr dirty="0">
              <a:latin typeface="微软雅黑" panose="020B0503020204020204" charset="-122"/>
              <a:ea typeface="微软雅黑" panose="020B0503020204020204" charset="-122"/>
              <a:cs typeface="微软雅黑" panose="020B0503020204020204" charset="-122"/>
            </a:endParaRPr>
          </a:p>
          <a:p>
            <a:pPr indent="457200" fontAlgn="auto">
              <a:lnSpc>
                <a:spcPct val="120000"/>
              </a:lnSpc>
            </a:pPr>
            <a:r>
              <a:rPr lang="zh-CN" altLang="en-US" dirty="0">
                <a:latin typeface="微软雅黑" panose="020B0503020204020204" charset="-122"/>
                <a:ea typeface="微软雅黑" panose="020B0503020204020204" charset="-122"/>
                <a:cs typeface="微软雅黑" panose="020B0503020204020204" charset="-122"/>
              </a:rPr>
              <a:t>在微店App中卖家可以通过“客户”完成客户管理、订单评论的查询统计工作。卖家点击App首页“客户”即可进入到客户管理页面，在该页面卖家可以查询潜在客户、新客户、回头客户、流失客户的数量，同时还可以查看所有的订单的评论状况。</a:t>
            </a:r>
            <a:endParaRPr lang="zh-CN" altLang="en-US" dirty="0">
              <a:latin typeface="微软雅黑" panose="020B0503020204020204" charset="-122"/>
              <a:ea typeface="微软雅黑" panose="020B0503020204020204" charset="-122"/>
              <a:cs typeface="微软雅黑" panose="020B0503020204020204" charset="-122"/>
            </a:endParaRPr>
          </a:p>
        </p:txBody>
      </p:sp>
      <p:pic>
        <p:nvPicPr>
          <p:cNvPr id="30" name="图片 30" descr="C:\Users\ZhangLT\Documents\Tencent Files\190897371\Image\C2C\244CB449F7F6689E9482D05AB07E7B7D.jpg"/>
          <p:cNvPicPr/>
          <p:nvPr/>
        </p:nvPicPr>
        <p:blipFill>
          <a:blip r:embed="rId3" cstate="print">
            <a:extLst>
              <a:ext uri="{28A0092B-C50C-407E-A947-70E740481C1C}">
                <a14:useLocalDpi xmlns:a14="http://schemas.microsoft.com/office/drawing/2010/main" val="0"/>
              </a:ext>
            </a:extLst>
          </a:blip>
          <a:srcRect t="3166"/>
          <a:stretch>
            <a:fillRect/>
          </a:stretch>
        </p:blipFill>
        <p:spPr>
          <a:xfrm>
            <a:off x="7310755" y="1600835"/>
            <a:ext cx="2326005" cy="3717290"/>
          </a:xfrm>
          <a:prstGeom prst="rect">
            <a:avLst/>
          </a:prstGeom>
          <a:noFill/>
          <a:ln>
            <a:solidFill>
              <a:schemeClr val="tx1"/>
            </a:solidFill>
          </a:ln>
        </p:spPr>
      </p:pic>
      <p:sp>
        <p:nvSpPr>
          <p:cNvPr id="3" name="文本框 2"/>
          <p:cNvSpPr txBox="1"/>
          <p:nvPr/>
        </p:nvSpPr>
        <p:spPr>
          <a:xfrm>
            <a:off x="7501255" y="5452745"/>
            <a:ext cx="1945640" cy="306705"/>
          </a:xfrm>
          <a:prstGeom prst="rect">
            <a:avLst/>
          </a:prstGeom>
          <a:noFill/>
        </p:spPr>
        <p:txBody>
          <a:bodyPr wrap="square" rtlCol="0" anchor="t">
            <a:spAutoFit/>
          </a:bodyPr>
          <a:p>
            <a:r>
              <a:rPr lang="zh-CN" altLang="en-US" sz="1400"/>
              <a:t>微店App客户管理页面</a:t>
            </a:r>
            <a:endParaRPr lang="zh-CN" altLang="en-US" sz="1400"/>
          </a:p>
        </p:txBody>
      </p:sp>
    </p:spTree>
    <p:custDataLst>
      <p:tags r:id="rId4"/>
    </p:custDataLst>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500" fill="hold"/>
                                        <p:tgtEl>
                                          <p:spTgt spid="30"/>
                                        </p:tgtEl>
                                        <p:attrNameLst>
                                          <p:attrName>ppt_x</p:attrName>
                                        </p:attrNameLst>
                                      </p:cBhvr>
                                      <p:tavLst>
                                        <p:tav tm="0">
                                          <p:val>
                                            <p:strVal val="1+#ppt_w/2"/>
                                          </p:val>
                                        </p:tav>
                                        <p:tav tm="100000">
                                          <p:val>
                                            <p:strVal val="#ppt_x"/>
                                          </p:val>
                                        </p:tav>
                                      </p:tavLst>
                                    </p:anim>
                                    <p:anim calcmode="lin" valueType="num">
                                      <p:cBhvr additive="base">
                                        <p:cTn id="17" dur="500" fill="hold"/>
                                        <p:tgtEl>
                                          <p:spTgt spid="3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2" presetClass="entr" presetSubtype="4"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p:tgtEl>
                                          <p:spTgt spid="3"/>
                                        </p:tgtEl>
                                        <p:attrNameLst>
                                          <p:attrName>ppt_y</p:attrName>
                                        </p:attrNameLst>
                                      </p:cBhvr>
                                      <p:tavLst>
                                        <p:tav tm="0">
                                          <p:val>
                                            <p:strVal val="#ppt_y+#ppt_h*1.125000"/>
                                          </p:val>
                                        </p:tav>
                                        <p:tav tm="100000">
                                          <p:val>
                                            <p:strVal val="#ppt_y"/>
                                          </p:val>
                                        </p:tav>
                                      </p:tavLst>
                                    </p:anim>
                                    <p:animEffect transition="in" filter="wipe(up)">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p:txBody>
          <a:bodyPr/>
          <a:lstStyle/>
          <a:p>
            <a:r>
              <a:rPr lang="zh-CN" altLang="en-US"/>
              <a:t>谢谢观看</a:t>
            </a:r>
            <a:endParaRPr lang="zh-CN" altLang="en-US"/>
          </a:p>
        </p:txBody>
      </p:sp>
      <p:sp>
        <p:nvSpPr>
          <p:cNvPr id="4" name="内容占位符 3"/>
          <p:cNvSpPr>
            <a:spLocks noGrp="1"/>
          </p:cNvSpPr>
          <p:nvPr>
            <p:ph sz="quarter" idx="13"/>
            <p:custDataLst>
              <p:tags r:id="rId2"/>
            </p:custDataLst>
          </p:nvPr>
        </p:nvSpPr>
        <p:spPr/>
        <p:txBody>
          <a:bodyPr/>
          <a:lstStyle/>
          <a:p>
            <a:r>
              <a:rPr lang="en-US" altLang="zh-CN"/>
              <a:t>THANK YOU</a:t>
            </a:r>
            <a:endParaRPr lang="en-US" altLang="zh-CN"/>
          </a:p>
        </p:txBody>
      </p:sp>
    </p:spTree>
    <p:custDataLst>
      <p:tags r:id="rId3"/>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custDataLst>
              <p:tags r:id="rId1"/>
            </p:custDataLst>
          </p:nvPr>
        </p:nvSpPr>
        <p:spPr>
          <a:xfrm>
            <a:off x="838200" y="604520"/>
            <a:ext cx="10515600" cy="1140460"/>
          </a:xfrm>
          <a:prstGeom prst="rect">
            <a:avLst/>
          </a:prstGeom>
        </p:spPr>
        <p:txBody>
          <a:bodyPr vert="horz" wrap="square" lIns="91440" tIns="45720" rIns="91440" bIns="45720" rtlCol="0" anchor="ctr" anchorCtr="0">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smtClean="0">
                <a:latin typeface="+mj-ea"/>
                <a:sym typeface="+mn-ea"/>
              </a:rPr>
              <a:t>目 录</a:t>
            </a:r>
            <a:br>
              <a:rPr lang="en-US" altLang="zh-CN" sz="3600" dirty="0" smtClean="0">
                <a:latin typeface="黑体" panose="02010609060101010101" pitchFamily="49" charset="-122"/>
                <a:ea typeface="黑体" panose="02010609060101010101" pitchFamily="49" charset="-122"/>
                <a:sym typeface="+mn-ea"/>
              </a:rPr>
            </a:br>
            <a:r>
              <a:rPr lang="en-US" altLang="zh-CN" sz="2000" dirty="0" smtClean="0">
                <a:solidFill>
                  <a:srgbClr val="759AA5"/>
                </a:solidFill>
                <a:sym typeface="+mn-ea"/>
              </a:rPr>
              <a:t>contents</a:t>
            </a:r>
            <a:r>
              <a:rPr lang="en-US" altLang="zh-CN" sz="3600" dirty="0" smtClean="0">
                <a:solidFill>
                  <a:srgbClr val="01A49F"/>
                </a:solidFill>
                <a:sym typeface="+mn-ea"/>
              </a:rPr>
              <a:t> </a:t>
            </a:r>
            <a:endParaRPr lang="en-US" altLang="zh-CN" sz="3600"/>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12" name="菱形 11"/>
          <p:cNvSpPr/>
          <p:nvPr>
            <p:custDataLst>
              <p:tags r:id="rId3"/>
            </p:custDataLst>
          </p:nvPr>
        </p:nvSpPr>
        <p:spPr>
          <a:xfrm>
            <a:off x="2718836" y="2365975"/>
            <a:ext cx="2208553" cy="2208553"/>
          </a:xfrm>
          <a:prstGeom prst="diamond">
            <a:avLst/>
          </a:prstGeom>
          <a:solidFill>
            <a:srgbClr val="759AA5"/>
          </a:solidFill>
        </p:spPr>
        <p:txBody>
          <a:bodyPr rot="0" spcFirstLastPara="0" vertOverflow="overflow" horzOverflow="overflow" vert="horz" wrap="square" lIns="0" tIns="0" rIns="0" bIns="0" numCol="1" spcCol="0" rtlCol="0" fromWordArt="0" anchor="ctr" anchorCtr="0" forceAA="0" compatLnSpc="1">
            <a:normAutofit/>
          </a:bodyPr>
          <a:p>
            <a:pPr algn="just">
              <a:lnSpc>
                <a:spcPct val="130000"/>
              </a:lnSpc>
            </a:pPr>
            <a:r>
              <a:rPr lang="en-US" altLang="zh-CN" smtClean="0">
                <a:solidFill>
                  <a:srgbClr val="FFFFFF"/>
                </a:solidFill>
                <a:latin typeface="Calibri Light" panose="020F0302020204030204" charset="0"/>
                <a:ea typeface="+mn-ea"/>
                <a:cs typeface="+mn-ea"/>
              </a:rPr>
              <a:t>         </a:t>
            </a:r>
            <a:r>
              <a:rPr lang="en-US" altLang="zh-CN" sz="2400" b="1" smtClean="0">
                <a:solidFill>
                  <a:srgbClr val="FFFFFF"/>
                </a:solidFill>
                <a:latin typeface="Calibri Light" panose="020F0302020204030204" charset="0"/>
                <a:ea typeface="+mn-ea"/>
                <a:cs typeface="+mn-ea"/>
              </a:rPr>
              <a:t>1</a:t>
            </a:r>
            <a:endParaRPr lang="en-US" altLang="zh-CN" sz="2400" b="1" smtClean="0">
              <a:solidFill>
                <a:srgbClr val="FFFFFF"/>
              </a:solidFill>
              <a:latin typeface="Calibri Light" panose="020F0302020204030204" charset="0"/>
              <a:ea typeface="+mn-ea"/>
              <a:cs typeface="+mn-ea"/>
            </a:endParaRPr>
          </a:p>
        </p:txBody>
      </p:sp>
      <p:sp>
        <p:nvSpPr>
          <p:cNvPr id="13" name="文本框 12"/>
          <p:cNvSpPr txBox="1"/>
          <p:nvPr>
            <p:custDataLst>
              <p:tags r:id="rId4"/>
            </p:custDataLst>
          </p:nvPr>
        </p:nvSpPr>
        <p:spPr>
          <a:xfrm flipH="1">
            <a:off x="2199415" y="4666626"/>
            <a:ext cx="3247391" cy="951854"/>
          </a:xfrm>
          <a:prstGeom prst="rect">
            <a:avLst/>
          </a:prstGeom>
          <a:noFill/>
        </p:spPr>
        <p:txBody>
          <a:bodyPr wrap="square" rtlCol="0" anchor="t" anchorCtr="0">
            <a:normAutofit lnSpcReduction="10000"/>
          </a:bodyPr>
          <a:p>
            <a:pPr algn="ctr">
              <a:lnSpc>
                <a:spcPct val="120000"/>
              </a:lnSpc>
            </a:pPr>
            <a:r>
              <a:rPr lang="zh-CN" altLang="en-US" sz="2400" dirty="0">
                <a:solidFill>
                  <a:srgbClr val="000000"/>
                </a:solidFill>
                <a:sym typeface="Arial" panose="020B0604020202020204" pitchFamily="34" charset="0"/>
              </a:rPr>
              <a:t> 商品发布计划的制定与实施</a:t>
            </a:r>
            <a:endParaRPr lang="zh-CN" altLang="en-US" sz="2400" dirty="0">
              <a:solidFill>
                <a:srgbClr val="000000"/>
              </a:solidFill>
              <a:sym typeface="Arial" panose="020B0604020202020204" pitchFamily="34" charset="0"/>
            </a:endParaRPr>
          </a:p>
          <a:p>
            <a:pPr algn="just">
              <a:lnSpc>
                <a:spcPct val="120000"/>
              </a:lnSpc>
            </a:pPr>
            <a:endParaRPr lang="zh-CN" altLang="en-US" sz="2400" dirty="0">
              <a:solidFill>
                <a:srgbClr val="000000"/>
              </a:solidFill>
              <a:sym typeface="Arial" panose="020B0604020202020204" pitchFamily="34" charset="0"/>
            </a:endParaRPr>
          </a:p>
        </p:txBody>
      </p:sp>
      <p:grpSp>
        <p:nvGrpSpPr>
          <p:cNvPr id="2" name="组合 1"/>
          <p:cNvGrpSpPr/>
          <p:nvPr/>
        </p:nvGrpSpPr>
        <p:grpSpPr>
          <a:xfrm>
            <a:off x="2069465" y="3181985"/>
            <a:ext cx="1072515" cy="686435"/>
            <a:chOff x="3114" y="4986"/>
            <a:chExt cx="1689" cy="1081"/>
          </a:xfrm>
        </p:grpSpPr>
        <p:sp>
          <p:nvSpPr>
            <p:cNvPr id="15" name="菱形 14"/>
            <p:cNvSpPr/>
            <p:nvPr>
              <p:custDataLst>
                <p:tags r:id="rId5"/>
              </p:custDataLst>
            </p:nvPr>
          </p:nvSpPr>
          <p:spPr>
            <a:xfrm>
              <a:off x="3979" y="5064"/>
              <a:ext cx="825" cy="825"/>
            </a:xfrm>
            <a:prstGeom prst="diamond">
              <a:avLst/>
            </a:prstGeom>
            <a:solidFill>
              <a:srgbClr val="759AA5">
                <a:lumMod val="40000"/>
                <a:lumOff val="60000"/>
              </a:srgbClr>
            </a:solidFill>
          </p:spPr>
          <p:txBody>
            <a:bodyPr rot="0" spcFirstLastPara="0" vertOverflow="overflow" horzOverflow="overflow" vert="horz" wrap="square" lIns="0" tIns="0" rIns="0" bIns="0" numCol="1" spcCol="0" rtlCol="0" fromWordArt="0" anchor="ctr" anchorCtr="0" forceAA="0" compatLnSpc="1">
              <a:noAutofit/>
            </a:bodyPr>
            <a:p>
              <a:pPr algn="ctr"/>
              <a:endParaRPr lang="en-US" altLang="zh-CN" b="1" dirty="0">
                <a:solidFill>
                  <a:srgbClr val="FFFFFF"/>
                </a:solidFill>
              </a:endParaRPr>
            </a:p>
          </p:txBody>
        </p:sp>
        <p:sp>
          <p:nvSpPr>
            <p:cNvPr id="16" name="菱形 15"/>
            <p:cNvSpPr/>
            <p:nvPr>
              <p:custDataLst>
                <p:tags r:id="rId6"/>
              </p:custDataLst>
            </p:nvPr>
          </p:nvSpPr>
          <p:spPr>
            <a:xfrm flipH="1">
              <a:off x="3563" y="5513"/>
              <a:ext cx="554" cy="554"/>
            </a:xfrm>
            <a:prstGeom prst="diamond">
              <a:avLst/>
            </a:prstGeom>
            <a:solidFill>
              <a:srgbClr val="759AA5">
                <a:alpha val="4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17" name="菱形 16"/>
            <p:cNvSpPr/>
            <p:nvPr>
              <p:custDataLst>
                <p:tags r:id="rId7"/>
              </p:custDataLst>
            </p:nvPr>
          </p:nvSpPr>
          <p:spPr>
            <a:xfrm flipH="1">
              <a:off x="3655" y="4986"/>
              <a:ext cx="410" cy="410"/>
            </a:xfrm>
            <a:prstGeom prst="diamond">
              <a:avLst/>
            </a:prstGeom>
            <a:solidFill>
              <a:srgbClr val="759AA5">
                <a:alpha val="35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18" name="菱形 17"/>
            <p:cNvSpPr/>
            <p:nvPr>
              <p:custDataLst>
                <p:tags r:id="rId8"/>
              </p:custDataLst>
            </p:nvPr>
          </p:nvSpPr>
          <p:spPr>
            <a:xfrm flipH="1">
              <a:off x="3413" y="5299"/>
              <a:ext cx="278" cy="278"/>
            </a:xfrm>
            <a:prstGeom prst="diamond">
              <a:avLst/>
            </a:prstGeom>
            <a:solidFill>
              <a:srgbClr val="759AA5">
                <a:alpha val="3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0" name="菱形 19"/>
            <p:cNvSpPr/>
            <p:nvPr>
              <p:custDataLst>
                <p:tags r:id="rId9"/>
              </p:custDataLst>
            </p:nvPr>
          </p:nvSpPr>
          <p:spPr>
            <a:xfrm flipH="1">
              <a:off x="3284" y="5113"/>
              <a:ext cx="156" cy="156"/>
            </a:xfrm>
            <a:prstGeom prst="diamond">
              <a:avLst/>
            </a:prstGeom>
            <a:solidFill>
              <a:srgbClr val="759AA5">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1" name="菱形 20"/>
            <p:cNvSpPr/>
            <p:nvPr>
              <p:custDataLst>
                <p:tags r:id="rId10"/>
              </p:custDataLst>
            </p:nvPr>
          </p:nvSpPr>
          <p:spPr>
            <a:xfrm flipH="1">
              <a:off x="3114" y="5457"/>
              <a:ext cx="120" cy="120"/>
            </a:xfrm>
            <a:prstGeom prst="diamond">
              <a:avLst/>
            </a:prstGeom>
            <a:solidFill>
              <a:srgbClr val="759AA5">
                <a:alpha val="1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grpSp>
      <p:sp>
        <p:nvSpPr>
          <p:cNvPr id="22" name="菱形 21"/>
          <p:cNvSpPr/>
          <p:nvPr>
            <p:custDataLst>
              <p:tags r:id="rId11"/>
            </p:custDataLst>
          </p:nvPr>
        </p:nvSpPr>
        <p:spPr>
          <a:xfrm>
            <a:off x="7578900" y="2389470"/>
            <a:ext cx="2208553" cy="2208553"/>
          </a:xfrm>
          <a:prstGeom prst="diamond">
            <a:avLst/>
          </a:prstGeom>
          <a:solidFill>
            <a:srgbClr val="45B0C7"/>
          </a:solidFill>
        </p:spPr>
        <p:txBody>
          <a:bodyPr rot="0" spcFirstLastPara="0" vertOverflow="overflow" horzOverflow="overflow" vert="horz" wrap="square" lIns="0" tIns="0" rIns="0" bIns="0" numCol="1" spcCol="0" rtlCol="0" fromWordArt="0" anchor="ctr" anchorCtr="0" forceAA="0" compatLnSpc="1">
            <a:normAutofit/>
          </a:bodyPr>
          <a:p>
            <a:pPr algn="just">
              <a:lnSpc>
                <a:spcPct val="130000"/>
              </a:lnSpc>
            </a:pPr>
            <a:r>
              <a:rPr lang="en-US" altLang="zh-CN" smtClean="0">
                <a:solidFill>
                  <a:srgbClr val="FFFFFF"/>
                </a:solidFill>
                <a:latin typeface="Calibri Light" panose="020F0302020204030204" charset="0"/>
                <a:ea typeface="+mn-ea"/>
                <a:cs typeface="+mn-ea"/>
              </a:rPr>
              <a:t>        </a:t>
            </a:r>
            <a:r>
              <a:rPr lang="en-US" altLang="zh-CN" sz="2400" smtClean="0">
                <a:solidFill>
                  <a:srgbClr val="FFFFFF"/>
                </a:solidFill>
                <a:latin typeface="Calibri Light" panose="020F0302020204030204" charset="0"/>
                <a:ea typeface="+mn-ea"/>
                <a:cs typeface="+mn-ea"/>
              </a:rPr>
              <a:t> </a:t>
            </a:r>
            <a:r>
              <a:rPr lang="en-US" altLang="zh-CN" sz="2400" b="1" smtClean="0">
                <a:solidFill>
                  <a:srgbClr val="FFFFFF"/>
                </a:solidFill>
                <a:latin typeface="Calibri Light" panose="020F0302020204030204" charset="0"/>
                <a:ea typeface="+mn-ea"/>
                <a:cs typeface="+mn-ea"/>
              </a:rPr>
              <a:t>2</a:t>
            </a:r>
            <a:endParaRPr lang="en-US" altLang="zh-CN" sz="2400" b="1" smtClean="0">
              <a:solidFill>
                <a:srgbClr val="FFFFFF"/>
              </a:solidFill>
              <a:latin typeface="Calibri Light" panose="020F0302020204030204" charset="0"/>
              <a:ea typeface="+mn-ea"/>
              <a:cs typeface="+mn-ea"/>
            </a:endParaRPr>
          </a:p>
        </p:txBody>
      </p:sp>
      <p:sp>
        <p:nvSpPr>
          <p:cNvPr id="23" name="文本框 22"/>
          <p:cNvSpPr txBox="1"/>
          <p:nvPr>
            <p:custDataLst>
              <p:tags r:id="rId12"/>
            </p:custDataLst>
          </p:nvPr>
        </p:nvSpPr>
        <p:spPr>
          <a:xfrm flipH="1">
            <a:off x="7059479" y="4666626"/>
            <a:ext cx="3247391" cy="951854"/>
          </a:xfrm>
          <a:prstGeom prst="rect">
            <a:avLst/>
          </a:prstGeom>
          <a:noFill/>
        </p:spPr>
        <p:txBody>
          <a:bodyPr wrap="square" rtlCol="0" anchor="t" anchorCtr="0">
            <a:normAutofit/>
          </a:bodyPr>
          <a:p>
            <a:pPr algn="ctr">
              <a:lnSpc>
                <a:spcPct val="120000"/>
              </a:lnSpc>
            </a:pPr>
            <a:r>
              <a:rPr lang="zh-CN" altLang="en-US" sz="2400" dirty="0">
                <a:solidFill>
                  <a:srgbClr val="000000"/>
                </a:solidFill>
                <a:sym typeface="Arial" panose="020B0604020202020204" pitchFamily="34" charset="0"/>
              </a:rPr>
              <a:t>商品管理</a:t>
            </a:r>
            <a:endParaRPr lang="zh-CN" altLang="en-US" sz="2400" dirty="0">
              <a:solidFill>
                <a:srgbClr val="000000"/>
              </a:solidFill>
              <a:sym typeface="Arial" panose="020B0604020202020204" pitchFamily="34" charset="0"/>
            </a:endParaRPr>
          </a:p>
          <a:p>
            <a:pPr algn="just">
              <a:lnSpc>
                <a:spcPct val="120000"/>
              </a:lnSpc>
            </a:pPr>
            <a:endParaRPr lang="zh-CN" altLang="en-US" sz="2400" dirty="0">
              <a:solidFill>
                <a:srgbClr val="000000"/>
              </a:solidFill>
              <a:sym typeface="Arial" panose="020B0604020202020204" pitchFamily="34" charset="0"/>
            </a:endParaRPr>
          </a:p>
        </p:txBody>
      </p:sp>
      <p:grpSp>
        <p:nvGrpSpPr>
          <p:cNvPr id="3" name="组合 2"/>
          <p:cNvGrpSpPr/>
          <p:nvPr/>
        </p:nvGrpSpPr>
        <p:grpSpPr>
          <a:xfrm>
            <a:off x="6929120" y="3181985"/>
            <a:ext cx="1073150" cy="686435"/>
            <a:chOff x="10767" y="4986"/>
            <a:chExt cx="1690" cy="1081"/>
          </a:xfrm>
        </p:grpSpPr>
        <p:sp>
          <p:nvSpPr>
            <p:cNvPr id="24" name="菱形 23"/>
            <p:cNvSpPr/>
            <p:nvPr>
              <p:custDataLst>
                <p:tags r:id="rId13"/>
              </p:custDataLst>
            </p:nvPr>
          </p:nvSpPr>
          <p:spPr>
            <a:xfrm>
              <a:off x="11633" y="5064"/>
              <a:ext cx="825" cy="825"/>
            </a:xfrm>
            <a:prstGeom prst="diamond">
              <a:avLst/>
            </a:prstGeom>
            <a:solidFill>
              <a:schemeClr val="accent1">
                <a:lumMod val="60000"/>
                <a:lumOff val="40000"/>
              </a:schemeClr>
            </a:solidFill>
          </p:spPr>
          <p:txBody>
            <a:bodyPr rot="0" spcFirstLastPara="0" vertOverflow="overflow" horzOverflow="overflow" vert="horz" wrap="square" lIns="0" tIns="0" rIns="0" bIns="0" numCol="1" spcCol="0" rtlCol="0" fromWordArt="0" anchor="ctr" anchorCtr="0" forceAA="0" compatLnSpc="1">
              <a:noAutofit/>
            </a:bodyPr>
            <a:p>
              <a:pPr algn="ctr"/>
              <a:endParaRPr lang="en-US" altLang="zh-CN" b="1" dirty="0">
                <a:solidFill>
                  <a:srgbClr val="FFFFFF"/>
                </a:solidFill>
              </a:endParaRPr>
            </a:p>
          </p:txBody>
        </p:sp>
        <p:sp>
          <p:nvSpPr>
            <p:cNvPr id="25" name="菱形 24"/>
            <p:cNvSpPr/>
            <p:nvPr>
              <p:custDataLst>
                <p:tags r:id="rId14"/>
              </p:custDataLst>
            </p:nvPr>
          </p:nvSpPr>
          <p:spPr>
            <a:xfrm flipH="1">
              <a:off x="11217" y="5513"/>
              <a:ext cx="554" cy="554"/>
            </a:xfrm>
            <a:prstGeom prst="diamond">
              <a:avLst/>
            </a:prstGeom>
            <a:solidFill>
              <a:schemeClr val="accent1">
                <a:lumMod val="60000"/>
                <a:lumOff val="40000"/>
              </a:scheme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6" name="菱形 25"/>
            <p:cNvSpPr/>
            <p:nvPr>
              <p:custDataLst>
                <p:tags r:id="rId15"/>
              </p:custDataLst>
            </p:nvPr>
          </p:nvSpPr>
          <p:spPr>
            <a:xfrm flipH="1">
              <a:off x="11308" y="4986"/>
              <a:ext cx="410" cy="410"/>
            </a:xfrm>
            <a:prstGeom prst="diamond">
              <a:avLst/>
            </a:prstGeom>
            <a:solidFill>
              <a:schemeClr val="accent1">
                <a:lumMod val="60000"/>
                <a:lumOff val="40000"/>
              </a:scheme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7" name="菱形 26"/>
            <p:cNvSpPr/>
            <p:nvPr>
              <p:custDataLst>
                <p:tags r:id="rId16"/>
              </p:custDataLst>
            </p:nvPr>
          </p:nvSpPr>
          <p:spPr>
            <a:xfrm flipH="1">
              <a:off x="11066" y="5299"/>
              <a:ext cx="278" cy="278"/>
            </a:xfrm>
            <a:prstGeom prst="diamond">
              <a:avLst/>
            </a:prstGeom>
            <a:solidFill>
              <a:schemeClr val="accent1">
                <a:lumMod val="60000"/>
                <a:lumOff val="40000"/>
              </a:scheme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8" name="菱形 27"/>
            <p:cNvSpPr/>
            <p:nvPr>
              <p:custDataLst>
                <p:tags r:id="rId17"/>
              </p:custDataLst>
            </p:nvPr>
          </p:nvSpPr>
          <p:spPr>
            <a:xfrm flipH="1">
              <a:off x="10938" y="5113"/>
              <a:ext cx="156" cy="156"/>
            </a:xfrm>
            <a:prstGeom prst="diamond">
              <a:avLst/>
            </a:prstGeom>
            <a:solidFill>
              <a:schemeClr val="accent1">
                <a:lumMod val="60000"/>
                <a:lumOff val="40000"/>
              </a:scheme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9" name="菱形 28"/>
            <p:cNvSpPr/>
            <p:nvPr>
              <p:custDataLst>
                <p:tags r:id="rId18"/>
              </p:custDataLst>
            </p:nvPr>
          </p:nvSpPr>
          <p:spPr>
            <a:xfrm flipH="1">
              <a:off x="10767" y="5457"/>
              <a:ext cx="120" cy="120"/>
            </a:xfrm>
            <a:prstGeom prst="diamond">
              <a:avLst/>
            </a:prstGeom>
            <a:solidFill>
              <a:schemeClr val="accent1">
                <a:lumMod val="60000"/>
                <a:lumOff val="40000"/>
              </a:scheme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grpSp>
    </p:spTree>
    <p:custDataLst>
      <p:tags r:id="rId19"/>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par>
                          <p:cTn id="9" fill="hold">
                            <p:stCondLst>
                              <p:cond delay="500"/>
                            </p:stCondLst>
                            <p:childTnLst>
                              <p:par>
                                <p:cTn id="10" presetID="49" presetClass="entr" presetSubtype="0" decel="100000" fill="hold" grpId="1"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360"/>
                                          </p:val>
                                        </p:tav>
                                        <p:tav tm="100000">
                                          <p:val>
                                            <p:fltVal val="0"/>
                                          </p:val>
                                        </p:tav>
                                      </p:tavLst>
                                    </p:anim>
                                    <p:animEffect transition="in" filter="fade">
                                      <p:cBhvr>
                                        <p:cTn id="15" dur="1000"/>
                                        <p:tgtEl>
                                          <p:spTgt spid="12"/>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5" presetClass="entr" presetSubtype="1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heckerboard(across)">
                                      <p:cBhvr>
                                        <p:cTn id="24" dur="500"/>
                                        <p:tgtEl>
                                          <p:spTgt spid="2"/>
                                        </p:tgtEl>
                                      </p:cBhvr>
                                    </p:animEffect>
                                  </p:childTnLst>
                                </p:cTn>
                              </p:par>
                            </p:childTnLst>
                          </p:cTn>
                        </p:par>
                        <p:par>
                          <p:cTn id="25" fill="hold">
                            <p:stCondLst>
                              <p:cond delay="2500"/>
                            </p:stCondLst>
                            <p:childTnLst>
                              <p:par>
                                <p:cTn id="26" presetID="49" presetClass="entr" presetSubtype="0" decel="100000"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1000" fill="hold"/>
                                        <p:tgtEl>
                                          <p:spTgt spid="22"/>
                                        </p:tgtEl>
                                        <p:attrNameLst>
                                          <p:attrName>ppt_w</p:attrName>
                                        </p:attrNameLst>
                                      </p:cBhvr>
                                      <p:tavLst>
                                        <p:tav tm="0">
                                          <p:val>
                                            <p:fltVal val="0"/>
                                          </p:val>
                                        </p:tav>
                                        <p:tav tm="100000">
                                          <p:val>
                                            <p:strVal val="#ppt_w"/>
                                          </p:val>
                                        </p:tav>
                                      </p:tavLst>
                                    </p:anim>
                                    <p:anim calcmode="lin" valueType="num">
                                      <p:cBhvr>
                                        <p:cTn id="29" dur="1000" fill="hold"/>
                                        <p:tgtEl>
                                          <p:spTgt spid="22"/>
                                        </p:tgtEl>
                                        <p:attrNameLst>
                                          <p:attrName>ppt_h</p:attrName>
                                        </p:attrNameLst>
                                      </p:cBhvr>
                                      <p:tavLst>
                                        <p:tav tm="0">
                                          <p:val>
                                            <p:fltVal val="0"/>
                                          </p:val>
                                        </p:tav>
                                        <p:tav tm="100000">
                                          <p:val>
                                            <p:strVal val="#ppt_h"/>
                                          </p:val>
                                        </p:tav>
                                      </p:tavLst>
                                    </p:anim>
                                    <p:anim calcmode="lin" valueType="num">
                                      <p:cBhvr>
                                        <p:cTn id="30" dur="1000" fill="hold"/>
                                        <p:tgtEl>
                                          <p:spTgt spid="22"/>
                                        </p:tgtEl>
                                        <p:attrNameLst>
                                          <p:attrName>style.rotation</p:attrName>
                                        </p:attrNameLst>
                                      </p:cBhvr>
                                      <p:tavLst>
                                        <p:tav tm="0">
                                          <p:val>
                                            <p:fltVal val="360"/>
                                          </p:val>
                                        </p:tav>
                                        <p:tav tm="100000">
                                          <p:val>
                                            <p:fltVal val="0"/>
                                          </p:val>
                                        </p:tav>
                                      </p:tavLst>
                                    </p:anim>
                                    <p:animEffect transition="in" filter="fade">
                                      <p:cBhvr>
                                        <p:cTn id="31" dur="1000"/>
                                        <p:tgtEl>
                                          <p:spTgt spid="22"/>
                                        </p:tgtEl>
                                      </p:cBhvr>
                                    </p:animEffect>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childTnLst>
                          </p:cTn>
                        </p:par>
                        <p:par>
                          <p:cTn id="37" fill="hold">
                            <p:stCondLst>
                              <p:cond delay="4000"/>
                            </p:stCondLst>
                            <p:childTnLst>
                              <p:par>
                                <p:cTn id="38" presetID="5" presetClass="entr" presetSubtype="10"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checkerboard(across)">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2" grpId="1" bldLvl="0" animBg="1"/>
      <p:bldP spid="22" grpId="0" bldLvl="0" animBg="1"/>
      <p:bldP spid="13"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任意多边形 10"/>
          <p:cNvSpPr/>
          <p:nvPr>
            <p:custDataLst>
              <p:tags r:id="rId1"/>
            </p:custDataLst>
          </p:nvPr>
        </p:nvSpPr>
        <p:spPr>
          <a:xfrm flipH="1">
            <a:off x="3221578" y="3145396"/>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rgbClr val="759AA5"/>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sz="2000" b="1" kern="0" dirty="0">
                <a:solidFill>
                  <a:schemeClr val="bg1"/>
                </a:solidFill>
                <a:latin typeface="+mj-lt"/>
                <a:ea typeface="+mj-ea"/>
                <a:cs typeface="+mj-cs"/>
                <a:sym typeface="Arial" panose="020B0604020202020204" pitchFamily="34" charset="0"/>
              </a:rPr>
              <a:t>学习目标</a:t>
            </a:r>
            <a:endParaRPr lang="zh-CN" altLang="da-DK" sz="2000" b="1" kern="0" dirty="0">
              <a:solidFill>
                <a:schemeClr val="bg1"/>
              </a:solidFill>
              <a:latin typeface="+mj-lt"/>
              <a:ea typeface="+mj-ea"/>
              <a:cs typeface="+mj-cs"/>
              <a:sym typeface="Arial" panose="020B0604020202020204" pitchFamily="34" charset="0"/>
            </a:endParaRPr>
          </a:p>
        </p:txBody>
      </p:sp>
      <p:sp>
        <p:nvSpPr>
          <p:cNvPr id="47" name="矩形 46"/>
          <p:cNvSpPr/>
          <p:nvPr>
            <p:custDataLst>
              <p:tags r:id="rId2"/>
            </p:custDataLst>
          </p:nvPr>
        </p:nvSpPr>
        <p:spPr>
          <a:xfrm>
            <a:off x="808578" y="3069791"/>
            <a:ext cx="2413000" cy="775084"/>
          </a:xfrm>
          <a:prstGeom prst="rect">
            <a:avLst/>
          </a:prstGeom>
        </p:spPr>
        <p:txBody>
          <a:bodyPr wrap="square" anchor="ctr">
            <a:normAutofit lnSpcReduction="10000"/>
          </a:bodyPr>
          <a:lstStyle/>
          <a:p>
            <a:pPr algn="just">
              <a:lnSpc>
                <a:spcPct val="130000"/>
              </a:lnSpc>
            </a:pPr>
            <a:r>
              <a:rPr lang="zh-CN" altLang="en-US" dirty="0">
                <a:sym typeface="Arial" panose="020B0604020202020204" pitchFamily="34" charset="0"/>
              </a:rPr>
              <a:t>了解商品发布计划制定的目的及作用</a:t>
            </a:r>
            <a:endParaRPr lang="zh-CN" altLang="en-US" dirty="0">
              <a:sym typeface="Arial" panose="020B0604020202020204" pitchFamily="34" charset="0"/>
            </a:endParaRPr>
          </a:p>
        </p:txBody>
      </p:sp>
      <p:sp>
        <p:nvSpPr>
          <p:cNvPr id="50" name="矩形 49"/>
          <p:cNvSpPr/>
          <p:nvPr>
            <p:custDataLst>
              <p:tags r:id="rId3"/>
            </p:custDataLst>
          </p:nvPr>
        </p:nvSpPr>
        <p:spPr>
          <a:xfrm>
            <a:off x="9034145" y="3527425"/>
            <a:ext cx="2413000" cy="1140460"/>
          </a:xfrm>
          <a:prstGeom prst="rect">
            <a:avLst/>
          </a:prstGeom>
        </p:spPr>
        <p:txBody>
          <a:bodyPr wrap="square" anchor="ctr">
            <a:normAutofit lnSpcReduction="10000"/>
          </a:bodyPr>
          <a:lstStyle/>
          <a:p>
            <a:pPr algn="just">
              <a:lnSpc>
                <a:spcPct val="130000"/>
              </a:lnSpc>
            </a:pPr>
            <a:r>
              <a:rPr lang="zh-CN" altLang="en-US" dirty="0">
                <a:sym typeface="Arial" panose="020B0604020202020204" pitchFamily="34" charset="0"/>
              </a:rPr>
              <a:t>掌握微网店平台商品发布流程</a:t>
            </a:r>
            <a:endParaRPr lang="zh-CN" altLang="en-US" dirty="0">
              <a:sym typeface="Arial" panose="020B0604020202020204" pitchFamily="34" charset="0"/>
            </a:endParaRPr>
          </a:p>
        </p:txBody>
      </p:sp>
      <p:sp>
        <p:nvSpPr>
          <p:cNvPr id="12" name="任意多边形 11"/>
          <p:cNvSpPr/>
          <p:nvPr>
            <p:custDataLst>
              <p:tags r:id="rId4"/>
            </p:custDataLst>
          </p:nvPr>
        </p:nvSpPr>
        <p:spPr>
          <a:xfrm>
            <a:off x="4041778" y="3780397"/>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rgbClr val="45B0C7"/>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b="1" kern="0" dirty="0">
                <a:solidFill>
                  <a:schemeClr val="bg1"/>
                </a:solidFill>
                <a:latin typeface="+mj-lt"/>
                <a:ea typeface="+mj-ea"/>
                <a:cs typeface="+mj-cs"/>
                <a:sym typeface="Arial" panose="020B0604020202020204" pitchFamily="34" charset="0"/>
              </a:rPr>
              <a:t>学习重点</a:t>
            </a:r>
            <a:endParaRPr lang="zh-CN" altLang="da-DK" b="1" kern="0" dirty="0">
              <a:solidFill>
                <a:schemeClr val="bg1"/>
              </a:solidFill>
              <a:latin typeface="+mj-lt"/>
              <a:ea typeface="+mj-ea"/>
              <a:cs typeface="+mj-cs"/>
              <a:sym typeface="Arial" panose="020B0604020202020204" pitchFamily="34" charset="0"/>
            </a:endParaRPr>
          </a:p>
        </p:txBody>
      </p:sp>
      <p:sp>
        <p:nvSpPr>
          <p:cNvPr id="7" name="标题 1"/>
          <p:cNvSpPr txBox="1"/>
          <p:nvPr>
            <p:custDataLst>
              <p:tags r:id="rId5"/>
            </p:custDataLst>
          </p:nvPr>
        </p:nvSpPr>
        <p:spPr>
          <a:xfrm>
            <a:off x="838200" y="717550"/>
            <a:ext cx="10515600" cy="1088390"/>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smtClean="0">
                <a:latin typeface="+mj-ea"/>
                <a:sym typeface="Arial" panose="020B0604020202020204" pitchFamily="34" charset="0"/>
              </a:rPr>
              <a:t>学习目标及学习重点</a:t>
            </a:r>
            <a:endParaRPr lang="zh-CN" altLang="en-US" sz="3600" dirty="0" smtClean="0">
              <a:latin typeface="+mj-ea"/>
              <a:sym typeface="Arial" panose="020B0604020202020204" pitchFamily="34" charset="0"/>
            </a:endParaRPr>
          </a:p>
          <a:p>
            <a:pPr algn="ctr"/>
            <a:r>
              <a:rPr lang="en-US" altLang="zh-CN" sz="2400">
                <a:solidFill>
                  <a:srgbClr val="759AA5"/>
                </a:solidFill>
                <a:latin typeface="+mj-ea"/>
                <a:sym typeface="+mn-ea"/>
              </a:rPr>
              <a:t>Learning objectives and key learning points</a:t>
            </a:r>
            <a:endParaRPr lang="en-US" altLang="zh-CN" sz="2400">
              <a:solidFill>
                <a:srgbClr val="759AA5"/>
              </a:solidFill>
              <a:latin typeface="+mj-ea"/>
              <a:sym typeface="+mn-ea"/>
            </a:endParaRPr>
          </a:p>
        </p:txBody>
      </p:sp>
      <p:pic>
        <p:nvPicPr>
          <p:cNvPr id="2" name="图片 1" descr="20149309313"/>
          <p:cNvPicPr>
            <a:picLocks noChangeAspect="1"/>
          </p:cNvPicPr>
          <p:nvPr/>
        </p:nvPicPr>
        <p:blipFill>
          <a:blip r:embed="rId6"/>
          <a:stretch>
            <a:fillRect/>
          </a:stretch>
        </p:blipFill>
        <p:spPr>
          <a:xfrm>
            <a:off x="9034145" y="635"/>
            <a:ext cx="2990300" cy="900007"/>
          </a:xfrm>
          <a:prstGeom prst="rect">
            <a:avLst/>
          </a:prstGeom>
        </p:spPr>
      </p:pic>
    </p:spTree>
    <p:custDataLst>
      <p:tags r:id="rId7"/>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500"/>
                            </p:stCondLst>
                            <p:childTnLst>
                              <p:par>
                                <p:cTn id="10" presetID="52" presetClass="entr" presetSubtype="0" fill="hold" grpId="1" nodeType="afterEffect">
                                  <p:stCondLst>
                                    <p:cond delay="0"/>
                                  </p:stCondLst>
                                  <p:childTnLst>
                                    <p:set>
                                      <p:cBhvr>
                                        <p:cTn id="11" dur="1" fill="hold">
                                          <p:stCondLst>
                                            <p:cond delay="0"/>
                                          </p:stCondLst>
                                        </p:cTn>
                                        <p:tgtEl>
                                          <p:spTgt spid="11"/>
                                        </p:tgtEl>
                                        <p:attrNameLst>
                                          <p:attrName>style.visibility</p:attrName>
                                        </p:attrNameLst>
                                      </p:cBhvr>
                                      <p:to>
                                        <p:strVal val="visible"/>
                                      </p:to>
                                    </p:set>
                                    <p:animScale>
                                      <p:cBhvr>
                                        <p:cTn id="12"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1"/>
                                        </p:tgtEl>
                                        <p:attrNameLst>
                                          <p:attrName>ppt_x</p:attrName>
                                          <p:attrName>ppt_y</p:attrName>
                                        </p:attrNameLst>
                                      </p:cBhvr>
                                    </p:animMotion>
                                    <p:animEffect transition="in" filter="fade">
                                      <p:cBhvr>
                                        <p:cTn id="14" dur="1000"/>
                                        <p:tgtEl>
                                          <p:spTgt spid="11"/>
                                        </p:tgtEl>
                                      </p:cBhvr>
                                    </p:animEffect>
                                  </p:childTnLst>
                                </p:cTn>
                              </p:par>
                            </p:childTnLst>
                          </p:cTn>
                        </p:par>
                        <p:par>
                          <p:cTn id="15" fill="hold">
                            <p:stCondLst>
                              <p:cond delay="1500"/>
                            </p:stCondLst>
                            <p:childTnLst>
                              <p:par>
                                <p:cTn id="16" presetID="5" presetClass="entr" presetSubtype="10" fill="hold" grpId="1"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checkerboard(across)">
                                      <p:cBhvr>
                                        <p:cTn id="18" dur="500"/>
                                        <p:tgtEl>
                                          <p:spTgt spid="47"/>
                                        </p:tgtEl>
                                      </p:cBhvr>
                                    </p:animEffect>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checkerboard(across)">
                                      <p:cBhvr>
                                        <p:cTn id="2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bldLvl="0" animBg="1"/>
      <p:bldP spid="12" grpId="0" bldLvl="0" animBg="1"/>
      <p:bldP spid="47" grpId="0"/>
      <p:bldP spid="47" grpId="1"/>
      <p:bldP spid="50"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6195" y="3820795"/>
            <a:ext cx="8982075" cy="1068070"/>
          </a:xfrm>
        </p:spPr>
        <p:txBody>
          <a:bodyPr>
            <a:normAutofit/>
          </a:bodyPr>
          <a:lstStyle/>
          <a:p>
            <a:r>
              <a:rPr lang="zh-CN" altLang="en-US" sz="5400" dirty="0">
                <a:solidFill>
                  <a:srgbClr val="000000"/>
                </a:solidFill>
                <a:sym typeface="Arial" panose="020B0604020202020204" pitchFamily="34" charset="0"/>
              </a:rPr>
              <a:t> 商品发布计划的制定与实施</a:t>
            </a:r>
            <a:endParaRPr lang="en-US" altLang="zh-CN" sz="5400"/>
          </a:p>
        </p:txBody>
      </p:sp>
      <p:sp>
        <p:nvSpPr>
          <p:cNvPr id="4" name="矩形 3"/>
          <p:cNvSpPr/>
          <p:nvPr>
            <p:custDataLst>
              <p:tags r:id="rId2"/>
            </p:custDataLst>
          </p:nvPr>
        </p:nvSpPr>
        <p:spPr>
          <a:xfrm>
            <a:off x="3333585" y="2366681"/>
            <a:ext cx="1405965" cy="1454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normAutofit/>
          </a:bodyPr>
          <a:lstStyle/>
          <a:p>
            <a:pPr algn="ctr"/>
            <a:r>
              <a:rPr lang="en-US" altLang="zh-CN" sz="8800">
                <a:solidFill>
                  <a:schemeClr val="tx1"/>
                </a:solidFill>
              </a:rPr>
              <a:t>1</a:t>
            </a:r>
            <a:endParaRPr lang="en-US" altLang="zh-CN" sz="8800">
              <a:solidFill>
                <a:schemeClr val="tx1"/>
              </a:solidFill>
            </a:endParaRPr>
          </a:p>
        </p:txBody>
      </p:sp>
    </p:spTree>
    <p:custDataLst>
      <p:tags r:id="rId3"/>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 presetClass="entr" presetSubtype="12"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custDataLst>
              <p:tags r:id="rId1"/>
            </p:custDataLst>
          </p:nvPr>
        </p:nvSpPr>
        <p:spPr>
          <a:xfrm>
            <a:off x="838200" y="1825625"/>
            <a:ext cx="10515600" cy="3416300"/>
          </a:xfrm>
        </p:spPr>
        <p:txBody>
          <a:bodyPr>
            <a:normAutofit/>
          </a:bodyPr>
          <a:lstStyle/>
          <a:p>
            <a:pPr algn="just">
              <a:lnSpc>
                <a:spcPct val="120000"/>
              </a:lnSpc>
            </a:pPr>
            <a:r>
              <a:rPr lang="zh-CN" altLang="en-US" sz="1800" dirty="0"/>
              <a:t>微店不同于传统的商场、超市，商家可以根据店铺的大小决定商品陈列的数量，微店是在移动端运行的网上商城，而常见的智能移动设备屏幕都很小，因此留给展示商品的空间并不多，因此制定上新计划对于提高商品的有效展示率就非常重要。</a:t>
            </a:r>
            <a:endParaRPr lang="zh-CN" altLang="en-US" sz="1800" dirty="0"/>
          </a:p>
          <a:p>
            <a:pPr marL="0" indent="0" algn="just">
              <a:lnSpc>
                <a:spcPct val="120000"/>
              </a:lnSpc>
              <a:buNone/>
            </a:pPr>
            <a:endParaRPr lang="zh-CN" altLang="en-US" sz="1800" dirty="0">
              <a:solidFill>
                <a:schemeClr val="tx1">
                  <a:lumMod val="90000"/>
                  <a:lumOff val="10000"/>
                </a:schemeClr>
              </a:solidFill>
            </a:endParaRPr>
          </a:p>
          <a:p>
            <a:pPr algn="just">
              <a:lnSpc>
                <a:spcPct val="120000"/>
              </a:lnSpc>
            </a:pPr>
            <a:r>
              <a:rPr lang="zh-CN" altLang="en-US" sz="1800" dirty="0">
                <a:solidFill>
                  <a:schemeClr val="tx1">
                    <a:lumMod val="90000"/>
                    <a:lumOff val="10000"/>
                  </a:schemeClr>
                </a:solidFill>
              </a:rPr>
              <a:t>上新计划的制定一般来说需要从自身店铺的角度和消费者的角度两个角度进行考虑。完成自身店铺与消费者这两个角度的分析考虑后，就可以结合消费者的消费需求、消费习惯对店铺商品进行合理的发布，已达到商品最大程度的展示。</a:t>
            </a:r>
            <a:endParaRPr lang="zh-CN" altLang="en-US" sz="1800" dirty="0">
              <a:solidFill>
                <a:schemeClr val="tx1">
                  <a:lumMod val="90000"/>
                  <a:lumOff val="10000"/>
                </a:schemeClr>
              </a:solidFill>
            </a:endParaRPr>
          </a:p>
        </p:txBody>
      </p:sp>
      <p:sp>
        <p:nvSpPr>
          <p:cNvPr id="5" name="标题 4"/>
          <p:cNvSpPr>
            <a:spLocks noGrp="1"/>
          </p:cNvSpPr>
          <p:nvPr>
            <p:ph type="title"/>
            <p:custDataLst>
              <p:tags r:id="rId2"/>
            </p:custDataLst>
          </p:nvPr>
        </p:nvSpPr>
        <p:spPr>
          <a:xfrm>
            <a:off x="838200" y="241300"/>
            <a:ext cx="4681855" cy="1127760"/>
          </a:xfrm>
        </p:spPr>
        <p:txBody>
          <a:bodyPr>
            <a:normAutofit/>
          </a:bodyPr>
          <a:p>
            <a:r>
              <a:rPr lang="zh-CN" altLang="en-US" dirty="0">
                <a:solidFill>
                  <a:schemeClr val="tx1"/>
                </a:solidFill>
              </a:rPr>
              <a:t>上新计划</a:t>
            </a:r>
            <a:br>
              <a:rPr lang="en-US" altLang="zh-CN" dirty="0">
                <a:solidFill>
                  <a:schemeClr val="tx1"/>
                </a:solidFill>
              </a:rPr>
            </a:br>
            <a:r>
              <a:rPr lang="en-US" altLang="zh-CN" sz="2400" dirty="0">
                <a:solidFill>
                  <a:srgbClr val="759AA5"/>
                </a:solidFill>
              </a:rPr>
              <a:t>The new plan</a:t>
            </a:r>
            <a:endParaRPr lang="en-US" altLang="zh-CN" sz="2400" dirty="0">
              <a:solidFill>
                <a:srgbClr val="759AA5"/>
              </a:solidFill>
            </a:endParaRPr>
          </a:p>
        </p:txBody>
      </p:sp>
      <p:pic>
        <p:nvPicPr>
          <p:cNvPr id="8" name="图片 7" descr="20149309313"/>
          <p:cNvPicPr>
            <a:picLocks noChangeAspect="1"/>
          </p:cNvPicPr>
          <p:nvPr/>
        </p:nvPicPr>
        <p:blipFill>
          <a:blip r:embed="rId3"/>
          <a:stretch>
            <a:fillRect/>
          </a:stretch>
        </p:blipFill>
        <p:spPr>
          <a:xfrm>
            <a:off x="9034145" y="635"/>
            <a:ext cx="2990300" cy="900007"/>
          </a:xfrm>
          <a:prstGeom prst="rect">
            <a:avLst/>
          </a:prstGeom>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heckerboard(across)">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838200" y="1542415"/>
            <a:ext cx="5493385" cy="1337945"/>
          </a:xfrm>
          <a:prstGeom prst="rect">
            <a:avLst/>
          </a:prstGeom>
          <a:noFill/>
          <a:ln w="9525">
            <a:noFill/>
          </a:ln>
        </p:spPr>
        <p:txBody>
          <a:bodyPr wrap="square">
            <a:spAutoFit/>
          </a:bodyPr>
          <a:p>
            <a:pPr indent="450215" fontAlgn="auto">
              <a:lnSpc>
                <a:spcPct val="150000"/>
              </a:lnSpc>
            </a:pPr>
            <a:r>
              <a:rPr lang="zh-CN" b="0">
                <a:latin typeface="微软雅黑" panose="020B0503020204020204" charset="-122"/>
                <a:ea typeface="微软雅黑" panose="020B0503020204020204" charset="-122"/>
              </a:rPr>
              <a:t>微店商品的发布需要创业者添加商品图片、商品描述、商品价格、商品库存、商品型号、商品详情及商品分类七部分的内容，具体操作如下：</a:t>
            </a:r>
            <a:endParaRPr lang="zh-CN" altLang="en-US">
              <a:latin typeface="微软雅黑" panose="020B0503020204020204" charset="-122"/>
              <a:ea typeface="微软雅黑" panose="020B0503020204020204" charset="-122"/>
            </a:endParaRPr>
          </a:p>
        </p:txBody>
      </p:sp>
      <p:sp>
        <p:nvSpPr>
          <p:cNvPr id="5" name="标题 4"/>
          <p:cNvSpPr>
            <a:spLocks noGrp="1"/>
          </p:cNvSpPr>
          <p:nvPr>
            <p:custDataLst>
              <p:tags r:id="rId1"/>
            </p:custDataLst>
          </p:nvPr>
        </p:nvSpPr>
        <p:spPr>
          <a:xfrm>
            <a:off x="838200" y="241300"/>
            <a:ext cx="468185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atin typeface="微软雅黑" panose="020B0503020204020204" charset="-122"/>
                <a:ea typeface="微软雅黑" panose="020B0503020204020204" charset="-122"/>
                <a:sym typeface="+mn-ea"/>
              </a:rPr>
              <a:t>商品的发布</a:t>
            </a:r>
            <a:br>
              <a:rPr lang="en-US" altLang="zh-CN" dirty="0">
                <a:solidFill>
                  <a:schemeClr val="tx1"/>
                </a:solidFill>
              </a:rPr>
            </a:br>
            <a:r>
              <a:rPr lang="en-US" altLang="zh-CN" sz="2400" dirty="0">
                <a:solidFill>
                  <a:srgbClr val="759AA5"/>
                </a:solidFill>
              </a:rPr>
              <a:t>Goods are released</a:t>
            </a:r>
            <a:endParaRPr lang="en-US" altLang="zh-CN" sz="2400" dirty="0">
              <a:solidFill>
                <a:srgbClr val="759AA5"/>
              </a:solidFill>
            </a:endParaRPr>
          </a:p>
        </p:txBody>
      </p:sp>
      <p:cxnSp>
        <p:nvCxnSpPr>
          <p:cNvPr id="7" name="直接连接符 6"/>
          <p:cNvCxnSpPr/>
          <p:nvPr/>
        </p:nvCxnSpPr>
        <p:spPr>
          <a:xfrm flipV="1">
            <a:off x="8769985" y="-11430"/>
            <a:ext cx="0" cy="6899910"/>
          </a:xfrm>
          <a:prstGeom prst="line">
            <a:avLst/>
          </a:prstGeom>
          <a:ln w="25400">
            <a:solidFill>
              <a:srgbClr val="31939A"/>
            </a:solidFill>
          </a:ln>
        </p:spPr>
        <p:style>
          <a:lnRef idx="3">
            <a:schemeClr val="dk1"/>
          </a:lnRef>
          <a:fillRef idx="0">
            <a:schemeClr val="dk1"/>
          </a:fillRef>
          <a:effectRef idx="2">
            <a:schemeClr val="dk1"/>
          </a:effectRef>
          <a:fontRef idx="minor">
            <a:schemeClr val="tx1"/>
          </a:fontRef>
        </p:style>
      </p:cxnSp>
      <p:cxnSp>
        <p:nvCxnSpPr>
          <p:cNvPr id="18" name="直接连接符 17"/>
          <p:cNvCxnSpPr/>
          <p:nvPr/>
        </p:nvCxnSpPr>
        <p:spPr>
          <a:xfrm rot="16200000" flipH="1" flipV="1">
            <a:off x="7864475" y="3261995"/>
            <a:ext cx="24130" cy="1621155"/>
          </a:xfrm>
          <a:prstGeom prst="line">
            <a:avLst/>
          </a:prstGeom>
          <a:ln w="19050">
            <a:solidFill>
              <a:srgbClr val="31939A"/>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rot="16200000" flipV="1">
            <a:off x="8687435" y="3990340"/>
            <a:ext cx="165100" cy="165100"/>
          </a:xfrm>
          <a:prstGeom prst="ellipse">
            <a:avLst/>
          </a:prstGeom>
          <a:solidFill>
            <a:srgbClr val="319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3" name="组合 2"/>
          <p:cNvGrpSpPr/>
          <p:nvPr/>
        </p:nvGrpSpPr>
        <p:grpSpPr>
          <a:xfrm>
            <a:off x="5284716" y="3468277"/>
            <a:ext cx="3448858" cy="1747666"/>
            <a:chOff x="1593461" y="3323497"/>
            <a:chExt cx="3448858" cy="1747666"/>
          </a:xfrm>
        </p:grpSpPr>
        <p:sp>
          <p:nvSpPr>
            <p:cNvPr id="19" name="文本框 18"/>
            <p:cNvSpPr txBox="1"/>
            <p:nvPr/>
          </p:nvSpPr>
          <p:spPr>
            <a:xfrm>
              <a:off x="3584821" y="3323497"/>
              <a:ext cx="1293495" cy="521970"/>
            </a:xfrm>
            <a:prstGeom prst="rect">
              <a:avLst/>
            </a:prstGeom>
            <a:noFill/>
          </p:spPr>
          <p:txBody>
            <a:bodyPr wrap="square" rtlCol="0">
              <a:spAutoFit/>
            </a:bodyPr>
            <a:p>
              <a:r>
                <a:rPr lang="zh-CN" altLang="en-US" sz="2800" b="1" dirty="0" smtClean="0">
                  <a:solidFill>
                    <a:srgbClr val="759AA5"/>
                  </a:solidFill>
                  <a:latin typeface="腾祥小小新体繁" panose="01010104010101010101" charset="-122"/>
                  <a:ea typeface="腾祥小小新体繁" panose="01010104010101010101" charset="-122"/>
                </a:rPr>
                <a:t>第一步</a:t>
              </a:r>
              <a:endParaRPr lang="zh-CN" altLang="en-US" sz="2800" b="1" dirty="0" smtClean="0">
                <a:solidFill>
                  <a:srgbClr val="759AA5"/>
                </a:solidFill>
                <a:latin typeface="腾祥小小新体繁" panose="01010104010101010101" charset="-122"/>
                <a:ea typeface="腾祥小小新体繁" panose="01010104010101010101" charset="-122"/>
              </a:endParaRPr>
            </a:p>
          </p:txBody>
        </p:sp>
        <p:sp>
          <p:nvSpPr>
            <p:cNvPr id="23" name="矩形 22" descr="e7d195523061f1c0dc554706afe4c72a60a25314cbaece805811E654B44695D34D35691164BB3D154CCFD5D798F6FEAD99EAA8F1ADC3D4AFA5BC9ED0BB3A4B45073A038AC38E89AB54D31AA59602B9F12209B776749A2CCA36AD07C888D793A35F9D491ED1216934BB3A67970262DCEF660A8C3A8D1E7FE509DD9C96939D9FB9CDC0D2D415A58769"/>
            <p:cNvSpPr/>
            <p:nvPr/>
          </p:nvSpPr>
          <p:spPr>
            <a:xfrm>
              <a:off x="1593461" y="4010713"/>
              <a:ext cx="3448858" cy="1060450"/>
            </a:xfrm>
            <a:prstGeom prst="rect">
              <a:avLst/>
            </a:prstGeom>
          </p:spPr>
          <p:txBody>
            <a:bodyPr wrap="square">
              <a:spAutoFit/>
            </a:bodyPr>
            <a:p>
              <a:pPr fontAlgn="auto">
                <a:lnSpc>
                  <a:spcPct val="150000"/>
                </a:lnSpc>
              </a:pPr>
              <a:r>
                <a:rPr sz="1400">
                  <a:latin typeface="微软雅黑" panose="020B0503020204020204" charset="-122"/>
                  <a:ea typeface="微软雅黑" panose="020B0503020204020204" charset="-122"/>
                  <a:cs typeface="微软雅黑" panose="020B0503020204020204" charset="-122"/>
                  <a:sym typeface="+mn-ea"/>
                </a:rPr>
                <a:t>进入微店首页点击“商品”进入到商品管理页面，点击“快速添加”进入到“添加商品”页面</a:t>
              </a:r>
              <a:r>
                <a:rPr lang="zh-CN" sz="1400">
                  <a:latin typeface="微软雅黑" panose="020B0503020204020204" charset="-122"/>
                  <a:ea typeface="微软雅黑" panose="020B0503020204020204" charset="-122"/>
                  <a:cs typeface="微软雅黑" panose="020B0503020204020204" charset="-122"/>
                  <a:sym typeface="+mn-ea"/>
                </a:rPr>
                <a:t>。</a:t>
              </a:r>
              <a:endParaRPr lang="zh-CN" sz="1400">
                <a:latin typeface="微软雅黑" panose="020B0503020204020204" charset="-122"/>
                <a:ea typeface="微软雅黑" panose="020B0503020204020204" charset="-122"/>
                <a:cs typeface="微软雅黑" panose="020B0503020204020204" charset="-122"/>
                <a:sym typeface="+mn-ea"/>
              </a:endParaRPr>
            </a:p>
          </p:txBody>
        </p:sp>
      </p:grpSp>
      <p:pic>
        <p:nvPicPr>
          <p:cNvPr id="327" name="图片 327" descr="C:\Users\ZhangLT\Desktop\1_副本.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664335" y="3361690"/>
            <a:ext cx="3029585" cy="2538095"/>
          </a:xfrm>
          <a:prstGeom prst="rect">
            <a:avLst/>
          </a:prstGeom>
          <a:noFill/>
          <a:ln>
            <a:solidFill>
              <a:schemeClr val="tx1"/>
            </a:solidFill>
          </a:ln>
        </p:spPr>
      </p:pic>
      <p:pic>
        <p:nvPicPr>
          <p:cNvPr id="8" name="图片 7" descr="20149309313"/>
          <p:cNvPicPr>
            <a:picLocks noChangeAspect="1"/>
          </p:cNvPicPr>
          <p:nvPr/>
        </p:nvPicPr>
        <p:blipFill>
          <a:blip r:embed="rId3"/>
          <a:stretch>
            <a:fillRect/>
          </a:stretch>
        </p:blipFill>
        <p:spPr>
          <a:xfrm>
            <a:off x="9034145" y="635"/>
            <a:ext cx="2990300" cy="900007"/>
          </a:xfrm>
          <a:prstGeom prst="rect">
            <a:avLst/>
          </a:prstGeom>
        </p:spPr>
      </p:pic>
      <p:sp>
        <p:nvSpPr>
          <p:cNvPr id="4" name="文本框 3"/>
          <p:cNvSpPr txBox="1"/>
          <p:nvPr/>
        </p:nvSpPr>
        <p:spPr>
          <a:xfrm>
            <a:off x="2237740" y="5991225"/>
            <a:ext cx="1729105" cy="306705"/>
          </a:xfrm>
          <a:prstGeom prst="rect">
            <a:avLst/>
          </a:prstGeom>
          <a:noFill/>
          <a:ln w="9525">
            <a:noFill/>
          </a:ln>
        </p:spPr>
        <p:txBody>
          <a:bodyPr wrap="square">
            <a:spAutoFit/>
          </a:bodyPr>
          <a:p>
            <a:pPr indent="0" algn="ctr"/>
            <a:r>
              <a:rPr lang="zh-CN" sz="1400" b="0">
                <a:solidFill>
                  <a:schemeClr val="tx1">
                    <a:lumMod val="90000"/>
                    <a:lumOff val="10000"/>
                  </a:schemeClr>
                </a:solidFill>
                <a:latin typeface="微软雅黑" panose="020B0503020204020204" charset="-122"/>
                <a:ea typeface="微软雅黑" panose="020B0503020204020204" charset="-122"/>
              </a:rPr>
              <a:t>商品添加页面</a:t>
            </a:r>
            <a:endParaRPr lang="zh-CN" altLang="en-US" sz="1400" b="0">
              <a:solidFill>
                <a:schemeClr val="tx1">
                  <a:lumMod val="90000"/>
                  <a:lumOff val="10000"/>
                </a:schemeClr>
              </a:solidFill>
              <a:latin typeface="微软雅黑" panose="020B0503020204020204" charset="-122"/>
              <a:ea typeface="微软雅黑" panose="020B0503020204020204"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checkerboard(across)">
                                      <p:cBhvr>
                                        <p:cTn id="12" dur="500"/>
                                        <p:tgtEl>
                                          <p:spTgt spid="100"/>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1+#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ppt_x"/>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12" presetClass="entr" presetSubtype="2"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p:tgtEl>
                                          <p:spTgt spid="3"/>
                                        </p:tgtEl>
                                        <p:attrNameLst>
                                          <p:attrName>ppt_x</p:attrName>
                                        </p:attrNameLst>
                                      </p:cBhvr>
                                      <p:tavLst>
                                        <p:tav tm="0">
                                          <p:val>
                                            <p:strVal val="#ppt_x+#ppt_w*1.125000"/>
                                          </p:val>
                                        </p:tav>
                                        <p:tav tm="100000">
                                          <p:val>
                                            <p:strVal val="#ppt_x"/>
                                          </p:val>
                                        </p:tav>
                                      </p:tavLst>
                                    </p:anim>
                                    <p:animEffect transition="in" filter="wipe(left)">
                                      <p:cBhvr>
                                        <p:cTn id="32" dur="500"/>
                                        <p:tgtEl>
                                          <p:spTgt spid="3"/>
                                        </p:tgtEl>
                                      </p:cBhvr>
                                    </p:animEffect>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327"/>
                                        </p:tgtEl>
                                        <p:attrNameLst>
                                          <p:attrName>style.visibility</p:attrName>
                                        </p:attrNameLst>
                                      </p:cBhvr>
                                      <p:to>
                                        <p:strVal val="visible"/>
                                      </p:to>
                                    </p:set>
                                    <p:anim calcmode="lin" valueType="num">
                                      <p:cBhvr>
                                        <p:cTn id="36" dur="500" fill="hold"/>
                                        <p:tgtEl>
                                          <p:spTgt spid="327"/>
                                        </p:tgtEl>
                                        <p:attrNameLst>
                                          <p:attrName>ppt_w</p:attrName>
                                        </p:attrNameLst>
                                      </p:cBhvr>
                                      <p:tavLst>
                                        <p:tav tm="0">
                                          <p:val>
                                            <p:fltVal val="0"/>
                                          </p:val>
                                        </p:tav>
                                        <p:tav tm="100000">
                                          <p:val>
                                            <p:strVal val="#ppt_w"/>
                                          </p:val>
                                        </p:tav>
                                      </p:tavLst>
                                    </p:anim>
                                    <p:anim calcmode="lin" valueType="num">
                                      <p:cBhvr>
                                        <p:cTn id="37" dur="500" fill="hold"/>
                                        <p:tgtEl>
                                          <p:spTgt spid="327"/>
                                        </p:tgtEl>
                                        <p:attrNameLst>
                                          <p:attrName>ppt_h</p:attrName>
                                        </p:attrNameLst>
                                      </p:cBhvr>
                                      <p:tavLst>
                                        <p:tav tm="0">
                                          <p:val>
                                            <p:fltVal val="0"/>
                                          </p:val>
                                        </p:tav>
                                        <p:tav tm="100000">
                                          <p:val>
                                            <p:strVal val="#ppt_h"/>
                                          </p:val>
                                        </p:tav>
                                      </p:tavLst>
                                    </p:anim>
                                    <p:animEffect transition="in" filter="fade">
                                      <p:cBhvr>
                                        <p:cTn id="38" dur="500"/>
                                        <p:tgtEl>
                                          <p:spTgt spid="327"/>
                                        </p:tgtEl>
                                      </p:cBhvr>
                                    </p:animEffect>
                                  </p:childTnLst>
                                </p:cTn>
                              </p:par>
                            </p:childTnLst>
                          </p:cTn>
                        </p:par>
                        <p:par>
                          <p:cTn id="39" fill="hold">
                            <p:stCondLst>
                              <p:cond delay="3500"/>
                            </p:stCondLst>
                            <p:childTnLst>
                              <p:par>
                                <p:cTn id="40" presetID="12" presetClass="entr" presetSubtype="4"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p:tgtEl>
                                          <p:spTgt spid="4"/>
                                        </p:tgtEl>
                                        <p:attrNameLst>
                                          <p:attrName>ppt_y</p:attrName>
                                        </p:attrNameLst>
                                      </p:cBhvr>
                                      <p:tavLst>
                                        <p:tav tm="0">
                                          <p:val>
                                            <p:strVal val="#ppt_y+#ppt_h*1.125000"/>
                                          </p:val>
                                        </p:tav>
                                        <p:tav tm="100000">
                                          <p:val>
                                            <p:strVal val="#ppt_y"/>
                                          </p:val>
                                        </p:tav>
                                      </p:tavLst>
                                    </p:anim>
                                    <p:animEffect transition="in" filter="wipe(up)">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100" grpId="0"/>
      <p:bldP spid="15"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组合 2"/>
          <p:cNvGrpSpPr/>
          <p:nvPr/>
        </p:nvGrpSpPr>
        <p:grpSpPr>
          <a:xfrm>
            <a:off x="1665216" y="1374047"/>
            <a:ext cx="3693160" cy="2369820"/>
            <a:chOff x="2297041" y="2792637"/>
            <a:chExt cx="3693160" cy="2369820"/>
          </a:xfrm>
        </p:grpSpPr>
        <p:sp>
          <p:nvSpPr>
            <p:cNvPr id="19" name="文本框 18"/>
            <p:cNvSpPr txBox="1"/>
            <p:nvPr/>
          </p:nvSpPr>
          <p:spPr>
            <a:xfrm>
              <a:off x="4371586" y="2792637"/>
              <a:ext cx="1461135" cy="521970"/>
            </a:xfrm>
            <a:prstGeom prst="rect">
              <a:avLst/>
            </a:prstGeom>
            <a:noFill/>
          </p:spPr>
          <p:txBody>
            <a:bodyPr wrap="square" rtlCol="0">
              <a:spAutoFit/>
            </a:bodyPr>
            <a:p>
              <a:pPr algn="r"/>
              <a:r>
                <a:rPr lang="zh-CN" altLang="en-US" sz="2800" b="1" dirty="0" smtClean="0">
                  <a:solidFill>
                    <a:srgbClr val="759AA5"/>
                  </a:solidFill>
                  <a:latin typeface="腾祥小小新体繁" panose="01010104010101010101" charset="-122"/>
                  <a:ea typeface="腾祥小小新体繁" panose="01010104010101010101" charset="-122"/>
                </a:rPr>
                <a:t>第二步</a:t>
              </a:r>
              <a:endParaRPr lang="zh-CN" altLang="en-US" sz="2800" b="1" dirty="0" smtClean="0">
                <a:solidFill>
                  <a:srgbClr val="759AA5"/>
                </a:solidFill>
                <a:latin typeface="腾祥小小新体繁" panose="01010104010101010101" charset="-122"/>
                <a:ea typeface="腾祥小小新体繁" panose="01010104010101010101" charset="-122"/>
              </a:endParaRPr>
            </a:p>
          </p:txBody>
        </p:sp>
        <p:sp>
          <p:nvSpPr>
            <p:cNvPr id="23" name="矩形 22" descr="e7d195523061f1c0dc554706afe4c72a60a25314cbaece805811E654B44695D34D35691164BB3D154CCFD5D798F6FEAD99EAA8F1ADC3D4AFA5BC9ED0BB3A4B45073A038AC38E89AB54D31AA59602B9F12209B776749A2CCA36AD07C888D793A35F9D491ED1216934BB3A67970262DCEF660A8C3A8D1E7FE509DD9C96939D9FB9CDC0D2D415A58769"/>
            <p:cNvSpPr/>
            <p:nvPr/>
          </p:nvSpPr>
          <p:spPr>
            <a:xfrm>
              <a:off x="2297041" y="3455577"/>
              <a:ext cx="3693160" cy="1706880"/>
            </a:xfrm>
            <a:prstGeom prst="rect">
              <a:avLst/>
            </a:prstGeom>
          </p:spPr>
          <p:txBody>
            <a:bodyPr wrap="square">
              <a:spAutoFit/>
            </a:bodyPr>
            <a:p>
              <a:pPr algn="r" fontAlgn="auto">
                <a:lnSpc>
                  <a:spcPct val="150000"/>
                </a:lnSpc>
              </a:pPr>
              <a:r>
                <a:rPr sz="1400">
                  <a:latin typeface="微软雅黑" panose="020B0503020204020204" charset="-122"/>
                  <a:ea typeface="微软雅黑" panose="020B0503020204020204" charset="-122"/>
                  <a:cs typeface="微软雅黑" panose="020B0503020204020204" charset="-122"/>
                  <a:sym typeface="+mn-ea"/>
                </a:rPr>
                <a:t>点击“添加商品图片”选择商品图片点击“完成”，返回到“添加商品页面”</a:t>
              </a:r>
              <a:r>
                <a:rPr lang="zh-CN" sz="1400">
                  <a:latin typeface="微软雅黑" panose="020B0503020204020204" charset="-122"/>
                  <a:ea typeface="微软雅黑" panose="020B0503020204020204" charset="-122"/>
                  <a:cs typeface="微软雅黑" panose="020B0503020204020204" charset="-122"/>
                  <a:sym typeface="+mn-ea"/>
                </a:rPr>
                <a:t>。</a:t>
              </a:r>
              <a:endParaRPr lang="zh-CN" sz="1400">
                <a:latin typeface="微软雅黑" panose="020B0503020204020204" charset="-122"/>
                <a:ea typeface="微软雅黑" panose="020B0503020204020204" charset="-122"/>
                <a:cs typeface="微软雅黑" panose="020B0503020204020204" charset="-122"/>
                <a:sym typeface="+mn-ea"/>
              </a:endParaRPr>
            </a:p>
            <a:p>
              <a:pPr algn="r" fontAlgn="auto">
                <a:lnSpc>
                  <a:spcPct val="150000"/>
                </a:lnSpc>
              </a:pPr>
              <a:r>
                <a:rPr sz="1400">
                  <a:latin typeface="微软雅黑" panose="020B0503020204020204" charset="-122"/>
                  <a:ea typeface="微软雅黑" panose="020B0503020204020204" charset="-122"/>
                  <a:cs typeface="微软雅黑" panose="020B0503020204020204" charset="-122"/>
                  <a:sym typeface="+mn-ea"/>
                </a:rPr>
                <a:t>商品图片最多可以添加15张最少可以添加1张，在添加图片时创业者应尽可能多的添加商品图片，让消费者更直观的了解商品。</a:t>
              </a:r>
              <a:endParaRPr sz="1400">
                <a:latin typeface="微软雅黑" panose="020B0503020204020204" charset="-122"/>
                <a:ea typeface="微软雅黑" panose="020B0503020204020204" charset="-122"/>
                <a:cs typeface="微软雅黑" panose="020B0503020204020204" charset="-122"/>
                <a:sym typeface="+mn-ea"/>
              </a:endParaRPr>
            </a:p>
          </p:txBody>
        </p:sp>
      </p:grpSp>
      <p:grpSp>
        <p:nvGrpSpPr>
          <p:cNvPr id="5" name="组合 4"/>
          <p:cNvGrpSpPr/>
          <p:nvPr/>
        </p:nvGrpSpPr>
        <p:grpSpPr>
          <a:xfrm>
            <a:off x="5493138" y="3922787"/>
            <a:ext cx="4022090" cy="2261235"/>
            <a:chOff x="3599568" y="2161298"/>
            <a:chExt cx="4022090" cy="2261235"/>
          </a:xfrm>
        </p:grpSpPr>
        <p:sp>
          <p:nvSpPr>
            <p:cNvPr id="20" name="文本框 19"/>
            <p:cNvSpPr txBox="1"/>
            <p:nvPr/>
          </p:nvSpPr>
          <p:spPr>
            <a:xfrm>
              <a:off x="3736728" y="2161298"/>
              <a:ext cx="1437005" cy="521970"/>
            </a:xfrm>
            <a:prstGeom prst="rect">
              <a:avLst/>
            </a:prstGeom>
            <a:noFill/>
          </p:spPr>
          <p:txBody>
            <a:bodyPr wrap="square" rtlCol="0">
              <a:spAutoFit/>
            </a:bodyPr>
            <a:p>
              <a:r>
                <a:rPr lang="zh-CN" altLang="en-US" sz="2800" b="1" dirty="0" smtClean="0">
                  <a:solidFill>
                    <a:srgbClr val="759AA5"/>
                  </a:solidFill>
                  <a:latin typeface="腾祥小小新体繁" panose="01010104010101010101" charset="-122"/>
                  <a:ea typeface="腾祥小小新体繁" panose="01010104010101010101" charset="-122"/>
                </a:rPr>
                <a:t>第三步</a:t>
              </a:r>
              <a:endParaRPr lang="zh-CN" altLang="en-US" sz="2800" b="1" dirty="0" smtClean="0">
                <a:solidFill>
                  <a:srgbClr val="759AA5"/>
                </a:solidFill>
                <a:latin typeface="腾祥小小新体繁" panose="01010104010101010101" charset="-122"/>
                <a:ea typeface="腾祥小小新体繁" panose="01010104010101010101" charset="-122"/>
              </a:endParaRPr>
            </a:p>
          </p:txBody>
        </p:sp>
        <p:sp>
          <p:nvSpPr>
            <p:cNvPr id="24" name="矩形 23" descr="e7d195523061f1c0dc554706afe4c72a60a25314cbaece805811E654B44695D34D35691164BB3D154CCFD5D798F6FEAD99EAA8F1ADC3D4AFA5BC9ED0BB3A4B45073A038AC38E89AB54D31AA59602B9F12209B776749A2CCA36AD07C888D793A35F9D491ED1216934BB3A67970262DCEF660A8C3A8D1E7FE509DD9C96939D9FB9CDC0D2D415A58769"/>
            <p:cNvSpPr/>
            <p:nvPr/>
          </p:nvSpPr>
          <p:spPr>
            <a:xfrm>
              <a:off x="3599568" y="2715653"/>
              <a:ext cx="4022090" cy="1706880"/>
            </a:xfrm>
            <a:prstGeom prst="rect">
              <a:avLst/>
            </a:prstGeom>
          </p:spPr>
          <p:txBody>
            <a:bodyPr wrap="square">
              <a:spAutoFit/>
            </a:bodyPr>
            <a:p>
              <a:pPr fontAlgn="auto">
                <a:lnSpc>
                  <a:spcPct val="150000"/>
                </a:lnSpc>
              </a:pPr>
              <a:r>
                <a:rPr sz="1400">
                  <a:latin typeface="微软雅黑" panose="020B0503020204020204" charset="-122"/>
                  <a:ea typeface="微软雅黑" panose="020B0503020204020204" charset="-122"/>
                  <a:cs typeface="微软雅黑" panose="020B0503020204020204" charset="-122"/>
                  <a:sym typeface="+mn-ea"/>
                </a:rPr>
                <a:t>在完成商品图片添加后，分别填写商品描述、商品价格、商品库存、商品详情、商品分类的内容，完成后点击“完成”</a:t>
              </a:r>
              <a:r>
                <a:rPr lang="zh-CN" sz="1400">
                  <a:latin typeface="微软雅黑" panose="020B0503020204020204" charset="-122"/>
                  <a:ea typeface="微软雅黑" panose="020B0503020204020204" charset="-122"/>
                  <a:cs typeface="微软雅黑" panose="020B0503020204020204" charset="-122"/>
                  <a:sym typeface="+mn-ea"/>
                </a:rPr>
                <a:t>。微店中的“商品详情”可为店主提供了添加文字、图片、视频、优惠券甚至其它关联商品等多项内容。</a:t>
              </a:r>
              <a:endParaRPr lang="zh-CN" sz="1400">
                <a:latin typeface="微软雅黑" panose="020B0503020204020204" charset="-122"/>
                <a:ea typeface="微软雅黑" panose="020B0503020204020204" charset="-122"/>
                <a:cs typeface="微软雅黑" panose="020B0503020204020204" charset="-122"/>
                <a:sym typeface="+mn-ea"/>
              </a:endParaRPr>
            </a:p>
          </p:txBody>
        </p:sp>
      </p:grpSp>
      <p:sp>
        <p:nvSpPr>
          <p:cNvPr id="12" name="椭圆 11"/>
          <p:cNvSpPr/>
          <p:nvPr/>
        </p:nvSpPr>
        <p:spPr>
          <a:xfrm rot="5400000">
            <a:off x="5327650" y="1892300"/>
            <a:ext cx="165100" cy="165100"/>
          </a:xfrm>
          <a:prstGeom prst="ellipse">
            <a:avLst/>
          </a:prstGeom>
          <a:solidFill>
            <a:srgbClr val="319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rot="5400000">
            <a:off x="5327650" y="4378960"/>
            <a:ext cx="165100" cy="165100"/>
          </a:xfrm>
          <a:prstGeom prst="ellipse">
            <a:avLst/>
          </a:prstGeom>
          <a:solidFill>
            <a:srgbClr val="319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8" name="组合 27"/>
          <p:cNvGrpSpPr/>
          <p:nvPr/>
        </p:nvGrpSpPr>
        <p:grpSpPr>
          <a:xfrm>
            <a:off x="3707765" y="-17145"/>
            <a:ext cx="5107855" cy="6896100"/>
            <a:chOff x="5842" y="-27"/>
            <a:chExt cx="8044" cy="10860"/>
          </a:xfrm>
        </p:grpSpPr>
        <p:cxnSp>
          <p:nvCxnSpPr>
            <p:cNvPr id="7" name="直接连接符 6"/>
            <p:cNvCxnSpPr/>
            <p:nvPr/>
          </p:nvCxnSpPr>
          <p:spPr>
            <a:xfrm>
              <a:off x="8547" y="605"/>
              <a:ext cx="0" cy="10228"/>
            </a:xfrm>
            <a:prstGeom prst="line">
              <a:avLst/>
            </a:prstGeom>
            <a:ln w="2540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flipV="1">
              <a:off x="5842" y="3076"/>
              <a:ext cx="2596" cy="39"/>
            </a:xfrm>
            <a:prstGeom prst="line">
              <a:avLst/>
            </a:prstGeom>
            <a:ln w="2540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5400000" flipH="1">
              <a:off x="9834" y="5780"/>
              <a:ext cx="38" cy="2553"/>
            </a:xfrm>
            <a:prstGeom prst="line">
              <a:avLst/>
            </a:prstGeom>
            <a:ln w="2540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rot="16200000">
              <a:off x="11193" y="-2068"/>
              <a:ext cx="0" cy="5386"/>
            </a:xfrm>
            <a:prstGeom prst="line">
              <a:avLst/>
            </a:prstGeom>
            <a:ln w="2540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3862" y="-27"/>
              <a:ext cx="0" cy="652"/>
            </a:xfrm>
            <a:prstGeom prst="line">
              <a:avLst/>
            </a:prstGeom>
            <a:ln w="25400">
              <a:solidFill>
                <a:srgbClr val="31939A"/>
              </a:solidFill>
            </a:ln>
          </p:spPr>
          <p:style>
            <a:lnRef idx="1">
              <a:schemeClr val="accent1"/>
            </a:lnRef>
            <a:fillRef idx="0">
              <a:schemeClr val="accent1"/>
            </a:fillRef>
            <a:effectRef idx="0">
              <a:schemeClr val="accent1"/>
            </a:effectRef>
            <a:fontRef idx="minor">
              <a:schemeClr val="tx1"/>
            </a:fontRef>
          </p:style>
        </p:cxnSp>
      </p:grpSp>
      <p:pic>
        <p:nvPicPr>
          <p:cNvPr id="328" name="图片 328" descr="C:\Users\ZhangLT\Documents\Tencent Files\190897371\Image\C2C\412154B35963C2FE7D911009A3925F02.jpg"/>
          <p:cNvPicPr>
            <a:picLocks noChangeAspect="1" noChangeArrowheads="1"/>
          </p:cNvPicPr>
          <p:nvPr/>
        </p:nvPicPr>
        <p:blipFill>
          <a:blip r:embed="rId1" cstate="print">
            <a:extLst>
              <a:ext uri="{28A0092B-C50C-407E-A947-70E740481C1C}">
                <a14:useLocalDpi xmlns:a14="http://schemas.microsoft.com/office/drawing/2010/main" val="0"/>
              </a:ext>
            </a:extLst>
          </a:blip>
          <a:srcRect t="3798"/>
          <a:stretch>
            <a:fillRect/>
          </a:stretch>
        </p:blipFill>
        <p:spPr>
          <a:xfrm>
            <a:off x="1756410" y="3923030"/>
            <a:ext cx="1469390" cy="2514600"/>
          </a:xfrm>
          <a:prstGeom prst="rect">
            <a:avLst/>
          </a:prstGeom>
          <a:noFill/>
          <a:ln>
            <a:solidFill>
              <a:schemeClr val="tx1"/>
            </a:solidFill>
          </a:ln>
        </p:spPr>
      </p:pic>
      <p:pic>
        <p:nvPicPr>
          <p:cNvPr id="329" name="图片 329" descr="C:\Users\ZhangLT\Documents\Tencent Files\190897371\Image\C2C\882A3CC7689A90917C61F82576067867.jpg"/>
          <p:cNvPicPr>
            <a:picLocks noChangeAspect="1" noChangeArrowheads="1"/>
          </p:cNvPicPr>
          <p:nvPr/>
        </p:nvPicPr>
        <p:blipFill>
          <a:blip r:embed="rId2" cstate="print">
            <a:extLst>
              <a:ext uri="{28A0092B-C50C-407E-A947-70E740481C1C}">
                <a14:useLocalDpi xmlns:a14="http://schemas.microsoft.com/office/drawing/2010/main" val="0"/>
              </a:ext>
            </a:extLst>
          </a:blip>
          <a:srcRect t="2849"/>
          <a:stretch>
            <a:fillRect/>
          </a:stretch>
        </p:blipFill>
        <p:spPr>
          <a:xfrm>
            <a:off x="7828915" y="1149668"/>
            <a:ext cx="1501140" cy="2593975"/>
          </a:xfrm>
          <a:prstGeom prst="rect">
            <a:avLst/>
          </a:prstGeom>
          <a:noFill/>
          <a:ln>
            <a:solidFill>
              <a:schemeClr val="tx1"/>
            </a:solidFill>
          </a:ln>
        </p:spPr>
      </p:pic>
      <p:sp>
        <p:nvSpPr>
          <p:cNvPr id="100" name="文本框 99"/>
          <p:cNvSpPr txBox="1"/>
          <p:nvPr/>
        </p:nvSpPr>
        <p:spPr>
          <a:xfrm>
            <a:off x="9330055" y="3478530"/>
            <a:ext cx="1773555" cy="306705"/>
          </a:xfrm>
          <a:prstGeom prst="rect">
            <a:avLst/>
          </a:prstGeom>
          <a:noFill/>
          <a:ln w="9525">
            <a:noFill/>
          </a:ln>
        </p:spPr>
        <p:txBody>
          <a:bodyPr wrap="square">
            <a:spAutoFit/>
          </a:bodyPr>
          <a:p>
            <a:pPr indent="0" algn="ctr"/>
            <a:r>
              <a:rPr lang="zh-CN" sz="1400" b="0">
                <a:solidFill>
                  <a:schemeClr val="tx1">
                    <a:lumMod val="90000"/>
                    <a:lumOff val="10000"/>
                  </a:schemeClr>
                </a:solidFill>
                <a:latin typeface="微软雅黑" panose="020B0503020204020204" charset="-122"/>
                <a:ea typeface="微软雅黑" panose="020B0503020204020204" charset="-122"/>
              </a:rPr>
              <a:t>商品详情添加页面</a:t>
            </a:r>
            <a:endParaRPr lang="zh-CN" altLang="en-US" sz="1400" b="0">
              <a:solidFill>
                <a:schemeClr val="tx1">
                  <a:lumMod val="90000"/>
                  <a:lumOff val="10000"/>
                </a:schemeClr>
              </a:solidFill>
              <a:latin typeface="微软雅黑" panose="020B0503020204020204" charset="-122"/>
              <a:ea typeface="微软雅黑" panose="020B0503020204020204" charset="-122"/>
            </a:endParaRPr>
          </a:p>
        </p:txBody>
      </p:sp>
      <p:sp>
        <p:nvSpPr>
          <p:cNvPr id="27" name="文本框 26"/>
          <p:cNvSpPr txBox="1"/>
          <p:nvPr/>
        </p:nvSpPr>
        <p:spPr>
          <a:xfrm>
            <a:off x="3225800" y="6130925"/>
            <a:ext cx="1659255" cy="306705"/>
          </a:xfrm>
          <a:prstGeom prst="rect">
            <a:avLst/>
          </a:prstGeom>
          <a:noFill/>
          <a:ln w="9525">
            <a:noFill/>
          </a:ln>
        </p:spPr>
        <p:txBody>
          <a:bodyPr wrap="square">
            <a:spAutoFit/>
          </a:bodyPr>
          <a:p>
            <a:pPr indent="0"/>
            <a:r>
              <a:rPr lang="zh-CN" sz="1400" b="0">
                <a:solidFill>
                  <a:schemeClr val="tx1">
                    <a:lumMod val="90000"/>
                    <a:lumOff val="10000"/>
                  </a:schemeClr>
                </a:solidFill>
                <a:latin typeface="微软雅黑" panose="020B0503020204020204" charset="-122"/>
                <a:ea typeface="微软雅黑" panose="020B0503020204020204" charset="-122"/>
              </a:rPr>
              <a:t>商品图片添加页面</a:t>
            </a:r>
            <a:endParaRPr lang="zh-CN" altLang="en-US" sz="1400" b="0">
              <a:solidFill>
                <a:schemeClr val="tx1">
                  <a:lumMod val="90000"/>
                  <a:lumOff val="10000"/>
                </a:schemeClr>
              </a:solidFill>
              <a:latin typeface="微软雅黑" panose="020B0503020204020204" charset="-122"/>
              <a:ea typeface="微软雅黑" panose="020B0503020204020204" charset="-122"/>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2)">
                                      <p:cBhvr>
                                        <p:cTn id="7" dur="500"/>
                                        <p:tgtEl>
                                          <p:spTgt spid="28"/>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ppt_x</p:attrName>
                                        </p:attrNameLst>
                                      </p:cBhvr>
                                      <p:tavLst>
                                        <p:tav tm="0">
                                          <p:val>
                                            <p:strVal val="#ppt_x-#ppt_w*1.125000"/>
                                          </p:val>
                                        </p:tav>
                                        <p:tav tm="100000">
                                          <p:val>
                                            <p:strVal val="#ppt_x"/>
                                          </p:val>
                                        </p:tav>
                                      </p:tavLst>
                                    </p:anim>
                                    <p:animEffect transition="in" filter="wipe(right)">
                                      <p:cBhvr>
                                        <p:cTn id="12" dur="500"/>
                                        <p:tgtEl>
                                          <p:spTgt spid="3"/>
                                        </p:tgtEl>
                                      </p:cBhvr>
                                    </p:animEffect>
                                  </p:childTnLst>
                                </p:cTn>
                              </p:par>
                            </p:childTnLst>
                          </p:cTn>
                        </p:par>
                        <p:par>
                          <p:cTn id="13" fill="hold">
                            <p:stCondLst>
                              <p:cond delay="1000"/>
                            </p:stCondLst>
                            <p:childTnLst>
                              <p:par>
                                <p:cTn id="14" presetID="2" presetClass="entr" presetSubtype="12" fill="hold" nodeType="afterEffect">
                                  <p:stCondLst>
                                    <p:cond delay="0"/>
                                  </p:stCondLst>
                                  <p:childTnLst>
                                    <p:set>
                                      <p:cBhvr>
                                        <p:cTn id="15" dur="1" fill="hold">
                                          <p:stCondLst>
                                            <p:cond delay="0"/>
                                          </p:stCondLst>
                                        </p:cTn>
                                        <p:tgtEl>
                                          <p:spTgt spid="328"/>
                                        </p:tgtEl>
                                        <p:attrNameLst>
                                          <p:attrName>style.visibility</p:attrName>
                                        </p:attrNameLst>
                                      </p:cBhvr>
                                      <p:to>
                                        <p:strVal val="visible"/>
                                      </p:to>
                                    </p:set>
                                    <p:anim calcmode="lin" valueType="num">
                                      <p:cBhvr additive="base">
                                        <p:cTn id="16" dur="500" fill="hold"/>
                                        <p:tgtEl>
                                          <p:spTgt spid="328"/>
                                        </p:tgtEl>
                                        <p:attrNameLst>
                                          <p:attrName>ppt_x</p:attrName>
                                        </p:attrNameLst>
                                      </p:cBhvr>
                                      <p:tavLst>
                                        <p:tav tm="0">
                                          <p:val>
                                            <p:strVal val="0-#ppt_w/2"/>
                                          </p:val>
                                        </p:tav>
                                        <p:tav tm="100000">
                                          <p:val>
                                            <p:strVal val="#ppt_x"/>
                                          </p:val>
                                        </p:tav>
                                      </p:tavLst>
                                    </p:anim>
                                    <p:anim calcmode="lin" valueType="num">
                                      <p:cBhvr additive="base">
                                        <p:cTn id="17" dur="500" fill="hold"/>
                                        <p:tgtEl>
                                          <p:spTgt spid="32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p:tgtEl>
                                          <p:spTgt spid="27"/>
                                        </p:tgtEl>
                                        <p:attrNameLst>
                                          <p:attrName>ppt_x</p:attrName>
                                        </p:attrNameLst>
                                      </p:cBhvr>
                                      <p:tavLst>
                                        <p:tav tm="0">
                                          <p:val>
                                            <p:strVal val="#ppt_x-#ppt_w*1.125000"/>
                                          </p:val>
                                        </p:tav>
                                        <p:tav tm="100000">
                                          <p:val>
                                            <p:strVal val="#ppt_x"/>
                                          </p:val>
                                        </p:tav>
                                      </p:tavLst>
                                    </p:anim>
                                    <p:animEffect transition="in" filter="wipe(right)">
                                      <p:cBhvr>
                                        <p:cTn id="22" dur="500"/>
                                        <p:tgtEl>
                                          <p:spTgt spid="27"/>
                                        </p:tgtEl>
                                      </p:cBhvr>
                                    </p:animEffect>
                                  </p:childTnLst>
                                </p:cTn>
                              </p:par>
                            </p:childTnLst>
                          </p:cTn>
                        </p:par>
                        <p:par>
                          <p:cTn id="23" fill="hold">
                            <p:stCondLst>
                              <p:cond delay="2000"/>
                            </p:stCondLst>
                            <p:childTnLst>
                              <p:par>
                                <p:cTn id="24" presetID="12" presetClass="entr" presetSubtype="2"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p:tgtEl>
                                          <p:spTgt spid="5"/>
                                        </p:tgtEl>
                                        <p:attrNameLst>
                                          <p:attrName>ppt_x</p:attrName>
                                        </p:attrNameLst>
                                      </p:cBhvr>
                                      <p:tavLst>
                                        <p:tav tm="0">
                                          <p:val>
                                            <p:strVal val="#ppt_x+#ppt_w*1.125000"/>
                                          </p:val>
                                        </p:tav>
                                        <p:tav tm="100000">
                                          <p:val>
                                            <p:strVal val="#ppt_x"/>
                                          </p:val>
                                        </p:tav>
                                      </p:tavLst>
                                    </p:anim>
                                    <p:animEffect transition="in" filter="wipe(left)">
                                      <p:cBhvr>
                                        <p:cTn id="27" dur="500"/>
                                        <p:tgtEl>
                                          <p:spTgt spid="5"/>
                                        </p:tgtEl>
                                      </p:cBhvr>
                                    </p:animEffect>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329"/>
                                        </p:tgtEl>
                                        <p:attrNameLst>
                                          <p:attrName>style.visibility</p:attrName>
                                        </p:attrNameLst>
                                      </p:cBhvr>
                                      <p:to>
                                        <p:strVal val="visible"/>
                                      </p:to>
                                    </p:set>
                                    <p:anim calcmode="lin" valueType="num">
                                      <p:cBhvr additive="base">
                                        <p:cTn id="31" dur="500" fill="hold"/>
                                        <p:tgtEl>
                                          <p:spTgt spid="329"/>
                                        </p:tgtEl>
                                        <p:attrNameLst>
                                          <p:attrName>ppt_x</p:attrName>
                                        </p:attrNameLst>
                                      </p:cBhvr>
                                      <p:tavLst>
                                        <p:tav tm="0">
                                          <p:val>
                                            <p:strVal val="#ppt_x"/>
                                          </p:val>
                                        </p:tav>
                                        <p:tav tm="100000">
                                          <p:val>
                                            <p:strVal val="#ppt_x"/>
                                          </p:val>
                                        </p:tav>
                                      </p:tavLst>
                                    </p:anim>
                                    <p:anim calcmode="lin" valueType="num">
                                      <p:cBhvr additive="base">
                                        <p:cTn id="32" dur="500" fill="hold"/>
                                        <p:tgtEl>
                                          <p:spTgt spid="329"/>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12" presetClass="entr" presetSubtype="2" fill="hold" grpId="0" nodeType="afterEffect">
                                  <p:stCondLst>
                                    <p:cond delay="0"/>
                                  </p:stCondLst>
                                  <p:childTnLst>
                                    <p:set>
                                      <p:cBhvr>
                                        <p:cTn id="35" dur="1" fill="hold">
                                          <p:stCondLst>
                                            <p:cond delay="0"/>
                                          </p:stCondLst>
                                        </p:cTn>
                                        <p:tgtEl>
                                          <p:spTgt spid="100"/>
                                        </p:tgtEl>
                                        <p:attrNameLst>
                                          <p:attrName>style.visibility</p:attrName>
                                        </p:attrNameLst>
                                      </p:cBhvr>
                                      <p:to>
                                        <p:strVal val="visible"/>
                                      </p:to>
                                    </p:set>
                                    <p:anim calcmode="lin" valueType="num">
                                      <p:cBhvr additive="base">
                                        <p:cTn id="36" dur="500"/>
                                        <p:tgtEl>
                                          <p:spTgt spid="100"/>
                                        </p:tgtEl>
                                        <p:attrNameLst>
                                          <p:attrName>ppt_x</p:attrName>
                                        </p:attrNameLst>
                                      </p:cBhvr>
                                      <p:tavLst>
                                        <p:tav tm="0">
                                          <p:val>
                                            <p:strVal val="#ppt_x+#ppt_w*1.125000"/>
                                          </p:val>
                                        </p:tav>
                                        <p:tav tm="100000">
                                          <p:val>
                                            <p:strVal val="#ppt_x"/>
                                          </p:val>
                                        </p:tav>
                                      </p:tavLst>
                                    </p:anim>
                                    <p:animEffect transition="in" filter="wipe(left)">
                                      <p:cBhvr>
                                        <p:cTn id="3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合 4"/>
          <p:cNvGrpSpPr/>
          <p:nvPr/>
        </p:nvGrpSpPr>
        <p:grpSpPr>
          <a:xfrm>
            <a:off x="1715523" y="3247782"/>
            <a:ext cx="4022090" cy="1614805"/>
            <a:chOff x="3599568" y="2161298"/>
            <a:chExt cx="4022090" cy="1614805"/>
          </a:xfrm>
        </p:grpSpPr>
        <p:sp>
          <p:nvSpPr>
            <p:cNvPr id="20" name="文本框 19"/>
            <p:cNvSpPr txBox="1"/>
            <p:nvPr/>
          </p:nvSpPr>
          <p:spPr>
            <a:xfrm>
              <a:off x="3736728" y="2161298"/>
              <a:ext cx="1437005" cy="521970"/>
            </a:xfrm>
            <a:prstGeom prst="rect">
              <a:avLst/>
            </a:prstGeom>
            <a:noFill/>
          </p:spPr>
          <p:txBody>
            <a:bodyPr wrap="square" rtlCol="0">
              <a:spAutoFit/>
            </a:bodyPr>
            <a:p>
              <a:r>
                <a:rPr lang="zh-CN" altLang="en-US" sz="2800" b="1" dirty="0" smtClean="0">
                  <a:solidFill>
                    <a:srgbClr val="759AA5"/>
                  </a:solidFill>
                  <a:latin typeface="腾祥小小新体繁" panose="01010104010101010101" charset="-122"/>
                  <a:ea typeface="腾祥小小新体繁" panose="01010104010101010101" charset="-122"/>
                </a:rPr>
                <a:t>第四步</a:t>
              </a:r>
              <a:endParaRPr lang="zh-CN" altLang="en-US" sz="2800" b="1" dirty="0" smtClean="0">
                <a:solidFill>
                  <a:srgbClr val="759AA5"/>
                </a:solidFill>
                <a:latin typeface="腾祥小小新体繁" panose="01010104010101010101" charset="-122"/>
                <a:ea typeface="腾祥小小新体繁" panose="01010104010101010101" charset="-122"/>
              </a:endParaRPr>
            </a:p>
          </p:txBody>
        </p:sp>
        <p:sp>
          <p:nvSpPr>
            <p:cNvPr id="24" name="矩形 23" descr="e7d195523061f1c0dc554706afe4c72a60a25314cbaece805811E654B44695D34D35691164BB3D154CCFD5D798F6FEAD99EAA8F1ADC3D4AFA5BC9ED0BB3A4B45073A038AC38E89AB54D31AA59602B9F12209B776749A2CCA36AD07C888D793A35F9D491ED1216934BB3A67970262DCEF660A8C3A8D1E7FE509DD9C96939D9FB9CDC0D2D415A58769"/>
            <p:cNvSpPr/>
            <p:nvPr/>
          </p:nvSpPr>
          <p:spPr>
            <a:xfrm>
              <a:off x="3599568" y="2715653"/>
              <a:ext cx="4022090" cy="1060450"/>
            </a:xfrm>
            <a:prstGeom prst="rect">
              <a:avLst/>
            </a:prstGeom>
          </p:spPr>
          <p:txBody>
            <a:bodyPr wrap="square">
              <a:spAutoFit/>
            </a:bodyPr>
            <a:p>
              <a:pPr fontAlgn="auto">
                <a:lnSpc>
                  <a:spcPct val="150000"/>
                </a:lnSpc>
              </a:pPr>
              <a:r>
                <a:rPr sz="1400">
                  <a:latin typeface="微软雅黑" panose="020B0503020204020204" charset="-122"/>
                  <a:ea typeface="微软雅黑" panose="020B0503020204020204" charset="-122"/>
                  <a:cs typeface="微软雅黑" panose="020B0503020204020204" charset="-122"/>
                  <a:sym typeface="+mn-ea"/>
                </a:rPr>
                <a:t>完成了商品信息的填写后，进入到“分享商品”页面设置运费、开售时间，完成后点击“完成”结束商品的发布</a:t>
              </a:r>
              <a:r>
                <a:rPr lang="zh-CN" sz="1400">
                  <a:latin typeface="微软雅黑" panose="020B0503020204020204" charset="-122"/>
                  <a:ea typeface="微软雅黑" panose="020B0503020204020204" charset="-122"/>
                  <a:cs typeface="微软雅黑" panose="020B0503020204020204" charset="-122"/>
                  <a:sym typeface="+mn-ea"/>
                </a:rPr>
                <a:t>。</a:t>
              </a:r>
              <a:endParaRPr lang="zh-CN" sz="1400">
                <a:latin typeface="微软雅黑" panose="020B0503020204020204" charset="-122"/>
                <a:ea typeface="微软雅黑" panose="020B0503020204020204" charset="-122"/>
                <a:cs typeface="微软雅黑" panose="020B0503020204020204" charset="-122"/>
                <a:sym typeface="+mn-ea"/>
              </a:endParaRPr>
            </a:p>
          </p:txBody>
        </p:sp>
      </p:grpSp>
      <p:sp>
        <p:nvSpPr>
          <p:cNvPr id="15" name="椭圆 14"/>
          <p:cNvSpPr/>
          <p:nvPr/>
        </p:nvSpPr>
        <p:spPr>
          <a:xfrm rot="5400000" flipV="1">
            <a:off x="1550670" y="3716020"/>
            <a:ext cx="165100" cy="165100"/>
          </a:xfrm>
          <a:prstGeom prst="ellipse">
            <a:avLst/>
          </a:prstGeom>
          <a:solidFill>
            <a:srgbClr val="319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3" name="组合 2"/>
          <p:cNvGrpSpPr/>
          <p:nvPr/>
        </p:nvGrpSpPr>
        <p:grpSpPr>
          <a:xfrm>
            <a:off x="1631315" y="-11430"/>
            <a:ext cx="3618230" cy="6878955"/>
            <a:chOff x="2569" y="-18"/>
            <a:chExt cx="5698" cy="10833"/>
          </a:xfrm>
        </p:grpSpPr>
        <p:cxnSp>
          <p:nvCxnSpPr>
            <p:cNvPr id="7" name="直接连接符 6"/>
            <p:cNvCxnSpPr/>
            <p:nvPr/>
          </p:nvCxnSpPr>
          <p:spPr>
            <a:xfrm flipV="1">
              <a:off x="2596" y="610"/>
              <a:ext cx="0" cy="10205"/>
            </a:xfrm>
            <a:prstGeom prst="line">
              <a:avLst/>
            </a:prstGeom>
            <a:ln w="2540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5400000" flipH="1" flipV="1">
              <a:off x="3960" y="4705"/>
              <a:ext cx="38" cy="2553"/>
            </a:xfrm>
            <a:prstGeom prst="line">
              <a:avLst/>
            </a:prstGeom>
            <a:ln w="2540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rot="16200000" flipH="1">
              <a:off x="5418" y="-2248"/>
              <a:ext cx="0" cy="5698"/>
            </a:xfrm>
            <a:prstGeom prst="line">
              <a:avLst/>
            </a:prstGeom>
            <a:ln w="2540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flipV="1">
              <a:off x="8267" y="-18"/>
              <a:ext cx="0" cy="652"/>
            </a:xfrm>
            <a:prstGeom prst="line">
              <a:avLst/>
            </a:prstGeom>
            <a:ln w="25400">
              <a:solidFill>
                <a:srgbClr val="31939A"/>
              </a:solidFill>
            </a:ln>
          </p:spPr>
          <p:style>
            <a:lnRef idx="1">
              <a:schemeClr val="accent1"/>
            </a:lnRef>
            <a:fillRef idx="0">
              <a:schemeClr val="accent1"/>
            </a:fillRef>
            <a:effectRef idx="0">
              <a:schemeClr val="accent1"/>
            </a:effectRef>
            <a:fontRef idx="minor">
              <a:schemeClr val="tx1"/>
            </a:fontRef>
          </p:style>
        </p:cxnSp>
      </p:grpSp>
      <p:pic>
        <p:nvPicPr>
          <p:cNvPr id="330" name="图片 330" descr="C:\Users\ZhangLT\Documents\Tencent Files\190897371\Image\C2C\9A8E37EF8706B9EE3C7FDA4CEE29DC3E.jpg"/>
          <p:cNvPicPr>
            <a:picLocks noChangeAspect="1" noChangeArrowheads="1"/>
          </p:cNvPicPr>
          <p:nvPr/>
        </p:nvPicPr>
        <p:blipFill>
          <a:blip r:embed="rId1" cstate="print">
            <a:extLst>
              <a:ext uri="{28A0092B-C50C-407E-A947-70E740481C1C}">
                <a14:useLocalDpi xmlns:a14="http://schemas.microsoft.com/office/drawing/2010/main" val="0"/>
              </a:ext>
            </a:extLst>
          </a:blip>
          <a:srcRect t="3798"/>
          <a:stretch>
            <a:fillRect/>
          </a:stretch>
        </p:blipFill>
        <p:spPr>
          <a:xfrm>
            <a:off x="6352540" y="1771650"/>
            <a:ext cx="2186940" cy="3742055"/>
          </a:xfrm>
          <a:prstGeom prst="rect">
            <a:avLst/>
          </a:prstGeom>
          <a:noFill/>
          <a:ln>
            <a:solidFill>
              <a:schemeClr val="tx1"/>
            </a:solidFill>
          </a:ln>
        </p:spPr>
      </p:pic>
      <p:sp>
        <p:nvSpPr>
          <p:cNvPr id="100" name="文本框 99"/>
          <p:cNvSpPr txBox="1"/>
          <p:nvPr/>
        </p:nvSpPr>
        <p:spPr>
          <a:xfrm>
            <a:off x="6515735" y="5575300"/>
            <a:ext cx="1829435" cy="306705"/>
          </a:xfrm>
          <a:prstGeom prst="rect">
            <a:avLst/>
          </a:prstGeom>
          <a:noFill/>
          <a:ln w="9525">
            <a:noFill/>
          </a:ln>
        </p:spPr>
        <p:txBody>
          <a:bodyPr wrap="square">
            <a:spAutoFit/>
          </a:bodyPr>
          <a:p>
            <a:pPr indent="0" algn="ctr"/>
            <a:r>
              <a:rPr lang="zh-CN" sz="1400" b="0">
                <a:solidFill>
                  <a:schemeClr val="tx1">
                    <a:lumMod val="90000"/>
                    <a:lumOff val="10000"/>
                  </a:schemeClr>
                </a:solidFill>
                <a:latin typeface="微软雅黑" panose="020B0503020204020204" charset="-122"/>
                <a:ea typeface="微软雅黑" panose="020B0503020204020204" charset="-122"/>
              </a:rPr>
              <a:t>商品分享页面</a:t>
            </a:r>
            <a:endParaRPr lang="zh-CN" altLang="en-US" sz="1400" b="0">
              <a:solidFill>
                <a:schemeClr val="tx1">
                  <a:lumMod val="90000"/>
                  <a:lumOff val="10000"/>
                </a:schemeClr>
              </a:solidFill>
              <a:latin typeface="微软雅黑" panose="020B0503020204020204" charset="-122"/>
              <a:ea typeface="微软雅黑" panose="020B0503020204020204"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2)">
                                      <p:cBhvr>
                                        <p:cTn id="7" dur="1000"/>
                                        <p:tgtEl>
                                          <p:spTgt spid="3"/>
                                        </p:tgtEl>
                                      </p:cBhvr>
                                    </p:animEffect>
                                  </p:childTnLst>
                                </p:cTn>
                              </p:par>
                            </p:childTnLst>
                          </p:cTn>
                        </p:par>
                        <p:par>
                          <p:cTn id="8" fill="hold">
                            <p:stCondLst>
                              <p:cond delay="1000"/>
                            </p:stCondLst>
                            <p:childTnLst>
                              <p:par>
                                <p:cTn id="9" presetID="1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right)">
                                      <p:cBhvr>
                                        <p:cTn id="12" dur="500"/>
                                        <p:tgtEl>
                                          <p:spTgt spid="5"/>
                                        </p:tgtEl>
                                      </p:cBhvr>
                                    </p:animEffect>
                                  </p:childTnLst>
                                </p:cTn>
                              </p:par>
                            </p:childTnLst>
                          </p:cTn>
                        </p:par>
                        <p:par>
                          <p:cTn id="13" fill="hold">
                            <p:stCondLst>
                              <p:cond delay="1500"/>
                            </p:stCondLst>
                            <p:childTnLst>
                              <p:par>
                                <p:cTn id="14" presetID="2" presetClass="entr" presetSubtype="6" fill="hold" nodeType="afterEffect">
                                  <p:stCondLst>
                                    <p:cond delay="0"/>
                                  </p:stCondLst>
                                  <p:childTnLst>
                                    <p:set>
                                      <p:cBhvr>
                                        <p:cTn id="15" dur="1" fill="hold">
                                          <p:stCondLst>
                                            <p:cond delay="0"/>
                                          </p:stCondLst>
                                        </p:cTn>
                                        <p:tgtEl>
                                          <p:spTgt spid="330"/>
                                        </p:tgtEl>
                                        <p:attrNameLst>
                                          <p:attrName>style.visibility</p:attrName>
                                        </p:attrNameLst>
                                      </p:cBhvr>
                                      <p:to>
                                        <p:strVal val="visible"/>
                                      </p:to>
                                    </p:set>
                                    <p:anim calcmode="lin" valueType="num">
                                      <p:cBhvr additive="base">
                                        <p:cTn id="16" dur="500" fill="hold"/>
                                        <p:tgtEl>
                                          <p:spTgt spid="330"/>
                                        </p:tgtEl>
                                        <p:attrNameLst>
                                          <p:attrName>ppt_x</p:attrName>
                                        </p:attrNameLst>
                                      </p:cBhvr>
                                      <p:tavLst>
                                        <p:tav tm="0">
                                          <p:val>
                                            <p:strVal val="1+#ppt_w/2"/>
                                          </p:val>
                                        </p:tav>
                                        <p:tav tm="100000">
                                          <p:val>
                                            <p:strVal val="#ppt_x"/>
                                          </p:val>
                                        </p:tav>
                                      </p:tavLst>
                                    </p:anim>
                                    <p:anim calcmode="lin" valueType="num">
                                      <p:cBhvr additive="base">
                                        <p:cTn id="17" dur="500" fill="hold"/>
                                        <p:tgtEl>
                                          <p:spTgt spid="330"/>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12" presetClass="entr" presetSubtype="8" fill="hold" grpId="0" nodeType="afterEffect">
                                  <p:stCondLst>
                                    <p:cond delay="0"/>
                                  </p:stCondLst>
                                  <p:childTnLst>
                                    <p:set>
                                      <p:cBhvr>
                                        <p:cTn id="20" dur="1" fill="hold">
                                          <p:stCondLst>
                                            <p:cond delay="0"/>
                                          </p:stCondLst>
                                        </p:cTn>
                                        <p:tgtEl>
                                          <p:spTgt spid="100"/>
                                        </p:tgtEl>
                                        <p:attrNameLst>
                                          <p:attrName>style.visibility</p:attrName>
                                        </p:attrNameLst>
                                      </p:cBhvr>
                                      <p:to>
                                        <p:strVal val="visible"/>
                                      </p:to>
                                    </p:set>
                                    <p:anim calcmode="lin" valueType="num">
                                      <p:cBhvr additive="base">
                                        <p:cTn id="21" dur="500"/>
                                        <p:tgtEl>
                                          <p:spTgt spid="100"/>
                                        </p:tgtEl>
                                        <p:attrNameLst>
                                          <p:attrName>ppt_x</p:attrName>
                                        </p:attrNameLst>
                                      </p:cBhvr>
                                      <p:tavLst>
                                        <p:tav tm="0">
                                          <p:val>
                                            <p:strVal val="#ppt_x-#ppt_w*1.125000"/>
                                          </p:val>
                                        </p:tav>
                                        <p:tav tm="100000">
                                          <p:val>
                                            <p:strVal val="#ppt_x"/>
                                          </p:val>
                                        </p:tav>
                                      </p:tavLst>
                                    </p:anim>
                                    <p:animEffect transition="in" filter="wipe(right)">
                                      <p:cBhvr>
                                        <p:cTn id="22"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4"/>
          <p:cNvSpPr>
            <a:spLocks noGrp="1"/>
          </p:cNvSpPr>
          <p:nvPr>
            <p:custDataLst>
              <p:tags r:id="rId1"/>
            </p:custDataLst>
          </p:nvPr>
        </p:nvSpPr>
        <p:spPr>
          <a:xfrm>
            <a:off x="838200" y="241300"/>
            <a:ext cx="468185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atin typeface="微软雅黑" panose="020B0503020204020204" charset="-122"/>
                <a:ea typeface="微软雅黑" panose="020B0503020204020204" charset="-122"/>
                <a:sym typeface="+mn-ea"/>
              </a:rPr>
              <a:t>商品维护  </a:t>
            </a:r>
            <a:br>
              <a:rPr lang="en-US" altLang="zh-CN" dirty="0">
                <a:solidFill>
                  <a:schemeClr val="tx1"/>
                </a:solidFill>
              </a:rPr>
            </a:br>
            <a:r>
              <a:rPr lang="en-US" altLang="zh-CN" sz="2400" dirty="0">
                <a:solidFill>
                  <a:srgbClr val="759AA5"/>
                </a:solidFill>
              </a:rPr>
              <a:t>Goods maintenance</a:t>
            </a:r>
            <a:endParaRPr lang="en-US" altLang="zh-CN" sz="2400" dirty="0">
              <a:solidFill>
                <a:srgbClr val="759AA5"/>
              </a:solidFill>
            </a:endParaRPr>
          </a:p>
        </p:txBody>
      </p:sp>
      <p:sp>
        <p:nvSpPr>
          <p:cNvPr id="3" name="内容占位符 2"/>
          <p:cNvSpPr>
            <a:spLocks noGrp="1"/>
          </p:cNvSpPr>
          <p:nvPr>
            <p:custDataLst>
              <p:tags r:id="rId2"/>
            </p:custDataLst>
          </p:nvPr>
        </p:nvSpPr>
        <p:spPr>
          <a:xfrm>
            <a:off x="838200" y="1825625"/>
            <a:ext cx="10515600" cy="34163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800" dirty="0"/>
              <a:t>微店商品的维护是指对微店App上架商品的销量、库存、评论的实施监控，通过对这些数据的监控，可以帮助卖家了解掌握店铺中商品的经营状况，进而帮助卖家对有问题的商品进行及时的调整。</a:t>
            </a:r>
            <a:endParaRPr lang="zh-CN" altLang="en-US" sz="1800" dirty="0"/>
          </a:p>
          <a:p>
            <a:pPr marL="0" indent="0" algn="just">
              <a:lnSpc>
                <a:spcPct val="120000"/>
              </a:lnSpc>
              <a:buNone/>
            </a:pPr>
            <a:endParaRPr lang="zh-CN" altLang="en-US" sz="1800" dirty="0">
              <a:solidFill>
                <a:schemeClr val="tx1">
                  <a:lumMod val="90000"/>
                  <a:lumOff val="10000"/>
                </a:schemeClr>
              </a:solidFill>
            </a:endParaRPr>
          </a:p>
          <a:p>
            <a:pPr algn="just">
              <a:lnSpc>
                <a:spcPct val="120000"/>
              </a:lnSpc>
            </a:pPr>
            <a:r>
              <a:rPr lang="zh-CN" altLang="en-US" sz="1800" dirty="0">
                <a:solidFill>
                  <a:schemeClr val="tx1">
                    <a:lumMod val="90000"/>
                    <a:lumOff val="10000"/>
                  </a:schemeClr>
                </a:solidFill>
              </a:rPr>
              <a:t>“销量”在商品维护中是一个非常基础的数据，该数据可以直接反映出商品的销售情况，可以帮助卖家调整商品的营销策略；“库存”是一个非常基础的数据，在商品维护中对库存数的监控，可以保证卖家不会在销售过程不会出现断货的情况；“评论”在整个商品维护中是最为重要的一项，卖家在关注商品评论数量的同时还需要关注评论的内容。通过对评论问题的总结回复可以帮助卖家了解消费者对商品、店铺的态度，进而帮助卖家在经营上作出有益于店铺的调整。</a:t>
            </a:r>
            <a:endParaRPr lang="zh-CN" altLang="en-US" sz="1800" dirty="0">
              <a:solidFill>
                <a:schemeClr val="tx1">
                  <a:lumMod val="90000"/>
                  <a:lumOff val="10000"/>
                </a:schemeClr>
              </a:solidFill>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heckerboard(across)">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uiExpand="1" build="p"/>
    </p:bldLst>
  </p:timing>
</p:sld>
</file>

<file path=ppt/tags/tag1.xml><?xml version="1.0" encoding="utf-8"?>
<p:tagLst xmlns:p="http://schemas.openxmlformats.org/presentationml/2006/main">
  <p:tag name="KSO_WM_TAG_VERSION" val="1.0"/>
  <p:tag name="KSO_WM_TEMPLATE_CATEGORY" val="custom"/>
  <p:tag name="KSO_WM_TEMPLATE_INDEX" val="20185051"/>
</p:tagLst>
</file>

<file path=ppt/tags/tag10.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8*a*1"/>
  <p:tag name="KSO_WM_UNIT_LAYERLEVEL" val="1"/>
  <p:tag name="KSO_WM_UNIT_VALUE" val="25"/>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11.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h_a"/>
  <p:tag name="KSO_WM_UNIT_INDEX" val="1_1_1"/>
  <p:tag name="KSO_WM_UNIT_ID" val="diagram160220_2*l_h_a*1_1_1"/>
  <p:tag name="KSO_WM_UNIT_CLEAR" val="1"/>
  <p:tag name="KSO_WM_UNIT_LAYERLEVEL" val="1_1_1"/>
  <p:tag name="KSO_WM_UNIT_VALUE" val="54"/>
  <p:tag name="KSO_WM_UNIT_HIGHLIGHT" val="0"/>
  <p:tag name="KSO_WM_UNIT_COMPATIBLE" val="0"/>
  <p:tag name="KSO_WM_DIAGRAM_GROUP_CODE" val="l1-1"/>
  <p:tag name="KSO_WM_UNIT_PRESET_TEXT" val="LOREM"/>
  <p:tag name="KSO_WM_UNIT_FILL_FORE_SCHEMECOLOR_INDEX" val="5"/>
  <p:tag name="KSO_WM_UNIT_FILL_TYPE" val="1"/>
  <p:tag name="KSO_WM_UNIT_TEXT_FILL_FORE_SCHEMECOLOR_INDEX" val="14"/>
  <p:tag name="KSO_WM_UNIT_TEXT_FILL_TYPE" val="1"/>
</p:tagLst>
</file>

<file path=ppt/tags/tag12.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h_f"/>
  <p:tag name="KSO_WM_UNIT_INDEX" val="1_1_1"/>
  <p:tag name="KSO_WM_UNIT_ID" val="diagram160220_2*l_h_f*1_1_1"/>
  <p:tag name="KSO_WM_UNIT_CLEAR" val="1"/>
  <p:tag name="KSO_WM_UNIT_LAYERLEVEL" val="1_1_1"/>
  <p:tag name="KSO_WM_UNIT_VALUE" val="26"/>
  <p:tag name="KSO_WM_UNIT_HIGHLIGHT" val="0"/>
  <p:tag name="KSO_WM_UNIT_COMPATIBLE" val="0"/>
  <p:tag name="KSO_WM_UNIT_PRESET_TEXT_INDEX" val="4"/>
  <p:tag name="KSO_WM_UNIT_PRESET_TEXT_LEN" val="40"/>
  <p:tag name="KSO_WM_DIAGRAM_GROUP_CODE" val="l1-1"/>
  <p:tag name="KSO_WM_UNIT_TEXT_FILL_FORE_SCHEMECOLOR_INDEX" val="13"/>
  <p:tag name="KSO_WM_UNIT_TEXT_FILL_TYPE" val="1"/>
</p:tagLst>
</file>

<file path=ppt/tags/tag13.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1"/>
  <p:tag name="KSO_WM_UNIT_ID" val="diagram160220_2*l_i*1_1"/>
  <p:tag name="KSO_WM_UNIT_CLEAR" val="1"/>
  <p:tag name="KSO_WM_UNIT_LAYERLEVEL" val="1_1"/>
  <p:tag name="KSO_WM_DIAGRAM_GROUP_CODE" val="l1-1"/>
  <p:tag name="KSO_WM_UNIT_FILL_FORE_SCHEMECOLOR_INDEX" val="5"/>
  <p:tag name="KSO_WM_UNIT_FILL_TYPE" val="1"/>
  <p:tag name="KSO_WM_UNIT_TEXT_FILL_FORE_SCHEMECOLOR_INDEX" val="14"/>
  <p:tag name="KSO_WM_UNIT_TEXT_FILL_TYPE" val="1"/>
</p:tagLst>
</file>

<file path=ppt/tags/tag14.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2"/>
  <p:tag name="KSO_WM_UNIT_ID" val="diagram160220_2*l_i*1_2"/>
  <p:tag name="KSO_WM_UNIT_CLEAR" val="1"/>
  <p:tag name="KSO_WM_UNIT_LAYERLEVEL" val="1_1"/>
  <p:tag name="KSO_WM_DIAGRAM_GROUP_CODE" val="l1-1"/>
  <p:tag name="KSO_WM_UNIT_FILL_FORE_SCHEMECOLOR_INDEX" val="5"/>
  <p:tag name="KSO_WM_UNIT_FILL_TYPE" val="1"/>
</p:tagLst>
</file>

<file path=ppt/tags/tag15.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3"/>
  <p:tag name="KSO_WM_UNIT_ID" val="diagram160220_2*l_i*1_3"/>
  <p:tag name="KSO_WM_UNIT_CLEAR" val="1"/>
  <p:tag name="KSO_WM_UNIT_LAYERLEVEL" val="1_1"/>
  <p:tag name="KSO_WM_DIAGRAM_GROUP_CODE" val="l1-1"/>
  <p:tag name="KSO_WM_UNIT_FILL_FORE_SCHEMECOLOR_INDEX" val="5"/>
  <p:tag name="KSO_WM_UNIT_FILL_TYPE" val="1"/>
</p:tagLst>
</file>

<file path=ppt/tags/tag16.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4"/>
  <p:tag name="KSO_WM_UNIT_ID" val="diagram160220_2*l_i*1_4"/>
  <p:tag name="KSO_WM_UNIT_CLEAR" val="1"/>
  <p:tag name="KSO_WM_UNIT_LAYERLEVEL" val="1_1"/>
  <p:tag name="KSO_WM_DIAGRAM_GROUP_CODE" val="l1-1"/>
  <p:tag name="KSO_WM_UNIT_FILL_FORE_SCHEMECOLOR_INDEX" val="5"/>
  <p:tag name="KSO_WM_UNIT_FILL_TYPE" val="1"/>
</p:tagLst>
</file>

<file path=ppt/tags/tag17.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5"/>
  <p:tag name="KSO_WM_UNIT_ID" val="diagram160220_2*l_i*1_5"/>
  <p:tag name="KSO_WM_UNIT_CLEAR" val="1"/>
  <p:tag name="KSO_WM_UNIT_LAYERLEVEL" val="1_1"/>
  <p:tag name="KSO_WM_DIAGRAM_GROUP_CODE" val="l1-1"/>
  <p:tag name="KSO_WM_UNIT_FILL_FORE_SCHEMECOLOR_INDEX" val="5"/>
  <p:tag name="KSO_WM_UNIT_FILL_TYPE" val="1"/>
</p:tagLst>
</file>

<file path=ppt/tags/tag18.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6"/>
  <p:tag name="KSO_WM_UNIT_ID" val="diagram160220_2*l_i*1_6"/>
  <p:tag name="KSO_WM_UNIT_CLEAR" val="1"/>
  <p:tag name="KSO_WM_UNIT_LAYERLEVEL" val="1_1"/>
  <p:tag name="KSO_WM_DIAGRAM_GROUP_CODE" val="l1-1"/>
  <p:tag name="KSO_WM_UNIT_FILL_FORE_SCHEMECOLOR_INDEX" val="5"/>
  <p:tag name="KSO_WM_UNIT_FILL_TYPE" val="1"/>
</p:tagLst>
</file>

<file path=ppt/tags/tag19.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h_a"/>
  <p:tag name="KSO_WM_UNIT_INDEX" val="1_2_1"/>
  <p:tag name="KSO_WM_UNIT_ID" val="diagram160220_2*l_h_a*1_2_1"/>
  <p:tag name="KSO_WM_UNIT_CLEAR" val="1"/>
  <p:tag name="KSO_WM_UNIT_LAYERLEVEL" val="1_1_1"/>
  <p:tag name="KSO_WM_UNIT_VALUE" val="54"/>
  <p:tag name="KSO_WM_UNIT_HIGHLIGHT" val="0"/>
  <p:tag name="KSO_WM_UNIT_COMPATIBLE" val="0"/>
  <p:tag name="KSO_WM_DIAGRAM_GROUP_CODE" val="l1-1"/>
  <p:tag name="KSO_WM_UNIT_PRESET_TEXT" val="LOREM"/>
  <p:tag name="KSO_WM_UNIT_FILL_FORE_SCHEMECOLOR_INDEX" val="6"/>
  <p:tag name="KSO_WM_UNIT_FILL_TYPE" val="1"/>
  <p:tag name="KSO_WM_UNIT_TEXT_FILL_FORE_SCHEMECOLOR_INDEX" val="14"/>
  <p:tag name="KSO_WM_UNIT_TEXT_FILL_TYPE" val="1"/>
</p:tagLst>
</file>

<file path=ppt/tags/tag2.xml><?xml version="1.0" encoding="utf-8"?>
<p:tagLst xmlns:p="http://schemas.openxmlformats.org/presentationml/2006/main">
  <p:tag name="KSO_WM_TAG_VERSION" val="1.0"/>
  <p:tag name="KSO_WM_TEMPLATE_CATEGORY" val="custom"/>
  <p:tag name="KSO_WM_TEMPLATE_INDEX" val="20185051"/>
</p:tagLst>
</file>

<file path=ppt/tags/tag20.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h_f"/>
  <p:tag name="KSO_WM_UNIT_INDEX" val="1_2_1"/>
  <p:tag name="KSO_WM_UNIT_ID" val="diagram160220_2*l_h_f*1_2_1"/>
  <p:tag name="KSO_WM_UNIT_CLEAR" val="1"/>
  <p:tag name="KSO_WM_UNIT_LAYERLEVEL" val="1_1_1"/>
  <p:tag name="KSO_WM_UNIT_VALUE" val="26"/>
  <p:tag name="KSO_WM_UNIT_HIGHLIGHT" val="0"/>
  <p:tag name="KSO_WM_UNIT_COMPATIBLE" val="0"/>
  <p:tag name="KSO_WM_UNIT_PRESET_TEXT_INDEX" val="4"/>
  <p:tag name="KSO_WM_UNIT_PRESET_TEXT_LEN" val="40"/>
  <p:tag name="KSO_WM_DIAGRAM_GROUP_CODE" val="l1-1"/>
  <p:tag name="KSO_WM_UNIT_TEXT_FILL_FORE_SCHEMECOLOR_INDEX" val="13"/>
  <p:tag name="KSO_WM_UNIT_TEXT_FILL_TYPE" val="1"/>
</p:tagLst>
</file>

<file path=ppt/tags/tag21.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7"/>
  <p:tag name="KSO_WM_UNIT_ID" val="diagram160220_2*l_i*1_7"/>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22.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8"/>
  <p:tag name="KSO_WM_UNIT_ID" val="diagram160220_2*l_i*1_8"/>
  <p:tag name="KSO_WM_UNIT_CLEAR" val="1"/>
  <p:tag name="KSO_WM_UNIT_LAYERLEVEL" val="1_1"/>
  <p:tag name="KSO_WM_DIAGRAM_GROUP_CODE" val="l1-1"/>
  <p:tag name="KSO_WM_UNIT_FILL_FORE_SCHEMECOLOR_INDEX" val="6"/>
  <p:tag name="KSO_WM_UNIT_FILL_TYPE" val="1"/>
</p:tagLst>
</file>

<file path=ppt/tags/tag23.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9"/>
  <p:tag name="KSO_WM_UNIT_ID" val="diagram160220_2*l_i*1_9"/>
  <p:tag name="KSO_WM_UNIT_CLEAR" val="1"/>
  <p:tag name="KSO_WM_UNIT_LAYERLEVEL" val="1_1"/>
  <p:tag name="KSO_WM_DIAGRAM_GROUP_CODE" val="l1-1"/>
  <p:tag name="KSO_WM_UNIT_FILL_FORE_SCHEMECOLOR_INDEX" val="6"/>
  <p:tag name="KSO_WM_UNIT_FILL_TYPE" val="1"/>
</p:tagLst>
</file>

<file path=ppt/tags/tag24.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10"/>
  <p:tag name="KSO_WM_UNIT_ID" val="diagram160220_2*l_i*1_10"/>
  <p:tag name="KSO_WM_UNIT_CLEAR" val="1"/>
  <p:tag name="KSO_WM_UNIT_LAYERLEVEL" val="1_1"/>
  <p:tag name="KSO_WM_DIAGRAM_GROUP_CODE" val="l1-1"/>
  <p:tag name="KSO_WM_UNIT_FILL_FORE_SCHEMECOLOR_INDEX" val="6"/>
  <p:tag name="KSO_WM_UNIT_FILL_TYPE" val="1"/>
</p:tagLst>
</file>

<file path=ppt/tags/tag25.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11"/>
  <p:tag name="KSO_WM_UNIT_ID" val="diagram160220_2*l_i*1_11"/>
  <p:tag name="KSO_WM_UNIT_CLEAR" val="1"/>
  <p:tag name="KSO_WM_UNIT_LAYERLEVEL" val="1_1"/>
  <p:tag name="KSO_WM_DIAGRAM_GROUP_CODE" val="l1-1"/>
  <p:tag name="KSO_WM_UNIT_FILL_FORE_SCHEMECOLOR_INDEX" val="6"/>
  <p:tag name="KSO_WM_UNIT_FILL_TYPE" val="1"/>
</p:tagLst>
</file>

<file path=ppt/tags/tag26.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12"/>
  <p:tag name="KSO_WM_UNIT_ID" val="diagram160220_2*l_i*1_12"/>
  <p:tag name="KSO_WM_UNIT_CLEAR" val="1"/>
  <p:tag name="KSO_WM_UNIT_LAYERLEVEL" val="1_1"/>
  <p:tag name="KSO_WM_DIAGRAM_GROUP_CODE" val="l1-1"/>
  <p:tag name="KSO_WM_UNIT_FILL_FORE_SCHEMECOLOR_INDEX" val="6"/>
  <p:tag name="KSO_WM_UNIT_FILL_TYPE" val="1"/>
</p:tagLst>
</file>

<file path=ppt/tags/tag27.xml><?xml version="1.0" encoding="utf-8"?>
<p:tagLst xmlns:p="http://schemas.openxmlformats.org/presentationml/2006/main">
  <p:tag name="KSO_WM_SLIDE_ID" val="custom20185051_8"/>
  <p:tag name="KSO_WM_SLIDE_INDEX" val="8"/>
  <p:tag name="KSO_WM_SLIDE_ITEM_CNT" val="2"/>
  <p:tag name="KSO_WM_SLIDE_LAYOUT" val="l_a"/>
  <p:tag name="KSO_WM_SLIDE_LAYOUT_CNT" val="1_1"/>
  <p:tag name="KSO_WM_SLIDE_TYPE" val="text"/>
  <p:tag name="KSO_WM_BEAUTIFY_FLAG" val="#wm#"/>
  <p:tag name="KSO_WM_SLIDE_POSITION" val="208*174"/>
  <p:tag name="KSO_WM_SLIDE_SIZE" val="575*280"/>
  <p:tag name="KSO_WM_TEMPLATE_CATEGORY" val="custom"/>
  <p:tag name="KSO_WM_TEMPLATE_INDEX" val="20185051"/>
  <p:tag name="KSO_WM_DIAGRAM_GROUP_CODE" val="l1-1"/>
  <p:tag name="KSO_WM_TAG_VERSION" val="1.0"/>
  <p:tag name="KSO_WM_SLIDE_SUBTYPE" val="diag"/>
</p:tagLst>
</file>

<file path=ppt/tags/tag28.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1_1"/>
  <p:tag name="KSO_WM_UNIT_ID" val="custom20185054_14*l_h_a*1_1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0"/>
</p:tagLst>
</file>

<file path=ppt/tags/tag29.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1_1"/>
  <p:tag name="KSO_WM_UNIT_ID" val="custom20185054_14*l_h_f*1_1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3.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1"/>
  <p:tag name="KSO_WM_TAG_VERSION" val="1.0"/>
  <p:tag name="KSO_WM_TEMPLATE_THUMBS_INDEX" val="1"/>
  <p:tag name="KSO_WM_BEAUTIFY_FLAG" val="#wm#"/>
</p:tagLst>
</file>

<file path=ppt/tags/tag30.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2_1"/>
  <p:tag name="KSO_WM_UNIT_ID" val="custom20185054_14*l_h_f*1_2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31.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2_1"/>
  <p:tag name="KSO_WM_UNIT_ID" val="custom20185054_14*l_h_a*1_2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6"/>
  <p:tag name="KSO_WM_UNIT_FILL_TYPE" val="1"/>
  <p:tag name="KSO_WM_UNIT_TEXT_FILL_FORE_SCHEMECOLOR_INDEX" val="14"/>
  <p:tag name="KSO_WM_UNIT_TEXT_FILL_TYPE" val="1"/>
  <p:tag name="KSO_WM_UNIT_USESOURCEFORMAT_APPLY" val="0"/>
</p:tagLst>
</file>

<file path=ppt/tags/tag32.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14*a*1"/>
  <p:tag name="KSO_WM_UNIT_LAYERLEVEL" val="1"/>
  <p:tag name="KSO_WM_UNIT_VALUE" val="25"/>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33.xml><?xml version="1.0" encoding="utf-8"?>
<p:tagLst xmlns:p="http://schemas.openxmlformats.org/presentationml/2006/main">
  <p:tag name="KSO_WM_BEAUTIFY_FLAG" val="#wm#"/>
  <p:tag name="KSO_WM_TEMPLATE_CATEGORY" val="custom"/>
  <p:tag name="KSO_WM_TEMPLATE_INDEX" val="20185051"/>
</p:tagLst>
</file>

<file path=ppt/tags/tag34.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6*a*1"/>
  <p:tag name="KSO_WM_UNIT_LAYERLEVEL" val="1"/>
  <p:tag name="KSO_WM_UNIT_VALUE" val="10"/>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35.xml><?xml version="1.0" encoding="utf-8"?>
<p:tagLst xmlns:p="http://schemas.openxmlformats.org/presentationml/2006/main">
  <p:tag name="KSO_WM_TEMPLATE_CATEGORY" val="custom"/>
  <p:tag name="KSO_WM_TEMPLATE_INDEX" val="20185051"/>
  <p:tag name="KSO_WM_UNIT_TYPE" val="e"/>
  <p:tag name="KSO_WM_UNIT_INDEX" val="1"/>
  <p:tag name="KSO_WM_UNIT_ID" val="custom20185051_6*e*1"/>
  <p:tag name="KSO_WM_UNIT_LAYERLEVEL" val="1"/>
  <p:tag name="KSO_WM_UNIT_VALUE" val="1"/>
  <p:tag name="KSO_WM_UNIT_HIGHLIGHT" val="0"/>
  <p:tag name="KSO_WM_UNIT_COMPATIBLE" val="1"/>
  <p:tag name="KSO_WM_UNIT_CLEAR" val="0"/>
  <p:tag name="KSO_WM_BEAUTIFY_FLAG" val="#wm#"/>
  <p:tag name="KSO_WM_TAG_VERSION" val="1.0"/>
  <p:tag name="KSO_WM_UNIT_PRESET_TEXT" val="1"/>
</p:tagLst>
</file>

<file path=ppt/tags/tag36.xml><?xml version="1.0" encoding="utf-8"?>
<p:tagLst xmlns:p="http://schemas.openxmlformats.org/presentationml/2006/main">
  <p:tag name="KSO_WM_TEMPLATE_CATEGORY" val="custom"/>
  <p:tag name="KSO_WM_TEMPLATE_INDEX" val="20185051"/>
  <p:tag name="KSO_WM_TAG_VERSION" val="1.0"/>
  <p:tag name="KSO_WM_SLIDE_ID" val="custom20185051_6"/>
  <p:tag name="KSO_WM_SLIDE_INDEX" val="6"/>
  <p:tag name="KSO_WM_SLIDE_ITEM_CNT" val="1"/>
  <p:tag name="KSO_WM_SLIDE_LAYOUT" val="a_e"/>
  <p:tag name="KSO_WM_SLIDE_LAYOUT_CNT" val="1_1"/>
  <p:tag name="KSO_WM_SLIDE_TYPE" val="sectionTitle"/>
  <p:tag name="KSO_WM_BEAUTIFY_FLAG" val="#wm#"/>
  <p:tag name="KSO_WM_SLIDE_POSITION" val="262*186"/>
  <p:tag name="KSO_WM_SLIDE_SIZE" val="111*114"/>
  <p:tag name="KSO_WM_SLIDE_SUBTYPE" val="pureTxt"/>
</p:tagLst>
</file>

<file path=ppt/tags/tag37.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585"/>
  <p:tag name="KSO_WM_UNIT_LAYERLEVEL" val="1"/>
  <p:tag name="KSO_WM_UNIT_INDEX" val="1"/>
  <p:tag name="KSO_WM_UNIT_ID" val="custom20185051_2*f*1"/>
  <p:tag name="KSO_WM_UNIT_TYPE" val="f"/>
</p:tagLst>
</file>

<file path=ppt/tags/tag38.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39.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5051_2"/>
  <p:tag name="KSO_WM_TAG_VERSION" val="1.0"/>
  <p:tag name="KSO_WM_TEMPLATE_INDEX" val="20185051"/>
  <p:tag name="KSO_WM_TEMPLATE_CATEGORY" val="custom"/>
  <p:tag name="KSO_WM_SLIDE_SUBTYPE" val="pureTxt"/>
</p:tagLst>
</file>

<file path=ppt/tags/tag4.xml><?xml version="1.0" encoding="utf-8"?>
<p:tagLst xmlns:p="http://schemas.openxmlformats.org/presentationml/2006/main">
  <p:tag name="KSO_WM_TAG_VERSION" val="1.0"/>
  <p:tag name="KSO_WM_TEMPLATE_CATEGORY" val="custom"/>
  <p:tag name="KSO_WM_TEMPLATE_INDEX" val="20185051"/>
</p:tagLst>
</file>

<file path=ppt/tags/tag40.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41.xml><?xml version="1.0" encoding="utf-8"?>
<p:tagLst xmlns:p="http://schemas.openxmlformats.org/presentationml/2006/main">
  <p:tag name="KSO_WM_BEAUTIFY_FLAG" val="#wm#"/>
  <p:tag name="KSO_WM_TEMPLATE_CATEGORY" val="custom"/>
  <p:tag name="KSO_WM_TEMPLATE_INDEX" val="20185051"/>
</p:tagLst>
</file>

<file path=ppt/tags/tag42.xml><?xml version="1.0" encoding="utf-8"?>
<p:tagLst xmlns:p="http://schemas.openxmlformats.org/presentationml/2006/main">
  <p:tag name="KSO_WM_BEAUTIFY_FLAG" val="#wm#"/>
  <p:tag name="KSO_WM_TEMPLATE_CATEGORY" val="custom"/>
  <p:tag name="KSO_WM_TEMPLATE_INDEX" val="20185051"/>
</p:tagLst>
</file>

<file path=ppt/tags/tag43.xml><?xml version="1.0" encoding="utf-8"?>
<p:tagLst xmlns:p="http://schemas.openxmlformats.org/presentationml/2006/main">
  <p:tag name="KSO_WM_BEAUTIFY_FLAG" val="#wm#"/>
  <p:tag name="KSO_WM_TEMPLATE_CATEGORY" val="custom"/>
  <p:tag name="KSO_WM_TEMPLATE_INDEX" val="20185051"/>
</p:tagLst>
</file>

<file path=ppt/tags/tag44.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45.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585"/>
  <p:tag name="KSO_WM_UNIT_LAYERLEVEL" val="1"/>
  <p:tag name="KSO_WM_UNIT_INDEX" val="1"/>
  <p:tag name="KSO_WM_UNIT_ID" val="custom20185051_2*f*1"/>
  <p:tag name="KSO_WM_UNIT_TYPE" val="f"/>
</p:tagLst>
</file>

<file path=ppt/tags/tag46.xml><?xml version="1.0" encoding="utf-8"?>
<p:tagLst xmlns:p="http://schemas.openxmlformats.org/presentationml/2006/main">
  <p:tag name="KSO_WM_BEAUTIFY_FLAG" val="#wm#"/>
  <p:tag name="KSO_WM_TEMPLATE_CATEGORY" val="custom"/>
  <p:tag name="KSO_WM_TEMPLATE_INDEX" val="20185051"/>
</p:tagLst>
</file>

<file path=ppt/tags/tag47.xml><?xml version="1.0" encoding="utf-8"?>
<p:tagLst xmlns:p="http://schemas.openxmlformats.org/presentationml/2006/main">
  <p:tag name="KSO_WM_TEMPLATE_CATEGORY" val="custom"/>
  <p:tag name="KSO_WM_TEMPLATE_INDEX" val="20185051"/>
  <p:tag name="KSO_WM_UNIT_TYPE" val="e"/>
  <p:tag name="KSO_WM_UNIT_INDEX" val="1"/>
  <p:tag name="KSO_WM_UNIT_ID" val="custom20185051_6*e*1"/>
  <p:tag name="KSO_WM_UNIT_LAYERLEVEL" val="1"/>
  <p:tag name="KSO_WM_UNIT_VALUE" val="1"/>
  <p:tag name="KSO_WM_UNIT_HIGHLIGHT" val="0"/>
  <p:tag name="KSO_WM_UNIT_COMPATIBLE" val="1"/>
  <p:tag name="KSO_WM_UNIT_CLEAR" val="0"/>
  <p:tag name="KSO_WM_BEAUTIFY_FLAG" val="#wm#"/>
  <p:tag name="KSO_WM_TAG_VERSION" val="1.0"/>
  <p:tag name="KSO_WM_UNIT_PRESET_TEXT" val="1"/>
</p:tagLst>
</file>

<file path=ppt/tags/tag48.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6*a*1"/>
  <p:tag name="KSO_WM_UNIT_LAYERLEVEL" val="1"/>
  <p:tag name="KSO_WM_UNIT_VALUE" val="10"/>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49.xml><?xml version="1.0" encoding="utf-8"?>
<p:tagLst xmlns:p="http://schemas.openxmlformats.org/presentationml/2006/main">
  <p:tag name="KSO_WM_BEAUTIFY_FLAG" val="#wm#"/>
  <p:tag name="KSO_WM_TEMPLATE_CATEGORY" val="custom"/>
  <p:tag name="KSO_WM_TEMPLATE_INDEX" val="20185051"/>
</p:tagLst>
</file>

<file path=ppt/tags/tag5.xml><?xml version="1.0" encoding="utf-8"?>
<p:tagLst xmlns:p="http://schemas.openxmlformats.org/presentationml/2006/main">
  <p:tag name="KSO_WM_TAG_VERSION" val="1.0"/>
  <p:tag name="KSO_WM_TEMPLATE_CATEGORY" val="custom"/>
  <p:tag name="KSO_WM_TEMPLATE_INDEX" val="20185051"/>
</p:tagLst>
</file>

<file path=ppt/tags/tag50.xml><?xml version="1.0" encoding="utf-8"?>
<p:tagLst xmlns:p="http://schemas.openxmlformats.org/presentationml/2006/main">
  <p:tag name="KSO_WM_TEMPLATE_CATEGORY" val="custom"/>
  <p:tag name="KSO_WM_TEMPLATE_INDEX" val="20185051"/>
  <p:tag name="KSO_WM_TAG_VERSION" val="1.0"/>
  <p:tag name="KSO_WM_BEAUTIFY_FLAG" val="#wm#"/>
  <p:tag name="KSO_WM_UNIT_TYPE" val="f"/>
  <p:tag name="KSO_WM_UNIT_INDEX" val="1"/>
  <p:tag name="KSO_WM_UNIT_ID" val="custom20185051_4*f*1"/>
  <p:tag name="KSO_WM_UNIT_LAYERLEVEL" val="1"/>
  <p:tag name="KSO_WM_UNIT_VALUE" val="209"/>
  <p:tag name="KSO_WM_UNIT_HIGHLIGHT" val="0"/>
  <p:tag name="KSO_WM_UNIT_COMPATIBLE" val="0"/>
  <p:tag name="KSO_WM_UNIT_CLEAR" val="0"/>
  <p:tag name="KSO_WM_UNIT_PRESET_TEXT_INDEX" val="5"/>
  <p:tag name="KSO_WM_UNIT_PRESET_TEXT_LEN" val="232"/>
</p:tagLst>
</file>

<file path=ppt/tags/tag51.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52.xml><?xml version="1.0" encoding="utf-8"?>
<p:tagLst xmlns:p="http://schemas.openxmlformats.org/presentationml/2006/main">
  <p:tag name="KSO_WM_SLIDE_SIZE" val="827*426"/>
  <p:tag name="KSO_WM_SLIDE_POSITION" val="66*56"/>
  <p:tag name="KSO_WM_SLIDE_LAYOUT_CNT" val="1_1_1"/>
  <p:tag name="KSO_WM_SLIDE_LAYOUT" val="a_f_d"/>
  <p:tag name="KSO_WM_BEAUTIFY_FLAG" val="#wm#"/>
  <p:tag name="KSO_WM_SLIDE_TYPE" val="text"/>
  <p:tag name="KSO_WM_SLIDE_ITEM_CNT" val="2"/>
  <p:tag name="KSO_WM_SLIDE_INDEX" val="4"/>
  <p:tag name="KSO_WM_SLIDE_ID" val="custom20185051_4"/>
  <p:tag name="KSO_WM_TAG_VERSION" val="1.0"/>
  <p:tag name="KSO_WM_TEMPLATE_INDEX" val="20185051"/>
  <p:tag name="KSO_WM_TEMPLATE_CATEGORY" val="custom"/>
  <p:tag name="KSO_WM_SLIDE_SUBTYPE" val="picTxt"/>
</p:tagLst>
</file>

<file path=ppt/tags/tag53.xml><?xml version="1.0" encoding="utf-8"?>
<p:tagLst xmlns:p="http://schemas.openxmlformats.org/presentationml/2006/main">
  <p:tag name="KSO_WM_TEMPLATE_CATEGORY" val="custom"/>
  <p:tag name="KSO_WM_TEMPLATE_INDEX" val="20185051"/>
  <p:tag name="KSO_WM_TAG_VERSION" val="1.0"/>
  <p:tag name="KSO_WM_BEAUTIFY_FLAG" val="#wm#"/>
  <p:tag name="KSO_WM_UNIT_TYPE" val="f"/>
  <p:tag name="KSO_WM_UNIT_INDEX" val="1"/>
  <p:tag name="KSO_WM_UNIT_ID" val="custom20185051_4*f*1"/>
  <p:tag name="KSO_WM_UNIT_LAYERLEVEL" val="1"/>
  <p:tag name="KSO_WM_UNIT_VALUE" val="209"/>
  <p:tag name="KSO_WM_UNIT_HIGHLIGHT" val="0"/>
  <p:tag name="KSO_WM_UNIT_COMPATIBLE" val="0"/>
  <p:tag name="KSO_WM_UNIT_CLEAR" val="0"/>
  <p:tag name="KSO_WM_UNIT_PRESET_TEXT_INDEX" val="5"/>
  <p:tag name="KSO_WM_UNIT_PRESET_TEXT_LEN" val="232"/>
</p:tagLst>
</file>

<file path=ppt/tags/tag54.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55.xml><?xml version="1.0" encoding="utf-8"?>
<p:tagLst xmlns:p="http://schemas.openxmlformats.org/presentationml/2006/main">
  <p:tag name="KSO_WM_BEAUTIFY_FLAG" val="#wm#"/>
  <p:tag name="KSO_WM_TEMPLATE_CATEGORY" val="custom"/>
  <p:tag name="KSO_WM_TEMPLATE_INDEX" val="20185051"/>
</p:tagLst>
</file>

<file path=ppt/tags/tag56.xml><?xml version="1.0" encoding="utf-8"?>
<p:tagLst xmlns:p="http://schemas.openxmlformats.org/presentationml/2006/main">
  <p:tag name="KSO_WM_TEMPLATE_CATEGORY" val="custom"/>
  <p:tag name="KSO_WM_TEMPLATE_INDEX" val="20185051"/>
  <p:tag name="KSO_WM_TAG_VERSION" val="1.0"/>
  <p:tag name="KSO_WM_BEAUTIFY_FLAG" val="#wm#"/>
  <p:tag name="KSO_WM_UNIT_TYPE" val="f"/>
  <p:tag name="KSO_WM_UNIT_INDEX" val="1"/>
  <p:tag name="KSO_WM_UNIT_ID" val="custom20185051_4*f*1"/>
  <p:tag name="KSO_WM_UNIT_LAYERLEVEL" val="1"/>
  <p:tag name="KSO_WM_UNIT_VALUE" val="209"/>
  <p:tag name="KSO_WM_UNIT_HIGHLIGHT" val="0"/>
  <p:tag name="KSO_WM_UNIT_COMPATIBLE" val="0"/>
  <p:tag name="KSO_WM_UNIT_CLEAR" val="0"/>
  <p:tag name="KSO_WM_UNIT_PRESET_TEXT_INDEX" val="5"/>
  <p:tag name="KSO_WM_UNIT_PRESET_TEXT_LEN" val="232"/>
</p:tagLst>
</file>

<file path=ppt/tags/tag57.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58.xml><?xml version="1.0" encoding="utf-8"?>
<p:tagLst xmlns:p="http://schemas.openxmlformats.org/presentationml/2006/main">
  <p:tag name="KSO_WM_BEAUTIFY_FLAG" val="#wm#"/>
  <p:tag name="KSO_WM_TEMPLATE_CATEGORY" val="custom"/>
  <p:tag name="KSO_WM_TEMPLATE_INDEX" val="20185051"/>
</p:tagLst>
</file>

<file path=ppt/tags/tag59.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6.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1"/>
  <p:tag name="KSO_WM_TAG_VERSION" val="1.0"/>
  <p:tag name="KSO_WM_TEMPLATE_THUMBS_INDEX" val="1、6、9、16、19、22、"/>
  <p:tag name="KSO_WM_BEAUTIFY_FLAG" val="#wm#"/>
</p:tagLst>
</file>

<file path=ppt/tags/tag60.xml><?xml version="1.0" encoding="utf-8"?>
<p:tagLst xmlns:p="http://schemas.openxmlformats.org/presentationml/2006/main">
  <p:tag name="KSO_WM_TEMPLATE_CATEGORY" val="custom"/>
  <p:tag name="KSO_WM_TEMPLATE_INDEX" val="20185051"/>
  <p:tag name="KSO_WM_TAG_VERSION" val="1.0"/>
  <p:tag name="KSO_WM_BEAUTIFY_FLAG" val="#wm#"/>
  <p:tag name="KSO_WM_UNIT_TYPE" val="f"/>
  <p:tag name="KSO_WM_UNIT_INDEX" val="1"/>
  <p:tag name="KSO_WM_UNIT_ID" val="custom20185051_4*f*1"/>
  <p:tag name="KSO_WM_UNIT_LAYERLEVEL" val="1"/>
  <p:tag name="KSO_WM_UNIT_VALUE" val="209"/>
  <p:tag name="KSO_WM_UNIT_HIGHLIGHT" val="0"/>
  <p:tag name="KSO_WM_UNIT_COMPATIBLE" val="0"/>
  <p:tag name="KSO_WM_UNIT_CLEAR" val="0"/>
  <p:tag name="KSO_WM_UNIT_PRESET_TEXT_INDEX" val="5"/>
  <p:tag name="KSO_WM_UNIT_PRESET_TEXT_LEN" val="232"/>
</p:tagLst>
</file>

<file path=ppt/tags/tag61.xml><?xml version="1.0" encoding="utf-8"?>
<p:tagLst xmlns:p="http://schemas.openxmlformats.org/presentationml/2006/main">
  <p:tag name="KSO_WM_BEAUTIFY_FLAG" val="#wm#"/>
  <p:tag name="KSO_WM_TEMPLATE_CATEGORY" val="custom"/>
  <p:tag name="KSO_WM_TEMPLATE_INDEX" val="20185051"/>
</p:tagLst>
</file>

<file path=ppt/tags/tag62.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22*a*1"/>
  <p:tag name="KSO_WM_UNIT_LAYERLEVEL" val="1"/>
  <p:tag name="KSO_WM_UNIT_VALUE" val="6"/>
  <p:tag name="KSO_WM_UNIT_ISCONTENTSTITLE" val="0"/>
  <p:tag name="KSO_WM_UNIT_HIGHLIGHT" val="0"/>
  <p:tag name="KSO_WM_UNIT_COMPATIBLE" val="0"/>
  <p:tag name="KSO_WM_UNIT_CLEAR" val="0"/>
  <p:tag name="KSO_WM_BEAUTIFY_FLAG" val="#wm#"/>
  <p:tag name="KSO_WM_TAG_VERSION" val="1.0"/>
  <p:tag name="KSO_WM_UNIT_PRESET_TEXT" val="谢谢观看"/>
</p:tagLst>
</file>

<file path=ppt/tags/tag63.xml><?xml version="1.0" encoding="utf-8"?>
<p:tagLst xmlns:p="http://schemas.openxmlformats.org/presentationml/2006/main">
  <p:tag name="KSO_WM_TEMPLATE_CATEGORY" val="custom"/>
  <p:tag name="KSO_WM_TEMPLATE_INDEX" val="20185051"/>
  <p:tag name="KSO_WM_UNIT_TYPE" val="b"/>
  <p:tag name="KSO_WM_UNIT_INDEX" val="1"/>
  <p:tag name="KSO_WM_UNIT_ID" val="custom20185051_22*b*1"/>
  <p:tag name="KSO_WM_UNIT_LAYERLEVEL" val="1"/>
  <p:tag name="KSO_WM_UNIT_VALUE" val="30"/>
  <p:tag name="KSO_WM_UNIT_ISCONTENTSTITLE" val="0"/>
  <p:tag name="KSO_WM_UNIT_HIGHLIGHT" val="0"/>
  <p:tag name="KSO_WM_UNIT_COMPATIBLE" val="0"/>
  <p:tag name="KSO_WM_UNIT_CLEAR" val="0"/>
  <p:tag name="KSO_WM_BEAUTIFY_FLAG" val="#wm#"/>
  <p:tag name="KSO_WM_TAG_VERSION" val="1.0"/>
  <p:tag name="KSO_WM_UNIT_PRESET_TEXT" val="THANK YOU"/>
</p:tagLst>
</file>

<file path=ppt/tags/tag64.xml><?xml version="1.0" encoding="utf-8"?>
<p:tagLst xmlns:p="http://schemas.openxmlformats.org/presentationml/2006/main">
  <p:tag name="KSO_WM_TEMPLATE_CATEGORY" val="custom"/>
  <p:tag name="KSO_WM_TEMPLATE_INDEX" val="20185051"/>
  <p:tag name="KSO_WM_TAG_VERSION" val="1.0"/>
  <p:tag name="KSO_WM_SLIDE_ID" val="custom20185051_22"/>
  <p:tag name="KSO_WM_SLIDE_INDEX" val="22"/>
  <p:tag name="KSO_WM_SLIDE_ITEM_CNT" val="2"/>
  <p:tag name="KSO_WM_SLIDE_LAYOUT" val="a_b"/>
  <p:tag name="KSO_WM_SLIDE_LAYOUT_CNT" val="1_1"/>
  <p:tag name="KSO_WM_SLIDE_TYPE" val="endPage"/>
  <p:tag name="KSO_WM_BEAUTIFY_FLAG" val="#wm#"/>
  <p:tag name="KSO_WM_SLIDE_SUBTYPE" val="pureTxt"/>
</p:tagLst>
</file>

<file path=ppt/tags/tag7.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1*a*1"/>
  <p:tag name="KSO_WM_UNIT_LAYERLEVEL" val="1"/>
  <p:tag name="KSO_WM_UNIT_VALUE" val="13"/>
  <p:tag name="KSO_WM_UNIT_ISCONTENTSTITLE" val="0"/>
  <p:tag name="KSO_WM_UNIT_HIGHLIGHT" val="0"/>
  <p:tag name="KSO_WM_UNIT_COMPATIBLE" val="0"/>
  <p:tag name="KSO_WM_UNIT_CLEAR" val="0"/>
  <p:tag name="KSO_WM_BEAUTIFY_FLAG" val="#wm#"/>
  <p:tag name="KSO_WM_TAG_VERSION" val="1.0"/>
  <p:tag name="KSO_WM_UNIT_PRESET_TEXT" val="绿色简约通用模板"/>
</p:tagLst>
</file>

<file path=ppt/tags/tag8.xml><?xml version="1.0" encoding="utf-8"?>
<p:tagLst xmlns:p="http://schemas.openxmlformats.org/presentationml/2006/main">
  <p:tag name="KSO_WM_TEMPLATE_CATEGORY" val="custom"/>
  <p:tag name="KSO_WM_TEMPLATE_INDEX" val="20185051"/>
  <p:tag name="KSO_WM_UNIT_TYPE" val="b"/>
  <p:tag name="KSO_WM_UNIT_INDEX" val="1"/>
  <p:tag name="KSO_WM_UNIT_ID" val="custom20185051_1*b*1"/>
  <p:tag name="KSO_WM_UNIT_LAYERLEVEL" val="1"/>
  <p:tag name="KSO_WM_UNIT_VALUE" val="156"/>
  <p:tag name="KSO_WM_UNIT_ISCONTENTSTITLE" val="0"/>
  <p:tag name="KSO_WM_UNIT_HIGHLIGHT" val="0"/>
  <p:tag name="KSO_WM_UNIT_COMPATIBLE" val="0"/>
  <p:tag name="KSO_WM_UNIT_CLEAR" val="0"/>
  <p:tag name="KSO_WM_BEAUTIFY_FLAG" val="#wm#"/>
  <p:tag name="KSO_WM_TAG_VERSION" val="1.0"/>
  <p:tag name="KSO_WM_UNIT_PRESET_TEXT" val="Lorem ipsum dolor sit amet, consectetur adipisicing elit."/>
</p:tagLst>
</file>

<file path=ppt/tags/tag9.xml><?xml version="1.0" encoding="utf-8"?>
<p:tagLst xmlns:p="http://schemas.openxmlformats.org/presentationml/2006/main">
  <p:tag name="KSO_WM_TEMPLATE_CATEGORY" val="custom"/>
  <p:tag name="KSO_WM_TEMPLATE_INDEX" val="20185051"/>
  <p:tag name="KSO_WM_TAG_VERSION" val="1.0"/>
  <p:tag name="KSO_WM_SLIDE_ID" val="custom20185051_1"/>
  <p:tag name="KSO_WM_SLIDE_INDEX" val="1"/>
  <p:tag name="KSO_WM_SLIDE_ITEM_CNT" val="2"/>
  <p:tag name="KSO_WM_SLIDE_LAYOUT" val="a_b_c"/>
  <p:tag name="KSO_WM_SLIDE_LAYOUT_CNT" val="1_1_1"/>
  <p:tag name="KSO_WM_SLIDE_TYPE" val="title"/>
  <p:tag name="KSO_WM_TEMPLATE_THUMBS_INDEX" val="1、6、9、16、19、22、"/>
  <p:tag name="KSO_WM_BEAUTIFY_FLAG" val="#wm#"/>
  <p:tag name="KSO_WM_SLIDE_SUBTYPE" val="pureTxt"/>
</p:tagLst>
</file>

<file path=ppt/theme/theme1.xml><?xml version="1.0" encoding="utf-8"?>
<a:theme xmlns:a="http://schemas.openxmlformats.org/drawingml/2006/main" name="Office 主题">
  <a:themeElements>
    <a:clrScheme name="自定义 124">
      <a:dk1>
        <a:srgbClr val="262626"/>
      </a:dk1>
      <a:lt1>
        <a:srgbClr val="FFFFFF"/>
      </a:lt1>
      <a:dk2>
        <a:srgbClr val="87DDD5"/>
      </a:dk2>
      <a:lt2>
        <a:srgbClr val="FFFFFF"/>
      </a:lt2>
      <a:accent1>
        <a:srgbClr val="87DDD5"/>
      </a:accent1>
      <a:accent2>
        <a:srgbClr val="FFF595"/>
      </a:accent2>
      <a:accent3>
        <a:srgbClr val="FFF595"/>
      </a:accent3>
      <a:accent4>
        <a:srgbClr val="FFF595"/>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428">
      <a:dk1>
        <a:srgbClr val="262626"/>
      </a:dk1>
      <a:lt1>
        <a:srgbClr val="FFFFFF"/>
      </a:lt1>
      <a:dk2>
        <a:srgbClr val="87DDD5"/>
      </a:dk2>
      <a:lt2>
        <a:srgbClr val="FFFFFF"/>
      </a:lt2>
      <a:accent1>
        <a:srgbClr val="87DDD5"/>
      </a:accent1>
      <a:accent2>
        <a:srgbClr val="FFFFFF"/>
      </a:accent2>
      <a:accent3>
        <a:srgbClr val="FFF595"/>
      </a:accent3>
      <a:accent4>
        <a:srgbClr val="FFF595"/>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2010</Words>
  <Application>WPS 演示</Application>
  <PresentationFormat>宽屏</PresentationFormat>
  <Paragraphs>112</Paragraphs>
  <Slides>15</Slides>
  <Notes>1</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15</vt:i4>
      </vt:variant>
    </vt:vector>
  </HeadingPairs>
  <TitlesOfParts>
    <vt:vector size="26" baseType="lpstr">
      <vt:lpstr>Arial</vt:lpstr>
      <vt:lpstr>宋体</vt:lpstr>
      <vt:lpstr>Wingdings</vt:lpstr>
      <vt:lpstr>黑体</vt:lpstr>
      <vt:lpstr>Calibri Light</vt:lpstr>
      <vt:lpstr>Calibri</vt:lpstr>
      <vt:lpstr>微软雅黑</vt:lpstr>
      <vt:lpstr>腾祥小小新体繁</vt:lpstr>
      <vt:lpstr>Arial Unicode MS</vt:lpstr>
      <vt:lpstr>Office 主题</vt:lpstr>
      <vt:lpstr>1_Office 主题</vt:lpstr>
      <vt:lpstr>商品发布管理</vt:lpstr>
      <vt:lpstr>PowerPoint 演示文稿</vt:lpstr>
      <vt:lpstr>PowerPoint 演示文稿</vt:lpstr>
      <vt:lpstr> 商品发布计划的制定与实施</vt:lpstr>
      <vt:lpstr>上新计划 The new plan</vt:lpstr>
      <vt:lpstr>PowerPoint 演示文稿</vt:lpstr>
      <vt:lpstr>PowerPoint 演示文稿</vt:lpstr>
      <vt:lpstr>PowerPoint 演示文稿</vt:lpstr>
      <vt:lpstr>PowerPoint 演示文稿</vt:lpstr>
      <vt:lpstr>商品管理</vt:lpstr>
      <vt:lpstr>PowerPoint 演示文稿</vt:lpstr>
      <vt:lpstr>PowerPoint 演示文稿</vt:lpstr>
      <vt:lpstr>PowerPoint 演示文稿</vt:lpstr>
      <vt:lpstr>PowerPoint 演示文稿</vt:lpstr>
      <vt:lpstr>谢谢观看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mk—WS</cp:lastModifiedBy>
  <cp:revision>5</cp:revision>
  <dcterms:created xsi:type="dcterms:W3CDTF">2018-03-08T10:08:00Z</dcterms:created>
  <dcterms:modified xsi:type="dcterms:W3CDTF">2018-04-25T01:29:10Z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2052-10.1.0.7311</vt:lpwstr>
  </property>
</Properties>
</file>