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62" r:id="rId4"/>
    <p:sldId id="265" r:id="rId6"/>
    <p:sldId id="267" r:id="rId7"/>
    <p:sldId id="264" r:id="rId8"/>
    <p:sldId id="271" r:id="rId9"/>
    <p:sldId id="270" r:id="rId10"/>
    <p:sldId id="272" r:id="rId11"/>
    <p:sldId id="296" r:id="rId12"/>
    <p:sldId id="273" r:id="rId13"/>
    <p:sldId id="275" r:id="rId14"/>
    <p:sldId id="276" r:id="rId15"/>
    <p:sldId id="297" r:id="rId16"/>
    <p:sldId id="314" r:id="rId17"/>
    <p:sldId id="315" r:id="rId18"/>
    <p:sldId id="316" r:id="rId19"/>
    <p:sldId id="317" r:id="rId20"/>
    <p:sldId id="318" r:id="rId21"/>
    <p:sldId id="283" r:id="rId22"/>
    <p:sldId id="284" r:id="rId23"/>
    <p:sldId id="319" r:id="rId24"/>
    <p:sldId id="320" r:id="rId25"/>
    <p:sldId id="321" r:id="rId26"/>
    <p:sldId id="322" r:id="rId27"/>
    <p:sldId id="323" r:id="rId28"/>
    <p:sldId id="324" r:id="rId29"/>
    <p:sldId id="294"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39A"/>
    <a:srgbClr val="DAEFF5"/>
    <a:srgbClr val="44AFCB"/>
    <a:srgbClr val="AD0327"/>
    <a:srgbClr val="48B39D"/>
    <a:srgbClr val="D1E8A0"/>
    <a:srgbClr val="00AFEF"/>
    <a:srgbClr val="327C6F"/>
    <a:srgbClr val="38A39A"/>
    <a:srgbClr val="537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4" d="100"/>
          <a:sy n="11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FE29B-0165-4071-8AA1-F96FDF997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A2A0-5881-4310-B79C-032DD5E1F1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CBF84D-EE77-4DF6-9C00-8C2FCC90D9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D792D-E4D4-4505-8445-869BD132060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2971800"/>
            <a:ext cx="7102645" cy="1241358"/>
          </a:xfrm>
        </p:spPr>
        <p:txBody>
          <a:bodyPr anchor="b">
            <a:normAutofit/>
          </a:bodyPr>
          <a:lstStyle>
            <a:lvl1pPr algn="l">
              <a:defRPr sz="6000" b="1">
                <a:solidFill>
                  <a:schemeClr val="bg1"/>
                </a:solidFill>
              </a:defRPr>
            </a:lvl1pPr>
          </a:lstStyle>
          <a:p>
            <a:r>
              <a:rPr lang="zh-CN" altLang="en-US" dirty="0"/>
              <a:t>单击此处</a:t>
            </a:r>
            <a:r>
              <a:rPr lang="zh-CN" altLang="en-US" dirty="0" smtClean="0"/>
              <a:t>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3289828"/>
            <a:ext cx="7102645" cy="923330"/>
          </a:xfrm>
        </p:spPr>
        <p:txBody>
          <a:bodyPr anchor="b">
            <a:normAutofit/>
          </a:bodyPr>
          <a:lstStyle>
            <a:lvl1pPr algn="l">
              <a:defRPr sz="60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a:t>单机此处编辑文本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smtClean="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smtClean="0"/>
              <a:t>单机此处编辑文本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615609"/>
            <a:ext cx="5157787"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smtClean="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7.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1.jpeg"/><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74.xml"/><Relationship Id="rId2" Type="http://schemas.openxmlformats.org/officeDocument/2006/relationships/image" Target="../media/image10.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0" Type="http://schemas.openxmlformats.org/officeDocument/2006/relationships/notesSlide" Target="../notesSlides/notesSlide2.xml"/><Relationship Id="rId2" Type="http://schemas.openxmlformats.org/officeDocument/2006/relationships/tags" Target="../tags/tag11.xml"/><Relationship Id="rId19" Type="http://schemas.openxmlformats.org/officeDocument/2006/relationships/slideLayout" Target="../slideLayouts/slideLayout7.xml"/><Relationship Id="rId18" Type="http://schemas.openxmlformats.org/officeDocument/2006/relationships/tags" Target="../tags/tag26.xml"/><Relationship Id="rId17" Type="http://schemas.openxmlformats.org/officeDocument/2006/relationships/image" Target="../media/image1.jpeg"/><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tags" Target="../tags/tag76.xml"/><Relationship Id="rId2" Type="http://schemas.openxmlformats.org/officeDocument/2006/relationships/image" Target="../media/image1.jpeg"/><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4.xml"/><Relationship Id="rId3" Type="http://schemas.openxmlformats.org/officeDocument/2006/relationships/tags" Target="../tags/tag78.xml"/><Relationship Id="rId2" Type="http://schemas.openxmlformats.org/officeDocument/2006/relationships/image" Target="../media/image1.jpeg"/><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4.xml"/><Relationship Id="rId3" Type="http://schemas.openxmlformats.org/officeDocument/2006/relationships/tags" Target="../tags/tag80.xml"/><Relationship Id="rId2" Type="http://schemas.openxmlformats.org/officeDocument/2006/relationships/image" Target="../media/image1.jpeg"/><Relationship Id="rId1" Type="http://schemas.openxmlformats.org/officeDocument/2006/relationships/tags" Target="../tags/tag79.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4.xml"/><Relationship Id="rId3" Type="http://schemas.openxmlformats.org/officeDocument/2006/relationships/tags" Target="../tags/tag82.xml"/><Relationship Id="rId2" Type="http://schemas.openxmlformats.org/officeDocument/2006/relationships/image" Target="../media/image1.jpeg"/><Relationship Id="rId1" Type="http://schemas.openxmlformats.org/officeDocument/2006/relationships/tags" Target="../tags/tag8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4.xml"/><Relationship Id="rId3" Type="http://schemas.openxmlformats.org/officeDocument/2006/relationships/tags" Target="../tags/tag84.xml"/><Relationship Id="rId2" Type="http://schemas.openxmlformats.org/officeDocument/2006/relationships/image" Target="../media/image1.jpeg"/><Relationship Id="rId1" Type="http://schemas.openxmlformats.org/officeDocument/2006/relationships/tags" Target="../tags/tag8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4.xml"/><Relationship Id="rId3" Type="http://schemas.openxmlformats.org/officeDocument/2006/relationships/tags" Target="../tags/tag86.xml"/><Relationship Id="rId2" Type="http://schemas.openxmlformats.org/officeDocument/2006/relationships/image" Target="../media/image1.jpeg"/><Relationship Id="rId1" Type="http://schemas.openxmlformats.org/officeDocument/2006/relationships/tags" Target="../tags/tag85.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32.xml"/><Relationship Id="rId6" Type="http://schemas.openxmlformats.org/officeDocument/2006/relationships/image" Target="../media/image1.jpe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tags" Target="../tags/tag37.xml"/><Relationship Id="rId2" Type="http://schemas.openxmlformats.org/officeDocument/2006/relationships/image" Target="../media/image1.jpeg"/><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4.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826770" y="2205355"/>
            <a:ext cx="340614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6000" dirty="0">
              <a:solidFill>
                <a:schemeClr val="bg1"/>
              </a:solidFill>
              <a:latin typeface="+mj-ea"/>
              <a:ea typeface="+mj-ea"/>
            </a:endParaRPr>
          </a:p>
        </p:txBody>
      </p:sp>
      <p:sp>
        <p:nvSpPr>
          <p:cNvPr id="4" name="标题 3"/>
          <p:cNvSpPr>
            <a:spLocks noGrp="1"/>
          </p:cNvSpPr>
          <p:nvPr>
            <p:ph type="ctrTitle"/>
            <p:custDataLst>
              <p:tags r:id="rId2"/>
            </p:custDataLst>
          </p:nvPr>
        </p:nvSpPr>
        <p:spPr>
          <a:xfrm>
            <a:off x="880110" y="3457575"/>
            <a:ext cx="8456295" cy="1241425"/>
          </a:xfrm>
        </p:spPr>
        <p:txBody>
          <a:bodyPr>
            <a:normAutofit/>
          </a:bodyPr>
          <a:lstStyle/>
          <a:p>
            <a:pPr algn="l"/>
            <a:r>
              <a:rPr lang="zh-CN" altLang="en-US">
                <a:sym typeface="+mn-ea"/>
              </a:rPr>
              <a:t>微淘应用</a:t>
            </a:r>
            <a:endParaRPr lang="zh-CN" altLang="en-US">
              <a:sym typeface="+mn-ea"/>
            </a:endParaRPr>
          </a:p>
        </p:txBody>
      </p:sp>
      <p:sp>
        <p:nvSpPr>
          <p:cNvPr id="2" name="文本框 1"/>
          <p:cNvSpPr txBox="1"/>
          <p:nvPr/>
        </p:nvSpPr>
        <p:spPr>
          <a:xfrm>
            <a:off x="880110" y="2251710"/>
            <a:ext cx="2967355" cy="922020"/>
          </a:xfrm>
          <a:prstGeom prst="rect">
            <a:avLst/>
          </a:prstGeom>
          <a:noFill/>
        </p:spPr>
        <p:txBody>
          <a:bodyPr wrap="square" rtlCol="0">
            <a:spAutoFit/>
          </a:bodyPr>
          <a:p>
            <a:r>
              <a:rPr lang="zh-CN" altLang="en-US" sz="5400" b="1">
                <a:solidFill>
                  <a:schemeClr val="bg1"/>
                </a:solidFill>
              </a:rPr>
              <a:t>课件十八</a:t>
            </a:r>
            <a:endParaRPr lang="zh-CN" altLang="en-US" sz="5400" b="1">
              <a:solidFill>
                <a:schemeClr val="bg1"/>
              </a:solidFill>
            </a:endParaRPr>
          </a:p>
        </p:txBody>
      </p:sp>
    </p:spTree>
    <p:custDataLst>
      <p:tags r:id="rId3"/>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pic>
        <p:nvPicPr>
          <p:cNvPr id="667" name="图片 667" descr="案例图"/>
          <p:cNvPicPr>
            <a:picLocks noChangeAspect="1"/>
          </p:cNvPicPr>
          <p:nvPr/>
        </p:nvPicPr>
        <p:blipFill>
          <a:blip r:embed="rId2"/>
          <a:stretch>
            <a:fillRect/>
          </a:stretch>
        </p:blipFill>
        <p:spPr>
          <a:xfrm>
            <a:off x="2634615" y="1262380"/>
            <a:ext cx="2618740" cy="4655820"/>
          </a:xfrm>
          <a:prstGeom prst="rect">
            <a:avLst/>
          </a:prstGeom>
          <a:ln>
            <a:solidFill>
              <a:srgbClr val="31939A"/>
            </a:solidFill>
          </a:ln>
        </p:spPr>
      </p:pic>
      <p:pic>
        <p:nvPicPr>
          <p:cNvPr id="668" name="图片 668" descr="案例图2"/>
          <p:cNvPicPr>
            <a:picLocks noChangeAspect="1"/>
          </p:cNvPicPr>
          <p:nvPr/>
        </p:nvPicPr>
        <p:blipFill>
          <a:blip r:embed="rId3"/>
          <a:srcRect l="838" t="236" r="-838" b="-236"/>
          <a:stretch>
            <a:fillRect/>
          </a:stretch>
        </p:blipFill>
        <p:spPr>
          <a:xfrm>
            <a:off x="7018020" y="1261745"/>
            <a:ext cx="2617470" cy="4656455"/>
          </a:xfrm>
          <a:prstGeom prst="rect">
            <a:avLst/>
          </a:prstGeom>
          <a:ln>
            <a:solidFill>
              <a:srgbClr val="31939A"/>
            </a:solidFill>
          </a:ln>
        </p:spPr>
      </p:pic>
      <p:sp>
        <p:nvSpPr>
          <p:cNvPr id="8" name="文本框 7"/>
          <p:cNvSpPr txBox="1"/>
          <p:nvPr/>
        </p:nvSpPr>
        <p:spPr>
          <a:xfrm>
            <a:off x="5728335" y="2436495"/>
            <a:ext cx="735330" cy="2306955"/>
          </a:xfrm>
          <a:prstGeom prst="rect">
            <a:avLst/>
          </a:prstGeom>
          <a:noFill/>
        </p:spPr>
        <p:txBody>
          <a:bodyPr wrap="square" rtlCol="0">
            <a:spAutoFit/>
          </a:bodyPr>
          <a:p>
            <a:pPr algn="ctr"/>
            <a:r>
              <a:rPr lang="zh-CN" altLang="en-US" sz="2400"/>
              <a:t> MG小</a:t>
            </a:r>
            <a:endParaRPr lang="zh-CN" altLang="en-US" sz="2400"/>
          </a:p>
          <a:p>
            <a:pPr algn="ctr"/>
            <a:r>
              <a:rPr lang="zh-CN" altLang="en-US" sz="2400"/>
              <a:t>象</a:t>
            </a:r>
            <a:endParaRPr lang="zh-CN" altLang="en-US" sz="2400"/>
          </a:p>
          <a:p>
            <a:pPr algn="ctr"/>
            <a:r>
              <a:rPr lang="zh-CN" altLang="en-US" sz="2400"/>
              <a:t>微</a:t>
            </a:r>
            <a:endParaRPr lang="zh-CN" altLang="en-US" sz="2400"/>
          </a:p>
          <a:p>
            <a:pPr algn="ctr"/>
            <a:r>
              <a:rPr lang="zh-CN" altLang="en-US" sz="2400"/>
              <a:t>淘</a:t>
            </a:r>
            <a:endParaRPr lang="zh-CN" altLang="en-US" sz="2400"/>
          </a:p>
        </p:txBody>
      </p:sp>
      <p:sp>
        <p:nvSpPr>
          <p:cNvPr id="10" name="文本框 9"/>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zh-CN" sz="3200" b="1" dirty="0">
                <a:solidFill>
                  <a:schemeClr val="tx1"/>
                </a:solidFill>
                <a:latin typeface="微软雅黑" panose="020B0503020204020204" charset="-122"/>
                <a:ea typeface="微软雅黑" panose="020B0503020204020204" charset="-122"/>
              </a:rPr>
              <a:t>案例</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550"/>
                            </p:stCondLst>
                            <p:childTnLst>
                              <p:par>
                                <p:cTn id="13" presetID="37" presetClass="entr" presetSubtype="0" fill="hold" nodeType="after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fade">
                                      <p:cBhvr>
                                        <p:cTn id="15" dur="1000"/>
                                        <p:tgtEl>
                                          <p:spTgt spid="667"/>
                                        </p:tgtEl>
                                      </p:cBhvr>
                                    </p:animEffect>
                                    <p:anim calcmode="lin" valueType="num">
                                      <p:cBhvr>
                                        <p:cTn id="16" dur="1000" fill="hold"/>
                                        <p:tgtEl>
                                          <p:spTgt spid="667"/>
                                        </p:tgtEl>
                                        <p:attrNameLst>
                                          <p:attrName>ppt_x</p:attrName>
                                        </p:attrNameLst>
                                      </p:cBhvr>
                                      <p:tavLst>
                                        <p:tav tm="0">
                                          <p:val>
                                            <p:strVal val="#ppt_x"/>
                                          </p:val>
                                        </p:tav>
                                        <p:tav tm="100000">
                                          <p:val>
                                            <p:strVal val="#ppt_x"/>
                                          </p:val>
                                        </p:tav>
                                      </p:tavLst>
                                    </p:anim>
                                    <p:anim calcmode="lin" valueType="num">
                                      <p:cBhvr>
                                        <p:cTn id="17" dur="900" decel="100000" fill="hold"/>
                                        <p:tgtEl>
                                          <p:spTgt spid="66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67"/>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68"/>
                                        </p:tgtEl>
                                        <p:attrNameLst>
                                          <p:attrName>style.visibility</p:attrName>
                                        </p:attrNameLst>
                                      </p:cBhvr>
                                      <p:to>
                                        <p:strVal val="visible"/>
                                      </p:to>
                                    </p:set>
                                    <p:animEffect transition="in" filter="fade">
                                      <p:cBhvr>
                                        <p:cTn id="21" dur="1000"/>
                                        <p:tgtEl>
                                          <p:spTgt spid="668"/>
                                        </p:tgtEl>
                                      </p:cBhvr>
                                    </p:animEffect>
                                    <p:anim calcmode="lin" valueType="num">
                                      <p:cBhvr>
                                        <p:cTn id="22" dur="1000" fill="hold"/>
                                        <p:tgtEl>
                                          <p:spTgt spid="668"/>
                                        </p:tgtEl>
                                        <p:attrNameLst>
                                          <p:attrName>ppt_x</p:attrName>
                                        </p:attrNameLst>
                                      </p:cBhvr>
                                      <p:tavLst>
                                        <p:tav tm="0">
                                          <p:val>
                                            <p:strVal val="#ppt_x"/>
                                          </p:val>
                                        </p:tav>
                                        <p:tav tm="100000">
                                          <p:val>
                                            <p:strVal val="#ppt_x"/>
                                          </p:val>
                                        </p:tav>
                                      </p:tavLst>
                                    </p:anim>
                                    <p:anim calcmode="lin" valueType="num">
                                      <p:cBhvr>
                                        <p:cTn id="23" dur="900" decel="100000" fill="hold"/>
                                        <p:tgtEl>
                                          <p:spTgt spid="66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68"/>
                                        </p:tgtEl>
                                        <p:attrNameLst>
                                          <p:attrName>ppt_y</p:attrName>
                                        </p:attrNameLst>
                                      </p:cBhvr>
                                      <p:tavLst>
                                        <p:tav tm="0">
                                          <p:val>
                                            <p:strVal val="#ppt_y-.03"/>
                                          </p:val>
                                        </p:tav>
                                        <p:tav tm="100000">
                                          <p:val>
                                            <p:strVal val="#ppt_y"/>
                                          </p:val>
                                        </p:tav>
                                      </p:tavLst>
                                    </p:anim>
                                  </p:childTnLst>
                                </p:cTn>
                              </p:par>
                            </p:childTnLst>
                          </p:cTn>
                        </p:par>
                        <p:par>
                          <p:cTn id="25" fill="hold">
                            <p:stCondLst>
                              <p:cond delay="155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grpSp>
        <p:nvGrpSpPr>
          <p:cNvPr id="12" name="组合 11"/>
          <p:cNvGrpSpPr/>
          <p:nvPr/>
        </p:nvGrpSpPr>
        <p:grpSpPr>
          <a:xfrm>
            <a:off x="1714500" y="1486535"/>
            <a:ext cx="3267710" cy="702310"/>
            <a:chOff x="2700" y="2341"/>
            <a:chExt cx="5146" cy="1106"/>
          </a:xfrm>
        </p:grpSpPr>
        <p:grpSp>
          <p:nvGrpSpPr>
            <p:cNvPr id="6" name="组合 5"/>
            <p:cNvGrpSpPr/>
            <p:nvPr/>
          </p:nvGrpSpPr>
          <p:grpSpPr>
            <a:xfrm>
              <a:off x="2700" y="2341"/>
              <a:ext cx="1755" cy="1107"/>
              <a:chOff x="2069" y="2249"/>
              <a:chExt cx="2244" cy="1415"/>
            </a:xfrm>
          </p:grpSpPr>
          <p:sp>
            <p:nvSpPr>
              <p:cNvPr id="27" name="圆角矩形 26"/>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01</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5" name="文本框 4"/>
            <p:cNvSpPr txBox="1"/>
            <p:nvPr/>
          </p:nvSpPr>
          <p:spPr>
            <a:xfrm>
              <a:off x="4904" y="2483"/>
              <a:ext cx="2942" cy="822"/>
            </a:xfrm>
            <a:prstGeom prst="rect">
              <a:avLst/>
            </a:prstGeom>
            <a:noFill/>
          </p:spPr>
          <p:txBody>
            <a:bodyPr wrap="square" rtlCol="0">
              <a:spAutoFit/>
            </a:bodyPr>
            <a:p>
              <a:r>
                <a:rPr lang="zh-CN" altLang="en-US" sz="2800"/>
                <a:t>自我定位</a:t>
              </a:r>
              <a:endParaRPr lang="zh-CN" altLang="en-US" sz="2800"/>
            </a:p>
          </p:txBody>
        </p:sp>
      </p:grpSp>
      <p:sp>
        <p:nvSpPr>
          <p:cNvPr id="36869" name="Rectangle 5"/>
          <p:cNvSpPr/>
          <p:nvPr/>
        </p:nvSpPr>
        <p:spPr>
          <a:xfrm>
            <a:off x="551180" y="3697923"/>
            <a:ext cx="11493500" cy="2584450"/>
          </a:xfrm>
          <a:prstGeom prst="rect">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6872" name="圆角矩形 10"/>
          <p:cNvSpPr/>
          <p:nvPr/>
        </p:nvSpPr>
        <p:spPr>
          <a:xfrm>
            <a:off x="1316355" y="3562985"/>
            <a:ext cx="3095625" cy="2931795"/>
          </a:xfrm>
          <a:prstGeom prst="roundRect">
            <a:avLst>
              <a:gd name="adj" fmla="val 4324"/>
            </a:avLst>
          </a:prstGeom>
          <a:solidFill>
            <a:srgbClr val="E3E2E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6873" name="TextBox 11"/>
          <p:cNvSpPr txBox="1"/>
          <p:nvPr/>
        </p:nvSpPr>
        <p:spPr>
          <a:xfrm>
            <a:off x="1568450" y="4190365"/>
            <a:ext cx="2592388" cy="1938020"/>
          </a:xfrm>
          <a:prstGeom prst="rect">
            <a:avLst/>
          </a:prstGeom>
          <a:noFill/>
          <a:ln w="9525">
            <a:noFill/>
          </a:ln>
        </p:spPr>
        <p:txBody>
          <a:bodyPr anchor="t">
            <a:spAutoFit/>
          </a:bodyPr>
          <a:p>
            <a:pPr algn="just">
              <a:lnSpc>
                <a:spcPct val="125000"/>
              </a:lnSpc>
              <a:spcBef>
                <a:spcPts val="0"/>
              </a:spcBef>
              <a:spcAft>
                <a:spcPts val="0"/>
              </a:spcAft>
            </a:pPr>
            <a:r>
              <a:rPr lang="zh-CN" altLang="en-US" sz="1600" dirty="0">
                <a:latin typeface="微软雅黑" panose="020B0503020204020204" charset="-122"/>
                <a:ea typeface="微软雅黑" panose="020B0503020204020204" charset="-122"/>
              </a:rPr>
              <a:t>大品牌：考虑品牌属性和中高消费者心理品牌诉求。</a:t>
            </a:r>
            <a:endParaRPr lang="zh-CN" altLang="en-US" sz="1600" dirty="0">
              <a:latin typeface="微软雅黑" panose="020B0503020204020204" charset="-122"/>
              <a:ea typeface="微软雅黑" panose="020B0503020204020204" charset="-122"/>
            </a:endParaRPr>
          </a:p>
          <a:p>
            <a:pPr algn="just">
              <a:lnSpc>
                <a:spcPct val="125000"/>
              </a:lnSpc>
              <a:spcBef>
                <a:spcPts val="0"/>
              </a:spcBef>
              <a:spcAft>
                <a:spcPts val="0"/>
              </a:spcAft>
            </a:pPr>
            <a:r>
              <a:rPr lang="zh-CN" altLang="en-US" sz="1600" dirty="0">
                <a:latin typeface="微软雅黑" panose="020B0503020204020204" charset="-122"/>
                <a:ea typeface="微软雅黑" panose="020B0503020204020204" charset="-122"/>
              </a:rPr>
              <a:t>中部卖家：在内容选取和创意方面可据题发挥。</a:t>
            </a:r>
            <a:endParaRPr lang="zh-CN" altLang="en-US" sz="1600" dirty="0">
              <a:latin typeface="微软雅黑" panose="020B0503020204020204" charset="-122"/>
              <a:ea typeface="微软雅黑" panose="020B0503020204020204" charset="-122"/>
            </a:endParaRPr>
          </a:p>
          <a:p>
            <a:pPr algn="just">
              <a:lnSpc>
                <a:spcPct val="125000"/>
              </a:lnSpc>
              <a:spcBef>
                <a:spcPts val="0"/>
              </a:spcBef>
              <a:spcAft>
                <a:spcPts val="0"/>
              </a:spcAft>
            </a:pPr>
            <a:r>
              <a:rPr lang="zh-CN" altLang="en-US" sz="1600" dirty="0">
                <a:latin typeface="微软雅黑" panose="020B0503020204020204" charset="-122"/>
                <a:ea typeface="微软雅黑" panose="020B0503020204020204" charset="-122"/>
              </a:rPr>
              <a:t>小卖家：积累粉丝，攒足人气。</a:t>
            </a:r>
            <a:endParaRPr lang="zh-CN" altLang="en-US" sz="1600" dirty="0">
              <a:latin typeface="微软雅黑" panose="020B0503020204020204" charset="-122"/>
              <a:ea typeface="微软雅黑" panose="020B0503020204020204" charset="-122"/>
            </a:endParaRPr>
          </a:p>
        </p:txBody>
      </p:sp>
      <p:sp>
        <p:nvSpPr>
          <p:cNvPr id="36874" name="圆角矩形 12"/>
          <p:cNvSpPr/>
          <p:nvPr/>
        </p:nvSpPr>
        <p:spPr>
          <a:xfrm>
            <a:off x="4728210" y="3562985"/>
            <a:ext cx="3096895" cy="2931795"/>
          </a:xfrm>
          <a:prstGeom prst="roundRect">
            <a:avLst>
              <a:gd name="adj" fmla="val 4324"/>
            </a:avLst>
          </a:prstGeom>
          <a:solidFill>
            <a:srgbClr val="E3E2E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6875" name="TextBox 13"/>
          <p:cNvSpPr txBox="1"/>
          <p:nvPr/>
        </p:nvSpPr>
        <p:spPr>
          <a:xfrm>
            <a:off x="5001578" y="4190365"/>
            <a:ext cx="2592387" cy="1322070"/>
          </a:xfrm>
          <a:prstGeom prst="rect">
            <a:avLst/>
          </a:prstGeom>
          <a:noFill/>
          <a:ln w="9525">
            <a:noFill/>
          </a:ln>
        </p:spPr>
        <p:txBody>
          <a:bodyPr wrap="square" anchor="t">
            <a:spAutoFit/>
          </a:bodyPr>
          <a:p>
            <a:pPr algn="just">
              <a:lnSpc>
                <a:spcPct val="125000"/>
              </a:lnSpc>
              <a:spcBef>
                <a:spcPts val="0"/>
              </a:spcBef>
              <a:spcAft>
                <a:spcPts val="0"/>
              </a:spcAft>
            </a:pPr>
            <a:r>
              <a:rPr lang="zh-CN" altLang="en-US" sz="1600" dirty="0">
                <a:latin typeface="微软雅黑" panose="020B0503020204020204" charset="-122"/>
                <a:ea typeface="微软雅黑" panose="020B0503020204020204" charset="-122"/>
              </a:rPr>
              <a:t>包括性别、年龄、地域、职业、兴趣爱好、在线时间和阅读场景等几个重要维度</a:t>
            </a:r>
            <a:endParaRPr lang="zh-CN" altLang="en-US" sz="1600" dirty="0">
              <a:latin typeface="微软雅黑" panose="020B0503020204020204" charset="-122"/>
              <a:ea typeface="微软雅黑" panose="020B0503020204020204" charset="-122"/>
            </a:endParaRPr>
          </a:p>
        </p:txBody>
      </p:sp>
      <p:sp>
        <p:nvSpPr>
          <p:cNvPr id="10" name="椭圆 19"/>
          <p:cNvSpPr/>
          <p:nvPr/>
        </p:nvSpPr>
        <p:spPr>
          <a:xfrm>
            <a:off x="5538470" y="2577465"/>
            <a:ext cx="1477010" cy="1477010"/>
          </a:xfrm>
          <a:prstGeom prst="ellipse">
            <a:avLst/>
          </a:prstGeom>
          <a:solidFill>
            <a:srgbClr val="38A39A"/>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76" name="圆角矩形 14"/>
          <p:cNvSpPr/>
          <p:nvPr/>
        </p:nvSpPr>
        <p:spPr>
          <a:xfrm>
            <a:off x="8139430" y="3562985"/>
            <a:ext cx="3097530" cy="2931160"/>
          </a:xfrm>
          <a:prstGeom prst="roundRect">
            <a:avLst>
              <a:gd name="adj" fmla="val 4324"/>
            </a:avLst>
          </a:prstGeom>
          <a:solidFill>
            <a:srgbClr val="E3E2E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6877" name="TextBox 15"/>
          <p:cNvSpPr txBox="1"/>
          <p:nvPr/>
        </p:nvSpPr>
        <p:spPr>
          <a:xfrm>
            <a:off x="8389620" y="4190365"/>
            <a:ext cx="2592388" cy="1014730"/>
          </a:xfrm>
          <a:prstGeom prst="rect">
            <a:avLst/>
          </a:prstGeom>
          <a:noFill/>
          <a:ln w="9525">
            <a:noFill/>
          </a:ln>
        </p:spPr>
        <p:txBody>
          <a:bodyPr anchor="t">
            <a:spAutoFit/>
          </a:bodyPr>
          <a:p>
            <a:pPr algn="just">
              <a:lnSpc>
                <a:spcPct val="125000"/>
              </a:lnSpc>
              <a:spcBef>
                <a:spcPts val="0"/>
              </a:spcBef>
              <a:spcAft>
                <a:spcPts val="0"/>
              </a:spcAft>
            </a:pPr>
            <a:r>
              <a:rPr lang="zh-CN" altLang="en-US" sz="1600" dirty="0">
                <a:latin typeface="微软雅黑" panose="020B0503020204020204" charset="-122"/>
                <a:ea typeface="微软雅黑" panose="020B0503020204020204" charset="-122"/>
              </a:rPr>
              <a:t>围绕文字、图片、声音、动画和视频等主要介质进行主题化营销</a:t>
            </a:r>
            <a:endParaRPr lang="zh-CN" altLang="en-US" sz="1600" dirty="0">
              <a:latin typeface="微软雅黑" panose="020B0503020204020204" charset="-122"/>
              <a:ea typeface="微软雅黑" panose="020B0503020204020204" charset="-122"/>
            </a:endParaRPr>
          </a:p>
        </p:txBody>
      </p:sp>
      <p:sp>
        <p:nvSpPr>
          <p:cNvPr id="36881" name="椭圆 19"/>
          <p:cNvSpPr/>
          <p:nvPr/>
        </p:nvSpPr>
        <p:spPr>
          <a:xfrm>
            <a:off x="2072640" y="2577465"/>
            <a:ext cx="1477010" cy="1477010"/>
          </a:xfrm>
          <a:prstGeom prst="ellipse">
            <a:avLst/>
          </a:prstGeom>
          <a:solidFill>
            <a:srgbClr val="38A39A"/>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82" name="TextBox 22"/>
          <p:cNvSpPr txBox="1"/>
          <p:nvPr/>
        </p:nvSpPr>
        <p:spPr>
          <a:xfrm>
            <a:off x="2414588" y="3013393"/>
            <a:ext cx="792480" cy="829945"/>
          </a:xfrm>
          <a:prstGeom prst="rect">
            <a:avLst/>
          </a:prstGeom>
          <a:noFill/>
          <a:ln w="9525">
            <a:noFill/>
          </a:ln>
        </p:spPr>
        <p:txBody>
          <a:bodyPr wrap="none" anchor="t">
            <a:spAutoFit/>
          </a:bodyPr>
          <a:p>
            <a:pPr algn="l"/>
            <a:r>
              <a:rPr lang="zh-CN" altLang="en-US" sz="2400" dirty="0">
                <a:solidFill>
                  <a:srgbClr val="F8F8F8"/>
                </a:solidFill>
                <a:latin typeface="微软雅黑" panose="020B0503020204020204" charset="-122"/>
                <a:ea typeface="微软雅黑" panose="020B0503020204020204" charset="-122"/>
              </a:rPr>
              <a:t>店铺</a:t>
            </a:r>
            <a:endParaRPr lang="zh-CN" altLang="en-US" sz="2400" dirty="0">
              <a:solidFill>
                <a:srgbClr val="F8F8F8"/>
              </a:solidFill>
              <a:latin typeface="微软雅黑" panose="020B0503020204020204" charset="-122"/>
              <a:ea typeface="微软雅黑" panose="020B0503020204020204" charset="-122"/>
            </a:endParaRPr>
          </a:p>
          <a:p>
            <a:pPr algn="l"/>
            <a:r>
              <a:rPr lang="zh-CN" altLang="en-US" sz="2400" dirty="0">
                <a:solidFill>
                  <a:srgbClr val="F8F8F8"/>
                </a:solidFill>
                <a:latin typeface="微软雅黑" panose="020B0503020204020204" charset="-122"/>
                <a:ea typeface="微软雅黑" panose="020B0503020204020204" charset="-122"/>
              </a:rPr>
              <a:t>定位</a:t>
            </a:r>
            <a:endParaRPr lang="zh-CN" altLang="en-US" sz="2400" dirty="0">
              <a:solidFill>
                <a:srgbClr val="F8F8F8"/>
              </a:solidFill>
              <a:latin typeface="微软雅黑" panose="020B0503020204020204" charset="-122"/>
              <a:ea typeface="微软雅黑" panose="020B0503020204020204" charset="-122"/>
            </a:endParaRPr>
          </a:p>
        </p:txBody>
      </p:sp>
      <p:sp>
        <p:nvSpPr>
          <p:cNvPr id="11" name="椭圆 19"/>
          <p:cNvSpPr/>
          <p:nvPr/>
        </p:nvSpPr>
        <p:spPr>
          <a:xfrm>
            <a:off x="8947785" y="2577465"/>
            <a:ext cx="1477010" cy="1477010"/>
          </a:xfrm>
          <a:prstGeom prst="ellipse">
            <a:avLst/>
          </a:prstGeom>
          <a:solidFill>
            <a:srgbClr val="38A39A"/>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84" name="TextBox 25"/>
          <p:cNvSpPr txBox="1"/>
          <p:nvPr/>
        </p:nvSpPr>
        <p:spPr>
          <a:xfrm>
            <a:off x="5878513" y="3013393"/>
            <a:ext cx="792480" cy="829945"/>
          </a:xfrm>
          <a:prstGeom prst="rect">
            <a:avLst/>
          </a:prstGeom>
          <a:noFill/>
          <a:ln w="9525">
            <a:noFill/>
          </a:ln>
        </p:spPr>
        <p:txBody>
          <a:bodyPr wrap="none" anchor="t">
            <a:spAutoFit/>
          </a:bodyPr>
          <a:p>
            <a:pPr algn="l"/>
            <a:r>
              <a:rPr lang="zh-CN" altLang="en-US" sz="2400" dirty="0">
                <a:solidFill>
                  <a:srgbClr val="F8F8F8"/>
                </a:solidFill>
                <a:latin typeface="微软雅黑" panose="020B0503020204020204" charset="-122"/>
                <a:ea typeface="微软雅黑" panose="020B0503020204020204" charset="-122"/>
              </a:rPr>
              <a:t>人群</a:t>
            </a:r>
            <a:endParaRPr lang="zh-CN" altLang="en-US" sz="2400" dirty="0">
              <a:solidFill>
                <a:srgbClr val="F8F8F8"/>
              </a:solidFill>
              <a:latin typeface="微软雅黑" panose="020B0503020204020204" charset="-122"/>
              <a:ea typeface="微软雅黑" panose="020B0503020204020204" charset="-122"/>
            </a:endParaRPr>
          </a:p>
          <a:p>
            <a:pPr algn="l"/>
            <a:r>
              <a:rPr lang="zh-CN" altLang="en-US" sz="2400" dirty="0">
                <a:solidFill>
                  <a:srgbClr val="F8F8F8"/>
                </a:solidFill>
                <a:latin typeface="微软雅黑" panose="020B0503020204020204" charset="-122"/>
                <a:ea typeface="微软雅黑" panose="020B0503020204020204" charset="-122"/>
              </a:rPr>
              <a:t>定位</a:t>
            </a:r>
            <a:endParaRPr lang="zh-CN" altLang="en-US" sz="2400" dirty="0">
              <a:solidFill>
                <a:srgbClr val="F8F8F8"/>
              </a:solidFill>
              <a:latin typeface="微软雅黑" panose="020B0503020204020204" charset="-122"/>
              <a:ea typeface="微软雅黑" panose="020B0503020204020204" charset="-122"/>
            </a:endParaRPr>
          </a:p>
        </p:txBody>
      </p:sp>
      <p:sp>
        <p:nvSpPr>
          <p:cNvPr id="36886" name="TextBox 27"/>
          <p:cNvSpPr txBox="1"/>
          <p:nvPr/>
        </p:nvSpPr>
        <p:spPr>
          <a:xfrm>
            <a:off x="9309735" y="3013393"/>
            <a:ext cx="792480" cy="829945"/>
          </a:xfrm>
          <a:prstGeom prst="rect">
            <a:avLst/>
          </a:prstGeom>
          <a:noFill/>
          <a:ln w="9525">
            <a:noFill/>
          </a:ln>
        </p:spPr>
        <p:txBody>
          <a:bodyPr wrap="none" anchor="t">
            <a:spAutoFit/>
          </a:bodyPr>
          <a:p>
            <a:pPr algn="l"/>
            <a:r>
              <a:rPr lang="zh-CN" altLang="en-US" sz="2400" dirty="0">
                <a:solidFill>
                  <a:srgbClr val="F8F8F8"/>
                </a:solidFill>
                <a:latin typeface="微软雅黑" panose="020B0503020204020204" charset="-122"/>
                <a:ea typeface="微软雅黑" panose="020B0503020204020204" charset="-122"/>
              </a:rPr>
              <a:t>内容</a:t>
            </a:r>
            <a:endParaRPr lang="zh-CN" altLang="en-US" sz="2400" dirty="0">
              <a:solidFill>
                <a:srgbClr val="F8F8F8"/>
              </a:solidFill>
              <a:latin typeface="微软雅黑" panose="020B0503020204020204" charset="-122"/>
              <a:ea typeface="微软雅黑" panose="020B0503020204020204" charset="-122"/>
            </a:endParaRPr>
          </a:p>
          <a:p>
            <a:pPr algn="l"/>
            <a:r>
              <a:rPr lang="zh-CN" altLang="en-US" sz="2400" dirty="0">
                <a:solidFill>
                  <a:srgbClr val="F8F8F8"/>
                </a:solidFill>
                <a:latin typeface="微软雅黑" panose="020B0503020204020204" charset="-122"/>
                <a:ea typeface="微软雅黑" panose="020B0503020204020204" charset="-122"/>
              </a:rPr>
              <a:t>定位</a:t>
            </a:r>
            <a:endParaRPr lang="zh-CN" altLang="en-US" sz="2400" dirty="0">
              <a:solidFill>
                <a:srgbClr val="F8F8F8"/>
              </a:solidFill>
              <a:latin typeface="微软雅黑" panose="020B0503020204020204" charset="-122"/>
              <a:ea typeface="微软雅黑" panose="020B0503020204020204" charset="-122"/>
            </a:endParaRPr>
          </a:p>
        </p:txBody>
      </p:sp>
      <p:grpSp>
        <p:nvGrpSpPr>
          <p:cNvPr id="36887" name="组合 36886"/>
          <p:cNvGrpSpPr/>
          <p:nvPr/>
        </p:nvGrpSpPr>
        <p:grpSpPr>
          <a:xfrm>
            <a:off x="1997393" y="2662873"/>
            <a:ext cx="515937" cy="517525"/>
            <a:chOff x="0" y="0"/>
            <a:chExt cx="517088" cy="517088"/>
          </a:xfrm>
        </p:grpSpPr>
        <p:sp>
          <p:nvSpPr>
            <p:cNvPr id="7" name="椭圆 29"/>
            <p:cNvSpPr/>
            <p:nvPr/>
          </p:nvSpPr>
          <p:spPr>
            <a:xfrm>
              <a:off x="0" y="0"/>
              <a:ext cx="517088" cy="517088"/>
            </a:xfrm>
            <a:prstGeom prst="ellipse">
              <a:avLst/>
            </a:prstGeom>
            <a:solidFill>
              <a:srgbClr val="00AFEF"/>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88" name="TextBox 30"/>
            <p:cNvSpPr txBox="1"/>
            <p:nvPr/>
          </p:nvSpPr>
          <p:spPr>
            <a:xfrm>
              <a:off x="75641" y="27711"/>
              <a:ext cx="365806" cy="461665"/>
            </a:xfrm>
            <a:prstGeom prst="rect">
              <a:avLst/>
            </a:prstGeom>
            <a:noFill/>
            <a:ln w="9525">
              <a:noFill/>
            </a:ln>
          </p:spPr>
          <p:txBody>
            <a:bodyPr wrap="none" anchor="t">
              <a:spAutoFit/>
            </a:bodyPr>
            <a:p>
              <a:r>
                <a:rPr lang="en-US" altLang="x-none" sz="2400" dirty="0">
                  <a:solidFill>
                    <a:srgbClr val="F8F8F8"/>
                  </a:solidFill>
                  <a:latin typeface="微软雅黑" panose="020B0503020204020204" charset="-122"/>
                  <a:ea typeface="微软雅黑" panose="020B0503020204020204" charset="-122"/>
                </a:rPr>
                <a:t>1</a:t>
              </a:r>
              <a:endParaRPr lang="zh-CN" altLang="en-US" sz="2400" dirty="0">
                <a:solidFill>
                  <a:srgbClr val="F8F8F8"/>
                </a:solidFill>
                <a:latin typeface="微软雅黑" panose="020B0503020204020204" charset="-122"/>
                <a:ea typeface="微软雅黑" panose="020B0503020204020204" charset="-122"/>
              </a:endParaRPr>
            </a:p>
          </p:txBody>
        </p:sp>
      </p:grpSp>
      <p:grpSp>
        <p:nvGrpSpPr>
          <p:cNvPr id="36890" name="组合 36889"/>
          <p:cNvGrpSpPr/>
          <p:nvPr/>
        </p:nvGrpSpPr>
        <p:grpSpPr>
          <a:xfrm>
            <a:off x="5386705" y="2662873"/>
            <a:ext cx="515938" cy="517525"/>
            <a:chOff x="0" y="0"/>
            <a:chExt cx="517088" cy="517088"/>
          </a:xfrm>
        </p:grpSpPr>
        <p:sp>
          <p:nvSpPr>
            <p:cNvPr id="8" name="椭圆 32"/>
            <p:cNvSpPr/>
            <p:nvPr/>
          </p:nvSpPr>
          <p:spPr>
            <a:xfrm>
              <a:off x="0" y="0"/>
              <a:ext cx="517088" cy="517088"/>
            </a:xfrm>
            <a:prstGeom prst="ellipse">
              <a:avLst/>
            </a:prstGeom>
            <a:solidFill>
              <a:srgbClr val="00AFEF"/>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91" name="TextBox 33"/>
            <p:cNvSpPr txBox="1"/>
            <p:nvPr/>
          </p:nvSpPr>
          <p:spPr>
            <a:xfrm>
              <a:off x="75641" y="27711"/>
              <a:ext cx="365806" cy="461665"/>
            </a:xfrm>
            <a:prstGeom prst="rect">
              <a:avLst/>
            </a:prstGeom>
            <a:noFill/>
            <a:ln w="9525">
              <a:noFill/>
            </a:ln>
          </p:spPr>
          <p:txBody>
            <a:bodyPr wrap="none" anchor="t">
              <a:spAutoFit/>
            </a:bodyPr>
            <a:p>
              <a:r>
                <a:rPr lang="en-US" altLang="x-none" sz="2400" dirty="0">
                  <a:solidFill>
                    <a:srgbClr val="F8F8F8"/>
                  </a:solidFill>
                  <a:latin typeface="微软雅黑" panose="020B0503020204020204" charset="-122"/>
                  <a:ea typeface="微软雅黑" panose="020B0503020204020204" charset="-122"/>
                </a:rPr>
                <a:t>2</a:t>
              </a:r>
              <a:endParaRPr lang="zh-CN" altLang="en-US" sz="2400" dirty="0">
                <a:solidFill>
                  <a:srgbClr val="F8F8F8"/>
                </a:solidFill>
                <a:latin typeface="微软雅黑" panose="020B0503020204020204" charset="-122"/>
                <a:ea typeface="微软雅黑" panose="020B0503020204020204" charset="-122"/>
              </a:endParaRPr>
            </a:p>
          </p:txBody>
        </p:sp>
      </p:grpSp>
      <p:grpSp>
        <p:nvGrpSpPr>
          <p:cNvPr id="36893" name="组合 36892"/>
          <p:cNvGrpSpPr/>
          <p:nvPr/>
        </p:nvGrpSpPr>
        <p:grpSpPr>
          <a:xfrm>
            <a:off x="8791893" y="2662873"/>
            <a:ext cx="517525" cy="517525"/>
            <a:chOff x="0" y="0"/>
            <a:chExt cx="517088" cy="517088"/>
          </a:xfrm>
        </p:grpSpPr>
        <p:sp>
          <p:nvSpPr>
            <p:cNvPr id="9" name="椭圆 35"/>
            <p:cNvSpPr/>
            <p:nvPr/>
          </p:nvSpPr>
          <p:spPr>
            <a:xfrm>
              <a:off x="0" y="0"/>
              <a:ext cx="517088" cy="517088"/>
            </a:xfrm>
            <a:prstGeom prst="ellipse">
              <a:avLst/>
            </a:prstGeom>
            <a:solidFill>
              <a:srgbClr val="00AFEF"/>
            </a:solidFill>
            <a:ln w="9525" cap="flat" cmpd="sng">
              <a:solidFill>
                <a:srgbClr val="F8F8F8"/>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6894" name="TextBox 36"/>
            <p:cNvSpPr txBox="1"/>
            <p:nvPr/>
          </p:nvSpPr>
          <p:spPr>
            <a:xfrm>
              <a:off x="75641" y="27711"/>
              <a:ext cx="365806" cy="461665"/>
            </a:xfrm>
            <a:prstGeom prst="rect">
              <a:avLst/>
            </a:prstGeom>
            <a:noFill/>
            <a:ln w="9525">
              <a:noFill/>
            </a:ln>
          </p:spPr>
          <p:txBody>
            <a:bodyPr wrap="none" anchor="t">
              <a:spAutoFit/>
            </a:bodyPr>
            <a:p>
              <a:r>
                <a:rPr lang="en-US" altLang="x-none" sz="2400" dirty="0">
                  <a:solidFill>
                    <a:srgbClr val="F8F8F8"/>
                  </a:solidFill>
                  <a:latin typeface="微软雅黑" panose="020B0503020204020204" charset="-122"/>
                  <a:ea typeface="微软雅黑" panose="020B0503020204020204" charset="-122"/>
                </a:rPr>
                <a:t>3</a:t>
              </a:r>
              <a:endParaRPr lang="zh-CN" altLang="en-US" sz="2400" dirty="0">
                <a:solidFill>
                  <a:srgbClr val="F8F8F8"/>
                </a:solidFill>
                <a:latin typeface="微软雅黑" panose="020B0503020204020204" charset="-122"/>
                <a:ea typeface="微软雅黑" panose="020B0503020204020204" charset="-122"/>
              </a:endParaRPr>
            </a:p>
          </p:txBody>
        </p:sp>
      </p:grpSp>
      <p:sp>
        <p:nvSpPr>
          <p:cNvPr id="3" name="文本框 2"/>
          <p:cNvSpPr txBox="1"/>
          <p:nvPr>
            <p:custDataLst>
              <p:tags r:id="rId2"/>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750"/>
                            </p:stCondLst>
                            <p:childTnLst>
                              <p:par>
                                <p:cTn id="13" presetID="1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36869"/>
                                        </p:tgtEl>
                                        <p:attrNameLst>
                                          <p:attrName>style.visibility</p:attrName>
                                        </p:attrNameLst>
                                      </p:cBhvr>
                                      <p:to>
                                        <p:strVal val="visible"/>
                                      </p:to>
                                    </p:set>
                                    <p:animEffect transition="in" filter="wipe(left)">
                                      <p:cBhvr>
                                        <p:cTn id="20" dur="500"/>
                                        <p:tgtEl>
                                          <p:spTgt spid="36869"/>
                                        </p:tgtEl>
                                      </p:cBhvr>
                                    </p:animEffect>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36872"/>
                                        </p:tgtEl>
                                        <p:attrNameLst>
                                          <p:attrName>style.visibility</p:attrName>
                                        </p:attrNameLst>
                                      </p:cBhvr>
                                      <p:to>
                                        <p:strVal val="visible"/>
                                      </p:to>
                                    </p:set>
                                    <p:anim calcmode="lin" valueType="num">
                                      <p:cBhvr additive="base">
                                        <p:cTn id="24" dur="500" fill="hold"/>
                                        <p:tgtEl>
                                          <p:spTgt spid="36872"/>
                                        </p:tgtEl>
                                        <p:attrNameLst>
                                          <p:attrName>ppt_x</p:attrName>
                                        </p:attrNameLst>
                                      </p:cBhvr>
                                      <p:tavLst>
                                        <p:tav tm="0">
                                          <p:val>
                                            <p:strVal val="#ppt_x"/>
                                          </p:val>
                                        </p:tav>
                                        <p:tav tm="100000">
                                          <p:val>
                                            <p:strVal val="#ppt_x"/>
                                          </p:val>
                                        </p:tav>
                                      </p:tavLst>
                                    </p:anim>
                                    <p:anim calcmode="lin" valueType="num">
                                      <p:cBhvr additive="base">
                                        <p:cTn id="25" dur="500" fill="hold"/>
                                        <p:tgtEl>
                                          <p:spTgt spid="3687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6873"/>
                                        </p:tgtEl>
                                        <p:attrNameLst>
                                          <p:attrName>style.visibility</p:attrName>
                                        </p:attrNameLst>
                                      </p:cBhvr>
                                      <p:to>
                                        <p:strVal val="visible"/>
                                      </p:to>
                                    </p:set>
                                    <p:anim calcmode="lin" valueType="num">
                                      <p:cBhvr additive="base">
                                        <p:cTn id="28" dur="500" fill="hold"/>
                                        <p:tgtEl>
                                          <p:spTgt spid="36873"/>
                                        </p:tgtEl>
                                        <p:attrNameLst>
                                          <p:attrName>ppt_x</p:attrName>
                                        </p:attrNameLst>
                                      </p:cBhvr>
                                      <p:tavLst>
                                        <p:tav tm="0">
                                          <p:val>
                                            <p:strVal val="#ppt_x"/>
                                          </p:val>
                                        </p:tav>
                                        <p:tav tm="100000">
                                          <p:val>
                                            <p:strVal val="#ppt_x"/>
                                          </p:val>
                                        </p:tav>
                                      </p:tavLst>
                                    </p:anim>
                                    <p:anim calcmode="lin" valueType="num">
                                      <p:cBhvr additive="base">
                                        <p:cTn id="29" dur="500" fill="hold"/>
                                        <p:tgtEl>
                                          <p:spTgt spid="36873"/>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ID="52" presetClass="entr" presetSubtype="0" fill="hold" grpId="0" nodeType="afterEffect">
                                  <p:stCondLst>
                                    <p:cond delay="0"/>
                                  </p:stCondLst>
                                  <p:childTnLst>
                                    <p:set>
                                      <p:cBhvr>
                                        <p:cTn id="32" dur="1" fill="hold">
                                          <p:stCondLst>
                                            <p:cond delay="0"/>
                                          </p:stCondLst>
                                        </p:cTn>
                                        <p:tgtEl>
                                          <p:spTgt spid="36881"/>
                                        </p:tgtEl>
                                        <p:attrNameLst>
                                          <p:attrName>style.visibility</p:attrName>
                                        </p:attrNameLst>
                                      </p:cBhvr>
                                      <p:to>
                                        <p:strVal val="visible"/>
                                      </p:to>
                                    </p:set>
                                    <p:animScale>
                                      <p:cBhvr>
                                        <p:cTn id="33" dur="1000" decel="50000" fill="hold">
                                          <p:stCondLst>
                                            <p:cond delay="0"/>
                                          </p:stCondLst>
                                        </p:cTn>
                                        <p:tgtEl>
                                          <p:spTgt spid="368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6881"/>
                                        </p:tgtEl>
                                        <p:attrNameLst>
                                          <p:attrName>ppt_x</p:attrName>
                                          <p:attrName>ppt_y</p:attrName>
                                        </p:attrNameLst>
                                      </p:cBhvr>
                                    </p:animMotion>
                                    <p:animEffect transition="in" filter="fade">
                                      <p:cBhvr>
                                        <p:cTn id="35" dur="1000"/>
                                        <p:tgtEl>
                                          <p:spTgt spid="36881"/>
                                        </p:tgtEl>
                                      </p:cBhvr>
                                    </p:animEffect>
                                  </p:childTnLst>
                                </p:cTn>
                              </p:par>
                            </p:childTnLst>
                          </p:cTn>
                        </p:par>
                        <p:par>
                          <p:cTn id="36" fill="hold">
                            <p:stCondLst>
                              <p:cond delay="3250"/>
                            </p:stCondLst>
                            <p:childTnLst>
                              <p:par>
                                <p:cTn id="37" presetID="10" presetClass="entr" presetSubtype="0" fill="hold" nodeType="afterEffect">
                                  <p:stCondLst>
                                    <p:cond delay="0"/>
                                  </p:stCondLst>
                                  <p:childTnLst>
                                    <p:set>
                                      <p:cBhvr>
                                        <p:cTn id="38" dur="1" fill="hold">
                                          <p:stCondLst>
                                            <p:cond delay="0"/>
                                          </p:stCondLst>
                                        </p:cTn>
                                        <p:tgtEl>
                                          <p:spTgt spid="36887"/>
                                        </p:tgtEl>
                                        <p:attrNameLst>
                                          <p:attrName>style.visibility</p:attrName>
                                        </p:attrNameLst>
                                      </p:cBhvr>
                                      <p:to>
                                        <p:strVal val="visible"/>
                                      </p:to>
                                    </p:set>
                                    <p:animEffect transition="in" filter="fade">
                                      <p:cBhvr>
                                        <p:cTn id="39" dur="600"/>
                                        <p:tgtEl>
                                          <p:spTgt spid="36887"/>
                                        </p:tgtEl>
                                      </p:cBhvr>
                                    </p:animEffect>
                                  </p:childTnLst>
                                </p:cTn>
                              </p:par>
                              <p:par>
                                <p:cTn id="4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1676972880" ptsTypes="fffff">
                                      <p:cBhvr>
                                        <p:cTn id="41" dur="1000" fill="hold"/>
                                        <p:tgtEl>
                                          <p:spTgt spid="36887"/>
                                        </p:tgtEl>
                                        <p:attrNameLst>
                                          <p:attrName>ppt_x</p:attrName>
                                          <p:attrName>ppt_y</p:attrName>
                                        </p:attrNameLst>
                                      </p:cBhvr>
                                      <p:rCtr x="5000" y="8900"/>
                                    </p:animMotion>
                                  </p:childTnLst>
                                </p:cTn>
                              </p:par>
                              <p:par>
                                <p:cTn id="42" presetID="52" presetClass="entr" presetSubtype="0" fill="hold" grpId="0" nodeType="withEffect">
                                  <p:stCondLst>
                                    <p:cond delay="0"/>
                                  </p:stCondLst>
                                  <p:childTnLst>
                                    <p:set>
                                      <p:cBhvr>
                                        <p:cTn id="43" dur="1" fill="hold">
                                          <p:stCondLst>
                                            <p:cond delay="0"/>
                                          </p:stCondLst>
                                        </p:cTn>
                                        <p:tgtEl>
                                          <p:spTgt spid="36882"/>
                                        </p:tgtEl>
                                        <p:attrNameLst>
                                          <p:attrName>style.visibility</p:attrName>
                                        </p:attrNameLst>
                                      </p:cBhvr>
                                      <p:to>
                                        <p:strVal val="visible"/>
                                      </p:to>
                                    </p:set>
                                    <p:animScale>
                                      <p:cBhvr>
                                        <p:cTn id="44" dur="1000" decel="50000" fill="hold">
                                          <p:stCondLst>
                                            <p:cond delay="0"/>
                                          </p:stCondLst>
                                        </p:cTn>
                                        <p:tgtEl>
                                          <p:spTgt spid="368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6882"/>
                                        </p:tgtEl>
                                        <p:attrNameLst>
                                          <p:attrName>ppt_x</p:attrName>
                                          <p:attrName>ppt_y</p:attrName>
                                        </p:attrNameLst>
                                      </p:cBhvr>
                                    </p:animMotion>
                                    <p:animEffect transition="in" filter="fade">
                                      <p:cBhvr>
                                        <p:cTn id="46" dur="1000"/>
                                        <p:tgtEl>
                                          <p:spTgt spid="36882"/>
                                        </p:tgtEl>
                                      </p:cBhvr>
                                    </p:animEffect>
                                  </p:childTnLst>
                                </p:cTn>
                              </p:par>
                            </p:childTnLst>
                          </p:cTn>
                        </p:par>
                        <p:par>
                          <p:cTn id="47" fill="hold">
                            <p:stCondLst>
                              <p:cond delay="4250"/>
                            </p:stCondLst>
                            <p:childTnLst>
                              <p:par>
                                <p:cTn id="48" presetID="2" presetClass="entr" presetSubtype="1" fill="hold" grpId="0" nodeType="afterEffect">
                                  <p:stCondLst>
                                    <p:cond delay="0"/>
                                  </p:stCondLst>
                                  <p:childTnLst>
                                    <p:set>
                                      <p:cBhvr>
                                        <p:cTn id="49" dur="1" fill="hold">
                                          <p:stCondLst>
                                            <p:cond delay="0"/>
                                          </p:stCondLst>
                                        </p:cTn>
                                        <p:tgtEl>
                                          <p:spTgt spid="36874"/>
                                        </p:tgtEl>
                                        <p:attrNameLst>
                                          <p:attrName>style.visibility</p:attrName>
                                        </p:attrNameLst>
                                      </p:cBhvr>
                                      <p:to>
                                        <p:strVal val="visible"/>
                                      </p:to>
                                    </p:set>
                                    <p:anim calcmode="lin" valueType="num">
                                      <p:cBhvr additive="base">
                                        <p:cTn id="50" dur="500" fill="hold"/>
                                        <p:tgtEl>
                                          <p:spTgt spid="36874"/>
                                        </p:tgtEl>
                                        <p:attrNameLst>
                                          <p:attrName>ppt_x</p:attrName>
                                        </p:attrNameLst>
                                      </p:cBhvr>
                                      <p:tavLst>
                                        <p:tav tm="0">
                                          <p:val>
                                            <p:strVal val="#ppt_x"/>
                                          </p:val>
                                        </p:tav>
                                        <p:tav tm="100000">
                                          <p:val>
                                            <p:strVal val="#ppt_x"/>
                                          </p:val>
                                        </p:tav>
                                      </p:tavLst>
                                    </p:anim>
                                    <p:anim calcmode="lin" valueType="num">
                                      <p:cBhvr additive="base">
                                        <p:cTn id="51" dur="500" fill="hold"/>
                                        <p:tgtEl>
                                          <p:spTgt spid="36874"/>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36875"/>
                                        </p:tgtEl>
                                        <p:attrNameLst>
                                          <p:attrName>style.visibility</p:attrName>
                                        </p:attrNameLst>
                                      </p:cBhvr>
                                      <p:to>
                                        <p:strVal val="visible"/>
                                      </p:to>
                                    </p:set>
                                    <p:anim calcmode="lin" valueType="num">
                                      <p:cBhvr additive="base">
                                        <p:cTn id="54" dur="500" fill="hold"/>
                                        <p:tgtEl>
                                          <p:spTgt spid="36875"/>
                                        </p:tgtEl>
                                        <p:attrNameLst>
                                          <p:attrName>ppt_x</p:attrName>
                                        </p:attrNameLst>
                                      </p:cBhvr>
                                      <p:tavLst>
                                        <p:tav tm="0">
                                          <p:val>
                                            <p:strVal val="#ppt_x"/>
                                          </p:val>
                                        </p:tav>
                                        <p:tav tm="100000">
                                          <p:val>
                                            <p:strVal val="#ppt_x"/>
                                          </p:val>
                                        </p:tav>
                                      </p:tavLst>
                                    </p:anim>
                                    <p:anim calcmode="lin" valueType="num">
                                      <p:cBhvr additive="base">
                                        <p:cTn id="55" dur="500" fill="hold"/>
                                        <p:tgtEl>
                                          <p:spTgt spid="36875"/>
                                        </p:tgtEl>
                                        <p:attrNameLst>
                                          <p:attrName>ppt_y</p:attrName>
                                        </p:attrNameLst>
                                      </p:cBhvr>
                                      <p:tavLst>
                                        <p:tav tm="0">
                                          <p:val>
                                            <p:strVal val="0-#ppt_h/2"/>
                                          </p:val>
                                        </p:tav>
                                        <p:tav tm="100000">
                                          <p:val>
                                            <p:strVal val="#ppt_y"/>
                                          </p:val>
                                        </p:tav>
                                      </p:tavLst>
                                    </p:anim>
                                  </p:childTnLst>
                                </p:cTn>
                              </p:par>
                              <p:par>
                                <p:cTn id="56" presetID="52"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Scale>
                                      <p:cBhvr>
                                        <p:cTn id="5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0"/>
                                        </p:tgtEl>
                                        <p:attrNameLst>
                                          <p:attrName>ppt_x</p:attrName>
                                          <p:attrName>ppt_y</p:attrName>
                                        </p:attrNameLst>
                                      </p:cBhvr>
                                    </p:animMotion>
                                    <p:animEffect transition="in" filter="fade">
                                      <p:cBhvr>
                                        <p:cTn id="60" dur="1000"/>
                                        <p:tgtEl>
                                          <p:spTgt spid="10"/>
                                        </p:tgtEl>
                                      </p:cBhvr>
                                    </p:animEffect>
                                  </p:childTnLst>
                                </p:cTn>
                              </p:par>
                            </p:childTnLst>
                          </p:cTn>
                        </p:par>
                        <p:par>
                          <p:cTn id="61" fill="hold">
                            <p:stCondLst>
                              <p:cond delay="4750"/>
                            </p:stCondLst>
                            <p:childTnLst>
                              <p:par>
                                <p:cTn id="62" presetID="1" presetClass="entr" presetSubtype="0" fill="hold" nodeType="afterEffect">
                                  <p:stCondLst>
                                    <p:cond delay="0"/>
                                  </p:stCondLst>
                                  <p:childTnLst>
                                    <p:set>
                                      <p:cBhvr>
                                        <p:cTn id="63" dur="1" fill="hold">
                                          <p:stCondLst>
                                            <p:cond delay="0"/>
                                          </p:stCondLst>
                                        </p:cTn>
                                        <p:tgtEl>
                                          <p:spTgt spid="36890"/>
                                        </p:tgtEl>
                                        <p:attrNameLst>
                                          <p:attrName>style.visibility</p:attrName>
                                        </p:attrNameLst>
                                      </p:cBhvr>
                                      <p:to>
                                        <p:strVal val="visible"/>
                                      </p:to>
                                    </p:set>
                                  </p:childTnLst>
                                </p:cTn>
                              </p:par>
                              <p:par>
                                <p:cTn id="64"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1676972880" ptsTypes="fffff">
                                      <p:cBhvr>
                                        <p:cTn id="65" dur="1000" fill="hold"/>
                                        <p:tgtEl>
                                          <p:spTgt spid="36890"/>
                                        </p:tgtEl>
                                        <p:attrNameLst>
                                          <p:attrName>ppt_x</p:attrName>
                                          <p:attrName>ppt_y</p:attrName>
                                        </p:attrNameLst>
                                      </p:cBhvr>
                                      <p:rCtr x="5000" y="8900"/>
                                    </p:animMotion>
                                  </p:childTnLst>
                                </p:cTn>
                              </p:par>
                              <p:par>
                                <p:cTn id="66" presetID="52" presetClass="entr" presetSubtype="0" fill="hold" grpId="0" nodeType="withEffect">
                                  <p:stCondLst>
                                    <p:cond delay="300"/>
                                  </p:stCondLst>
                                  <p:childTnLst>
                                    <p:set>
                                      <p:cBhvr>
                                        <p:cTn id="67" dur="1" fill="hold">
                                          <p:stCondLst>
                                            <p:cond delay="0"/>
                                          </p:stCondLst>
                                        </p:cTn>
                                        <p:tgtEl>
                                          <p:spTgt spid="36884"/>
                                        </p:tgtEl>
                                        <p:attrNameLst>
                                          <p:attrName>style.visibility</p:attrName>
                                        </p:attrNameLst>
                                      </p:cBhvr>
                                      <p:to>
                                        <p:strVal val="visible"/>
                                      </p:to>
                                    </p:set>
                                    <p:animScale>
                                      <p:cBhvr>
                                        <p:cTn id="68" dur="1000" decel="50000" fill="hold">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6884"/>
                                        </p:tgtEl>
                                        <p:attrNameLst>
                                          <p:attrName>ppt_x</p:attrName>
                                          <p:attrName>ppt_y</p:attrName>
                                        </p:attrNameLst>
                                      </p:cBhvr>
                                    </p:animMotion>
                                    <p:animEffect transition="in" filter="fade">
                                      <p:cBhvr>
                                        <p:cTn id="70" dur="1000"/>
                                        <p:tgtEl>
                                          <p:spTgt spid="36884"/>
                                        </p:tgtEl>
                                      </p:cBhvr>
                                    </p:animEffect>
                                  </p:childTnLst>
                                </p:cTn>
                              </p:par>
                            </p:childTnLst>
                          </p:cTn>
                        </p:par>
                        <p:par>
                          <p:cTn id="71" fill="hold">
                            <p:stCondLst>
                              <p:cond delay="4750"/>
                            </p:stCondLst>
                            <p:childTnLst>
                              <p:par>
                                <p:cTn id="72" presetID="2" presetClass="entr" presetSubtype="4" fill="hold" grpId="0" nodeType="afterEffect">
                                  <p:stCondLst>
                                    <p:cond delay="0"/>
                                  </p:stCondLst>
                                  <p:childTnLst>
                                    <p:set>
                                      <p:cBhvr>
                                        <p:cTn id="73" dur="1" fill="hold">
                                          <p:stCondLst>
                                            <p:cond delay="0"/>
                                          </p:stCondLst>
                                        </p:cTn>
                                        <p:tgtEl>
                                          <p:spTgt spid="36876"/>
                                        </p:tgtEl>
                                        <p:attrNameLst>
                                          <p:attrName>style.visibility</p:attrName>
                                        </p:attrNameLst>
                                      </p:cBhvr>
                                      <p:to>
                                        <p:strVal val="visible"/>
                                      </p:to>
                                    </p:set>
                                    <p:anim calcmode="lin" valueType="num">
                                      <p:cBhvr additive="base">
                                        <p:cTn id="74" dur="500" fill="hold"/>
                                        <p:tgtEl>
                                          <p:spTgt spid="36876"/>
                                        </p:tgtEl>
                                        <p:attrNameLst>
                                          <p:attrName>ppt_x</p:attrName>
                                        </p:attrNameLst>
                                      </p:cBhvr>
                                      <p:tavLst>
                                        <p:tav tm="0">
                                          <p:val>
                                            <p:strVal val="#ppt_x"/>
                                          </p:val>
                                        </p:tav>
                                        <p:tav tm="100000">
                                          <p:val>
                                            <p:strVal val="#ppt_x"/>
                                          </p:val>
                                        </p:tav>
                                      </p:tavLst>
                                    </p:anim>
                                    <p:anim calcmode="lin" valueType="num">
                                      <p:cBhvr additive="base">
                                        <p:cTn id="75" dur="500" fill="hold"/>
                                        <p:tgtEl>
                                          <p:spTgt spid="368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6877"/>
                                        </p:tgtEl>
                                        <p:attrNameLst>
                                          <p:attrName>style.visibility</p:attrName>
                                        </p:attrNameLst>
                                      </p:cBhvr>
                                      <p:to>
                                        <p:strVal val="visible"/>
                                      </p:to>
                                    </p:set>
                                    <p:anim calcmode="lin" valueType="num">
                                      <p:cBhvr additive="base">
                                        <p:cTn id="78" dur="500" fill="hold"/>
                                        <p:tgtEl>
                                          <p:spTgt spid="36877"/>
                                        </p:tgtEl>
                                        <p:attrNameLst>
                                          <p:attrName>ppt_x</p:attrName>
                                        </p:attrNameLst>
                                      </p:cBhvr>
                                      <p:tavLst>
                                        <p:tav tm="0">
                                          <p:val>
                                            <p:strVal val="#ppt_x"/>
                                          </p:val>
                                        </p:tav>
                                        <p:tav tm="100000">
                                          <p:val>
                                            <p:strVal val="#ppt_x"/>
                                          </p:val>
                                        </p:tav>
                                      </p:tavLst>
                                    </p:anim>
                                    <p:anim calcmode="lin" valueType="num">
                                      <p:cBhvr additive="base">
                                        <p:cTn id="79" dur="500" fill="hold"/>
                                        <p:tgtEl>
                                          <p:spTgt spid="36877"/>
                                        </p:tgtEl>
                                        <p:attrNameLst>
                                          <p:attrName>ppt_y</p:attrName>
                                        </p:attrNameLst>
                                      </p:cBhvr>
                                      <p:tavLst>
                                        <p:tav tm="0">
                                          <p:val>
                                            <p:strVal val="1+#ppt_h/2"/>
                                          </p:val>
                                        </p:tav>
                                        <p:tav tm="100000">
                                          <p:val>
                                            <p:strVal val="#ppt_y"/>
                                          </p:val>
                                        </p:tav>
                                      </p:tavLst>
                                    </p:anim>
                                  </p:childTnLst>
                                </p:cTn>
                              </p:par>
                              <p:par>
                                <p:cTn id="80" presetID="5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Scale>
                                      <p:cBhvr>
                                        <p:cTn id="8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11"/>
                                        </p:tgtEl>
                                        <p:attrNameLst>
                                          <p:attrName>ppt_x</p:attrName>
                                          <p:attrName>ppt_y</p:attrName>
                                        </p:attrNameLst>
                                      </p:cBhvr>
                                    </p:animMotion>
                                    <p:animEffect transition="in" filter="fade">
                                      <p:cBhvr>
                                        <p:cTn id="84" dur="1000"/>
                                        <p:tgtEl>
                                          <p:spTgt spid="11"/>
                                        </p:tgtEl>
                                      </p:cBhvr>
                                    </p:animEffect>
                                  </p:childTnLst>
                                </p:cTn>
                              </p:par>
                            </p:childTnLst>
                          </p:cTn>
                        </p:par>
                        <p:par>
                          <p:cTn id="85" fill="hold">
                            <p:stCondLst>
                              <p:cond delay="5250"/>
                            </p:stCondLst>
                            <p:childTnLst>
                              <p:par>
                                <p:cTn id="86" presetID="1" presetClass="entr" presetSubtype="0" fill="hold" nodeType="afterEffect">
                                  <p:stCondLst>
                                    <p:cond delay="0"/>
                                  </p:stCondLst>
                                  <p:childTnLst>
                                    <p:set>
                                      <p:cBhvr>
                                        <p:cTn id="87" dur="1" fill="hold">
                                          <p:stCondLst>
                                            <p:cond delay="0"/>
                                          </p:stCondLst>
                                        </p:cTn>
                                        <p:tgtEl>
                                          <p:spTgt spid="36893"/>
                                        </p:tgtEl>
                                        <p:attrNameLst>
                                          <p:attrName>style.visibility</p:attrName>
                                        </p:attrNameLst>
                                      </p:cBhvr>
                                      <p:to>
                                        <p:strVal val="visible"/>
                                      </p:to>
                                    </p:set>
                                  </p:childTnLst>
                                </p:cTn>
                              </p:par>
                              <p:par>
                                <p:cTn id="8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1676972880" ptsTypes="fffff">
                                      <p:cBhvr>
                                        <p:cTn id="89" dur="1000" fill="hold"/>
                                        <p:tgtEl>
                                          <p:spTgt spid="36893"/>
                                        </p:tgtEl>
                                        <p:attrNameLst>
                                          <p:attrName>ppt_x</p:attrName>
                                          <p:attrName>ppt_y</p:attrName>
                                        </p:attrNameLst>
                                      </p:cBhvr>
                                      <p:rCtr x="5000" y="8900"/>
                                    </p:animMotion>
                                  </p:childTnLst>
                                </p:cTn>
                              </p:par>
                              <p:par>
                                <p:cTn id="90" presetID="52" presetClass="entr" presetSubtype="0" fill="hold" grpId="0" nodeType="withEffect">
                                  <p:stCondLst>
                                    <p:cond delay="600"/>
                                  </p:stCondLst>
                                  <p:childTnLst>
                                    <p:set>
                                      <p:cBhvr>
                                        <p:cTn id="91" dur="1" fill="hold">
                                          <p:stCondLst>
                                            <p:cond delay="0"/>
                                          </p:stCondLst>
                                        </p:cTn>
                                        <p:tgtEl>
                                          <p:spTgt spid="36886"/>
                                        </p:tgtEl>
                                        <p:attrNameLst>
                                          <p:attrName>style.visibility</p:attrName>
                                        </p:attrNameLst>
                                      </p:cBhvr>
                                      <p:to>
                                        <p:strVal val="visible"/>
                                      </p:to>
                                    </p:set>
                                    <p:animScale>
                                      <p:cBhvr>
                                        <p:cTn id="92" dur="1000" decel="50000" fill="hold">
                                          <p:stCondLst>
                                            <p:cond delay="0"/>
                                          </p:stCondLst>
                                        </p:cTn>
                                        <p:tgtEl>
                                          <p:spTgt spid="368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36886"/>
                                        </p:tgtEl>
                                        <p:attrNameLst>
                                          <p:attrName>ppt_x</p:attrName>
                                          <p:attrName>ppt_y</p:attrName>
                                        </p:attrNameLst>
                                      </p:cBhvr>
                                    </p:animMotion>
                                    <p:animEffect transition="in" filter="fade">
                                      <p:cBhvr>
                                        <p:cTn id="94" dur="10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animBg="1"/>
      <p:bldP spid="36872" grpId="0" bldLvl="0" animBg="1"/>
      <p:bldP spid="36873" grpId="0"/>
      <p:bldP spid="36874" grpId="0" bldLvl="0" animBg="1"/>
      <p:bldP spid="36875" grpId="0"/>
      <p:bldP spid="36876" grpId="0" bldLvl="0" animBg="1"/>
      <p:bldP spid="36877" grpId="0"/>
      <p:bldP spid="36881" grpId="0" bldLvl="0" animBg="1"/>
      <p:bldP spid="36882" grpId="0"/>
      <p:bldP spid="36884" grpId="0"/>
      <p:bldP spid="36886" grpId="0"/>
      <p:bldP spid="10" grpId="0" bldLvl="0" animBg="1"/>
      <p:bldP spid="11"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grpSp>
        <p:nvGrpSpPr>
          <p:cNvPr id="7" name="组合 6"/>
          <p:cNvGrpSpPr/>
          <p:nvPr/>
        </p:nvGrpSpPr>
        <p:grpSpPr>
          <a:xfrm>
            <a:off x="1714500" y="1486535"/>
            <a:ext cx="3267710" cy="702310"/>
            <a:chOff x="2700" y="2341"/>
            <a:chExt cx="5146" cy="1106"/>
          </a:xfrm>
        </p:grpSpPr>
        <p:grpSp>
          <p:nvGrpSpPr>
            <p:cNvPr id="6" name="组合 5"/>
            <p:cNvGrpSpPr/>
            <p:nvPr/>
          </p:nvGrpSpPr>
          <p:grpSpPr>
            <a:xfrm>
              <a:off x="2700" y="2341"/>
              <a:ext cx="1755" cy="1107"/>
              <a:chOff x="2069" y="2249"/>
              <a:chExt cx="2244" cy="1415"/>
            </a:xfrm>
          </p:grpSpPr>
          <p:sp>
            <p:nvSpPr>
              <p:cNvPr id="27" name="圆角矩形 26"/>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02</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5" name="文本框 4"/>
            <p:cNvSpPr txBox="1"/>
            <p:nvPr/>
          </p:nvSpPr>
          <p:spPr>
            <a:xfrm>
              <a:off x="4904" y="2483"/>
              <a:ext cx="2942" cy="822"/>
            </a:xfrm>
            <a:prstGeom prst="rect">
              <a:avLst/>
            </a:prstGeom>
            <a:noFill/>
          </p:spPr>
          <p:txBody>
            <a:bodyPr wrap="square" rtlCol="0">
              <a:spAutoFit/>
            </a:bodyPr>
            <a:p>
              <a:r>
                <a:rPr lang="zh-CN" altLang="en-US" sz="2800"/>
                <a:t>内容策划</a:t>
              </a:r>
              <a:endParaRPr lang="zh-CN" altLang="en-US" sz="2800"/>
            </a:p>
          </p:txBody>
        </p:sp>
      </p:grpSp>
      <p:sp>
        <p:nvSpPr>
          <p:cNvPr id="26" name="矩形 25"/>
          <p:cNvSpPr/>
          <p:nvPr>
            <p:custDataLst>
              <p:tags r:id="rId2"/>
            </p:custDataLst>
          </p:nvPr>
        </p:nvSpPr>
        <p:spPr>
          <a:xfrm rot="5400000">
            <a:off x="2980714" y="411184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100" name="文本框 99"/>
          <p:cNvSpPr txBox="1"/>
          <p:nvPr/>
        </p:nvSpPr>
        <p:spPr>
          <a:xfrm>
            <a:off x="5227955" y="2334895"/>
            <a:ext cx="5887085" cy="175323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不单单只是一些文章、图文，商品本身有着非常重要的电商内容的元素。平台对这些元素进行一定的处理或者是包装，赋予这些元素特殊的含义和价值，这样的内容被称为商品性内容。</a:t>
            </a:r>
            <a:endParaRPr lang="zh-CN" altLang="en-US" sz="1800" b="0" dirty="0">
              <a:ln>
                <a:noFill/>
              </a:ln>
              <a:effectLst/>
              <a:uLnTx/>
              <a:uFillTx/>
            </a:endParaRPr>
          </a:p>
        </p:txBody>
      </p:sp>
      <p:sp>
        <p:nvSpPr>
          <p:cNvPr id="3" name="菱形 2"/>
          <p:cNvSpPr/>
          <p:nvPr>
            <p:custDataLst>
              <p:tags r:id="rId3"/>
            </p:custDataLst>
          </p:nvPr>
        </p:nvSpPr>
        <p:spPr>
          <a:xfrm>
            <a:off x="2295525" y="325183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b="1" kern="0" dirty="0" smtClean="0">
                <a:solidFill>
                  <a:srgbClr val="FFFFFF"/>
                </a:solidFill>
                <a:latin typeface="微软雅黑" panose="020B0503020204020204" charset="-122"/>
                <a:ea typeface="微软雅黑" panose="020B0503020204020204" charset="-122"/>
                <a:cs typeface="+mn-ea"/>
              </a:rPr>
              <a:t>商品类内容</a:t>
            </a:r>
            <a:endParaRPr lang="en-US" altLang="da-DK" sz="2000" b="1" kern="0" dirty="0" smtClean="0">
              <a:solidFill>
                <a:srgbClr val="FFFFFF"/>
              </a:solidFill>
              <a:latin typeface="微软雅黑" panose="020B0503020204020204" charset="-122"/>
              <a:ea typeface="微软雅黑" panose="020B0503020204020204" charset="-122"/>
              <a:cs typeface="+mn-ea"/>
            </a:endParaRPr>
          </a:p>
        </p:txBody>
      </p:sp>
      <p:sp>
        <p:nvSpPr>
          <p:cNvPr id="9" name="文本框 8"/>
          <p:cNvSpPr txBox="1"/>
          <p:nvPr/>
        </p:nvSpPr>
        <p:spPr>
          <a:xfrm>
            <a:off x="5228590" y="4181475"/>
            <a:ext cx="5887085" cy="133794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主题性的内容：</a:t>
            </a:r>
            <a:r>
              <a:rPr lang="zh-CN" altLang="en-US" dirty="0">
                <a:ln>
                  <a:noFill/>
                </a:ln>
                <a:effectLst/>
                <a:uLnTx/>
                <a:uFillTx/>
                <a:sym typeface="+mn-ea"/>
              </a:rPr>
              <a:t>带着强烈的主题性或者话题性，能够引起用户的共鸣，值得去推敲或者说研究的这些商品型的内容</a:t>
            </a:r>
            <a:r>
              <a:rPr lang="zh-CN" altLang="en-US" sz="1800" b="0" dirty="0">
                <a:ln>
                  <a:noFill/>
                </a:ln>
                <a:effectLst/>
                <a:uLnTx/>
                <a:uFillTx/>
              </a:rPr>
              <a:t>。</a:t>
            </a:r>
            <a:endParaRPr lang="zh-CN" altLang="en-US" sz="1800" b="0" dirty="0">
              <a:ln>
                <a:noFill/>
              </a:ln>
              <a:effectLst/>
              <a:uLnTx/>
              <a:uFillTx/>
            </a:endParaRPr>
          </a:p>
        </p:txBody>
      </p:sp>
      <p:sp>
        <p:nvSpPr>
          <p:cNvPr id="10" name="文本框 9"/>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750"/>
                            </p:stCondLst>
                            <p:childTnLst>
                              <p:par>
                                <p:cTn id="24" presetID="22" presetClass="entr" presetSubtype="1"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26" grpId="0" animBg="1"/>
      <p:bldP spid="26" grpId="1" animBg="1"/>
      <p:bldP spid="10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sp>
        <p:nvSpPr>
          <p:cNvPr id="26" name="矩形 25"/>
          <p:cNvSpPr/>
          <p:nvPr>
            <p:custDataLst>
              <p:tags r:id="rId2"/>
            </p:custDataLst>
          </p:nvPr>
        </p:nvSpPr>
        <p:spPr>
          <a:xfrm rot="5400000">
            <a:off x="2980714" y="411184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100" name="文本框 99"/>
          <p:cNvSpPr txBox="1"/>
          <p:nvPr/>
        </p:nvSpPr>
        <p:spPr>
          <a:xfrm>
            <a:off x="5228590" y="2773680"/>
            <a:ext cx="5887085" cy="92202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话题型的导购内容：场景型的导购内容，基于用户的兴趣点，引起用户的共鸣。</a:t>
            </a:r>
            <a:endParaRPr lang="zh-CN" altLang="en-US" sz="1800" b="0" dirty="0">
              <a:ln>
                <a:noFill/>
              </a:ln>
              <a:effectLst/>
              <a:uLnTx/>
              <a:uFillTx/>
            </a:endParaRPr>
          </a:p>
        </p:txBody>
      </p:sp>
      <p:sp>
        <p:nvSpPr>
          <p:cNvPr id="3" name="菱形 2"/>
          <p:cNvSpPr/>
          <p:nvPr>
            <p:custDataLst>
              <p:tags r:id="rId3"/>
            </p:custDataLst>
          </p:nvPr>
        </p:nvSpPr>
        <p:spPr>
          <a:xfrm>
            <a:off x="2295525" y="325183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b="1" kern="0" dirty="0" smtClean="0">
                <a:solidFill>
                  <a:srgbClr val="FFFFFF"/>
                </a:solidFill>
                <a:latin typeface="微软雅黑" panose="020B0503020204020204" charset="-122"/>
                <a:ea typeface="微软雅黑" panose="020B0503020204020204" charset="-122"/>
                <a:cs typeface="+mn-ea"/>
              </a:rPr>
              <a:t>导购</a:t>
            </a:r>
            <a:r>
              <a:rPr lang="zh-CN" altLang="en-US" sz="2000" b="1" kern="0" dirty="0" smtClean="0">
                <a:solidFill>
                  <a:srgbClr val="FFFFFF"/>
                </a:solidFill>
                <a:latin typeface="微软雅黑" panose="020B0503020204020204" charset="-122"/>
                <a:ea typeface="微软雅黑" panose="020B0503020204020204" charset="-122"/>
                <a:cs typeface="+mn-ea"/>
              </a:rPr>
              <a:t>型</a:t>
            </a:r>
            <a:r>
              <a:rPr lang="en-US" altLang="da-DK" sz="2000" b="1" kern="0" dirty="0" smtClean="0">
                <a:solidFill>
                  <a:srgbClr val="FFFFFF"/>
                </a:solidFill>
                <a:latin typeface="微软雅黑" panose="020B0503020204020204" charset="-122"/>
                <a:ea typeface="微软雅黑" panose="020B0503020204020204" charset="-122"/>
                <a:cs typeface="+mn-ea"/>
              </a:rPr>
              <a:t>内容</a:t>
            </a:r>
            <a:endParaRPr lang="en-US" altLang="da-DK" sz="2000" b="1" kern="0" dirty="0" smtClean="0">
              <a:solidFill>
                <a:srgbClr val="FFFFFF"/>
              </a:solidFill>
              <a:latin typeface="微软雅黑" panose="020B0503020204020204" charset="-122"/>
              <a:ea typeface="微软雅黑" panose="020B0503020204020204" charset="-122"/>
              <a:cs typeface="+mn-ea"/>
            </a:endParaRPr>
          </a:p>
        </p:txBody>
      </p:sp>
      <p:sp>
        <p:nvSpPr>
          <p:cNvPr id="9" name="文本框 8"/>
          <p:cNvSpPr txBox="1"/>
          <p:nvPr/>
        </p:nvSpPr>
        <p:spPr>
          <a:xfrm>
            <a:off x="5228590" y="4181475"/>
            <a:ext cx="5887085" cy="133794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热点型的导购内容：</a:t>
            </a:r>
            <a:r>
              <a:rPr lang="zh-CN" altLang="en-US" dirty="0">
                <a:ln>
                  <a:noFill/>
                </a:ln>
                <a:effectLst/>
                <a:uLnTx/>
                <a:uFillTx/>
              </a:rPr>
              <a:t>时效性非常强，基本上基于一个节日，或者说近期一些网红爆款的商品，以这样的话题去组织内容。</a:t>
            </a:r>
            <a:endParaRPr lang="zh-CN" altLang="en-US" dirty="0">
              <a:ln>
                <a:noFill/>
              </a:ln>
              <a:effectLst/>
              <a:uLnTx/>
              <a:uFillTx/>
            </a:endParaRPr>
          </a:p>
        </p:txBody>
      </p:sp>
      <p:grpSp>
        <p:nvGrpSpPr>
          <p:cNvPr id="7" name="组合 6"/>
          <p:cNvGrpSpPr/>
          <p:nvPr/>
        </p:nvGrpSpPr>
        <p:grpSpPr>
          <a:xfrm>
            <a:off x="1714500" y="1486535"/>
            <a:ext cx="3267710" cy="702310"/>
            <a:chOff x="2700" y="2341"/>
            <a:chExt cx="5146" cy="1106"/>
          </a:xfrm>
        </p:grpSpPr>
        <p:grpSp>
          <p:nvGrpSpPr>
            <p:cNvPr id="8" name="组合 7"/>
            <p:cNvGrpSpPr/>
            <p:nvPr/>
          </p:nvGrpSpPr>
          <p:grpSpPr>
            <a:xfrm>
              <a:off x="2700" y="2341"/>
              <a:ext cx="1755" cy="1107"/>
              <a:chOff x="2069" y="2249"/>
              <a:chExt cx="2244" cy="1415"/>
            </a:xfrm>
          </p:grpSpPr>
          <p:sp>
            <p:nvSpPr>
              <p:cNvPr id="10" name="圆角矩形 9"/>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02</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14" name="文本框 13"/>
            <p:cNvSpPr txBox="1"/>
            <p:nvPr/>
          </p:nvSpPr>
          <p:spPr>
            <a:xfrm>
              <a:off x="4904" y="2483"/>
              <a:ext cx="2942" cy="822"/>
            </a:xfrm>
            <a:prstGeom prst="rect">
              <a:avLst/>
            </a:prstGeom>
            <a:noFill/>
          </p:spPr>
          <p:txBody>
            <a:bodyPr wrap="square" rtlCol="0">
              <a:spAutoFit/>
            </a:bodyPr>
            <a:p>
              <a:r>
                <a:rPr lang="zh-CN" altLang="en-US" sz="2800"/>
                <a:t>内容策划</a:t>
              </a:r>
              <a:endParaRPr lang="zh-CN" altLang="en-US" sz="2800"/>
            </a:p>
          </p:txBody>
        </p:sp>
      </p:grpSp>
      <p:sp>
        <p:nvSpPr>
          <p:cNvPr id="15" name="文本框 14"/>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250"/>
                            </p:stCondLst>
                            <p:childTnLst>
                              <p:par>
                                <p:cTn id="18" presetID="2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26" grpId="0" animBg="1"/>
      <p:bldP spid="10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sp>
        <p:nvSpPr>
          <p:cNvPr id="26" name="矩形 25"/>
          <p:cNvSpPr/>
          <p:nvPr>
            <p:custDataLst>
              <p:tags r:id="rId2"/>
            </p:custDataLst>
          </p:nvPr>
        </p:nvSpPr>
        <p:spPr>
          <a:xfrm rot="5400000">
            <a:off x="2980714" y="411184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100" name="文本框 99"/>
          <p:cNvSpPr txBox="1"/>
          <p:nvPr/>
        </p:nvSpPr>
        <p:spPr>
          <a:xfrm>
            <a:off x="5228590" y="3432175"/>
            <a:ext cx="5887085" cy="5067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能够引起粉丝、用户进行广泛讨论的话题类内容。</a:t>
            </a:r>
            <a:endParaRPr lang="zh-CN" altLang="en-US" sz="1800" b="0" dirty="0">
              <a:ln>
                <a:noFill/>
              </a:ln>
              <a:effectLst/>
              <a:uLnTx/>
              <a:uFillTx/>
            </a:endParaRPr>
          </a:p>
        </p:txBody>
      </p:sp>
      <p:sp>
        <p:nvSpPr>
          <p:cNvPr id="3" name="菱形 2"/>
          <p:cNvSpPr/>
          <p:nvPr>
            <p:custDataLst>
              <p:tags r:id="rId3"/>
            </p:custDataLst>
          </p:nvPr>
        </p:nvSpPr>
        <p:spPr>
          <a:xfrm>
            <a:off x="2295525" y="325183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sz="2000" b="1" kern="0" dirty="0" smtClean="0">
                <a:solidFill>
                  <a:srgbClr val="FFFFFF"/>
                </a:solidFill>
                <a:latin typeface="微软雅黑" panose="020B0503020204020204" charset="-122"/>
                <a:ea typeface="微软雅黑" panose="020B0503020204020204" charset="-122"/>
                <a:cs typeface="+mn-ea"/>
              </a:rPr>
              <a:t>互动型内容</a:t>
            </a:r>
            <a:endParaRPr sz="2000" b="1" kern="0" dirty="0" smtClean="0">
              <a:solidFill>
                <a:srgbClr val="FFFFFF"/>
              </a:solidFill>
              <a:latin typeface="微软雅黑" panose="020B0503020204020204" charset="-122"/>
              <a:ea typeface="微软雅黑" panose="020B0503020204020204" charset="-122"/>
              <a:cs typeface="+mn-ea"/>
            </a:endParaRPr>
          </a:p>
        </p:txBody>
      </p:sp>
      <p:sp>
        <p:nvSpPr>
          <p:cNvPr id="9" name="文本框 8"/>
          <p:cNvSpPr txBox="1"/>
          <p:nvPr/>
        </p:nvSpPr>
        <p:spPr>
          <a:xfrm>
            <a:off x="5228590" y="4031615"/>
            <a:ext cx="5757545" cy="5067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“盖楼”的互动：</a:t>
            </a:r>
            <a:r>
              <a:rPr lang="zh-CN" altLang="en-US" dirty="0">
                <a:ln>
                  <a:noFill/>
                </a:ln>
                <a:effectLst/>
                <a:uLnTx/>
                <a:uFillTx/>
              </a:rPr>
              <a:t>引起粉丝互动；</a:t>
            </a:r>
            <a:r>
              <a:rPr lang="zh-CN" altLang="en-US" dirty="0">
                <a:ln>
                  <a:noFill/>
                </a:ln>
                <a:effectLst/>
                <a:uLnTx/>
                <a:uFillTx/>
                <a:sym typeface="+mn-ea"/>
              </a:rPr>
              <a:t>反馈</a:t>
            </a:r>
            <a:r>
              <a:rPr lang="zh-CN" altLang="en-US" dirty="0">
                <a:ln>
                  <a:noFill/>
                </a:ln>
                <a:effectLst/>
                <a:uLnTx/>
                <a:uFillTx/>
              </a:rPr>
              <a:t>一些福利。</a:t>
            </a:r>
            <a:endParaRPr lang="zh-CN" altLang="en-US" dirty="0">
              <a:ln>
                <a:noFill/>
              </a:ln>
              <a:effectLst/>
              <a:uLnTx/>
              <a:uFillTx/>
            </a:endParaRPr>
          </a:p>
        </p:txBody>
      </p:sp>
      <p:grpSp>
        <p:nvGrpSpPr>
          <p:cNvPr id="7" name="组合 6"/>
          <p:cNvGrpSpPr/>
          <p:nvPr/>
        </p:nvGrpSpPr>
        <p:grpSpPr>
          <a:xfrm>
            <a:off x="1714500" y="1486535"/>
            <a:ext cx="3267710" cy="702310"/>
            <a:chOff x="2700" y="2341"/>
            <a:chExt cx="5146" cy="1106"/>
          </a:xfrm>
        </p:grpSpPr>
        <p:grpSp>
          <p:nvGrpSpPr>
            <p:cNvPr id="8" name="组合 7"/>
            <p:cNvGrpSpPr/>
            <p:nvPr/>
          </p:nvGrpSpPr>
          <p:grpSpPr>
            <a:xfrm>
              <a:off x="2700" y="2341"/>
              <a:ext cx="1755" cy="1107"/>
              <a:chOff x="2069" y="2249"/>
              <a:chExt cx="2244" cy="1415"/>
            </a:xfrm>
          </p:grpSpPr>
          <p:sp>
            <p:nvSpPr>
              <p:cNvPr id="10" name="圆角矩形 9"/>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02</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14" name="文本框 13"/>
            <p:cNvSpPr txBox="1"/>
            <p:nvPr/>
          </p:nvSpPr>
          <p:spPr>
            <a:xfrm>
              <a:off x="4904" y="2483"/>
              <a:ext cx="2942" cy="822"/>
            </a:xfrm>
            <a:prstGeom prst="rect">
              <a:avLst/>
            </a:prstGeom>
            <a:noFill/>
          </p:spPr>
          <p:txBody>
            <a:bodyPr wrap="square" rtlCol="0">
              <a:spAutoFit/>
            </a:bodyPr>
            <a:p>
              <a:r>
                <a:rPr lang="zh-CN" altLang="en-US" sz="2800"/>
                <a:t>内容策划</a:t>
              </a:r>
              <a:endParaRPr lang="zh-CN" altLang="en-US" sz="2800"/>
            </a:p>
          </p:txBody>
        </p:sp>
      </p:grpSp>
      <p:sp>
        <p:nvSpPr>
          <p:cNvPr id="15" name="文本框 14"/>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250"/>
                            </p:stCondLst>
                            <p:childTnLst>
                              <p:par>
                                <p:cTn id="18" presetID="2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26" grpId="0" animBg="1"/>
      <p:bldP spid="10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sp>
        <p:nvSpPr>
          <p:cNvPr id="26" name="矩形 25"/>
          <p:cNvSpPr/>
          <p:nvPr>
            <p:custDataLst>
              <p:tags r:id="rId2"/>
            </p:custDataLst>
          </p:nvPr>
        </p:nvSpPr>
        <p:spPr>
          <a:xfrm rot="5400000">
            <a:off x="2980714" y="411184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100" name="文本框 99"/>
          <p:cNvSpPr txBox="1"/>
          <p:nvPr/>
        </p:nvSpPr>
        <p:spPr>
          <a:xfrm>
            <a:off x="5228590" y="3109595"/>
            <a:ext cx="5887085" cy="92202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如：娱乐圈的八卦、情感类内容、鸡汤类内容、和行业相关的一些资讯。</a:t>
            </a:r>
            <a:endParaRPr lang="zh-CN" altLang="en-US" sz="1800" b="0" dirty="0">
              <a:ln>
                <a:noFill/>
              </a:ln>
              <a:effectLst/>
              <a:uLnTx/>
              <a:uFillTx/>
            </a:endParaRPr>
          </a:p>
        </p:txBody>
      </p:sp>
      <p:sp>
        <p:nvSpPr>
          <p:cNvPr id="3" name="菱形 2"/>
          <p:cNvSpPr/>
          <p:nvPr>
            <p:custDataLst>
              <p:tags r:id="rId3"/>
            </p:custDataLst>
          </p:nvPr>
        </p:nvSpPr>
        <p:spPr>
          <a:xfrm>
            <a:off x="2295525" y="3251835"/>
            <a:ext cx="1766570" cy="1765300"/>
          </a:xfrm>
          <a:prstGeom prst="diamond">
            <a:avLst/>
          </a:prstGeom>
          <a:solidFill>
            <a:srgbClr val="48B39D"/>
          </a:solidFill>
          <a:ln w="12700" cap="flat" cmpd="sng" algn="ctr">
            <a:noFill/>
            <a:prstDash val="solid"/>
            <a:miter lim="800000"/>
          </a:ln>
          <a:effectLst/>
        </p:spPr>
        <p:txBody>
          <a:bodyPr lIns="0" tIns="0" rIns="0" bIns="0" anchor="ctr">
            <a:normAutofit lnSpcReduction="10000"/>
          </a:bodyPr>
          <a:p>
            <a:pPr algn="ctr">
              <a:defRPr/>
            </a:pPr>
            <a:r>
              <a:rPr sz="2000" b="1" kern="0" dirty="0" smtClean="0">
                <a:solidFill>
                  <a:srgbClr val="FFFFFF"/>
                </a:solidFill>
                <a:latin typeface="微软雅黑" panose="020B0503020204020204" charset="-122"/>
                <a:ea typeface="微软雅黑" panose="020B0503020204020204" charset="-122"/>
                <a:cs typeface="+mn-ea"/>
              </a:rPr>
              <a:t>资讯型内容</a:t>
            </a:r>
            <a:endParaRPr sz="2000" b="1" kern="0" dirty="0" smtClean="0">
              <a:solidFill>
                <a:srgbClr val="FFFFFF"/>
              </a:solidFill>
              <a:latin typeface="微软雅黑" panose="020B0503020204020204" charset="-122"/>
              <a:ea typeface="微软雅黑" panose="020B0503020204020204" charset="-122"/>
              <a:cs typeface="+mn-ea"/>
            </a:endParaRPr>
          </a:p>
        </p:txBody>
      </p:sp>
      <p:sp>
        <p:nvSpPr>
          <p:cNvPr id="9" name="文本框 8"/>
          <p:cNvSpPr txBox="1"/>
          <p:nvPr/>
        </p:nvSpPr>
        <p:spPr>
          <a:xfrm>
            <a:off x="5228590" y="4191000"/>
            <a:ext cx="5757545" cy="5067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rPr>
              <a:t>是否适合在店铺微淘出现，需要经过仔细的斟酌。</a:t>
            </a:r>
            <a:endParaRPr lang="zh-CN" altLang="en-US" dirty="0">
              <a:ln>
                <a:noFill/>
              </a:ln>
              <a:effectLst/>
              <a:uLnTx/>
              <a:uFillTx/>
            </a:endParaRPr>
          </a:p>
        </p:txBody>
      </p:sp>
      <p:grpSp>
        <p:nvGrpSpPr>
          <p:cNvPr id="7" name="组合 6"/>
          <p:cNvGrpSpPr/>
          <p:nvPr/>
        </p:nvGrpSpPr>
        <p:grpSpPr>
          <a:xfrm>
            <a:off x="1714500" y="1486535"/>
            <a:ext cx="3267710" cy="702310"/>
            <a:chOff x="2700" y="2341"/>
            <a:chExt cx="5146" cy="1106"/>
          </a:xfrm>
        </p:grpSpPr>
        <p:grpSp>
          <p:nvGrpSpPr>
            <p:cNvPr id="8" name="组合 7"/>
            <p:cNvGrpSpPr/>
            <p:nvPr/>
          </p:nvGrpSpPr>
          <p:grpSpPr>
            <a:xfrm>
              <a:off x="2700" y="2341"/>
              <a:ext cx="1755" cy="1107"/>
              <a:chOff x="2069" y="2249"/>
              <a:chExt cx="2244" cy="1415"/>
            </a:xfrm>
          </p:grpSpPr>
          <p:sp>
            <p:nvSpPr>
              <p:cNvPr id="10" name="圆角矩形 9"/>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02</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14" name="文本框 13"/>
            <p:cNvSpPr txBox="1"/>
            <p:nvPr/>
          </p:nvSpPr>
          <p:spPr>
            <a:xfrm>
              <a:off x="4904" y="2483"/>
              <a:ext cx="2942" cy="822"/>
            </a:xfrm>
            <a:prstGeom prst="rect">
              <a:avLst/>
            </a:prstGeom>
            <a:noFill/>
          </p:spPr>
          <p:txBody>
            <a:bodyPr wrap="square" rtlCol="0">
              <a:spAutoFit/>
            </a:bodyPr>
            <a:p>
              <a:r>
                <a:rPr lang="zh-CN" altLang="en-US" sz="2800"/>
                <a:t>内容策划</a:t>
              </a:r>
              <a:endParaRPr lang="zh-CN" altLang="en-US" sz="2800"/>
            </a:p>
          </p:txBody>
        </p:sp>
      </p:grpSp>
      <p:sp>
        <p:nvSpPr>
          <p:cNvPr id="15" name="文本框 14"/>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250"/>
                            </p:stCondLst>
                            <p:childTnLst>
                              <p:par>
                                <p:cTn id="18" presetID="2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26" grpId="0" animBg="1"/>
      <p:bldP spid="100"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75690" y="389255"/>
            <a:ext cx="43180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zh-CN" sz="3200" b="1" dirty="0">
                <a:solidFill>
                  <a:schemeClr val="tx1"/>
                </a:solidFill>
                <a:latin typeface="微软雅黑" panose="020B0503020204020204" charset="-122"/>
                <a:ea typeface="微软雅黑" panose="020B0503020204020204" charset="-122"/>
              </a:rPr>
              <a:t>案例分析</a:t>
            </a:r>
            <a:r>
              <a:rPr lang="zh-CN" sz="2400" b="1" dirty="0">
                <a:solidFill>
                  <a:schemeClr val="tx1"/>
                </a:solidFill>
                <a:latin typeface="微软雅黑" panose="020B0503020204020204" charset="-122"/>
                <a:ea typeface="微软雅黑" panose="020B0503020204020204" charset="-122"/>
              </a:rPr>
              <a:t>（</a:t>
            </a:r>
            <a:r>
              <a:rPr lang="en-US" altLang="zh-CN" sz="2400" b="1" dirty="0">
                <a:solidFill>
                  <a:schemeClr val="tx1"/>
                </a:solidFill>
                <a:latin typeface="微软雅黑" panose="020B0503020204020204" charset="-122"/>
                <a:ea typeface="微软雅黑" panose="020B0503020204020204" charset="-122"/>
              </a:rPr>
              <a:t>MG</a:t>
            </a:r>
            <a:r>
              <a:rPr lang="zh-CN" altLang="en-US" sz="2400" b="1" dirty="0">
                <a:solidFill>
                  <a:schemeClr val="tx1"/>
                </a:solidFill>
                <a:latin typeface="微软雅黑" panose="020B0503020204020204" charset="-122"/>
                <a:ea typeface="微软雅黑" panose="020B0503020204020204" charset="-122"/>
              </a:rPr>
              <a:t>小象）</a:t>
            </a:r>
            <a:endParaRPr lang="zh-CN" altLang="en-US" sz="2400" b="1" dirty="0">
              <a:solidFill>
                <a:schemeClr val="tx1"/>
              </a:solidFill>
              <a:latin typeface="微软雅黑" panose="020B0503020204020204" charset="-122"/>
              <a:ea typeface="微软雅黑" panose="020B0503020204020204" charset="-122"/>
              <a:cs typeface="+mn-cs"/>
              <a:sym typeface="+mn-ea"/>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11273" name="Oval 287"/>
          <p:cNvSpPr/>
          <p:nvPr/>
        </p:nvSpPr>
        <p:spPr>
          <a:xfrm>
            <a:off x="3874770" y="3362325"/>
            <a:ext cx="659130" cy="638175"/>
          </a:xfrm>
          <a:prstGeom prst="ellipse">
            <a:avLst/>
          </a:prstGeom>
          <a:solidFill>
            <a:srgbClr val="00AFEF"/>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2</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74" name="Oval 291"/>
          <p:cNvSpPr/>
          <p:nvPr/>
        </p:nvSpPr>
        <p:spPr>
          <a:xfrm>
            <a:off x="3790315" y="4404995"/>
            <a:ext cx="657225" cy="638175"/>
          </a:xfrm>
          <a:prstGeom prst="ellipse">
            <a:avLst/>
          </a:prstGeom>
          <a:solidFill>
            <a:srgbClr val="31939A"/>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1</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76" name="Oval 299"/>
          <p:cNvSpPr/>
          <p:nvPr/>
        </p:nvSpPr>
        <p:spPr>
          <a:xfrm>
            <a:off x="6503670" y="2534285"/>
            <a:ext cx="659130" cy="638175"/>
          </a:xfrm>
          <a:prstGeom prst="ellipse">
            <a:avLst/>
          </a:prstGeom>
          <a:solidFill>
            <a:srgbClr val="31939A"/>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5</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77" name="Oval 303"/>
          <p:cNvSpPr/>
          <p:nvPr/>
        </p:nvSpPr>
        <p:spPr>
          <a:xfrm>
            <a:off x="7061200" y="3392805"/>
            <a:ext cx="657225" cy="638175"/>
          </a:xfrm>
          <a:prstGeom prst="ellipse">
            <a:avLst/>
          </a:prstGeom>
          <a:solidFill>
            <a:srgbClr val="00AFEF"/>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6</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78" name="Oval 307"/>
          <p:cNvSpPr/>
          <p:nvPr/>
        </p:nvSpPr>
        <p:spPr>
          <a:xfrm>
            <a:off x="7214235" y="4392295"/>
            <a:ext cx="657225" cy="638175"/>
          </a:xfrm>
          <a:prstGeom prst="ellipse">
            <a:avLst/>
          </a:prstGeom>
          <a:solidFill>
            <a:srgbClr val="31939A"/>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7</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79" name="Oval 308"/>
          <p:cNvSpPr/>
          <p:nvPr/>
        </p:nvSpPr>
        <p:spPr>
          <a:xfrm>
            <a:off x="4410075" y="2505075"/>
            <a:ext cx="658495" cy="640080"/>
          </a:xfrm>
          <a:prstGeom prst="ellipse">
            <a:avLst/>
          </a:prstGeom>
          <a:solidFill>
            <a:srgbClr val="31939A"/>
          </a:solidFill>
          <a:ln w="9525">
            <a:noFill/>
          </a:ln>
        </p:spPr>
        <p:txBody>
          <a:bodyPr bIns="121920"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3</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80" name="Oval 309"/>
          <p:cNvSpPr/>
          <p:nvPr/>
        </p:nvSpPr>
        <p:spPr>
          <a:xfrm>
            <a:off x="5434330" y="2237105"/>
            <a:ext cx="658495" cy="639445"/>
          </a:xfrm>
          <a:prstGeom prst="ellipse">
            <a:avLst/>
          </a:prstGeom>
          <a:solidFill>
            <a:srgbClr val="00AFEF"/>
          </a:solidFill>
          <a:ln w="9525">
            <a:noFill/>
          </a:ln>
        </p:spPr>
        <p:txBody>
          <a:bodyPr anchor="ctr"/>
          <a:p>
            <a:pPr algn="ctr" defTabSz="1374775" eaLnBrk="1" hangingPunct="1"/>
            <a:r>
              <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rPr>
              <a:t>4</a:t>
            </a:r>
            <a:endParaRPr lang="en-US" altLang="x-none" sz="35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282" name="TextBox 13"/>
          <p:cNvSpPr txBox="1"/>
          <p:nvPr/>
        </p:nvSpPr>
        <p:spPr>
          <a:xfrm>
            <a:off x="7718425" y="2440305"/>
            <a:ext cx="1017270" cy="276860"/>
          </a:xfrm>
          <a:prstGeom prst="rect">
            <a:avLst/>
          </a:prstGeom>
          <a:noFill/>
          <a:ln w="9525">
            <a:noFill/>
          </a:ln>
        </p:spPr>
        <p:txBody>
          <a:bodyPr wrap="square" lIns="0" tIns="0" rIns="0" bIns="0">
            <a:spAutoFit/>
          </a:bodyPr>
          <a:p>
            <a:pP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潮流资讯</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83" name="TextBox 13"/>
          <p:cNvSpPr txBox="1"/>
          <p:nvPr/>
        </p:nvSpPr>
        <p:spPr>
          <a:xfrm>
            <a:off x="7366635" y="2717165"/>
            <a:ext cx="2333625" cy="215265"/>
          </a:xfrm>
          <a:prstGeom prst="rect">
            <a:avLst/>
          </a:prstGeom>
          <a:noFill/>
          <a:ln w="9525">
            <a:noFill/>
          </a:ln>
        </p:spPr>
        <p:txBody>
          <a:bodyPr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发布一些时装周或者潮流资讯</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84" name="TextBox 13"/>
          <p:cNvSpPr txBox="1"/>
          <p:nvPr/>
        </p:nvSpPr>
        <p:spPr>
          <a:xfrm>
            <a:off x="8119745" y="3372485"/>
            <a:ext cx="1107440" cy="276860"/>
          </a:xfrm>
          <a:prstGeom prst="rect">
            <a:avLst/>
          </a:prstGeom>
          <a:noFill/>
          <a:ln w="9525">
            <a:noFill/>
          </a:ln>
        </p:spPr>
        <p:txBody>
          <a:bodyPr wrap="square" lIns="0" tIns="0" rIns="0" bIns="0">
            <a:spAutoFit/>
          </a:bodyPr>
          <a:p>
            <a:pP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小象晚安</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85" name="TextBox 13"/>
          <p:cNvSpPr txBox="1"/>
          <p:nvPr/>
        </p:nvSpPr>
        <p:spPr>
          <a:xfrm>
            <a:off x="7880985" y="3649345"/>
            <a:ext cx="2333625" cy="430530"/>
          </a:xfrm>
          <a:prstGeom prst="rect">
            <a:avLst/>
          </a:prstGeom>
          <a:noFill/>
          <a:ln w="9525">
            <a:noFill/>
          </a:ln>
        </p:spPr>
        <p:txBody>
          <a:bodyPr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用诙谐幽默的文字、配图与用户交流，保持黏性</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86" name="TextBox 13"/>
          <p:cNvSpPr txBox="1"/>
          <p:nvPr/>
        </p:nvSpPr>
        <p:spPr>
          <a:xfrm>
            <a:off x="8261985" y="4441825"/>
            <a:ext cx="1117600" cy="276860"/>
          </a:xfrm>
          <a:prstGeom prst="rect">
            <a:avLst/>
          </a:prstGeom>
          <a:noFill/>
          <a:ln w="9525">
            <a:noFill/>
          </a:ln>
        </p:spPr>
        <p:txBody>
          <a:bodyPr wrap="square" lIns="0" tIns="0" rIns="0" bIns="0">
            <a:spAutoFit/>
          </a:bodyPr>
          <a:p>
            <a:pP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福利活动</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87" name="TextBox 13"/>
          <p:cNvSpPr txBox="1"/>
          <p:nvPr/>
        </p:nvSpPr>
        <p:spPr>
          <a:xfrm>
            <a:off x="8119745" y="4727575"/>
            <a:ext cx="2480945" cy="645795"/>
          </a:xfrm>
          <a:prstGeom prst="rect">
            <a:avLst/>
          </a:prstGeom>
          <a:noFill/>
          <a:ln w="9525">
            <a:noFill/>
          </a:ln>
        </p:spPr>
        <p:txBody>
          <a:bodyPr wrap="square"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店铺促销活动或者简单的问答活动、投票活动，给买家优惠福利，加强互动，增强黏性</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0" name="TextBox 13"/>
          <p:cNvSpPr txBox="1"/>
          <p:nvPr/>
        </p:nvSpPr>
        <p:spPr>
          <a:xfrm>
            <a:off x="2929890" y="2059305"/>
            <a:ext cx="1006475" cy="276860"/>
          </a:xfrm>
          <a:prstGeom prst="rect">
            <a:avLst/>
          </a:prstGeom>
          <a:noFill/>
          <a:ln w="9525">
            <a:noFill/>
          </a:ln>
        </p:spPr>
        <p:txBody>
          <a:bodyPr wrap="square" lIns="0" tIns="0" rIns="0" bIns="0">
            <a:spAutoFit/>
          </a:bodyPr>
          <a:p>
            <a:pPr algn="ct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话题讨论</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1" name="TextBox 13"/>
          <p:cNvSpPr txBox="1"/>
          <p:nvPr/>
        </p:nvSpPr>
        <p:spPr>
          <a:xfrm>
            <a:off x="2196465" y="2446020"/>
            <a:ext cx="2076450" cy="430530"/>
          </a:xfrm>
          <a:prstGeom prst="rect">
            <a:avLst/>
          </a:prstGeom>
          <a:noFill/>
          <a:ln w="9525">
            <a:noFill/>
          </a:ln>
        </p:spPr>
        <p:txBody>
          <a:bodyPr wrap="square"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自建话题或者结合当下热点话题，引起买家参与</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2" name="TextBox 13"/>
          <p:cNvSpPr txBox="1"/>
          <p:nvPr/>
        </p:nvSpPr>
        <p:spPr>
          <a:xfrm>
            <a:off x="2409825" y="3145155"/>
            <a:ext cx="800100" cy="276860"/>
          </a:xfrm>
          <a:prstGeom prst="rect">
            <a:avLst/>
          </a:prstGeom>
          <a:noFill/>
          <a:ln w="9525">
            <a:noFill/>
          </a:ln>
        </p:spPr>
        <p:txBody>
          <a:bodyPr wrap="square" lIns="0" tIns="0" rIns="0" bIns="0">
            <a:spAutoFit/>
          </a:bodyPr>
          <a:p>
            <a:pPr algn="ct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上新</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3" name="TextBox 13"/>
          <p:cNvSpPr txBox="1"/>
          <p:nvPr/>
        </p:nvSpPr>
        <p:spPr>
          <a:xfrm>
            <a:off x="1986915" y="4330065"/>
            <a:ext cx="1223010" cy="276860"/>
          </a:xfrm>
          <a:prstGeom prst="rect">
            <a:avLst/>
          </a:prstGeom>
          <a:noFill/>
          <a:ln w="9525">
            <a:noFill/>
          </a:ln>
        </p:spPr>
        <p:txBody>
          <a:bodyPr wrap="square" lIns="0" tIns="0" rIns="0" bIns="0">
            <a:spAutoFit/>
          </a:bodyPr>
          <a:p>
            <a:pPr algn="ct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周二买家秀</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6" name="TextBox 13"/>
          <p:cNvSpPr txBox="1"/>
          <p:nvPr/>
        </p:nvSpPr>
        <p:spPr>
          <a:xfrm>
            <a:off x="1908810" y="3496310"/>
            <a:ext cx="1802130" cy="430530"/>
          </a:xfrm>
          <a:prstGeom prst="rect">
            <a:avLst/>
          </a:prstGeom>
          <a:noFill/>
          <a:ln w="9525">
            <a:noFill/>
          </a:ln>
        </p:spPr>
        <p:txBody>
          <a:bodyPr wrap="square"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利用九宫格图片或视频，搭配文案</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297" name="TextBox 13"/>
          <p:cNvSpPr txBox="1"/>
          <p:nvPr/>
        </p:nvSpPr>
        <p:spPr>
          <a:xfrm>
            <a:off x="1302385" y="4612640"/>
            <a:ext cx="2333625" cy="430530"/>
          </a:xfrm>
          <a:prstGeom prst="rect">
            <a:avLst/>
          </a:prstGeom>
          <a:noFill/>
          <a:ln w="9525">
            <a:noFill/>
          </a:ln>
        </p:spPr>
        <p:txBody>
          <a:bodyPr lIns="0" tIns="0" rIns="0" bIns="0">
            <a:spAutoFit/>
          </a:bodyPr>
          <a:p>
            <a:pP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利用大额优惠券作为奖品，吸引买家在微淘广播中晒出照片</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4705350" y="3028950"/>
            <a:ext cx="2115820" cy="3145155"/>
            <a:chOff x="7410" y="4770"/>
            <a:chExt cx="3332" cy="4953"/>
          </a:xfrm>
        </p:grpSpPr>
        <p:sp>
          <p:nvSpPr>
            <p:cNvPr id="11269" name="Freeform 123@|5FFC:0|FBC:0|LFC:16777215|LBC:16777215"/>
            <p:cNvSpPr/>
            <p:nvPr/>
          </p:nvSpPr>
          <p:spPr>
            <a:xfrm>
              <a:off x="8278" y="9115"/>
              <a:ext cx="1597" cy="205"/>
            </a:xfrm>
            <a:custGeom>
              <a:avLst/>
              <a:gdLst/>
              <a:ahLst/>
              <a:cxnLst>
                <a:cxn ang="0">
                  <a:pos x="163" y="11"/>
                </a:cxn>
                <a:cxn ang="0">
                  <a:pos x="153" y="21"/>
                </a:cxn>
                <a:cxn ang="0">
                  <a:pos x="10" y="21"/>
                </a:cxn>
                <a:cxn ang="0">
                  <a:pos x="0" y="11"/>
                </a:cxn>
                <a:cxn ang="0">
                  <a:pos x="10" y="0"/>
                </a:cxn>
                <a:cxn ang="0">
                  <a:pos x="153" y="0"/>
                </a:cxn>
                <a:cxn ang="0">
                  <a:pos x="163" y="11"/>
                </a:cxn>
              </a:cxnLst>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alpha val="100000"/>
              </a:srgbClr>
            </a:solidFill>
            <a:ln w="9525">
              <a:noFill/>
            </a:ln>
          </p:spPr>
          <p:txBody>
            <a:bodyPr/>
            <a:p>
              <a:endParaRPr lang="zh-CN" altLang="en-US"/>
            </a:p>
          </p:txBody>
        </p:sp>
        <p:sp>
          <p:nvSpPr>
            <p:cNvPr id="11270" name="Freeform 124@|5FFC:0|FBC:0|LFC:16777215|LBC:16777215"/>
            <p:cNvSpPr/>
            <p:nvPr/>
          </p:nvSpPr>
          <p:spPr>
            <a:xfrm>
              <a:off x="8278" y="8830"/>
              <a:ext cx="1597" cy="205"/>
            </a:xfrm>
            <a:custGeom>
              <a:avLst/>
              <a:gdLst/>
              <a:ahLst/>
              <a:cxnLst>
                <a:cxn ang="0">
                  <a:pos x="163" y="11"/>
                </a:cxn>
                <a:cxn ang="0">
                  <a:pos x="153" y="21"/>
                </a:cxn>
                <a:cxn ang="0">
                  <a:pos x="10" y="21"/>
                </a:cxn>
                <a:cxn ang="0">
                  <a:pos x="0" y="11"/>
                </a:cxn>
                <a:cxn ang="0">
                  <a:pos x="10" y="0"/>
                </a:cxn>
                <a:cxn ang="0">
                  <a:pos x="153" y="0"/>
                </a:cxn>
                <a:cxn ang="0">
                  <a:pos x="163" y="11"/>
                </a:cxn>
              </a:cxnLst>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alpha val="100000"/>
              </a:srgbClr>
            </a:solidFill>
            <a:ln w="9525">
              <a:noFill/>
            </a:ln>
          </p:spPr>
          <p:txBody>
            <a:bodyPr/>
            <a:p>
              <a:endParaRPr lang="zh-CN" altLang="en-US"/>
            </a:p>
          </p:txBody>
        </p:sp>
        <p:sp>
          <p:nvSpPr>
            <p:cNvPr id="11271" name="Freeform 125@|5FFC:0|FBC:0|LFC:16777215|LBC:16777215"/>
            <p:cNvSpPr/>
            <p:nvPr/>
          </p:nvSpPr>
          <p:spPr>
            <a:xfrm>
              <a:off x="8415" y="9405"/>
              <a:ext cx="1265" cy="318"/>
            </a:xfrm>
            <a:custGeom>
              <a:avLst/>
              <a:gdLst/>
              <a:ahLst/>
              <a:cxnLst>
                <a:cxn ang="0">
                  <a:pos x="0" y="0"/>
                </a:cxn>
                <a:cxn ang="0">
                  <a:pos x="129" y="0"/>
                </a:cxn>
                <a:cxn ang="0">
                  <a:pos x="63" y="30"/>
                </a:cxn>
                <a:cxn ang="0">
                  <a:pos x="0" y="0"/>
                </a:cxn>
              </a:cxnLst>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595959">
                <a:alpha val="100000"/>
              </a:srgbClr>
            </a:solidFill>
            <a:ln w="9525">
              <a:noFill/>
            </a:ln>
          </p:spPr>
          <p:txBody>
            <a:bodyPr/>
            <a:p>
              <a:endParaRPr lang="zh-CN" altLang="en-US"/>
            </a:p>
          </p:txBody>
        </p:sp>
        <p:sp>
          <p:nvSpPr>
            <p:cNvPr id="11272" name="Freeform 237@|5FFC:0|FBC:0|LFC:16777215|LBC:16777215"/>
            <p:cNvSpPr>
              <a:spLocks noEditPoints="1"/>
            </p:cNvSpPr>
            <p:nvPr/>
          </p:nvSpPr>
          <p:spPr>
            <a:xfrm>
              <a:off x="7410" y="4770"/>
              <a:ext cx="3333" cy="393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595959">
                <a:alpha val="100000"/>
              </a:srgbClr>
            </a:solidFill>
            <a:ln w="9525">
              <a:noFill/>
            </a:ln>
          </p:spPr>
          <p:txBody>
            <a:bodyPr/>
            <a:p>
              <a:endParaRPr lang="zh-CN" altLang="en-US"/>
            </a:p>
          </p:txBody>
        </p:sp>
        <p:sp>
          <p:nvSpPr>
            <p:cNvPr id="11298" name="TextBox 13"/>
            <p:cNvSpPr txBox="1"/>
            <p:nvPr/>
          </p:nvSpPr>
          <p:spPr>
            <a:xfrm>
              <a:off x="7995" y="5704"/>
              <a:ext cx="2162" cy="1551"/>
            </a:xfrm>
            <a:prstGeom prst="rect">
              <a:avLst/>
            </a:prstGeom>
            <a:noFill/>
            <a:ln w="9525">
              <a:noFill/>
            </a:ln>
          </p:spPr>
          <p:txBody>
            <a:bodyPr lIns="0" tIns="0" rIns="0" bIns="0">
              <a:spAutoFit/>
            </a:bodyPr>
            <a:p>
              <a:pPr algn="ctr" defTabSz="1216025" eaLnBrk="1" hangingPunct="1">
                <a:spcBef>
                  <a:spcPct val="20000"/>
                </a:spcBef>
              </a:pPr>
              <a:r>
                <a:rPr lang="zh-CN" altLang="en-US" sz="2000" b="1" dirty="0">
                  <a:solidFill>
                    <a:schemeClr val="tx1"/>
                  </a:solidFill>
                  <a:latin typeface="Arial" panose="020B0604020202020204" pitchFamily="34" charset="0"/>
                  <a:ea typeface="微软雅黑" panose="020B0503020204020204" charset="-122"/>
                  <a:sym typeface="Arial" panose="020B0604020202020204" pitchFamily="34" charset="0"/>
                </a:rPr>
                <a:t>MG小象的微淘内容</a:t>
              </a:r>
              <a:endParaRPr lang="zh-CN" altLang="en-US" sz="2000" b="1" dirty="0">
                <a:solidFill>
                  <a:schemeClr val="tx1"/>
                </a:solidFill>
                <a:latin typeface="Arial" panose="020B0604020202020204" pitchFamily="34" charset="0"/>
                <a:ea typeface="微软雅黑" panose="020B0503020204020204" charset="-122"/>
                <a:sym typeface="Arial" panose="020B0604020202020204" pitchFamily="34" charset="0"/>
              </a:endParaRPr>
            </a:p>
            <a:p>
              <a:pPr algn="ctr" defTabSz="1216025" eaLnBrk="1" hangingPunct="1">
                <a:spcBef>
                  <a:spcPct val="20000"/>
                </a:spcBef>
              </a:pPr>
              <a:r>
                <a:rPr lang="zh-CN" altLang="en-US" sz="2000" b="1" dirty="0">
                  <a:solidFill>
                    <a:schemeClr val="tx1"/>
                  </a:solidFill>
                  <a:latin typeface="Arial" panose="020B0604020202020204" pitchFamily="34" charset="0"/>
                  <a:ea typeface="微软雅黑" panose="020B0503020204020204" charset="-122"/>
                  <a:sym typeface="Arial" panose="020B0604020202020204" pitchFamily="34" charset="0"/>
                </a:rPr>
                <a:t>规划</a:t>
              </a:r>
              <a:endParaRPr lang="zh-CN" altLang="en-US" sz="2000"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sp>
        <p:nvSpPr>
          <p:cNvPr id="11301" name="TextBox 13"/>
          <p:cNvSpPr txBox="1"/>
          <p:nvPr/>
        </p:nvSpPr>
        <p:spPr>
          <a:xfrm>
            <a:off x="5247640" y="1501140"/>
            <a:ext cx="994410" cy="276860"/>
          </a:xfrm>
          <a:prstGeom prst="rect">
            <a:avLst/>
          </a:prstGeom>
          <a:noFill/>
          <a:ln w="9525">
            <a:noFill/>
          </a:ln>
        </p:spPr>
        <p:txBody>
          <a:bodyPr wrap="square" lIns="0" tIns="0" rIns="0" bIns="0">
            <a:spAutoFit/>
          </a:bodyPr>
          <a:p>
            <a:pPr algn="ctr" defTabSz="1216025" eaLnBrk="1" hangingPunct="1">
              <a:spcBef>
                <a:spcPct val="20000"/>
              </a:spcBef>
            </a:pPr>
            <a:r>
              <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rPr>
              <a:t>榜单</a:t>
            </a:r>
            <a:endParaRPr lang="zh-CN" altLang="en-US" b="1"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302" name="TextBox 13"/>
          <p:cNvSpPr txBox="1"/>
          <p:nvPr/>
        </p:nvSpPr>
        <p:spPr>
          <a:xfrm>
            <a:off x="4862195" y="1806575"/>
            <a:ext cx="1803400" cy="430530"/>
          </a:xfrm>
          <a:prstGeom prst="rect">
            <a:avLst/>
          </a:prstGeom>
          <a:noFill/>
          <a:ln w="9525">
            <a:noFill/>
          </a:ln>
        </p:spPr>
        <p:txBody>
          <a:bodyPr wrap="square" lIns="0" tIns="0" rIns="0" bIns="0">
            <a:spAutoFit/>
          </a:bodyPr>
          <a:p>
            <a:pPr algn="ctr" defTabSz="1216025" eaLnBrk="1" hangingPunct="1">
              <a:spcBef>
                <a:spcPct val="20000"/>
              </a:spcBef>
            </a:pPr>
            <a:r>
              <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rPr>
              <a:t>为买家推荐近期销量较高的几种款式</a:t>
            </a:r>
            <a:endParaRPr lang="zh-CN" altLang="en-US" sz="14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spTree>
    <p:custDataLst>
      <p:tags r:id="rId3"/>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3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9" fill="hold">
                            <p:stCondLst>
                              <p:cond delay="1949"/>
                            </p:stCondLst>
                            <p:childTnLst>
                              <p:par>
                                <p:cTn id="20" presetID="23" presetClass="entr" presetSubtype="16"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p:cTn id="22" dur="500" fill="hold"/>
                                        <p:tgtEl>
                                          <p:spTgt spid="11274"/>
                                        </p:tgtEl>
                                        <p:attrNameLst>
                                          <p:attrName>ppt_w</p:attrName>
                                        </p:attrNameLst>
                                      </p:cBhvr>
                                      <p:tavLst>
                                        <p:tav tm="0">
                                          <p:val>
                                            <p:fltVal val="0"/>
                                          </p:val>
                                        </p:tav>
                                        <p:tav tm="100000">
                                          <p:val>
                                            <p:strVal val="#ppt_w"/>
                                          </p:val>
                                        </p:tav>
                                      </p:tavLst>
                                    </p:anim>
                                    <p:anim calcmode="lin" valueType="num">
                                      <p:cBhvr>
                                        <p:cTn id="23" dur="500" fill="hold"/>
                                        <p:tgtEl>
                                          <p:spTgt spid="11274"/>
                                        </p:tgtEl>
                                        <p:attrNameLst>
                                          <p:attrName>ppt_h</p:attrName>
                                        </p:attrNameLst>
                                      </p:cBhvr>
                                      <p:tavLst>
                                        <p:tav tm="0">
                                          <p:val>
                                            <p:fltVal val="0"/>
                                          </p:val>
                                        </p:tav>
                                        <p:tav tm="100000">
                                          <p:val>
                                            <p:strVal val="#ppt_h"/>
                                          </p:val>
                                        </p:tav>
                                      </p:tavLst>
                                    </p:anim>
                                  </p:childTnLst>
                                </p:cTn>
                              </p:par>
                            </p:childTnLst>
                          </p:cTn>
                        </p:par>
                        <p:par>
                          <p:cTn id="24" fill="hold">
                            <p:stCondLst>
                              <p:cond delay="2449"/>
                            </p:stCondLst>
                            <p:childTnLst>
                              <p:par>
                                <p:cTn id="25" presetID="10" presetClass="entr" presetSubtype="0" fill="hold" grpId="0" nodeType="afterEffect">
                                  <p:stCondLst>
                                    <p:cond delay="0"/>
                                  </p:stCondLst>
                                  <p:childTnLst>
                                    <p:set>
                                      <p:cBhvr>
                                        <p:cTn id="26" dur="1" fill="hold">
                                          <p:stCondLst>
                                            <p:cond delay="0"/>
                                          </p:stCondLst>
                                        </p:cTn>
                                        <p:tgtEl>
                                          <p:spTgt spid="11293"/>
                                        </p:tgtEl>
                                        <p:attrNameLst>
                                          <p:attrName>style.visibility</p:attrName>
                                        </p:attrNameLst>
                                      </p:cBhvr>
                                      <p:to>
                                        <p:strVal val="visible"/>
                                      </p:to>
                                    </p:set>
                                    <p:animEffect transition="in" filter="fade">
                                      <p:cBhvr>
                                        <p:cTn id="27" dur="500"/>
                                        <p:tgtEl>
                                          <p:spTgt spid="112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97"/>
                                        </p:tgtEl>
                                        <p:attrNameLst>
                                          <p:attrName>style.visibility</p:attrName>
                                        </p:attrNameLst>
                                      </p:cBhvr>
                                      <p:to>
                                        <p:strVal val="visible"/>
                                      </p:to>
                                    </p:set>
                                    <p:animEffect transition="in" filter="fade">
                                      <p:cBhvr>
                                        <p:cTn id="30" dur="500"/>
                                        <p:tgtEl>
                                          <p:spTgt spid="11297"/>
                                        </p:tgtEl>
                                      </p:cBhvr>
                                    </p:animEffect>
                                  </p:childTnLst>
                                </p:cTn>
                              </p:par>
                            </p:childTnLst>
                          </p:cTn>
                        </p:par>
                        <p:par>
                          <p:cTn id="31" fill="hold">
                            <p:stCondLst>
                              <p:cond delay="2949"/>
                            </p:stCondLst>
                            <p:childTnLst>
                              <p:par>
                                <p:cTn id="32" presetID="23" presetClass="entr" presetSubtype="16" fill="hold" grpId="0" nodeType="afterEffect">
                                  <p:stCondLst>
                                    <p:cond delay="0"/>
                                  </p:stCondLst>
                                  <p:childTnLst>
                                    <p:set>
                                      <p:cBhvr>
                                        <p:cTn id="33" dur="1" fill="hold">
                                          <p:stCondLst>
                                            <p:cond delay="0"/>
                                          </p:stCondLst>
                                        </p:cTn>
                                        <p:tgtEl>
                                          <p:spTgt spid="11273"/>
                                        </p:tgtEl>
                                        <p:attrNameLst>
                                          <p:attrName>style.visibility</p:attrName>
                                        </p:attrNameLst>
                                      </p:cBhvr>
                                      <p:to>
                                        <p:strVal val="visible"/>
                                      </p:to>
                                    </p:set>
                                    <p:anim calcmode="lin" valueType="num">
                                      <p:cBhvr>
                                        <p:cTn id="34" dur="500" fill="hold"/>
                                        <p:tgtEl>
                                          <p:spTgt spid="11273"/>
                                        </p:tgtEl>
                                        <p:attrNameLst>
                                          <p:attrName>ppt_w</p:attrName>
                                        </p:attrNameLst>
                                      </p:cBhvr>
                                      <p:tavLst>
                                        <p:tav tm="0">
                                          <p:val>
                                            <p:fltVal val="0"/>
                                          </p:val>
                                        </p:tav>
                                        <p:tav tm="100000">
                                          <p:val>
                                            <p:strVal val="#ppt_w"/>
                                          </p:val>
                                        </p:tav>
                                      </p:tavLst>
                                    </p:anim>
                                    <p:anim calcmode="lin" valueType="num">
                                      <p:cBhvr>
                                        <p:cTn id="35" dur="500" fill="hold"/>
                                        <p:tgtEl>
                                          <p:spTgt spid="11273"/>
                                        </p:tgtEl>
                                        <p:attrNameLst>
                                          <p:attrName>ppt_h</p:attrName>
                                        </p:attrNameLst>
                                      </p:cBhvr>
                                      <p:tavLst>
                                        <p:tav tm="0">
                                          <p:val>
                                            <p:fltVal val="0"/>
                                          </p:val>
                                        </p:tav>
                                        <p:tav tm="100000">
                                          <p:val>
                                            <p:strVal val="#ppt_h"/>
                                          </p:val>
                                        </p:tav>
                                      </p:tavLst>
                                    </p:anim>
                                  </p:childTnLst>
                                </p:cTn>
                              </p:par>
                            </p:childTnLst>
                          </p:cTn>
                        </p:par>
                        <p:par>
                          <p:cTn id="36" fill="hold">
                            <p:stCondLst>
                              <p:cond delay="3449"/>
                            </p:stCondLst>
                            <p:childTnLst>
                              <p:par>
                                <p:cTn id="37" presetID="10" presetClass="entr" presetSubtype="0" fill="hold" grpId="0" nodeType="afterEffect">
                                  <p:stCondLst>
                                    <p:cond delay="0"/>
                                  </p:stCondLst>
                                  <p:childTnLst>
                                    <p:set>
                                      <p:cBhvr>
                                        <p:cTn id="38" dur="1" fill="hold">
                                          <p:stCondLst>
                                            <p:cond delay="0"/>
                                          </p:stCondLst>
                                        </p:cTn>
                                        <p:tgtEl>
                                          <p:spTgt spid="11292"/>
                                        </p:tgtEl>
                                        <p:attrNameLst>
                                          <p:attrName>style.visibility</p:attrName>
                                        </p:attrNameLst>
                                      </p:cBhvr>
                                      <p:to>
                                        <p:strVal val="visible"/>
                                      </p:to>
                                    </p:set>
                                    <p:animEffect transition="in" filter="fade">
                                      <p:cBhvr>
                                        <p:cTn id="39" dur="500"/>
                                        <p:tgtEl>
                                          <p:spTgt spid="112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96"/>
                                        </p:tgtEl>
                                        <p:attrNameLst>
                                          <p:attrName>style.visibility</p:attrName>
                                        </p:attrNameLst>
                                      </p:cBhvr>
                                      <p:to>
                                        <p:strVal val="visible"/>
                                      </p:to>
                                    </p:set>
                                    <p:animEffect transition="in" filter="fade">
                                      <p:cBhvr>
                                        <p:cTn id="42" dur="500"/>
                                        <p:tgtEl>
                                          <p:spTgt spid="11296"/>
                                        </p:tgtEl>
                                      </p:cBhvr>
                                    </p:animEffect>
                                  </p:childTnLst>
                                </p:cTn>
                              </p:par>
                            </p:childTnLst>
                          </p:cTn>
                        </p:par>
                        <p:par>
                          <p:cTn id="43" fill="hold">
                            <p:stCondLst>
                              <p:cond delay="3949"/>
                            </p:stCondLst>
                            <p:childTnLst>
                              <p:par>
                                <p:cTn id="44" presetID="23" presetClass="entr" presetSubtype="16" fill="hold" grpId="0" nodeType="after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500" fill="hold"/>
                                        <p:tgtEl>
                                          <p:spTgt spid="11279"/>
                                        </p:tgtEl>
                                        <p:attrNameLst>
                                          <p:attrName>ppt_w</p:attrName>
                                        </p:attrNameLst>
                                      </p:cBhvr>
                                      <p:tavLst>
                                        <p:tav tm="0">
                                          <p:val>
                                            <p:fltVal val="0"/>
                                          </p:val>
                                        </p:tav>
                                        <p:tav tm="100000">
                                          <p:val>
                                            <p:strVal val="#ppt_w"/>
                                          </p:val>
                                        </p:tav>
                                      </p:tavLst>
                                    </p:anim>
                                    <p:anim calcmode="lin" valueType="num">
                                      <p:cBhvr>
                                        <p:cTn id="47" dur="500" fill="hold"/>
                                        <p:tgtEl>
                                          <p:spTgt spid="11279"/>
                                        </p:tgtEl>
                                        <p:attrNameLst>
                                          <p:attrName>ppt_h</p:attrName>
                                        </p:attrNameLst>
                                      </p:cBhvr>
                                      <p:tavLst>
                                        <p:tav tm="0">
                                          <p:val>
                                            <p:fltVal val="0"/>
                                          </p:val>
                                        </p:tav>
                                        <p:tav tm="100000">
                                          <p:val>
                                            <p:strVal val="#ppt_h"/>
                                          </p:val>
                                        </p:tav>
                                      </p:tavLst>
                                    </p:anim>
                                  </p:childTnLst>
                                </p:cTn>
                              </p:par>
                            </p:childTnLst>
                          </p:cTn>
                        </p:par>
                        <p:par>
                          <p:cTn id="48" fill="hold">
                            <p:stCondLst>
                              <p:cond delay="4449"/>
                            </p:stCondLst>
                            <p:childTnLst>
                              <p:par>
                                <p:cTn id="49" presetID="10" presetClass="entr" presetSubtype="0" fill="hold" grpId="0" nodeType="afterEffect">
                                  <p:stCondLst>
                                    <p:cond delay="0"/>
                                  </p:stCondLst>
                                  <p:childTnLst>
                                    <p:set>
                                      <p:cBhvr>
                                        <p:cTn id="50" dur="1" fill="hold">
                                          <p:stCondLst>
                                            <p:cond delay="0"/>
                                          </p:stCondLst>
                                        </p:cTn>
                                        <p:tgtEl>
                                          <p:spTgt spid="11290"/>
                                        </p:tgtEl>
                                        <p:attrNameLst>
                                          <p:attrName>style.visibility</p:attrName>
                                        </p:attrNameLst>
                                      </p:cBhvr>
                                      <p:to>
                                        <p:strVal val="visible"/>
                                      </p:to>
                                    </p:set>
                                    <p:animEffect transition="in" filter="fade">
                                      <p:cBhvr>
                                        <p:cTn id="51" dur="500"/>
                                        <p:tgtEl>
                                          <p:spTgt spid="1129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291"/>
                                        </p:tgtEl>
                                        <p:attrNameLst>
                                          <p:attrName>style.visibility</p:attrName>
                                        </p:attrNameLst>
                                      </p:cBhvr>
                                      <p:to>
                                        <p:strVal val="visible"/>
                                      </p:to>
                                    </p:set>
                                    <p:animEffect transition="in" filter="fade">
                                      <p:cBhvr>
                                        <p:cTn id="54" dur="500"/>
                                        <p:tgtEl>
                                          <p:spTgt spid="11291"/>
                                        </p:tgtEl>
                                      </p:cBhvr>
                                    </p:animEffect>
                                  </p:childTnLst>
                                </p:cTn>
                              </p:par>
                            </p:childTnLst>
                          </p:cTn>
                        </p:par>
                        <p:par>
                          <p:cTn id="55" fill="hold">
                            <p:stCondLst>
                              <p:cond delay="4949"/>
                            </p:stCondLst>
                            <p:childTnLst>
                              <p:par>
                                <p:cTn id="56" presetID="23" presetClass="entr" presetSubtype="16" fill="hold" grpId="0" nodeType="afterEffect">
                                  <p:stCondLst>
                                    <p:cond delay="0"/>
                                  </p:stCondLst>
                                  <p:childTnLst>
                                    <p:set>
                                      <p:cBhvr>
                                        <p:cTn id="57" dur="1" fill="hold">
                                          <p:stCondLst>
                                            <p:cond delay="0"/>
                                          </p:stCondLst>
                                        </p:cTn>
                                        <p:tgtEl>
                                          <p:spTgt spid="11280"/>
                                        </p:tgtEl>
                                        <p:attrNameLst>
                                          <p:attrName>style.visibility</p:attrName>
                                        </p:attrNameLst>
                                      </p:cBhvr>
                                      <p:to>
                                        <p:strVal val="visible"/>
                                      </p:to>
                                    </p:set>
                                    <p:anim calcmode="lin" valueType="num">
                                      <p:cBhvr>
                                        <p:cTn id="58" dur="500" fill="hold"/>
                                        <p:tgtEl>
                                          <p:spTgt spid="11280"/>
                                        </p:tgtEl>
                                        <p:attrNameLst>
                                          <p:attrName>ppt_w</p:attrName>
                                        </p:attrNameLst>
                                      </p:cBhvr>
                                      <p:tavLst>
                                        <p:tav tm="0">
                                          <p:val>
                                            <p:fltVal val="0"/>
                                          </p:val>
                                        </p:tav>
                                        <p:tav tm="100000">
                                          <p:val>
                                            <p:strVal val="#ppt_w"/>
                                          </p:val>
                                        </p:tav>
                                      </p:tavLst>
                                    </p:anim>
                                    <p:anim calcmode="lin" valueType="num">
                                      <p:cBhvr>
                                        <p:cTn id="59" dur="500" fill="hold"/>
                                        <p:tgtEl>
                                          <p:spTgt spid="11280"/>
                                        </p:tgtEl>
                                        <p:attrNameLst>
                                          <p:attrName>ppt_h</p:attrName>
                                        </p:attrNameLst>
                                      </p:cBhvr>
                                      <p:tavLst>
                                        <p:tav tm="0">
                                          <p:val>
                                            <p:fltVal val="0"/>
                                          </p:val>
                                        </p:tav>
                                        <p:tav tm="100000">
                                          <p:val>
                                            <p:strVal val="#ppt_h"/>
                                          </p:val>
                                        </p:tav>
                                      </p:tavLst>
                                    </p:anim>
                                  </p:childTnLst>
                                </p:cTn>
                              </p:par>
                            </p:childTnLst>
                          </p:cTn>
                        </p:par>
                        <p:par>
                          <p:cTn id="60" fill="hold">
                            <p:stCondLst>
                              <p:cond delay="5449"/>
                            </p:stCondLst>
                            <p:childTnLst>
                              <p:par>
                                <p:cTn id="61" presetID="10" presetClass="entr" presetSubtype="0" fill="hold" grpId="0" nodeType="afterEffect">
                                  <p:stCondLst>
                                    <p:cond delay="0"/>
                                  </p:stCondLst>
                                  <p:childTnLst>
                                    <p:set>
                                      <p:cBhvr>
                                        <p:cTn id="62" dur="1" fill="hold">
                                          <p:stCondLst>
                                            <p:cond delay="0"/>
                                          </p:stCondLst>
                                        </p:cTn>
                                        <p:tgtEl>
                                          <p:spTgt spid="11301"/>
                                        </p:tgtEl>
                                        <p:attrNameLst>
                                          <p:attrName>style.visibility</p:attrName>
                                        </p:attrNameLst>
                                      </p:cBhvr>
                                      <p:to>
                                        <p:strVal val="visible"/>
                                      </p:to>
                                    </p:set>
                                    <p:animEffect transition="in" filter="fade">
                                      <p:cBhvr>
                                        <p:cTn id="63" dur="500"/>
                                        <p:tgtEl>
                                          <p:spTgt spid="1130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302"/>
                                        </p:tgtEl>
                                        <p:attrNameLst>
                                          <p:attrName>style.visibility</p:attrName>
                                        </p:attrNameLst>
                                      </p:cBhvr>
                                      <p:to>
                                        <p:strVal val="visible"/>
                                      </p:to>
                                    </p:set>
                                    <p:animEffect transition="in" filter="fade">
                                      <p:cBhvr>
                                        <p:cTn id="66" dur="500"/>
                                        <p:tgtEl>
                                          <p:spTgt spid="11302"/>
                                        </p:tgtEl>
                                      </p:cBhvr>
                                    </p:animEffect>
                                  </p:childTnLst>
                                </p:cTn>
                              </p:par>
                            </p:childTnLst>
                          </p:cTn>
                        </p:par>
                        <p:par>
                          <p:cTn id="67" fill="hold">
                            <p:stCondLst>
                              <p:cond delay="5949"/>
                            </p:stCondLst>
                            <p:childTnLst>
                              <p:par>
                                <p:cTn id="68" presetID="23" presetClass="entr" presetSubtype="16" fill="hold" grpId="0" nodeType="afterEffect">
                                  <p:stCondLst>
                                    <p:cond delay="0"/>
                                  </p:stCondLst>
                                  <p:childTnLst>
                                    <p:set>
                                      <p:cBhvr>
                                        <p:cTn id="69" dur="1" fill="hold">
                                          <p:stCondLst>
                                            <p:cond delay="0"/>
                                          </p:stCondLst>
                                        </p:cTn>
                                        <p:tgtEl>
                                          <p:spTgt spid="11276"/>
                                        </p:tgtEl>
                                        <p:attrNameLst>
                                          <p:attrName>style.visibility</p:attrName>
                                        </p:attrNameLst>
                                      </p:cBhvr>
                                      <p:to>
                                        <p:strVal val="visible"/>
                                      </p:to>
                                    </p:set>
                                    <p:anim calcmode="lin" valueType="num">
                                      <p:cBhvr>
                                        <p:cTn id="70" dur="500" fill="hold"/>
                                        <p:tgtEl>
                                          <p:spTgt spid="11276"/>
                                        </p:tgtEl>
                                        <p:attrNameLst>
                                          <p:attrName>ppt_w</p:attrName>
                                        </p:attrNameLst>
                                      </p:cBhvr>
                                      <p:tavLst>
                                        <p:tav tm="0">
                                          <p:val>
                                            <p:fltVal val="0"/>
                                          </p:val>
                                        </p:tav>
                                        <p:tav tm="100000">
                                          <p:val>
                                            <p:strVal val="#ppt_w"/>
                                          </p:val>
                                        </p:tav>
                                      </p:tavLst>
                                    </p:anim>
                                    <p:anim calcmode="lin" valueType="num">
                                      <p:cBhvr>
                                        <p:cTn id="71" dur="500" fill="hold"/>
                                        <p:tgtEl>
                                          <p:spTgt spid="11276"/>
                                        </p:tgtEl>
                                        <p:attrNameLst>
                                          <p:attrName>ppt_h</p:attrName>
                                        </p:attrNameLst>
                                      </p:cBhvr>
                                      <p:tavLst>
                                        <p:tav tm="0">
                                          <p:val>
                                            <p:fltVal val="0"/>
                                          </p:val>
                                        </p:tav>
                                        <p:tav tm="100000">
                                          <p:val>
                                            <p:strVal val="#ppt_h"/>
                                          </p:val>
                                        </p:tav>
                                      </p:tavLst>
                                    </p:anim>
                                  </p:childTnLst>
                                </p:cTn>
                              </p:par>
                            </p:childTnLst>
                          </p:cTn>
                        </p:par>
                        <p:par>
                          <p:cTn id="72" fill="hold">
                            <p:stCondLst>
                              <p:cond delay="6449"/>
                            </p:stCondLst>
                            <p:childTnLst>
                              <p:par>
                                <p:cTn id="73" presetID="10" presetClass="entr" presetSubtype="0" fill="hold" grpId="0" nodeType="afterEffect">
                                  <p:stCondLst>
                                    <p:cond delay="0"/>
                                  </p:stCondLst>
                                  <p:childTnLst>
                                    <p:set>
                                      <p:cBhvr>
                                        <p:cTn id="74" dur="1" fill="hold">
                                          <p:stCondLst>
                                            <p:cond delay="0"/>
                                          </p:stCondLst>
                                        </p:cTn>
                                        <p:tgtEl>
                                          <p:spTgt spid="11282"/>
                                        </p:tgtEl>
                                        <p:attrNameLst>
                                          <p:attrName>style.visibility</p:attrName>
                                        </p:attrNameLst>
                                      </p:cBhvr>
                                      <p:to>
                                        <p:strVal val="visible"/>
                                      </p:to>
                                    </p:set>
                                    <p:animEffect transition="in" filter="fade">
                                      <p:cBhvr>
                                        <p:cTn id="75" dur="500"/>
                                        <p:tgtEl>
                                          <p:spTgt spid="112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283"/>
                                        </p:tgtEl>
                                        <p:attrNameLst>
                                          <p:attrName>style.visibility</p:attrName>
                                        </p:attrNameLst>
                                      </p:cBhvr>
                                      <p:to>
                                        <p:strVal val="visible"/>
                                      </p:to>
                                    </p:set>
                                    <p:animEffect transition="in" filter="fade">
                                      <p:cBhvr>
                                        <p:cTn id="78" dur="500"/>
                                        <p:tgtEl>
                                          <p:spTgt spid="11283"/>
                                        </p:tgtEl>
                                      </p:cBhvr>
                                    </p:animEffect>
                                  </p:childTnLst>
                                </p:cTn>
                              </p:par>
                            </p:childTnLst>
                          </p:cTn>
                        </p:par>
                        <p:par>
                          <p:cTn id="79" fill="hold">
                            <p:stCondLst>
                              <p:cond delay="6949"/>
                            </p:stCondLst>
                            <p:childTnLst>
                              <p:par>
                                <p:cTn id="80" presetID="23" presetClass="entr" presetSubtype="16" fill="hold" grpId="0" nodeType="afterEffect">
                                  <p:stCondLst>
                                    <p:cond delay="0"/>
                                  </p:stCondLst>
                                  <p:childTnLst>
                                    <p:set>
                                      <p:cBhvr>
                                        <p:cTn id="81" dur="1" fill="hold">
                                          <p:stCondLst>
                                            <p:cond delay="0"/>
                                          </p:stCondLst>
                                        </p:cTn>
                                        <p:tgtEl>
                                          <p:spTgt spid="11277"/>
                                        </p:tgtEl>
                                        <p:attrNameLst>
                                          <p:attrName>style.visibility</p:attrName>
                                        </p:attrNameLst>
                                      </p:cBhvr>
                                      <p:to>
                                        <p:strVal val="visible"/>
                                      </p:to>
                                    </p:set>
                                    <p:anim calcmode="lin" valueType="num">
                                      <p:cBhvr>
                                        <p:cTn id="82" dur="500" fill="hold"/>
                                        <p:tgtEl>
                                          <p:spTgt spid="11277"/>
                                        </p:tgtEl>
                                        <p:attrNameLst>
                                          <p:attrName>ppt_w</p:attrName>
                                        </p:attrNameLst>
                                      </p:cBhvr>
                                      <p:tavLst>
                                        <p:tav tm="0">
                                          <p:val>
                                            <p:fltVal val="0"/>
                                          </p:val>
                                        </p:tav>
                                        <p:tav tm="100000">
                                          <p:val>
                                            <p:strVal val="#ppt_w"/>
                                          </p:val>
                                        </p:tav>
                                      </p:tavLst>
                                    </p:anim>
                                    <p:anim calcmode="lin" valueType="num">
                                      <p:cBhvr>
                                        <p:cTn id="83" dur="500" fill="hold"/>
                                        <p:tgtEl>
                                          <p:spTgt spid="11277"/>
                                        </p:tgtEl>
                                        <p:attrNameLst>
                                          <p:attrName>ppt_h</p:attrName>
                                        </p:attrNameLst>
                                      </p:cBhvr>
                                      <p:tavLst>
                                        <p:tav tm="0">
                                          <p:val>
                                            <p:fltVal val="0"/>
                                          </p:val>
                                        </p:tav>
                                        <p:tav tm="100000">
                                          <p:val>
                                            <p:strVal val="#ppt_h"/>
                                          </p:val>
                                        </p:tav>
                                      </p:tavLst>
                                    </p:anim>
                                  </p:childTnLst>
                                </p:cTn>
                              </p:par>
                            </p:childTnLst>
                          </p:cTn>
                        </p:par>
                        <p:par>
                          <p:cTn id="84" fill="hold">
                            <p:stCondLst>
                              <p:cond delay="7449"/>
                            </p:stCondLst>
                            <p:childTnLst>
                              <p:par>
                                <p:cTn id="85" presetID="10" presetClass="entr" presetSubtype="0" fill="hold" grpId="0" nodeType="afterEffect">
                                  <p:stCondLst>
                                    <p:cond delay="0"/>
                                  </p:stCondLst>
                                  <p:childTnLst>
                                    <p:set>
                                      <p:cBhvr>
                                        <p:cTn id="86" dur="1" fill="hold">
                                          <p:stCondLst>
                                            <p:cond delay="0"/>
                                          </p:stCondLst>
                                        </p:cTn>
                                        <p:tgtEl>
                                          <p:spTgt spid="11284"/>
                                        </p:tgtEl>
                                        <p:attrNameLst>
                                          <p:attrName>style.visibility</p:attrName>
                                        </p:attrNameLst>
                                      </p:cBhvr>
                                      <p:to>
                                        <p:strVal val="visible"/>
                                      </p:to>
                                    </p:set>
                                    <p:animEffect transition="in" filter="fade">
                                      <p:cBhvr>
                                        <p:cTn id="87" dur="500"/>
                                        <p:tgtEl>
                                          <p:spTgt spid="1128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285"/>
                                        </p:tgtEl>
                                        <p:attrNameLst>
                                          <p:attrName>style.visibility</p:attrName>
                                        </p:attrNameLst>
                                      </p:cBhvr>
                                      <p:to>
                                        <p:strVal val="visible"/>
                                      </p:to>
                                    </p:set>
                                    <p:animEffect transition="in" filter="fade">
                                      <p:cBhvr>
                                        <p:cTn id="90" dur="500"/>
                                        <p:tgtEl>
                                          <p:spTgt spid="11285"/>
                                        </p:tgtEl>
                                      </p:cBhvr>
                                    </p:animEffect>
                                  </p:childTnLst>
                                </p:cTn>
                              </p:par>
                            </p:childTnLst>
                          </p:cTn>
                        </p:par>
                        <p:par>
                          <p:cTn id="91" fill="hold">
                            <p:stCondLst>
                              <p:cond delay="7949"/>
                            </p:stCondLst>
                            <p:childTnLst>
                              <p:par>
                                <p:cTn id="92" presetID="23" presetClass="entr" presetSubtype="16" fill="hold" grpId="0" nodeType="afterEffect">
                                  <p:stCondLst>
                                    <p:cond delay="0"/>
                                  </p:stCondLst>
                                  <p:childTnLst>
                                    <p:set>
                                      <p:cBhvr>
                                        <p:cTn id="93" dur="1" fill="hold">
                                          <p:stCondLst>
                                            <p:cond delay="0"/>
                                          </p:stCondLst>
                                        </p:cTn>
                                        <p:tgtEl>
                                          <p:spTgt spid="11278"/>
                                        </p:tgtEl>
                                        <p:attrNameLst>
                                          <p:attrName>style.visibility</p:attrName>
                                        </p:attrNameLst>
                                      </p:cBhvr>
                                      <p:to>
                                        <p:strVal val="visible"/>
                                      </p:to>
                                    </p:set>
                                    <p:anim calcmode="lin" valueType="num">
                                      <p:cBhvr>
                                        <p:cTn id="94" dur="500" fill="hold"/>
                                        <p:tgtEl>
                                          <p:spTgt spid="11278"/>
                                        </p:tgtEl>
                                        <p:attrNameLst>
                                          <p:attrName>ppt_w</p:attrName>
                                        </p:attrNameLst>
                                      </p:cBhvr>
                                      <p:tavLst>
                                        <p:tav tm="0">
                                          <p:val>
                                            <p:fltVal val="0"/>
                                          </p:val>
                                        </p:tav>
                                        <p:tav tm="100000">
                                          <p:val>
                                            <p:strVal val="#ppt_w"/>
                                          </p:val>
                                        </p:tav>
                                      </p:tavLst>
                                    </p:anim>
                                    <p:anim calcmode="lin" valueType="num">
                                      <p:cBhvr>
                                        <p:cTn id="95" dur="500" fill="hold"/>
                                        <p:tgtEl>
                                          <p:spTgt spid="11278"/>
                                        </p:tgtEl>
                                        <p:attrNameLst>
                                          <p:attrName>ppt_h</p:attrName>
                                        </p:attrNameLst>
                                      </p:cBhvr>
                                      <p:tavLst>
                                        <p:tav tm="0">
                                          <p:val>
                                            <p:fltVal val="0"/>
                                          </p:val>
                                        </p:tav>
                                        <p:tav tm="100000">
                                          <p:val>
                                            <p:strVal val="#ppt_h"/>
                                          </p:val>
                                        </p:tav>
                                      </p:tavLst>
                                    </p:anim>
                                  </p:childTnLst>
                                </p:cTn>
                              </p:par>
                            </p:childTnLst>
                          </p:cTn>
                        </p:par>
                        <p:par>
                          <p:cTn id="96" fill="hold">
                            <p:stCondLst>
                              <p:cond delay="8449"/>
                            </p:stCondLst>
                            <p:childTnLst>
                              <p:par>
                                <p:cTn id="97" presetID="10" presetClass="entr" presetSubtype="0" fill="hold" grpId="0" nodeType="afterEffect">
                                  <p:stCondLst>
                                    <p:cond delay="0"/>
                                  </p:stCondLst>
                                  <p:childTnLst>
                                    <p:set>
                                      <p:cBhvr>
                                        <p:cTn id="98" dur="1" fill="hold">
                                          <p:stCondLst>
                                            <p:cond delay="0"/>
                                          </p:stCondLst>
                                        </p:cTn>
                                        <p:tgtEl>
                                          <p:spTgt spid="11286"/>
                                        </p:tgtEl>
                                        <p:attrNameLst>
                                          <p:attrName>style.visibility</p:attrName>
                                        </p:attrNameLst>
                                      </p:cBhvr>
                                      <p:to>
                                        <p:strVal val="visible"/>
                                      </p:to>
                                    </p:set>
                                    <p:animEffect transition="in" filter="fade">
                                      <p:cBhvr>
                                        <p:cTn id="99" dur="500"/>
                                        <p:tgtEl>
                                          <p:spTgt spid="1128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287"/>
                                        </p:tgtEl>
                                        <p:attrNameLst>
                                          <p:attrName>style.visibility</p:attrName>
                                        </p:attrNameLst>
                                      </p:cBhvr>
                                      <p:to>
                                        <p:strVal val="visible"/>
                                      </p:to>
                                    </p:set>
                                    <p:animEffect transition="in" filter="fade">
                                      <p:cBhvr>
                                        <p:cTn id="102"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74" grpId="0" animBg="1"/>
      <p:bldP spid="11293" grpId="0"/>
      <p:bldP spid="11297" grpId="0"/>
      <p:bldP spid="11273" grpId="0" animBg="1"/>
      <p:bldP spid="11279" grpId="0" animBg="1"/>
      <p:bldP spid="11280" grpId="0" animBg="1"/>
      <p:bldP spid="11276" grpId="0" animBg="1"/>
      <p:bldP spid="11277" grpId="0" animBg="1"/>
      <p:bldP spid="11278" grpId="0" animBg="1"/>
      <p:bldP spid="11292" grpId="0"/>
      <p:bldP spid="11296" grpId="0"/>
      <p:bldP spid="11291" grpId="0"/>
      <p:bldP spid="11290" grpId="0"/>
      <p:bldP spid="11302" grpId="0"/>
      <p:bldP spid="11301" grpId="0"/>
      <p:bldP spid="11282" grpId="0"/>
      <p:bldP spid="11283" grpId="0"/>
      <p:bldP spid="11284" grpId="0"/>
      <p:bldP spid="11285" grpId="0"/>
      <p:bldP spid="11286" grpId="0"/>
      <p:bldP spid="112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sp>
        <p:nvSpPr>
          <p:cNvPr id="100" name="文本框 99"/>
          <p:cNvSpPr txBox="1"/>
          <p:nvPr/>
        </p:nvSpPr>
        <p:spPr>
          <a:xfrm>
            <a:off x="2823210" y="3079115"/>
            <a:ext cx="6546215" cy="175323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在运营微淘时，可以经常的拉取其中数据，制作execl柱形图、折线图和饼状图等，通过对比整理，知道目前存在的问题和解决方式。以此，来不断推进微淘工作的优化，对此前制定的微淘战略方针进行局部的策略调整。</a:t>
            </a:r>
            <a:endParaRPr lang="zh-CN" altLang="en-US" sz="1800" b="0" dirty="0">
              <a:ln>
                <a:noFill/>
              </a:ln>
              <a:effectLst/>
              <a:uLnTx/>
              <a:uFillTx/>
            </a:endParaRPr>
          </a:p>
        </p:txBody>
      </p:sp>
      <p:grpSp>
        <p:nvGrpSpPr>
          <p:cNvPr id="7" name="组合 6"/>
          <p:cNvGrpSpPr/>
          <p:nvPr/>
        </p:nvGrpSpPr>
        <p:grpSpPr>
          <a:xfrm>
            <a:off x="1714500" y="1486535"/>
            <a:ext cx="3267710" cy="702945"/>
            <a:chOff x="2700" y="2341"/>
            <a:chExt cx="5146" cy="1107"/>
          </a:xfrm>
        </p:grpSpPr>
        <p:grpSp>
          <p:nvGrpSpPr>
            <p:cNvPr id="8" name="组合 7"/>
            <p:cNvGrpSpPr/>
            <p:nvPr/>
          </p:nvGrpSpPr>
          <p:grpSpPr>
            <a:xfrm>
              <a:off x="2700" y="2341"/>
              <a:ext cx="1755" cy="1107"/>
              <a:chOff x="2069" y="2249"/>
              <a:chExt cx="2244" cy="1415"/>
            </a:xfrm>
          </p:grpSpPr>
          <p:sp>
            <p:nvSpPr>
              <p:cNvPr id="10" name="圆角矩形 9"/>
              <p:cNvSpPr/>
              <p:nvPr/>
            </p:nvSpPr>
            <p:spPr>
              <a:xfrm rot="2700000">
                <a:off x="2898" y="2249"/>
                <a:ext cx="1415" cy="1415"/>
              </a:xfrm>
              <a:prstGeom prst="roundRect">
                <a:avLst>
                  <a:gd name="adj" fmla="val 0"/>
                </a:avLst>
              </a:prstGeom>
              <a:solidFill>
                <a:srgbClr val="327D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rot="2700000">
                <a:off x="2069" y="2249"/>
                <a:ext cx="1415" cy="1415"/>
              </a:xfrm>
              <a:prstGeom prst="roundRect">
                <a:avLst>
                  <a:gd name="adj" fmla="val 0"/>
                </a:avLst>
              </a:prstGeom>
              <a:solidFill>
                <a:srgbClr val="327E6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rot="2700000">
                <a:off x="2483" y="2249"/>
                <a:ext cx="1415" cy="1415"/>
              </a:xfrm>
              <a:prstGeom prst="roundRect">
                <a:avLst>
                  <a:gd name="adj" fmla="val 0"/>
                </a:avLst>
              </a:prstGeom>
              <a:solidFill>
                <a:srgbClr val="38A39A"/>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601" y="2448"/>
                <a:ext cx="1377" cy="1051"/>
              </a:xfrm>
              <a:prstGeom prst="rect">
                <a:avLst/>
              </a:prstGeom>
              <a:noFill/>
            </p:spPr>
            <p:txBody>
              <a:bodyPr wrap="square" rtlCol="0">
                <a:spAutoFit/>
              </a:bodyPr>
              <a:p>
                <a:r>
                  <a:rPr lang="en-US" altLang="zh-CN" sz="2800" b="1" dirty="0" smtClean="0">
                    <a:solidFill>
                      <a:srgbClr val="FFFFFF"/>
                    </a:solidFill>
                    <a:latin typeface="微软雅黑" panose="020B0503020204020204" charset="-122"/>
                    <a:ea typeface="微软雅黑" panose="020B0503020204020204" charset="-122"/>
                  </a:rPr>
                  <a:t>03</a:t>
                </a:r>
                <a:endParaRPr lang="en-US" altLang="zh-CN" sz="2800" b="1" dirty="0" smtClean="0">
                  <a:solidFill>
                    <a:srgbClr val="FFFFFF"/>
                  </a:solidFill>
                  <a:latin typeface="微软雅黑" panose="020B0503020204020204" charset="-122"/>
                  <a:ea typeface="微软雅黑" panose="020B0503020204020204" charset="-122"/>
                </a:endParaRPr>
              </a:p>
            </p:txBody>
          </p:sp>
        </p:grpSp>
        <p:sp>
          <p:nvSpPr>
            <p:cNvPr id="14" name="文本框 13"/>
            <p:cNvSpPr txBox="1"/>
            <p:nvPr/>
          </p:nvSpPr>
          <p:spPr>
            <a:xfrm>
              <a:off x="4904" y="2483"/>
              <a:ext cx="2942" cy="822"/>
            </a:xfrm>
            <a:prstGeom prst="rect">
              <a:avLst/>
            </a:prstGeom>
            <a:noFill/>
          </p:spPr>
          <p:txBody>
            <a:bodyPr wrap="square" rtlCol="0">
              <a:spAutoFit/>
            </a:bodyPr>
            <a:p>
              <a:r>
                <a:rPr lang="zh-CN" altLang="en-US" sz="2800"/>
                <a:t>数据分析</a:t>
              </a:r>
              <a:endParaRPr lang="zh-CN" altLang="en-US" sz="2800"/>
            </a:p>
          </p:txBody>
        </p:sp>
      </p:grpSp>
      <p:sp>
        <p:nvSpPr>
          <p:cNvPr id="15" name="文本框 14"/>
          <p:cNvSpPr txBox="1"/>
          <p:nvPr>
            <p:custDataLst>
              <p:tags r:id="rId2"/>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运营步骤</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250"/>
                            </p:stCondLst>
                            <p:childTnLst>
                              <p:par>
                                <p:cTn id="18" presetID="12" presetClass="entr" presetSubtype="4"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p:tgtEl>
                                          <p:spTgt spid="100"/>
                                        </p:tgtEl>
                                        <p:attrNameLst>
                                          <p:attrName>ppt_y</p:attrName>
                                        </p:attrNameLst>
                                      </p:cBhvr>
                                      <p:tavLst>
                                        <p:tav tm="0">
                                          <p:val>
                                            <p:strVal val="#ppt_y+#ppt_h*1.125000"/>
                                          </p:val>
                                        </p:tav>
                                        <p:tav tm="100000">
                                          <p:val>
                                            <p:strVal val="#ppt_y"/>
                                          </p:val>
                                        </p:tav>
                                      </p:tavLst>
                                    </p:anim>
                                    <p:animEffect transition="in" filter="wipe(up)">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3900" y="1936116"/>
            <a:ext cx="9131300" cy="1727200"/>
          </a:xfrm>
        </p:spPr>
        <p:txBody>
          <a:bodyPr>
            <a:normAutofit/>
          </a:bodyPr>
          <a:lstStyle/>
          <a:p>
            <a:r>
              <a:rPr lang="en-US" altLang="zh-CN" sz="4400"/>
              <a:t>微淘内容发布与维护</a:t>
            </a:r>
            <a:endParaRPr lang="en-US" altLang="zh-CN" sz="4400"/>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3</a:t>
            </a:r>
            <a:endParaRPr lang="en-US" altLang="zh-CN" sz="28700"/>
          </a:p>
        </p:txBody>
      </p:sp>
    </p:spTree>
    <p:custDataLst>
      <p:tags r:id="rId3"/>
    </p:custData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pic>
        <p:nvPicPr>
          <p:cNvPr id="669" name="图片 669" descr="微淘"/>
          <p:cNvPicPr>
            <a:picLocks noChangeAspect="1"/>
          </p:cNvPicPr>
          <p:nvPr/>
        </p:nvPicPr>
        <p:blipFill>
          <a:blip r:embed="rId2"/>
          <a:stretch>
            <a:fillRect/>
          </a:stretch>
        </p:blipFill>
        <p:spPr>
          <a:xfrm>
            <a:off x="892810" y="1212215"/>
            <a:ext cx="7284085" cy="3536315"/>
          </a:xfrm>
          <a:prstGeom prst="rect">
            <a:avLst/>
          </a:prstGeom>
        </p:spPr>
      </p:pic>
      <p:sp>
        <p:nvSpPr>
          <p:cNvPr id="4" name="矩形 3"/>
          <p:cNvSpPr/>
          <p:nvPr/>
        </p:nvSpPr>
        <p:spPr>
          <a:xfrm>
            <a:off x="6924675" y="4134485"/>
            <a:ext cx="440055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7474585" y="4739640"/>
            <a:ext cx="3421380" cy="829945"/>
          </a:xfrm>
          <a:prstGeom prst="rect">
            <a:avLst/>
          </a:prstGeom>
          <a:noFill/>
        </p:spPr>
        <p:txBody>
          <a:bodyPr wrap="square" rtlCol="0">
            <a:spAutoFit/>
          </a:bodyPr>
          <a:p>
            <a:r>
              <a:rPr lang="zh-CN" altLang="en-US" sz="2400" b="1">
                <a:solidFill>
                  <a:schemeClr val="bg1"/>
                </a:solidFill>
              </a:rPr>
              <a:t>图文广播</a:t>
            </a:r>
            <a:r>
              <a:rPr lang="zh-CN" altLang="en-US" sz="2400"/>
              <a:t>是运营微淘时最常用到的方式</a:t>
            </a:r>
            <a:endParaRPr lang="zh-CN" altLang="en-US" sz="2400"/>
          </a:p>
        </p:txBody>
      </p:sp>
    </p:spTree>
    <p:custDataLst>
      <p:tags r:id="rId3"/>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800" decel="100000"/>
                                        <p:tgtEl>
                                          <p:spTgt spid="669"/>
                                        </p:tgtEl>
                                      </p:cBhvr>
                                    </p:animEffect>
                                    <p:anim calcmode="lin" valueType="num">
                                      <p:cBhvr>
                                        <p:cTn id="8" dur="800" decel="100000" fill="hold"/>
                                        <p:tgtEl>
                                          <p:spTgt spid="669"/>
                                        </p:tgtEl>
                                        <p:attrNameLst>
                                          <p:attrName>style.rotation</p:attrName>
                                        </p:attrNameLst>
                                      </p:cBhvr>
                                      <p:tavLst>
                                        <p:tav tm="0">
                                          <p:val>
                                            <p:fltVal val="-90"/>
                                          </p:val>
                                        </p:tav>
                                        <p:tav tm="100000">
                                          <p:val>
                                            <p:fltVal val="0"/>
                                          </p:val>
                                        </p:tav>
                                      </p:tavLst>
                                    </p:anim>
                                    <p:anim calcmode="lin" valueType="num">
                                      <p:cBhvr>
                                        <p:cTn id="9" dur="800" decel="100000" fill="hold"/>
                                        <p:tgtEl>
                                          <p:spTgt spid="669"/>
                                        </p:tgtEl>
                                        <p:attrNameLst>
                                          <p:attrName>ppt_x</p:attrName>
                                        </p:attrNameLst>
                                      </p:cBhvr>
                                      <p:tavLst>
                                        <p:tav tm="0">
                                          <p:val>
                                            <p:strVal val="#ppt_x+0.4"/>
                                          </p:val>
                                        </p:tav>
                                        <p:tav tm="100000">
                                          <p:val>
                                            <p:strVal val="#ppt_x-0.05"/>
                                          </p:val>
                                        </p:tav>
                                      </p:tavLst>
                                    </p:anim>
                                    <p:anim calcmode="lin" valueType="num">
                                      <p:cBhvr>
                                        <p:cTn id="10" dur="800" decel="100000" fill="hold"/>
                                        <p:tgtEl>
                                          <p:spTgt spid="6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down)">
                                      <p:cBhvr>
                                        <p:cTn id="17" dur="500"/>
                                        <p:tgtEl>
                                          <p:spTgt spid="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933450" y="3371850"/>
            <a:ext cx="2874646" cy="1466850"/>
            <a:chOff x="878204" y="2914650"/>
            <a:chExt cx="2874646" cy="1466850"/>
          </a:xfrm>
        </p:grpSpPr>
        <p:sp>
          <p:nvSpPr>
            <p:cNvPr id="6" name="椭圆 5"/>
            <p:cNvSpPr/>
            <p:nvPr>
              <p:custDataLst>
                <p:tags r:id="rId2"/>
              </p:custDataLst>
            </p:nvPr>
          </p:nvSpPr>
          <p:spPr>
            <a:xfrm>
              <a:off x="878204" y="3102610"/>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五角星 1"/>
            <p:cNvSpPr/>
            <p:nvPr>
              <p:custDataLst>
                <p:tags r:id="rId3"/>
              </p:custDataLst>
            </p:nvPr>
          </p:nvSpPr>
          <p:spPr>
            <a:xfrm>
              <a:off x="989964" y="320008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1</a:t>
              </a:r>
              <a:endParaRPr lang="zh-CN" altLang="en-US" dirty="0">
                <a:solidFill>
                  <a:schemeClr val="accent1"/>
                </a:solidFill>
              </a:endParaRPr>
            </a:p>
          </p:txBody>
        </p:sp>
        <p:cxnSp>
          <p:nvCxnSpPr>
            <p:cNvPr id="10" name="直接连接符 9"/>
            <p:cNvCxnSpPr/>
            <p:nvPr>
              <p:custDataLst>
                <p:tags r:id="rId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认识微淘</a:t>
              </a:r>
              <a:endParaRPr lang="zh-CN" altLang="en-US" dirty="0"/>
            </a:p>
          </p:txBody>
        </p:sp>
      </p:grpSp>
      <p:grpSp>
        <p:nvGrpSpPr>
          <p:cNvPr id="14" name="组合 13"/>
          <p:cNvGrpSpPr/>
          <p:nvPr>
            <p:custDataLst>
              <p:tags r:id="rId6"/>
            </p:custDataLst>
          </p:nvPr>
        </p:nvGrpSpPr>
        <p:grpSpPr>
          <a:xfrm>
            <a:off x="4537075" y="3371850"/>
            <a:ext cx="2838451" cy="1466850"/>
            <a:chOff x="914399" y="2914650"/>
            <a:chExt cx="2838451" cy="1466850"/>
          </a:xfrm>
        </p:grpSpPr>
        <p:sp>
          <p:nvSpPr>
            <p:cNvPr id="15" name="椭圆 14"/>
            <p:cNvSpPr/>
            <p:nvPr>
              <p:custDataLst>
                <p:tags r:id="rId7"/>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五角星 15"/>
            <p:cNvSpPr/>
            <p:nvPr>
              <p:custDataLst>
                <p:tags r:id="rId8"/>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2</a:t>
              </a:r>
              <a:endParaRPr lang="zh-CN" altLang="en-US" dirty="0">
                <a:solidFill>
                  <a:schemeClr val="accent1"/>
                </a:solidFill>
              </a:endParaRPr>
            </a:p>
          </p:txBody>
        </p:sp>
        <p:cxnSp>
          <p:nvCxnSpPr>
            <p:cNvPr id="17" name="直接连接符 16"/>
            <p:cNvCxnSpPr/>
            <p:nvPr>
              <p:custDataLst>
                <p:tags r:id="rId9"/>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0"/>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微淘内容策划</a:t>
              </a:r>
              <a:endParaRPr lang="zh-CN" altLang="en-US" dirty="0"/>
            </a:p>
          </p:txBody>
        </p:sp>
      </p:grpSp>
      <p:grpSp>
        <p:nvGrpSpPr>
          <p:cNvPr id="19" name="组合 18"/>
          <p:cNvGrpSpPr/>
          <p:nvPr>
            <p:custDataLst>
              <p:tags r:id="rId11"/>
            </p:custDataLst>
          </p:nvPr>
        </p:nvGrpSpPr>
        <p:grpSpPr>
          <a:xfrm>
            <a:off x="8080375" y="3371850"/>
            <a:ext cx="2838451" cy="1466850"/>
            <a:chOff x="914399" y="2914650"/>
            <a:chExt cx="2838451" cy="1466850"/>
          </a:xfrm>
        </p:grpSpPr>
        <p:sp>
          <p:nvSpPr>
            <p:cNvPr id="20" name="椭圆 19"/>
            <p:cNvSpPr/>
            <p:nvPr>
              <p:custDataLst>
                <p:tags r:id="rId12"/>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1" name="五角星 20"/>
            <p:cNvSpPr/>
            <p:nvPr>
              <p:custDataLst>
                <p:tags r:id="rId13"/>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3</a:t>
              </a:r>
              <a:endParaRPr lang="zh-CN" altLang="en-US" dirty="0">
                <a:solidFill>
                  <a:schemeClr val="accent1"/>
                </a:solidFill>
              </a:endParaRPr>
            </a:p>
          </p:txBody>
        </p:sp>
        <p:cxnSp>
          <p:nvCxnSpPr>
            <p:cNvPr id="22" name="直接连接符 21"/>
            <p:cNvCxnSpPr/>
            <p:nvPr>
              <p:custDataLst>
                <p:tags r:id="rId1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5"/>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微淘内容发布与维护</a:t>
              </a:r>
              <a:endParaRPr lang="zh-CN" altLang="en-US" dirty="0"/>
            </a:p>
          </p:txBody>
        </p:sp>
      </p:grpSp>
      <p:sp>
        <p:nvSpPr>
          <p:cNvPr id="40" name="文本框 39"/>
          <p:cNvSpPr txBox="1"/>
          <p:nvPr>
            <p:custDataLst>
              <p:tags r:id="rId16"/>
            </p:custDataLst>
          </p:nvPr>
        </p:nvSpPr>
        <p:spPr>
          <a:xfrm>
            <a:off x="3658235" y="915035"/>
            <a:ext cx="4644390" cy="1638935"/>
          </a:xfrm>
          <a:prstGeom prst="rect">
            <a:avLst/>
          </a:prstGeom>
          <a:noFill/>
        </p:spPr>
        <p:txBody>
          <a:bodyPr wrap="square" rtlCol="0" anchor="ctr">
            <a:normAutofit/>
          </a:bodyPr>
          <a:lstStyle/>
          <a:p>
            <a:pPr algn="ctr" fontAlgn="auto">
              <a:lnSpc>
                <a:spcPct val="100000"/>
              </a:lnSpc>
            </a:pPr>
            <a:r>
              <a:rPr lang="zh-CN" altLang="en-US" sz="3200" dirty="0" smtClean="0">
                <a:latin typeface="+mj-ea"/>
                <a:ea typeface="+mj-ea"/>
                <a:sym typeface="+mn-ea"/>
              </a:rPr>
              <a:t>目 录</a:t>
            </a:r>
            <a:br>
              <a:rPr lang="en-US" altLang="zh-CN" sz="2400" dirty="0" smtClean="0">
                <a:latin typeface="黑体" panose="02010609060101010101" pitchFamily="49" charset="-122"/>
                <a:ea typeface="黑体" panose="02010609060101010101" pitchFamily="49" charset="-122"/>
                <a:sym typeface="+mn-ea"/>
              </a:rPr>
            </a:br>
            <a:r>
              <a:rPr lang="en-US" altLang="zh-CN" sz="2400" dirty="0" smtClean="0">
                <a:solidFill>
                  <a:srgbClr val="01A49F"/>
                </a:solidFill>
                <a:sym typeface="+mn-ea"/>
              </a:rPr>
              <a:t>contents </a:t>
            </a:r>
            <a:endParaRPr lang="en-US" altLang="zh-CN" sz="2400" dirty="0"/>
          </a:p>
        </p:txBody>
      </p:sp>
      <p:pic>
        <p:nvPicPr>
          <p:cNvPr id="7" name="图片 6" descr="20149309313"/>
          <p:cNvPicPr>
            <a:picLocks noChangeAspect="1"/>
          </p:cNvPicPr>
          <p:nvPr/>
        </p:nvPicPr>
        <p:blipFill>
          <a:blip r:embed="rId17"/>
          <a:stretch>
            <a:fillRect/>
          </a:stretch>
        </p:blipFill>
        <p:spPr>
          <a:xfrm>
            <a:off x="9034145" y="635"/>
            <a:ext cx="2990300" cy="900007"/>
          </a:xfrm>
          <a:prstGeom prst="rect">
            <a:avLst/>
          </a:prstGeom>
        </p:spPr>
      </p:pic>
    </p:spTree>
    <p:custDataLst>
      <p:tags r:id="rId18"/>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1049"/>
                            </p:stCondLst>
                            <p:childTnLst>
                              <p:par>
                                <p:cTn id="13" presetID="3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9" fill="hold">
                            <p:stCondLst>
                              <p:cond delay="2049"/>
                            </p:stCondLst>
                            <p:childTnLst>
                              <p:par>
                                <p:cTn id="20" presetID="37"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900" decel="100000" fill="hold"/>
                                        <p:tgtEl>
                                          <p:spTgt spid="1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6" fill="hold">
                            <p:stCondLst>
                              <p:cond delay="3049"/>
                            </p:stCondLst>
                            <p:childTnLst>
                              <p:par>
                                <p:cTn id="27" presetID="37"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900" decel="100000" fill="hold"/>
                                        <p:tgtEl>
                                          <p:spTgt spid="1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159829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标题</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32773" name="Freeform 15"/>
          <p:cNvSpPr/>
          <p:nvPr/>
        </p:nvSpPr>
        <p:spPr>
          <a:xfrm>
            <a:off x="4306888" y="1683703"/>
            <a:ext cx="1503362" cy="2011362"/>
          </a:xfrm>
          <a:custGeom>
            <a:avLst/>
            <a:gdLst/>
            <a:ahLst/>
            <a:cxnLst>
              <a:cxn ang="0">
                <a:pos x="0" y="503132"/>
              </a:cxn>
              <a:cxn ang="0">
                <a:pos x="542429" y="504743"/>
              </a:cxn>
              <a:cxn ang="0">
                <a:pos x="614582" y="516339"/>
              </a:cxn>
              <a:cxn ang="0">
                <a:pos x="683191" y="537920"/>
              </a:cxn>
              <a:cxn ang="0">
                <a:pos x="747612" y="568842"/>
              </a:cxn>
              <a:cxn ang="0">
                <a:pos x="806236" y="607817"/>
              </a:cxn>
              <a:cxn ang="0">
                <a:pos x="859061" y="655167"/>
              </a:cxn>
              <a:cxn ang="0">
                <a:pos x="904479" y="709281"/>
              </a:cxn>
              <a:cxn ang="0">
                <a:pos x="942165" y="769837"/>
              </a:cxn>
              <a:cxn ang="0">
                <a:pos x="971477" y="835547"/>
              </a:cxn>
              <a:cxn ang="0">
                <a:pos x="991126" y="906089"/>
              </a:cxn>
              <a:cxn ang="0">
                <a:pos x="1000467" y="980496"/>
              </a:cxn>
              <a:cxn ang="0">
                <a:pos x="998534" y="1057157"/>
              </a:cxn>
              <a:cxn ang="0">
                <a:pos x="985328" y="1130598"/>
              </a:cxn>
              <a:cxn ang="0">
                <a:pos x="961814" y="1200495"/>
              </a:cxn>
              <a:cxn ang="0">
                <a:pos x="928637" y="1265561"/>
              </a:cxn>
              <a:cxn ang="0">
                <a:pos x="887085" y="1324507"/>
              </a:cxn>
              <a:cxn ang="0">
                <a:pos x="837480" y="1377010"/>
              </a:cxn>
              <a:cxn ang="0">
                <a:pos x="780145" y="1422105"/>
              </a:cxn>
              <a:cxn ang="0">
                <a:pos x="717012" y="1458503"/>
              </a:cxn>
              <a:cxn ang="0">
                <a:pos x="648403" y="1485560"/>
              </a:cxn>
              <a:cxn ang="0">
                <a:pos x="574962" y="1502632"/>
              </a:cxn>
              <a:cxn ang="0">
                <a:pos x="515695" y="1508108"/>
              </a:cxn>
              <a:cxn ang="0">
                <a:pos x="492503" y="1508108"/>
              </a:cxn>
              <a:cxn ang="0">
                <a:pos x="492503" y="2011240"/>
              </a:cxn>
              <a:cxn ang="0">
                <a:pos x="513440" y="2011240"/>
              </a:cxn>
              <a:cxn ang="0">
                <a:pos x="534699" y="2010596"/>
              </a:cxn>
              <a:cxn ang="0">
                <a:pos x="600409" y="2006086"/>
              </a:cxn>
              <a:cxn ang="0">
                <a:pos x="750511" y="1979351"/>
              </a:cxn>
              <a:cxn ang="0">
                <a:pos x="890950" y="1931679"/>
              </a:cxn>
              <a:cxn ang="0">
                <a:pos x="1021404" y="1864681"/>
              </a:cxn>
              <a:cxn ang="0">
                <a:pos x="1139617" y="1779967"/>
              </a:cxn>
              <a:cxn ang="0">
                <a:pos x="1243980" y="1680113"/>
              </a:cxn>
              <a:cxn ang="0">
                <a:pos x="1332882" y="1566087"/>
              </a:cxn>
              <a:cxn ang="0">
                <a:pos x="1405356" y="1439821"/>
              </a:cxn>
              <a:cxn ang="0">
                <a:pos x="1458826" y="1303247"/>
              </a:cxn>
              <a:cxn ang="0">
                <a:pos x="1492325" y="1158299"/>
              </a:cxn>
              <a:cxn ang="0">
                <a:pos x="1503599" y="1006586"/>
              </a:cxn>
              <a:cxn ang="0">
                <a:pos x="1492647" y="855196"/>
              </a:cxn>
              <a:cxn ang="0">
                <a:pos x="1460114" y="711858"/>
              </a:cxn>
              <a:cxn ang="0">
                <a:pos x="1408577" y="577861"/>
              </a:cxn>
              <a:cxn ang="0">
                <a:pos x="1338680" y="453528"/>
              </a:cxn>
              <a:cxn ang="0">
                <a:pos x="1253321" y="341112"/>
              </a:cxn>
              <a:cxn ang="0">
                <a:pos x="1152824" y="242225"/>
              </a:cxn>
              <a:cxn ang="0">
                <a:pos x="1039764" y="158155"/>
              </a:cxn>
              <a:cxn ang="0">
                <a:pos x="915752" y="90512"/>
              </a:cxn>
              <a:cxn ang="0">
                <a:pos x="782078" y="40586"/>
              </a:cxn>
              <a:cxn ang="0">
                <a:pos x="640350" y="9663"/>
              </a:cxn>
              <a:cxn ang="0">
                <a:pos x="492503" y="0"/>
              </a:cxn>
            </a:cxnLst>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31939A"/>
          </a:solidFill>
          <a:ln w="9525">
            <a:noFill/>
          </a:ln>
        </p:spPr>
        <p:txBody>
          <a:bodyPr/>
          <a:p>
            <a:endParaRPr lang="zh-CN" altLang="en-US"/>
          </a:p>
        </p:txBody>
      </p:sp>
      <p:sp>
        <p:nvSpPr>
          <p:cNvPr id="32776" name="Freeform 15"/>
          <p:cNvSpPr/>
          <p:nvPr/>
        </p:nvSpPr>
        <p:spPr>
          <a:xfrm>
            <a:off x="4306888" y="3868103"/>
            <a:ext cx="1503362" cy="2011362"/>
          </a:xfrm>
          <a:custGeom>
            <a:avLst/>
            <a:gdLst/>
            <a:ahLst/>
            <a:cxnLst>
              <a:cxn ang="0">
                <a:pos x="0" y="503132"/>
              </a:cxn>
              <a:cxn ang="0">
                <a:pos x="542429" y="504743"/>
              </a:cxn>
              <a:cxn ang="0">
                <a:pos x="614582" y="516339"/>
              </a:cxn>
              <a:cxn ang="0">
                <a:pos x="683191" y="537920"/>
              </a:cxn>
              <a:cxn ang="0">
                <a:pos x="747612" y="568842"/>
              </a:cxn>
              <a:cxn ang="0">
                <a:pos x="806236" y="607817"/>
              </a:cxn>
              <a:cxn ang="0">
                <a:pos x="859061" y="655167"/>
              </a:cxn>
              <a:cxn ang="0">
                <a:pos x="904479" y="709281"/>
              </a:cxn>
              <a:cxn ang="0">
                <a:pos x="942165" y="769837"/>
              </a:cxn>
              <a:cxn ang="0">
                <a:pos x="971477" y="835547"/>
              </a:cxn>
              <a:cxn ang="0">
                <a:pos x="991126" y="906089"/>
              </a:cxn>
              <a:cxn ang="0">
                <a:pos x="1000467" y="980496"/>
              </a:cxn>
              <a:cxn ang="0">
                <a:pos x="998534" y="1057157"/>
              </a:cxn>
              <a:cxn ang="0">
                <a:pos x="985328" y="1130598"/>
              </a:cxn>
              <a:cxn ang="0">
                <a:pos x="961814" y="1200495"/>
              </a:cxn>
              <a:cxn ang="0">
                <a:pos x="928637" y="1265561"/>
              </a:cxn>
              <a:cxn ang="0">
                <a:pos x="887085" y="1324507"/>
              </a:cxn>
              <a:cxn ang="0">
                <a:pos x="837480" y="1377010"/>
              </a:cxn>
              <a:cxn ang="0">
                <a:pos x="780145" y="1422105"/>
              </a:cxn>
              <a:cxn ang="0">
                <a:pos x="717012" y="1458503"/>
              </a:cxn>
              <a:cxn ang="0">
                <a:pos x="648403" y="1485560"/>
              </a:cxn>
              <a:cxn ang="0">
                <a:pos x="574962" y="1502632"/>
              </a:cxn>
              <a:cxn ang="0">
                <a:pos x="515695" y="1508108"/>
              </a:cxn>
              <a:cxn ang="0">
                <a:pos x="492503" y="1508108"/>
              </a:cxn>
              <a:cxn ang="0">
                <a:pos x="492503" y="2011240"/>
              </a:cxn>
              <a:cxn ang="0">
                <a:pos x="513440" y="2011240"/>
              </a:cxn>
              <a:cxn ang="0">
                <a:pos x="534699" y="2010596"/>
              </a:cxn>
              <a:cxn ang="0">
                <a:pos x="600409" y="2006086"/>
              </a:cxn>
              <a:cxn ang="0">
                <a:pos x="750511" y="1979351"/>
              </a:cxn>
              <a:cxn ang="0">
                <a:pos x="890950" y="1931679"/>
              </a:cxn>
              <a:cxn ang="0">
                <a:pos x="1021404" y="1864681"/>
              </a:cxn>
              <a:cxn ang="0">
                <a:pos x="1139617" y="1779967"/>
              </a:cxn>
              <a:cxn ang="0">
                <a:pos x="1243980" y="1680113"/>
              </a:cxn>
              <a:cxn ang="0">
                <a:pos x="1332882" y="1566087"/>
              </a:cxn>
              <a:cxn ang="0">
                <a:pos x="1405356" y="1439821"/>
              </a:cxn>
              <a:cxn ang="0">
                <a:pos x="1458826" y="1303247"/>
              </a:cxn>
              <a:cxn ang="0">
                <a:pos x="1492325" y="1158299"/>
              </a:cxn>
              <a:cxn ang="0">
                <a:pos x="1503599" y="1006586"/>
              </a:cxn>
              <a:cxn ang="0">
                <a:pos x="1492647" y="855196"/>
              </a:cxn>
              <a:cxn ang="0">
                <a:pos x="1460114" y="711858"/>
              </a:cxn>
              <a:cxn ang="0">
                <a:pos x="1408577" y="577861"/>
              </a:cxn>
              <a:cxn ang="0">
                <a:pos x="1338680" y="453528"/>
              </a:cxn>
              <a:cxn ang="0">
                <a:pos x="1253321" y="341112"/>
              </a:cxn>
              <a:cxn ang="0">
                <a:pos x="1152824" y="242225"/>
              </a:cxn>
              <a:cxn ang="0">
                <a:pos x="1039764" y="158155"/>
              </a:cxn>
              <a:cxn ang="0">
                <a:pos x="915752" y="90512"/>
              </a:cxn>
              <a:cxn ang="0">
                <a:pos x="782078" y="40586"/>
              </a:cxn>
              <a:cxn ang="0">
                <a:pos x="640350" y="9663"/>
              </a:cxn>
              <a:cxn ang="0">
                <a:pos x="492503" y="0"/>
              </a:cxn>
            </a:cxnLst>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00AFEF"/>
          </a:solidFill>
          <a:ln w="9525">
            <a:noFill/>
          </a:ln>
        </p:spPr>
        <p:txBody>
          <a:bodyPr/>
          <a:p>
            <a:endParaRPr lang="zh-CN" altLang="en-US"/>
          </a:p>
        </p:txBody>
      </p:sp>
      <p:sp>
        <p:nvSpPr>
          <p:cNvPr id="32777" name="Freeform 15"/>
          <p:cNvSpPr/>
          <p:nvPr/>
        </p:nvSpPr>
        <p:spPr>
          <a:xfrm flipH="1">
            <a:off x="6065838" y="1683703"/>
            <a:ext cx="1503362" cy="2011362"/>
          </a:xfrm>
          <a:custGeom>
            <a:avLst/>
            <a:gdLst/>
            <a:ahLst/>
            <a:cxnLst>
              <a:cxn ang="0">
                <a:pos x="0" y="503132"/>
              </a:cxn>
              <a:cxn ang="0">
                <a:pos x="542429" y="504743"/>
              </a:cxn>
              <a:cxn ang="0">
                <a:pos x="614582" y="516339"/>
              </a:cxn>
              <a:cxn ang="0">
                <a:pos x="683191" y="537920"/>
              </a:cxn>
              <a:cxn ang="0">
                <a:pos x="747612" y="568842"/>
              </a:cxn>
              <a:cxn ang="0">
                <a:pos x="806236" y="607817"/>
              </a:cxn>
              <a:cxn ang="0">
                <a:pos x="859061" y="655167"/>
              </a:cxn>
              <a:cxn ang="0">
                <a:pos x="904479" y="709281"/>
              </a:cxn>
              <a:cxn ang="0">
                <a:pos x="942165" y="769837"/>
              </a:cxn>
              <a:cxn ang="0">
                <a:pos x="971477" y="835547"/>
              </a:cxn>
              <a:cxn ang="0">
                <a:pos x="991126" y="906089"/>
              </a:cxn>
              <a:cxn ang="0">
                <a:pos x="1000467" y="980496"/>
              </a:cxn>
              <a:cxn ang="0">
                <a:pos x="998534" y="1057157"/>
              </a:cxn>
              <a:cxn ang="0">
                <a:pos x="985328" y="1130598"/>
              </a:cxn>
              <a:cxn ang="0">
                <a:pos x="961814" y="1200495"/>
              </a:cxn>
              <a:cxn ang="0">
                <a:pos x="928637" y="1265561"/>
              </a:cxn>
              <a:cxn ang="0">
                <a:pos x="887085" y="1324507"/>
              </a:cxn>
              <a:cxn ang="0">
                <a:pos x="837480" y="1377010"/>
              </a:cxn>
              <a:cxn ang="0">
                <a:pos x="780145" y="1422105"/>
              </a:cxn>
              <a:cxn ang="0">
                <a:pos x="717012" y="1458503"/>
              </a:cxn>
              <a:cxn ang="0">
                <a:pos x="648403" y="1485560"/>
              </a:cxn>
              <a:cxn ang="0">
                <a:pos x="574962" y="1502632"/>
              </a:cxn>
              <a:cxn ang="0">
                <a:pos x="515695" y="1508108"/>
              </a:cxn>
              <a:cxn ang="0">
                <a:pos x="492503" y="1508108"/>
              </a:cxn>
              <a:cxn ang="0">
                <a:pos x="492503" y="2011240"/>
              </a:cxn>
              <a:cxn ang="0">
                <a:pos x="513440" y="2011240"/>
              </a:cxn>
              <a:cxn ang="0">
                <a:pos x="534699" y="2010596"/>
              </a:cxn>
              <a:cxn ang="0">
                <a:pos x="600409" y="2006086"/>
              </a:cxn>
              <a:cxn ang="0">
                <a:pos x="750511" y="1979351"/>
              </a:cxn>
              <a:cxn ang="0">
                <a:pos x="890950" y="1931679"/>
              </a:cxn>
              <a:cxn ang="0">
                <a:pos x="1021404" y="1864681"/>
              </a:cxn>
              <a:cxn ang="0">
                <a:pos x="1139617" y="1779967"/>
              </a:cxn>
              <a:cxn ang="0">
                <a:pos x="1243980" y="1680113"/>
              </a:cxn>
              <a:cxn ang="0">
                <a:pos x="1332882" y="1566087"/>
              </a:cxn>
              <a:cxn ang="0">
                <a:pos x="1405356" y="1439821"/>
              </a:cxn>
              <a:cxn ang="0">
                <a:pos x="1458826" y="1303247"/>
              </a:cxn>
              <a:cxn ang="0">
                <a:pos x="1492325" y="1158299"/>
              </a:cxn>
              <a:cxn ang="0">
                <a:pos x="1503599" y="1006586"/>
              </a:cxn>
              <a:cxn ang="0">
                <a:pos x="1492647" y="855196"/>
              </a:cxn>
              <a:cxn ang="0">
                <a:pos x="1460114" y="711858"/>
              </a:cxn>
              <a:cxn ang="0">
                <a:pos x="1408577" y="577861"/>
              </a:cxn>
              <a:cxn ang="0">
                <a:pos x="1338680" y="453528"/>
              </a:cxn>
              <a:cxn ang="0">
                <a:pos x="1253321" y="341112"/>
              </a:cxn>
              <a:cxn ang="0">
                <a:pos x="1152824" y="242225"/>
              </a:cxn>
              <a:cxn ang="0">
                <a:pos x="1039764" y="158155"/>
              </a:cxn>
              <a:cxn ang="0">
                <a:pos x="915752" y="90512"/>
              </a:cxn>
              <a:cxn ang="0">
                <a:pos x="782078" y="40586"/>
              </a:cxn>
              <a:cxn ang="0">
                <a:pos x="640350" y="9663"/>
              </a:cxn>
              <a:cxn ang="0">
                <a:pos x="492503" y="0"/>
              </a:cxn>
            </a:cxnLst>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00AFEF"/>
          </a:solidFill>
          <a:ln w="9525">
            <a:noFill/>
          </a:ln>
        </p:spPr>
        <p:txBody>
          <a:bodyPr/>
          <a:p>
            <a:endParaRPr lang="zh-CN" altLang="en-US"/>
          </a:p>
        </p:txBody>
      </p:sp>
      <p:sp>
        <p:nvSpPr>
          <p:cNvPr id="32778" name="Freeform 15"/>
          <p:cNvSpPr/>
          <p:nvPr/>
        </p:nvSpPr>
        <p:spPr>
          <a:xfrm flipH="1">
            <a:off x="6065838" y="3868103"/>
            <a:ext cx="1503362" cy="2011362"/>
          </a:xfrm>
          <a:custGeom>
            <a:avLst/>
            <a:gdLst/>
            <a:ahLst/>
            <a:cxnLst>
              <a:cxn ang="0">
                <a:pos x="0" y="503132"/>
              </a:cxn>
              <a:cxn ang="0">
                <a:pos x="542429" y="504743"/>
              </a:cxn>
              <a:cxn ang="0">
                <a:pos x="614582" y="516339"/>
              </a:cxn>
              <a:cxn ang="0">
                <a:pos x="683191" y="537920"/>
              </a:cxn>
              <a:cxn ang="0">
                <a:pos x="747612" y="568842"/>
              </a:cxn>
              <a:cxn ang="0">
                <a:pos x="806236" y="607817"/>
              </a:cxn>
              <a:cxn ang="0">
                <a:pos x="859061" y="655167"/>
              </a:cxn>
              <a:cxn ang="0">
                <a:pos x="904479" y="709281"/>
              </a:cxn>
              <a:cxn ang="0">
                <a:pos x="942165" y="769837"/>
              </a:cxn>
              <a:cxn ang="0">
                <a:pos x="971477" y="835547"/>
              </a:cxn>
              <a:cxn ang="0">
                <a:pos x="991126" y="906089"/>
              </a:cxn>
              <a:cxn ang="0">
                <a:pos x="1000467" y="980496"/>
              </a:cxn>
              <a:cxn ang="0">
                <a:pos x="998534" y="1057157"/>
              </a:cxn>
              <a:cxn ang="0">
                <a:pos x="985328" y="1130598"/>
              </a:cxn>
              <a:cxn ang="0">
                <a:pos x="961814" y="1200495"/>
              </a:cxn>
              <a:cxn ang="0">
                <a:pos x="928637" y="1265561"/>
              </a:cxn>
              <a:cxn ang="0">
                <a:pos x="887085" y="1324507"/>
              </a:cxn>
              <a:cxn ang="0">
                <a:pos x="837480" y="1377010"/>
              </a:cxn>
              <a:cxn ang="0">
                <a:pos x="780145" y="1422105"/>
              </a:cxn>
              <a:cxn ang="0">
                <a:pos x="717012" y="1458503"/>
              </a:cxn>
              <a:cxn ang="0">
                <a:pos x="648403" y="1485560"/>
              </a:cxn>
              <a:cxn ang="0">
                <a:pos x="574962" y="1502632"/>
              </a:cxn>
              <a:cxn ang="0">
                <a:pos x="515695" y="1508108"/>
              </a:cxn>
              <a:cxn ang="0">
                <a:pos x="492503" y="1508108"/>
              </a:cxn>
              <a:cxn ang="0">
                <a:pos x="492503" y="2011240"/>
              </a:cxn>
              <a:cxn ang="0">
                <a:pos x="513440" y="2011240"/>
              </a:cxn>
              <a:cxn ang="0">
                <a:pos x="534699" y="2010596"/>
              </a:cxn>
              <a:cxn ang="0">
                <a:pos x="600409" y="2006086"/>
              </a:cxn>
              <a:cxn ang="0">
                <a:pos x="750511" y="1979351"/>
              </a:cxn>
              <a:cxn ang="0">
                <a:pos x="890950" y="1931679"/>
              </a:cxn>
              <a:cxn ang="0">
                <a:pos x="1021404" y="1864681"/>
              </a:cxn>
              <a:cxn ang="0">
                <a:pos x="1139617" y="1779967"/>
              </a:cxn>
              <a:cxn ang="0">
                <a:pos x="1243980" y="1680113"/>
              </a:cxn>
              <a:cxn ang="0">
                <a:pos x="1332882" y="1566087"/>
              </a:cxn>
              <a:cxn ang="0">
                <a:pos x="1405356" y="1439821"/>
              </a:cxn>
              <a:cxn ang="0">
                <a:pos x="1458826" y="1303247"/>
              </a:cxn>
              <a:cxn ang="0">
                <a:pos x="1492325" y="1158299"/>
              </a:cxn>
              <a:cxn ang="0">
                <a:pos x="1503599" y="1006586"/>
              </a:cxn>
              <a:cxn ang="0">
                <a:pos x="1492647" y="855196"/>
              </a:cxn>
              <a:cxn ang="0">
                <a:pos x="1460114" y="711858"/>
              </a:cxn>
              <a:cxn ang="0">
                <a:pos x="1408577" y="577861"/>
              </a:cxn>
              <a:cxn ang="0">
                <a:pos x="1338680" y="453528"/>
              </a:cxn>
              <a:cxn ang="0">
                <a:pos x="1253321" y="341112"/>
              </a:cxn>
              <a:cxn ang="0">
                <a:pos x="1152824" y="242225"/>
              </a:cxn>
              <a:cxn ang="0">
                <a:pos x="1039764" y="158155"/>
              </a:cxn>
              <a:cxn ang="0">
                <a:pos x="915752" y="90512"/>
              </a:cxn>
              <a:cxn ang="0">
                <a:pos x="782078" y="40586"/>
              </a:cxn>
              <a:cxn ang="0">
                <a:pos x="640350" y="9663"/>
              </a:cxn>
              <a:cxn ang="0">
                <a:pos x="492503" y="0"/>
              </a:cxn>
            </a:cxnLst>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327C6F"/>
          </a:solidFill>
          <a:ln w="9525">
            <a:noFill/>
          </a:ln>
        </p:spPr>
        <p:txBody>
          <a:bodyPr/>
          <a:p>
            <a:endParaRPr lang="zh-CN" altLang="en-US"/>
          </a:p>
        </p:txBody>
      </p:sp>
      <p:sp>
        <p:nvSpPr>
          <p:cNvPr id="32779" name="TextBox 10"/>
          <p:cNvSpPr txBox="1"/>
          <p:nvPr/>
        </p:nvSpPr>
        <p:spPr>
          <a:xfrm>
            <a:off x="1745933" y="2505075"/>
            <a:ext cx="2011680" cy="337185"/>
          </a:xfrm>
          <a:prstGeom prst="rect">
            <a:avLst/>
          </a:prstGeom>
          <a:noFill/>
          <a:ln w="9525">
            <a:noFill/>
          </a:ln>
        </p:spPr>
        <p:txBody>
          <a:bodyPr wrap="none" anchor="t">
            <a:spAutoFit/>
          </a:bodyPr>
          <a:p>
            <a:pPr algn="l"/>
            <a:r>
              <a:rPr lang="zh-CN" altLang="en-US" sz="1600" dirty="0">
                <a:latin typeface="微软雅黑" panose="020B0503020204020204" charset="-122"/>
                <a:ea typeface="微软雅黑" panose="020B0503020204020204" charset="-122"/>
              </a:rPr>
              <a:t>要确保意思表达清楚</a:t>
            </a:r>
            <a:endParaRPr lang="zh-CN" altLang="en-US" sz="1600" dirty="0">
              <a:latin typeface="微软雅黑" panose="020B0503020204020204" charset="-122"/>
              <a:ea typeface="微软雅黑" panose="020B0503020204020204" charset="-122"/>
            </a:endParaRPr>
          </a:p>
        </p:txBody>
      </p:sp>
      <p:sp>
        <p:nvSpPr>
          <p:cNvPr id="32781" name="TextBox 12"/>
          <p:cNvSpPr txBox="1"/>
          <p:nvPr/>
        </p:nvSpPr>
        <p:spPr>
          <a:xfrm>
            <a:off x="4441825" y="2366328"/>
            <a:ext cx="755650" cy="646112"/>
          </a:xfrm>
          <a:prstGeom prst="rect">
            <a:avLst/>
          </a:prstGeom>
          <a:noFill/>
          <a:ln w="9525">
            <a:noFill/>
          </a:ln>
        </p:spPr>
        <p:txBody>
          <a:bodyPr wrap="none" anchor="t">
            <a:spAutoFit/>
          </a:bodyPr>
          <a:p>
            <a:r>
              <a:rPr lang="en-US" altLang="x-none" sz="3600" b="1" dirty="0">
                <a:solidFill>
                  <a:schemeClr val="tx2"/>
                </a:solidFill>
                <a:latin typeface="微软雅黑" panose="020B0503020204020204" charset="-122"/>
                <a:ea typeface="微软雅黑" panose="020B0503020204020204" charset="-122"/>
              </a:rPr>
              <a:t>01</a:t>
            </a:r>
            <a:endParaRPr lang="zh-CN" altLang="en-US" sz="3600" b="1" dirty="0">
              <a:solidFill>
                <a:schemeClr val="tx2"/>
              </a:solidFill>
              <a:latin typeface="微软雅黑" panose="020B0503020204020204" charset="-122"/>
              <a:ea typeface="微软雅黑" panose="020B0503020204020204" charset="-122"/>
            </a:endParaRPr>
          </a:p>
        </p:txBody>
      </p:sp>
      <p:sp>
        <p:nvSpPr>
          <p:cNvPr id="32782" name="TextBox 13"/>
          <p:cNvSpPr txBox="1"/>
          <p:nvPr/>
        </p:nvSpPr>
        <p:spPr>
          <a:xfrm>
            <a:off x="6727825" y="2366328"/>
            <a:ext cx="755650" cy="646112"/>
          </a:xfrm>
          <a:prstGeom prst="rect">
            <a:avLst/>
          </a:prstGeom>
          <a:noFill/>
          <a:ln w="9525">
            <a:noFill/>
          </a:ln>
        </p:spPr>
        <p:txBody>
          <a:bodyPr wrap="none" anchor="t">
            <a:spAutoFit/>
          </a:bodyPr>
          <a:p>
            <a:r>
              <a:rPr lang="en-US" altLang="x-none" sz="3600" b="1" dirty="0">
                <a:solidFill>
                  <a:schemeClr val="tx2"/>
                </a:solidFill>
                <a:latin typeface="微软雅黑" panose="020B0503020204020204" charset="-122"/>
                <a:ea typeface="微软雅黑" panose="020B0503020204020204" charset="-122"/>
              </a:rPr>
              <a:t>02</a:t>
            </a:r>
            <a:endParaRPr lang="zh-CN" altLang="en-US" sz="3600" b="1" dirty="0">
              <a:solidFill>
                <a:schemeClr val="tx2"/>
              </a:solidFill>
              <a:latin typeface="微软雅黑" panose="020B0503020204020204" charset="-122"/>
              <a:ea typeface="微软雅黑" panose="020B0503020204020204" charset="-122"/>
            </a:endParaRPr>
          </a:p>
        </p:txBody>
      </p:sp>
      <p:sp>
        <p:nvSpPr>
          <p:cNvPr id="32783" name="TextBox 14"/>
          <p:cNvSpPr txBox="1"/>
          <p:nvPr/>
        </p:nvSpPr>
        <p:spPr>
          <a:xfrm>
            <a:off x="4441825" y="4576128"/>
            <a:ext cx="755650" cy="646112"/>
          </a:xfrm>
          <a:prstGeom prst="rect">
            <a:avLst/>
          </a:prstGeom>
          <a:noFill/>
          <a:ln w="9525">
            <a:noFill/>
          </a:ln>
        </p:spPr>
        <p:txBody>
          <a:bodyPr wrap="none" anchor="t">
            <a:spAutoFit/>
          </a:bodyPr>
          <a:p>
            <a:r>
              <a:rPr lang="en-US" altLang="x-none" sz="3600" b="1" dirty="0">
                <a:solidFill>
                  <a:schemeClr val="tx2"/>
                </a:solidFill>
                <a:latin typeface="微软雅黑" panose="020B0503020204020204" charset="-122"/>
                <a:ea typeface="微软雅黑" panose="020B0503020204020204" charset="-122"/>
              </a:rPr>
              <a:t>03</a:t>
            </a:r>
            <a:endParaRPr lang="zh-CN" altLang="en-US" sz="3600" b="1" dirty="0">
              <a:solidFill>
                <a:schemeClr val="tx2"/>
              </a:solidFill>
              <a:latin typeface="微软雅黑" panose="020B0503020204020204" charset="-122"/>
              <a:ea typeface="微软雅黑" panose="020B0503020204020204" charset="-122"/>
            </a:endParaRPr>
          </a:p>
        </p:txBody>
      </p:sp>
      <p:sp>
        <p:nvSpPr>
          <p:cNvPr id="32784" name="TextBox 15"/>
          <p:cNvSpPr txBox="1"/>
          <p:nvPr/>
        </p:nvSpPr>
        <p:spPr>
          <a:xfrm>
            <a:off x="6727825" y="4576128"/>
            <a:ext cx="755650" cy="646112"/>
          </a:xfrm>
          <a:prstGeom prst="rect">
            <a:avLst/>
          </a:prstGeom>
          <a:noFill/>
          <a:ln w="9525">
            <a:noFill/>
          </a:ln>
        </p:spPr>
        <p:txBody>
          <a:bodyPr wrap="none" anchor="t">
            <a:spAutoFit/>
          </a:bodyPr>
          <a:p>
            <a:r>
              <a:rPr lang="en-US" altLang="x-none" sz="3600" b="1" dirty="0">
                <a:solidFill>
                  <a:schemeClr val="tx2"/>
                </a:solidFill>
                <a:latin typeface="微软雅黑" panose="020B0503020204020204" charset="-122"/>
                <a:ea typeface="微软雅黑" panose="020B0503020204020204" charset="-122"/>
              </a:rPr>
              <a:t>04</a:t>
            </a:r>
            <a:endParaRPr lang="zh-CN" altLang="en-US" sz="3600" b="1" dirty="0">
              <a:solidFill>
                <a:schemeClr val="tx2"/>
              </a:solidFill>
              <a:latin typeface="微软雅黑" panose="020B0503020204020204" charset="-122"/>
              <a:ea typeface="微软雅黑" panose="020B0503020204020204" charset="-122"/>
            </a:endParaRPr>
          </a:p>
        </p:txBody>
      </p:sp>
      <p:sp>
        <p:nvSpPr>
          <p:cNvPr id="32785" name="TextBox 16"/>
          <p:cNvSpPr txBox="1"/>
          <p:nvPr/>
        </p:nvSpPr>
        <p:spPr>
          <a:xfrm>
            <a:off x="7712075" y="1844040"/>
            <a:ext cx="3230880" cy="1691005"/>
          </a:xfrm>
          <a:prstGeom prst="rect">
            <a:avLst/>
          </a:prstGeom>
          <a:noFill/>
          <a:ln w="9525">
            <a:noFill/>
          </a:ln>
        </p:spPr>
        <p:txBody>
          <a:bodyPr wrap="none" anchor="t">
            <a:spAutoFit/>
          </a:bodyPr>
          <a:p>
            <a:pPr algn="l">
              <a:lnSpc>
                <a:spcPct val="130000"/>
              </a:lnSpc>
              <a:spcBef>
                <a:spcPts val="0"/>
              </a:spcBef>
              <a:spcAft>
                <a:spcPts val="0"/>
              </a:spcAft>
            </a:pPr>
            <a:r>
              <a:rPr lang="zh-CN" altLang="en-US" sz="1600" dirty="0">
                <a:latin typeface="微软雅黑" panose="020B0503020204020204" charset="-122"/>
                <a:ea typeface="微软雅黑" panose="020B0503020204020204" charset="-122"/>
              </a:rPr>
              <a:t>标题可包含事件、人群、冲突点、</a:t>
            </a:r>
            <a:endParaRPr lang="zh-CN" altLang="en-US" sz="1600" dirty="0">
              <a:latin typeface="微软雅黑" panose="020B0503020204020204" charset="-122"/>
              <a:ea typeface="微软雅黑" panose="020B0503020204020204" charset="-122"/>
            </a:endParaRPr>
          </a:p>
          <a:p>
            <a:pPr algn="l">
              <a:lnSpc>
                <a:spcPct val="130000"/>
              </a:lnSpc>
              <a:spcBef>
                <a:spcPts val="0"/>
              </a:spcBef>
              <a:spcAft>
                <a:spcPts val="0"/>
              </a:spcAft>
            </a:pPr>
            <a:r>
              <a:rPr lang="zh-CN" altLang="en-US" sz="1600" dirty="0">
                <a:latin typeface="微软雅黑" panose="020B0503020204020204" charset="-122"/>
                <a:ea typeface="微软雅黑" panose="020B0503020204020204" charset="-122"/>
              </a:rPr>
              <a:t>场景、商品信息、热点、明星、</a:t>
            </a:r>
            <a:endParaRPr lang="zh-CN" altLang="en-US" sz="1600" dirty="0">
              <a:latin typeface="微软雅黑" panose="020B0503020204020204" charset="-122"/>
              <a:ea typeface="微软雅黑" panose="020B0503020204020204" charset="-122"/>
            </a:endParaRPr>
          </a:p>
          <a:p>
            <a:pPr algn="l">
              <a:lnSpc>
                <a:spcPct val="130000"/>
              </a:lnSpc>
              <a:spcBef>
                <a:spcPts val="0"/>
              </a:spcBef>
              <a:spcAft>
                <a:spcPts val="0"/>
              </a:spcAft>
            </a:pPr>
            <a:r>
              <a:rPr lang="zh-CN" altLang="en-US" sz="1600" dirty="0">
                <a:latin typeface="微软雅黑" panose="020B0503020204020204" charset="-122"/>
                <a:ea typeface="微软雅黑" panose="020B0503020204020204" charset="-122"/>
              </a:rPr>
              <a:t>人群、地域、年龄、性别、赠送、</a:t>
            </a:r>
            <a:endParaRPr lang="zh-CN" altLang="en-US" sz="1600" dirty="0">
              <a:latin typeface="微软雅黑" panose="020B0503020204020204" charset="-122"/>
              <a:ea typeface="微软雅黑" panose="020B0503020204020204" charset="-122"/>
            </a:endParaRPr>
          </a:p>
          <a:p>
            <a:pPr algn="l">
              <a:lnSpc>
                <a:spcPct val="130000"/>
              </a:lnSpc>
              <a:spcBef>
                <a:spcPts val="0"/>
              </a:spcBef>
              <a:spcAft>
                <a:spcPts val="0"/>
              </a:spcAft>
            </a:pPr>
            <a:r>
              <a:rPr lang="zh-CN" altLang="en-US" sz="1600" dirty="0">
                <a:latin typeface="微软雅黑" panose="020B0503020204020204" charset="-122"/>
                <a:ea typeface="微软雅黑" panose="020B0503020204020204" charset="-122"/>
              </a:rPr>
              <a:t>功能、时间季节、风格、品牌、</a:t>
            </a:r>
            <a:endParaRPr lang="zh-CN" altLang="en-US" sz="1600" dirty="0">
              <a:latin typeface="微软雅黑" panose="020B0503020204020204" charset="-122"/>
              <a:ea typeface="微软雅黑" panose="020B0503020204020204" charset="-122"/>
            </a:endParaRPr>
          </a:p>
          <a:p>
            <a:pPr algn="l">
              <a:lnSpc>
                <a:spcPct val="130000"/>
              </a:lnSpc>
              <a:spcBef>
                <a:spcPts val="0"/>
              </a:spcBef>
              <a:spcAft>
                <a:spcPts val="0"/>
              </a:spcAft>
            </a:pPr>
            <a:r>
              <a:rPr lang="zh-CN" altLang="en-US" sz="1600" dirty="0">
                <a:latin typeface="微软雅黑" panose="020B0503020204020204" charset="-122"/>
                <a:ea typeface="微软雅黑" panose="020B0503020204020204" charset="-122"/>
              </a:rPr>
              <a:t>材质、新品等元素</a:t>
            </a:r>
            <a:endParaRPr lang="en-US" altLang="zh-CN" sz="1600" dirty="0">
              <a:latin typeface="微软雅黑" panose="020B0503020204020204" charset="-122"/>
              <a:ea typeface="微软雅黑" panose="020B0503020204020204" charset="-122"/>
            </a:endParaRPr>
          </a:p>
        </p:txBody>
      </p:sp>
      <p:sp>
        <p:nvSpPr>
          <p:cNvPr id="32787" name="TextBox 18"/>
          <p:cNvSpPr txBox="1"/>
          <p:nvPr/>
        </p:nvSpPr>
        <p:spPr>
          <a:xfrm>
            <a:off x="594360" y="3868420"/>
            <a:ext cx="3712845" cy="1938020"/>
          </a:xfrm>
          <a:prstGeom prst="rect">
            <a:avLst/>
          </a:prstGeom>
          <a:noFill/>
          <a:ln w="9525">
            <a:noFill/>
          </a:ln>
        </p:spPr>
        <p:txBody>
          <a:bodyPr wrap="square" anchor="t">
            <a:spAutoFit/>
          </a:bodyPr>
          <a:p>
            <a:pPr algn="l">
              <a:lnSpc>
                <a:spcPct val="125000"/>
              </a:lnSpc>
              <a:spcBef>
                <a:spcPts val="0"/>
              </a:spcBef>
              <a:spcAft>
                <a:spcPts val="0"/>
              </a:spcAft>
            </a:pPr>
            <a:r>
              <a:rPr lang="en-US" altLang="zh-CN" sz="16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标题创作：</a:t>
            </a:r>
            <a:endParaRPr lang="zh-CN" altLang="en-US" sz="1600" dirty="0">
              <a:latin typeface="微软雅黑" panose="020B0503020204020204" charset="-122"/>
              <a:ea typeface="微软雅黑" panose="020B0503020204020204" charset="-122"/>
            </a:endParaRPr>
          </a:p>
          <a:p>
            <a:pPr algn="l">
              <a:lnSpc>
                <a:spcPct val="125000"/>
              </a:lnSpc>
              <a:spcBef>
                <a:spcPts val="0"/>
              </a:spcBef>
              <a:spcAft>
                <a:spcPts val="0"/>
              </a:spcAft>
            </a:pPr>
            <a:r>
              <a:rPr lang="en-US" altLang="zh-CN" sz="1600" dirty="0">
                <a:latin typeface="宋体" panose="02010600030101010101" pitchFamily="2" charset="-122"/>
                <a:ea typeface="宋体" panose="02010600030101010101" pitchFamily="2" charset="-122"/>
              </a:rPr>
              <a:t>·</a:t>
            </a:r>
            <a:r>
              <a:rPr lang="en-US" altLang="zh-CN" sz="1600" dirty="0">
                <a:latin typeface="微软雅黑" panose="020B0503020204020204" charset="-122"/>
                <a:ea typeface="微软雅黑" panose="020B0503020204020204" charset="-122"/>
              </a:rPr>
              <a:t>观念的冲突点</a:t>
            </a:r>
            <a:endParaRPr lang="en-US" altLang="zh-CN" sz="1600" dirty="0">
              <a:latin typeface="微软雅黑" panose="020B0503020204020204" charset="-122"/>
              <a:ea typeface="微软雅黑" panose="020B0503020204020204" charset="-122"/>
            </a:endParaRPr>
          </a:p>
          <a:p>
            <a:pPr algn="l">
              <a:lnSpc>
                <a:spcPct val="125000"/>
              </a:lnSpc>
              <a:spcBef>
                <a:spcPts val="0"/>
              </a:spcBef>
              <a:spcAft>
                <a:spcPts val="0"/>
              </a:spcAft>
            </a:pPr>
            <a:r>
              <a:rPr lang="en-US" altLang="zh-CN" sz="1600" dirty="0">
                <a:latin typeface="宋体" panose="02010600030101010101" pitchFamily="2" charset="-122"/>
                <a:ea typeface="宋体" panose="02010600030101010101" pitchFamily="2" charset="-122"/>
                <a:sym typeface="+mn-ea"/>
              </a:rPr>
              <a:t>·</a:t>
            </a:r>
            <a:r>
              <a:rPr lang="en-US" altLang="zh-CN" sz="1600" dirty="0">
                <a:latin typeface="微软雅黑" panose="020B0503020204020204" charset="-122"/>
                <a:ea typeface="微软雅黑" panose="020B0503020204020204" charset="-122"/>
                <a:sym typeface="+mn-ea"/>
              </a:rPr>
              <a:t>能引发人的好奇、引发思考的问句</a:t>
            </a:r>
            <a:endParaRPr lang="en-US" altLang="zh-CN" sz="1600" dirty="0">
              <a:latin typeface="微软雅黑" panose="020B0503020204020204" charset="-122"/>
              <a:ea typeface="微软雅黑" panose="020B0503020204020204" charset="-122"/>
              <a:sym typeface="+mn-ea"/>
            </a:endParaRPr>
          </a:p>
          <a:p>
            <a:pPr algn="l">
              <a:lnSpc>
                <a:spcPct val="125000"/>
              </a:lnSpc>
              <a:spcBef>
                <a:spcPts val="0"/>
              </a:spcBef>
              <a:spcAft>
                <a:spcPts val="0"/>
              </a:spcAft>
            </a:pPr>
            <a:r>
              <a:rPr lang="en-US" altLang="zh-CN" sz="1600" dirty="0">
                <a:latin typeface="宋体" panose="02010600030101010101" pitchFamily="2" charset="-122"/>
                <a:ea typeface="宋体" panose="02010600030101010101" pitchFamily="2" charset="-122"/>
                <a:sym typeface="+mn-ea"/>
              </a:rPr>
              <a:t>·</a:t>
            </a:r>
            <a:r>
              <a:rPr lang="en-US" altLang="zh-CN" sz="1600" dirty="0">
                <a:latin typeface="微软雅黑" panose="020B0503020204020204" charset="-122"/>
                <a:ea typeface="微软雅黑" panose="020B0503020204020204" charset="-122"/>
                <a:sym typeface="+mn-ea"/>
              </a:rPr>
              <a:t>引发共鸣点</a:t>
            </a:r>
            <a:endParaRPr lang="en-US" altLang="zh-CN" sz="1600" dirty="0">
              <a:latin typeface="宋体" panose="02010600030101010101" pitchFamily="2" charset="-122"/>
              <a:ea typeface="宋体" panose="02010600030101010101" pitchFamily="2" charset="-122"/>
              <a:sym typeface="+mn-ea"/>
            </a:endParaRPr>
          </a:p>
          <a:p>
            <a:pPr algn="l">
              <a:lnSpc>
                <a:spcPct val="125000"/>
              </a:lnSpc>
              <a:spcBef>
                <a:spcPts val="0"/>
              </a:spcBef>
              <a:spcAft>
                <a:spcPts val="0"/>
              </a:spcAft>
            </a:pPr>
            <a:r>
              <a:rPr lang="en-US" altLang="zh-CN" sz="1600" dirty="0">
                <a:latin typeface="宋体" panose="02010600030101010101" pitchFamily="2" charset="-122"/>
                <a:ea typeface="宋体" panose="02010600030101010101" pitchFamily="2" charset="-122"/>
                <a:sym typeface="+mn-ea"/>
              </a:rPr>
              <a:t>·</a:t>
            </a:r>
            <a:r>
              <a:rPr lang="en-US" altLang="zh-CN" sz="1600" dirty="0">
                <a:latin typeface="微软雅黑" panose="020B0503020204020204" charset="-122"/>
                <a:ea typeface="微软雅黑" panose="020B0503020204020204" charset="-122"/>
                <a:sym typeface="+mn-ea"/>
              </a:rPr>
              <a:t>可以与近期热销品类，热点事件，热门话题等相联系，激发用户浏览兴趣。</a:t>
            </a:r>
            <a:endParaRPr lang="en-US" altLang="zh-CN" sz="1600" dirty="0">
              <a:latin typeface="宋体" panose="02010600030101010101" pitchFamily="2" charset="-122"/>
              <a:ea typeface="宋体" panose="02010600030101010101" pitchFamily="2" charset="-122"/>
              <a:sym typeface="+mn-ea"/>
            </a:endParaRPr>
          </a:p>
        </p:txBody>
      </p:sp>
      <p:sp>
        <p:nvSpPr>
          <p:cNvPr id="32790" name="TextBox 24"/>
          <p:cNvSpPr txBox="1"/>
          <p:nvPr/>
        </p:nvSpPr>
        <p:spPr>
          <a:xfrm>
            <a:off x="7712075" y="4213860"/>
            <a:ext cx="3230880" cy="1370965"/>
          </a:xfrm>
          <a:prstGeom prst="rect">
            <a:avLst/>
          </a:prstGeom>
          <a:noFill/>
          <a:ln w="9525">
            <a:noFill/>
          </a:ln>
        </p:spPr>
        <p:txBody>
          <a:bodyPr wrap="square" anchor="t">
            <a:spAutoFit/>
          </a:bodyPr>
          <a:p>
            <a:pPr>
              <a:lnSpc>
                <a:spcPct val="130000"/>
              </a:lnSpc>
              <a:spcBef>
                <a:spcPts val="0"/>
              </a:spcBef>
              <a:spcAft>
                <a:spcPts val="0"/>
              </a:spcAft>
            </a:pPr>
            <a:r>
              <a:rPr lang="zh-CN" altLang="en-US" sz="1600" dirty="0">
                <a:latin typeface="微软雅黑" panose="020B0503020204020204" charset="-122"/>
                <a:ea typeface="微软雅黑" panose="020B0503020204020204" charset="-122"/>
              </a:rPr>
              <a:t>需要注意的是所创作的标题一定要确保和正文内容的主题相关性，标题内容应该与正文内容和宝贝相关，避免成为标题党。</a:t>
            </a:r>
            <a:endParaRPr lang="zh-CN" altLang="en-US" sz="1600" dirty="0">
              <a:latin typeface="微软雅黑" panose="020B0503020204020204" charset="-122"/>
              <a:ea typeface="微软雅黑" panose="020B0503020204020204" charset="-122"/>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50"/>
                            </p:stCondLst>
                            <p:childTnLst>
                              <p:par>
                                <p:cTn id="13" presetID="2" presetClass="entr" presetSubtype="4" fill="hold" nodeType="afterEffect">
                                  <p:stCondLst>
                                    <p:cond delay="300"/>
                                  </p:stCondLst>
                                  <p:childTnLst>
                                    <p:set>
                                      <p:cBhvr>
                                        <p:cTn id="14" dur="1" fill="hold">
                                          <p:stCondLst>
                                            <p:cond delay="0"/>
                                          </p:stCondLst>
                                        </p:cTn>
                                        <p:tgtEl>
                                          <p:spTgt spid="32773"/>
                                        </p:tgtEl>
                                        <p:attrNameLst>
                                          <p:attrName>style.visibility</p:attrName>
                                        </p:attrNameLst>
                                      </p:cBhvr>
                                      <p:to>
                                        <p:strVal val="visible"/>
                                      </p:to>
                                    </p:set>
                                    <p:anim calcmode="lin" valueType="num">
                                      <p:cBhvr additive="base">
                                        <p:cTn id="15" dur="500" fill="hold"/>
                                        <p:tgtEl>
                                          <p:spTgt spid="32773"/>
                                        </p:tgtEl>
                                        <p:attrNameLst>
                                          <p:attrName>ppt_x</p:attrName>
                                        </p:attrNameLst>
                                      </p:cBhvr>
                                      <p:tavLst>
                                        <p:tav tm="0">
                                          <p:val>
                                            <p:strVal val="#ppt_x"/>
                                          </p:val>
                                        </p:tav>
                                        <p:tav tm="100000">
                                          <p:val>
                                            <p:strVal val="#ppt_x"/>
                                          </p:val>
                                        </p:tav>
                                      </p:tavLst>
                                    </p:anim>
                                    <p:anim calcmode="lin" valueType="num">
                                      <p:cBhvr additive="base">
                                        <p:cTn id="16" dur="500" fill="hold"/>
                                        <p:tgtEl>
                                          <p:spTgt spid="32773"/>
                                        </p:tgtEl>
                                        <p:attrNameLst>
                                          <p:attrName>ppt_y</p:attrName>
                                        </p:attrNameLst>
                                      </p:cBhvr>
                                      <p:tavLst>
                                        <p:tav tm="0">
                                          <p:val>
                                            <p:strVal val="1+#ppt_h/2"/>
                                          </p:val>
                                        </p:tav>
                                        <p:tav tm="100000">
                                          <p:val>
                                            <p:strVal val="#ppt_y"/>
                                          </p:val>
                                        </p:tav>
                                      </p:tavLst>
                                    </p:anim>
                                  </p:childTnLst>
                                </p:cTn>
                              </p:par>
                            </p:childTnLst>
                          </p:cTn>
                        </p:par>
                        <p:par>
                          <p:cTn id="17" fill="hold">
                            <p:stCondLst>
                              <p:cond delay="1350"/>
                            </p:stCondLst>
                            <p:childTnLst>
                              <p:par>
                                <p:cTn id="18" presetID="31" presetClass="entr" presetSubtype="0" fill="hold" grpId="0" nodeType="afterEffect">
                                  <p:stCondLst>
                                    <p:cond delay="0"/>
                                  </p:stCondLst>
                                  <p:childTnLst>
                                    <p:set>
                                      <p:cBhvr>
                                        <p:cTn id="19" dur="1" fill="hold">
                                          <p:stCondLst>
                                            <p:cond delay="0"/>
                                          </p:stCondLst>
                                        </p:cTn>
                                        <p:tgtEl>
                                          <p:spTgt spid="32781"/>
                                        </p:tgtEl>
                                        <p:attrNameLst>
                                          <p:attrName>style.visibility</p:attrName>
                                        </p:attrNameLst>
                                      </p:cBhvr>
                                      <p:to>
                                        <p:strVal val="visible"/>
                                      </p:to>
                                    </p:set>
                                    <p:anim calcmode="lin" valueType="num">
                                      <p:cBhvr>
                                        <p:cTn id="20" dur="400" fill="hold"/>
                                        <p:tgtEl>
                                          <p:spTgt spid="32781"/>
                                        </p:tgtEl>
                                        <p:attrNameLst>
                                          <p:attrName>ppt_w</p:attrName>
                                        </p:attrNameLst>
                                      </p:cBhvr>
                                      <p:tavLst>
                                        <p:tav tm="0">
                                          <p:val>
                                            <p:fltVal val="0.000000"/>
                                          </p:val>
                                        </p:tav>
                                        <p:tav tm="100000">
                                          <p:val>
                                            <p:strVal val="#ppt_w"/>
                                          </p:val>
                                        </p:tav>
                                      </p:tavLst>
                                    </p:anim>
                                    <p:anim calcmode="lin" valueType="num">
                                      <p:cBhvr>
                                        <p:cTn id="21" dur="400" fill="hold"/>
                                        <p:tgtEl>
                                          <p:spTgt spid="32781"/>
                                        </p:tgtEl>
                                        <p:attrNameLst>
                                          <p:attrName>ppt_h</p:attrName>
                                        </p:attrNameLst>
                                      </p:cBhvr>
                                      <p:tavLst>
                                        <p:tav tm="0">
                                          <p:val>
                                            <p:fltVal val="0.000000"/>
                                          </p:val>
                                        </p:tav>
                                        <p:tav tm="100000">
                                          <p:val>
                                            <p:strVal val="#ppt_h"/>
                                          </p:val>
                                        </p:tav>
                                      </p:tavLst>
                                    </p:anim>
                                    <p:anim calcmode="lin" valueType="num">
                                      <p:cBhvr>
                                        <p:cTn id="22" dur="400" fill="hold"/>
                                        <p:tgtEl>
                                          <p:spTgt spid="32781"/>
                                        </p:tgtEl>
                                        <p:attrNameLst>
                                          <p:attrName>style.rotation</p:attrName>
                                        </p:attrNameLst>
                                      </p:cBhvr>
                                      <p:tavLst>
                                        <p:tav tm="0">
                                          <p:val>
                                            <p:fltVal val="90.000000"/>
                                          </p:val>
                                        </p:tav>
                                        <p:tav tm="100000">
                                          <p:val>
                                            <p:fltVal val="0.000000"/>
                                          </p:val>
                                        </p:tav>
                                      </p:tavLst>
                                    </p:anim>
                                    <p:animEffect transition="in" filter="fade">
                                      <p:cBhvr>
                                        <p:cTn id="23" dur="400"/>
                                        <p:tgtEl>
                                          <p:spTgt spid="32781"/>
                                        </p:tgtEl>
                                      </p:cBhvr>
                                    </p:animEffect>
                                  </p:childTnLst>
                                </p:cTn>
                              </p:par>
                            </p:childTnLst>
                          </p:cTn>
                        </p:par>
                        <p:par>
                          <p:cTn id="24" fill="hold">
                            <p:stCondLst>
                              <p:cond delay="1850"/>
                            </p:stCondLst>
                            <p:childTnLst>
                              <p:par>
                                <p:cTn id="25" presetID="22" presetClass="entr" presetSubtype="2" fill="hold" grpId="0" nodeType="after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wipe(right)">
                                      <p:cBhvr>
                                        <p:cTn id="27" dur="500"/>
                                        <p:tgtEl>
                                          <p:spTgt spid="32779"/>
                                        </p:tgtEl>
                                      </p:cBhvr>
                                    </p:animEffect>
                                  </p:childTnLst>
                                </p:cTn>
                              </p:par>
                            </p:childTnLst>
                          </p:cTn>
                        </p:par>
                        <p:par>
                          <p:cTn id="28" fill="hold">
                            <p:stCondLst>
                              <p:cond delay="2350"/>
                            </p:stCondLst>
                            <p:childTnLst>
                              <p:par>
                                <p:cTn id="29" presetID="2" presetClass="entr" presetSubtype="4" fill="hold" nodeType="afterEffect">
                                  <p:stCondLst>
                                    <p:cond delay="0"/>
                                  </p:stCondLst>
                                  <p:childTnLst>
                                    <p:set>
                                      <p:cBhvr>
                                        <p:cTn id="30" dur="1" fill="hold">
                                          <p:stCondLst>
                                            <p:cond delay="0"/>
                                          </p:stCondLst>
                                        </p:cTn>
                                        <p:tgtEl>
                                          <p:spTgt spid="32777"/>
                                        </p:tgtEl>
                                        <p:attrNameLst>
                                          <p:attrName>style.visibility</p:attrName>
                                        </p:attrNameLst>
                                      </p:cBhvr>
                                      <p:to>
                                        <p:strVal val="visible"/>
                                      </p:to>
                                    </p:set>
                                    <p:anim calcmode="lin" valueType="num">
                                      <p:cBhvr additive="base">
                                        <p:cTn id="31" dur="500" fill="hold"/>
                                        <p:tgtEl>
                                          <p:spTgt spid="32777"/>
                                        </p:tgtEl>
                                        <p:attrNameLst>
                                          <p:attrName>ppt_x</p:attrName>
                                        </p:attrNameLst>
                                      </p:cBhvr>
                                      <p:tavLst>
                                        <p:tav tm="0">
                                          <p:val>
                                            <p:strVal val="#ppt_x"/>
                                          </p:val>
                                        </p:tav>
                                        <p:tav tm="100000">
                                          <p:val>
                                            <p:strVal val="#ppt_x"/>
                                          </p:val>
                                        </p:tav>
                                      </p:tavLst>
                                    </p:anim>
                                    <p:anim calcmode="lin" valueType="num">
                                      <p:cBhvr additive="base">
                                        <p:cTn id="32" dur="500" fill="hold"/>
                                        <p:tgtEl>
                                          <p:spTgt spid="32777"/>
                                        </p:tgtEl>
                                        <p:attrNameLst>
                                          <p:attrName>ppt_y</p:attrName>
                                        </p:attrNameLst>
                                      </p:cBhvr>
                                      <p:tavLst>
                                        <p:tav tm="0">
                                          <p:val>
                                            <p:strVal val="1+#ppt_h/2"/>
                                          </p:val>
                                        </p:tav>
                                        <p:tav tm="100000">
                                          <p:val>
                                            <p:strVal val="#ppt_y"/>
                                          </p:val>
                                        </p:tav>
                                      </p:tavLst>
                                    </p:anim>
                                  </p:childTnLst>
                                </p:cTn>
                              </p:par>
                            </p:childTnLst>
                          </p:cTn>
                        </p:par>
                        <p:par>
                          <p:cTn id="33" fill="hold">
                            <p:stCondLst>
                              <p:cond delay="2850"/>
                            </p:stCondLst>
                            <p:childTnLst>
                              <p:par>
                                <p:cTn id="34" presetID="31" presetClass="entr" presetSubtype="0" fill="hold" grpId="0" nodeType="afterEffect">
                                  <p:stCondLst>
                                    <p:cond delay="0"/>
                                  </p:stCondLst>
                                  <p:childTnLst>
                                    <p:set>
                                      <p:cBhvr>
                                        <p:cTn id="35" dur="1" fill="hold">
                                          <p:stCondLst>
                                            <p:cond delay="0"/>
                                          </p:stCondLst>
                                        </p:cTn>
                                        <p:tgtEl>
                                          <p:spTgt spid="32782"/>
                                        </p:tgtEl>
                                        <p:attrNameLst>
                                          <p:attrName>style.visibility</p:attrName>
                                        </p:attrNameLst>
                                      </p:cBhvr>
                                      <p:to>
                                        <p:strVal val="visible"/>
                                      </p:to>
                                    </p:set>
                                    <p:anim calcmode="lin" valueType="num">
                                      <p:cBhvr>
                                        <p:cTn id="36" dur="400" fill="hold"/>
                                        <p:tgtEl>
                                          <p:spTgt spid="32782"/>
                                        </p:tgtEl>
                                        <p:attrNameLst>
                                          <p:attrName>ppt_w</p:attrName>
                                        </p:attrNameLst>
                                      </p:cBhvr>
                                      <p:tavLst>
                                        <p:tav tm="0">
                                          <p:val>
                                            <p:fltVal val="0.000000"/>
                                          </p:val>
                                        </p:tav>
                                        <p:tav tm="100000">
                                          <p:val>
                                            <p:strVal val="#ppt_w"/>
                                          </p:val>
                                        </p:tav>
                                      </p:tavLst>
                                    </p:anim>
                                    <p:anim calcmode="lin" valueType="num">
                                      <p:cBhvr>
                                        <p:cTn id="37" dur="400" fill="hold"/>
                                        <p:tgtEl>
                                          <p:spTgt spid="32782"/>
                                        </p:tgtEl>
                                        <p:attrNameLst>
                                          <p:attrName>ppt_h</p:attrName>
                                        </p:attrNameLst>
                                      </p:cBhvr>
                                      <p:tavLst>
                                        <p:tav tm="0">
                                          <p:val>
                                            <p:fltVal val="0.000000"/>
                                          </p:val>
                                        </p:tav>
                                        <p:tav tm="100000">
                                          <p:val>
                                            <p:strVal val="#ppt_h"/>
                                          </p:val>
                                        </p:tav>
                                      </p:tavLst>
                                    </p:anim>
                                    <p:anim calcmode="lin" valueType="num">
                                      <p:cBhvr>
                                        <p:cTn id="38" dur="400" fill="hold"/>
                                        <p:tgtEl>
                                          <p:spTgt spid="32782"/>
                                        </p:tgtEl>
                                        <p:attrNameLst>
                                          <p:attrName>style.rotation</p:attrName>
                                        </p:attrNameLst>
                                      </p:cBhvr>
                                      <p:tavLst>
                                        <p:tav tm="0">
                                          <p:val>
                                            <p:fltVal val="90.000000"/>
                                          </p:val>
                                        </p:tav>
                                        <p:tav tm="100000">
                                          <p:val>
                                            <p:fltVal val="0.000000"/>
                                          </p:val>
                                        </p:tav>
                                      </p:tavLst>
                                    </p:anim>
                                    <p:animEffect transition="in" filter="fade">
                                      <p:cBhvr>
                                        <p:cTn id="39" dur="400"/>
                                        <p:tgtEl>
                                          <p:spTgt spid="32782"/>
                                        </p:tgtEl>
                                      </p:cBhvr>
                                    </p:animEffect>
                                  </p:childTnLst>
                                </p:cTn>
                              </p:par>
                            </p:childTnLst>
                          </p:cTn>
                        </p:par>
                        <p:par>
                          <p:cTn id="40" fill="hold">
                            <p:stCondLst>
                              <p:cond delay="3350"/>
                            </p:stCondLst>
                            <p:childTnLst>
                              <p:par>
                                <p:cTn id="41" presetID="22" presetClass="entr" presetSubtype="8" fill="hold" grpId="0" nodeType="afterEffect">
                                  <p:stCondLst>
                                    <p:cond delay="0"/>
                                  </p:stCondLst>
                                  <p:childTnLst>
                                    <p:set>
                                      <p:cBhvr>
                                        <p:cTn id="42" dur="1" fill="hold">
                                          <p:stCondLst>
                                            <p:cond delay="0"/>
                                          </p:stCondLst>
                                        </p:cTn>
                                        <p:tgtEl>
                                          <p:spTgt spid="32785"/>
                                        </p:tgtEl>
                                        <p:attrNameLst>
                                          <p:attrName>style.visibility</p:attrName>
                                        </p:attrNameLst>
                                      </p:cBhvr>
                                      <p:to>
                                        <p:strVal val="visible"/>
                                      </p:to>
                                    </p:set>
                                    <p:animEffect transition="in" filter="wipe(left)">
                                      <p:cBhvr>
                                        <p:cTn id="43" dur="500"/>
                                        <p:tgtEl>
                                          <p:spTgt spid="32785"/>
                                        </p:tgtEl>
                                      </p:cBhvr>
                                    </p:animEffect>
                                  </p:childTnLst>
                                </p:cTn>
                              </p:par>
                            </p:childTnLst>
                          </p:cTn>
                        </p:par>
                        <p:par>
                          <p:cTn id="44" fill="hold">
                            <p:stCondLst>
                              <p:cond delay="3850"/>
                            </p:stCondLst>
                            <p:childTnLst>
                              <p:par>
                                <p:cTn id="45" presetID="2" presetClass="entr" presetSubtype="4" fill="hold" nodeType="afterEffect">
                                  <p:stCondLst>
                                    <p:cond delay="0"/>
                                  </p:stCondLst>
                                  <p:childTnLst>
                                    <p:set>
                                      <p:cBhvr>
                                        <p:cTn id="46" dur="1" fill="hold">
                                          <p:stCondLst>
                                            <p:cond delay="0"/>
                                          </p:stCondLst>
                                        </p:cTn>
                                        <p:tgtEl>
                                          <p:spTgt spid="32776"/>
                                        </p:tgtEl>
                                        <p:attrNameLst>
                                          <p:attrName>style.visibility</p:attrName>
                                        </p:attrNameLst>
                                      </p:cBhvr>
                                      <p:to>
                                        <p:strVal val="visible"/>
                                      </p:to>
                                    </p:set>
                                    <p:anim calcmode="lin" valueType="num">
                                      <p:cBhvr additive="base">
                                        <p:cTn id="47" dur="500" fill="hold"/>
                                        <p:tgtEl>
                                          <p:spTgt spid="32776"/>
                                        </p:tgtEl>
                                        <p:attrNameLst>
                                          <p:attrName>ppt_x</p:attrName>
                                        </p:attrNameLst>
                                      </p:cBhvr>
                                      <p:tavLst>
                                        <p:tav tm="0">
                                          <p:val>
                                            <p:strVal val="#ppt_x"/>
                                          </p:val>
                                        </p:tav>
                                        <p:tav tm="100000">
                                          <p:val>
                                            <p:strVal val="#ppt_x"/>
                                          </p:val>
                                        </p:tav>
                                      </p:tavLst>
                                    </p:anim>
                                    <p:anim calcmode="lin" valueType="num">
                                      <p:cBhvr additive="base">
                                        <p:cTn id="48" dur="500" fill="hold"/>
                                        <p:tgtEl>
                                          <p:spTgt spid="32776"/>
                                        </p:tgtEl>
                                        <p:attrNameLst>
                                          <p:attrName>ppt_y</p:attrName>
                                        </p:attrNameLst>
                                      </p:cBhvr>
                                      <p:tavLst>
                                        <p:tav tm="0">
                                          <p:val>
                                            <p:strVal val="1+#ppt_h/2"/>
                                          </p:val>
                                        </p:tav>
                                        <p:tav tm="100000">
                                          <p:val>
                                            <p:strVal val="#ppt_y"/>
                                          </p:val>
                                        </p:tav>
                                      </p:tavLst>
                                    </p:anim>
                                  </p:childTnLst>
                                </p:cTn>
                              </p:par>
                            </p:childTnLst>
                          </p:cTn>
                        </p:par>
                        <p:par>
                          <p:cTn id="49" fill="hold">
                            <p:stCondLst>
                              <p:cond delay="4350"/>
                            </p:stCondLst>
                            <p:childTnLst>
                              <p:par>
                                <p:cTn id="50" presetID="31" presetClass="entr" presetSubtype="0" fill="hold" grpId="0" nodeType="afterEffect">
                                  <p:stCondLst>
                                    <p:cond delay="0"/>
                                  </p:stCondLst>
                                  <p:childTnLst>
                                    <p:set>
                                      <p:cBhvr>
                                        <p:cTn id="51" dur="1" fill="hold">
                                          <p:stCondLst>
                                            <p:cond delay="0"/>
                                          </p:stCondLst>
                                        </p:cTn>
                                        <p:tgtEl>
                                          <p:spTgt spid="32783"/>
                                        </p:tgtEl>
                                        <p:attrNameLst>
                                          <p:attrName>style.visibility</p:attrName>
                                        </p:attrNameLst>
                                      </p:cBhvr>
                                      <p:to>
                                        <p:strVal val="visible"/>
                                      </p:to>
                                    </p:set>
                                    <p:anim calcmode="lin" valueType="num">
                                      <p:cBhvr>
                                        <p:cTn id="52" dur="400" fill="hold"/>
                                        <p:tgtEl>
                                          <p:spTgt spid="32783"/>
                                        </p:tgtEl>
                                        <p:attrNameLst>
                                          <p:attrName>ppt_w</p:attrName>
                                        </p:attrNameLst>
                                      </p:cBhvr>
                                      <p:tavLst>
                                        <p:tav tm="0">
                                          <p:val>
                                            <p:fltVal val="0.000000"/>
                                          </p:val>
                                        </p:tav>
                                        <p:tav tm="100000">
                                          <p:val>
                                            <p:strVal val="#ppt_w"/>
                                          </p:val>
                                        </p:tav>
                                      </p:tavLst>
                                    </p:anim>
                                    <p:anim calcmode="lin" valueType="num">
                                      <p:cBhvr>
                                        <p:cTn id="53" dur="400" fill="hold"/>
                                        <p:tgtEl>
                                          <p:spTgt spid="32783"/>
                                        </p:tgtEl>
                                        <p:attrNameLst>
                                          <p:attrName>ppt_h</p:attrName>
                                        </p:attrNameLst>
                                      </p:cBhvr>
                                      <p:tavLst>
                                        <p:tav tm="0">
                                          <p:val>
                                            <p:fltVal val="0.000000"/>
                                          </p:val>
                                        </p:tav>
                                        <p:tav tm="100000">
                                          <p:val>
                                            <p:strVal val="#ppt_h"/>
                                          </p:val>
                                        </p:tav>
                                      </p:tavLst>
                                    </p:anim>
                                    <p:anim calcmode="lin" valueType="num">
                                      <p:cBhvr>
                                        <p:cTn id="54" dur="400" fill="hold"/>
                                        <p:tgtEl>
                                          <p:spTgt spid="32783"/>
                                        </p:tgtEl>
                                        <p:attrNameLst>
                                          <p:attrName>style.rotation</p:attrName>
                                        </p:attrNameLst>
                                      </p:cBhvr>
                                      <p:tavLst>
                                        <p:tav tm="0">
                                          <p:val>
                                            <p:fltVal val="90.000000"/>
                                          </p:val>
                                        </p:tav>
                                        <p:tav tm="100000">
                                          <p:val>
                                            <p:fltVal val="0.000000"/>
                                          </p:val>
                                        </p:tav>
                                      </p:tavLst>
                                    </p:anim>
                                    <p:animEffect transition="in" filter="fade">
                                      <p:cBhvr>
                                        <p:cTn id="55" dur="400"/>
                                        <p:tgtEl>
                                          <p:spTgt spid="32783"/>
                                        </p:tgtEl>
                                      </p:cBhvr>
                                    </p:animEffect>
                                  </p:childTnLst>
                                </p:cTn>
                              </p:par>
                            </p:childTnLst>
                          </p:cTn>
                        </p:par>
                        <p:par>
                          <p:cTn id="56" fill="hold">
                            <p:stCondLst>
                              <p:cond delay="4850"/>
                            </p:stCondLst>
                            <p:childTnLst>
                              <p:par>
                                <p:cTn id="57" presetID="22" presetClass="entr" presetSubtype="2" fill="hold" grpId="0" nodeType="afterEffect">
                                  <p:stCondLst>
                                    <p:cond delay="0"/>
                                  </p:stCondLst>
                                  <p:childTnLst>
                                    <p:set>
                                      <p:cBhvr>
                                        <p:cTn id="58" dur="1" fill="hold">
                                          <p:stCondLst>
                                            <p:cond delay="0"/>
                                          </p:stCondLst>
                                        </p:cTn>
                                        <p:tgtEl>
                                          <p:spTgt spid="32787"/>
                                        </p:tgtEl>
                                        <p:attrNameLst>
                                          <p:attrName>style.visibility</p:attrName>
                                        </p:attrNameLst>
                                      </p:cBhvr>
                                      <p:to>
                                        <p:strVal val="visible"/>
                                      </p:to>
                                    </p:set>
                                    <p:animEffect transition="in" filter="wipe(right)">
                                      <p:cBhvr>
                                        <p:cTn id="59" dur="500"/>
                                        <p:tgtEl>
                                          <p:spTgt spid="32787"/>
                                        </p:tgtEl>
                                      </p:cBhvr>
                                    </p:animEffect>
                                  </p:childTnLst>
                                </p:cTn>
                              </p:par>
                            </p:childTnLst>
                          </p:cTn>
                        </p:par>
                        <p:par>
                          <p:cTn id="60" fill="hold">
                            <p:stCondLst>
                              <p:cond delay="5350"/>
                            </p:stCondLst>
                            <p:childTnLst>
                              <p:par>
                                <p:cTn id="61" presetID="2" presetClass="entr" presetSubtype="4" fill="hold" nodeType="afterEffect">
                                  <p:stCondLst>
                                    <p:cond delay="0"/>
                                  </p:stCondLst>
                                  <p:childTnLst>
                                    <p:set>
                                      <p:cBhvr>
                                        <p:cTn id="62" dur="1" fill="hold">
                                          <p:stCondLst>
                                            <p:cond delay="0"/>
                                          </p:stCondLst>
                                        </p:cTn>
                                        <p:tgtEl>
                                          <p:spTgt spid="32778"/>
                                        </p:tgtEl>
                                        <p:attrNameLst>
                                          <p:attrName>style.visibility</p:attrName>
                                        </p:attrNameLst>
                                      </p:cBhvr>
                                      <p:to>
                                        <p:strVal val="visible"/>
                                      </p:to>
                                    </p:set>
                                    <p:anim calcmode="lin" valueType="num">
                                      <p:cBhvr additive="base">
                                        <p:cTn id="63" dur="500" fill="hold"/>
                                        <p:tgtEl>
                                          <p:spTgt spid="32778"/>
                                        </p:tgtEl>
                                        <p:attrNameLst>
                                          <p:attrName>ppt_x</p:attrName>
                                        </p:attrNameLst>
                                      </p:cBhvr>
                                      <p:tavLst>
                                        <p:tav tm="0">
                                          <p:val>
                                            <p:strVal val="#ppt_x"/>
                                          </p:val>
                                        </p:tav>
                                        <p:tav tm="100000">
                                          <p:val>
                                            <p:strVal val="#ppt_x"/>
                                          </p:val>
                                        </p:tav>
                                      </p:tavLst>
                                    </p:anim>
                                    <p:anim calcmode="lin" valueType="num">
                                      <p:cBhvr additive="base">
                                        <p:cTn id="64" dur="500" fill="hold"/>
                                        <p:tgtEl>
                                          <p:spTgt spid="32778"/>
                                        </p:tgtEl>
                                        <p:attrNameLst>
                                          <p:attrName>ppt_y</p:attrName>
                                        </p:attrNameLst>
                                      </p:cBhvr>
                                      <p:tavLst>
                                        <p:tav tm="0">
                                          <p:val>
                                            <p:strVal val="1+#ppt_h/2"/>
                                          </p:val>
                                        </p:tav>
                                        <p:tav tm="100000">
                                          <p:val>
                                            <p:strVal val="#ppt_y"/>
                                          </p:val>
                                        </p:tav>
                                      </p:tavLst>
                                    </p:anim>
                                  </p:childTnLst>
                                </p:cTn>
                              </p:par>
                            </p:childTnLst>
                          </p:cTn>
                        </p:par>
                        <p:par>
                          <p:cTn id="65" fill="hold">
                            <p:stCondLst>
                              <p:cond delay="5850"/>
                            </p:stCondLst>
                            <p:childTnLst>
                              <p:par>
                                <p:cTn id="66" presetID="31" presetClass="entr" presetSubtype="0" fill="hold" grpId="0" nodeType="afterEffect">
                                  <p:stCondLst>
                                    <p:cond delay="0"/>
                                  </p:stCondLst>
                                  <p:childTnLst>
                                    <p:set>
                                      <p:cBhvr>
                                        <p:cTn id="67" dur="1" fill="hold">
                                          <p:stCondLst>
                                            <p:cond delay="0"/>
                                          </p:stCondLst>
                                        </p:cTn>
                                        <p:tgtEl>
                                          <p:spTgt spid="32784"/>
                                        </p:tgtEl>
                                        <p:attrNameLst>
                                          <p:attrName>style.visibility</p:attrName>
                                        </p:attrNameLst>
                                      </p:cBhvr>
                                      <p:to>
                                        <p:strVal val="visible"/>
                                      </p:to>
                                    </p:set>
                                    <p:anim calcmode="lin" valueType="num">
                                      <p:cBhvr>
                                        <p:cTn id="68" dur="400" fill="hold"/>
                                        <p:tgtEl>
                                          <p:spTgt spid="32784"/>
                                        </p:tgtEl>
                                        <p:attrNameLst>
                                          <p:attrName>ppt_w</p:attrName>
                                        </p:attrNameLst>
                                      </p:cBhvr>
                                      <p:tavLst>
                                        <p:tav tm="0">
                                          <p:val>
                                            <p:fltVal val="0.000000"/>
                                          </p:val>
                                        </p:tav>
                                        <p:tav tm="100000">
                                          <p:val>
                                            <p:strVal val="#ppt_w"/>
                                          </p:val>
                                        </p:tav>
                                      </p:tavLst>
                                    </p:anim>
                                    <p:anim calcmode="lin" valueType="num">
                                      <p:cBhvr>
                                        <p:cTn id="69" dur="400" fill="hold"/>
                                        <p:tgtEl>
                                          <p:spTgt spid="32784"/>
                                        </p:tgtEl>
                                        <p:attrNameLst>
                                          <p:attrName>ppt_h</p:attrName>
                                        </p:attrNameLst>
                                      </p:cBhvr>
                                      <p:tavLst>
                                        <p:tav tm="0">
                                          <p:val>
                                            <p:fltVal val="0.000000"/>
                                          </p:val>
                                        </p:tav>
                                        <p:tav tm="100000">
                                          <p:val>
                                            <p:strVal val="#ppt_h"/>
                                          </p:val>
                                        </p:tav>
                                      </p:tavLst>
                                    </p:anim>
                                    <p:anim calcmode="lin" valueType="num">
                                      <p:cBhvr>
                                        <p:cTn id="70" dur="400" fill="hold"/>
                                        <p:tgtEl>
                                          <p:spTgt spid="32784"/>
                                        </p:tgtEl>
                                        <p:attrNameLst>
                                          <p:attrName>style.rotation</p:attrName>
                                        </p:attrNameLst>
                                      </p:cBhvr>
                                      <p:tavLst>
                                        <p:tav tm="0">
                                          <p:val>
                                            <p:fltVal val="90.000000"/>
                                          </p:val>
                                        </p:tav>
                                        <p:tav tm="100000">
                                          <p:val>
                                            <p:fltVal val="0.000000"/>
                                          </p:val>
                                        </p:tav>
                                      </p:tavLst>
                                    </p:anim>
                                    <p:animEffect transition="in" filter="fade">
                                      <p:cBhvr>
                                        <p:cTn id="71" dur="400"/>
                                        <p:tgtEl>
                                          <p:spTgt spid="327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790"/>
                                        </p:tgtEl>
                                        <p:attrNameLst>
                                          <p:attrName>style.visibility</p:attrName>
                                        </p:attrNameLst>
                                      </p:cBhvr>
                                      <p:to>
                                        <p:strVal val="visible"/>
                                      </p:to>
                                    </p:set>
                                    <p:animEffect transition="in" filter="wipe(left)">
                                      <p:cBhvr>
                                        <p:cTn id="74" dur="500"/>
                                        <p:tgtEl>
                                          <p:spTgt spid="3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1" grpId="0"/>
      <p:bldP spid="32782" grpId="0"/>
      <p:bldP spid="32783" grpId="0"/>
      <p:bldP spid="32784" grpId="0"/>
      <p:bldP spid="32785" grpId="0"/>
      <p:bldP spid="32787" grpId="0"/>
      <p:bldP spid="3279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159829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封面图</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31749" name="等腰三角形 2"/>
          <p:cNvSpPr/>
          <p:nvPr/>
        </p:nvSpPr>
        <p:spPr>
          <a:xfrm rot="3036074">
            <a:off x="2685415" y="1423670"/>
            <a:ext cx="1152525" cy="13335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48B39D"/>
          </a:solidFill>
          <a:ln w="9525">
            <a:noFill/>
          </a:ln>
        </p:spPr>
        <p:txBody>
          <a:bodyPr/>
          <a:p>
            <a:endParaRPr lang="zh-CN" altLang="en-US"/>
          </a:p>
        </p:txBody>
      </p:sp>
      <p:sp>
        <p:nvSpPr>
          <p:cNvPr id="31750" name="TextBox 5"/>
          <p:cNvSpPr txBox="1"/>
          <p:nvPr/>
        </p:nvSpPr>
        <p:spPr>
          <a:xfrm>
            <a:off x="2874328" y="1942783"/>
            <a:ext cx="696912" cy="400050"/>
          </a:xfrm>
          <a:prstGeom prst="rect">
            <a:avLst/>
          </a:prstGeom>
          <a:noFill/>
          <a:ln w="9525">
            <a:noFill/>
          </a:ln>
        </p:spPr>
        <p:txBody>
          <a:bodyPr wrap="none" anchor="ctr"/>
          <a:p>
            <a:pPr algn="ctr"/>
            <a:r>
              <a:rPr lang="zh-CN" sz="2000" dirty="0">
                <a:solidFill>
                  <a:srgbClr val="FFFFFF"/>
                </a:solidFill>
                <a:latin typeface="微软雅黑" panose="020B0503020204020204" charset="-122"/>
                <a:ea typeface="微软雅黑" panose="020B0503020204020204" charset="-122"/>
              </a:rPr>
              <a:t>要点一</a:t>
            </a:r>
            <a:endParaRPr lang="zh-CN" sz="2000" dirty="0">
              <a:solidFill>
                <a:srgbClr val="FFFFFF"/>
              </a:solidFill>
              <a:latin typeface="微软雅黑" panose="020B0503020204020204" charset="-122"/>
              <a:ea typeface="微软雅黑" panose="020B0503020204020204" charset="-122"/>
            </a:endParaRPr>
          </a:p>
        </p:txBody>
      </p:sp>
      <p:cxnSp>
        <p:nvCxnSpPr>
          <p:cNvPr id="31751" name="直接连接符 6"/>
          <p:cNvCxnSpPr/>
          <p:nvPr/>
        </p:nvCxnSpPr>
        <p:spPr>
          <a:xfrm>
            <a:off x="3966528" y="1479233"/>
            <a:ext cx="0" cy="1295400"/>
          </a:xfrm>
          <a:prstGeom prst="line">
            <a:avLst/>
          </a:prstGeom>
          <a:ln w="9525" cap="flat" cmpd="sng">
            <a:solidFill>
              <a:schemeClr val="tx1"/>
            </a:solidFill>
            <a:prstDash val="solid"/>
            <a:round/>
            <a:headEnd type="none" w="med" len="med"/>
            <a:tailEnd type="none" w="med" len="med"/>
          </a:ln>
        </p:spPr>
      </p:cxnSp>
      <p:sp>
        <p:nvSpPr>
          <p:cNvPr id="31752" name="TextBox 7"/>
          <p:cNvSpPr txBox="1"/>
          <p:nvPr/>
        </p:nvSpPr>
        <p:spPr>
          <a:xfrm>
            <a:off x="4252278" y="1618933"/>
            <a:ext cx="5040312" cy="810260"/>
          </a:xfrm>
          <a:prstGeom prst="rect">
            <a:avLst/>
          </a:prstGeom>
          <a:noFill/>
          <a:ln w="9525">
            <a:noFill/>
          </a:ln>
        </p:spPr>
        <p:txBody>
          <a:bodyPr anchor="t">
            <a:spAutoFit/>
          </a:bodyPr>
          <a:p>
            <a:pPr>
              <a:lnSpc>
                <a:spcPct val="130000"/>
              </a:lnSpc>
              <a:spcBef>
                <a:spcPts val="0"/>
              </a:spcBef>
              <a:spcAft>
                <a:spcPts val="0"/>
              </a:spcAft>
            </a:pPr>
            <a:r>
              <a:rPr lang="zh-CN" altLang="en-US" dirty="0">
                <a:latin typeface="微软雅黑" panose="020B0503020204020204" charset="-122"/>
                <a:ea typeface="微软雅黑" panose="020B0503020204020204" charset="-122"/>
              </a:rPr>
              <a:t>要确保封面图颜色鲜明，有视觉冲击力或者具有一定的趣味性，能够吸引用户点击</a:t>
            </a:r>
            <a:endParaRPr lang="zh-CN" altLang="en-US" dirty="0">
              <a:latin typeface="微软雅黑" panose="020B0503020204020204" charset="-122"/>
              <a:ea typeface="微软雅黑" panose="020B0503020204020204" charset="-122"/>
            </a:endParaRPr>
          </a:p>
        </p:txBody>
      </p:sp>
      <p:sp>
        <p:nvSpPr>
          <p:cNvPr id="31753" name="等腰三角形 2"/>
          <p:cNvSpPr/>
          <p:nvPr/>
        </p:nvSpPr>
        <p:spPr>
          <a:xfrm rot="3036074">
            <a:off x="3695065" y="3020695"/>
            <a:ext cx="1152525" cy="13335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AFEF"/>
          </a:solidFill>
          <a:ln w="9525">
            <a:noFill/>
          </a:ln>
        </p:spPr>
        <p:txBody>
          <a:bodyPr/>
          <a:p>
            <a:endParaRPr lang="zh-CN" altLang="en-US"/>
          </a:p>
        </p:txBody>
      </p:sp>
      <p:sp>
        <p:nvSpPr>
          <p:cNvPr id="31754" name="TextBox 9"/>
          <p:cNvSpPr txBox="1"/>
          <p:nvPr/>
        </p:nvSpPr>
        <p:spPr>
          <a:xfrm>
            <a:off x="3883978" y="3539808"/>
            <a:ext cx="696912" cy="400050"/>
          </a:xfrm>
          <a:prstGeom prst="rect">
            <a:avLst/>
          </a:prstGeom>
          <a:noFill/>
          <a:ln w="9525">
            <a:noFill/>
          </a:ln>
        </p:spPr>
        <p:txBody>
          <a:bodyPr wrap="none" anchor="ctr"/>
          <a:p>
            <a:pPr algn="ctr"/>
            <a:r>
              <a:rPr lang="zh-CN" altLang="en-US" sz="2000" dirty="0">
                <a:solidFill>
                  <a:srgbClr val="FFFFFF"/>
                </a:solidFill>
                <a:latin typeface="微软雅黑" panose="020B0503020204020204" charset="-122"/>
                <a:ea typeface="微软雅黑" panose="020B0503020204020204" charset="-122"/>
              </a:rPr>
              <a:t>要点二</a:t>
            </a:r>
            <a:endParaRPr lang="zh-CN" altLang="en-US" sz="2000" dirty="0">
              <a:solidFill>
                <a:srgbClr val="FFFFFF"/>
              </a:solidFill>
              <a:latin typeface="微软雅黑" panose="020B0503020204020204" charset="-122"/>
              <a:ea typeface="微软雅黑" panose="020B0503020204020204" charset="-122"/>
            </a:endParaRPr>
          </a:p>
        </p:txBody>
      </p:sp>
      <p:cxnSp>
        <p:nvCxnSpPr>
          <p:cNvPr id="31755" name="直接连接符 10"/>
          <p:cNvCxnSpPr/>
          <p:nvPr/>
        </p:nvCxnSpPr>
        <p:spPr>
          <a:xfrm>
            <a:off x="4976178" y="3076258"/>
            <a:ext cx="0" cy="1295400"/>
          </a:xfrm>
          <a:prstGeom prst="line">
            <a:avLst/>
          </a:prstGeom>
          <a:ln w="9525" cap="flat" cmpd="sng">
            <a:solidFill>
              <a:schemeClr val="tx1"/>
            </a:solidFill>
            <a:prstDash val="solid"/>
            <a:round/>
            <a:headEnd type="none" w="med" len="med"/>
            <a:tailEnd type="none" w="med" len="med"/>
          </a:ln>
        </p:spPr>
      </p:cxnSp>
      <p:sp>
        <p:nvSpPr>
          <p:cNvPr id="31757" name="等腰三角形 2"/>
          <p:cNvSpPr/>
          <p:nvPr/>
        </p:nvSpPr>
        <p:spPr>
          <a:xfrm rot="3036074">
            <a:off x="2979103" y="4816158"/>
            <a:ext cx="1152525" cy="1331912"/>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31939A"/>
          </a:solidFill>
          <a:ln w="9525">
            <a:noFill/>
          </a:ln>
        </p:spPr>
        <p:txBody>
          <a:bodyPr/>
          <a:p>
            <a:endParaRPr lang="zh-CN" altLang="en-US"/>
          </a:p>
        </p:txBody>
      </p:sp>
      <p:sp>
        <p:nvSpPr>
          <p:cNvPr id="31758" name="TextBox 13"/>
          <p:cNvSpPr txBox="1"/>
          <p:nvPr/>
        </p:nvSpPr>
        <p:spPr>
          <a:xfrm>
            <a:off x="3169603" y="5336858"/>
            <a:ext cx="698500" cy="400050"/>
          </a:xfrm>
          <a:prstGeom prst="rect">
            <a:avLst/>
          </a:prstGeom>
          <a:solidFill>
            <a:srgbClr val="31939A"/>
          </a:solidFill>
          <a:ln w="9525">
            <a:noFill/>
          </a:ln>
        </p:spPr>
        <p:txBody>
          <a:bodyPr wrap="none" anchor="ctr"/>
          <a:p>
            <a:pPr algn="ctr"/>
            <a:r>
              <a:rPr lang="zh-CN" altLang="en-US" sz="2000" dirty="0">
                <a:solidFill>
                  <a:srgbClr val="FFFFFF"/>
                </a:solidFill>
                <a:latin typeface="微软雅黑" panose="020B0503020204020204" charset="-122"/>
                <a:ea typeface="微软雅黑" panose="020B0503020204020204" charset="-122"/>
              </a:rPr>
              <a:t>要点三</a:t>
            </a:r>
            <a:endParaRPr lang="zh-CN" altLang="en-US" sz="2000" dirty="0">
              <a:solidFill>
                <a:srgbClr val="FFFFFF"/>
              </a:solidFill>
              <a:latin typeface="微软雅黑" panose="020B0503020204020204" charset="-122"/>
              <a:ea typeface="微软雅黑" panose="020B0503020204020204" charset="-122"/>
            </a:endParaRPr>
          </a:p>
        </p:txBody>
      </p:sp>
      <p:cxnSp>
        <p:nvCxnSpPr>
          <p:cNvPr id="31759" name="直接连接符 14"/>
          <p:cNvCxnSpPr/>
          <p:nvPr/>
        </p:nvCxnSpPr>
        <p:spPr>
          <a:xfrm>
            <a:off x="4261803" y="4836795"/>
            <a:ext cx="0" cy="1295400"/>
          </a:xfrm>
          <a:prstGeom prst="line">
            <a:avLst/>
          </a:prstGeom>
          <a:ln w="9525" cap="flat" cmpd="sng">
            <a:solidFill>
              <a:schemeClr val="tx1"/>
            </a:solidFill>
            <a:prstDash val="solid"/>
            <a:round/>
            <a:headEnd type="none" w="med" len="med"/>
            <a:tailEnd type="none" w="med" len="med"/>
          </a:ln>
        </p:spPr>
      </p:cxnSp>
      <p:sp>
        <p:nvSpPr>
          <p:cNvPr id="31760" name="TextBox 15"/>
          <p:cNvSpPr txBox="1"/>
          <p:nvPr/>
        </p:nvSpPr>
        <p:spPr>
          <a:xfrm>
            <a:off x="4548505" y="4951730"/>
            <a:ext cx="4877435" cy="1170305"/>
          </a:xfrm>
          <a:prstGeom prst="rect">
            <a:avLst/>
          </a:prstGeom>
          <a:noFill/>
          <a:ln w="9525">
            <a:noFill/>
          </a:ln>
        </p:spPr>
        <p:txBody>
          <a:bodyPr wrap="square" anchor="t">
            <a:spAutoFit/>
          </a:bodyPr>
          <a:p>
            <a:pPr>
              <a:lnSpc>
                <a:spcPct val="130000"/>
              </a:lnSpc>
              <a:spcBef>
                <a:spcPts val="0"/>
              </a:spcBef>
              <a:spcAft>
                <a:spcPts val="0"/>
              </a:spcAft>
            </a:pPr>
            <a:r>
              <a:rPr lang="zh-CN" altLang="en-US" dirty="0">
                <a:latin typeface="微软雅黑" panose="020B0503020204020204" charset="-122"/>
                <a:ea typeface="微软雅黑" panose="020B0503020204020204" charset="-122"/>
              </a:rPr>
              <a:t>要注意保证封面图的清晰美观与文章的标题、内容保持连贯性，不要出现牛皮癣、文字堆砌、中缝空白、割裂等影响用户视觉体验的因素。</a:t>
            </a:r>
            <a:endParaRPr lang="zh-CN" altLang="en-US" dirty="0">
              <a:latin typeface="微软雅黑" panose="020B0503020204020204" charset="-122"/>
              <a:ea typeface="微软雅黑" panose="020B0503020204020204" charset="-122"/>
            </a:endParaRPr>
          </a:p>
        </p:txBody>
      </p:sp>
      <p:sp>
        <p:nvSpPr>
          <p:cNvPr id="31756" name="TextBox 11"/>
          <p:cNvSpPr txBox="1"/>
          <p:nvPr/>
        </p:nvSpPr>
        <p:spPr>
          <a:xfrm>
            <a:off x="5250498" y="3139123"/>
            <a:ext cx="4175125" cy="1170305"/>
          </a:xfrm>
          <a:prstGeom prst="rect">
            <a:avLst/>
          </a:prstGeom>
          <a:noFill/>
          <a:ln w="9525">
            <a:noFill/>
          </a:ln>
        </p:spPr>
        <p:txBody>
          <a:bodyPr anchor="t">
            <a:spAutoFit/>
          </a:bodyPr>
          <a:p>
            <a:pPr>
              <a:lnSpc>
                <a:spcPct val="130000"/>
              </a:lnSpc>
              <a:spcBef>
                <a:spcPts val="0"/>
              </a:spcBef>
              <a:spcAft>
                <a:spcPts val="0"/>
              </a:spcAft>
            </a:pPr>
            <a:r>
              <a:rPr lang="zh-CN" altLang="en-US" dirty="0">
                <a:latin typeface="微软雅黑" panose="020B0503020204020204" charset="-122"/>
                <a:ea typeface="微软雅黑" panose="020B0503020204020204" charset="-122"/>
              </a:rPr>
              <a:t>在选择封面图素材的时候一定要确保使用正确尺寸的图片，以免导致压缩变形或四周留白，通常为702×360</a:t>
            </a:r>
            <a:endParaRPr lang="zh-CN" altLang="en-US" dirty="0">
              <a:latin typeface="微软雅黑" panose="020B0503020204020204" charset="-122"/>
              <a:ea typeface="微软雅黑" panose="020B0503020204020204" charset="-122"/>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00"/>
                            </p:stCondLst>
                            <p:childTnLst>
                              <p:par>
                                <p:cTn id="13" presetID="26" presetClass="entr" presetSubtype="0" fill="hold" grpId="0"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wipe(down)">
                                      <p:cBhvr>
                                        <p:cTn id="15" dur="290">
                                          <p:stCondLst>
                                            <p:cond delay="0"/>
                                          </p:stCondLst>
                                        </p:cTn>
                                        <p:tgtEl>
                                          <p:spTgt spid="31750"/>
                                        </p:tgtEl>
                                      </p:cBhvr>
                                    </p:animEffect>
                                    <p:anim calcmode="lin" valueType="num">
                                      <p:cBhvr>
                                        <p:cTn id="16" dur="911" tmFilter="0,0; 0.14,0.36; 0.43,0.73; 0.71,0.91; 1.0,1.0">
                                          <p:stCondLst>
                                            <p:cond delay="0"/>
                                          </p:stCondLst>
                                        </p:cTn>
                                        <p:tgtEl>
                                          <p:spTgt spid="31750"/>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1750"/>
                                        </p:tgtEl>
                                        <p:attrNameLst>
                                          <p:attrName>ppt_y</p:attrName>
                                        </p:attrNameLst>
                                      </p:cBhvr>
                                      <p:tavLst>
                                        <p:tav tm="0" fmla="#ppt_y-sin(pi*$)/3">
                                          <p:val>
                                            <p:fltVal val="0.500000"/>
                                          </p:val>
                                        </p:tav>
                                        <p:tav tm="100000">
                                          <p:val>
                                            <p:fltVal val="1.000000"/>
                                          </p:val>
                                        </p:tav>
                                      </p:tavLst>
                                    </p:anim>
                                    <p:anim calcmode="lin" valueType="num">
                                      <p:cBhvr>
                                        <p:cTn id="18" dur="332" tmFilter="0, 0; 0.125,0.2665; 0.25,0.4; 0.375,0.465; 0.5,0.5;  0.625,0.535; 0.75,0.6; 0.875,0.7335; 1,1">
                                          <p:stCondLst>
                                            <p:cond delay="332"/>
                                          </p:stCondLst>
                                        </p:cTn>
                                        <p:tgtEl>
                                          <p:spTgt spid="31750"/>
                                        </p:tgtEl>
                                        <p:attrNameLst>
                                          <p:attrName>ppt_y</p:attrName>
                                        </p:attrNameLst>
                                      </p:cBhvr>
                                      <p:tavLst>
                                        <p:tav tm="0" fmla="#ppt_y-sin(pi*$)/9">
                                          <p:val>
                                            <p:fltVal val="0.000000"/>
                                          </p:val>
                                        </p:tav>
                                        <p:tav tm="100000">
                                          <p:val>
                                            <p:fltVal val="1.000000"/>
                                          </p:val>
                                        </p:tav>
                                      </p:tavLst>
                                    </p:anim>
                                    <p:anim calcmode="lin" valueType="num">
                                      <p:cBhvr>
                                        <p:cTn id="19" dur="166" tmFilter="0, 0; 0.125,0.2665; 0.25,0.4; 0.375,0.465; 0.5,0.5;  0.625,0.535; 0.75,0.6; 0.875,0.7335; 1,1">
                                          <p:stCondLst>
                                            <p:cond delay="662"/>
                                          </p:stCondLst>
                                        </p:cTn>
                                        <p:tgtEl>
                                          <p:spTgt spid="31750"/>
                                        </p:tgtEl>
                                        <p:attrNameLst>
                                          <p:attrName>ppt_y</p:attrName>
                                        </p:attrNameLst>
                                      </p:cBhvr>
                                      <p:tavLst>
                                        <p:tav tm="0" fmla="#ppt_y-sin(pi*$)/27">
                                          <p:val>
                                            <p:fltVal val="0.000000"/>
                                          </p:val>
                                        </p:tav>
                                        <p:tav tm="100000">
                                          <p:val>
                                            <p:fltVal val="1.000000"/>
                                          </p:val>
                                        </p:tav>
                                      </p:tavLst>
                                    </p:anim>
                                    <p:anim calcmode="lin" valueType="num">
                                      <p:cBhvr>
                                        <p:cTn id="20" dur="82" tmFilter="0, 0; 0.125,0.2665; 0.25,0.4; 0.375,0.465; 0.5,0.5;  0.625,0.535; 0.75,0.6; 0.875,0.7335; 1,1">
                                          <p:stCondLst>
                                            <p:cond delay="828"/>
                                          </p:stCondLst>
                                        </p:cTn>
                                        <p:tgtEl>
                                          <p:spTgt spid="31750"/>
                                        </p:tgtEl>
                                        <p:attrNameLst>
                                          <p:attrName>ppt_y</p:attrName>
                                        </p:attrNameLst>
                                      </p:cBhvr>
                                      <p:tavLst>
                                        <p:tav tm="0" fmla="#ppt_y-sin(pi*$)/81">
                                          <p:val>
                                            <p:fltVal val="0.000000"/>
                                          </p:val>
                                        </p:tav>
                                        <p:tav tm="100000">
                                          <p:val>
                                            <p:fltVal val="1.000000"/>
                                          </p:val>
                                        </p:tav>
                                      </p:tavLst>
                                    </p:anim>
                                    <p:animScale>
                                      <p:cBhvr>
                                        <p:cTn id="21" dur="13">
                                          <p:stCondLst>
                                            <p:cond delay="325"/>
                                          </p:stCondLst>
                                        </p:cTn>
                                        <p:tgtEl>
                                          <p:spTgt spid="31750"/>
                                        </p:tgtEl>
                                      </p:cBhvr>
                                      <p:to x="100000" y="60000"/>
                                    </p:animScale>
                                    <p:animScale>
                                      <p:cBhvr>
                                        <p:cTn id="22" dur="83" decel="50000">
                                          <p:stCondLst>
                                            <p:cond delay="338"/>
                                          </p:stCondLst>
                                        </p:cTn>
                                        <p:tgtEl>
                                          <p:spTgt spid="31750"/>
                                        </p:tgtEl>
                                      </p:cBhvr>
                                      <p:to x="100000" y="100000"/>
                                    </p:animScale>
                                    <p:animScale>
                                      <p:cBhvr>
                                        <p:cTn id="23" dur="13">
                                          <p:stCondLst>
                                            <p:cond delay="656"/>
                                          </p:stCondLst>
                                        </p:cTn>
                                        <p:tgtEl>
                                          <p:spTgt spid="31750"/>
                                        </p:tgtEl>
                                      </p:cBhvr>
                                      <p:to x="100000" y="80000"/>
                                    </p:animScale>
                                    <p:animScale>
                                      <p:cBhvr>
                                        <p:cTn id="24" dur="83" decel="50000">
                                          <p:stCondLst>
                                            <p:cond delay="669"/>
                                          </p:stCondLst>
                                        </p:cTn>
                                        <p:tgtEl>
                                          <p:spTgt spid="31750"/>
                                        </p:tgtEl>
                                      </p:cBhvr>
                                      <p:to x="100000" y="100000"/>
                                    </p:animScale>
                                    <p:animScale>
                                      <p:cBhvr>
                                        <p:cTn id="25" dur="13">
                                          <p:stCondLst>
                                            <p:cond delay="821"/>
                                          </p:stCondLst>
                                        </p:cTn>
                                        <p:tgtEl>
                                          <p:spTgt spid="31750"/>
                                        </p:tgtEl>
                                      </p:cBhvr>
                                      <p:to x="100000" y="90000"/>
                                    </p:animScale>
                                    <p:animScale>
                                      <p:cBhvr>
                                        <p:cTn id="26" dur="83" decel="50000">
                                          <p:stCondLst>
                                            <p:cond delay="834"/>
                                          </p:stCondLst>
                                        </p:cTn>
                                        <p:tgtEl>
                                          <p:spTgt spid="31750"/>
                                        </p:tgtEl>
                                      </p:cBhvr>
                                      <p:to x="100000" y="100000"/>
                                    </p:animScale>
                                    <p:animScale>
                                      <p:cBhvr>
                                        <p:cTn id="27" dur="13">
                                          <p:stCondLst>
                                            <p:cond delay="904"/>
                                          </p:stCondLst>
                                        </p:cTn>
                                        <p:tgtEl>
                                          <p:spTgt spid="31750"/>
                                        </p:tgtEl>
                                      </p:cBhvr>
                                      <p:to x="100000" y="95000"/>
                                    </p:animScale>
                                    <p:animScale>
                                      <p:cBhvr>
                                        <p:cTn id="28" dur="83" decel="50000">
                                          <p:stCondLst>
                                            <p:cond delay="917"/>
                                          </p:stCondLst>
                                        </p:cTn>
                                        <p:tgtEl>
                                          <p:spTgt spid="31750"/>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1749"/>
                                        </p:tgtEl>
                                        <p:attrNameLst>
                                          <p:attrName>style.visibility</p:attrName>
                                        </p:attrNameLst>
                                      </p:cBhvr>
                                      <p:to>
                                        <p:strVal val="visible"/>
                                      </p:to>
                                    </p:set>
                                    <p:animEffect transition="in" filter="wipe(down)">
                                      <p:cBhvr>
                                        <p:cTn id="31" dur="290">
                                          <p:stCondLst>
                                            <p:cond delay="0"/>
                                          </p:stCondLst>
                                        </p:cTn>
                                        <p:tgtEl>
                                          <p:spTgt spid="31749"/>
                                        </p:tgtEl>
                                      </p:cBhvr>
                                    </p:animEffect>
                                    <p:anim calcmode="lin" valueType="num">
                                      <p:cBhvr>
                                        <p:cTn id="32" dur="911" tmFilter="0,0; 0.14,0.36; 0.43,0.73; 0.71,0.91; 1.0,1.0">
                                          <p:stCondLst>
                                            <p:cond delay="0"/>
                                          </p:stCondLst>
                                        </p:cTn>
                                        <p:tgtEl>
                                          <p:spTgt spid="31749"/>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31749"/>
                                        </p:tgtEl>
                                        <p:attrNameLst>
                                          <p:attrName>ppt_y</p:attrName>
                                        </p:attrNameLst>
                                      </p:cBhvr>
                                      <p:tavLst>
                                        <p:tav tm="0" fmla="#ppt_y-sin(pi*$)/3">
                                          <p:val>
                                            <p:fltVal val="0.500000"/>
                                          </p:val>
                                        </p:tav>
                                        <p:tav tm="100000">
                                          <p:val>
                                            <p:fltVal val="1.000000"/>
                                          </p:val>
                                        </p:tav>
                                      </p:tavLst>
                                    </p:anim>
                                    <p:anim calcmode="lin" valueType="num">
                                      <p:cBhvr>
                                        <p:cTn id="34" dur="332" tmFilter="0, 0; 0.125,0.2665; 0.25,0.4; 0.375,0.465; 0.5,0.5;  0.625,0.535; 0.75,0.6; 0.875,0.7335; 1,1">
                                          <p:stCondLst>
                                            <p:cond delay="332"/>
                                          </p:stCondLst>
                                        </p:cTn>
                                        <p:tgtEl>
                                          <p:spTgt spid="31749"/>
                                        </p:tgtEl>
                                        <p:attrNameLst>
                                          <p:attrName>ppt_y</p:attrName>
                                        </p:attrNameLst>
                                      </p:cBhvr>
                                      <p:tavLst>
                                        <p:tav tm="0" fmla="#ppt_y-sin(pi*$)/9">
                                          <p:val>
                                            <p:fltVal val="0.000000"/>
                                          </p:val>
                                        </p:tav>
                                        <p:tav tm="100000">
                                          <p:val>
                                            <p:fltVal val="1.000000"/>
                                          </p:val>
                                        </p:tav>
                                      </p:tavLst>
                                    </p:anim>
                                    <p:anim calcmode="lin" valueType="num">
                                      <p:cBhvr>
                                        <p:cTn id="35" dur="166" tmFilter="0, 0; 0.125,0.2665; 0.25,0.4; 0.375,0.465; 0.5,0.5;  0.625,0.535; 0.75,0.6; 0.875,0.7335; 1,1">
                                          <p:stCondLst>
                                            <p:cond delay="662"/>
                                          </p:stCondLst>
                                        </p:cTn>
                                        <p:tgtEl>
                                          <p:spTgt spid="31749"/>
                                        </p:tgtEl>
                                        <p:attrNameLst>
                                          <p:attrName>ppt_y</p:attrName>
                                        </p:attrNameLst>
                                      </p:cBhvr>
                                      <p:tavLst>
                                        <p:tav tm="0" fmla="#ppt_y-sin(pi*$)/27">
                                          <p:val>
                                            <p:fltVal val="0.000000"/>
                                          </p:val>
                                        </p:tav>
                                        <p:tav tm="100000">
                                          <p:val>
                                            <p:fltVal val="1.000000"/>
                                          </p:val>
                                        </p:tav>
                                      </p:tavLst>
                                    </p:anim>
                                    <p:anim calcmode="lin" valueType="num">
                                      <p:cBhvr>
                                        <p:cTn id="36" dur="82" tmFilter="0, 0; 0.125,0.2665; 0.25,0.4; 0.375,0.465; 0.5,0.5;  0.625,0.535; 0.75,0.6; 0.875,0.7335; 1,1">
                                          <p:stCondLst>
                                            <p:cond delay="828"/>
                                          </p:stCondLst>
                                        </p:cTn>
                                        <p:tgtEl>
                                          <p:spTgt spid="31749"/>
                                        </p:tgtEl>
                                        <p:attrNameLst>
                                          <p:attrName>ppt_y</p:attrName>
                                        </p:attrNameLst>
                                      </p:cBhvr>
                                      <p:tavLst>
                                        <p:tav tm="0" fmla="#ppt_y-sin(pi*$)/81">
                                          <p:val>
                                            <p:fltVal val="0.000000"/>
                                          </p:val>
                                        </p:tav>
                                        <p:tav tm="100000">
                                          <p:val>
                                            <p:fltVal val="1.000000"/>
                                          </p:val>
                                        </p:tav>
                                      </p:tavLst>
                                    </p:anim>
                                    <p:animScale>
                                      <p:cBhvr>
                                        <p:cTn id="37" dur="13">
                                          <p:stCondLst>
                                            <p:cond delay="325"/>
                                          </p:stCondLst>
                                        </p:cTn>
                                        <p:tgtEl>
                                          <p:spTgt spid="31749"/>
                                        </p:tgtEl>
                                      </p:cBhvr>
                                      <p:to x="100000" y="60000"/>
                                    </p:animScale>
                                    <p:animScale>
                                      <p:cBhvr>
                                        <p:cTn id="38" dur="83" decel="50000">
                                          <p:stCondLst>
                                            <p:cond delay="338"/>
                                          </p:stCondLst>
                                        </p:cTn>
                                        <p:tgtEl>
                                          <p:spTgt spid="31749"/>
                                        </p:tgtEl>
                                      </p:cBhvr>
                                      <p:to x="100000" y="100000"/>
                                    </p:animScale>
                                    <p:animScale>
                                      <p:cBhvr>
                                        <p:cTn id="39" dur="13">
                                          <p:stCondLst>
                                            <p:cond delay="656"/>
                                          </p:stCondLst>
                                        </p:cTn>
                                        <p:tgtEl>
                                          <p:spTgt spid="31749"/>
                                        </p:tgtEl>
                                      </p:cBhvr>
                                      <p:to x="100000" y="80000"/>
                                    </p:animScale>
                                    <p:animScale>
                                      <p:cBhvr>
                                        <p:cTn id="40" dur="83" decel="50000">
                                          <p:stCondLst>
                                            <p:cond delay="669"/>
                                          </p:stCondLst>
                                        </p:cTn>
                                        <p:tgtEl>
                                          <p:spTgt spid="31749"/>
                                        </p:tgtEl>
                                      </p:cBhvr>
                                      <p:to x="100000" y="100000"/>
                                    </p:animScale>
                                    <p:animScale>
                                      <p:cBhvr>
                                        <p:cTn id="41" dur="13">
                                          <p:stCondLst>
                                            <p:cond delay="821"/>
                                          </p:stCondLst>
                                        </p:cTn>
                                        <p:tgtEl>
                                          <p:spTgt spid="31749"/>
                                        </p:tgtEl>
                                      </p:cBhvr>
                                      <p:to x="100000" y="90000"/>
                                    </p:animScale>
                                    <p:animScale>
                                      <p:cBhvr>
                                        <p:cTn id="42" dur="83" decel="50000">
                                          <p:stCondLst>
                                            <p:cond delay="834"/>
                                          </p:stCondLst>
                                        </p:cTn>
                                        <p:tgtEl>
                                          <p:spTgt spid="31749"/>
                                        </p:tgtEl>
                                      </p:cBhvr>
                                      <p:to x="100000" y="100000"/>
                                    </p:animScale>
                                    <p:animScale>
                                      <p:cBhvr>
                                        <p:cTn id="43" dur="13">
                                          <p:stCondLst>
                                            <p:cond delay="904"/>
                                          </p:stCondLst>
                                        </p:cTn>
                                        <p:tgtEl>
                                          <p:spTgt spid="31749"/>
                                        </p:tgtEl>
                                      </p:cBhvr>
                                      <p:to x="100000" y="95000"/>
                                    </p:animScale>
                                    <p:animScale>
                                      <p:cBhvr>
                                        <p:cTn id="44" dur="83" decel="50000">
                                          <p:stCondLst>
                                            <p:cond delay="917"/>
                                          </p:stCondLst>
                                        </p:cTn>
                                        <p:tgtEl>
                                          <p:spTgt spid="31749"/>
                                        </p:tgtEl>
                                      </p:cBhvr>
                                      <p:to x="100000" y="100000"/>
                                    </p:animScale>
                                  </p:childTnLst>
                                </p:cTn>
                              </p:par>
                            </p:childTnLst>
                          </p:cTn>
                        </p:par>
                        <p:par>
                          <p:cTn id="45" fill="hold">
                            <p:stCondLst>
                              <p:cond delay="1600"/>
                            </p:stCondLst>
                            <p:childTnLst>
                              <p:par>
                                <p:cTn id="46" presetID="16" presetClass="entr" presetSubtype="42" fill="hold" nodeType="afterEffect">
                                  <p:stCondLst>
                                    <p:cond delay="0"/>
                                  </p:stCondLst>
                                  <p:childTnLst>
                                    <p:set>
                                      <p:cBhvr>
                                        <p:cTn id="47" dur="1" fill="hold">
                                          <p:stCondLst>
                                            <p:cond delay="0"/>
                                          </p:stCondLst>
                                        </p:cTn>
                                        <p:tgtEl>
                                          <p:spTgt spid="31751"/>
                                        </p:tgtEl>
                                        <p:attrNameLst>
                                          <p:attrName>style.visibility</p:attrName>
                                        </p:attrNameLst>
                                      </p:cBhvr>
                                      <p:to>
                                        <p:strVal val="visible"/>
                                      </p:to>
                                    </p:set>
                                    <p:animEffect transition="in" filter="barn(outHorizontal)">
                                      <p:cBhvr>
                                        <p:cTn id="48" dur="500"/>
                                        <p:tgtEl>
                                          <p:spTgt spid="31751"/>
                                        </p:tgtEl>
                                      </p:cBhvr>
                                    </p:animEffect>
                                  </p:childTnLst>
                                </p:cTn>
                              </p:par>
                            </p:childTnLst>
                          </p:cTn>
                        </p:par>
                        <p:par>
                          <p:cTn id="49" fill="hold">
                            <p:stCondLst>
                              <p:cond delay="2100"/>
                            </p:stCondLst>
                            <p:childTnLst>
                              <p:par>
                                <p:cTn id="50" presetID="22" presetClass="entr" presetSubtype="8" fill="hold" grpId="0" nodeType="afterEffect">
                                  <p:stCondLst>
                                    <p:cond delay="0"/>
                                  </p:stCondLst>
                                  <p:childTnLst>
                                    <p:set>
                                      <p:cBhvr>
                                        <p:cTn id="51" dur="1" fill="hold">
                                          <p:stCondLst>
                                            <p:cond delay="0"/>
                                          </p:stCondLst>
                                        </p:cTn>
                                        <p:tgtEl>
                                          <p:spTgt spid="31752"/>
                                        </p:tgtEl>
                                        <p:attrNameLst>
                                          <p:attrName>style.visibility</p:attrName>
                                        </p:attrNameLst>
                                      </p:cBhvr>
                                      <p:to>
                                        <p:strVal val="visible"/>
                                      </p:to>
                                    </p:set>
                                    <p:animEffect transition="in" filter="wipe(left)">
                                      <p:cBhvr>
                                        <p:cTn id="52" dur="300"/>
                                        <p:tgtEl>
                                          <p:spTgt spid="31752"/>
                                        </p:tgtEl>
                                      </p:cBhvr>
                                    </p:animEffect>
                                  </p:childTnLst>
                                </p:cTn>
                              </p:par>
                            </p:childTnLst>
                          </p:cTn>
                        </p:par>
                        <p:par>
                          <p:cTn id="53" fill="hold">
                            <p:stCondLst>
                              <p:cond delay="2600"/>
                            </p:stCondLst>
                            <p:childTnLst>
                              <p:par>
                                <p:cTn id="54" presetID="26" presetClass="entr" presetSubtype="0" fill="hold" grpId="0" nodeType="afterEffect">
                                  <p:stCondLst>
                                    <p:cond delay="0"/>
                                  </p:stCondLst>
                                  <p:childTnLst>
                                    <p:set>
                                      <p:cBhvr>
                                        <p:cTn id="55" dur="1" fill="hold">
                                          <p:stCondLst>
                                            <p:cond delay="0"/>
                                          </p:stCondLst>
                                        </p:cTn>
                                        <p:tgtEl>
                                          <p:spTgt spid="31754"/>
                                        </p:tgtEl>
                                        <p:attrNameLst>
                                          <p:attrName>style.visibility</p:attrName>
                                        </p:attrNameLst>
                                      </p:cBhvr>
                                      <p:to>
                                        <p:strVal val="visible"/>
                                      </p:to>
                                    </p:set>
                                    <p:animEffect transition="in" filter="wipe(down)">
                                      <p:cBhvr>
                                        <p:cTn id="56" dur="290">
                                          <p:stCondLst>
                                            <p:cond delay="0"/>
                                          </p:stCondLst>
                                        </p:cTn>
                                        <p:tgtEl>
                                          <p:spTgt spid="31754"/>
                                        </p:tgtEl>
                                      </p:cBhvr>
                                    </p:animEffect>
                                    <p:anim calcmode="lin" valueType="num">
                                      <p:cBhvr>
                                        <p:cTn id="57" dur="911" tmFilter="0,0; 0.14,0.36; 0.43,0.73; 0.71,0.91; 1.0,1.0">
                                          <p:stCondLst>
                                            <p:cond delay="0"/>
                                          </p:stCondLst>
                                        </p:cTn>
                                        <p:tgtEl>
                                          <p:spTgt spid="31754"/>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31754"/>
                                        </p:tgtEl>
                                        <p:attrNameLst>
                                          <p:attrName>ppt_y</p:attrName>
                                        </p:attrNameLst>
                                      </p:cBhvr>
                                      <p:tavLst>
                                        <p:tav tm="0" fmla="#ppt_y-sin(pi*$)/3">
                                          <p:val>
                                            <p:fltVal val="0.500000"/>
                                          </p:val>
                                        </p:tav>
                                        <p:tav tm="100000">
                                          <p:val>
                                            <p:fltVal val="1.000000"/>
                                          </p:val>
                                        </p:tav>
                                      </p:tavLst>
                                    </p:anim>
                                    <p:anim calcmode="lin" valueType="num">
                                      <p:cBhvr>
                                        <p:cTn id="59" dur="332" tmFilter="0, 0; 0.125,0.2665; 0.25,0.4; 0.375,0.465; 0.5,0.5;  0.625,0.535; 0.75,0.6; 0.875,0.7335; 1,1">
                                          <p:stCondLst>
                                            <p:cond delay="332"/>
                                          </p:stCondLst>
                                        </p:cTn>
                                        <p:tgtEl>
                                          <p:spTgt spid="31754"/>
                                        </p:tgtEl>
                                        <p:attrNameLst>
                                          <p:attrName>ppt_y</p:attrName>
                                        </p:attrNameLst>
                                      </p:cBhvr>
                                      <p:tavLst>
                                        <p:tav tm="0" fmla="#ppt_y-sin(pi*$)/9">
                                          <p:val>
                                            <p:fltVal val="0.000000"/>
                                          </p:val>
                                        </p:tav>
                                        <p:tav tm="100000">
                                          <p:val>
                                            <p:fltVal val="1.000000"/>
                                          </p:val>
                                        </p:tav>
                                      </p:tavLst>
                                    </p:anim>
                                    <p:anim calcmode="lin" valueType="num">
                                      <p:cBhvr>
                                        <p:cTn id="60" dur="166" tmFilter="0, 0; 0.125,0.2665; 0.25,0.4; 0.375,0.465; 0.5,0.5;  0.625,0.535; 0.75,0.6; 0.875,0.7335; 1,1">
                                          <p:stCondLst>
                                            <p:cond delay="662"/>
                                          </p:stCondLst>
                                        </p:cTn>
                                        <p:tgtEl>
                                          <p:spTgt spid="31754"/>
                                        </p:tgtEl>
                                        <p:attrNameLst>
                                          <p:attrName>ppt_y</p:attrName>
                                        </p:attrNameLst>
                                      </p:cBhvr>
                                      <p:tavLst>
                                        <p:tav tm="0" fmla="#ppt_y-sin(pi*$)/27">
                                          <p:val>
                                            <p:fltVal val="0.000000"/>
                                          </p:val>
                                        </p:tav>
                                        <p:tav tm="100000">
                                          <p:val>
                                            <p:fltVal val="1.000000"/>
                                          </p:val>
                                        </p:tav>
                                      </p:tavLst>
                                    </p:anim>
                                    <p:anim calcmode="lin" valueType="num">
                                      <p:cBhvr>
                                        <p:cTn id="61" dur="82" tmFilter="0, 0; 0.125,0.2665; 0.25,0.4; 0.375,0.465; 0.5,0.5;  0.625,0.535; 0.75,0.6; 0.875,0.7335; 1,1">
                                          <p:stCondLst>
                                            <p:cond delay="828"/>
                                          </p:stCondLst>
                                        </p:cTn>
                                        <p:tgtEl>
                                          <p:spTgt spid="31754"/>
                                        </p:tgtEl>
                                        <p:attrNameLst>
                                          <p:attrName>ppt_y</p:attrName>
                                        </p:attrNameLst>
                                      </p:cBhvr>
                                      <p:tavLst>
                                        <p:tav tm="0" fmla="#ppt_y-sin(pi*$)/81">
                                          <p:val>
                                            <p:fltVal val="0.000000"/>
                                          </p:val>
                                        </p:tav>
                                        <p:tav tm="100000">
                                          <p:val>
                                            <p:fltVal val="1.000000"/>
                                          </p:val>
                                        </p:tav>
                                      </p:tavLst>
                                    </p:anim>
                                    <p:animScale>
                                      <p:cBhvr>
                                        <p:cTn id="62" dur="13">
                                          <p:stCondLst>
                                            <p:cond delay="325"/>
                                          </p:stCondLst>
                                        </p:cTn>
                                        <p:tgtEl>
                                          <p:spTgt spid="31754"/>
                                        </p:tgtEl>
                                      </p:cBhvr>
                                      <p:to x="100000" y="60000"/>
                                    </p:animScale>
                                    <p:animScale>
                                      <p:cBhvr>
                                        <p:cTn id="63" dur="83" decel="50000">
                                          <p:stCondLst>
                                            <p:cond delay="338"/>
                                          </p:stCondLst>
                                        </p:cTn>
                                        <p:tgtEl>
                                          <p:spTgt spid="31754"/>
                                        </p:tgtEl>
                                      </p:cBhvr>
                                      <p:to x="100000" y="100000"/>
                                    </p:animScale>
                                    <p:animScale>
                                      <p:cBhvr>
                                        <p:cTn id="64" dur="13">
                                          <p:stCondLst>
                                            <p:cond delay="656"/>
                                          </p:stCondLst>
                                        </p:cTn>
                                        <p:tgtEl>
                                          <p:spTgt spid="31754"/>
                                        </p:tgtEl>
                                      </p:cBhvr>
                                      <p:to x="100000" y="80000"/>
                                    </p:animScale>
                                    <p:animScale>
                                      <p:cBhvr>
                                        <p:cTn id="65" dur="83" decel="50000">
                                          <p:stCondLst>
                                            <p:cond delay="669"/>
                                          </p:stCondLst>
                                        </p:cTn>
                                        <p:tgtEl>
                                          <p:spTgt spid="31754"/>
                                        </p:tgtEl>
                                      </p:cBhvr>
                                      <p:to x="100000" y="100000"/>
                                    </p:animScale>
                                    <p:animScale>
                                      <p:cBhvr>
                                        <p:cTn id="66" dur="13">
                                          <p:stCondLst>
                                            <p:cond delay="821"/>
                                          </p:stCondLst>
                                        </p:cTn>
                                        <p:tgtEl>
                                          <p:spTgt spid="31754"/>
                                        </p:tgtEl>
                                      </p:cBhvr>
                                      <p:to x="100000" y="90000"/>
                                    </p:animScale>
                                    <p:animScale>
                                      <p:cBhvr>
                                        <p:cTn id="67" dur="83" decel="50000">
                                          <p:stCondLst>
                                            <p:cond delay="834"/>
                                          </p:stCondLst>
                                        </p:cTn>
                                        <p:tgtEl>
                                          <p:spTgt spid="31754"/>
                                        </p:tgtEl>
                                      </p:cBhvr>
                                      <p:to x="100000" y="100000"/>
                                    </p:animScale>
                                    <p:animScale>
                                      <p:cBhvr>
                                        <p:cTn id="68" dur="13">
                                          <p:stCondLst>
                                            <p:cond delay="904"/>
                                          </p:stCondLst>
                                        </p:cTn>
                                        <p:tgtEl>
                                          <p:spTgt spid="31754"/>
                                        </p:tgtEl>
                                      </p:cBhvr>
                                      <p:to x="100000" y="95000"/>
                                    </p:animScale>
                                    <p:animScale>
                                      <p:cBhvr>
                                        <p:cTn id="69" dur="83" decel="50000">
                                          <p:stCondLst>
                                            <p:cond delay="917"/>
                                          </p:stCondLst>
                                        </p:cTn>
                                        <p:tgtEl>
                                          <p:spTgt spid="31754"/>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1753"/>
                                        </p:tgtEl>
                                        <p:attrNameLst>
                                          <p:attrName>style.visibility</p:attrName>
                                        </p:attrNameLst>
                                      </p:cBhvr>
                                      <p:to>
                                        <p:strVal val="visible"/>
                                      </p:to>
                                    </p:set>
                                    <p:animEffect transition="in" filter="wipe(down)">
                                      <p:cBhvr>
                                        <p:cTn id="72" dur="290">
                                          <p:stCondLst>
                                            <p:cond delay="0"/>
                                          </p:stCondLst>
                                        </p:cTn>
                                        <p:tgtEl>
                                          <p:spTgt spid="31753"/>
                                        </p:tgtEl>
                                      </p:cBhvr>
                                    </p:animEffect>
                                    <p:anim calcmode="lin" valueType="num">
                                      <p:cBhvr>
                                        <p:cTn id="73" dur="911" tmFilter="0,0; 0.14,0.36; 0.43,0.73; 0.71,0.91; 1.0,1.0">
                                          <p:stCondLst>
                                            <p:cond delay="0"/>
                                          </p:stCondLst>
                                        </p:cTn>
                                        <p:tgtEl>
                                          <p:spTgt spid="31753"/>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31753"/>
                                        </p:tgtEl>
                                        <p:attrNameLst>
                                          <p:attrName>ppt_y</p:attrName>
                                        </p:attrNameLst>
                                      </p:cBhvr>
                                      <p:tavLst>
                                        <p:tav tm="0" fmla="#ppt_y-sin(pi*$)/3">
                                          <p:val>
                                            <p:fltVal val="0.500000"/>
                                          </p:val>
                                        </p:tav>
                                        <p:tav tm="100000">
                                          <p:val>
                                            <p:fltVal val="1.000000"/>
                                          </p:val>
                                        </p:tav>
                                      </p:tavLst>
                                    </p:anim>
                                    <p:anim calcmode="lin" valueType="num">
                                      <p:cBhvr>
                                        <p:cTn id="75" dur="332" tmFilter="0, 0; 0.125,0.2665; 0.25,0.4; 0.375,0.465; 0.5,0.5;  0.625,0.535; 0.75,0.6; 0.875,0.7335; 1,1">
                                          <p:stCondLst>
                                            <p:cond delay="332"/>
                                          </p:stCondLst>
                                        </p:cTn>
                                        <p:tgtEl>
                                          <p:spTgt spid="31753"/>
                                        </p:tgtEl>
                                        <p:attrNameLst>
                                          <p:attrName>ppt_y</p:attrName>
                                        </p:attrNameLst>
                                      </p:cBhvr>
                                      <p:tavLst>
                                        <p:tav tm="0" fmla="#ppt_y-sin(pi*$)/9">
                                          <p:val>
                                            <p:fltVal val="0.000000"/>
                                          </p:val>
                                        </p:tav>
                                        <p:tav tm="100000">
                                          <p:val>
                                            <p:fltVal val="1.000000"/>
                                          </p:val>
                                        </p:tav>
                                      </p:tavLst>
                                    </p:anim>
                                    <p:anim calcmode="lin" valueType="num">
                                      <p:cBhvr>
                                        <p:cTn id="76" dur="166" tmFilter="0, 0; 0.125,0.2665; 0.25,0.4; 0.375,0.465; 0.5,0.5;  0.625,0.535; 0.75,0.6; 0.875,0.7335; 1,1">
                                          <p:stCondLst>
                                            <p:cond delay="662"/>
                                          </p:stCondLst>
                                        </p:cTn>
                                        <p:tgtEl>
                                          <p:spTgt spid="31753"/>
                                        </p:tgtEl>
                                        <p:attrNameLst>
                                          <p:attrName>ppt_y</p:attrName>
                                        </p:attrNameLst>
                                      </p:cBhvr>
                                      <p:tavLst>
                                        <p:tav tm="0" fmla="#ppt_y-sin(pi*$)/27">
                                          <p:val>
                                            <p:fltVal val="0.000000"/>
                                          </p:val>
                                        </p:tav>
                                        <p:tav tm="100000">
                                          <p:val>
                                            <p:fltVal val="1.000000"/>
                                          </p:val>
                                        </p:tav>
                                      </p:tavLst>
                                    </p:anim>
                                    <p:anim calcmode="lin" valueType="num">
                                      <p:cBhvr>
                                        <p:cTn id="77" dur="82" tmFilter="0, 0; 0.125,0.2665; 0.25,0.4; 0.375,0.465; 0.5,0.5;  0.625,0.535; 0.75,0.6; 0.875,0.7335; 1,1">
                                          <p:stCondLst>
                                            <p:cond delay="828"/>
                                          </p:stCondLst>
                                        </p:cTn>
                                        <p:tgtEl>
                                          <p:spTgt spid="31753"/>
                                        </p:tgtEl>
                                        <p:attrNameLst>
                                          <p:attrName>ppt_y</p:attrName>
                                        </p:attrNameLst>
                                      </p:cBhvr>
                                      <p:tavLst>
                                        <p:tav tm="0" fmla="#ppt_y-sin(pi*$)/81">
                                          <p:val>
                                            <p:fltVal val="0.000000"/>
                                          </p:val>
                                        </p:tav>
                                        <p:tav tm="100000">
                                          <p:val>
                                            <p:fltVal val="1.000000"/>
                                          </p:val>
                                        </p:tav>
                                      </p:tavLst>
                                    </p:anim>
                                    <p:animScale>
                                      <p:cBhvr>
                                        <p:cTn id="78" dur="13">
                                          <p:stCondLst>
                                            <p:cond delay="325"/>
                                          </p:stCondLst>
                                        </p:cTn>
                                        <p:tgtEl>
                                          <p:spTgt spid="31753"/>
                                        </p:tgtEl>
                                      </p:cBhvr>
                                      <p:to x="100000" y="60000"/>
                                    </p:animScale>
                                    <p:animScale>
                                      <p:cBhvr>
                                        <p:cTn id="79" dur="83" decel="50000">
                                          <p:stCondLst>
                                            <p:cond delay="338"/>
                                          </p:stCondLst>
                                        </p:cTn>
                                        <p:tgtEl>
                                          <p:spTgt spid="31753"/>
                                        </p:tgtEl>
                                      </p:cBhvr>
                                      <p:to x="100000" y="100000"/>
                                    </p:animScale>
                                    <p:animScale>
                                      <p:cBhvr>
                                        <p:cTn id="80" dur="13">
                                          <p:stCondLst>
                                            <p:cond delay="656"/>
                                          </p:stCondLst>
                                        </p:cTn>
                                        <p:tgtEl>
                                          <p:spTgt spid="31753"/>
                                        </p:tgtEl>
                                      </p:cBhvr>
                                      <p:to x="100000" y="80000"/>
                                    </p:animScale>
                                    <p:animScale>
                                      <p:cBhvr>
                                        <p:cTn id="81" dur="83" decel="50000">
                                          <p:stCondLst>
                                            <p:cond delay="669"/>
                                          </p:stCondLst>
                                        </p:cTn>
                                        <p:tgtEl>
                                          <p:spTgt spid="31753"/>
                                        </p:tgtEl>
                                      </p:cBhvr>
                                      <p:to x="100000" y="100000"/>
                                    </p:animScale>
                                    <p:animScale>
                                      <p:cBhvr>
                                        <p:cTn id="82" dur="13">
                                          <p:stCondLst>
                                            <p:cond delay="821"/>
                                          </p:stCondLst>
                                        </p:cTn>
                                        <p:tgtEl>
                                          <p:spTgt spid="31753"/>
                                        </p:tgtEl>
                                      </p:cBhvr>
                                      <p:to x="100000" y="90000"/>
                                    </p:animScale>
                                    <p:animScale>
                                      <p:cBhvr>
                                        <p:cTn id="83" dur="83" decel="50000">
                                          <p:stCondLst>
                                            <p:cond delay="834"/>
                                          </p:stCondLst>
                                        </p:cTn>
                                        <p:tgtEl>
                                          <p:spTgt spid="31753"/>
                                        </p:tgtEl>
                                      </p:cBhvr>
                                      <p:to x="100000" y="100000"/>
                                    </p:animScale>
                                    <p:animScale>
                                      <p:cBhvr>
                                        <p:cTn id="84" dur="13">
                                          <p:stCondLst>
                                            <p:cond delay="904"/>
                                          </p:stCondLst>
                                        </p:cTn>
                                        <p:tgtEl>
                                          <p:spTgt spid="31753"/>
                                        </p:tgtEl>
                                      </p:cBhvr>
                                      <p:to x="100000" y="95000"/>
                                    </p:animScale>
                                    <p:animScale>
                                      <p:cBhvr>
                                        <p:cTn id="85" dur="83" decel="50000">
                                          <p:stCondLst>
                                            <p:cond delay="917"/>
                                          </p:stCondLst>
                                        </p:cTn>
                                        <p:tgtEl>
                                          <p:spTgt spid="31753"/>
                                        </p:tgtEl>
                                      </p:cBhvr>
                                      <p:to x="100000" y="100000"/>
                                    </p:animScale>
                                  </p:childTnLst>
                                </p:cTn>
                              </p:par>
                            </p:childTnLst>
                          </p:cTn>
                        </p:par>
                        <p:par>
                          <p:cTn id="86" fill="hold">
                            <p:stCondLst>
                              <p:cond delay="3600"/>
                            </p:stCondLst>
                            <p:childTnLst>
                              <p:par>
                                <p:cTn id="87" presetID="16" presetClass="entr" presetSubtype="42" fill="hold" nodeType="afterEffect">
                                  <p:stCondLst>
                                    <p:cond delay="0"/>
                                  </p:stCondLst>
                                  <p:childTnLst>
                                    <p:set>
                                      <p:cBhvr>
                                        <p:cTn id="88" dur="1" fill="hold">
                                          <p:stCondLst>
                                            <p:cond delay="0"/>
                                          </p:stCondLst>
                                        </p:cTn>
                                        <p:tgtEl>
                                          <p:spTgt spid="31755"/>
                                        </p:tgtEl>
                                        <p:attrNameLst>
                                          <p:attrName>style.visibility</p:attrName>
                                        </p:attrNameLst>
                                      </p:cBhvr>
                                      <p:to>
                                        <p:strVal val="visible"/>
                                      </p:to>
                                    </p:set>
                                    <p:animEffect transition="in" filter="barn(outHorizontal)">
                                      <p:cBhvr>
                                        <p:cTn id="89" dur="500"/>
                                        <p:tgtEl>
                                          <p:spTgt spid="31755"/>
                                        </p:tgtEl>
                                      </p:cBhvr>
                                    </p:animEffect>
                                  </p:childTnLst>
                                </p:cTn>
                              </p:par>
                            </p:childTnLst>
                          </p:cTn>
                        </p:par>
                        <p:par>
                          <p:cTn id="90" fill="hold">
                            <p:stCondLst>
                              <p:cond delay="4100"/>
                            </p:stCondLst>
                            <p:childTnLst>
                              <p:par>
                                <p:cTn id="91" presetID="22" presetClass="entr" presetSubtype="8" fill="hold" grpId="0" nodeType="afterEffect">
                                  <p:stCondLst>
                                    <p:cond delay="0"/>
                                  </p:stCondLst>
                                  <p:childTnLst>
                                    <p:set>
                                      <p:cBhvr>
                                        <p:cTn id="92" dur="1" fill="hold">
                                          <p:stCondLst>
                                            <p:cond delay="0"/>
                                          </p:stCondLst>
                                        </p:cTn>
                                        <p:tgtEl>
                                          <p:spTgt spid="31756"/>
                                        </p:tgtEl>
                                        <p:attrNameLst>
                                          <p:attrName>style.visibility</p:attrName>
                                        </p:attrNameLst>
                                      </p:cBhvr>
                                      <p:to>
                                        <p:strVal val="visible"/>
                                      </p:to>
                                    </p:set>
                                    <p:animEffect transition="in" filter="wipe(left)">
                                      <p:cBhvr>
                                        <p:cTn id="93" dur="300"/>
                                        <p:tgtEl>
                                          <p:spTgt spid="31756"/>
                                        </p:tgtEl>
                                      </p:cBhvr>
                                    </p:animEffect>
                                  </p:childTnLst>
                                </p:cTn>
                              </p:par>
                            </p:childTnLst>
                          </p:cTn>
                        </p:par>
                        <p:par>
                          <p:cTn id="94" fill="hold">
                            <p:stCondLst>
                              <p:cond delay="4600"/>
                            </p:stCondLst>
                            <p:childTnLst>
                              <p:par>
                                <p:cTn id="95" presetID="26" presetClass="entr" presetSubtype="0" fill="hold" grpId="0" nodeType="afterEffect">
                                  <p:stCondLst>
                                    <p:cond delay="0"/>
                                  </p:stCondLst>
                                  <p:childTnLst>
                                    <p:set>
                                      <p:cBhvr>
                                        <p:cTn id="96" dur="1" fill="hold">
                                          <p:stCondLst>
                                            <p:cond delay="0"/>
                                          </p:stCondLst>
                                        </p:cTn>
                                        <p:tgtEl>
                                          <p:spTgt spid="31758"/>
                                        </p:tgtEl>
                                        <p:attrNameLst>
                                          <p:attrName>style.visibility</p:attrName>
                                        </p:attrNameLst>
                                      </p:cBhvr>
                                      <p:to>
                                        <p:strVal val="visible"/>
                                      </p:to>
                                    </p:set>
                                    <p:animEffect transition="in" filter="wipe(down)">
                                      <p:cBhvr>
                                        <p:cTn id="97" dur="290">
                                          <p:stCondLst>
                                            <p:cond delay="0"/>
                                          </p:stCondLst>
                                        </p:cTn>
                                        <p:tgtEl>
                                          <p:spTgt spid="31758"/>
                                        </p:tgtEl>
                                      </p:cBhvr>
                                    </p:animEffect>
                                    <p:anim calcmode="lin" valueType="num">
                                      <p:cBhvr>
                                        <p:cTn id="98" dur="911" tmFilter="0,0; 0.14,0.36; 0.43,0.73; 0.71,0.91; 1.0,1.0">
                                          <p:stCondLst>
                                            <p:cond delay="0"/>
                                          </p:stCondLst>
                                        </p:cTn>
                                        <p:tgtEl>
                                          <p:spTgt spid="31758"/>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31758"/>
                                        </p:tgtEl>
                                        <p:attrNameLst>
                                          <p:attrName>ppt_y</p:attrName>
                                        </p:attrNameLst>
                                      </p:cBhvr>
                                      <p:tavLst>
                                        <p:tav tm="0" fmla="#ppt_y-sin(pi*$)/3">
                                          <p:val>
                                            <p:fltVal val="0.500000"/>
                                          </p:val>
                                        </p:tav>
                                        <p:tav tm="100000">
                                          <p:val>
                                            <p:fltVal val="1.000000"/>
                                          </p:val>
                                        </p:tav>
                                      </p:tavLst>
                                    </p:anim>
                                    <p:anim calcmode="lin" valueType="num">
                                      <p:cBhvr>
                                        <p:cTn id="100" dur="332" tmFilter="0, 0; 0.125,0.2665; 0.25,0.4; 0.375,0.465; 0.5,0.5;  0.625,0.535; 0.75,0.6; 0.875,0.7335; 1,1">
                                          <p:stCondLst>
                                            <p:cond delay="332"/>
                                          </p:stCondLst>
                                        </p:cTn>
                                        <p:tgtEl>
                                          <p:spTgt spid="31758"/>
                                        </p:tgtEl>
                                        <p:attrNameLst>
                                          <p:attrName>ppt_y</p:attrName>
                                        </p:attrNameLst>
                                      </p:cBhvr>
                                      <p:tavLst>
                                        <p:tav tm="0" fmla="#ppt_y-sin(pi*$)/9">
                                          <p:val>
                                            <p:fltVal val="0.000000"/>
                                          </p:val>
                                        </p:tav>
                                        <p:tav tm="100000">
                                          <p:val>
                                            <p:fltVal val="1.000000"/>
                                          </p:val>
                                        </p:tav>
                                      </p:tavLst>
                                    </p:anim>
                                    <p:anim calcmode="lin" valueType="num">
                                      <p:cBhvr>
                                        <p:cTn id="101" dur="166" tmFilter="0, 0; 0.125,0.2665; 0.25,0.4; 0.375,0.465; 0.5,0.5;  0.625,0.535; 0.75,0.6; 0.875,0.7335; 1,1">
                                          <p:stCondLst>
                                            <p:cond delay="662"/>
                                          </p:stCondLst>
                                        </p:cTn>
                                        <p:tgtEl>
                                          <p:spTgt spid="31758"/>
                                        </p:tgtEl>
                                        <p:attrNameLst>
                                          <p:attrName>ppt_y</p:attrName>
                                        </p:attrNameLst>
                                      </p:cBhvr>
                                      <p:tavLst>
                                        <p:tav tm="0" fmla="#ppt_y-sin(pi*$)/27">
                                          <p:val>
                                            <p:fltVal val="0.000000"/>
                                          </p:val>
                                        </p:tav>
                                        <p:tav tm="100000">
                                          <p:val>
                                            <p:fltVal val="1.000000"/>
                                          </p:val>
                                        </p:tav>
                                      </p:tavLst>
                                    </p:anim>
                                    <p:anim calcmode="lin" valueType="num">
                                      <p:cBhvr>
                                        <p:cTn id="102" dur="82" tmFilter="0, 0; 0.125,0.2665; 0.25,0.4; 0.375,0.465; 0.5,0.5;  0.625,0.535; 0.75,0.6; 0.875,0.7335; 1,1">
                                          <p:stCondLst>
                                            <p:cond delay="828"/>
                                          </p:stCondLst>
                                        </p:cTn>
                                        <p:tgtEl>
                                          <p:spTgt spid="31758"/>
                                        </p:tgtEl>
                                        <p:attrNameLst>
                                          <p:attrName>ppt_y</p:attrName>
                                        </p:attrNameLst>
                                      </p:cBhvr>
                                      <p:tavLst>
                                        <p:tav tm="0" fmla="#ppt_y-sin(pi*$)/81">
                                          <p:val>
                                            <p:fltVal val="0.000000"/>
                                          </p:val>
                                        </p:tav>
                                        <p:tav tm="100000">
                                          <p:val>
                                            <p:fltVal val="1.000000"/>
                                          </p:val>
                                        </p:tav>
                                      </p:tavLst>
                                    </p:anim>
                                    <p:animScale>
                                      <p:cBhvr>
                                        <p:cTn id="103" dur="13">
                                          <p:stCondLst>
                                            <p:cond delay="325"/>
                                          </p:stCondLst>
                                        </p:cTn>
                                        <p:tgtEl>
                                          <p:spTgt spid="31758"/>
                                        </p:tgtEl>
                                      </p:cBhvr>
                                      <p:to x="100000" y="60000"/>
                                    </p:animScale>
                                    <p:animScale>
                                      <p:cBhvr>
                                        <p:cTn id="104" dur="83" decel="50000">
                                          <p:stCondLst>
                                            <p:cond delay="338"/>
                                          </p:stCondLst>
                                        </p:cTn>
                                        <p:tgtEl>
                                          <p:spTgt spid="31758"/>
                                        </p:tgtEl>
                                      </p:cBhvr>
                                      <p:to x="100000" y="100000"/>
                                    </p:animScale>
                                    <p:animScale>
                                      <p:cBhvr>
                                        <p:cTn id="105" dur="13">
                                          <p:stCondLst>
                                            <p:cond delay="656"/>
                                          </p:stCondLst>
                                        </p:cTn>
                                        <p:tgtEl>
                                          <p:spTgt spid="31758"/>
                                        </p:tgtEl>
                                      </p:cBhvr>
                                      <p:to x="100000" y="80000"/>
                                    </p:animScale>
                                    <p:animScale>
                                      <p:cBhvr>
                                        <p:cTn id="106" dur="83" decel="50000">
                                          <p:stCondLst>
                                            <p:cond delay="669"/>
                                          </p:stCondLst>
                                        </p:cTn>
                                        <p:tgtEl>
                                          <p:spTgt spid="31758"/>
                                        </p:tgtEl>
                                      </p:cBhvr>
                                      <p:to x="100000" y="100000"/>
                                    </p:animScale>
                                    <p:animScale>
                                      <p:cBhvr>
                                        <p:cTn id="107" dur="13">
                                          <p:stCondLst>
                                            <p:cond delay="821"/>
                                          </p:stCondLst>
                                        </p:cTn>
                                        <p:tgtEl>
                                          <p:spTgt spid="31758"/>
                                        </p:tgtEl>
                                      </p:cBhvr>
                                      <p:to x="100000" y="90000"/>
                                    </p:animScale>
                                    <p:animScale>
                                      <p:cBhvr>
                                        <p:cTn id="108" dur="83" decel="50000">
                                          <p:stCondLst>
                                            <p:cond delay="834"/>
                                          </p:stCondLst>
                                        </p:cTn>
                                        <p:tgtEl>
                                          <p:spTgt spid="31758"/>
                                        </p:tgtEl>
                                      </p:cBhvr>
                                      <p:to x="100000" y="100000"/>
                                    </p:animScale>
                                    <p:animScale>
                                      <p:cBhvr>
                                        <p:cTn id="109" dur="13">
                                          <p:stCondLst>
                                            <p:cond delay="904"/>
                                          </p:stCondLst>
                                        </p:cTn>
                                        <p:tgtEl>
                                          <p:spTgt spid="31758"/>
                                        </p:tgtEl>
                                      </p:cBhvr>
                                      <p:to x="100000" y="95000"/>
                                    </p:animScale>
                                    <p:animScale>
                                      <p:cBhvr>
                                        <p:cTn id="110" dur="83" decel="50000">
                                          <p:stCondLst>
                                            <p:cond delay="917"/>
                                          </p:stCondLst>
                                        </p:cTn>
                                        <p:tgtEl>
                                          <p:spTgt spid="31758"/>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1757"/>
                                        </p:tgtEl>
                                        <p:attrNameLst>
                                          <p:attrName>style.visibility</p:attrName>
                                        </p:attrNameLst>
                                      </p:cBhvr>
                                      <p:to>
                                        <p:strVal val="visible"/>
                                      </p:to>
                                    </p:set>
                                    <p:animEffect transition="in" filter="wipe(down)">
                                      <p:cBhvr>
                                        <p:cTn id="113" dur="290">
                                          <p:stCondLst>
                                            <p:cond delay="0"/>
                                          </p:stCondLst>
                                        </p:cTn>
                                        <p:tgtEl>
                                          <p:spTgt spid="31757"/>
                                        </p:tgtEl>
                                      </p:cBhvr>
                                    </p:animEffect>
                                    <p:anim calcmode="lin" valueType="num">
                                      <p:cBhvr>
                                        <p:cTn id="114" dur="911" tmFilter="0,0; 0.14,0.36; 0.43,0.73; 0.71,0.91; 1.0,1.0">
                                          <p:stCondLst>
                                            <p:cond delay="0"/>
                                          </p:stCondLst>
                                        </p:cTn>
                                        <p:tgtEl>
                                          <p:spTgt spid="31757"/>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31757"/>
                                        </p:tgtEl>
                                        <p:attrNameLst>
                                          <p:attrName>ppt_y</p:attrName>
                                        </p:attrNameLst>
                                      </p:cBhvr>
                                      <p:tavLst>
                                        <p:tav tm="0" fmla="#ppt_y-sin(pi*$)/3">
                                          <p:val>
                                            <p:fltVal val="0.500000"/>
                                          </p:val>
                                        </p:tav>
                                        <p:tav tm="100000">
                                          <p:val>
                                            <p:fltVal val="1.000000"/>
                                          </p:val>
                                        </p:tav>
                                      </p:tavLst>
                                    </p:anim>
                                    <p:anim calcmode="lin" valueType="num">
                                      <p:cBhvr>
                                        <p:cTn id="116" dur="332" tmFilter="0, 0; 0.125,0.2665; 0.25,0.4; 0.375,0.465; 0.5,0.5;  0.625,0.535; 0.75,0.6; 0.875,0.7335; 1,1">
                                          <p:stCondLst>
                                            <p:cond delay="332"/>
                                          </p:stCondLst>
                                        </p:cTn>
                                        <p:tgtEl>
                                          <p:spTgt spid="31757"/>
                                        </p:tgtEl>
                                        <p:attrNameLst>
                                          <p:attrName>ppt_y</p:attrName>
                                        </p:attrNameLst>
                                      </p:cBhvr>
                                      <p:tavLst>
                                        <p:tav tm="0" fmla="#ppt_y-sin(pi*$)/9">
                                          <p:val>
                                            <p:fltVal val="0.000000"/>
                                          </p:val>
                                        </p:tav>
                                        <p:tav tm="100000">
                                          <p:val>
                                            <p:fltVal val="1.000000"/>
                                          </p:val>
                                        </p:tav>
                                      </p:tavLst>
                                    </p:anim>
                                    <p:anim calcmode="lin" valueType="num">
                                      <p:cBhvr>
                                        <p:cTn id="117" dur="166" tmFilter="0, 0; 0.125,0.2665; 0.25,0.4; 0.375,0.465; 0.5,0.5;  0.625,0.535; 0.75,0.6; 0.875,0.7335; 1,1">
                                          <p:stCondLst>
                                            <p:cond delay="662"/>
                                          </p:stCondLst>
                                        </p:cTn>
                                        <p:tgtEl>
                                          <p:spTgt spid="31757"/>
                                        </p:tgtEl>
                                        <p:attrNameLst>
                                          <p:attrName>ppt_y</p:attrName>
                                        </p:attrNameLst>
                                      </p:cBhvr>
                                      <p:tavLst>
                                        <p:tav tm="0" fmla="#ppt_y-sin(pi*$)/27">
                                          <p:val>
                                            <p:fltVal val="0.000000"/>
                                          </p:val>
                                        </p:tav>
                                        <p:tav tm="100000">
                                          <p:val>
                                            <p:fltVal val="1.000000"/>
                                          </p:val>
                                        </p:tav>
                                      </p:tavLst>
                                    </p:anim>
                                    <p:anim calcmode="lin" valueType="num">
                                      <p:cBhvr>
                                        <p:cTn id="118" dur="82" tmFilter="0, 0; 0.125,0.2665; 0.25,0.4; 0.375,0.465; 0.5,0.5;  0.625,0.535; 0.75,0.6; 0.875,0.7335; 1,1">
                                          <p:stCondLst>
                                            <p:cond delay="828"/>
                                          </p:stCondLst>
                                        </p:cTn>
                                        <p:tgtEl>
                                          <p:spTgt spid="31757"/>
                                        </p:tgtEl>
                                        <p:attrNameLst>
                                          <p:attrName>ppt_y</p:attrName>
                                        </p:attrNameLst>
                                      </p:cBhvr>
                                      <p:tavLst>
                                        <p:tav tm="0" fmla="#ppt_y-sin(pi*$)/81">
                                          <p:val>
                                            <p:fltVal val="0.000000"/>
                                          </p:val>
                                        </p:tav>
                                        <p:tav tm="100000">
                                          <p:val>
                                            <p:fltVal val="1.000000"/>
                                          </p:val>
                                        </p:tav>
                                      </p:tavLst>
                                    </p:anim>
                                    <p:animScale>
                                      <p:cBhvr>
                                        <p:cTn id="119" dur="13">
                                          <p:stCondLst>
                                            <p:cond delay="325"/>
                                          </p:stCondLst>
                                        </p:cTn>
                                        <p:tgtEl>
                                          <p:spTgt spid="31757"/>
                                        </p:tgtEl>
                                      </p:cBhvr>
                                      <p:to x="100000" y="60000"/>
                                    </p:animScale>
                                    <p:animScale>
                                      <p:cBhvr>
                                        <p:cTn id="120" dur="83" decel="50000">
                                          <p:stCondLst>
                                            <p:cond delay="338"/>
                                          </p:stCondLst>
                                        </p:cTn>
                                        <p:tgtEl>
                                          <p:spTgt spid="31757"/>
                                        </p:tgtEl>
                                      </p:cBhvr>
                                      <p:to x="100000" y="100000"/>
                                    </p:animScale>
                                    <p:animScale>
                                      <p:cBhvr>
                                        <p:cTn id="121" dur="13">
                                          <p:stCondLst>
                                            <p:cond delay="656"/>
                                          </p:stCondLst>
                                        </p:cTn>
                                        <p:tgtEl>
                                          <p:spTgt spid="31757"/>
                                        </p:tgtEl>
                                      </p:cBhvr>
                                      <p:to x="100000" y="80000"/>
                                    </p:animScale>
                                    <p:animScale>
                                      <p:cBhvr>
                                        <p:cTn id="122" dur="83" decel="50000">
                                          <p:stCondLst>
                                            <p:cond delay="669"/>
                                          </p:stCondLst>
                                        </p:cTn>
                                        <p:tgtEl>
                                          <p:spTgt spid="31757"/>
                                        </p:tgtEl>
                                      </p:cBhvr>
                                      <p:to x="100000" y="100000"/>
                                    </p:animScale>
                                    <p:animScale>
                                      <p:cBhvr>
                                        <p:cTn id="123" dur="13">
                                          <p:stCondLst>
                                            <p:cond delay="821"/>
                                          </p:stCondLst>
                                        </p:cTn>
                                        <p:tgtEl>
                                          <p:spTgt spid="31757"/>
                                        </p:tgtEl>
                                      </p:cBhvr>
                                      <p:to x="100000" y="90000"/>
                                    </p:animScale>
                                    <p:animScale>
                                      <p:cBhvr>
                                        <p:cTn id="124" dur="83" decel="50000">
                                          <p:stCondLst>
                                            <p:cond delay="834"/>
                                          </p:stCondLst>
                                        </p:cTn>
                                        <p:tgtEl>
                                          <p:spTgt spid="31757"/>
                                        </p:tgtEl>
                                      </p:cBhvr>
                                      <p:to x="100000" y="100000"/>
                                    </p:animScale>
                                    <p:animScale>
                                      <p:cBhvr>
                                        <p:cTn id="125" dur="13">
                                          <p:stCondLst>
                                            <p:cond delay="904"/>
                                          </p:stCondLst>
                                        </p:cTn>
                                        <p:tgtEl>
                                          <p:spTgt spid="31757"/>
                                        </p:tgtEl>
                                      </p:cBhvr>
                                      <p:to x="100000" y="95000"/>
                                    </p:animScale>
                                    <p:animScale>
                                      <p:cBhvr>
                                        <p:cTn id="126" dur="83" decel="50000">
                                          <p:stCondLst>
                                            <p:cond delay="917"/>
                                          </p:stCondLst>
                                        </p:cTn>
                                        <p:tgtEl>
                                          <p:spTgt spid="31757"/>
                                        </p:tgtEl>
                                      </p:cBhvr>
                                      <p:to x="100000" y="100000"/>
                                    </p:animScale>
                                  </p:childTnLst>
                                </p:cTn>
                              </p:par>
                            </p:childTnLst>
                          </p:cTn>
                        </p:par>
                        <p:par>
                          <p:cTn id="127" fill="hold">
                            <p:stCondLst>
                              <p:cond delay="5600"/>
                            </p:stCondLst>
                            <p:childTnLst>
                              <p:par>
                                <p:cTn id="128" presetID="16" presetClass="entr" presetSubtype="42" fill="hold" nodeType="afterEffect">
                                  <p:stCondLst>
                                    <p:cond delay="0"/>
                                  </p:stCondLst>
                                  <p:childTnLst>
                                    <p:set>
                                      <p:cBhvr>
                                        <p:cTn id="129" dur="1" fill="hold">
                                          <p:stCondLst>
                                            <p:cond delay="0"/>
                                          </p:stCondLst>
                                        </p:cTn>
                                        <p:tgtEl>
                                          <p:spTgt spid="31759"/>
                                        </p:tgtEl>
                                        <p:attrNameLst>
                                          <p:attrName>style.visibility</p:attrName>
                                        </p:attrNameLst>
                                      </p:cBhvr>
                                      <p:to>
                                        <p:strVal val="visible"/>
                                      </p:to>
                                    </p:set>
                                    <p:animEffect transition="in" filter="barn(outHorizontal)">
                                      <p:cBhvr>
                                        <p:cTn id="130" dur="500"/>
                                        <p:tgtEl>
                                          <p:spTgt spid="31759"/>
                                        </p:tgtEl>
                                      </p:cBhvr>
                                    </p:animEffect>
                                  </p:childTnLst>
                                </p:cTn>
                              </p:par>
                            </p:childTnLst>
                          </p:cTn>
                        </p:par>
                        <p:par>
                          <p:cTn id="131" fill="hold">
                            <p:stCondLst>
                              <p:cond delay="6100"/>
                            </p:stCondLst>
                            <p:childTnLst>
                              <p:par>
                                <p:cTn id="132" presetID="22" presetClass="entr" presetSubtype="8" fill="hold" grpId="0" nodeType="afterEffect">
                                  <p:stCondLst>
                                    <p:cond delay="0"/>
                                  </p:stCondLst>
                                  <p:childTnLst>
                                    <p:set>
                                      <p:cBhvr>
                                        <p:cTn id="133" dur="1" fill="hold">
                                          <p:stCondLst>
                                            <p:cond delay="0"/>
                                          </p:stCondLst>
                                        </p:cTn>
                                        <p:tgtEl>
                                          <p:spTgt spid="31760"/>
                                        </p:tgtEl>
                                        <p:attrNameLst>
                                          <p:attrName>style.visibility</p:attrName>
                                        </p:attrNameLst>
                                      </p:cBhvr>
                                      <p:to>
                                        <p:strVal val="visible"/>
                                      </p:to>
                                    </p:set>
                                    <p:animEffect transition="in" filter="wipe(left)">
                                      <p:cBhvr>
                                        <p:cTn id="134" dur="3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2" grpId="0"/>
      <p:bldP spid="31754" grpId="0"/>
      <p:bldP spid="31758" grpId="0" bldLvl="0" animBg="1"/>
      <p:bldP spid="31760" grpId="0"/>
      <p:bldP spid="3175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261429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微淘正文</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24581" name="Freeform 5"/>
          <p:cNvSpPr/>
          <p:nvPr/>
        </p:nvSpPr>
        <p:spPr>
          <a:xfrm>
            <a:off x="6716713" y="2592388"/>
            <a:ext cx="1389062" cy="1998662"/>
          </a:xfrm>
          <a:custGeom>
            <a:avLst/>
            <a:gdLst/>
            <a:ahLst/>
            <a:cxnLst>
              <a:cxn ang="0">
                <a:pos x="374654" y="0"/>
              </a:cxn>
              <a:cxn ang="0">
                <a:pos x="1389063" y="1017855"/>
              </a:cxn>
              <a:cxn ang="0">
                <a:pos x="411574" y="1998663"/>
              </a:cxn>
              <a:cxn ang="0">
                <a:pos x="36921" y="1622130"/>
              </a:cxn>
              <a:cxn ang="0">
                <a:pos x="639151" y="1017855"/>
              </a:cxn>
              <a:cxn ang="0">
                <a:pos x="0" y="375926"/>
              </a:cxn>
              <a:cxn ang="0">
                <a:pos x="374654" y="0"/>
              </a:cxn>
            </a:cxnLst>
            <a:pathLst>
              <a:path w="2295" h="3291">
                <a:moveTo>
                  <a:pt x="619" y="0"/>
                </a:moveTo>
                <a:lnTo>
                  <a:pt x="2295" y="1676"/>
                </a:lnTo>
                <a:lnTo>
                  <a:pt x="680" y="3291"/>
                </a:lnTo>
                <a:lnTo>
                  <a:pt x="61" y="2671"/>
                </a:lnTo>
                <a:lnTo>
                  <a:pt x="1056" y="1676"/>
                </a:lnTo>
                <a:lnTo>
                  <a:pt x="0" y="619"/>
                </a:lnTo>
                <a:lnTo>
                  <a:pt x="619" y="0"/>
                </a:lnTo>
                <a:close/>
              </a:path>
            </a:pathLst>
          </a:custGeom>
          <a:solidFill>
            <a:schemeClr val="tx2"/>
          </a:solidFill>
          <a:ln w="9525">
            <a:noFill/>
          </a:ln>
        </p:spPr>
        <p:txBody>
          <a:bodyPr/>
          <a:p>
            <a:endParaRPr lang="zh-CN" altLang="en-US"/>
          </a:p>
        </p:txBody>
      </p:sp>
      <p:sp>
        <p:nvSpPr>
          <p:cNvPr id="24582" name="Freeform 6"/>
          <p:cNvSpPr/>
          <p:nvPr/>
        </p:nvSpPr>
        <p:spPr>
          <a:xfrm>
            <a:off x="5089525" y="1565275"/>
            <a:ext cx="1919288" cy="1355725"/>
          </a:xfrm>
          <a:custGeom>
            <a:avLst/>
            <a:gdLst/>
            <a:ahLst/>
            <a:cxnLst>
              <a:cxn ang="0">
                <a:pos x="0" y="980079"/>
              </a:cxn>
              <a:cxn ang="0">
                <a:pos x="978413" y="0"/>
              </a:cxn>
              <a:cxn ang="0">
                <a:pos x="1919288" y="943667"/>
              </a:cxn>
              <a:cxn ang="0">
                <a:pos x="1544512" y="1319313"/>
              </a:cxn>
              <a:cxn ang="0">
                <a:pos x="978413" y="751899"/>
              </a:cxn>
              <a:cxn ang="0">
                <a:pos x="375381" y="1355725"/>
              </a:cxn>
              <a:cxn ang="0">
                <a:pos x="0" y="980079"/>
              </a:cxn>
            </a:cxnLst>
            <a:pathLst>
              <a:path w="3170" h="2234">
                <a:moveTo>
                  <a:pt x="0" y="1615"/>
                </a:moveTo>
                <a:lnTo>
                  <a:pt x="1616" y="0"/>
                </a:lnTo>
                <a:lnTo>
                  <a:pt x="3170" y="1555"/>
                </a:lnTo>
                <a:lnTo>
                  <a:pt x="2551" y="2174"/>
                </a:lnTo>
                <a:lnTo>
                  <a:pt x="1616" y="1239"/>
                </a:lnTo>
                <a:lnTo>
                  <a:pt x="620" y="2234"/>
                </a:lnTo>
                <a:lnTo>
                  <a:pt x="0" y="1615"/>
                </a:lnTo>
                <a:close/>
              </a:path>
            </a:pathLst>
          </a:custGeom>
          <a:solidFill>
            <a:srgbClr val="00AFEF"/>
          </a:solidFill>
          <a:ln w="9525">
            <a:noFill/>
          </a:ln>
        </p:spPr>
        <p:txBody>
          <a:bodyPr/>
          <a:p>
            <a:endParaRPr lang="zh-CN" altLang="en-US"/>
          </a:p>
        </p:txBody>
      </p:sp>
      <p:sp>
        <p:nvSpPr>
          <p:cNvPr id="24583" name="Freeform 7"/>
          <p:cNvSpPr/>
          <p:nvPr/>
        </p:nvSpPr>
        <p:spPr>
          <a:xfrm>
            <a:off x="5053013" y="4260850"/>
            <a:ext cx="1992312" cy="1393825"/>
          </a:xfrm>
          <a:custGeom>
            <a:avLst/>
            <a:gdLst/>
            <a:ahLst/>
            <a:cxnLst>
              <a:cxn ang="0">
                <a:pos x="374732" y="0"/>
              </a:cxn>
              <a:cxn ang="0">
                <a:pos x="1014621" y="641342"/>
              </a:cxn>
              <a:cxn ang="0">
                <a:pos x="1616976" y="37047"/>
              </a:cxn>
              <a:cxn ang="0">
                <a:pos x="1992313" y="412985"/>
              </a:cxn>
              <a:cxn ang="0">
                <a:pos x="1014621" y="1393825"/>
              </a:cxn>
              <a:cxn ang="0">
                <a:pos x="0" y="375938"/>
              </a:cxn>
              <a:cxn ang="0">
                <a:pos x="374732" y="0"/>
              </a:cxn>
            </a:cxnLst>
            <a:pathLst>
              <a:path w="3291" h="2295">
                <a:moveTo>
                  <a:pt x="619" y="0"/>
                </a:moveTo>
                <a:lnTo>
                  <a:pt x="1676" y="1056"/>
                </a:lnTo>
                <a:lnTo>
                  <a:pt x="2671" y="61"/>
                </a:lnTo>
                <a:lnTo>
                  <a:pt x="3291" y="680"/>
                </a:lnTo>
                <a:lnTo>
                  <a:pt x="1676" y="2295"/>
                </a:lnTo>
                <a:lnTo>
                  <a:pt x="0" y="619"/>
                </a:lnTo>
                <a:lnTo>
                  <a:pt x="619" y="0"/>
                </a:lnTo>
                <a:close/>
              </a:path>
            </a:pathLst>
          </a:custGeom>
          <a:solidFill>
            <a:schemeClr val="accent2"/>
          </a:solidFill>
          <a:ln w="9525">
            <a:noFill/>
          </a:ln>
        </p:spPr>
        <p:txBody>
          <a:bodyPr/>
          <a:p>
            <a:endParaRPr lang="zh-CN" altLang="en-US"/>
          </a:p>
        </p:txBody>
      </p:sp>
      <p:sp>
        <p:nvSpPr>
          <p:cNvPr id="24584" name="Freeform 8"/>
          <p:cNvSpPr/>
          <p:nvPr/>
        </p:nvSpPr>
        <p:spPr>
          <a:xfrm>
            <a:off x="4029075" y="2628900"/>
            <a:ext cx="1352550" cy="1924050"/>
          </a:xfrm>
          <a:custGeom>
            <a:avLst/>
            <a:gdLst/>
            <a:ahLst/>
            <a:cxnLst>
              <a:cxn ang="0">
                <a:pos x="0" y="980841"/>
              </a:cxn>
              <a:cxn ang="0">
                <a:pos x="977783" y="0"/>
              </a:cxn>
              <a:cxn ang="0">
                <a:pos x="1352550" y="376313"/>
              </a:cxn>
              <a:cxn ang="0">
                <a:pos x="750139" y="980841"/>
              </a:cxn>
              <a:cxn ang="0">
                <a:pos x="1316224" y="1548344"/>
              </a:cxn>
              <a:cxn ang="0">
                <a:pos x="941457" y="1924050"/>
              </a:cxn>
              <a:cxn ang="0">
                <a:pos x="0" y="980841"/>
              </a:cxn>
            </a:cxnLst>
            <a:pathLst>
              <a:path w="2234" h="3170">
                <a:moveTo>
                  <a:pt x="0" y="1616"/>
                </a:moveTo>
                <a:lnTo>
                  <a:pt x="1615" y="0"/>
                </a:lnTo>
                <a:lnTo>
                  <a:pt x="2234" y="620"/>
                </a:lnTo>
                <a:lnTo>
                  <a:pt x="1239" y="1616"/>
                </a:lnTo>
                <a:lnTo>
                  <a:pt x="2174" y="2551"/>
                </a:lnTo>
                <a:lnTo>
                  <a:pt x="1555" y="3170"/>
                </a:lnTo>
                <a:lnTo>
                  <a:pt x="0" y="1616"/>
                </a:lnTo>
                <a:close/>
              </a:path>
            </a:pathLst>
          </a:custGeom>
          <a:solidFill>
            <a:srgbClr val="48B39D"/>
          </a:solidFill>
          <a:ln w="9525">
            <a:noFill/>
          </a:ln>
        </p:spPr>
        <p:txBody>
          <a:bodyPr/>
          <a:p>
            <a:endParaRPr lang="zh-CN" altLang="en-US"/>
          </a:p>
        </p:txBody>
      </p:sp>
      <p:sp>
        <p:nvSpPr>
          <p:cNvPr id="24585" name="TextBox 8"/>
          <p:cNvSpPr txBox="1"/>
          <p:nvPr/>
        </p:nvSpPr>
        <p:spPr>
          <a:xfrm>
            <a:off x="5333683" y="3284220"/>
            <a:ext cx="1584325" cy="706755"/>
          </a:xfrm>
          <a:prstGeom prst="rect">
            <a:avLst/>
          </a:prstGeom>
          <a:noFill/>
          <a:ln w="9525">
            <a:noFill/>
          </a:ln>
        </p:spPr>
        <p:txBody>
          <a:bodyPr anchor="t">
            <a:spAutoFit/>
          </a:bodyPr>
          <a:p>
            <a:pPr algn="ctr"/>
            <a:r>
              <a:rPr lang="zh-CN" altLang="en-US" sz="2000" b="1" dirty="0">
                <a:latin typeface="微软雅黑" panose="020B0503020204020204" charset="-122"/>
                <a:ea typeface="微软雅黑" panose="020B0503020204020204" charset="-122"/>
              </a:rPr>
              <a:t>编辑正文内容需要注意</a:t>
            </a:r>
            <a:endParaRPr lang="zh-CN" altLang="en-US" sz="2000" b="1" dirty="0">
              <a:latin typeface="微软雅黑" panose="020B0503020204020204" charset="-122"/>
              <a:ea typeface="微软雅黑" panose="020B0503020204020204" charset="-122"/>
            </a:endParaRPr>
          </a:p>
        </p:txBody>
      </p:sp>
      <p:sp>
        <p:nvSpPr>
          <p:cNvPr id="24587" name="文本框 25"/>
          <p:cNvSpPr/>
          <p:nvPr/>
        </p:nvSpPr>
        <p:spPr>
          <a:xfrm>
            <a:off x="8298180" y="3383280"/>
            <a:ext cx="2618105" cy="368300"/>
          </a:xfrm>
          <a:prstGeom prst="rect">
            <a:avLst/>
          </a:prstGeom>
          <a:noFill/>
          <a:ln w="9525">
            <a:noFill/>
          </a:ln>
        </p:spPr>
        <p:txBody>
          <a:bodyPr wrap="square" anchor="t">
            <a:spAutoFit/>
          </a:bodyPr>
          <a:p>
            <a:r>
              <a:rPr lang="en-US" altLang="x-none"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图片数要多，不要少</a:t>
            </a:r>
            <a:endParaRPr lang="zh-CN" altLang="en-US" b="1" dirty="0">
              <a:latin typeface="微软雅黑" panose="020B0503020204020204" charset="-122"/>
              <a:ea typeface="微软雅黑" panose="020B0503020204020204" charset="-122"/>
            </a:endParaRPr>
          </a:p>
        </p:txBody>
      </p:sp>
      <p:sp>
        <p:nvSpPr>
          <p:cNvPr id="24589" name="文本框 25"/>
          <p:cNvSpPr/>
          <p:nvPr/>
        </p:nvSpPr>
        <p:spPr>
          <a:xfrm>
            <a:off x="1347470" y="3244850"/>
            <a:ext cx="2607310" cy="645160"/>
          </a:xfrm>
          <a:prstGeom prst="rect">
            <a:avLst/>
          </a:prstGeom>
          <a:noFill/>
          <a:ln w="9525">
            <a:noFill/>
          </a:ln>
        </p:spPr>
        <p:txBody>
          <a:bodyPr wrap="square" anchor="t">
            <a:spAutoFit/>
          </a:bodyPr>
          <a:p>
            <a:r>
              <a:rPr lang="en-US" altLang="x-none"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正文词数要多要精，不要过于少和零散</a:t>
            </a:r>
            <a:endParaRPr lang="zh-CN" altLang="en-US" b="1" dirty="0">
              <a:latin typeface="微软雅黑" panose="020B0503020204020204" charset="-122"/>
              <a:ea typeface="微软雅黑" panose="020B0503020204020204" charset="-122"/>
            </a:endParaRPr>
          </a:p>
        </p:txBody>
      </p:sp>
      <p:sp>
        <p:nvSpPr>
          <p:cNvPr id="24591" name="文本框 25"/>
          <p:cNvSpPr/>
          <p:nvPr/>
        </p:nvSpPr>
        <p:spPr>
          <a:xfrm>
            <a:off x="4095750" y="5752465"/>
            <a:ext cx="3906520" cy="368300"/>
          </a:xfrm>
          <a:prstGeom prst="rect">
            <a:avLst/>
          </a:prstGeom>
          <a:noFill/>
          <a:ln w="9525">
            <a:noFill/>
          </a:ln>
        </p:spPr>
        <p:txBody>
          <a:bodyPr wrap="square" anchor="t">
            <a:spAutoFit/>
          </a:bodyPr>
          <a:p>
            <a:pPr algn="ctr"/>
            <a:r>
              <a:rPr lang="en-US" altLang="x-none"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正文排版要格式整齐，不要乱</a:t>
            </a:r>
            <a:endParaRPr lang="zh-CN" altLang="en-US" b="1" dirty="0">
              <a:latin typeface="微软雅黑" panose="020B0503020204020204" charset="-122"/>
              <a:ea typeface="微软雅黑" panose="020B0503020204020204" charset="-122"/>
            </a:endParaRPr>
          </a:p>
        </p:txBody>
      </p:sp>
      <p:sp>
        <p:nvSpPr>
          <p:cNvPr id="24593" name="文本框 25"/>
          <p:cNvSpPr/>
          <p:nvPr/>
        </p:nvSpPr>
        <p:spPr>
          <a:xfrm>
            <a:off x="4393565" y="1196975"/>
            <a:ext cx="3465830" cy="368300"/>
          </a:xfrm>
          <a:prstGeom prst="rect">
            <a:avLst/>
          </a:prstGeom>
          <a:noFill/>
          <a:ln w="9525">
            <a:noFill/>
          </a:ln>
        </p:spPr>
        <p:txBody>
          <a:bodyPr wrap="square" anchor="t">
            <a:spAutoFit/>
          </a:bodyPr>
          <a:p>
            <a:pPr algn="ctr"/>
            <a:r>
              <a:rPr lang="en-US" altLang="x-none"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图片质量要好，不要劣质图片</a:t>
            </a:r>
            <a:endParaRPr lang="zh-CN" altLang="en-US" b="1" dirty="0">
              <a:latin typeface="微软雅黑" panose="020B0503020204020204" charset="-122"/>
              <a:ea typeface="微软雅黑" panose="020B0503020204020204" charset="-122"/>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 presetClass="entr" presetSubtype="8" fill="hold" nodeType="afterEffect">
                                  <p:stCondLst>
                                    <p:cond delay="0"/>
                                  </p:stCondLst>
                                  <p:childTnLst>
                                    <p:set>
                                      <p:cBhvr>
                                        <p:cTn id="14" dur="1" fill="hold">
                                          <p:stCondLst>
                                            <p:cond delay="0"/>
                                          </p:stCondLst>
                                        </p:cTn>
                                        <p:tgtEl>
                                          <p:spTgt spid="24581"/>
                                        </p:tgtEl>
                                        <p:attrNameLst>
                                          <p:attrName>style.visibility</p:attrName>
                                        </p:attrNameLst>
                                      </p:cBhvr>
                                      <p:to>
                                        <p:strVal val="visible"/>
                                      </p:to>
                                    </p:set>
                                    <p:anim calcmode="lin" valueType="num">
                                      <p:cBhvr additive="base">
                                        <p:cTn id="15" dur="500" fill="hold"/>
                                        <p:tgtEl>
                                          <p:spTgt spid="24581"/>
                                        </p:tgtEl>
                                        <p:attrNameLst>
                                          <p:attrName>ppt_x</p:attrName>
                                        </p:attrNameLst>
                                      </p:cBhvr>
                                      <p:tavLst>
                                        <p:tav tm="0">
                                          <p:val>
                                            <p:strVal val="0-#ppt_w/2"/>
                                          </p:val>
                                        </p:tav>
                                        <p:tav tm="100000">
                                          <p:val>
                                            <p:strVal val="#ppt_x"/>
                                          </p:val>
                                        </p:tav>
                                      </p:tavLst>
                                    </p:anim>
                                    <p:anim calcmode="lin" valueType="num">
                                      <p:cBhvr additive="base">
                                        <p:cTn id="16" dur="500" fill="hold"/>
                                        <p:tgtEl>
                                          <p:spTgt spid="2458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584"/>
                                        </p:tgtEl>
                                        <p:attrNameLst>
                                          <p:attrName>style.visibility</p:attrName>
                                        </p:attrNameLst>
                                      </p:cBhvr>
                                      <p:to>
                                        <p:strVal val="visible"/>
                                      </p:to>
                                    </p:set>
                                    <p:anim calcmode="lin" valueType="num">
                                      <p:cBhvr additive="base">
                                        <p:cTn id="19" dur="500" fill="hold"/>
                                        <p:tgtEl>
                                          <p:spTgt spid="24584"/>
                                        </p:tgtEl>
                                        <p:attrNameLst>
                                          <p:attrName>ppt_x</p:attrName>
                                        </p:attrNameLst>
                                      </p:cBhvr>
                                      <p:tavLst>
                                        <p:tav tm="0">
                                          <p:val>
                                            <p:strVal val="1+#ppt_w/2"/>
                                          </p:val>
                                        </p:tav>
                                        <p:tav tm="100000">
                                          <p:val>
                                            <p:strVal val="#ppt_x"/>
                                          </p:val>
                                        </p:tav>
                                      </p:tavLst>
                                    </p:anim>
                                    <p:anim calcmode="lin" valueType="num">
                                      <p:cBhvr additive="base">
                                        <p:cTn id="20" dur="500" fill="hold"/>
                                        <p:tgtEl>
                                          <p:spTgt spid="24584"/>
                                        </p:tgtEl>
                                        <p:attrNameLst>
                                          <p:attrName>ppt_y</p:attrName>
                                        </p:attrNameLst>
                                      </p:cBhvr>
                                      <p:tavLst>
                                        <p:tav tm="0">
                                          <p:val>
                                            <p:strVal val="#ppt_y"/>
                                          </p:val>
                                        </p:tav>
                                        <p:tav tm="100000">
                                          <p:val>
                                            <p:strVal val="#ppt_y"/>
                                          </p:val>
                                        </p:tav>
                                      </p:tavLst>
                                    </p:anim>
                                  </p:childTnLst>
                                </p:cTn>
                              </p:par>
                            </p:childTnLst>
                          </p:cTn>
                        </p:par>
                        <p:par>
                          <p:cTn id="21" fill="hold">
                            <p:stCondLst>
                              <p:cond delay="1149"/>
                            </p:stCondLst>
                            <p:childTnLst>
                              <p:par>
                                <p:cTn id="22" presetID="2" presetClass="entr" presetSubtype="4" fill="hold" nodeType="afterEffect">
                                  <p:stCondLst>
                                    <p:cond delay="0"/>
                                  </p:stCondLst>
                                  <p:childTnLst>
                                    <p:set>
                                      <p:cBhvr>
                                        <p:cTn id="23" dur="1" fill="hold">
                                          <p:stCondLst>
                                            <p:cond delay="0"/>
                                          </p:stCondLst>
                                        </p:cTn>
                                        <p:tgtEl>
                                          <p:spTgt spid="24582"/>
                                        </p:tgtEl>
                                        <p:attrNameLst>
                                          <p:attrName>style.visibility</p:attrName>
                                        </p:attrNameLst>
                                      </p:cBhvr>
                                      <p:to>
                                        <p:strVal val="visible"/>
                                      </p:to>
                                    </p:set>
                                    <p:anim calcmode="lin" valueType="num">
                                      <p:cBhvr additive="base">
                                        <p:cTn id="24" dur="500" fill="hold"/>
                                        <p:tgtEl>
                                          <p:spTgt spid="24582"/>
                                        </p:tgtEl>
                                        <p:attrNameLst>
                                          <p:attrName>ppt_x</p:attrName>
                                        </p:attrNameLst>
                                      </p:cBhvr>
                                      <p:tavLst>
                                        <p:tav tm="0">
                                          <p:val>
                                            <p:strVal val="#ppt_x"/>
                                          </p:val>
                                        </p:tav>
                                        <p:tav tm="100000">
                                          <p:val>
                                            <p:strVal val="#ppt_x"/>
                                          </p:val>
                                        </p:tav>
                                      </p:tavLst>
                                    </p:anim>
                                    <p:anim calcmode="lin" valueType="num">
                                      <p:cBhvr additive="base">
                                        <p:cTn id="25" dur="500" fill="hold"/>
                                        <p:tgtEl>
                                          <p:spTgt spid="24582"/>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4583"/>
                                        </p:tgtEl>
                                        <p:attrNameLst>
                                          <p:attrName>style.visibility</p:attrName>
                                        </p:attrNameLst>
                                      </p:cBhvr>
                                      <p:to>
                                        <p:strVal val="visible"/>
                                      </p:to>
                                    </p:set>
                                    <p:anim calcmode="lin" valueType="num">
                                      <p:cBhvr additive="base">
                                        <p:cTn id="28" dur="500" fill="hold"/>
                                        <p:tgtEl>
                                          <p:spTgt spid="24583"/>
                                        </p:tgtEl>
                                        <p:attrNameLst>
                                          <p:attrName>ppt_x</p:attrName>
                                        </p:attrNameLst>
                                      </p:cBhvr>
                                      <p:tavLst>
                                        <p:tav tm="0">
                                          <p:val>
                                            <p:strVal val="#ppt_x"/>
                                          </p:val>
                                        </p:tav>
                                        <p:tav tm="100000">
                                          <p:val>
                                            <p:strVal val="#ppt_x"/>
                                          </p:val>
                                        </p:tav>
                                      </p:tavLst>
                                    </p:anim>
                                    <p:anim calcmode="lin" valueType="num">
                                      <p:cBhvr additive="base">
                                        <p:cTn id="29" dur="500" fill="hold"/>
                                        <p:tgtEl>
                                          <p:spTgt spid="24583"/>
                                        </p:tgtEl>
                                        <p:attrNameLst>
                                          <p:attrName>ppt_y</p:attrName>
                                        </p:attrNameLst>
                                      </p:cBhvr>
                                      <p:tavLst>
                                        <p:tav tm="0">
                                          <p:val>
                                            <p:strVal val="0-#ppt_h/2"/>
                                          </p:val>
                                        </p:tav>
                                        <p:tav tm="100000">
                                          <p:val>
                                            <p:strVal val="#ppt_y"/>
                                          </p:val>
                                        </p:tav>
                                      </p:tavLst>
                                    </p:anim>
                                  </p:childTnLst>
                                </p:cTn>
                              </p:par>
                            </p:childTnLst>
                          </p:cTn>
                        </p:par>
                        <p:par>
                          <p:cTn id="30" fill="hold">
                            <p:stCondLst>
                              <p:cond delay="1649"/>
                            </p:stCondLst>
                            <p:childTnLst>
                              <p:par>
                                <p:cTn id="31" presetID="31" presetClass="entr" presetSubtype="0" fill="hold" grpId="0" nodeType="afterEffect">
                                  <p:stCondLst>
                                    <p:cond delay="0"/>
                                  </p:stCondLst>
                                  <p:childTnLst>
                                    <p:set>
                                      <p:cBhvr>
                                        <p:cTn id="32" dur="1" fill="hold">
                                          <p:stCondLst>
                                            <p:cond delay="0"/>
                                          </p:stCondLst>
                                        </p:cTn>
                                        <p:tgtEl>
                                          <p:spTgt spid="24585"/>
                                        </p:tgtEl>
                                        <p:attrNameLst>
                                          <p:attrName>style.visibility</p:attrName>
                                        </p:attrNameLst>
                                      </p:cBhvr>
                                      <p:to>
                                        <p:strVal val="visible"/>
                                      </p:to>
                                    </p:set>
                                    <p:anim calcmode="lin" valueType="num">
                                      <p:cBhvr>
                                        <p:cTn id="33" dur="1000" fill="hold"/>
                                        <p:tgtEl>
                                          <p:spTgt spid="24585"/>
                                        </p:tgtEl>
                                        <p:attrNameLst>
                                          <p:attrName>ppt_w</p:attrName>
                                        </p:attrNameLst>
                                      </p:cBhvr>
                                      <p:tavLst>
                                        <p:tav tm="0">
                                          <p:val>
                                            <p:fltVal val="0.000000"/>
                                          </p:val>
                                        </p:tav>
                                        <p:tav tm="100000">
                                          <p:val>
                                            <p:strVal val="#ppt_w"/>
                                          </p:val>
                                        </p:tav>
                                      </p:tavLst>
                                    </p:anim>
                                    <p:anim calcmode="lin" valueType="num">
                                      <p:cBhvr>
                                        <p:cTn id="34" dur="1000" fill="hold"/>
                                        <p:tgtEl>
                                          <p:spTgt spid="24585"/>
                                        </p:tgtEl>
                                        <p:attrNameLst>
                                          <p:attrName>ppt_h</p:attrName>
                                        </p:attrNameLst>
                                      </p:cBhvr>
                                      <p:tavLst>
                                        <p:tav tm="0">
                                          <p:val>
                                            <p:fltVal val="0.000000"/>
                                          </p:val>
                                        </p:tav>
                                        <p:tav tm="100000">
                                          <p:val>
                                            <p:strVal val="#ppt_h"/>
                                          </p:val>
                                        </p:tav>
                                      </p:tavLst>
                                    </p:anim>
                                    <p:anim calcmode="lin" valueType="num">
                                      <p:cBhvr>
                                        <p:cTn id="35" dur="1000" fill="hold"/>
                                        <p:tgtEl>
                                          <p:spTgt spid="24585"/>
                                        </p:tgtEl>
                                        <p:attrNameLst>
                                          <p:attrName>style.rotation</p:attrName>
                                        </p:attrNameLst>
                                      </p:cBhvr>
                                      <p:tavLst>
                                        <p:tav tm="0">
                                          <p:val>
                                            <p:fltVal val="90.000000"/>
                                          </p:val>
                                        </p:tav>
                                        <p:tav tm="100000">
                                          <p:val>
                                            <p:fltVal val="0.000000"/>
                                          </p:val>
                                        </p:tav>
                                      </p:tavLst>
                                    </p:anim>
                                    <p:animEffect transition="in" filter="fade">
                                      <p:cBhvr>
                                        <p:cTn id="36" dur="1000"/>
                                        <p:tgtEl>
                                          <p:spTgt spid="24585"/>
                                        </p:tgtEl>
                                      </p:cBhvr>
                                    </p:animEffect>
                                  </p:childTnLst>
                                </p:cTn>
                              </p:par>
                            </p:childTnLst>
                          </p:cTn>
                        </p:par>
                        <p:par>
                          <p:cTn id="37" fill="hold">
                            <p:stCondLst>
                              <p:cond delay="2649"/>
                            </p:stCondLst>
                            <p:childTnLst>
                              <p:par>
                                <p:cTn id="38" presetID="31" presetClass="entr" presetSubtype="0" fill="hold" grpId="0" nodeType="afterEffect">
                                  <p:stCondLst>
                                    <p:cond delay="0"/>
                                  </p:stCondLst>
                                  <p:childTnLst>
                                    <p:set>
                                      <p:cBhvr>
                                        <p:cTn id="39" dur="1" fill="hold">
                                          <p:stCondLst>
                                            <p:cond delay="0"/>
                                          </p:stCondLst>
                                        </p:cTn>
                                        <p:tgtEl>
                                          <p:spTgt spid="24589"/>
                                        </p:tgtEl>
                                        <p:attrNameLst>
                                          <p:attrName>style.visibility</p:attrName>
                                        </p:attrNameLst>
                                      </p:cBhvr>
                                      <p:to>
                                        <p:strVal val="visible"/>
                                      </p:to>
                                    </p:set>
                                    <p:anim calcmode="lin" valueType="num">
                                      <p:cBhvr>
                                        <p:cTn id="40" dur="300" fill="hold"/>
                                        <p:tgtEl>
                                          <p:spTgt spid="24589"/>
                                        </p:tgtEl>
                                        <p:attrNameLst>
                                          <p:attrName>ppt_w</p:attrName>
                                        </p:attrNameLst>
                                      </p:cBhvr>
                                      <p:tavLst>
                                        <p:tav tm="0">
                                          <p:val>
                                            <p:fltVal val="0.000000"/>
                                          </p:val>
                                        </p:tav>
                                        <p:tav tm="100000">
                                          <p:val>
                                            <p:strVal val="#ppt_w"/>
                                          </p:val>
                                        </p:tav>
                                      </p:tavLst>
                                    </p:anim>
                                    <p:anim calcmode="lin" valueType="num">
                                      <p:cBhvr>
                                        <p:cTn id="41" dur="300" fill="hold"/>
                                        <p:tgtEl>
                                          <p:spTgt spid="24589"/>
                                        </p:tgtEl>
                                        <p:attrNameLst>
                                          <p:attrName>ppt_h</p:attrName>
                                        </p:attrNameLst>
                                      </p:cBhvr>
                                      <p:tavLst>
                                        <p:tav tm="0">
                                          <p:val>
                                            <p:fltVal val="0.000000"/>
                                          </p:val>
                                        </p:tav>
                                        <p:tav tm="100000">
                                          <p:val>
                                            <p:strVal val="#ppt_h"/>
                                          </p:val>
                                        </p:tav>
                                      </p:tavLst>
                                    </p:anim>
                                    <p:anim calcmode="lin" valueType="num">
                                      <p:cBhvr>
                                        <p:cTn id="42" dur="300" fill="hold"/>
                                        <p:tgtEl>
                                          <p:spTgt spid="24589"/>
                                        </p:tgtEl>
                                        <p:attrNameLst>
                                          <p:attrName>style.rotation</p:attrName>
                                        </p:attrNameLst>
                                      </p:cBhvr>
                                      <p:tavLst>
                                        <p:tav tm="0">
                                          <p:val>
                                            <p:fltVal val="90.000000"/>
                                          </p:val>
                                        </p:tav>
                                        <p:tav tm="100000">
                                          <p:val>
                                            <p:fltVal val="0.000000"/>
                                          </p:val>
                                        </p:tav>
                                      </p:tavLst>
                                    </p:anim>
                                    <p:animEffect transition="in" filter="fade">
                                      <p:cBhvr>
                                        <p:cTn id="43" dur="300"/>
                                        <p:tgtEl>
                                          <p:spTgt spid="2458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4587"/>
                                        </p:tgtEl>
                                        <p:attrNameLst>
                                          <p:attrName>style.visibility</p:attrName>
                                        </p:attrNameLst>
                                      </p:cBhvr>
                                      <p:to>
                                        <p:strVal val="visible"/>
                                      </p:to>
                                    </p:set>
                                    <p:anim calcmode="lin" valueType="num">
                                      <p:cBhvr>
                                        <p:cTn id="46" dur="300" fill="hold"/>
                                        <p:tgtEl>
                                          <p:spTgt spid="24587"/>
                                        </p:tgtEl>
                                        <p:attrNameLst>
                                          <p:attrName>ppt_w</p:attrName>
                                        </p:attrNameLst>
                                      </p:cBhvr>
                                      <p:tavLst>
                                        <p:tav tm="0">
                                          <p:val>
                                            <p:fltVal val="0.000000"/>
                                          </p:val>
                                        </p:tav>
                                        <p:tav tm="100000">
                                          <p:val>
                                            <p:strVal val="#ppt_w"/>
                                          </p:val>
                                        </p:tav>
                                      </p:tavLst>
                                    </p:anim>
                                    <p:anim calcmode="lin" valueType="num">
                                      <p:cBhvr>
                                        <p:cTn id="47" dur="300" fill="hold"/>
                                        <p:tgtEl>
                                          <p:spTgt spid="24587"/>
                                        </p:tgtEl>
                                        <p:attrNameLst>
                                          <p:attrName>ppt_h</p:attrName>
                                        </p:attrNameLst>
                                      </p:cBhvr>
                                      <p:tavLst>
                                        <p:tav tm="0">
                                          <p:val>
                                            <p:fltVal val="0.000000"/>
                                          </p:val>
                                        </p:tav>
                                        <p:tav tm="100000">
                                          <p:val>
                                            <p:strVal val="#ppt_h"/>
                                          </p:val>
                                        </p:tav>
                                      </p:tavLst>
                                    </p:anim>
                                    <p:anim calcmode="lin" valueType="num">
                                      <p:cBhvr>
                                        <p:cTn id="48" dur="300" fill="hold"/>
                                        <p:tgtEl>
                                          <p:spTgt spid="24587"/>
                                        </p:tgtEl>
                                        <p:attrNameLst>
                                          <p:attrName>style.rotation</p:attrName>
                                        </p:attrNameLst>
                                      </p:cBhvr>
                                      <p:tavLst>
                                        <p:tav tm="0">
                                          <p:val>
                                            <p:fltVal val="90.000000"/>
                                          </p:val>
                                        </p:tav>
                                        <p:tav tm="100000">
                                          <p:val>
                                            <p:fltVal val="0.000000"/>
                                          </p:val>
                                        </p:tav>
                                      </p:tavLst>
                                    </p:anim>
                                    <p:animEffect transition="in" filter="fade">
                                      <p:cBhvr>
                                        <p:cTn id="49" dur="300"/>
                                        <p:tgtEl>
                                          <p:spTgt spid="24587"/>
                                        </p:tgtEl>
                                      </p:cBhvr>
                                    </p:animEffect>
                                  </p:childTnLst>
                                </p:cTn>
                              </p:par>
                            </p:childTnLst>
                          </p:cTn>
                        </p:par>
                        <p:par>
                          <p:cTn id="50" fill="hold">
                            <p:stCondLst>
                              <p:cond delay="3149"/>
                            </p:stCondLst>
                            <p:childTnLst>
                              <p:par>
                                <p:cTn id="51" presetID="31" presetClass="entr" presetSubtype="0" fill="hold" grpId="0" nodeType="afterEffect">
                                  <p:stCondLst>
                                    <p:cond delay="0"/>
                                  </p:stCondLst>
                                  <p:childTnLst>
                                    <p:set>
                                      <p:cBhvr>
                                        <p:cTn id="52" dur="1" fill="hold">
                                          <p:stCondLst>
                                            <p:cond delay="0"/>
                                          </p:stCondLst>
                                        </p:cTn>
                                        <p:tgtEl>
                                          <p:spTgt spid="24593"/>
                                        </p:tgtEl>
                                        <p:attrNameLst>
                                          <p:attrName>style.visibility</p:attrName>
                                        </p:attrNameLst>
                                      </p:cBhvr>
                                      <p:to>
                                        <p:strVal val="visible"/>
                                      </p:to>
                                    </p:set>
                                    <p:anim calcmode="lin" valueType="num">
                                      <p:cBhvr>
                                        <p:cTn id="53" dur="300" fill="hold"/>
                                        <p:tgtEl>
                                          <p:spTgt spid="24593"/>
                                        </p:tgtEl>
                                        <p:attrNameLst>
                                          <p:attrName>ppt_w</p:attrName>
                                        </p:attrNameLst>
                                      </p:cBhvr>
                                      <p:tavLst>
                                        <p:tav tm="0">
                                          <p:val>
                                            <p:fltVal val="0.000000"/>
                                          </p:val>
                                        </p:tav>
                                        <p:tav tm="100000">
                                          <p:val>
                                            <p:strVal val="#ppt_w"/>
                                          </p:val>
                                        </p:tav>
                                      </p:tavLst>
                                    </p:anim>
                                    <p:anim calcmode="lin" valueType="num">
                                      <p:cBhvr>
                                        <p:cTn id="54" dur="300" fill="hold"/>
                                        <p:tgtEl>
                                          <p:spTgt spid="24593"/>
                                        </p:tgtEl>
                                        <p:attrNameLst>
                                          <p:attrName>ppt_h</p:attrName>
                                        </p:attrNameLst>
                                      </p:cBhvr>
                                      <p:tavLst>
                                        <p:tav tm="0">
                                          <p:val>
                                            <p:fltVal val="0.000000"/>
                                          </p:val>
                                        </p:tav>
                                        <p:tav tm="100000">
                                          <p:val>
                                            <p:strVal val="#ppt_h"/>
                                          </p:val>
                                        </p:tav>
                                      </p:tavLst>
                                    </p:anim>
                                    <p:anim calcmode="lin" valueType="num">
                                      <p:cBhvr>
                                        <p:cTn id="55" dur="300" fill="hold"/>
                                        <p:tgtEl>
                                          <p:spTgt spid="24593"/>
                                        </p:tgtEl>
                                        <p:attrNameLst>
                                          <p:attrName>style.rotation</p:attrName>
                                        </p:attrNameLst>
                                      </p:cBhvr>
                                      <p:tavLst>
                                        <p:tav tm="0">
                                          <p:val>
                                            <p:fltVal val="90.000000"/>
                                          </p:val>
                                        </p:tav>
                                        <p:tav tm="100000">
                                          <p:val>
                                            <p:fltVal val="0.000000"/>
                                          </p:val>
                                        </p:tav>
                                      </p:tavLst>
                                    </p:anim>
                                    <p:animEffect transition="in" filter="fade">
                                      <p:cBhvr>
                                        <p:cTn id="56" dur="300"/>
                                        <p:tgtEl>
                                          <p:spTgt spid="2459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4591"/>
                                        </p:tgtEl>
                                        <p:attrNameLst>
                                          <p:attrName>style.visibility</p:attrName>
                                        </p:attrNameLst>
                                      </p:cBhvr>
                                      <p:to>
                                        <p:strVal val="visible"/>
                                      </p:to>
                                    </p:set>
                                    <p:anim calcmode="lin" valueType="num">
                                      <p:cBhvr>
                                        <p:cTn id="59" dur="300" fill="hold"/>
                                        <p:tgtEl>
                                          <p:spTgt spid="24591"/>
                                        </p:tgtEl>
                                        <p:attrNameLst>
                                          <p:attrName>ppt_w</p:attrName>
                                        </p:attrNameLst>
                                      </p:cBhvr>
                                      <p:tavLst>
                                        <p:tav tm="0">
                                          <p:val>
                                            <p:fltVal val="0.000000"/>
                                          </p:val>
                                        </p:tav>
                                        <p:tav tm="100000">
                                          <p:val>
                                            <p:strVal val="#ppt_w"/>
                                          </p:val>
                                        </p:tav>
                                      </p:tavLst>
                                    </p:anim>
                                    <p:anim calcmode="lin" valueType="num">
                                      <p:cBhvr>
                                        <p:cTn id="60" dur="300" fill="hold"/>
                                        <p:tgtEl>
                                          <p:spTgt spid="24591"/>
                                        </p:tgtEl>
                                        <p:attrNameLst>
                                          <p:attrName>ppt_h</p:attrName>
                                        </p:attrNameLst>
                                      </p:cBhvr>
                                      <p:tavLst>
                                        <p:tav tm="0">
                                          <p:val>
                                            <p:fltVal val="0.000000"/>
                                          </p:val>
                                        </p:tav>
                                        <p:tav tm="100000">
                                          <p:val>
                                            <p:strVal val="#ppt_h"/>
                                          </p:val>
                                        </p:tav>
                                      </p:tavLst>
                                    </p:anim>
                                    <p:anim calcmode="lin" valueType="num">
                                      <p:cBhvr>
                                        <p:cTn id="61" dur="300" fill="hold"/>
                                        <p:tgtEl>
                                          <p:spTgt spid="24591"/>
                                        </p:tgtEl>
                                        <p:attrNameLst>
                                          <p:attrName>style.rotation</p:attrName>
                                        </p:attrNameLst>
                                      </p:cBhvr>
                                      <p:tavLst>
                                        <p:tav tm="0">
                                          <p:val>
                                            <p:fltVal val="90.000000"/>
                                          </p:val>
                                        </p:tav>
                                        <p:tav tm="100000">
                                          <p:val>
                                            <p:fltVal val="0.000000"/>
                                          </p:val>
                                        </p:tav>
                                      </p:tavLst>
                                    </p:anim>
                                    <p:animEffect transition="in" filter="fade">
                                      <p:cBhvr>
                                        <p:cTn id="62" dur="300"/>
                                        <p:tgtEl>
                                          <p:spTgt spid="2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7" grpId="0"/>
      <p:bldP spid="24589" grpId="0"/>
      <p:bldP spid="24591" grpId="0"/>
      <p:bldP spid="2459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58787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微淘的推广与维护</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12" name="左箭头 11"/>
          <p:cNvSpPr/>
          <p:nvPr/>
        </p:nvSpPr>
        <p:spPr>
          <a:xfrm>
            <a:off x="2828290" y="1400175"/>
            <a:ext cx="6868160" cy="1774825"/>
          </a:xfrm>
          <a:prstGeom prst="leftArrow">
            <a:avLst>
              <a:gd name="adj1" fmla="val 81485"/>
              <a:gd name="adj2" fmla="val 50000"/>
            </a:avLst>
          </a:prstGeom>
          <a:solidFill>
            <a:srgbClr val="44A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15" name="椭圆 14"/>
          <p:cNvSpPr/>
          <p:nvPr/>
        </p:nvSpPr>
        <p:spPr>
          <a:xfrm>
            <a:off x="2166656" y="1712404"/>
            <a:ext cx="1150592" cy="1150592"/>
          </a:xfrm>
          <a:prstGeom prst="ellipse">
            <a:avLst/>
          </a:prstGeom>
          <a:solidFill>
            <a:srgbClr val="31939A"/>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25" name="TextBox 11"/>
          <p:cNvSpPr txBox="1"/>
          <p:nvPr/>
        </p:nvSpPr>
        <p:spPr>
          <a:xfrm>
            <a:off x="3821430" y="1750695"/>
            <a:ext cx="5399405" cy="1050925"/>
          </a:xfrm>
          <a:prstGeom prst="rect">
            <a:avLst/>
          </a:prstGeom>
          <a:noFill/>
        </p:spPr>
        <p:txBody>
          <a:bodyPr wrap="square" rtlCol="0">
            <a:spAutoFit/>
          </a:bodyPr>
          <a:lstStyle/>
          <a:p>
            <a:pPr algn="just">
              <a:lnSpc>
                <a:spcPct val="130000"/>
              </a:lnSpc>
            </a:pPr>
            <a:r>
              <a:rPr lang="zh-CN" altLang="en-US" sz="1600">
                <a:solidFill>
                  <a:schemeClr val="tx1"/>
                </a:solidFill>
                <a:latin typeface="Bebas" pitchFamily="2" charset="0"/>
                <a:ea typeface="微软雅黑" panose="020B0503020204020204" charset="-122"/>
                <a:sym typeface="Bebas" pitchFamily="2" charset="0"/>
              </a:rPr>
              <a:t>商家可以在店铺移动端首页设置微淘相关的焦点图引导用户进入微淘，也可以生成微淘的二维码，利用微博、贴吧、论坛或者印制在商品外包装上进行推广。</a:t>
            </a:r>
            <a:endParaRPr lang="zh-CN" altLang="en-US" sz="1600">
              <a:solidFill>
                <a:schemeClr val="tx1"/>
              </a:solidFill>
              <a:latin typeface="Bebas" pitchFamily="2" charset="0"/>
              <a:ea typeface="微软雅黑" panose="020B0503020204020204" charset="-122"/>
              <a:sym typeface="Bebas" pitchFamily="2" charset="0"/>
            </a:endParaRPr>
          </a:p>
        </p:txBody>
      </p:sp>
      <p:sp>
        <p:nvSpPr>
          <p:cNvPr id="3" name="文本框 2"/>
          <p:cNvSpPr txBox="1"/>
          <p:nvPr/>
        </p:nvSpPr>
        <p:spPr>
          <a:xfrm>
            <a:off x="2315210" y="2057400"/>
            <a:ext cx="853440" cy="460375"/>
          </a:xfrm>
          <a:prstGeom prst="rect">
            <a:avLst/>
          </a:prstGeom>
          <a:noFill/>
        </p:spPr>
        <p:txBody>
          <a:bodyPr wrap="square" rtlCol="0">
            <a:spAutoFit/>
          </a:bodyPr>
          <a:p>
            <a:pPr algn="ctr"/>
            <a:r>
              <a:rPr lang="zh-CN" altLang="en-US" sz="2400" b="1">
                <a:solidFill>
                  <a:schemeClr val="bg1"/>
                </a:solidFill>
              </a:rPr>
              <a:t>推广</a:t>
            </a:r>
            <a:endParaRPr lang="zh-CN" altLang="en-US" sz="2400" b="1">
              <a:solidFill>
                <a:schemeClr val="bg1"/>
              </a:solidFill>
            </a:endParaRPr>
          </a:p>
        </p:txBody>
      </p:sp>
      <p:sp>
        <p:nvSpPr>
          <p:cNvPr id="11" name="右箭头 10"/>
          <p:cNvSpPr/>
          <p:nvPr/>
        </p:nvSpPr>
        <p:spPr>
          <a:xfrm>
            <a:off x="2166620" y="4202430"/>
            <a:ext cx="6739890" cy="1774825"/>
          </a:xfrm>
          <a:prstGeom prst="rightArrow">
            <a:avLst>
              <a:gd name="adj1" fmla="val 81481"/>
              <a:gd name="adj2" fmla="val 50000"/>
            </a:avLst>
          </a:prstGeom>
          <a:solidFill>
            <a:srgbClr val="DA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14" name="椭圆 13"/>
          <p:cNvSpPr/>
          <p:nvPr/>
        </p:nvSpPr>
        <p:spPr>
          <a:xfrm>
            <a:off x="8545866" y="4514906"/>
            <a:ext cx="1150592" cy="1150592"/>
          </a:xfrm>
          <a:prstGeom prst="ellipse">
            <a:avLst/>
          </a:prstGeom>
          <a:solidFill>
            <a:srgbClr val="31939A"/>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21" name="TextBox 11"/>
          <p:cNvSpPr txBox="1"/>
          <p:nvPr/>
        </p:nvSpPr>
        <p:spPr>
          <a:xfrm>
            <a:off x="2315210" y="4564380"/>
            <a:ext cx="5651500" cy="1050925"/>
          </a:xfrm>
          <a:prstGeom prst="rect">
            <a:avLst/>
          </a:prstGeom>
          <a:noFill/>
        </p:spPr>
        <p:txBody>
          <a:bodyPr wrap="square" rtlCol="0">
            <a:spAutoFit/>
          </a:bodyPr>
          <a:lstStyle/>
          <a:p>
            <a:pPr algn="just">
              <a:lnSpc>
                <a:spcPct val="130000"/>
              </a:lnSpc>
            </a:pPr>
            <a:r>
              <a:rPr lang="zh-CN" altLang="en-US" sz="1600">
                <a:solidFill>
                  <a:schemeClr val="tx1"/>
                </a:solidFill>
                <a:latin typeface="Bebas" pitchFamily="2" charset="0"/>
                <a:ea typeface="微软雅黑" panose="020B0503020204020204" charset="-122"/>
                <a:sym typeface="Bebas" pitchFamily="2" charset="0"/>
              </a:rPr>
              <a:t>在日常维护时，确保内容按照策划好的矩阵定时发布，保证微淘更新的连续性和活跃度，并且微淘在精不在多，日常维护时要确保内容的质量，不要盲目追求数量而忽视质量。</a:t>
            </a:r>
            <a:endParaRPr lang="zh-CN" altLang="en-US" sz="1600">
              <a:solidFill>
                <a:schemeClr val="tx1"/>
              </a:solidFill>
              <a:latin typeface="Bebas" pitchFamily="2" charset="0"/>
              <a:ea typeface="微软雅黑" panose="020B0503020204020204" charset="-122"/>
              <a:sym typeface="Bebas" pitchFamily="2" charset="0"/>
            </a:endParaRPr>
          </a:p>
        </p:txBody>
      </p:sp>
      <p:sp>
        <p:nvSpPr>
          <p:cNvPr id="4" name="文本框 3"/>
          <p:cNvSpPr txBox="1"/>
          <p:nvPr/>
        </p:nvSpPr>
        <p:spPr>
          <a:xfrm>
            <a:off x="8694420" y="4859655"/>
            <a:ext cx="853440" cy="460375"/>
          </a:xfrm>
          <a:prstGeom prst="rect">
            <a:avLst/>
          </a:prstGeom>
          <a:noFill/>
        </p:spPr>
        <p:txBody>
          <a:bodyPr wrap="square" rtlCol="0">
            <a:spAutoFit/>
          </a:bodyPr>
          <a:p>
            <a:pPr algn="ctr"/>
            <a:r>
              <a:rPr lang="zh-CN" altLang="en-US" sz="2400" b="1">
                <a:solidFill>
                  <a:schemeClr val="bg1"/>
                </a:solidFill>
              </a:rPr>
              <a:t>维护</a:t>
            </a:r>
            <a:endParaRPr lang="zh-CN" altLang="en-US" sz="2400" b="1">
              <a:solidFill>
                <a:schemeClr val="bg1"/>
              </a:solidFill>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2" presetClass="entr" presetSubtype="2"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300" fill="hold"/>
                                        <p:tgtEl>
                                          <p:spTgt spid="25"/>
                                        </p:tgtEl>
                                        <p:attrNameLst>
                                          <p:attrName>ppt_w</p:attrName>
                                        </p:attrNameLst>
                                      </p:cBhvr>
                                      <p:tavLst>
                                        <p:tav tm="0">
                                          <p:val>
                                            <p:fltVal val="0"/>
                                          </p:val>
                                        </p:tav>
                                        <p:tav tm="100000">
                                          <p:val>
                                            <p:strVal val="#ppt_w"/>
                                          </p:val>
                                        </p:tav>
                                      </p:tavLst>
                                    </p:anim>
                                    <p:anim calcmode="lin" valueType="num">
                                      <p:cBhvr>
                                        <p:cTn id="25" dur="300" fill="hold"/>
                                        <p:tgtEl>
                                          <p:spTgt spid="25"/>
                                        </p:tgtEl>
                                        <p:attrNameLst>
                                          <p:attrName>ppt_h</p:attrName>
                                        </p:attrNameLst>
                                      </p:cBhvr>
                                      <p:tavLst>
                                        <p:tav tm="0">
                                          <p:val>
                                            <p:fltVal val="0"/>
                                          </p:val>
                                        </p:tav>
                                        <p:tav tm="100000">
                                          <p:val>
                                            <p:strVal val="#ppt_h"/>
                                          </p:val>
                                        </p:tav>
                                      </p:tavLst>
                                    </p:anim>
                                    <p:animEffect transition="in" filter="fade">
                                      <p:cBhvr>
                                        <p:cTn id="26" dur="300"/>
                                        <p:tgtEl>
                                          <p:spTgt spid="25"/>
                                        </p:tgtEl>
                                      </p:cBhvr>
                                    </p:animEffect>
                                  </p:childTnLst>
                                </p:cTn>
                              </p:par>
                            </p:childTnLst>
                          </p:cTn>
                        </p:par>
                        <p:par>
                          <p:cTn id="27" fill="hold">
                            <p:stCondLst>
                              <p:cond delay="3190"/>
                            </p:stCondLst>
                            <p:childTnLst>
                              <p:par>
                                <p:cTn id="28" presetID="2" presetClass="entr" presetSubtype="8" decel="10000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0-#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Effect transition="in" filter="fade">
                                      <p:cBhvr>
                                        <p:cTn id="36" dur="1000"/>
                                        <p:tgtEl>
                                          <p:spTgt spid="14"/>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21"/>
                                        </p:tgtEl>
                                        <p:attrNameLst>
                                          <p:attrName>style.visibility</p:attrName>
                                        </p:attrNameLst>
                                      </p:cBhvr>
                                      <p:to>
                                        <p:strVal val="visible"/>
                                      </p:to>
                                    </p:set>
                                    <p:anim calcmode="lin" valueType="num">
                                      <p:cBhvr>
                                        <p:cTn id="39" dur="300" fill="hold"/>
                                        <p:tgtEl>
                                          <p:spTgt spid="21"/>
                                        </p:tgtEl>
                                        <p:attrNameLst>
                                          <p:attrName>ppt_w</p:attrName>
                                        </p:attrNameLst>
                                      </p:cBhvr>
                                      <p:tavLst>
                                        <p:tav tm="0">
                                          <p:val>
                                            <p:fltVal val="0"/>
                                          </p:val>
                                        </p:tav>
                                        <p:tav tm="100000">
                                          <p:val>
                                            <p:strVal val="#ppt_w"/>
                                          </p:val>
                                        </p:tav>
                                      </p:tavLst>
                                    </p:anim>
                                    <p:anim calcmode="lin" valueType="num">
                                      <p:cBhvr>
                                        <p:cTn id="40" dur="300" fill="hold"/>
                                        <p:tgtEl>
                                          <p:spTgt spid="21"/>
                                        </p:tgtEl>
                                        <p:attrNameLst>
                                          <p:attrName>ppt_h</p:attrName>
                                        </p:attrNameLst>
                                      </p:cBhvr>
                                      <p:tavLst>
                                        <p:tav tm="0">
                                          <p:val>
                                            <p:fltVal val="0"/>
                                          </p:val>
                                        </p:tav>
                                        <p:tav tm="100000">
                                          <p:val>
                                            <p:strVal val="#ppt_h"/>
                                          </p:val>
                                        </p:tav>
                                      </p:tavLst>
                                    </p:anim>
                                    <p:animEffect transition="in" filter="fade">
                                      <p:cBhvr>
                                        <p:cTn id="41"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25" grpId="0"/>
      <p:bldP spid="11" grpId="0" bldLvl="0" animBg="1"/>
      <p:bldP spid="14" grpId="0" bldLvl="0" animBg="1"/>
      <p:bldP spid="2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58787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数据分析</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cxnSp>
        <p:nvCxnSpPr>
          <p:cNvPr id="5" name="直接连接符 4"/>
          <p:cNvCxnSpPr/>
          <p:nvPr/>
        </p:nvCxnSpPr>
        <p:spPr>
          <a:xfrm>
            <a:off x="2552700" y="2405380"/>
            <a:ext cx="6812280" cy="0"/>
          </a:xfrm>
          <a:prstGeom prst="line">
            <a:avLst/>
          </a:prstGeom>
          <a:ln w="19050">
            <a:solidFill>
              <a:srgbClr val="31939A"/>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2632710" y="2630805"/>
            <a:ext cx="6546215" cy="175323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在运营微淘时，可以经常的拉取其中数据，制作execl柱形图、折线图和饼状图等，通过对比整理，知道目前存在的问题和解决方式。以此，来不断推进微淘工作的优化，对此前制定的微淘战略方针进行局部的策略调整。</a:t>
            </a:r>
            <a:endParaRPr lang="zh-CN" altLang="en-US" sz="1800" b="0" dirty="0">
              <a:ln>
                <a:noFill/>
              </a:ln>
              <a:effectLst/>
              <a:uLnTx/>
              <a:uFillTx/>
            </a:endParaRPr>
          </a:p>
        </p:txBody>
      </p:sp>
      <p:cxnSp>
        <p:nvCxnSpPr>
          <p:cNvPr id="6" name="直接连接符 5"/>
          <p:cNvCxnSpPr/>
          <p:nvPr/>
        </p:nvCxnSpPr>
        <p:spPr>
          <a:xfrm>
            <a:off x="2552700" y="4633595"/>
            <a:ext cx="6812280" cy="0"/>
          </a:xfrm>
          <a:prstGeom prst="line">
            <a:avLst/>
          </a:prstGeom>
          <a:ln w="19050">
            <a:solidFill>
              <a:srgbClr val="31939A"/>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1149"/>
                            </p:stCondLst>
                            <p:childTnLst>
                              <p:par>
                                <p:cTn id="20" presetID="10" presetClass="entr" presetSubtype="0" fill="hold" grpId="0" nodeType="after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58787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微淘运营的注意事项</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14" name="Freeform 4"/>
          <p:cNvSpPr/>
          <p:nvPr/>
        </p:nvSpPr>
        <p:spPr bwMode="auto">
          <a:xfrm>
            <a:off x="6294280" y="4929495"/>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44AFCB"/>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5" name="Freeform 4"/>
          <p:cNvSpPr/>
          <p:nvPr/>
        </p:nvSpPr>
        <p:spPr bwMode="auto">
          <a:xfrm>
            <a:off x="4830013" y="4929495"/>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4"/>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6" name="Freeform 4"/>
          <p:cNvSpPr/>
          <p:nvPr/>
        </p:nvSpPr>
        <p:spPr bwMode="auto">
          <a:xfrm>
            <a:off x="6294280" y="3407048"/>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1939A"/>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7" name="Freeform 4"/>
          <p:cNvSpPr/>
          <p:nvPr/>
        </p:nvSpPr>
        <p:spPr bwMode="auto">
          <a:xfrm>
            <a:off x="4830013" y="3407048"/>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44AFCB"/>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8" name="Freeform 4"/>
          <p:cNvSpPr/>
          <p:nvPr/>
        </p:nvSpPr>
        <p:spPr bwMode="auto">
          <a:xfrm>
            <a:off x="6294280" y="1891321"/>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44AFCB"/>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9" name="Freeform 4"/>
          <p:cNvSpPr/>
          <p:nvPr/>
        </p:nvSpPr>
        <p:spPr bwMode="auto">
          <a:xfrm>
            <a:off x="4830013" y="1891321"/>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4"/>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3" name="文本框 2"/>
          <p:cNvSpPr txBox="1"/>
          <p:nvPr/>
        </p:nvSpPr>
        <p:spPr>
          <a:xfrm>
            <a:off x="4876165" y="2101215"/>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01</a:t>
            </a:r>
            <a:endParaRPr lang="en-US" altLang="zh-CN" sz="28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6350000" y="2097405"/>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02</a:t>
            </a:r>
            <a:endParaRPr lang="en-US" altLang="zh-CN" sz="28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4885690" y="3613150"/>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03</a:t>
            </a:r>
            <a:endParaRPr lang="en-US" altLang="zh-CN" sz="28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6350000" y="3613150"/>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04</a:t>
            </a:r>
            <a:endParaRPr lang="en-US" altLang="zh-CN" sz="28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885055" y="5135880"/>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05</a:t>
            </a:r>
            <a:endParaRPr lang="en-US" altLang="zh-CN" sz="2800" b="1">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6350000" y="5136515"/>
            <a:ext cx="719455" cy="521970"/>
          </a:xfrm>
          <a:prstGeom prst="rect">
            <a:avLst/>
          </a:prstGeom>
          <a:noFill/>
        </p:spPr>
        <p:txBody>
          <a:bodyPr wrap="square" rtlCol="0">
            <a:spAutoFit/>
          </a:bodyPr>
          <a:p>
            <a:pPr algn="ctr"/>
            <a:r>
              <a:rPr lang="en-US" altLang="zh-CN" sz="2800" b="1">
                <a:solidFill>
                  <a:schemeClr val="bg1"/>
                </a:solidFill>
                <a:latin typeface="微软雅黑" panose="020B0503020204020204" charset="-122"/>
                <a:ea typeface="微软雅黑" panose="020B0503020204020204" charset="-122"/>
              </a:rPr>
              <a:t>06</a:t>
            </a:r>
            <a:endParaRPr lang="en-US" altLang="zh-CN" sz="2800" b="1">
              <a:solidFill>
                <a:schemeClr val="bg1"/>
              </a:solidFill>
              <a:latin typeface="微软雅黑" panose="020B0503020204020204" charset="-122"/>
              <a:ea typeface="微软雅黑" panose="020B0503020204020204" charset="-122"/>
            </a:endParaRPr>
          </a:p>
        </p:txBody>
      </p:sp>
      <p:sp>
        <p:nvSpPr>
          <p:cNvPr id="61" name="TextBox 43"/>
          <p:cNvSpPr txBox="1"/>
          <p:nvPr/>
        </p:nvSpPr>
        <p:spPr>
          <a:xfrm>
            <a:off x="2889112" y="1816980"/>
            <a:ext cx="1783080" cy="415290"/>
          </a:xfrm>
          <a:prstGeom prst="rect">
            <a:avLst/>
          </a:prstGeom>
          <a:noFill/>
        </p:spPr>
        <p:txBody>
          <a:bodyPr wrap="none" tIns="0" bIns="0" rtlCol="0" anchor="t">
            <a:spAutoFit/>
          </a:bodyPr>
          <a:p>
            <a:pPr algn="r">
              <a:lnSpc>
                <a:spcPct val="150000"/>
              </a:lnSpc>
            </a:pPr>
            <a:r>
              <a:rPr lang="zh-CN" altLang="en-US" b="1" dirty="0">
                <a:solidFill>
                  <a:srgbClr val="124062"/>
                </a:solidFill>
                <a:latin typeface="Bebas" pitchFamily="2" charset="0"/>
                <a:ea typeface="微软雅黑" panose="020B0503020204020204" charset="-122"/>
                <a:cs typeface="华文黑体" pitchFamily="2" charset="-122"/>
                <a:sym typeface="Bebas" pitchFamily="2" charset="0"/>
              </a:rPr>
              <a:t>微淘取名要慎重</a:t>
            </a:r>
            <a:endParaRPr lang="zh-CN" altLang="en-US"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62" name="TextBox 44"/>
          <p:cNvSpPr txBox="1"/>
          <p:nvPr/>
        </p:nvSpPr>
        <p:spPr>
          <a:xfrm>
            <a:off x="1253490" y="2232025"/>
            <a:ext cx="3418840" cy="391160"/>
          </a:xfrm>
          <a:prstGeom prst="rect">
            <a:avLst/>
          </a:prstGeom>
          <a:noFill/>
        </p:spPr>
        <p:txBody>
          <a:bodyPr wrap="square" rtlCol="0">
            <a:spAutoFit/>
          </a:bodyPr>
          <a:p>
            <a:pPr algn="r">
              <a:lnSpc>
                <a:spcPct val="130000"/>
              </a:lnSpc>
            </a:pPr>
            <a:r>
              <a:rPr lang="zh-CN" altLang="en-US" sz="1500" dirty="0">
                <a:solidFill>
                  <a:schemeClr val="tx1"/>
                </a:solidFill>
                <a:latin typeface="Bebas" pitchFamily="2" charset="0"/>
                <a:ea typeface="微软雅黑" panose="020B0503020204020204" charset="-122"/>
                <a:sym typeface="Bebas" pitchFamily="2" charset="0"/>
              </a:rPr>
              <a:t>名字决定你是卖内容的，还是卖货的</a:t>
            </a:r>
            <a:endParaRPr lang="zh-CN" altLang="en-US" sz="1500" dirty="0">
              <a:solidFill>
                <a:schemeClr val="tx1"/>
              </a:solidFill>
              <a:latin typeface="Bebas" pitchFamily="2" charset="0"/>
              <a:ea typeface="微软雅黑" panose="020B0503020204020204" charset="-122"/>
              <a:sym typeface="Bebas" pitchFamily="2" charset="0"/>
            </a:endParaRPr>
          </a:p>
        </p:txBody>
      </p:sp>
      <p:sp>
        <p:nvSpPr>
          <p:cNvPr id="55" name="TextBox 37"/>
          <p:cNvSpPr txBox="1"/>
          <p:nvPr/>
        </p:nvSpPr>
        <p:spPr>
          <a:xfrm>
            <a:off x="7405857" y="1782690"/>
            <a:ext cx="1783080" cy="415290"/>
          </a:xfrm>
          <a:prstGeom prst="rect">
            <a:avLst/>
          </a:prstGeom>
          <a:noFill/>
        </p:spPr>
        <p:txBody>
          <a:bodyPr wrap="none" tIns="0" bIns="0" rtlCol="0" anchor="t">
            <a:spAutoFit/>
          </a:bodyPr>
          <a:p>
            <a:pPr algn="l">
              <a:lnSpc>
                <a:spcPct val="150000"/>
              </a:lnSpc>
            </a:pPr>
            <a:r>
              <a:rPr lang="zh-CN" altLang="en-US" sz="1800" b="1" dirty="0">
                <a:solidFill>
                  <a:srgbClr val="124062"/>
                </a:solidFill>
                <a:latin typeface="Bebas" pitchFamily="2" charset="0"/>
                <a:ea typeface="微软雅黑" panose="020B0503020204020204" charset="-122"/>
                <a:cs typeface="华文黑体" pitchFamily="2" charset="-122"/>
                <a:sym typeface="Bebas" pitchFamily="2" charset="0"/>
              </a:rPr>
              <a:t>微淘定位要明确</a:t>
            </a:r>
            <a:endParaRPr lang="zh-CN" altLang="en-US" sz="1400"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56" name="TextBox 38"/>
          <p:cNvSpPr txBox="1"/>
          <p:nvPr/>
        </p:nvSpPr>
        <p:spPr>
          <a:xfrm>
            <a:off x="7406005" y="2157730"/>
            <a:ext cx="4100830" cy="691515"/>
          </a:xfrm>
          <a:prstGeom prst="rect">
            <a:avLst/>
          </a:prstGeom>
          <a:noFill/>
        </p:spPr>
        <p:txBody>
          <a:bodyPr wrap="square" rtlCol="0">
            <a:spAutoFit/>
          </a:bodyPr>
          <a:p>
            <a:pPr>
              <a:lnSpc>
                <a:spcPct val="130000"/>
              </a:lnSpc>
            </a:pPr>
            <a:r>
              <a:rPr lang="zh-CN" altLang="en-US" sz="1500" dirty="0">
                <a:latin typeface="Bebas" pitchFamily="2" charset="0"/>
                <a:ea typeface="微软雅黑" panose="020B0503020204020204" charset="-122"/>
                <a:sym typeface="Bebas" pitchFamily="2" charset="0"/>
              </a:rPr>
              <a:t>不是所有店铺都有能力或者说都适合微淘运营，需根据自己的品类产品适不适合来确定</a:t>
            </a:r>
            <a:endParaRPr lang="zh-CN" altLang="en-US" sz="1500" dirty="0">
              <a:latin typeface="Bebas" pitchFamily="2" charset="0"/>
              <a:ea typeface="微软雅黑" panose="020B0503020204020204" charset="-122"/>
              <a:sym typeface="Bebas" pitchFamily="2" charset="0"/>
            </a:endParaRPr>
          </a:p>
        </p:txBody>
      </p:sp>
      <p:sp>
        <p:nvSpPr>
          <p:cNvPr id="24" name="TextBox 43"/>
          <p:cNvSpPr txBox="1"/>
          <p:nvPr/>
        </p:nvSpPr>
        <p:spPr>
          <a:xfrm>
            <a:off x="2889112" y="3328915"/>
            <a:ext cx="1783080" cy="415290"/>
          </a:xfrm>
          <a:prstGeom prst="rect">
            <a:avLst/>
          </a:prstGeom>
          <a:noFill/>
        </p:spPr>
        <p:txBody>
          <a:bodyPr wrap="none" tIns="0" bIns="0" rtlCol="0" anchor="t">
            <a:spAutoFit/>
          </a:bodyPr>
          <a:p>
            <a:pPr algn="r">
              <a:lnSpc>
                <a:spcPct val="150000"/>
              </a:lnSpc>
            </a:pPr>
            <a:r>
              <a:rPr lang="zh-CN" altLang="en-US" b="1" dirty="0">
                <a:solidFill>
                  <a:srgbClr val="124062"/>
                </a:solidFill>
                <a:latin typeface="Bebas" pitchFamily="2" charset="0"/>
                <a:ea typeface="微软雅黑" panose="020B0503020204020204" charset="-122"/>
                <a:cs typeface="华文黑体" pitchFamily="2" charset="-122"/>
                <a:sym typeface="Bebas" pitchFamily="2" charset="0"/>
              </a:rPr>
              <a:t>店铺装修要跟上</a:t>
            </a:r>
            <a:endParaRPr lang="zh-CN" altLang="en-US"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27" name="TextBox 44"/>
          <p:cNvSpPr txBox="1"/>
          <p:nvPr/>
        </p:nvSpPr>
        <p:spPr>
          <a:xfrm>
            <a:off x="1253490" y="3743960"/>
            <a:ext cx="3418840" cy="391160"/>
          </a:xfrm>
          <a:prstGeom prst="rect">
            <a:avLst/>
          </a:prstGeom>
          <a:noFill/>
        </p:spPr>
        <p:txBody>
          <a:bodyPr wrap="square" rtlCol="0">
            <a:spAutoFit/>
          </a:bodyPr>
          <a:p>
            <a:pPr algn="r">
              <a:lnSpc>
                <a:spcPct val="130000"/>
              </a:lnSpc>
            </a:pPr>
            <a:r>
              <a:rPr lang="zh-CN" altLang="en-US" sz="1500" dirty="0">
                <a:solidFill>
                  <a:schemeClr val="tx1"/>
                </a:solidFill>
                <a:latin typeface="Bebas" pitchFamily="2" charset="0"/>
                <a:ea typeface="微软雅黑" panose="020B0503020204020204" charset="-122"/>
                <a:sym typeface="Bebas" pitchFamily="2" charset="0"/>
              </a:rPr>
              <a:t>装修要有特色</a:t>
            </a:r>
            <a:endParaRPr lang="zh-CN" altLang="en-US" sz="1500" dirty="0">
              <a:solidFill>
                <a:schemeClr val="tx1"/>
              </a:solidFill>
              <a:latin typeface="Bebas" pitchFamily="2" charset="0"/>
              <a:ea typeface="微软雅黑" panose="020B0503020204020204" charset="-122"/>
              <a:sym typeface="Bebas" pitchFamily="2" charset="0"/>
            </a:endParaRPr>
          </a:p>
        </p:txBody>
      </p:sp>
      <p:sp>
        <p:nvSpPr>
          <p:cNvPr id="28" name="TextBox 37"/>
          <p:cNvSpPr txBox="1"/>
          <p:nvPr/>
        </p:nvSpPr>
        <p:spPr>
          <a:xfrm>
            <a:off x="7405857" y="3332725"/>
            <a:ext cx="2011680" cy="415290"/>
          </a:xfrm>
          <a:prstGeom prst="rect">
            <a:avLst/>
          </a:prstGeom>
          <a:noFill/>
        </p:spPr>
        <p:txBody>
          <a:bodyPr wrap="none" tIns="0" bIns="0" rtlCol="0" anchor="t">
            <a:spAutoFit/>
          </a:bodyPr>
          <a:p>
            <a:pPr algn="l">
              <a:lnSpc>
                <a:spcPct val="150000"/>
              </a:lnSpc>
            </a:pPr>
            <a:r>
              <a:rPr lang="zh-CN" altLang="en-US" sz="1800" b="1" dirty="0">
                <a:solidFill>
                  <a:srgbClr val="124062"/>
                </a:solidFill>
                <a:latin typeface="Bebas" pitchFamily="2" charset="0"/>
                <a:ea typeface="微软雅黑" panose="020B0503020204020204" charset="-122"/>
                <a:cs typeface="华文黑体" pitchFamily="2" charset="-122"/>
                <a:sym typeface="Bebas" pitchFamily="2" charset="0"/>
              </a:rPr>
              <a:t>注意微淘发送时间</a:t>
            </a:r>
            <a:endParaRPr lang="zh-CN" altLang="en-US" sz="18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29" name="TextBox 38"/>
          <p:cNvSpPr txBox="1"/>
          <p:nvPr/>
        </p:nvSpPr>
        <p:spPr>
          <a:xfrm>
            <a:off x="7406005" y="3696335"/>
            <a:ext cx="4100830" cy="691515"/>
          </a:xfrm>
          <a:prstGeom prst="rect">
            <a:avLst/>
          </a:prstGeom>
          <a:noFill/>
        </p:spPr>
        <p:txBody>
          <a:bodyPr wrap="square" rtlCol="0">
            <a:spAutoFit/>
          </a:bodyPr>
          <a:p>
            <a:pPr>
              <a:lnSpc>
                <a:spcPct val="130000"/>
              </a:lnSpc>
            </a:pPr>
            <a:r>
              <a:rPr lang="zh-CN" altLang="en-US" sz="1500" dirty="0">
                <a:latin typeface="Bebas" pitchFamily="2" charset="0"/>
                <a:ea typeface="微软雅黑" panose="020B0503020204020204" charset="-122"/>
                <a:sym typeface="Bebas" pitchFamily="2" charset="0"/>
              </a:rPr>
              <a:t>运营时要按照粉丝访问习惯发送广播，尽量在粉丝访问高峰时段发出</a:t>
            </a:r>
            <a:endParaRPr lang="zh-CN" altLang="en-US" sz="1500" dirty="0">
              <a:latin typeface="Bebas" pitchFamily="2" charset="0"/>
              <a:ea typeface="微软雅黑" panose="020B0503020204020204" charset="-122"/>
              <a:sym typeface="Bebas" pitchFamily="2" charset="0"/>
            </a:endParaRPr>
          </a:p>
        </p:txBody>
      </p:sp>
      <p:sp>
        <p:nvSpPr>
          <p:cNvPr id="43" name="TextBox 43"/>
          <p:cNvSpPr txBox="1"/>
          <p:nvPr/>
        </p:nvSpPr>
        <p:spPr>
          <a:xfrm>
            <a:off x="2431912" y="4852280"/>
            <a:ext cx="2240280" cy="415290"/>
          </a:xfrm>
          <a:prstGeom prst="rect">
            <a:avLst/>
          </a:prstGeom>
          <a:noFill/>
        </p:spPr>
        <p:txBody>
          <a:bodyPr wrap="none" tIns="0" bIns="0" rtlCol="0" anchor="t">
            <a:spAutoFit/>
          </a:bodyPr>
          <a:p>
            <a:pPr algn="r">
              <a:lnSpc>
                <a:spcPct val="150000"/>
              </a:lnSpc>
            </a:pPr>
            <a:r>
              <a:rPr lang="zh-CN" altLang="en-US" b="1" dirty="0">
                <a:solidFill>
                  <a:srgbClr val="124062"/>
                </a:solidFill>
                <a:latin typeface="Bebas" pitchFamily="2" charset="0"/>
                <a:ea typeface="微软雅黑" panose="020B0503020204020204" charset="-122"/>
                <a:cs typeface="华文黑体" pitchFamily="2" charset="-122"/>
                <a:sym typeface="Bebas" pitchFamily="2" charset="0"/>
              </a:rPr>
              <a:t>学会素材测试与优化</a:t>
            </a:r>
            <a:endParaRPr lang="zh-CN" altLang="en-US"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44" name="TextBox 44"/>
          <p:cNvSpPr txBox="1"/>
          <p:nvPr/>
        </p:nvSpPr>
        <p:spPr>
          <a:xfrm>
            <a:off x="1253490" y="5267325"/>
            <a:ext cx="3418840" cy="691515"/>
          </a:xfrm>
          <a:prstGeom prst="rect">
            <a:avLst/>
          </a:prstGeom>
          <a:noFill/>
        </p:spPr>
        <p:txBody>
          <a:bodyPr wrap="square" rtlCol="0">
            <a:spAutoFit/>
          </a:bodyPr>
          <a:p>
            <a:pPr algn="r">
              <a:lnSpc>
                <a:spcPct val="130000"/>
              </a:lnSpc>
            </a:pPr>
            <a:r>
              <a:rPr lang="zh-CN" altLang="en-US" sz="1500" dirty="0">
                <a:solidFill>
                  <a:schemeClr val="tx1"/>
                </a:solidFill>
                <a:latin typeface="Bebas" pitchFamily="2" charset="0"/>
                <a:ea typeface="微软雅黑" panose="020B0503020204020204" charset="-122"/>
                <a:sym typeface="Bebas" pitchFamily="2" charset="0"/>
              </a:rPr>
              <a:t>定期监控图文反馈情况，对粉丝习惯进行分析归档</a:t>
            </a:r>
            <a:endParaRPr lang="zh-CN" altLang="en-US" sz="1500" dirty="0">
              <a:solidFill>
                <a:schemeClr val="tx1"/>
              </a:solidFill>
              <a:latin typeface="Bebas" pitchFamily="2" charset="0"/>
              <a:ea typeface="微软雅黑" panose="020B0503020204020204" charset="-122"/>
              <a:sym typeface="Bebas" pitchFamily="2" charset="0"/>
            </a:endParaRPr>
          </a:p>
        </p:txBody>
      </p:sp>
      <p:sp>
        <p:nvSpPr>
          <p:cNvPr id="57" name="TextBox 37"/>
          <p:cNvSpPr txBox="1"/>
          <p:nvPr/>
        </p:nvSpPr>
        <p:spPr>
          <a:xfrm>
            <a:off x="7405857" y="4903715"/>
            <a:ext cx="2011680" cy="415290"/>
          </a:xfrm>
          <a:prstGeom prst="rect">
            <a:avLst/>
          </a:prstGeom>
          <a:noFill/>
        </p:spPr>
        <p:txBody>
          <a:bodyPr wrap="none" tIns="0" bIns="0" rtlCol="0" anchor="t">
            <a:spAutoFit/>
          </a:bodyPr>
          <a:p>
            <a:pPr algn="l">
              <a:lnSpc>
                <a:spcPct val="150000"/>
              </a:lnSpc>
            </a:pPr>
            <a:r>
              <a:rPr lang="zh-CN" altLang="en-US" sz="1800" b="1" dirty="0">
                <a:solidFill>
                  <a:srgbClr val="124062"/>
                </a:solidFill>
                <a:latin typeface="Bebas" pitchFamily="2" charset="0"/>
                <a:ea typeface="微软雅黑" panose="020B0503020204020204" charset="-122"/>
                <a:cs typeface="华文黑体" pitchFamily="2" charset="-122"/>
                <a:sym typeface="Bebas" pitchFamily="2" charset="0"/>
              </a:rPr>
              <a:t>微淘账号等级划分</a:t>
            </a:r>
            <a:endParaRPr lang="zh-CN" altLang="en-US" sz="18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58" name="TextBox 38"/>
          <p:cNvSpPr txBox="1"/>
          <p:nvPr/>
        </p:nvSpPr>
        <p:spPr>
          <a:xfrm>
            <a:off x="7406005" y="5267325"/>
            <a:ext cx="4100830" cy="691515"/>
          </a:xfrm>
          <a:prstGeom prst="rect">
            <a:avLst/>
          </a:prstGeom>
          <a:noFill/>
        </p:spPr>
        <p:txBody>
          <a:bodyPr wrap="square" rtlCol="0">
            <a:spAutoFit/>
          </a:bodyPr>
          <a:p>
            <a:pPr>
              <a:lnSpc>
                <a:spcPct val="130000"/>
              </a:lnSpc>
            </a:pPr>
            <a:r>
              <a:rPr lang="zh-CN" altLang="en-US" sz="1500" dirty="0">
                <a:latin typeface="Bebas" pitchFamily="2" charset="0"/>
                <a:ea typeface="微软雅黑" panose="020B0503020204020204" charset="-122"/>
                <a:sym typeface="Bebas" pitchFamily="2" charset="0"/>
              </a:rPr>
              <a:t>明确不同等级的划分依据，在运营微淘时有个明确的方向</a:t>
            </a:r>
            <a:endParaRPr lang="zh-CN" altLang="en-US" sz="1500" dirty="0">
              <a:latin typeface="Bebas" pitchFamily="2" charset="0"/>
              <a:ea typeface="微软雅黑" panose="020B0503020204020204" charset="-122"/>
              <a:sym typeface="Bebas" pitchFamily="2" charset="0"/>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99"/>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35" presetClass="path" presetSubtype="0" decel="40000" fill="hold" grpId="1" nodeType="withEffect">
                                  <p:stCondLst>
                                    <p:cond delay="0"/>
                                  </p:stCondLst>
                                  <p:childTnLst>
                                    <p:animMotion origin="layout" path="M 0.08919 4.81481E-6 L -0.0306 4.81481E-6 " pathEditMode="relative" rAng="0" ptsTypes="AA">
                                      <p:cBhvr>
                                        <p:cTn id="17" dur="1000" fill="hold"/>
                                        <p:tgtEl>
                                          <p:spTgt spid="18"/>
                                        </p:tgtEl>
                                        <p:attrNameLst>
                                          <p:attrName>ppt_x</p:attrName>
                                          <p:attrName>ppt_y</p:attrName>
                                        </p:attrNameLst>
                                      </p:cBhvr>
                                      <p:rCtr x="-5990" y="0"/>
                                    </p:animMotion>
                                  </p:childTnLst>
                                </p:cTn>
                              </p:par>
                              <p:par>
                                <p:cTn id="18" presetID="35" presetClass="path" presetSubtype="0" accel="40000" decel="40000" fill="hold" grpId="2" nodeType="withEffect">
                                  <p:stCondLst>
                                    <p:cond delay="1000"/>
                                  </p:stCondLst>
                                  <p:childTnLst>
                                    <p:animMotion origin="layout" path="M 1.45833E-6 4.81481E-6 L -0.03073 4.81481E-6 " pathEditMode="relative" rAng="0" ptsTypes="AA">
                                      <p:cBhvr>
                                        <p:cTn id="19" dur="1000" spd="-100000" fill="hold"/>
                                        <p:tgtEl>
                                          <p:spTgt spid="18"/>
                                        </p:tgtEl>
                                        <p:attrNameLst>
                                          <p:attrName>ppt_x</p:attrName>
                                          <p:attrName>ppt_y</p:attrName>
                                        </p:attrNameLst>
                                      </p:cBhvr>
                                      <p:rCtr x="-1536" y="0"/>
                                    </p:animMotion>
                                  </p:childTnLst>
                                </p:cTn>
                              </p:par>
                              <p:par>
                                <p:cTn id="20" presetID="10" presetClass="entr" presetSubtype="0" fill="hold" grpId="0"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35" presetClass="path" presetSubtype="0" decel="40000" fill="hold" grpId="1" nodeType="withEffect">
                                  <p:stCondLst>
                                    <p:cond delay="1000"/>
                                  </p:stCondLst>
                                  <p:childTnLst>
                                    <p:animMotion origin="layout" path="M 0.03073 -1.48148E-6 L -0.08906 -1.48148E-6 " pathEditMode="relative" rAng="0" ptsTypes="AA">
                                      <p:cBhvr>
                                        <p:cTn id="24" dur="1000" spd="-100000" fill="hold"/>
                                        <p:tgtEl>
                                          <p:spTgt spid="19"/>
                                        </p:tgtEl>
                                        <p:attrNameLst>
                                          <p:attrName>ppt_x</p:attrName>
                                          <p:attrName>ppt_y</p:attrName>
                                        </p:attrNameLst>
                                      </p:cBhvr>
                                      <p:rCtr x="-5990" y="0"/>
                                    </p:animMotion>
                                  </p:childTnLst>
                                </p:cTn>
                              </p:par>
                              <p:par>
                                <p:cTn id="25" presetID="35" presetClass="path" presetSubtype="0" accel="40000" decel="40000" fill="hold" grpId="2" nodeType="withEffect">
                                  <p:stCondLst>
                                    <p:cond delay="2000"/>
                                  </p:stCondLst>
                                  <p:childTnLst>
                                    <p:animMotion origin="layout" path="M 0.03073 -1.48148E-6 L -4.58333E-6 -1.48148E-6 " pathEditMode="relative" rAng="0" ptsTypes="AA">
                                      <p:cBhvr>
                                        <p:cTn id="26" dur="1000" fill="hold"/>
                                        <p:tgtEl>
                                          <p:spTgt spid="19"/>
                                        </p:tgtEl>
                                        <p:attrNameLst>
                                          <p:attrName>ppt_x</p:attrName>
                                          <p:attrName>ppt_y</p:attrName>
                                        </p:attrNameLst>
                                      </p:cBhvr>
                                      <p:rCtr x="-1536" y="0"/>
                                    </p:animMotion>
                                  </p:childTnLst>
                                </p:cTn>
                              </p:par>
                            </p:childTnLst>
                          </p:cTn>
                        </p:par>
                        <p:par>
                          <p:cTn id="27" fill="hold">
                            <p:stCondLst>
                              <p:cond delay="1399"/>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5" presetClass="path" presetSubtype="0" decel="40000" fill="hold" grpId="1" nodeType="withEffect">
                                  <p:stCondLst>
                                    <p:cond delay="0"/>
                                  </p:stCondLst>
                                  <p:childTnLst>
                                    <p:animMotion origin="layout" path="M 0.03073 -1.48148E-6 L -0.08906 -1.48148E-6 " pathEditMode="relative" rAng="0" ptsTypes="AA">
                                      <p:cBhvr>
                                        <p:cTn id="32" dur="1000" spd="-100000" fill="hold"/>
                                        <p:tgtEl>
                                          <p:spTgt spid="17"/>
                                        </p:tgtEl>
                                        <p:attrNameLst>
                                          <p:attrName>ppt_x</p:attrName>
                                          <p:attrName>ppt_y</p:attrName>
                                        </p:attrNameLst>
                                      </p:cBhvr>
                                      <p:rCtr x="-5990" y="0"/>
                                    </p:animMotion>
                                  </p:childTnLst>
                                </p:cTn>
                              </p:par>
                              <p:par>
                                <p:cTn id="33" presetID="35" presetClass="path" presetSubtype="0" accel="40000" decel="40000" fill="hold" grpId="2" nodeType="withEffect">
                                  <p:stCondLst>
                                    <p:cond delay="1000"/>
                                  </p:stCondLst>
                                  <p:childTnLst>
                                    <p:animMotion origin="layout" path="M 0.03073 -1.48148E-6 L -4.58333E-6 -1.48148E-6 " pathEditMode="relative" rAng="0" ptsTypes="AA">
                                      <p:cBhvr>
                                        <p:cTn id="34" dur="1000" fill="hold"/>
                                        <p:tgtEl>
                                          <p:spTgt spid="17"/>
                                        </p:tgtEl>
                                        <p:attrNameLst>
                                          <p:attrName>ppt_x</p:attrName>
                                          <p:attrName>ppt_y</p:attrName>
                                        </p:attrNameLst>
                                      </p:cBhvr>
                                      <p:rCtr x="-1536" y="0"/>
                                    </p:animMotion>
                                  </p:childTnLst>
                                </p:cTn>
                              </p:par>
                              <p:par>
                                <p:cTn id="35" presetID="10" presetClass="entr" presetSubtype="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35" presetClass="path" presetSubtype="0" decel="40000" fill="hold" grpId="1" nodeType="withEffect">
                                  <p:stCondLst>
                                    <p:cond delay="1000"/>
                                  </p:stCondLst>
                                  <p:childTnLst>
                                    <p:animMotion origin="layout" path="M 0.08919 4.81481E-6 L -0.0306 4.81481E-6 " pathEditMode="relative" rAng="0" ptsTypes="AA">
                                      <p:cBhvr>
                                        <p:cTn id="39" dur="1000" fill="hold"/>
                                        <p:tgtEl>
                                          <p:spTgt spid="16"/>
                                        </p:tgtEl>
                                        <p:attrNameLst>
                                          <p:attrName>ppt_x</p:attrName>
                                          <p:attrName>ppt_y</p:attrName>
                                        </p:attrNameLst>
                                      </p:cBhvr>
                                      <p:rCtr x="-5990" y="0"/>
                                    </p:animMotion>
                                  </p:childTnLst>
                                </p:cTn>
                              </p:par>
                              <p:par>
                                <p:cTn id="40" presetID="35" presetClass="path" presetSubtype="0" accel="40000" decel="40000" fill="hold" grpId="2" nodeType="withEffect">
                                  <p:stCondLst>
                                    <p:cond delay="2000"/>
                                  </p:stCondLst>
                                  <p:childTnLst>
                                    <p:animMotion origin="layout" path="M 1.45833E-6 4.81481E-6 L -0.03073 4.81481E-6 " pathEditMode="relative" rAng="0" ptsTypes="AA">
                                      <p:cBhvr>
                                        <p:cTn id="41" dur="1000" spd="-100000" fill="hold"/>
                                        <p:tgtEl>
                                          <p:spTgt spid="16"/>
                                        </p:tgtEl>
                                        <p:attrNameLst>
                                          <p:attrName>ppt_x</p:attrName>
                                          <p:attrName>ppt_y</p:attrName>
                                        </p:attrNameLst>
                                      </p:cBhvr>
                                      <p:rCtr x="-1536" y="0"/>
                                    </p:animMotion>
                                  </p:childTnLst>
                                </p:cTn>
                              </p:par>
                            </p:childTnLst>
                          </p:cTn>
                        </p:par>
                        <p:par>
                          <p:cTn id="42" fill="hold">
                            <p:stCondLst>
                              <p:cond delay="1899"/>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35" presetClass="path" presetSubtype="0" decel="40000" fill="hold" grpId="1" nodeType="withEffect">
                                  <p:stCondLst>
                                    <p:cond delay="0"/>
                                  </p:stCondLst>
                                  <p:childTnLst>
                                    <p:animMotion origin="layout" path="M 0.08919 4.81481E-6 L -0.0306 4.81481E-6 " pathEditMode="relative" rAng="0" ptsTypes="AA">
                                      <p:cBhvr>
                                        <p:cTn id="47" dur="1000" fill="hold"/>
                                        <p:tgtEl>
                                          <p:spTgt spid="14"/>
                                        </p:tgtEl>
                                        <p:attrNameLst>
                                          <p:attrName>ppt_x</p:attrName>
                                          <p:attrName>ppt_y</p:attrName>
                                        </p:attrNameLst>
                                      </p:cBhvr>
                                      <p:rCtr x="-5990" y="0"/>
                                    </p:animMotion>
                                  </p:childTnLst>
                                </p:cTn>
                              </p:par>
                              <p:par>
                                <p:cTn id="48" presetID="35" presetClass="path" presetSubtype="0" accel="40000" decel="40000" fill="hold" grpId="2" nodeType="withEffect">
                                  <p:stCondLst>
                                    <p:cond delay="1000"/>
                                  </p:stCondLst>
                                  <p:childTnLst>
                                    <p:animMotion origin="layout" path="M 1.45833E-6 4.81481E-6 L -0.03073 4.81481E-6 " pathEditMode="relative" rAng="0" ptsTypes="AA">
                                      <p:cBhvr>
                                        <p:cTn id="49" dur="1000" spd="-100000" fill="hold"/>
                                        <p:tgtEl>
                                          <p:spTgt spid="14"/>
                                        </p:tgtEl>
                                        <p:attrNameLst>
                                          <p:attrName>ppt_x</p:attrName>
                                          <p:attrName>ppt_y</p:attrName>
                                        </p:attrNameLst>
                                      </p:cBhvr>
                                      <p:rCtr x="-1536" y="0"/>
                                    </p:animMotion>
                                  </p:childTnLst>
                                </p:cTn>
                              </p:par>
                              <p:par>
                                <p:cTn id="50" presetID="10" presetClass="entr" presetSubtype="0" fill="hold" grpId="0" nodeType="withEffect">
                                  <p:stCondLst>
                                    <p:cond delay="10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35" presetClass="path" presetSubtype="0" decel="40000" fill="hold" grpId="1" nodeType="withEffect">
                                  <p:stCondLst>
                                    <p:cond delay="1000"/>
                                  </p:stCondLst>
                                  <p:childTnLst>
                                    <p:animMotion origin="layout" path="M 0.03073 -1.48148E-6 L -0.08906 -1.48148E-6 " pathEditMode="relative" rAng="0" ptsTypes="AA">
                                      <p:cBhvr>
                                        <p:cTn id="54" dur="1000" spd="-100000" fill="hold"/>
                                        <p:tgtEl>
                                          <p:spTgt spid="15"/>
                                        </p:tgtEl>
                                        <p:attrNameLst>
                                          <p:attrName>ppt_x</p:attrName>
                                          <p:attrName>ppt_y</p:attrName>
                                        </p:attrNameLst>
                                      </p:cBhvr>
                                      <p:rCtr x="-5990" y="0"/>
                                    </p:animMotion>
                                  </p:childTnLst>
                                </p:cTn>
                              </p:par>
                              <p:par>
                                <p:cTn id="55" presetID="35" presetClass="path" presetSubtype="0" accel="40000" decel="40000" fill="hold" grpId="2" nodeType="withEffect">
                                  <p:stCondLst>
                                    <p:cond delay="2000"/>
                                  </p:stCondLst>
                                  <p:childTnLst>
                                    <p:animMotion origin="layout" path="M 0.03073 -1.48148E-6 L -4.58333E-6 -1.48148E-6 " pathEditMode="relative" rAng="0" ptsTypes="AA">
                                      <p:cBhvr>
                                        <p:cTn id="56" dur="1000" fill="hold"/>
                                        <p:tgtEl>
                                          <p:spTgt spid="15"/>
                                        </p:tgtEl>
                                        <p:attrNameLst>
                                          <p:attrName>ppt_x</p:attrName>
                                          <p:attrName>ppt_y</p:attrName>
                                        </p:attrNameLst>
                                      </p:cBhvr>
                                      <p:rCtr x="-1536" y="0"/>
                                    </p:animMotion>
                                  </p:childTnLst>
                                </p:cTn>
                              </p:par>
                            </p:childTnLst>
                          </p:cTn>
                        </p:par>
                        <p:par>
                          <p:cTn id="57" fill="hold">
                            <p:stCondLst>
                              <p:cond delay="2399"/>
                            </p:stCondLst>
                            <p:childTnLst>
                              <p:par>
                                <p:cTn id="58" presetID="22" presetClass="entr" presetSubtype="1"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up)">
                                      <p:cBhvr>
                                        <p:cTn id="60" dur="500"/>
                                        <p:tgtEl>
                                          <p:spTgt spid="61"/>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anim calcmode="lin" valueType="num">
                                      <p:cBhvr>
                                        <p:cTn id="64" dur="1000" fill="hold"/>
                                        <p:tgtEl>
                                          <p:spTgt spid="62"/>
                                        </p:tgtEl>
                                        <p:attrNameLst>
                                          <p:attrName>ppt_x</p:attrName>
                                        </p:attrNameLst>
                                      </p:cBhvr>
                                      <p:tavLst>
                                        <p:tav tm="0">
                                          <p:val>
                                            <p:strVal val="#ppt_x"/>
                                          </p:val>
                                        </p:tav>
                                        <p:tav tm="100000">
                                          <p:val>
                                            <p:strVal val="#ppt_x"/>
                                          </p:val>
                                        </p:tav>
                                      </p:tavLst>
                                    </p:anim>
                                    <p:anim calcmode="lin" valueType="num">
                                      <p:cBhvr>
                                        <p:cTn id="65" dur="1000" fill="hold"/>
                                        <p:tgtEl>
                                          <p:spTgt spid="62"/>
                                        </p:tgtEl>
                                        <p:attrNameLst>
                                          <p:attrName>ppt_y</p:attrName>
                                        </p:attrNameLst>
                                      </p:cBhvr>
                                      <p:tavLst>
                                        <p:tav tm="0">
                                          <p:val>
                                            <p:strVal val="#ppt_y+.1"/>
                                          </p:val>
                                        </p:tav>
                                        <p:tav tm="100000">
                                          <p:val>
                                            <p:strVal val="#ppt_y"/>
                                          </p:val>
                                        </p:tav>
                                      </p:tavLst>
                                    </p:anim>
                                  </p:childTnLst>
                                </p:cTn>
                              </p:par>
                            </p:childTnLst>
                          </p:cTn>
                        </p:par>
                        <p:par>
                          <p:cTn id="66" fill="hold">
                            <p:stCondLst>
                              <p:cond delay="2899"/>
                            </p:stCondLst>
                            <p:childTnLst>
                              <p:par>
                                <p:cTn id="67" presetID="22" presetClass="entr" presetSubtype="1"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childTnLst>
                          </p:cTn>
                        </p:par>
                        <p:par>
                          <p:cTn id="75" fill="hold">
                            <p:stCondLst>
                              <p:cond delay="3399"/>
                            </p:stCondLst>
                            <p:childTnLst>
                              <p:par>
                                <p:cTn id="76" presetID="22" presetClass="entr" presetSubtype="1"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3899"/>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42"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4399"/>
                            </p:stCondLst>
                            <p:childTnLst>
                              <p:par>
                                <p:cTn id="94" presetID="22" presetClass="entr" presetSubtype="1"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up)">
                                      <p:cBhvr>
                                        <p:cTn id="96" dur="500"/>
                                        <p:tgtEl>
                                          <p:spTgt spid="43"/>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childTnLst>
                          </p:cTn>
                        </p:par>
                        <p:par>
                          <p:cTn id="102" fill="hold">
                            <p:stCondLst>
                              <p:cond delay="4899"/>
                            </p:stCondLst>
                            <p:childTnLst>
                              <p:par>
                                <p:cTn id="103" presetID="22" presetClass="entr" presetSubtype="1"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up)">
                                      <p:cBhvr>
                                        <p:cTn id="105" dur="500"/>
                                        <p:tgtEl>
                                          <p:spTgt spid="57"/>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1000"/>
                                        <p:tgtEl>
                                          <p:spTgt spid="58"/>
                                        </p:tgtEl>
                                      </p:cBhvr>
                                    </p:animEffect>
                                    <p:anim calcmode="lin" valueType="num">
                                      <p:cBhvr>
                                        <p:cTn id="109" dur="1000" fill="hold"/>
                                        <p:tgtEl>
                                          <p:spTgt spid="58"/>
                                        </p:tgtEl>
                                        <p:attrNameLst>
                                          <p:attrName>ppt_x</p:attrName>
                                        </p:attrNameLst>
                                      </p:cBhvr>
                                      <p:tavLst>
                                        <p:tav tm="0">
                                          <p:val>
                                            <p:strVal val="#ppt_x"/>
                                          </p:val>
                                        </p:tav>
                                        <p:tav tm="100000">
                                          <p:val>
                                            <p:strVal val="#ppt_x"/>
                                          </p:val>
                                        </p:tav>
                                      </p:tavLst>
                                    </p:anim>
                                    <p:anim calcmode="lin" valueType="num">
                                      <p:cBhvr>
                                        <p:cTn id="11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4" grpId="2" bldLvl="0" animBg="1"/>
      <p:bldP spid="15" grpId="0" bldLvl="0" animBg="1"/>
      <p:bldP spid="15" grpId="1" bldLvl="0" animBg="1"/>
      <p:bldP spid="15" grpId="2" bldLvl="0" animBg="1"/>
      <p:bldP spid="16" grpId="0" bldLvl="0" animBg="1"/>
      <p:bldP spid="16" grpId="1" bldLvl="0" animBg="1"/>
      <p:bldP spid="16" grpId="2" bldLvl="0" animBg="1"/>
      <p:bldP spid="17" grpId="0" bldLvl="0" animBg="1"/>
      <p:bldP spid="17" grpId="1" bldLvl="0" animBg="1"/>
      <p:bldP spid="17" grpId="2" bldLvl="0" animBg="1"/>
      <p:bldP spid="18" grpId="0" bldLvl="0" animBg="1"/>
      <p:bldP spid="18" grpId="1" bldLvl="0" animBg="1"/>
      <p:bldP spid="18" grpId="2" bldLvl="0" animBg="1"/>
      <p:bldP spid="19" grpId="0" bldLvl="0" animBg="1"/>
      <p:bldP spid="19" grpId="1" bldLvl="0" animBg="1"/>
      <p:bldP spid="19" grpId="2" bldLvl="0" animBg="1"/>
      <p:bldP spid="61" grpId="0"/>
      <p:bldP spid="62" grpId="0"/>
      <p:bldP spid="55" grpId="0"/>
      <p:bldP spid="56" grpId="0"/>
      <p:bldP spid="24" grpId="0"/>
      <p:bldP spid="27" grpId="0"/>
      <p:bldP spid="28" grpId="0"/>
      <p:bldP spid="29" grpId="0"/>
      <p:bldP spid="43" grpId="0"/>
      <p:bldP spid="44" grpId="0"/>
      <p:bldP spid="57" grpId="0"/>
      <p:bldP spid="5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sz="7200"/>
              <a:t>谢谢观看</a:t>
            </a:r>
            <a:endParaRPr lang="zh-CN" altLang="en-US" sz="7200"/>
          </a:p>
        </p:txBody>
      </p:sp>
      <p:sp>
        <p:nvSpPr>
          <p:cNvPr id="4" name="内容占位符 3"/>
          <p:cNvSpPr>
            <a:spLocks noGrp="1"/>
          </p:cNvSpPr>
          <p:nvPr>
            <p:ph sz="quarter" idx="13"/>
            <p:custDataLst>
              <p:tags r:id="rId2"/>
            </p:custDataLst>
          </p:nvPr>
        </p:nvSpPr>
        <p:spPr/>
        <p:txBody>
          <a:bodyPr/>
          <a:lstStyle/>
          <a:p>
            <a:r>
              <a:rPr lang="en-US" altLang="zh-CN"/>
              <a:t>THANK YOU</a:t>
            </a:r>
            <a:endParaRPr lang="en-US" altLang="zh-CN"/>
          </a:p>
        </p:txBody>
      </p:sp>
    </p:spTree>
    <p:custDataLst>
      <p:tags r:id="rId3"/>
    </p:custData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custDataLst>
              <p:tags r:id="rId1"/>
            </p:custDataLst>
          </p:nvPr>
        </p:nvSpPr>
        <p:spPr>
          <a:xfrm flipH="1">
            <a:off x="3221578" y="3145396"/>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1"/>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b="1" kern="0" dirty="0">
                <a:solidFill>
                  <a:schemeClr val="bg1"/>
                </a:solidFill>
                <a:latin typeface="+mj-lt"/>
                <a:ea typeface="+mj-ea"/>
                <a:cs typeface="+mj-cs"/>
                <a:sym typeface="Arial" panose="020B0604020202020204" pitchFamily="34" charset="0"/>
              </a:rPr>
              <a:t>学习目标</a:t>
            </a:r>
            <a:endParaRPr lang="zh-CN" altLang="da-DK" sz="2000" b="1" kern="0" dirty="0">
              <a:solidFill>
                <a:schemeClr val="bg1"/>
              </a:solidFill>
              <a:latin typeface="+mj-lt"/>
              <a:ea typeface="+mj-ea"/>
              <a:cs typeface="+mj-cs"/>
              <a:sym typeface="Arial" panose="020B0604020202020204" pitchFamily="34" charset="0"/>
            </a:endParaRPr>
          </a:p>
        </p:txBody>
      </p:sp>
      <p:sp>
        <p:nvSpPr>
          <p:cNvPr id="47" name="矩形 46"/>
          <p:cNvSpPr/>
          <p:nvPr>
            <p:custDataLst>
              <p:tags r:id="rId2"/>
            </p:custDataLst>
          </p:nvPr>
        </p:nvSpPr>
        <p:spPr>
          <a:xfrm>
            <a:off x="808355" y="3069590"/>
            <a:ext cx="2413000" cy="1229995"/>
          </a:xfrm>
          <a:prstGeom prst="rect">
            <a:avLst/>
          </a:prstGeom>
        </p:spPr>
        <p:txBody>
          <a:bodyPr wrap="square" anchor="ctr">
            <a:normAutofit/>
          </a:bodyPr>
          <a:lstStyle/>
          <a:p>
            <a:pPr algn="just">
              <a:lnSpc>
                <a:spcPct val="130000"/>
              </a:lnSpc>
            </a:pPr>
            <a:r>
              <a:rPr lang="zh-CN" altLang="en-US" dirty="0">
                <a:sym typeface="Arial" panose="020B0604020202020204" pitchFamily="34" charset="0"/>
              </a:rPr>
              <a:t>了解微淘的内容形式</a:t>
            </a:r>
            <a:endParaRPr lang="zh-CN" altLang="en-US" dirty="0">
              <a:sym typeface="Arial" panose="020B0604020202020204" pitchFamily="34" charset="0"/>
            </a:endParaRPr>
          </a:p>
          <a:p>
            <a:pPr algn="just">
              <a:lnSpc>
                <a:spcPct val="130000"/>
              </a:lnSpc>
            </a:pPr>
            <a:r>
              <a:rPr lang="zh-CN" altLang="en-US" dirty="0">
                <a:sym typeface="Arial" panose="020B0604020202020204" pitchFamily="34" charset="0"/>
              </a:rPr>
              <a:t>掌握微淘内容编辑的方法</a:t>
            </a:r>
            <a:endParaRPr lang="zh-CN" altLang="en-US" dirty="0">
              <a:sym typeface="Arial" panose="020B0604020202020204" pitchFamily="34" charset="0"/>
            </a:endParaRPr>
          </a:p>
        </p:txBody>
      </p:sp>
      <p:sp>
        <p:nvSpPr>
          <p:cNvPr id="50" name="矩形 49"/>
          <p:cNvSpPr/>
          <p:nvPr>
            <p:custDataLst>
              <p:tags r:id="rId3"/>
            </p:custDataLst>
          </p:nvPr>
        </p:nvSpPr>
        <p:spPr>
          <a:xfrm>
            <a:off x="8994552" y="3710355"/>
            <a:ext cx="2413000" cy="775084"/>
          </a:xfrm>
          <a:prstGeom prst="rect">
            <a:avLst/>
          </a:prstGeom>
        </p:spPr>
        <p:txBody>
          <a:bodyPr wrap="square" anchor="ctr">
            <a:normAutofit lnSpcReduction="10000"/>
          </a:bodyPr>
          <a:lstStyle/>
          <a:p>
            <a:pPr algn="just">
              <a:lnSpc>
                <a:spcPct val="130000"/>
              </a:lnSpc>
            </a:pPr>
            <a:r>
              <a:rPr lang="zh-CN" altLang="en-US" dirty="0">
                <a:sym typeface="Arial" panose="020B0604020202020204" pitchFamily="34" charset="0"/>
              </a:rPr>
              <a:t>掌握微淘内容编辑的方法</a:t>
            </a:r>
            <a:endParaRPr lang="zh-CN" altLang="en-US" dirty="0">
              <a:sym typeface="Arial" panose="020B0604020202020204" pitchFamily="34" charset="0"/>
            </a:endParaRPr>
          </a:p>
        </p:txBody>
      </p:sp>
      <p:sp>
        <p:nvSpPr>
          <p:cNvPr id="12" name="任意多边形 11"/>
          <p:cNvSpPr/>
          <p:nvPr>
            <p:custDataLst>
              <p:tags r:id="rId4"/>
            </p:custDataLst>
          </p:nvPr>
        </p:nvSpPr>
        <p:spPr>
          <a:xfrm>
            <a:off x="4041778" y="3780397"/>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2"/>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b="1" kern="0" dirty="0">
                <a:solidFill>
                  <a:schemeClr val="bg1"/>
                </a:solidFill>
                <a:latin typeface="+mj-lt"/>
                <a:ea typeface="+mj-ea"/>
                <a:cs typeface="+mj-cs"/>
                <a:sym typeface="Arial" panose="020B0604020202020204" pitchFamily="34" charset="0"/>
              </a:rPr>
              <a:t>学习重点</a:t>
            </a:r>
            <a:endParaRPr lang="zh-CN" altLang="da-DK" sz="2000" b="1" kern="0" dirty="0">
              <a:solidFill>
                <a:schemeClr val="bg1"/>
              </a:solidFill>
              <a:latin typeface="+mj-lt"/>
              <a:ea typeface="+mj-ea"/>
              <a:cs typeface="+mj-cs"/>
              <a:sym typeface="Arial" panose="020B0604020202020204" pitchFamily="34" charset="0"/>
            </a:endParaRPr>
          </a:p>
        </p:txBody>
      </p:sp>
      <p:sp>
        <p:nvSpPr>
          <p:cNvPr id="7" name="标题 1"/>
          <p:cNvSpPr txBox="1"/>
          <p:nvPr>
            <p:custDataLst>
              <p:tags r:id="rId5"/>
            </p:custDataLst>
          </p:nvPr>
        </p:nvSpPr>
        <p:spPr>
          <a:xfrm>
            <a:off x="892175" y="695960"/>
            <a:ext cx="10515600" cy="1216025"/>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微软雅黑" panose="020B0503020204020204" charset="-122"/>
                <a:ea typeface="微软雅黑" panose="020B0503020204020204" charset="-122"/>
                <a:sym typeface="Arial" panose="020B0604020202020204" pitchFamily="34" charset="0"/>
              </a:rPr>
              <a:t>学习目标及学习重点</a:t>
            </a:r>
            <a:endParaRPr lang="zh-CN" altLang="en-US" sz="2800" b="1" dirty="0" smtClean="0">
              <a:latin typeface="微软雅黑" panose="020B0503020204020204" charset="-122"/>
              <a:ea typeface="微软雅黑" panose="020B0503020204020204" charset="-122"/>
              <a:sym typeface="Arial" panose="020B0604020202020204" pitchFamily="34" charset="0"/>
            </a:endParaRPr>
          </a:p>
          <a:p>
            <a:pPr algn="ctr"/>
            <a:r>
              <a:rPr lang="en-US" altLang="zh-CN" sz="2400">
                <a:solidFill>
                  <a:srgbClr val="38A39A"/>
                </a:solidFill>
                <a:latin typeface="微软雅黑" panose="020B0503020204020204" charset="-122"/>
                <a:ea typeface="微软雅黑" panose="020B0503020204020204" charset="-122"/>
              </a:rPr>
              <a:t>Learning objectives and key learning points</a:t>
            </a:r>
            <a:endParaRPr lang="en-US" altLang="zh-CN" sz="2400">
              <a:solidFill>
                <a:srgbClr val="38A39A"/>
              </a:solidFill>
              <a:latin typeface="微软雅黑" panose="020B0503020204020204" charset="-122"/>
              <a:ea typeface="微软雅黑" panose="020B0503020204020204" charset="-122"/>
            </a:endParaRPr>
          </a:p>
        </p:txBody>
      </p:sp>
      <p:pic>
        <p:nvPicPr>
          <p:cNvPr id="2" name="图片 1" descr="20149309313"/>
          <p:cNvPicPr>
            <a:picLocks noChangeAspect="1"/>
          </p:cNvPicPr>
          <p:nvPr/>
        </p:nvPicPr>
        <p:blipFill>
          <a:blip r:embed="rId6"/>
          <a:stretch>
            <a:fillRect/>
          </a:stretch>
        </p:blipFill>
        <p:spPr>
          <a:xfrm>
            <a:off x="9034145" y="635"/>
            <a:ext cx="2990300" cy="900007"/>
          </a:xfrm>
          <a:prstGeom prst="rect">
            <a:avLst/>
          </a:prstGeom>
        </p:spPr>
      </p:pic>
    </p:spTree>
    <p:custDataLst>
      <p:tags r:id="rId7"/>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3049"/>
                            </p:stCondLst>
                            <p:childTnLst>
                              <p:par>
                                <p:cTn id="13" presetID="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3549"/>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4049"/>
                            </p:stCondLst>
                            <p:childTnLst>
                              <p:par>
                                <p:cTn id="22" presetID="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4549"/>
                            </p:stCondLst>
                            <p:childTnLst>
                              <p:par>
                                <p:cTn id="27" presetID="10"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47" grpId="0"/>
      <p:bldP spid="12"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115185" y="2642870"/>
            <a:ext cx="3469640" cy="995680"/>
          </a:xfrm>
        </p:spPr>
        <p:txBody>
          <a:bodyPr>
            <a:normAutofit/>
          </a:bodyPr>
          <a:lstStyle/>
          <a:p>
            <a:pPr algn="ctr"/>
            <a:r>
              <a:rPr lang="zh-CN" altLang="en-US" sz="4400" dirty="0">
                <a:sym typeface="+mn-ea"/>
              </a:rPr>
              <a:t>认识微淘</a:t>
            </a:r>
            <a:endParaRPr lang="zh-CN" altLang="en-US" sz="4400" dirty="0">
              <a:sym typeface="+mn-ea"/>
            </a:endParaRPr>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1</a:t>
            </a:r>
            <a:endParaRPr lang="en-US" altLang="zh-CN" sz="28700"/>
          </a:p>
        </p:txBody>
      </p:sp>
    </p:spTree>
    <p:custDataLst>
      <p:tags r:id="rId3"/>
    </p:custData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微淘的概念</a:t>
            </a:r>
            <a:endParaRPr lang="en-US" altLang="zh-CN" sz="3200" b="1" dirty="0">
              <a:solidFill>
                <a:schemeClr val="tx1"/>
              </a:solidFill>
              <a:latin typeface="微软雅黑" panose="020B0503020204020204" charset="-122"/>
              <a:ea typeface="微软雅黑" panose="020B0503020204020204" charset="-122"/>
              <a:cs typeface="+mn-cs"/>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37" name="矩形 36"/>
          <p:cNvSpPr/>
          <p:nvPr/>
        </p:nvSpPr>
        <p:spPr>
          <a:xfrm>
            <a:off x="1855470" y="187896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2108200" y="1724025"/>
            <a:ext cx="8242300" cy="810260"/>
          </a:xfrm>
          <a:prstGeom prst="rect">
            <a:avLst/>
          </a:prstGeom>
          <a:noFill/>
        </p:spPr>
        <p:txBody>
          <a:bodyPr wrap="square" rtlCol="0">
            <a:spAutoFit/>
          </a:bodyPr>
          <a:p>
            <a:pPr>
              <a:lnSpc>
                <a:spcPct val="130000"/>
              </a:lnSpc>
              <a:spcBef>
                <a:spcPts val="0"/>
              </a:spcBef>
              <a:spcAft>
                <a:spcPts val="0"/>
              </a:spcAft>
            </a:pPr>
            <a:r>
              <a:rPr lang="zh-CN" altLang="en-US"/>
              <a:t>微淘是手机淘宝变形的重要产品之一，定位是基于移动消费领域的入口，在消费者生活细分领域，为其提供方便快捷省钱的手机购物服务。</a:t>
            </a:r>
            <a:endParaRPr lang="zh-CN" altLang="en-US"/>
          </a:p>
        </p:txBody>
      </p:sp>
      <p:sp>
        <p:nvSpPr>
          <p:cNvPr id="39" name="矩形 38"/>
          <p:cNvSpPr/>
          <p:nvPr/>
        </p:nvSpPr>
        <p:spPr>
          <a:xfrm>
            <a:off x="1855470" y="28587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2108200" y="2682240"/>
            <a:ext cx="8242300" cy="810260"/>
          </a:xfrm>
          <a:prstGeom prst="rect">
            <a:avLst/>
          </a:prstGeom>
          <a:noFill/>
        </p:spPr>
        <p:txBody>
          <a:bodyPr wrap="square" rtlCol="0">
            <a:spAutoFit/>
          </a:bodyPr>
          <a:p>
            <a:pPr>
              <a:lnSpc>
                <a:spcPct val="130000"/>
              </a:lnSpc>
              <a:spcBef>
                <a:spcPts val="0"/>
              </a:spcBef>
              <a:spcAft>
                <a:spcPts val="0"/>
              </a:spcAft>
            </a:pPr>
            <a:r>
              <a:rPr lang="zh-CN" altLang="en-US"/>
              <a:t>微淘是因手机淘宝而生的一种介于微博和微信之间的无线营销工具，内置在淘宝客户端。相对来说，微淘比较重媒体轻社交。</a:t>
            </a:r>
            <a:endParaRPr lang="zh-CN" altLang="en-US"/>
          </a:p>
        </p:txBody>
      </p:sp>
      <p:sp>
        <p:nvSpPr>
          <p:cNvPr id="41" name="矩形 40"/>
          <p:cNvSpPr/>
          <p:nvPr/>
        </p:nvSpPr>
        <p:spPr>
          <a:xfrm>
            <a:off x="1852930" y="377380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2105660" y="3608070"/>
            <a:ext cx="8242300" cy="1170305"/>
          </a:xfrm>
          <a:prstGeom prst="rect">
            <a:avLst/>
          </a:prstGeom>
          <a:noFill/>
        </p:spPr>
        <p:txBody>
          <a:bodyPr wrap="square" rtlCol="0">
            <a:spAutoFit/>
          </a:bodyPr>
          <a:p>
            <a:pPr>
              <a:lnSpc>
                <a:spcPct val="130000"/>
              </a:lnSpc>
              <a:spcBef>
                <a:spcPts val="0"/>
              </a:spcBef>
              <a:spcAft>
                <a:spcPts val="0"/>
              </a:spcAft>
            </a:pPr>
            <a:r>
              <a:rPr lang="zh-CN" altLang="en-US"/>
              <a:t>微淘的核心是回归以用户为中心的淘宝，而不是小二推荐、流量分配，每一个用户有自己关注的账号，感兴趣的领域，通过订阅的方式，获取信息和服务，并且运营者、粉丝之间能够围绕账号产生互动。</a:t>
            </a:r>
            <a:endParaRPr lang="zh-CN" altLang="en-US"/>
          </a:p>
        </p:txBody>
      </p:sp>
      <p:sp>
        <p:nvSpPr>
          <p:cNvPr id="43" name="矩形 42"/>
          <p:cNvSpPr/>
          <p:nvPr/>
        </p:nvSpPr>
        <p:spPr>
          <a:xfrm>
            <a:off x="1850390" y="509905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2103120" y="4933315"/>
            <a:ext cx="8242300" cy="810260"/>
          </a:xfrm>
          <a:prstGeom prst="rect">
            <a:avLst/>
          </a:prstGeom>
          <a:noFill/>
        </p:spPr>
        <p:txBody>
          <a:bodyPr wrap="square" rtlCol="0">
            <a:spAutoFit/>
          </a:bodyPr>
          <a:p>
            <a:pPr>
              <a:lnSpc>
                <a:spcPct val="130000"/>
              </a:lnSpc>
              <a:spcBef>
                <a:spcPts val="0"/>
              </a:spcBef>
              <a:spcAft>
                <a:spcPts val="0"/>
              </a:spcAft>
            </a:pPr>
            <a:r>
              <a:rPr lang="zh-CN" altLang="en-US"/>
              <a:t>微淘比较适合粉丝群比较多的卖家，如果运用得当，可以为卖家带来很多流量，而且转化率是比较高的。</a:t>
            </a:r>
            <a:endParaRPr lang="zh-CN" altLang="en-US"/>
          </a:p>
        </p:txBody>
      </p:sp>
    </p:spTree>
    <p:custDataLst>
      <p:tags r:id="rId3"/>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99"/>
                            </p:stCondLst>
                            <p:childTnLst>
                              <p:par>
                                <p:cTn id="13" presetID="1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p:tgtEl>
                                          <p:spTgt spid="37"/>
                                        </p:tgtEl>
                                        <p:attrNameLst>
                                          <p:attrName>ppt_y</p:attrName>
                                        </p:attrNameLst>
                                      </p:cBhvr>
                                      <p:tavLst>
                                        <p:tav tm="0">
                                          <p:val>
                                            <p:strVal val="#ppt_y+#ppt_h*1.125000"/>
                                          </p:val>
                                        </p:tav>
                                        <p:tav tm="100000">
                                          <p:val>
                                            <p:strVal val="#ppt_y"/>
                                          </p:val>
                                        </p:tav>
                                      </p:tavLst>
                                    </p:anim>
                                    <p:animEffect transition="in" filter="wipe(up)">
                                      <p:cBhvr>
                                        <p:cTn id="16" dur="500"/>
                                        <p:tgtEl>
                                          <p:spTgt spid="3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childTnLst>
                          </p:cTn>
                        </p:par>
                        <p:par>
                          <p:cTn id="21" fill="hold">
                            <p:stCondLst>
                              <p:cond delay="1199"/>
                            </p:stCondLst>
                            <p:childTnLst>
                              <p:par>
                                <p:cTn id="22" presetID="12" presetClass="entr" presetSubtype="4"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ppt_y</p:attrName>
                                        </p:attrNameLst>
                                      </p:cBhvr>
                                      <p:tavLst>
                                        <p:tav tm="0">
                                          <p:val>
                                            <p:strVal val="#ppt_y+#ppt_h*1.125000"/>
                                          </p:val>
                                        </p:tav>
                                        <p:tav tm="100000">
                                          <p:val>
                                            <p:strVal val="#ppt_y"/>
                                          </p:val>
                                        </p:tav>
                                      </p:tavLst>
                                    </p:anim>
                                    <p:animEffect transition="in" filter="wipe(up)">
                                      <p:cBhvr>
                                        <p:cTn id="25" dur="500"/>
                                        <p:tgtEl>
                                          <p:spTgt spid="3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p:tgtEl>
                                          <p:spTgt spid="40"/>
                                        </p:tgtEl>
                                        <p:attrNameLst>
                                          <p:attrName>ppt_y</p:attrName>
                                        </p:attrNameLst>
                                      </p:cBhvr>
                                      <p:tavLst>
                                        <p:tav tm="0">
                                          <p:val>
                                            <p:strVal val="#ppt_y+#ppt_h*1.125000"/>
                                          </p:val>
                                        </p:tav>
                                        <p:tav tm="100000">
                                          <p:val>
                                            <p:strVal val="#ppt_y"/>
                                          </p:val>
                                        </p:tav>
                                      </p:tavLst>
                                    </p:anim>
                                    <p:animEffect transition="in" filter="wipe(up)">
                                      <p:cBhvr>
                                        <p:cTn id="29" dur="500"/>
                                        <p:tgtEl>
                                          <p:spTgt spid="40"/>
                                        </p:tgtEl>
                                      </p:cBhvr>
                                    </p:animEffect>
                                  </p:childTnLst>
                                </p:cTn>
                              </p:par>
                            </p:childTnLst>
                          </p:cTn>
                        </p:par>
                        <p:par>
                          <p:cTn id="30" fill="hold">
                            <p:stCondLst>
                              <p:cond delay="1699"/>
                            </p:stCondLst>
                            <p:childTnLst>
                              <p:par>
                                <p:cTn id="31" presetID="1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p:tgtEl>
                                          <p:spTgt spid="41"/>
                                        </p:tgtEl>
                                        <p:attrNameLst>
                                          <p:attrName>ppt_y</p:attrName>
                                        </p:attrNameLst>
                                      </p:cBhvr>
                                      <p:tavLst>
                                        <p:tav tm="0">
                                          <p:val>
                                            <p:strVal val="#ppt_y+#ppt_h*1.125000"/>
                                          </p:val>
                                        </p:tav>
                                        <p:tav tm="100000">
                                          <p:val>
                                            <p:strVal val="#ppt_y"/>
                                          </p:val>
                                        </p:tav>
                                      </p:tavLst>
                                    </p:anim>
                                    <p:animEffect transition="in" filter="wipe(up)">
                                      <p:cBhvr>
                                        <p:cTn id="34" dur="500"/>
                                        <p:tgtEl>
                                          <p:spTgt spid="4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p:tgtEl>
                                          <p:spTgt spid="42"/>
                                        </p:tgtEl>
                                        <p:attrNameLst>
                                          <p:attrName>ppt_y</p:attrName>
                                        </p:attrNameLst>
                                      </p:cBhvr>
                                      <p:tavLst>
                                        <p:tav tm="0">
                                          <p:val>
                                            <p:strVal val="#ppt_y+#ppt_h*1.125000"/>
                                          </p:val>
                                        </p:tav>
                                        <p:tav tm="100000">
                                          <p:val>
                                            <p:strVal val="#ppt_y"/>
                                          </p:val>
                                        </p:tav>
                                      </p:tavLst>
                                    </p:anim>
                                    <p:animEffect transition="in" filter="wipe(up)">
                                      <p:cBhvr>
                                        <p:cTn id="38" dur="500"/>
                                        <p:tgtEl>
                                          <p:spTgt spid="42"/>
                                        </p:tgtEl>
                                      </p:cBhvr>
                                    </p:animEffect>
                                  </p:childTnLst>
                                </p:cTn>
                              </p:par>
                            </p:childTnLst>
                          </p:cTn>
                        </p:par>
                        <p:par>
                          <p:cTn id="39" fill="hold">
                            <p:stCondLst>
                              <p:cond delay="2199"/>
                            </p:stCondLst>
                            <p:childTnLst>
                              <p:par>
                                <p:cTn id="40" presetID="12" presetClass="entr" presetSubtype="4"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p:tgtEl>
                                          <p:spTgt spid="43"/>
                                        </p:tgtEl>
                                        <p:attrNameLst>
                                          <p:attrName>ppt_y</p:attrName>
                                        </p:attrNameLst>
                                      </p:cBhvr>
                                      <p:tavLst>
                                        <p:tav tm="0">
                                          <p:val>
                                            <p:strVal val="#ppt_y+#ppt_h*1.125000"/>
                                          </p:val>
                                        </p:tav>
                                        <p:tav tm="100000">
                                          <p:val>
                                            <p:strVal val="#ppt_y"/>
                                          </p:val>
                                        </p:tav>
                                      </p:tavLst>
                                    </p:anim>
                                    <p:animEffect transition="in" filter="wipe(up)">
                                      <p:cBhvr>
                                        <p:cTn id="43" dur="500"/>
                                        <p:tgtEl>
                                          <p:spTgt spid="43"/>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p:tgtEl>
                                          <p:spTgt spid="44"/>
                                        </p:tgtEl>
                                        <p:attrNameLst>
                                          <p:attrName>ppt_y</p:attrName>
                                        </p:attrNameLst>
                                      </p:cBhvr>
                                      <p:tavLst>
                                        <p:tav tm="0">
                                          <p:val>
                                            <p:strVal val="#ppt_y+#ppt_h*1.125000"/>
                                          </p:val>
                                        </p:tav>
                                        <p:tav tm="100000">
                                          <p:val>
                                            <p:strVal val="#ppt_y"/>
                                          </p:val>
                                        </p:tav>
                                      </p:tavLst>
                                    </p:anim>
                                    <p:animEffect transition="in" filter="wipe(up)">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38" grpId="0"/>
      <p:bldP spid="39" grpId="0" animBg="1"/>
      <p:bldP spid="40" grpId="0"/>
      <p:bldP spid="41" grpId="0" animBg="1"/>
      <p:bldP spid="42" grpId="0"/>
      <p:bldP spid="43"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14342" name="Oval 6"/>
          <p:cNvSpPr/>
          <p:nvPr/>
        </p:nvSpPr>
        <p:spPr>
          <a:xfrm flipH="1">
            <a:off x="1098550" y="2982595"/>
            <a:ext cx="1806575" cy="1804988"/>
          </a:xfrm>
          <a:prstGeom prst="ellipse">
            <a:avLst/>
          </a:prstGeom>
          <a:solidFill>
            <a:srgbClr val="DADADB"/>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3" name="Freeform 7"/>
          <p:cNvSpPr/>
          <p:nvPr/>
        </p:nvSpPr>
        <p:spPr>
          <a:xfrm flipH="1">
            <a:off x="4330700" y="1807845"/>
            <a:ext cx="1292225" cy="4079875"/>
          </a:xfrm>
          <a:custGeom>
            <a:avLst/>
            <a:gdLst/>
            <a:ahLst/>
            <a:cxnLst>
              <a:cxn ang="0">
                <a:pos x="954197400" y="148212329"/>
              </a:cxn>
              <a:cxn ang="0">
                <a:pos x="171210213" y="1513725158"/>
              </a:cxn>
              <a:cxn ang="0">
                <a:pos x="926389457" y="2147483647"/>
              </a:cxn>
              <a:cxn ang="0">
                <a:pos x="840784350" y="2147483647"/>
              </a:cxn>
              <a:cxn ang="0">
                <a:pos x="0" y="1513725158"/>
              </a:cxn>
              <a:cxn ang="0">
                <a:pos x="868592294" y="0"/>
              </a:cxn>
              <a:cxn ang="0">
                <a:pos x="954197400" y="148212329"/>
              </a:cxn>
            </a:cxnLst>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alpha val="100000"/>
            </a:schemeClr>
          </a:solidFill>
          <a:ln w="9525">
            <a:noFill/>
          </a:ln>
        </p:spPr>
        <p:txBody>
          <a:bodyPr/>
          <a:p>
            <a:endParaRPr lang="zh-CN" altLang="en-US"/>
          </a:p>
        </p:txBody>
      </p:sp>
      <p:sp>
        <p:nvSpPr>
          <p:cNvPr id="14344" name="Oval 8"/>
          <p:cNvSpPr/>
          <p:nvPr/>
        </p:nvSpPr>
        <p:spPr>
          <a:xfrm flipH="1">
            <a:off x="4003675" y="1369695"/>
            <a:ext cx="1219200" cy="1220788"/>
          </a:xfrm>
          <a:prstGeom prst="ellipse">
            <a:avLst/>
          </a:prstGeom>
          <a:solidFill>
            <a:srgbClr val="00BCBC"/>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5" name="Oval 9"/>
          <p:cNvSpPr/>
          <p:nvPr/>
        </p:nvSpPr>
        <p:spPr>
          <a:xfrm flipH="1">
            <a:off x="4878388" y="3228658"/>
            <a:ext cx="1220787" cy="1219200"/>
          </a:xfrm>
          <a:prstGeom prst="ellipse">
            <a:avLst/>
          </a:prstGeom>
          <a:solidFill>
            <a:srgbClr val="00BCBC"/>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6" name="Oval 10"/>
          <p:cNvSpPr/>
          <p:nvPr/>
        </p:nvSpPr>
        <p:spPr>
          <a:xfrm flipH="1">
            <a:off x="3878263" y="5030470"/>
            <a:ext cx="1220787" cy="1219200"/>
          </a:xfrm>
          <a:prstGeom prst="ellipse">
            <a:avLst/>
          </a:prstGeom>
          <a:solidFill>
            <a:srgbClr val="00BCBC"/>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47" name="Line 11"/>
          <p:cNvSpPr/>
          <p:nvPr/>
        </p:nvSpPr>
        <p:spPr>
          <a:xfrm flipH="1">
            <a:off x="2738438" y="2301558"/>
            <a:ext cx="1255712" cy="901700"/>
          </a:xfrm>
          <a:prstGeom prst="line">
            <a:avLst/>
          </a:prstGeom>
          <a:ln w="12700" cap="flat" cmpd="sng">
            <a:solidFill>
              <a:srgbClr val="2E2C2C"/>
            </a:solidFill>
            <a:prstDash val="solid"/>
            <a:headEnd type="triangle" w="lg" len="lg"/>
            <a:tailEnd type="none" w="med" len="med"/>
          </a:ln>
        </p:spPr>
      </p:sp>
      <p:sp>
        <p:nvSpPr>
          <p:cNvPr id="14348" name="Line 12"/>
          <p:cNvSpPr/>
          <p:nvPr/>
        </p:nvSpPr>
        <p:spPr>
          <a:xfrm flipH="1" flipV="1">
            <a:off x="2711450" y="4608195"/>
            <a:ext cx="1200150" cy="709613"/>
          </a:xfrm>
          <a:prstGeom prst="line">
            <a:avLst/>
          </a:prstGeom>
          <a:ln w="12700" cap="flat" cmpd="sng">
            <a:solidFill>
              <a:srgbClr val="2E2C2C"/>
            </a:solidFill>
            <a:prstDash val="solid"/>
            <a:headEnd type="triangle" w="lg" len="lg"/>
            <a:tailEnd type="none" w="med" len="med"/>
          </a:ln>
        </p:spPr>
      </p:sp>
      <p:sp>
        <p:nvSpPr>
          <p:cNvPr id="14349" name="Line 13"/>
          <p:cNvSpPr/>
          <p:nvPr/>
        </p:nvSpPr>
        <p:spPr>
          <a:xfrm flipH="1">
            <a:off x="3013075" y="3835083"/>
            <a:ext cx="1670050" cy="0"/>
          </a:xfrm>
          <a:prstGeom prst="line">
            <a:avLst/>
          </a:prstGeom>
          <a:ln w="12700" cap="flat" cmpd="sng">
            <a:solidFill>
              <a:srgbClr val="2E2C2C"/>
            </a:solidFill>
            <a:prstDash val="solid"/>
            <a:headEnd type="triangle" w="lg" len="lg"/>
            <a:tailEnd type="none" w="med" len="med"/>
          </a:ln>
        </p:spPr>
      </p:sp>
      <p:sp>
        <p:nvSpPr>
          <p:cNvPr id="14350" name="Oval 14"/>
          <p:cNvSpPr/>
          <p:nvPr/>
        </p:nvSpPr>
        <p:spPr>
          <a:xfrm flipH="1">
            <a:off x="1189038" y="3071495"/>
            <a:ext cx="1625600" cy="1625600"/>
          </a:xfrm>
          <a:prstGeom prst="ellipse">
            <a:avLst/>
          </a:prstGeom>
          <a:solidFill>
            <a:srgbClr val="31939A"/>
          </a:solidFill>
          <a:ln w="9525">
            <a:noFill/>
          </a:ln>
        </p:spPr>
        <p:txBody>
          <a:bodyPr/>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4351" name="TextBox 38"/>
          <p:cNvSpPr txBox="1"/>
          <p:nvPr/>
        </p:nvSpPr>
        <p:spPr>
          <a:xfrm flipH="1">
            <a:off x="4225925" y="1657350"/>
            <a:ext cx="774700" cy="646113"/>
          </a:xfrm>
          <a:prstGeom prst="rect">
            <a:avLst/>
          </a:prstGeom>
          <a:noFill/>
          <a:ln w="9525">
            <a:noFill/>
          </a:ln>
        </p:spPr>
        <p:txBody>
          <a:bodyPr>
            <a:spAutoFit/>
          </a:bodyPr>
          <a:p>
            <a:pPr lvl="0" algn="ctr" eaLnBrk="1" hangingPunct="1"/>
            <a:r>
              <a:rPr lang="en-US" altLang="x-none" sz="3600" dirty="0">
                <a:solidFill>
                  <a:schemeClr val="bg1"/>
                </a:solidFill>
                <a:latin typeface="微软雅黑" panose="020B0503020204020204" charset="-122"/>
                <a:ea typeface="微软雅黑" panose="020B0503020204020204" charset="-122"/>
              </a:rPr>
              <a:t>01</a:t>
            </a:r>
            <a:endParaRPr lang="en-US" altLang="x-none" sz="3600" dirty="0">
              <a:solidFill>
                <a:schemeClr val="bg1"/>
              </a:solidFill>
              <a:latin typeface="微软雅黑" panose="020B0503020204020204" charset="-122"/>
              <a:ea typeface="微软雅黑" panose="020B0503020204020204" charset="-122"/>
            </a:endParaRPr>
          </a:p>
        </p:txBody>
      </p:sp>
      <p:sp>
        <p:nvSpPr>
          <p:cNvPr id="14352" name="TextBox 39"/>
          <p:cNvSpPr txBox="1"/>
          <p:nvPr/>
        </p:nvSpPr>
        <p:spPr>
          <a:xfrm flipH="1">
            <a:off x="5100638" y="3524568"/>
            <a:ext cx="776287" cy="646112"/>
          </a:xfrm>
          <a:prstGeom prst="rect">
            <a:avLst/>
          </a:prstGeom>
          <a:noFill/>
          <a:ln w="9525">
            <a:noFill/>
          </a:ln>
        </p:spPr>
        <p:txBody>
          <a:bodyPr>
            <a:spAutoFit/>
          </a:bodyPr>
          <a:p>
            <a:pPr lvl="0" algn="ctr" eaLnBrk="1" hangingPunct="1"/>
            <a:r>
              <a:rPr lang="en-US" altLang="x-none" sz="3600" dirty="0">
                <a:solidFill>
                  <a:schemeClr val="bg1"/>
                </a:solidFill>
                <a:latin typeface="微软雅黑" panose="020B0503020204020204" charset="-122"/>
                <a:ea typeface="微软雅黑" panose="020B0503020204020204" charset="-122"/>
              </a:rPr>
              <a:t>02</a:t>
            </a:r>
            <a:endParaRPr lang="en-US" altLang="x-none" sz="3600" dirty="0">
              <a:solidFill>
                <a:schemeClr val="bg1"/>
              </a:solidFill>
              <a:latin typeface="微软雅黑" panose="020B0503020204020204" charset="-122"/>
              <a:ea typeface="微软雅黑" panose="020B0503020204020204" charset="-122"/>
            </a:endParaRPr>
          </a:p>
        </p:txBody>
      </p:sp>
      <p:sp>
        <p:nvSpPr>
          <p:cNvPr id="14353" name="TextBox 40"/>
          <p:cNvSpPr txBox="1"/>
          <p:nvPr/>
        </p:nvSpPr>
        <p:spPr>
          <a:xfrm flipH="1">
            <a:off x="4100195" y="5318125"/>
            <a:ext cx="776288" cy="646113"/>
          </a:xfrm>
          <a:prstGeom prst="rect">
            <a:avLst/>
          </a:prstGeom>
          <a:noFill/>
          <a:ln w="9525">
            <a:noFill/>
          </a:ln>
        </p:spPr>
        <p:txBody>
          <a:bodyPr>
            <a:spAutoFit/>
          </a:bodyPr>
          <a:p>
            <a:pPr lvl="0" algn="ctr" eaLnBrk="1" hangingPunct="1"/>
            <a:r>
              <a:rPr lang="en-US" altLang="x-none" sz="3600" dirty="0">
                <a:solidFill>
                  <a:schemeClr val="bg1"/>
                </a:solidFill>
                <a:latin typeface="微软雅黑" panose="020B0503020204020204" charset="-122"/>
                <a:ea typeface="微软雅黑" panose="020B0503020204020204" charset="-122"/>
              </a:rPr>
              <a:t>03</a:t>
            </a:r>
            <a:endParaRPr lang="en-US" altLang="x-none" sz="3600" dirty="0">
              <a:solidFill>
                <a:schemeClr val="bg1"/>
              </a:solidFill>
              <a:latin typeface="微软雅黑" panose="020B0503020204020204" charset="-122"/>
              <a:ea typeface="微软雅黑" panose="020B0503020204020204" charset="-122"/>
            </a:endParaRPr>
          </a:p>
        </p:txBody>
      </p:sp>
      <p:sp>
        <p:nvSpPr>
          <p:cNvPr id="14354" name="TextBox 41"/>
          <p:cNvSpPr txBox="1"/>
          <p:nvPr/>
        </p:nvSpPr>
        <p:spPr>
          <a:xfrm flipH="1">
            <a:off x="1082675" y="3408045"/>
            <a:ext cx="1822450" cy="1014730"/>
          </a:xfrm>
          <a:prstGeom prst="rect">
            <a:avLst/>
          </a:prstGeom>
          <a:noFill/>
          <a:ln w="9525">
            <a:noFill/>
          </a:ln>
        </p:spPr>
        <p:txBody>
          <a:bodyPr>
            <a:spAutoFit/>
          </a:bodyPr>
          <a:p>
            <a:pPr lvl="0" algn="ctr" eaLnBrk="1" hangingPunct="1"/>
            <a:r>
              <a:rPr lang="zh-CN" altLang="en-US" sz="2000" b="1" dirty="0">
                <a:solidFill>
                  <a:schemeClr val="bg1"/>
                </a:solidFill>
                <a:latin typeface="微软雅黑" panose="020B0503020204020204" charset="-122"/>
                <a:ea typeface="微软雅黑" panose="020B0503020204020204" charset="-122"/>
              </a:rPr>
              <a:t>对卖家来说</a:t>
            </a:r>
            <a:endParaRPr lang="zh-CN" altLang="en-US" sz="2000" b="1" dirty="0">
              <a:solidFill>
                <a:schemeClr val="bg1"/>
              </a:solidFill>
              <a:latin typeface="微软雅黑" panose="020B0503020204020204" charset="-122"/>
              <a:ea typeface="微软雅黑" panose="020B0503020204020204" charset="-122"/>
            </a:endParaRPr>
          </a:p>
          <a:p>
            <a:pPr lvl="0" algn="ctr" eaLnBrk="1" hangingPunct="1"/>
            <a:r>
              <a:rPr lang="zh-CN" altLang="en-US" sz="2000" b="1" dirty="0">
                <a:solidFill>
                  <a:schemeClr val="bg1"/>
                </a:solidFill>
                <a:latin typeface="微软雅黑" panose="020B0503020204020204" charset="-122"/>
                <a:ea typeface="微软雅黑" panose="020B0503020204020204" charset="-122"/>
              </a:rPr>
              <a:t>微淘可带来三方面的作用</a:t>
            </a:r>
            <a:endParaRPr lang="zh-CN" altLang="en-US" sz="2000" b="1" dirty="0">
              <a:solidFill>
                <a:schemeClr val="bg1"/>
              </a:solidFill>
              <a:latin typeface="微软雅黑" panose="020B0503020204020204" charset="-122"/>
              <a:ea typeface="微软雅黑" panose="020B0503020204020204" charset="-122"/>
            </a:endParaRPr>
          </a:p>
        </p:txBody>
      </p:sp>
      <p:sp>
        <p:nvSpPr>
          <p:cNvPr id="14355" name="TextBox 42"/>
          <p:cNvSpPr txBox="1"/>
          <p:nvPr/>
        </p:nvSpPr>
        <p:spPr>
          <a:xfrm flipH="1">
            <a:off x="5254625" y="1317308"/>
            <a:ext cx="4281488" cy="460375"/>
          </a:xfrm>
          <a:prstGeom prst="rect">
            <a:avLst/>
          </a:prstGeom>
          <a:noFill/>
          <a:ln w="9525">
            <a:noFill/>
          </a:ln>
        </p:spPr>
        <p:txBody>
          <a:bodyPr>
            <a:spAutoFit/>
          </a:bodyPr>
          <a:p>
            <a:pPr lvl="0" eaLnBrk="1" hangingPunct="1"/>
            <a:r>
              <a:rPr lang="zh-CN" altLang="en-US" sz="2400" b="1" dirty="0">
                <a:solidFill>
                  <a:schemeClr val="tx1"/>
                </a:solidFill>
                <a:latin typeface="微软雅黑" panose="020B0503020204020204" charset="-122"/>
                <a:ea typeface="微软雅黑" panose="020B0503020204020204" charset="-122"/>
              </a:rPr>
              <a:t>流量价值</a:t>
            </a:r>
            <a:endParaRPr lang="zh-CN" altLang="en-US" sz="2400" b="1" dirty="0">
              <a:solidFill>
                <a:schemeClr val="tx1"/>
              </a:solidFill>
              <a:latin typeface="微软雅黑" panose="020B0503020204020204" charset="-122"/>
              <a:ea typeface="微软雅黑" panose="020B0503020204020204" charset="-122"/>
            </a:endParaRPr>
          </a:p>
        </p:txBody>
      </p:sp>
      <p:sp>
        <p:nvSpPr>
          <p:cNvPr id="14356" name="TextBox 43"/>
          <p:cNvSpPr txBox="1"/>
          <p:nvPr/>
        </p:nvSpPr>
        <p:spPr>
          <a:xfrm flipH="1">
            <a:off x="6156325" y="2871470"/>
            <a:ext cx="4291965" cy="460375"/>
          </a:xfrm>
          <a:prstGeom prst="rect">
            <a:avLst/>
          </a:prstGeom>
          <a:noFill/>
          <a:ln w="9525">
            <a:noFill/>
          </a:ln>
        </p:spPr>
        <p:txBody>
          <a:bodyPr wrap="square">
            <a:spAutoFit/>
          </a:bodyPr>
          <a:p>
            <a:pPr lvl="0" eaLnBrk="1" hangingPunct="1"/>
            <a:r>
              <a:rPr lang="zh-CN" altLang="en-US" sz="2400" b="1" dirty="0">
                <a:solidFill>
                  <a:schemeClr val="tx1"/>
                </a:solidFill>
                <a:latin typeface="微软雅黑" panose="020B0503020204020204" charset="-122"/>
                <a:ea typeface="微软雅黑" panose="020B0503020204020204" charset="-122"/>
              </a:rPr>
              <a:t>营销价值</a:t>
            </a:r>
            <a:endParaRPr lang="zh-CN" altLang="en-US" sz="2400" b="1" dirty="0">
              <a:solidFill>
                <a:schemeClr val="tx1"/>
              </a:solidFill>
              <a:latin typeface="微软雅黑" panose="020B0503020204020204" charset="-122"/>
              <a:ea typeface="微软雅黑" panose="020B0503020204020204" charset="-122"/>
            </a:endParaRPr>
          </a:p>
        </p:txBody>
      </p:sp>
      <p:sp>
        <p:nvSpPr>
          <p:cNvPr id="14357" name="TextBox 44"/>
          <p:cNvSpPr txBox="1"/>
          <p:nvPr/>
        </p:nvSpPr>
        <p:spPr>
          <a:xfrm flipH="1">
            <a:off x="5146675" y="5220970"/>
            <a:ext cx="3597275" cy="460375"/>
          </a:xfrm>
          <a:prstGeom prst="rect">
            <a:avLst/>
          </a:prstGeom>
          <a:noFill/>
          <a:ln w="9525">
            <a:noFill/>
          </a:ln>
        </p:spPr>
        <p:txBody>
          <a:bodyPr>
            <a:spAutoFit/>
          </a:bodyPr>
          <a:p>
            <a:pPr lvl="0" eaLnBrk="1" hangingPunct="1"/>
            <a:r>
              <a:rPr lang="zh-CN" altLang="en-US" sz="2400" b="1" dirty="0">
                <a:solidFill>
                  <a:schemeClr val="tx1"/>
                </a:solidFill>
                <a:latin typeface="微软雅黑" panose="020B0503020204020204" charset="-122"/>
                <a:ea typeface="微软雅黑" panose="020B0503020204020204" charset="-122"/>
              </a:rPr>
              <a:t>CRM价值</a:t>
            </a:r>
            <a:endParaRPr lang="zh-CN" altLang="en-US" sz="2400" b="1" dirty="0">
              <a:solidFill>
                <a:schemeClr val="tx1"/>
              </a:solidFill>
              <a:latin typeface="微软雅黑" panose="020B0503020204020204" charset="-122"/>
              <a:ea typeface="微软雅黑" panose="020B0503020204020204" charset="-122"/>
            </a:endParaRPr>
          </a:p>
        </p:txBody>
      </p:sp>
      <p:sp>
        <p:nvSpPr>
          <p:cNvPr id="14358" name="TextBox 45"/>
          <p:cNvSpPr txBox="1"/>
          <p:nvPr/>
        </p:nvSpPr>
        <p:spPr>
          <a:xfrm flipH="1">
            <a:off x="5254625" y="1696720"/>
            <a:ext cx="5763895" cy="860425"/>
          </a:xfrm>
          <a:prstGeom prst="rect">
            <a:avLst/>
          </a:prstGeom>
          <a:noFill/>
          <a:ln w="9525">
            <a:noFill/>
          </a:ln>
        </p:spPr>
        <p:txBody>
          <a:bodyPr wrap="square">
            <a:spAutoFit/>
          </a:bodyPr>
          <a:p>
            <a:pPr lvl="0" algn="just" eaLnBrk="1" hangingPunct="1">
              <a:lnSpc>
                <a:spcPct val="125000"/>
              </a:lnSpc>
              <a:spcBef>
                <a:spcPts val="0"/>
              </a:spcBef>
              <a:spcAft>
                <a:spcPts val="0"/>
              </a:spcAft>
            </a:pPr>
            <a:r>
              <a:rPr lang="zh-CN" altLang="en-US" sz="2000" dirty="0">
                <a:solidFill>
                  <a:schemeClr val="tx1">
                    <a:lumMod val="75000"/>
                    <a:lumOff val="25000"/>
                  </a:schemeClr>
                </a:solidFill>
                <a:latin typeface="微软雅黑" panose="020B0503020204020204" charset="-122"/>
                <a:ea typeface="微软雅黑" panose="020B0503020204020204" charset="-122"/>
              </a:rPr>
              <a:t>微淘位于手机淘宝底部导航的第二位，这个位置可以带去大量移动流量。</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4359" name="TextBox 46"/>
          <p:cNvSpPr txBox="1"/>
          <p:nvPr/>
        </p:nvSpPr>
        <p:spPr>
          <a:xfrm flipH="1">
            <a:off x="6156325" y="3310890"/>
            <a:ext cx="4861560" cy="1245235"/>
          </a:xfrm>
          <a:prstGeom prst="rect">
            <a:avLst/>
          </a:prstGeom>
          <a:noFill/>
          <a:ln w="9525">
            <a:noFill/>
          </a:ln>
        </p:spPr>
        <p:txBody>
          <a:bodyPr wrap="square">
            <a:spAutoFit/>
          </a:bodyPr>
          <a:p>
            <a:pPr lvl="0" algn="just" eaLnBrk="1" hangingPunct="1">
              <a:lnSpc>
                <a:spcPct val="125000"/>
              </a:lnSpc>
              <a:spcBef>
                <a:spcPts val="0"/>
              </a:spcBef>
              <a:spcAft>
                <a:spcPts val="0"/>
              </a:spcAft>
            </a:pPr>
            <a:r>
              <a:rPr lang="zh-CN" altLang="en-US" sz="2000" dirty="0">
                <a:solidFill>
                  <a:schemeClr val="tx1">
                    <a:lumMod val="75000"/>
                    <a:lumOff val="25000"/>
                  </a:schemeClr>
                </a:solidFill>
                <a:latin typeface="微软雅黑" panose="020B0503020204020204" charset="-122"/>
                <a:ea typeface="微软雅黑" panose="020B0503020204020204" charset="-122"/>
              </a:rPr>
              <a:t>卖家可以通过微淘，多一个渠道吸引粉丝了解店铺和产品，同时多一个渠道触达用户，引导转化。</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4360" name="TextBox 47"/>
          <p:cNvSpPr txBox="1"/>
          <p:nvPr/>
        </p:nvSpPr>
        <p:spPr>
          <a:xfrm flipH="1">
            <a:off x="5126355" y="5651500"/>
            <a:ext cx="5892165" cy="860425"/>
          </a:xfrm>
          <a:prstGeom prst="rect">
            <a:avLst/>
          </a:prstGeom>
          <a:noFill/>
          <a:ln w="9525">
            <a:noFill/>
          </a:ln>
        </p:spPr>
        <p:txBody>
          <a:bodyPr wrap="square">
            <a:spAutoFit/>
          </a:bodyPr>
          <a:p>
            <a:pPr lvl="0" algn="just" eaLnBrk="1" hangingPunct="1">
              <a:lnSpc>
                <a:spcPct val="125000"/>
              </a:lnSpc>
              <a:spcBef>
                <a:spcPts val="0"/>
              </a:spcBef>
              <a:spcAft>
                <a:spcPts val="0"/>
              </a:spcAft>
            </a:pPr>
            <a:r>
              <a:rPr lang="zh-CN" altLang="en-US" sz="2000" dirty="0">
                <a:solidFill>
                  <a:schemeClr val="tx1">
                    <a:lumMod val="75000"/>
                    <a:lumOff val="25000"/>
                  </a:schemeClr>
                </a:solidFill>
                <a:latin typeface="微软雅黑" panose="020B0503020204020204" charset="-122"/>
                <a:ea typeface="微软雅黑" panose="020B0503020204020204" charset="-122"/>
              </a:rPr>
              <a:t>通过资讯、活动等内容，微淘不仅吸引新客户，更能维护老客户，增加客户粘性。</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微淘的</a:t>
            </a:r>
            <a:r>
              <a:rPr lang="zh-CN" altLang="en-US" sz="3200" b="1" dirty="0">
                <a:solidFill>
                  <a:schemeClr val="tx1"/>
                </a:solidFill>
                <a:latin typeface="微软雅黑" panose="020B0503020204020204" charset="-122"/>
                <a:ea typeface="微软雅黑" panose="020B0503020204020204" charset="-122"/>
              </a:rPr>
              <a:t>作用</a:t>
            </a:r>
            <a:endParaRPr lang="zh-CN" altLang="en-US" sz="3200" b="1" dirty="0">
              <a:solidFill>
                <a:schemeClr val="tx1"/>
              </a:solidFill>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99"/>
                            </p:stCondLst>
                            <p:childTnLst>
                              <p:par>
                                <p:cTn id="13" presetID="21" presetClass="entr" presetSubtype="1" fill="hold" grpId="0" nodeType="afterEffect">
                                  <p:stCondLst>
                                    <p:cond delay="0"/>
                                  </p:stCondLst>
                                  <p:childTnLst>
                                    <p:set>
                                      <p:cBhvr>
                                        <p:cTn id="14" dur="1" fill="hold">
                                          <p:stCondLst>
                                            <p:cond delay="0"/>
                                          </p:stCondLst>
                                        </p:cTn>
                                        <p:tgtEl>
                                          <p:spTgt spid="14350"/>
                                        </p:tgtEl>
                                        <p:attrNameLst>
                                          <p:attrName>style.visibility</p:attrName>
                                        </p:attrNameLst>
                                      </p:cBhvr>
                                      <p:to>
                                        <p:strVal val="visible"/>
                                      </p:to>
                                    </p:set>
                                    <p:animEffect transition="in" filter="wheel(1)">
                                      <p:cBhvr>
                                        <p:cTn id="15" dur="1000"/>
                                        <p:tgtEl>
                                          <p:spTgt spid="1435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wheel(1)">
                                      <p:cBhvr>
                                        <p:cTn id="18" dur="1000"/>
                                        <p:tgtEl>
                                          <p:spTgt spid="14342"/>
                                        </p:tgtEl>
                                      </p:cBhvr>
                                    </p:animEffect>
                                  </p:childTnLst>
                                </p:cTn>
                              </p:par>
                            </p:childTnLst>
                          </p:cTn>
                        </p:par>
                        <p:par>
                          <p:cTn id="19" fill="hold">
                            <p:stCondLst>
                              <p:cond delay="1699"/>
                            </p:stCondLst>
                            <p:childTnLst>
                              <p:par>
                                <p:cTn id="20" presetID="31" presetClass="entr" presetSubtype="0" fill="hold" grpId="0" nodeType="afterEffect">
                                  <p:stCondLst>
                                    <p:cond delay="0"/>
                                  </p:stCondLst>
                                  <p:childTnLst>
                                    <p:set>
                                      <p:cBhvr>
                                        <p:cTn id="21" dur="1" fill="hold">
                                          <p:stCondLst>
                                            <p:cond delay="0"/>
                                          </p:stCondLst>
                                        </p:cTn>
                                        <p:tgtEl>
                                          <p:spTgt spid="14354"/>
                                        </p:tgtEl>
                                        <p:attrNameLst>
                                          <p:attrName>style.visibility</p:attrName>
                                        </p:attrNameLst>
                                      </p:cBhvr>
                                      <p:to>
                                        <p:strVal val="visible"/>
                                      </p:to>
                                    </p:set>
                                    <p:anim calcmode="lin" valueType="num">
                                      <p:cBhvr>
                                        <p:cTn id="22" dur="500" fill="hold"/>
                                        <p:tgtEl>
                                          <p:spTgt spid="14354"/>
                                        </p:tgtEl>
                                        <p:attrNameLst>
                                          <p:attrName>ppt_w</p:attrName>
                                        </p:attrNameLst>
                                      </p:cBhvr>
                                      <p:tavLst>
                                        <p:tav tm="0">
                                          <p:val>
                                            <p:fltVal val="0.000000"/>
                                          </p:val>
                                        </p:tav>
                                        <p:tav tm="100000">
                                          <p:val>
                                            <p:strVal val="#ppt_w"/>
                                          </p:val>
                                        </p:tav>
                                      </p:tavLst>
                                    </p:anim>
                                    <p:anim calcmode="lin" valueType="num">
                                      <p:cBhvr>
                                        <p:cTn id="23" dur="500" fill="hold"/>
                                        <p:tgtEl>
                                          <p:spTgt spid="14354"/>
                                        </p:tgtEl>
                                        <p:attrNameLst>
                                          <p:attrName>ppt_h</p:attrName>
                                        </p:attrNameLst>
                                      </p:cBhvr>
                                      <p:tavLst>
                                        <p:tav tm="0">
                                          <p:val>
                                            <p:fltVal val="0.000000"/>
                                          </p:val>
                                        </p:tav>
                                        <p:tav tm="100000">
                                          <p:val>
                                            <p:strVal val="#ppt_h"/>
                                          </p:val>
                                        </p:tav>
                                      </p:tavLst>
                                    </p:anim>
                                    <p:anim calcmode="lin" valueType="num">
                                      <p:cBhvr>
                                        <p:cTn id="24" dur="500" fill="hold"/>
                                        <p:tgtEl>
                                          <p:spTgt spid="14354"/>
                                        </p:tgtEl>
                                        <p:attrNameLst>
                                          <p:attrName>style.rotation</p:attrName>
                                        </p:attrNameLst>
                                      </p:cBhvr>
                                      <p:tavLst>
                                        <p:tav tm="0">
                                          <p:val>
                                            <p:fltVal val="90.000000"/>
                                          </p:val>
                                        </p:tav>
                                        <p:tav tm="100000">
                                          <p:val>
                                            <p:fltVal val="0.000000"/>
                                          </p:val>
                                        </p:tav>
                                      </p:tavLst>
                                    </p:anim>
                                    <p:animEffect transition="in" filter="fade">
                                      <p:cBhvr>
                                        <p:cTn id="25" dur="500"/>
                                        <p:tgtEl>
                                          <p:spTgt spid="14354"/>
                                        </p:tgtEl>
                                      </p:cBhvr>
                                    </p:animEffect>
                                  </p:childTnLst>
                                </p:cTn>
                              </p:par>
                            </p:childTnLst>
                          </p:cTn>
                        </p:par>
                        <p:par>
                          <p:cTn id="26" fill="hold">
                            <p:stCondLst>
                              <p:cond delay="2199"/>
                            </p:stCondLst>
                            <p:childTnLst>
                              <p:par>
                                <p:cTn id="27" presetID="22" presetClass="entr" presetSubtype="8" fill="hold" nodeType="afterEffect">
                                  <p:stCondLst>
                                    <p:cond delay="0"/>
                                  </p:stCondLst>
                                  <p:childTnLst>
                                    <p:set>
                                      <p:cBhvr>
                                        <p:cTn id="28" dur="1" fill="hold">
                                          <p:stCondLst>
                                            <p:cond delay="0"/>
                                          </p:stCondLst>
                                        </p:cTn>
                                        <p:tgtEl>
                                          <p:spTgt spid="14347"/>
                                        </p:tgtEl>
                                        <p:attrNameLst>
                                          <p:attrName>style.visibility</p:attrName>
                                        </p:attrNameLst>
                                      </p:cBhvr>
                                      <p:to>
                                        <p:strVal val="visible"/>
                                      </p:to>
                                    </p:set>
                                    <p:animEffect transition="in" filter="wipe(left)">
                                      <p:cBhvr>
                                        <p:cTn id="29" dur="500"/>
                                        <p:tgtEl>
                                          <p:spTgt spid="14347"/>
                                        </p:tgtEl>
                                      </p:cBhvr>
                                    </p:animEffect>
                                  </p:childTnLst>
                                </p:cTn>
                              </p:par>
                              <p:par>
                                <p:cTn id="30" presetID="22" presetClass="entr" presetSubtype="8" fill="hold" nodeType="with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wipe(left)">
                                      <p:cBhvr>
                                        <p:cTn id="32" dur="500"/>
                                        <p:tgtEl>
                                          <p:spTgt spid="14349"/>
                                        </p:tgtEl>
                                      </p:cBhvr>
                                    </p:animEffect>
                                  </p:childTnLst>
                                </p:cTn>
                              </p:par>
                              <p:par>
                                <p:cTn id="33" presetID="22" presetClass="entr" presetSubtype="8" fill="hold" nodeType="withEffect">
                                  <p:stCondLst>
                                    <p:cond delay="0"/>
                                  </p:stCondLst>
                                  <p:childTnLst>
                                    <p:set>
                                      <p:cBhvr>
                                        <p:cTn id="34" dur="1" fill="hold">
                                          <p:stCondLst>
                                            <p:cond delay="0"/>
                                          </p:stCondLst>
                                        </p:cTn>
                                        <p:tgtEl>
                                          <p:spTgt spid="14348"/>
                                        </p:tgtEl>
                                        <p:attrNameLst>
                                          <p:attrName>style.visibility</p:attrName>
                                        </p:attrNameLst>
                                      </p:cBhvr>
                                      <p:to>
                                        <p:strVal val="visible"/>
                                      </p:to>
                                    </p:set>
                                    <p:animEffect transition="in" filter="wipe(left)">
                                      <p:cBhvr>
                                        <p:cTn id="35" dur="500"/>
                                        <p:tgtEl>
                                          <p:spTgt spid="14348"/>
                                        </p:tgtEl>
                                      </p:cBhvr>
                                    </p:animEffect>
                                  </p:childTnLst>
                                </p:cTn>
                              </p:par>
                            </p:childTnLst>
                          </p:cTn>
                        </p:par>
                        <p:par>
                          <p:cTn id="36" fill="hold">
                            <p:stCondLst>
                              <p:cond delay="2699"/>
                            </p:stCondLst>
                            <p:childTnLst>
                              <p:par>
                                <p:cTn id="37" presetID="10" presetClass="entr" presetSubtype="0" fill="hold" grpId="0" nodeType="afterEffect">
                                  <p:stCondLst>
                                    <p:cond delay="0"/>
                                  </p:stCondLst>
                                  <p:childTnLst>
                                    <p:set>
                                      <p:cBhvr>
                                        <p:cTn id="38" dur="1" fill="hold">
                                          <p:stCondLst>
                                            <p:cond delay="0"/>
                                          </p:stCondLst>
                                        </p:cTn>
                                        <p:tgtEl>
                                          <p:spTgt spid="14344"/>
                                        </p:tgtEl>
                                        <p:attrNameLst>
                                          <p:attrName>style.visibility</p:attrName>
                                        </p:attrNameLst>
                                      </p:cBhvr>
                                      <p:to>
                                        <p:strVal val="visible"/>
                                      </p:to>
                                    </p:set>
                                    <p:anim calcmode="lin" valueType="num">
                                      <p:cBhvr>
                                        <p:cTn id="39" dur="500" fill="hold"/>
                                        <p:tgtEl>
                                          <p:spTgt spid="14344"/>
                                        </p:tgtEl>
                                        <p:attrNameLst>
                                          <p:attrName>ppt_w</p:attrName>
                                        </p:attrNameLst>
                                      </p:cBhvr>
                                      <p:tavLst>
                                        <p:tav tm="0">
                                          <p:val>
                                            <p:fltVal val="0.000000"/>
                                          </p:val>
                                        </p:tav>
                                        <p:tav tm="100000">
                                          <p:val>
                                            <p:strVal val="#ppt_w"/>
                                          </p:val>
                                        </p:tav>
                                      </p:tavLst>
                                    </p:anim>
                                    <p:anim calcmode="lin" valueType="num">
                                      <p:cBhvr>
                                        <p:cTn id="40" dur="500" fill="hold"/>
                                        <p:tgtEl>
                                          <p:spTgt spid="14344"/>
                                        </p:tgtEl>
                                        <p:attrNameLst>
                                          <p:attrName>ppt_h</p:attrName>
                                        </p:attrNameLst>
                                      </p:cBhvr>
                                      <p:tavLst>
                                        <p:tav tm="0">
                                          <p:val>
                                            <p:fltVal val="0.000000"/>
                                          </p:val>
                                        </p:tav>
                                        <p:tav tm="100000">
                                          <p:val>
                                            <p:strVal val="#ppt_h"/>
                                          </p:val>
                                        </p:tav>
                                      </p:tavLst>
                                    </p:anim>
                                    <p:animEffect transition="in" filter="fade">
                                      <p:cBhvr>
                                        <p:cTn id="41" dur="500"/>
                                        <p:tgtEl>
                                          <p:spTgt spid="14344"/>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14345"/>
                                        </p:tgtEl>
                                        <p:attrNameLst>
                                          <p:attrName>style.visibility</p:attrName>
                                        </p:attrNameLst>
                                      </p:cBhvr>
                                      <p:to>
                                        <p:strVal val="visible"/>
                                      </p:to>
                                    </p:set>
                                    <p:anim calcmode="lin" valueType="num">
                                      <p:cBhvr>
                                        <p:cTn id="44" dur="500" fill="hold"/>
                                        <p:tgtEl>
                                          <p:spTgt spid="14345"/>
                                        </p:tgtEl>
                                        <p:attrNameLst>
                                          <p:attrName>ppt_w</p:attrName>
                                        </p:attrNameLst>
                                      </p:cBhvr>
                                      <p:tavLst>
                                        <p:tav tm="0">
                                          <p:val>
                                            <p:fltVal val="0.000000"/>
                                          </p:val>
                                        </p:tav>
                                        <p:tav tm="100000">
                                          <p:val>
                                            <p:strVal val="#ppt_w"/>
                                          </p:val>
                                        </p:tav>
                                      </p:tavLst>
                                    </p:anim>
                                    <p:anim calcmode="lin" valueType="num">
                                      <p:cBhvr>
                                        <p:cTn id="45" dur="500" fill="hold"/>
                                        <p:tgtEl>
                                          <p:spTgt spid="14345"/>
                                        </p:tgtEl>
                                        <p:attrNameLst>
                                          <p:attrName>ppt_h</p:attrName>
                                        </p:attrNameLst>
                                      </p:cBhvr>
                                      <p:tavLst>
                                        <p:tav tm="0">
                                          <p:val>
                                            <p:fltVal val="0.000000"/>
                                          </p:val>
                                        </p:tav>
                                        <p:tav tm="100000">
                                          <p:val>
                                            <p:strVal val="#ppt_h"/>
                                          </p:val>
                                        </p:tav>
                                      </p:tavLst>
                                    </p:anim>
                                    <p:animEffect transition="in" filter="fade">
                                      <p:cBhvr>
                                        <p:cTn id="46" dur="500"/>
                                        <p:tgtEl>
                                          <p:spTgt spid="14345"/>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14346"/>
                                        </p:tgtEl>
                                        <p:attrNameLst>
                                          <p:attrName>style.visibility</p:attrName>
                                        </p:attrNameLst>
                                      </p:cBhvr>
                                      <p:to>
                                        <p:strVal val="visible"/>
                                      </p:to>
                                    </p:set>
                                    <p:anim calcmode="lin" valueType="num">
                                      <p:cBhvr>
                                        <p:cTn id="49" dur="500" fill="hold"/>
                                        <p:tgtEl>
                                          <p:spTgt spid="14346"/>
                                        </p:tgtEl>
                                        <p:attrNameLst>
                                          <p:attrName>ppt_w</p:attrName>
                                        </p:attrNameLst>
                                      </p:cBhvr>
                                      <p:tavLst>
                                        <p:tav tm="0">
                                          <p:val>
                                            <p:fltVal val="0.000000"/>
                                          </p:val>
                                        </p:tav>
                                        <p:tav tm="100000">
                                          <p:val>
                                            <p:strVal val="#ppt_w"/>
                                          </p:val>
                                        </p:tav>
                                      </p:tavLst>
                                    </p:anim>
                                    <p:anim calcmode="lin" valueType="num">
                                      <p:cBhvr>
                                        <p:cTn id="50" dur="500" fill="hold"/>
                                        <p:tgtEl>
                                          <p:spTgt spid="14346"/>
                                        </p:tgtEl>
                                        <p:attrNameLst>
                                          <p:attrName>ppt_h</p:attrName>
                                        </p:attrNameLst>
                                      </p:cBhvr>
                                      <p:tavLst>
                                        <p:tav tm="0">
                                          <p:val>
                                            <p:fltVal val="0.000000"/>
                                          </p:val>
                                        </p:tav>
                                        <p:tav tm="100000">
                                          <p:val>
                                            <p:strVal val="#ppt_h"/>
                                          </p:val>
                                        </p:tav>
                                      </p:tavLst>
                                    </p:anim>
                                    <p:animEffect transition="in" filter="fade">
                                      <p:cBhvr>
                                        <p:cTn id="51" dur="500"/>
                                        <p:tgtEl>
                                          <p:spTgt spid="14346"/>
                                        </p:tgtEl>
                                      </p:cBhvr>
                                    </p:animEffect>
                                  </p:childTnLst>
                                </p:cTn>
                              </p:par>
                            </p:childTnLst>
                          </p:cTn>
                        </p:par>
                        <p:par>
                          <p:cTn id="52" fill="hold">
                            <p:stCondLst>
                              <p:cond delay="3199"/>
                            </p:stCondLst>
                            <p:childTnLst>
                              <p:par>
                                <p:cTn id="53" presetID="22" presetClass="entr" presetSubtype="1" fill="hold" nodeType="afterEffect">
                                  <p:stCondLst>
                                    <p:cond delay="0"/>
                                  </p:stCondLst>
                                  <p:childTnLst>
                                    <p:set>
                                      <p:cBhvr>
                                        <p:cTn id="54" dur="1" fill="hold">
                                          <p:stCondLst>
                                            <p:cond delay="0"/>
                                          </p:stCondLst>
                                        </p:cTn>
                                        <p:tgtEl>
                                          <p:spTgt spid="14343"/>
                                        </p:tgtEl>
                                        <p:attrNameLst>
                                          <p:attrName>style.visibility</p:attrName>
                                        </p:attrNameLst>
                                      </p:cBhvr>
                                      <p:to>
                                        <p:strVal val="visible"/>
                                      </p:to>
                                    </p:set>
                                    <p:animEffect transition="in" filter="wipe(up)">
                                      <p:cBhvr>
                                        <p:cTn id="55" dur="500"/>
                                        <p:tgtEl>
                                          <p:spTgt spid="14343"/>
                                        </p:tgtEl>
                                      </p:cBhvr>
                                    </p:animEffect>
                                  </p:childTnLst>
                                </p:cTn>
                              </p:par>
                            </p:childTnLst>
                          </p:cTn>
                        </p:par>
                        <p:par>
                          <p:cTn id="56" fill="hold">
                            <p:stCondLst>
                              <p:cond delay="3699"/>
                            </p:stCondLst>
                            <p:childTnLst>
                              <p:par>
                                <p:cTn id="57" presetID="31" presetClass="entr" presetSubtype="0" fill="hold" grpId="0" nodeType="afterEffect">
                                  <p:stCondLst>
                                    <p:cond delay="0"/>
                                  </p:stCondLst>
                                  <p:childTnLst>
                                    <p:set>
                                      <p:cBhvr>
                                        <p:cTn id="58" dur="1" fill="hold">
                                          <p:stCondLst>
                                            <p:cond delay="0"/>
                                          </p:stCondLst>
                                        </p:cTn>
                                        <p:tgtEl>
                                          <p:spTgt spid="14351"/>
                                        </p:tgtEl>
                                        <p:attrNameLst>
                                          <p:attrName>style.visibility</p:attrName>
                                        </p:attrNameLst>
                                      </p:cBhvr>
                                      <p:to>
                                        <p:strVal val="visible"/>
                                      </p:to>
                                    </p:set>
                                    <p:anim calcmode="lin" valueType="num">
                                      <p:cBhvr>
                                        <p:cTn id="59" dur="400" fill="hold"/>
                                        <p:tgtEl>
                                          <p:spTgt spid="14351"/>
                                        </p:tgtEl>
                                        <p:attrNameLst>
                                          <p:attrName>ppt_w</p:attrName>
                                        </p:attrNameLst>
                                      </p:cBhvr>
                                      <p:tavLst>
                                        <p:tav tm="0">
                                          <p:val>
                                            <p:fltVal val="0.000000"/>
                                          </p:val>
                                        </p:tav>
                                        <p:tav tm="100000">
                                          <p:val>
                                            <p:strVal val="#ppt_w"/>
                                          </p:val>
                                        </p:tav>
                                      </p:tavLst>
                                    </p:anim>
                                    <p:anim calcmode="lin" valueType="num">
                                      <p:cBhvr>
                                        <p:cTn id="60" dur="400" fill="hold"/>
                                        <p:tgtEl>
                                          <p:spTgt spid="14351"/>
                                        </p:tgtEl>
                                        <p:attrNameLst>
                                          <p:attrName>ppt_h</p:attrName>
                                        </p:attrNameLst>
                                      </p:cBhvr>
                                      <p:tavLst>
                                        <p:tav tm="0">
                                          <p:val>
                                            <p:fltVal val="0.000000"/>
                                          </p:val>
                                        </p:tav>
                                        <p:tav tm="100000">
                                          <p:val>
                                            <p:strVal val="#ppt_h"/>
                                          </p:val>
                                        </p:tav>
                                      </p:tavLst>
                                    </p:anim>
                                    <p:anim calcmode="lin" valueType="num">
                                      <p:cBhvr>
                                        <p:cTn id="61" dur="400" fill="hold"/>
                                        <p:tgtEl>
                                          <p:spTgt spid="14351"/>
                                        </p:tgtEl>
                                        <p:attrNameLst>
                                          <p:attrName>style.rotation</p:attrName>
                                        </p:attrNameLst>
                                      </p:cBhvr>
                                      <p:tavLst>
                                        <p:tav tm="0">
                                          <p:val>
                                            <p:fltVal val="90.000000"/>
                                          </p:val>
                                        </p:tav>
                                        <p:tav tm="100000">
                                          <p:val>
                                            <p:fltVal val="0.000000"/>
                                          </p:val>
                                        </p:tav>
                                      </p:tavLst>
                                    </p:anim>
                                    <p:animEffect transition="in" filter="fade">
                                      <p:cBhvr>
                                        <p:cTn id="62" dur="400"/>
                                        <p:tgtEl>
                                          <p:spTgt spid="14351"/>
                                        </p:tgtEl>
                                      </p:cBhvr>
                                    </p:animEffect>
                                  </p:childTnLst>
                                </p:cTn>
                              </p:par>
                            </p:childTnLst>
                          </p:cTn>
                        </p:par>
                        <p:par>
                          <p:cTn id="63" fill="hold">
                            <p:stCondLst>
                              <p:cond delay="4199"/>
                            </p:stCondLst>
                            <p:childTnLst>
                              <p:par>
                                <p:cTn id="64" presetID="22" presetClass="entr" presetSubtype="8" fill="hold" grpId="0" nodeType="afterEffect">
                                  <p:stCondLst>
                                    <p:cond delay="0"/>
                                  </p:stCondLst>
                                  <p:childTnLst>
                                    <p:set>
                                      <p:cBhvr>
                                        <p:cTn id="65" dur="1" fill="hold">
                                          <p:stCondLst>
                                            <p:cond delay="0"/>
                                          </p:stCondLst>
                                        </p:cTn>
                                        <p:tgtEl>
                                          <p:spTgt spid="14355"/>
                                        </p:tgtEl>
                                        <p:attrNameLst>
                                          <p:attrName>style.visibility</p:attrName>
                                        </p:attrNameLst>
                                      </p:cBhvr>
                                      <p:to>
                                        <p:strVal val="visible"/>
                                      </p:to>
                                    </p:set>
                                    <p:animEffect transition="in" filter="wipe(left)">
                                      <p:cBhvr>
                                        <p:cTn id="66" dur="500"/>
                                        <p:tgtEl>
                                          <p:spTgt spid="1435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358"/>
                                        </p:tgtEl>
                                        <p:attrNameLst>
                                          <p:attrName>style.visibility</p:attrName>
                                        </p:attrNameLst>
                                      </p:cBhvr>
                                      <p:to>
                                        <p:strVal val="visible"/>
                                      </p:to>
                                    </p:set>
                                    <p:animEffect transition="in" filter="wipe(left)">
                                      <p:cBhvr>
                                        <p:cTn id="69" dur="500"/>
                                        <p:tgtEl>
                                          <p:spTgt spid="14358"/>
                                        </p:tgtEl>
                                      </p:cBhvr>
                                    </p:animEffect>
                                  </p:childTnLst>
                                </p:cTn>
                              </p:par>
                            </p:childTnLst>
                          </p:cTn>
                        </p:par>
                        <p:par>
                          <p:cTn id="70" fill="hold">
                            <p:stCondLst>
                              <p:cond delay="4699"/>
                            </p:stCondLst>
                            <p:childTnLst>
                              <p:par>
                                <p:cTn id="71" presetID="31" presetClass="entr" presetSubtype="0" fill="hold" grpId="0" nodeType="afterEffect">
                                  <p:stCondLst>
                                    <p:cond delay="0"/>
                                  </p:stCondLst>
                                  <p:childTnLst>
                                    <p:set>
                                      <p:cBhvr>
                                        <p:cTn id="72" dur="1" fill="hold">
                                          <p:stCondLst>
                                            <p:cond delay="0"/>
                                          </p:stCondLst>
                                        </p:cTn>
                                        <p:tgtEl>
                                          <p:spTgt spid="14352"/>
                                        </p:tgtEl>
                                        <p:attrNameLst>
                                          <p:attrName>style.visibility</p:attrName>
                                        </p:attrNameLst>
                                      </p:cBhvr>
                                      <p:to>
                                        <p:strVal val="visible"/>
                                      </p:to>
                                    </p:set>
                                    <p:anim calcmode="lin" valueType="num">
                                      <p:cBhvr>
                                        <p:cTn id="73" dur="400" fill="hold"/>
                                        <p:tgtEl>
                                          <p:spTgt spid="14352"/>
                                        </p:tgtEl>
                                        <p:attrNameLst>
                                          <p:attrName>ppt_w</p:attrName>
                                        </p:attrNameLst>
                                      </p:cBhvr>
                                      <p:tavLst>
                                        <p:tav tm="0">
                                          <p:val>
                                            <p:fltVal val="0.000000"/>
                                          </p:val>
                                        </p:tav>
                                        <p:tav tm="100000">
                                          <p:val>
                                            <p:strVal val="#ppt_w"/>
                                          </p:val>
                                        </p:tav>
                                      </p:tavLst>
                                    </p:anim>
                                    <p:anim calcmode="lin" valueType="num">
                                      <p:cBhvr>
                                        <p:cTn id="74" dur="400" fill="hold"/>
                                        <p:tgtEl>
                                          <p:spTgt spid="14352"/>
                                        </p:tgtEl>
                                        <p:attrNameLst>
                                          <p:attrName>ppt_h</p:attrName>
                                        </p:attrNameLst>
                                      </p:cBhvr>
                                      <p:tavLst>
                                        <p:tav tm="0">
                                          <p:val>
                                            <p:fltVal val="0.000000"/>
                                          </p:val>
                                        </p:tav>
                                        <p:tav tm="100000">
                                          <p:val>
                                            <p:strVal val="#ppt_h"/>
                                          </p:val>
                                        </p:tav>
                                      </p:tavLst>
                                    </p:anim>
                                    <p:anim calcmode="lin" valueType="num">
                                      <p:cBhvr>
                                        <p:cTn id="75" dur="400" fill="hold"/>
                                        <p:tgtEl>
                                          <p:spTgt spid="14352"/>
                                        </p:tgtEl>
                                        <p:attrNameLst>
                                          <p:attrName>style.rotation</p:attrName>
                                        </p:attrNameLst>
                                      </p:cBhvr>
                                      <p:tavLst>
                                        <p:tav tm="0">
                                          <p:val>
                                            <p:fltVal val="90.000000"/>
                                          </p:val>
                                        </p:tav>
                                        <p:tav tm="100000">
                                          <p:val>
                                            <p:fltVal val="0.000000"/>
                                          </p:val>
                                        </p:tav>
                                      </p:tavLst>
                                    </p:anim>
                                    <p:animEffect transition="in" filter="fade">
                                      <p:cBhvr>
                                        <p:cTn id="76" dur="400"/>
                                        <p:tgtEl>
                                          <p:spTgt spid="14352"/>
                                        </p:tgtEl>
                                      </p:cBhvr>
                                    </p:animEffect>
                                  </p:childTnLst>
                                </p:cTn>
                              </p:par>
                            </p:childTnLst>
                          </p:cTn>
                        </p:par>
                        <p:par>
                          <p:cTn id="77" fill="hold">
                            <p:stCondLst>
                              <p:cond delay="5199"/>
                            </p:stCondLst>
                            <p:childTnLst>
                              <p:par>
                                <p:cTn id="78" presetID="22" presetClass="entr" presetSubtype="8" fill="hold" grpId="0" nodeType="afterEffect">
                                  <p:stCondLst>
                                    <p:cond delay="0"/>
                                  </p:stCondLst>
                                  <p:childTnLst>
                                    <p:set>
                                      <p:cBhvr>
                                        <p:cTn id="79" dur="1" fill="hold">
                                          <p:stCondLst>
                                            <p:cond delay="0"/>
                                          </p:stCondLst>
                                        </p:cTn>
                                        <p:tgtEl>
                                          <p:spTgt spid="14356"/>
                                        </p:tgtEl>
                                        <p:attrNameLst>
                                          <p:attrName>style.visibility</p:attrName>
                                        </p:attrNameLst>
                                      </p:cBhvr>
                                      <p:to>
                                        <p:strVal val="visible"/>
                                      </p:to>
                                    </p:set>
                                    <p:animEffect transition="in" filter="wipe(left)">
                                      <p:cBhvr>
                                        <p:cTn id="80" dur="500"/>
                                        <p:tgtEl>
                                          <p:spTgt spid="1435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4359"/>
                                        </p:tgtEl>
                                        <p:attrNameLst>
                                          <p:attrName>style.visibility</p:attrName>
                                        </p:attrNameLst>
                                      </p:cBhvr>
                                      <p:to>
                                        <p:strVal val="visible"/>
                                      </p:to>
                                    </p:set>
                                    <p:animEffect transition="in" filter="wipe(left)">
                                      <p:cBhvr>
                                        <p:cTn id="83" dur="500"/>
                                        <p:tgtEl>
                                          <p:spTgt spid="14359"/>
                                        </p:tgtEl>
                                      </p:cBhvr>
                                    </p:animEffect>
                                  </p:childTnLst>
                                </p:cTn>
                              </p:par>
                            </p:childTnLst>
                          </p:cTn>
                        </p:par>
                        <p:par>
                          <p:cTn id="84" fill="hold">
                            <p:stCondLst>
                              <p:cond delay="5699"/>
                            </p:stCondLst>
                            <p:childTnLst>
                              <p:par>
                                <p:cTn id="85" presetID="31" presetClass="entr" presetSubtype="0" fill="hold" grpId="0" nodeType="afterEffect">
                                  <p:stCondLst>
                                    <p:cond delay="0"/>
                                  </p:stCondLst>
                                  <p:childTnLst>
                                    <p:set>
                                      <p:cBhvr>
                                        <p:cTn id="86" dur="1" fill="hold">
                                          <p:stCondLst>
                                            <p:cond delay="0"/>
                                          </p:stCondLst>
                                        </p:cTn>
                                        <p:tgtEl>
                                          <p:spTgt spid="14353"/>
                                        </p:tgtEl>
                                        <p:attrNameLst>
                                          <p:attrName>style.visibility</p:attrName>
                                        </p:attrNameLst>
                                      </p:cBhvr>
                                      <p:to>
                                        <p:strVal val="visible"/>
                                      </p:to>
                                    </p:set>
                                    <p:anim calcmode="lin" valueType="num">
                                      <p:cBhvr>
                                        <p:cTn id="87" dur="400" fill="hold"/>
                                        <p:tgtEl>
                                          <p:spTgt spid="14353"/>
                                        </p:tgtEl>
                                        <p:attrNameLst>
                                          <p:attrName>ppt_w</p:attrName>
                                        </p:attrNameLst>
                                      </p:cBhvr>
                                      <p:tavLst>
                                        <p:tav tm="0">
                                          <p:val>
                                            <p:fltVal val="0.000000"/>
                                          </p:val>
                                        </p:tav>
                                        <p:tav tm="100000">
                                          <p:val>
                                            <p:strVal val="#ppt_w"/>
                                          </p:val>
                                        </p:tav>
                                      </p:tavLst>
                                    </p:anim>
                                    <p:anim calcmode="lin" valueType="num">
                                      <p:cBhvr>
                                        <p:cTn id="88" dur="400" fill="hold"/>
                                        <p:tgtEl>
                                          <p:spTgt spid="14353"/>
                                        </p:tgtEl>
                                        <p:attrNameLst>
                                          <p:attrName>ppt_h</p:attrName>
                                        </p:attrNameLst>
                                      </p:cBhvr>
                                      <p:tavLst>
                                        <p:tav tm="0">
                                          <p:val>
                                            <p:fltVal val="0.000000"/>
                                          </p:val>
                                        </p:tav>
                                        <p:tav tm="100000">
                                          <p:val>
                                            <p:strVal val="#ppt_h"/>
                                          </p:val>
                                        </p:tav>
                                      </p:tavLst>
                                    </p:anim>
                                    <p:anim calcmode="lin" valueType="num">
                                      <p:cBhvr>
                                        <p:cTn id="89" dur="400" fill="hold"/>
                                        <p:tgtEl>
                                          <p:spTgt spid="14353"/>
                                        </p:tgtEl>
                                        <p:attrNameLst>
                                          <p:attrName>style.rotation</p:attrName>
                                        </p:attrNameLst>
                                      </p:cBhvr>
                                      <p:tavLst>
                                        <p:tav tm="0">
                                          <p:val>
                                            <p:fltVal val="90.000000"/>
                                          </p:val>
                                        </p:tav>
                                        <p:tav tm="100000">
                                          <p:val>
                                            <p:fltVal val="0.000000"/>
                                          </p:val>
                                        </p:tav>
                                      </p:tavLst>
                                    </p:anim>
                                    <p:animEffect transition="in" filter="fade">
                                      <p:cBhvr>
                                        <p:cTn id="90" dur="400"/>
                                        <p:tgtEl>
                                          <p:spTgt spid="14353"/>
                                        </p:tgtEl>
                                      </p:cBhvr>
                                    </p:animEffect>
                                  </p:childTnLst>
                                </p:cTn>
                              </p:par>
                            </p:childTnLst>
                          </p:cTn>
                        </p:par>
                        <p:par>
                          <p:cTn id="91" fill="hold">
                            <p:stCondLst>
                              <p:cond delay="6199"/>
                            </p:stCondLst>
                            <p:childTnLst>
                              <p:par>
                                <p:cTn id="92" presetID="22" presetClass="entr" presetSubtype="8" fill="hold" grpId="0" nodeType="afterEffect">
                                  <p:stCondLst>
                                    <p:cond delay="0"/>
                                  </p:stCondLst>
                                  <p:childTnLst>
                                    <p:set>
                                      <p:cBhvr>
                                        <p:cTn id="93" dur="1" fill="hold">
                                          <p:stCondLst>
                                            <p:cond delay="0"/>
                                          </p:stCondLst>
                                        </p:cTn>
                                        <p:tgtEl>
                                          <p:spTgt spid="14357"/>
                                        </p:tgtEl>
                                        <p:attrNameLst>
                                          <p:attrName>style.visibility</p:attrName>
                                        </p:attrNameLst>
                                      </p:cBhvr>
                                      <p:to>
                                        <p:strVal val="visible"/>
                                      </p:to>
                                    </p:set>
                                    <p:animEffect transition="in" filter="wipe(left)">
                                      <p:cBhvr>
                                        <p:cTn id="94" dur="500"/>
                                        <p:tgtEl>
                                          <p:spTgt spid="14357"/>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4360"/>
                                        </p:tgtEl>
                                        <p:attrNameLst>
                                          <p:attrName>style.visibility</p:attrName>
                                        </p:attrNameLst>
                                      </p:cBhvr>
                                      <p:to>
                                        <p:strVal val="visible"/>
                                      </p:to>
                                    </p:set>
                                    <p:animEffect transition="in" filter="wipe(left)">
                                      <p:cBhvr>
                                        <p:cTn id="97" dur="5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ldLvl="0" animBg="1"/>
      <p:bldP spid="14344" grpId="0" bldLvl="0" animBg="1"/>
      <p:bldP spid="14345" grpId="0" bldLvl="0" animBg="1"/>
      <p:bldP spid="14346" grpId="0" bldLvl="0" animBg="1"/>
      <p:bldP spid="14350" grpId="0" bldLvl="0" animBg="1"/>
      <p:bldP spid="14351" grpId="0"/>
      <p:bldP spid="14352" grpId="0"/>
      <p:bldP spid="14353" grpId="0"/>
      <p:bldP spid="14354" grpId="0"/>
      <p:bldP spid="14355" grpId="0"/>
      <p:bldP spid="14356" grpId="0"/>
      <p:bldP spid="14357" grpId="0"/>
      <p:bldP spid="14358" grpId="0"/>
      <p:bldP spid="14359" grpId="0"/>
      <p:bldP spid="1436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pic>
        <p:nvPicPr>
          <p:cNvPr id="660" name="图片 660" descr="C:\Users\Administrator\Desktop\QQ图片20171017152911.pngQQ图片20171017152911"/>
          <p:cNvPicPr>
            <a:picLocks noChangeAspect="1"/>
          </p:cNvPicPr>
          <p:nvPr/>
        </p:nvPicPr>
        <p:blipFill>
          <a:blip r:embed="rId2"/>
          <a:srcRect/>
          <a:stretch>
            <a:fillRect/>
          </a:stretch>
        </p:blipFill>
        <p:spPr>
          <a:xfrm>
            <a:off x="1725930" y="1568450"/>
            <a:ext cx="3072130" cy="2475865"/>
          </a:xfrm>
          <a:prstGeom prst="roundRect">
            <a:avLst/>
          </a:prstGeom>
          <a:solidFill>
            <a:srgbClr val="31939A"/>
          </a:solidFill>
          <a:ln w="34925">
            <a:solidFill>
              <a:srgbClr val="31939A"/>
            </a:solidFill>
          </a:ln>
          <a:effectLst>
            <a:outerShdw blurRad="50800" dist="50800" dir="5400000" algn="ctr" rotWithShape="0">
              <a:schemeClr val="bg1">
                <a:lumMod val="85000"/>
                <a:alpha val="100000"/>
              </a:schemeClr>
            </a:outerShdw>
          </a:effectLst>
        </p:spPr>
      </p:pic>
      <p:sp>
        <p:nvSpPr>
          <p:cNvPr id="14355" name="TextBox 42"/>
          <p:cNvSpPr txBox="1"/>
          <p:nvPr/>
        </p:nvSpPr>
        <p:spPr>
          <a:xfrm flipH="1">
            <a:off x="2282825" y="4251325"/>
            <a:ext cx="1835150" cy="460375"/>
          </a:xfrm>
          <a:prstGeom prst="rect">
            <a:avLst/>
          </a:prstGeom>
          <a:noFill/>
          <a:ln w="9525">
            <a:noFill/>
          </a:ln>
        </p:spPr>
        <p:txBody>
          <a:bodyPr wrap="square">
            <a:spAutoFit/>
          </a:bodyPr>
          <a:p>
            <a:pPr lvl="0" algn="ctr" eaLnBrk="1" hangingPunct="1"/>
            <a:r>
              <a:rPr lang="zh-CN" altLang="en-US" sz="2400" b="1" dirty="0">
                <a:solidFill>
                  <a:schemeClr val="tx1"/>
                </a:solidFill>
                <a:latin typeface="微软雅黑" panose="020B0503020204020204" charset="-122"/>
                <a:ea typeface="微软雅黑" panose="020B0503020204020204" charset="-122"/>
              </a:rPr>
              <a:t>入口一</a:t>
            </a:r>
            <a:endParaRPr lang="zh-CN" altLang="en-US" sz="2400" b="1"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652270" y="4848860"/>
            <a:ext cx="3278505" cy="1419860"/>
          </a:xfrm>
          <a:prstGeom prst="rect">
            <a:avLst/>
          </a:prstGeom>
          <a:noFill/>
        </p:spPr>
        <p:txBody>
          <a:bodyPr wrap="square" rtlCol="0">
            <a:spAutoFit/>
          </a:bodyPr>
          <a:p>
            <a:pPr>
              <a:lnSpc>
                <a:spcPct val="120000"/>
              </a:lnSpc>
              <a:spcBef>
                <a:spcPts val="0"/>
              </a:spcBef>
              <a:spcAft>
                <a:spcPts val="0"/>
              </a:spcAft>
            </a:pPr>
            <a:r>
              <a:rPr lang="zh-CN" altLang="en-US"/>
              <a:t>登录淘宝后台在卖家中心左侧选项栏中的店铺管理中点击“手机淘宝店铺”之后点击右侧选项框中的“发微淘”。</a:t>
            </a:r>
            <a:endParaRPr lang="zh-CN" altLang="en-US"/>
          </a:p>
        </p:txBody>
      </p:sp>
      <p:cxnSp>
        <p:nvCxnSpPr>
          <p:cNvPr id="11" name="直接连接符 10"/>
          <p:cNvCxnSpPr/>
          <p:nvPr/>
        </p:nvCxnSpPr>
        <p:spPr>
          <a:xfrm>
            <a:off x="5834380" y="1616075"/>
            <a:ext cx="0" cy="3232785"/>
          </a:xfrm>
          <a:prstGeom prst="line">
            <a:avLst/>
          </a:prstGeom>
          <a:ln w="12700">
            <a:solidFill>
              <a:srgbClr val="31939A"/>
            </a:solidFill>
            <a:prstDash val="sysDash"/>
          </a:ln>
        </p:spPr>
        <p:style>
          <a:lnRef idx="1">
            <a:schemeClr val="accent1"/>
          </a:lnRef>
          <a:fillRef idx="0">
            <a:schemeClr val="accent1"/>
          </a:fillRef>
          <a:effectRef idx="0">
            <a:schemeClr val="accent1"/>
          </a:effectRef>
          <a:fontRef idx="minor">
            <a:schemeClr val="tx1"/>
          </a:fontRef>
        </p:style>
      </p:cxnSp>
      <p:pic>
        <p:nvPicPr>
          <p:cNvPr id="662" name="图片 662" descr="微淘入口1"/>
          <p:cNvPicPr>
            <a:picLocks noChangeAspect="1"/>
          </p:cNvPicPr>
          <p:nvPr/>
        </p:nvPicPr>
        <p:blipFill>
          <a:blip r:embed="rId3"/>
          <a:stretch>
            <a:fillRect/>
          </a:stretch>
        </p:blipFill>
        <p:spPr>
          <a:xfrm>
            <a:off x="6870700" y="1568450"/>
            <a:ext cx="3839210" cy="2475865"/>
          </a:xfrm>
          <a:prstGeom prst="roundRect">
            <a:avLst/>
          </a:prstGeom>
          <a:ln w="34925">
            <a:solidFill>
              <a:srgbClr val="31939A"/>
            </a:solidFill>
          </a:ln>
          <a:effectLst>
            <a:outerShdw blurRad="50800" dist="50800" dir="5400000" algn="ctr" rotWithShape="0">
              <a:schemeClr val="bg1">
                <a:lumMod val="85000"/>
                <a:alpha val="100000"/>
              </a:schemeClr>
            </a:outerShdw>
          </a:effectLst>
        </p:spPr>
      </p:pic>
      <p:sp>
        <p:nvSpPr>
          <p:cNvPr id="9" name="TextBox 42"/>
          <p:cNvSpPr txBox="1"/>
          <p:nvPr/>
        </p:nvSpPr>
        <p:spPr>
          <a:xfrm flipH="1">
            <a:off x="7872730" y="4251325"/>
            <a:ext cx="1835150" cy="460375"/>
          </a:xfrm>
          <a:prstGeom prst="rect">
            <a:avLst/>
          </a:prstGeom>
          <a:noFill/>
          <a:ln w="9525">
            <a:noFill/>
          </a:ln>
        </p:spPr>
        <p:txBody>
          <a:bodyPr wrap="square">
            <a:spAutoFit/>
          </a:bodyPr>
          <a:p>
            <a:pPr lvl="0" algn="ctr" eaLnBrk="1" hangingPunct="1"/>
            <a:r>
              <a:rPr lang="zh-CN" altLang="en-US" sz="2400" b="1" dirty="0">
                <a:solidFill>
                  <a:schemeClr val="tx1"/>
                </a:solidFill>
                <a:latin typeface="微软雅黑" panose="020B0503020204020204" charset="-122"/>
                <a:ea typeface="微软雅黑" panose="020B0503020204020204" charset="-122"/>
              </a:rPr>
              <a:t>入口二</a:t>
            </a:r>
            <a:endParaRPr lang="zh-CN" altLang="en-US" sz="2400" b="1" dirty="0">
              <a:solidFill>
                <a:schemeClr val="tx1"/>
              </a:solidFill>
              <a:latin typeface="微软雅黑" panose="020B0503020204020204" charset="-122"/>
              <a:ea typeface="微软雅黑" panose="020B0503020204020204" charset="-122"/>
            </a:endParaRPr>
          </a:p>
        </p:txBody>
      </p:sp>
      <p:sp>
        <p:nvSpPr>
          <p:cNvPr id="10" name="文本框 9"/>
          <p:cNvSpPr txBox="1"/>
          <p:nvPr/>
        </p:nvSpPr>
        <p:spPr>
          <a:xfrm>
            <a:off x="7357110" y="4848860"/>
            <a:ext cx="3144520" cy="1087755"/>
          </a:xfrm>
          <a:prstGeom prst="rect">
            <a:avLst/>
          </a:prstGeom>
          <a:noFill/>
        </p:spPr>
        <p:txBody>
          <a:bodyPr wrap="square" rtlCol="0">
            <a:spAutoFit/>
          </a:bodyPr>
          <a:p>
            <a:pPr>
              <a:lnSpc>
                <a:spcPct val="120000"/>
              </a:lnSpc>
              <a:spcBef>
                <a:spcPts val="0"/>
              </a:spcBef>
              <a:spcAft>
                <a:spcPts val="0"/>
              </a:spcAft>
            </a:pPr>
            <a:r>
              <a:rPr lang="zh-CN" altLang="en-US"/>
              <a:t>在浏览器中直接输入淘宝无线端网址（wuxian.taobao.com）进入。</a:t>
            </a:r>
            <a:endParaRPr lang="zh-CN" altLang="en-US"/>
          </a:p>
        </p:txBody>
      </p:sp>
      <p:sp>
        <p:nvSpPr>
          <p:cNvPr id="4" name="文本框 3"/>
          <p:cNvSpPr txBox="1"/>
          <p:nvPr>
            <p:custDataLst>
              <p:tags r:id="rId4"/>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入口</a:t>
            </a:r>
            <a:endParaRPr lang="zh-CN" sz="3200" b="1" dirty="0">
              <a:solidFill>
                <a:schemeClr val="tx1"/>
              </a:solidFill>
              <a:latin typeface="微软雅黑" panose="020B0503020204020204" charset="-122"/>
              <a:ea typeface="微软雅黑" panose="020B0503020204020204" charset="-122"/>
              <a:cs typeface="+mn-cs"/>
            </a:endParaRPr>
          </a:p>
        </p:txBody>
      </p:sp>
    </p:spTree>
    <p:custDataLst>
      <p:tags r:id="rId5"/>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649"/>
                            </p:stCondLst>
                            <p:childTnLst>
                              <p:par>
                                <p:cTn id="13" presetID="37" presetClass="entr" presetSubtype="0" fill="hold" nodeType="afterEffect">
                                  <p:stCondLst>
                                    <p:cond delay="0"/>
                                  </p:stCondLst>
                                  <p:childTnLst>
                                    <p:set>
                                      <p:cBhvr>
                                        <p:cTn id="14" dur="1" fill="hold">
                                          <p:stCondLst>
                                            <p:cond delay="0"/>
                                          </p:stCondLst>
                                        </p:cTn>
                                        <p:tgtEl>
                                          <p:spTgt spid="660"/>
                                        </p:tgtEl>
                                        <p:attrNameLst>
                                          <p:attrName>style.visibility</p:attrName>
                                        </p:attrNameLst>
                                      </p:cBhvr>
                                      <p:to>
                                        <p:strVal val="visible"/>
                                      </p:to>
                                    </p:set>
                                    <p:animEffect transition="in" filter="fade">
                                      <p:cBhvr>
                                        <p:cTn id="15" dur="1000"/>
                                        <p:tgtEl>
                                          <p:spTgt spid="660"/>
                                        </p:tgtEl>
                                      </p:cBhvr>
                                    </p:animEffect>
                                    <p:anim calcmode="lin" valueType="num">
                                      <p:cBhvr>
                                        <p:cTn id="16" dur="1000" fill="hold"/>
                                        <p:tgtEl>
                                          <p:spTgt spid="660"/>
                                        </p:tgtEl>
                                        <p:attrNameLst>
                                          <p:attrName>ppt_x</p:attrName>
                                        </p:attrNameLst>
                                      </p:cBhvr>
                                      <p:tavLst>
                                        <p:tav tm="0">
                                          <p:val>
                                            <p:strVal val="#ppt_x"/>
                                          </p:val>
                                        </p:tav>
                                        <p:tav tm="100000">
                                          <p:val>
                                            <p:strVal val="#ppt_x"/>
                                          </p:val>
                                        </p:tav>
                                      </p:tavLst>
                                    </p:anim>
                                    <p:anim calcmode="lin" valueType="num">
                                      <p:cBhvr>
                                        <p:cTn id="17" dur="900" decel="100000" fill="hold"/>
                                        <p:tgtEl>
                                          <p:spTgt spid="66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60"/>
                                        </p:tgtEl>
                                        <p:attrNameLst>
                                          <p:attrName>ppt_y</p:attrName>
                                        </p:attrNameLst>
                                      </p:cBhvr>
                                      <p:tavLst>
                                        <p:tav tm="0">
                                          <p:val>
                                            <p:strVal val="#ppt_y-.03"/>
                                          </p:val>
                                        </p:tav>
                                        <p:tav tm="100000">
                                          <p:val>
                                            <p:strVal val="#ppt_y"/>
                                          </p:val>
                                        </p:tav>
                                      </p:tavLst>
                                    </p:anim>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14355"/>
                                        </p:tgtEl>
                                        <p:attrNameLst>
                                          <p:attrName>style.visibility</p:attrName>
                                        </p:attrNameLst>
                                      </p:cBhvr>
                                      <p:to>
                                        <p:strVal val="visible"/>
                                      </p:to>
                                    </p:set>
                                    <p:animEffect transition="in" filter="wipe(left)">
                                      <p:cBhvr>
                                        <p:cTn id="22" dur="500"/>
                                        <p:tgtEl>
                                          <p:spTgt spid="143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149"/>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childTnLst>
                          </p:cTn>
                        </p:par>
                        <p:par>
                          <p:cTn id="30" fill="hold">
                            <p:stCondLst>
                              <p:cond delay="3149"/>
                            </p:stCondLst>
                            <p:childTnLst>
                              <p:par>
                                <p:cTn id="31" presetID="37" presetClass="entr" presetSubtype="0" fill="hold" nodeType="afterEffect">
                                  <p:stCondLst>
                                    <p:cond delay="0"/>
                                  </p:stCondLst>
                                  <p:childTnLst>
                                    <p:set>
                                      <p:cBhvr>
                                        <p:cTn id="32" dur="1" fill="hold">
                                          <p:stCondLst>
                                            <p:cond delay="0"/>
                                          </p:stCondLst>
                                        </p:cTn>
                                        <p:tgtEl>
                                          <p:spTgt spid="662"/>
                                        </p:tgtEl>
                                        <p:attrNameLst>
                                          <p:attrName>style.visibility</p:attrName>
                                        </p:attrNameLst>
                                      </p:cBhvr>
                                      <p:to>
                                        <p:strVal val="visible"/>
                                      </p:to>
                                    </p:set>
                                    <p:animEffect transition="in" filter="fade">
                                      <p:cBhvr>
                                        <p:cTn id="33" dur="1000"/>
                                        <p:tgtEl>
                                          <p:spTgt spid="662"/>
                                        </p:tgtEl>
                                      </p:cBhvr>
                                    </p:animEffect>
                                    <p:anim calcmode="lin" valueType="num">
                                      <p:cBhvr>
                                        <p:cTn id="34" dur="1000" fill="hold"/>
                                        <p:tgtEl>
                                          <p:spTgt spid="662"/>
                                        </p:tgtEl>
                                        <p:attrNameLst>
                                          <p:attrName>ppt_x</p:attrName>
                                        </p:attrNameLst>
                                      </p:cBhvr>
                                      <p:tavLst>
                                        <p:tav tm="0">
                                          <p:val>
                                            <p:strVal val="#ppt_x"/>
                                          </p:val>
                                        </p:tav>
                                        <p:tav tm="100000">
                                          <p:val>
                                            <p:strVal val="#ppt_x"/>
                                          </p:val>
                                        </p:tav>
                                      </p:tavLst>
                                    </p:anim>
                                    <p:anim calcmode="lin" valueType="num">
                                      <p:cBhvr>
                                        <p:cTn id="35" dur="900" decel="100000" fill="hold"/>
                                        <p:tgtEl>
                                          <p:spTgt spid="66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62"/>
                                        </p:tgtEl>
                                        <p:attrNameLst>
                                          <p:attrName>ppt_y</p:attrName>
                                        </p:attrNameLst>
                                      </p:cBhvr>
                                      <p:tavLst>
                                        <p:tav tm="0">
                                          <p:val>
                                            <p:strVal val="#ppt_y-.03"/>
                                          </p:val>
                                        </p:tav>
                                        <p:tav tm="100000">
                                          <p:val>
                                            <p:strVal val="#ppt_y"/>
                                          </p:val>
                                        </p:tav>
                                      </p:tavLst>
                                    </p:anim>
                                  </p:childTnLst>
                                </p:cTn>
                              </p:par>
                            </p:childTnLst>
                          </p:cTn>
                        </p:par>
                        <p:par>
                          <p:cTn id="37" fill="hold">
                            <p:stCondLst>
                              <p:cond delay="4149"/>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9" grpId="0"/>
      <p:bldP spid="8" grpId="0"/>
      <p:bldP spid="1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3" name="Freeform 7"/>
          <p:cNvSpPr/>
          <p:nvPr/>
        </p:nvSpPr>
        <p:spPr bwMode="auto">
          <a:xfrm>
            <a:off x="5386955" y="1539966"/>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2" name="Oval 12"/>
          <p:cNvSpPr>
            <a:spLocks noChangeArrowheads="1"/>
          </p:cNvSpPr>
          <p:nvPr/>
        </p:nvSpPr>
        <p:spPr bwMode="auto">
          <a:xfrm>
            <a:off x="5728760" y="2013137"/>
            <a:ext cx="163888" cy="164526"/>
          </a:xfrm>
          <a:prstGeom prst="ellipse">
            <a:avLst/>
          </a:prstGeom>
          <a:solidFill>
            <a:srgbClr val="124062"/>
          </a:solidFill>
          <a:ln w="12700" cap="flat">
            <a:noFill/>
            <a:prstDash val="solid"/>
            <a:miter lim="800000"/>
          </a:ln>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3" name="Oval 13"/>
          <p:cNvSpPr>
            <a:spLocks noChangeArrowheads="1"/>
          </p:cNvSpPr>
          <p:nvPr/>
        </p:nvSpPr>
        <p:spPr bwMode="auto">
          <a:xfrm>
            <a:off x="6096073" y="3234964"/>
            <a:ext cx="164526"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4" name="Oval 14"/>
          <p:cNvSpPr>
            <a:spLocks noChangeArrowheads="1"/>
          </p:cNvSpPr>
          <p:nvPr/>
        </p:nvSpPr>
        <p:spPr bwMode="auto">
          <a:xfrm>
            <a:off x="5719832" y="4157073"/>
            <a:ext cx="163888" cy="163888"/>
          </a:xfrm>
          <a:prstGeom prst="ellipse">
            <a:avLst/>
          </a:prstGeom>
          <a:solidFill>
            <a:srgbClr val="124062"/>
          </a:solidFill>
          <a:ln w="12700" cap="flat">
            <a:noFill/>
            <a:prstDash val="solid"/>
            <a:miter lim="800000"/>
          </a:ln>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5" name="Oval 15"/>
          <p:cNvSpPr>
            <a:spLocks noChangeArrowheads="1"/>
          </p:cNvSpPr>
          <p:nvPr/>
        </p:nvSpPr>
        <p:spPr bwMode="auto">
          <a:xfrm>
            <a:off x="6050797" y="5447771"/>
            <a:ext cx="164526"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6" name="Line 16"/>
          <p:cNvSpPr>
            <a:spLocks noChangeShapeType="1"/>
          </p:cNvSpPr>
          <p:nvPr/>
        </p:nvSpPr>
        <p:spPr bwMode="auto">
          <a:xfrm flipH="1">
            <a:off x="4700155" y="2096038"/>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7" name="Line 17"/>
          <p:cNvSpPr>
            <a:spLocks noChangeShapeType="1"/>
          </p:cNvSpPr>
          <p:nvPr/>
        </p:nvSpPr>
        <p:spPr bwMode="auto">
          <a:xfrm flipH="1">
            <a:off x="6260599" y="3315951"/>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8" name="Line 18"/>
          <p:cNvSpPr>
            <a:spLocks noChangeShapeType="1"/>
          </p:cNvSpPr>
          <p:nvPr/>
        </p:nvSpPr>
        <p:spPr bwMode="auto">
          <a:xfrm flipH="1">
            <a:off x="4263333" y="4239336"/>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19" name="Line 19"/>
          <p:cNvSpPr>
            <a:spLocks noChangeShapeType="1"/>
          </p:cNvSpPr>
          <p:nvPr/>
        </p:nvSpPr>
        <p:spPr bwMode="auto">
          <a:xfrm flipH="1">
            <a:off x="6213410" y="5530672"/>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latin typeface="Bebas" pitchFamily="2" charset="0"/>
              <a:ea typeface="微软雅黑" panose="020B0503020204020204" charset="-122"/>
              <a:sym typeface="Bebas" pitchFamily="2" charset="0"/>
            </a:endParaRPr>
          </a:p>
        </p:txBody>
      </p:sp>
      <p:sp>
        <p:nvSpPr>
          <p:cNvPr id="33" name="椭圆 32"/>
          <p:cNvSpPr/>
          <p:nvPr/>
        </p:nvSpPr>
        <p:spPr>
          <a:xfrm>
            <a:off x="5972759" y="1716553"/>
            <a:ext cx="1186434" cy="1186862"/>
          </a:xfrm>
          <a:prstGeom prst="ellipse">
            <a:avLst/>
          </a:prstGeom>
          <a:solidFill>
            <a:srgbClr val="38A39A"/>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000">
              <a:solidFill>
                <a:schemeClr val="bg1"/>
              </a:solidFill>
              <a:latin typeface="Bebas" pitchFamily="2" charset="0"/>
              <a:ea typeface="微软雅黑" panose="020B0503020204020204" charset="-122"/>
              <a:sym typeface="Bebas" pitchFamily="2" charset="0"/>
            </a:endParaRPr>
          </a:p>
        </p:txBody>
      </p:sp>
      <p:sp>
        <p:nvSpPr>
          <p:cNvPr id="34" name="椭圆 33"/>
          <p:cNvSpPr/>
          <p:nvPr/>
        </p:nvSpPr>
        <p:spPr>
          <a:xfrm>
            <a:off x="4795409" y="2709766"/>
            <a:ext cx="1186434" cy="1186862"/>
          </a:xfrm>
          <a:prstGeom prst="ellipse">
            <a:avLst/>
          </a:prstGeom>
          <a:solidFill>
            <a:srgbClr val="31939A"/>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5" name="椭圆 34"/>
          <p:cNvSpPr/>
          <p:nvPr/>
        </p:nvSpPr>
        <p:spPr>
          <a:xfrm>
            <a:off x="5972676" y="3639236"/>
            <a:ext cx="1186434" cy="1186862"/>
          </a:xfrm>
          <a:prstGeom prst="ellipse">
            <a:avLst/>
          </a:prstGeom>
          <a:solidFill>
            <a:srgbClr val="38A39A"/>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000" b="1">
              <a:solidFill>
                <a:schemeClr val="bg1"/>
              </a:solidFill>
              <a:latin typeface="Bebas" pitchFamily="2" charset="0"/>
              <a:ea typeface="微软雅黑" panose="020B0503020204020204" charset="-122"/>
              <a:sym typeface="Bebas" pitchFamily="2" charset="0"/>
            </a:endParaRPr>
          </a:p>
        </p:txBody>
      </p:sp>
      <p:sp>
        <p:nvSpPr>
          <p:cNvPr id="36" name="椭圆 35"/>
          <p:cNvSpPr/>
          <p:nvPr/>
        </p:nvSpPr>
        <p:spPr>
          <a:xfrm>
            <a:off x="4793220" y="4663668"/>
            <a:ext cx="1186434" cy="1186862"/>
          </a:xfrm>
          <a:prstGeom prst="ellipse">
            <a:avLst/>
          </a:prstGeom>
          <a:solidFill>
            <a:srgbClr val="31939A"/>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rgbClr val="FEFABC"/>
              </a:solidFill>
              <a:latin typeface="Bebas" pitchFamily="2" charset="0"/>
              <a:ea typeface="微软雅黑" panose="020B0503020204020204" charset="-122"/>
              <a:sym typeface="Bebas" pitchFamily="2" charset="0"/>
            </a:endParaRPr>
          </a:p>
        </p:txBody>
      </p:sp>
      <p:pic>
        <p:nvPicPr>
          <p:cNvPr id="663" name="图片 663" descr="微淘内容1"/>
          <p:cNvPicPr>
            <a:picLocks noChangeAspect="1"/>
          </p:cNvPicPr>
          <p:nvPr/>
        </p:nvPicPr>
        <p:blipFill>
          <a:blip r:embed="rId2"/>
          <a:stretch>
            <a:fillRect/>
          </a:stretch>
        </p:blipFill>
        <p:spPr>
          <a:xfrm>
            <a:off x="1131570" y="1385570"/>
            <a:ext cx="3488690" cy="974090"/>
          </a:xfrm>
          <a:prstGeom prst="rect">
            <a:avLst/>
          </a:prstGeom>
          <a:ln>
            <a:solidFill>
              <a:srgbClr val="31939A"/>
            </a:solidFill>
          </a:ln>
        </p:spPr>
      </p:pic>
      <p:sp>
        <p:nvSpPr>
          <p:cNvPr id="4" name="文本框 3"/>
          <p:cNvSpPr txBox="1"/>
          <p:nvPr/>
        </p:nvSpPr>
        <p:spPr>
          <a:xfrm>
            <a:off x="6067425" y="2110740"/>
            <a:ext cx="997585" cy="398780"/>
          </a:xfrm>
          <a:prstGeom prst="rect">
            <a:avLst/>
          </a:prstGeom>
          <a:noFill/>
        </p:spPr>
        <p:txBody>
          <a:bodyPr wrap="square" rtlCol="0">
            <a:spAutoFit/>
          </a:bodyPr>
          <a:p>
            <a:pPr algn="ctr"/>
            <a:r>
              <a:rPr lang="zh-CN" altLang="en-US" sz="2000" b="1">
                <a:solidFill>
                  <a:schemeClr val="bg1"/>
                </a:solidFill>
                <a:latin typeface="Bebas" pitchFamily="2" charset="0"/>
                <a:ea typeface="微软雅黑" panose="020B0503020204020204" charset="-122"/>
                <a:sym typeface="Bebas" pitchFamily="2" charset="0"/>
              </a:rPr>
              <a:t>发广播</a:t>
            </a:r>
            <a:endParaRPr lang="zh-CN" altLang="en-US" sz="2000" b="1">
              <a:solidFill>
                <a:schemeClr val="bg1"/>
              </a:solidFill>
              <a:latin typeface="Bebas" pitchFamily="2" charset="0"/>
              <a:ea typeface="微软雅黑" panose="020B0503020204020204" charset="-122"/>
              <a:sym typeface="Bebas" pitchFamily="2" charset="0"/>
            </a:endParaRPr>
          </a:p>
        </p:txBody>
      </p:sp>
      <p:sp>
        <p:nvSpPr>
          <p:cNvPr id="5" name="文本框 4"/>
          <p:cNvSpPr txBox="1"/>
          <p:nvPr/>
        </p:nvSpPr>
        <p:spPr>
          <a:xfrm>
            <a:off x="1144905" y="2439670"/>
            <a:ext cx="3503930" cy="755650"/>
          </a:xfrm>
          <a:prstGeom prst="rect">
            <a:avLst/>
          </a:prstGeom>
          <a:noFill/>
        </p:spPr>
        <p:txBody>
          <a:bodyPr wrap="square" rtlCol="0">
            <a:spAutoFit/>
          </a:bodyPr>
          <a:p>
            <a:pPr>
              <a:lnSpc>
                <a:spcPct val="120000"/>
              </a:lnSpc>
              <a:spcBef>
                <a:spcPts val="0"/>
              </a:spcBef>
              <a:spcAft>
                <a:spcPts val="0"/>
              </a:spcAft>
            </a:pPr>
            <a:r>
              <a:rPr lang="zh-CN" altLang="en-US"/>
              <a:t>使用最多，主要包括图文广播、自定义链接广播和快速发微淘。</a:t>
            </a:r>
            <a:endParaRPr lang="zh-CN" altLang="en-US"/>
          </a:p>
        </p:txBody>
      </p:sp>
      <p:sp>
        <p:nvSpPr>
          <p:cNvPr id="6" name="文本框 5"/>
          <p:cNvSpPr txBox="1"/>
          <p:nvPr/>
        </p:nvSpPr>
        <p:spPr>
          <a:xfrm>
            <a:off x="4886325" y="3103245"/>
            <a:ext cx="997585" cy="398780"/>
          </a:xfrm>
          <a:prstGeom prst="rect">
            <a:avLst/>
          </a:prstGeom>
          <a:noFill/>
        </p:spPr>
        <p:txBody>
          <a:bodyPr wrap="square" rtlCol="0">
            <a:spAutoFit/>
          </a:bodyPr>
          <a:p>
            <a:pPr algn="ctr"/>
            <a:r>
              <a:rPr lang="zh-CN" altLang="en-US" sz="2000" b="1">
                <a:solidFill>
                  <a:schemeClr val="bg1"/>
                </a:solidFill>
                <a:latin typeface="Bebas" pitchFamily="2" charset="0"/>
                <a:ea typeface="微软雅黑" panose="020B0503020204020204" charset="-122"/>
                <a:sym typeface="Bebas" pitchFamily="2" charset="0"/>
              </a:rPr>
              <a:t>发商品</a:t>
            </a:r>
            <a:endParaRPr lang="zh-CN" altLang="en-US" sz="2000" b="1">
              <a:solidFill>
                <a:schemeClr val="bg1"/>
              </a:solidFill>
              <a:latin typeface="Bebas" pitchFamily="2" charset="0"/>
              <a:ea typeface="微软雅黑" panose="020B0503020204020204" charset="-122"/>
              <a:sym typeface="Bebas" pitchFamily="2" charset="0"/>
            </a:endParaRPr>
          </a:p>
        </p:txBody>
      </p:sp>
      <p:pic>
        <p:nvPicPr>
          <p:cNvPr id="664" name="图片 664" descr="微淘内容2"/>
          <p:cNvPicPr>
            <a:picLocks noChangeAspect="1"/>
          </p:cNvPicPr>
          <p:nvPr/>
        </p:nvPicPr>
        <p:blipFill>
          <a:blip r:embed="rId3"/>
          <a:srcRect r="594" b="37571"/>
          <a:stretch>
            <a:fillRect/>
          </a:stretch>
        </p:blipFill>
        <p:spPr>
          <a:xfrm>
            <a:off x="7485380" y="2491740"/>
            <a:ext cx="3293110" cy="1010285"/>
          </a:xfrm>
          <a:prstGeom prst="rect">
            <a:avLst/>
          </a:prstGeom>
          <a:ln>
            <a:solidFill>
              <a:srgbClr val="31939A"/>
            </a:solidFill>
          </a:ln>
        </p:spPr>
      </p:pic>
      <p:sp>
        <p:nvSpPr>
          <p:cNvPr id="23" name="文本框 22"/>
          <p:cNvSpPr txBox="1"/>
          <p:nvPr/>
        </p:nvSpPr>
        <p:spPr>
          <a:xfrm>
            <a:off x="7386955" y="3568065"/>
            <a:ext cx="3949700" cy="423545"/>
          </a:xfrm>
          <a:prstGeom prst="rect">
            <a:avLst/>
          </a:prstGeom>
          <a:noFill/>
        </p:spPr>
        <p:txBody>
          <a:bodyPr wrap="square" rtlCol="0">
            <a:spAutoFit/>
          </a:bodyPr>
          <a:p>
            <a:pPr>
              <a:lnSpc>
                <a:spcPct val="120000"/>
              </a:lnSpc>
              <a:spcBef>
                <a:spcPts val="0"/>
              </a:spcBef>
              <a:spcAft>
                <a:spcPts val="0"/>
              </a:spcAft>
            </a:pPr>
            <a:r>
              <a:rPr lang="zh-CN" altLang="en-US"/>
              <a:t>包括：上新、资讯、清单和跨店清单。</a:t>
            </a:r>
            <a:endParaRPr lang="zh-CN" altLang="en-US"/>
          </a:p>
        </p:txBody>
      </p:sp>
      <p:pic>
        <p:nvPicPr>
          <p:cNvPr id="665" name="图片 665" descr="微淘内容3"/>
          <p:cNvPicPr>
            <a:picLocks noChangeAspect="1"/>
          </p:cNvPicPr>
          <p:nvPr/>
        </p:nvPicPr>
        <p:blipFill>
          <a:blip r:embed="rId4"/>
          <a:stretch>
            <a:fillRect/>
          </a:stretch>
        </p:blipFill>
        <p:spPr>
          <a:xfrm>
            <a:off x="671195" y="3639185"/>
            <a:ext cx="3488690" cy="1287145"/>
          </a:xfrm>
          <a:prstGeom prst="rect">
            <a:avLst/>
          </a:prstGeom>
          <a:ln>
            <a:solidFill>
              <a:srgbClr val="31939A"/>
            </a:solidFill>
          </a:ln>
        </p:spPr>
      </p:pic>
      <p:sp>
        <p:nvSpPr>
          <p:cNvPr id="24" name="文本框 23"/>
          <p:cNvSpPr txBox="1"/>
          <p:nvPr/>
        </p:nvSpPr>
        <p:spPr>
          <a:xfrm>
            <a:off x="655955" y="5024120"/>
            <a:ext cx="3503930" cy="423545"/>
          </a:xfrm>
          <a:prstGeom prst="rect">
            <a:avLst/>
          </a:prstGeom>
          <a:noFill/>
        </p:spPr>
        <p:txBody>
          <a:bodyPr wrap="square" rtlCol="0">
            <a:spAutoFit/>
          </a:bodyPr>
          <a:p>
            <a:pPr algn="ctr">
              <a:lnSpc>
                <a:spcPct val="120000"/>
              </a:lnSpc>
              <a:spcBef>
                <a:spcPts val="0"/>
              </a:spcBef>
              <a:spcAft>
                <a:spcPts val="0"/>
              </a:spcAft>
            </a:pPr>
            <a:r>
              <a:rPr lang="zh-CN" altLang="en-US"/>
              <a:t>目前只支持发送视频。</a:t>
            </a:r>
            <a:endParaRPr lang="zh-CN" altLang="en-US"/>
          </a:p>
        </p:txBody>
      </p:sp>
      <p:pic>
        <p:nvPicPr>
          <p:cNvPr id="666" name="图片 666" descr="微淘内容4"/>
          <p:cNvPicPr>
            <a:picLocks noChangeAspect="1"/>
          </p:cNvPicPr>
          <p:nvPr/>
        </p:nvPicPr>
        <p:blipFill>
          <a:blip r:embed="rId5"/>
          <a:stretch>
            <a:fillRect/>
          </a:stretch>
        </p:blipFill>
        <p:spPr>
          <a:xfrm>
            <a:off x="7485380" y="4662805"/>
            <a:ext cx="3292475" cy="1087755"/>
          </a:xfrm>
          <a:prstGeom prst="rect">
            <a:avLst/>
          </a:prstGeom>
          <a:ln>
            <a:solidFill>
              <a:srgbClr val="31939A"/>
            </a:solidFill>
          </a:ln>
        </p:spPr>
      </p:pic>
      <p:sp>
        <p:nvSpPr>
          <p:cNvPr id="27" name="文本框 26"/>
          <p:cNvSpPr txBox="1"/>
          <p:nvPr/>
        </p:nvSpPr>
        <p:spPr>
          <a:xfrm>
            <a:off x="7485380" y="5850255"/>
            <a:ext cx="3851275" cy="755650"/>
          </a:xfrm>
          <a:prstGeom prst="rect">
            <a:avLst/>
          </a:prstGeom>
          <a:noFill/>
        </p:spPr>
        <p:txBody>
          <a:bodyPr wrap="square" rtlCol="0">
            <a:spAutoFit/>
          </a:bodyPr>
          <a:p>
            <a:pPr algn="l">
              <a:lnSpc>
                <a:spcPct val="120000"/>
              </a:lnSpc>
              <a:spcBef>
                <a:spcPts val="0"/>
              </a:spcBef>
              <a:spcAft>
                <a:spcPts val="0"/>
              </a:spcAft>
            </a:pPr>
            <a:r>
              <a:rPr lang="zh-CN" altLang="en-US"/>
              <a:t>猜价格、粉丝抢红包、盖楼有礼、投票有礼。</a:t>
            </a:r>
            <a:endParaRPr lang="zh-CN" altLang="en-US"/>
          </a:p>
        </p:txBody>
      </p:sp>
      <p:sp>
        <p:nvSpPr>
          <p:cNvPr id="10" name="文本框 9"/>
          <p:cNvSpPr txBox="1"/>
          <p:nvPr>
            <p:custDataLst>
              <p:tags r:id="rId6"/>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微淘</a:t>
            </a:r>
            <a:r>
              <a:rPr lang="zh-CN" sz="3200" b="1" dirty="0">
                <a:solidFill>
                  <a:schemeClr val="tx1"/>
                </a:solidFill>
                <a:latin typeface="微软雅黑" panose="020B0503020204020204" charset="-122"/>
                <a:ea typeface="微软雅黑" panose="020B0503020204020204" charset="-122"/>
              </a:rPr>
              <a:t>发布内容</a:t>
            </a:r>
            <a:endParaRPr lang="zh-CN" sz="3200" b="1" dirty="0">
              <a:solidFill>
                <a:schemeClr val="tx1"/>
              </a:solidFill>
              <a:latin typeface="微软雅黑" panose="020B0503020204020204" charset="-122"/>
              <a:ea typeface="微软雅黑" panose="020B0503020204020204" charset="-122"/>
              <a:cs typeface="+mn-cs"/>
            </a:endParaRPr>
          </a:p>
        </p:txBody>
      </p:sp>
      <p:sp>
        <p:nvSpPr>
          <p:cNvPr id="11" name="文本框 10"/>
          <p:cNvSpPr txBox="1"/>
          <p:nvPr/>
        </p:nvSpPr>
        <p:spPr>
          <a:xfrm>
            <a:off x="6067425" y="4032885"/>
            <a:ext cx="997585" cy="398780"/>
          </a:xfrm>
          <a:prstGeom prst="rect">
            <a:avLst/>
          </a:prstGeom>
          <a:noFill/>
        </p:spPr>
        <p:txBody>
          <a:bodyPr wrap="square" rtlCol="0">
            <a:spAutoFit/>
          </a:bodyPr>
          <a:p>
            <a:pPr algn="ctr"/>
            <a:r>
              <a:rPr lang="zh-CN" altLang="en-US" sz="2000" b="1">
                <a:solidFill>
                  <a:schemeClr val="bg1"/>
                </a:solidFill>
                <a:latin typeface="Bebas" pitchFamily="2" charset="0"/>
                <a:ea typeface="微软雅黑" panose="020B0503020204020204" charset="-122"/>
                <a:sym typeface="Bebas" pitchFamily="2" charset="0"/>
              </a:rPr>
              <a:t>发活动</a:t>
            </a:r>
            <a:endParaRPr lang="zh-CN" altLang="en-US" sz="2000" b="1">
              <a:solidFill>
                <a:schemeClr val="bg1"/>
              </a:solidFill>
              <a:latin typeface="Bebas" pitchFamily="2" charset="0"/>
              <a:ea typeface="微软雅黑" panose="020B0503020204020204" charset="-122"/>
              <a:sym typeface="Bebas" pitchFamily="2" charset="0"/>
            </a:endParaRPr>
          </a:p>
        </p:txBody>
      </p:sp>
      <p:sp>
        <p:nvSpPr>
          <p:cNvPr id="20" name="文本框 19"/>
          <p:cNvSpPr txBox="1"/>
          <p:nvPr/>
        </p:nvSpPr>
        <p:spPr>
          <a:xfrm>
            <a:off x="4889500" y="5057775"/>
            <a:ext cx="997585" cy="398780"/>
          </a:xfrm>
          <a:prstGeom prst="rect">
            <a:avLst/>
          </a:prstGeom>
          <a:noFill/>
        </p:spPr>
        <p:txBody>
          <a:bodyPr wrap="square" rtlCol="0">
            <a:spAutoFit/>
          </a:bodyPr>
          <a:p>
            <a:pPr algn="ctr"/>
            <a:r>
              <a:rPr lang="zh-CN" altLang="en-US" sz="2000" b="1">
                <a:solidFill>
                  <a:schemeClr val="bg1"/>
                </a:solidFill>
                <a:latin typeface="Bebas" pitchFamily="2" charset="0"/>
                <a:ea typeface="微软雅黑" panose="020B0503020204020204" charset="-122"/>
                <a:sym typeface="Bebas" pitchFamily="2" charset="0"/>
              </a:rPr>
              <a:t>发互动</a:t>
            </a:r>
            <a:endParaRPr lang="zh-CN" altLang="en-US" sz="2000" b="1">
              <a:solidFill>
                <a:schemeClr val="bg1"/>
              </a:solidFill>
              <a:latin typeface="Bebas" pitchFamily="2" charset="0"/>
              <a:ea typeface="微软雅黑" panose="020B0503020204020204" charset="-122"/>
              <a:sym typeface="Bebas" pitchFamily="2" charset="0"/>
            </a:endParaRPr>
          </a:p>
        </p:txBody>
      </p:sp>
    </p:spTree>
    <p:custDataLst>
      <p:tags r:id="rId7"/>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35" presetClass="path" presetSubtype="0" decel="40000" fill="hold" grpId="1" nodeType="withEffect">
                                  <p:stCondLst>
                                    <p:cond delay="500"/>
                                  </p:stCondLst>
                                  <p:childTnLst>
                                    <p:animMotion origin="layout" path="M 0.08919 -1.48148E-6 L -0.0306 -1.48148E-6 " pathEditMode="relative" rAng="0" ptsTypes="AA">
                                      <p:cBhvr>
                                        <p:cTn id="20" dur="1000" fill="hold"/>
                                        <p:tgtEl>
                                          <p:spTgt spid="33"/>
                                        </p:tgtEl>
                                        <p:attrNameLst>
                                          <p:attrName>ppt_x</p:attrName>
                                          <p:attrName>ppt_y</p:attrName>
                                        </p:attrNameLst>
                                      </p:cBhvr>
                                      <p:rCtr x="-5990" y="0"/>
                                    </p:animMotion>
                                  </p:childTnLst>
                                </p:cTn>
                              </p:par>
                              <p:par>
                                <p:cTn id="21" presetID="35" presetClass="path" presetSubtype="0" accel="40000" decel="40000" fill="hold" grpId="2" nodeType="withEffect">
                                  <p:stCondLst>
                                    <p:cond delay="1500"/>
                                  </p:stCondLst>
                                  <p:childTnLst>
                                    <p:animMotion origin="layout" path="M 4.16667E-7 -1.48148E-6 L -0.03073 -1.48148E-6 " pathEditMode="relative" rAng="0" ptsTypes="AA">
                                      <p:cBhvr>
                                        <p:cTn id="22" dur="1000" spd="-100000" fill="hold"/>
                                        <p:tgtEl>
                                          <p:spTgt spid="33"/>
                                        </p:tgtEl>
                                        <p:attrNameLst>
                                          <p:attrName>ppt_x</p:attrName>
                                          <p:attrName>ppt_y</p:attrName>
                                        </p:attrNameLst>
                                      </p:cBhvr>
                                      <p:rCtr x="-1536" y="0"/>
                                    </p:animMotion>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p:stCondLst>
                              <p:cond delay="2250"/>
                            </p:stCondLst>
                            <p:childTnLst>
                              <p:par>
                                <p:cTn id="34" presetID="10" presetClass="entr" presetSubtype="0" fill="hold" nodeType="afterEffect">
                                  <p:stCondLst>
                                    <p:cond delay="0"/>
                                  </p:stCondLst>
                                  <p:childTnLst>
                                    <p:set>
                                      <p:cBhvr>
                                        <p:cTn id="35" dur="1" fill="hold">
                                          <p:stCondLst>
                                            <p:cond delay="0"/>
                                          </p:stCondLst>
                                        </p:cTn>
                                        <p:tgtEl>
                                          <p:spTgt spid="663"/>
                                        </p:tgtEl>
                                        <p:attrNameLst>
                                          <p:attrName>style.visibility</p:attrName>
                                        </p:attrNameLst>
                                      </p:cBhvr>
                                      <p:to>
                                        <p:strVal val="visible"/>
                                      </p:to>
                                    </p:set>
                                    <p:animEffect transition="in" filter="fade">
                                      <p:cBhvr>
                                        <p:cTn id="36" dur="500"/>
                                        <p:tgtEl>
                                          <p:spTgt spid="6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2750"/>
                            </p:stCondLst>
                            <p:childTnLst>
                              <p:par>
                                <p:cTn id="41" presetID="10" presetClass="entr" presetSubtype="0" fill="hold" grpId="0" nodeType="afterEffect">
                                  <p:stCondLst>
                                    <p:cond delay="15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35" presetClass="path" presetSubtype="0" decel="40000" fill="hold" grpId="1" nodeType="withEffect">
                                  <p:stCondLst>
                                    <p:cond delay="1500"/>
                                  </p:stCondLst>
                                  <p:childTnLst>
                                    <p:animMotion origin="layout" path="M 0.03073 -4.44444E-6 L -0.08906 -4.44444E-6 " pathEditMode="relative" rAng="0" ptsTypes="AA">
                                      <p:cBhvr>
                                        <p:cTn id="45" dur="1000" spd="-100000" fill="hold"/>
                                        <p:tgtEl>
                                          <p:spTgt spid="34"/>
                                        </p:tgtEl>
                                        <p:attrNameLst>
                                          <p:attrName>ppt_x</p:attrName>
                                          <p:attrName>ppt_y</p:attrName>
                                        </p:attrNameLst>
                                      </p:cBhvr>
                                      <p:rCtr x="-5990" y="0"/>
                                    </p:animMotion>
                                  </p:childTnLst>
                                </p:cTn>
                              </p:par>
                              <p:par>
                                <p:cTn id="46" presetID="35" presetClass="path" presetSubtype="0" accel="40000" decel="40000" fill="hold" grpId="2" nodeType="withEffect">
                                  <p:stCondLst>
                                    <p:cond delay="2500"/>
                                  </p:stCondLst>
                                  <p:childTnLst>
                                    <p:animMotion origin="layout" path="M 0.03073 -4.44444E-6 L -4.16667E-6 -4.44444E-6 " pathEditMode="relative" rAng="0" ptsTypes="AA">
                                      <p:cBhvr>
                                        <p:cTn id="47" dur="1000" fill="hold"/>
                                        <p:tgtEl>
                                          <p:spTgt spid="34"/>
                                        </p:tgtEl>
                                        <p:attrNameLst>
                                          <p:attrName>ppt_x</p:attrName>
                                          <p:attrName>ppt_y</p:attrName>
                                        </p:attrNameLst>
                                      </p:cBhvr>
                                      <p:rCtr x="-1536" y="0"/>
                                    </p:animMotion>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par>
                          <p:cTn id="51" fill="hold">
                            <p:stCondLst>
                              <p:cond delay="4750"/>
                            </p:stCondLst>
                            <p:childTnLst>
                              <p:par>
                                <p:cTn id="52" presetID="22" presetClass="entr" presetSubtype="8" fill="hold" grpId="0" nodeType="after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6750"/>
                            </p:stCondLst>
                            <p:childTnLst>
                              <p:par>
                                <p:cTn id="59" presetID="10" presetClass="entr" presetSubtype="0" fill="hold" nodeType="afterEffect">
                                  <p:stCondLst>
                                    <p:cond delay="0"/>
                                  </p:stCondLst>
                                  <p:childTnLst>
                                    <p:set>
                                      <p:cBhvr>
                                        <p:cTn id="60" dur="1" fill="hold">
                                          <p:stCondLst>
                                            <p:cond delay="0"/>
                                          </p:stCondLst>
                                        </p:cTn>
                                        <p:tgtEl>
                                          <p:spTgt spid="664"/>
                                        </p:tgtEl>
                                        <p:attrNameLst>
                                          <p:attrName>style.visibility</p:attrName>
                                        </p:attrNameLst>
                                      </p:cBhvr>
                                      <p:to>
                                        <p:strVal val="visible"/>
                                      </p:to>
                                    </p:set>
                                    <p:animEffect transition="in" filter="fade">
                                      <p:cBhvr>
                                        <p:cTn id="61" dur="500"/>
                                        <p:tgtEl>
                                          <p:spTgt spid="6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7250"/>
                            </p:stCondLst>
                            <p:childTnLst>
                              <p:par>
                                <p:cTn id="66" presetID="10" presetClass="entr" presetSubtype="0" fill="hold" grpId="0" nodeType="afterEffect">
                                  <p:stCondLst>
                                    <p:cond delay="250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35" presetClass="path" presetSubtype="0" decel="40000" fill="hold" grpId="1" nodeType="withEffect">
                                  <p:stCondLst>
                                    <p:cond delay="2500"/>
                                  </p:stCondLst>
                                  <p:childTnLst>
                                    <p:animMotion origin="layout" path="M 0.08919 -1.48148E-6 L -0.0306 -1.48148E-6 " pathEditMode="relative" rAng="0" ptsTypes="AA">
                                      <p:cBhvr>
                                        <p:cTn id="70" dur="1000" fill="hold"/>
                                        <p:tgtEl>
                                          <p:spTgt spid="35"/>
                                        </p:tgtEl>
                                        <p:attrNameLst>
                                          <p:attrName>ppt_x</p:attrName>
                                          <p:attrName>ppt_y</p:attrName>
                                        </p:attrNameLst>
                                      </p:cBhvr>
                                      <p:rCtr x="-5990" y="0"/>
                                    </p:animMotion>
                                  </p:childTnLst>
                                </p:cTn>
                              </p:par>
                              <p:par>
                                <p:cTn id="71" presetID="35" presetClass="path" presetSubtype="0" accel="40000" decel="40000" fill="hold" grpId="2" nodeType="withEffect">
                                  <p:stCondLst>
                                    <p:cond delay="3500"/>
                                  </p:stCondLst>
                                  <p:childTnLst>
                                    <p:animMotion origin="layout" path="M 4.16667E-7 -1.48148E-6 L -0.03073 -1.48148E-6 " pathEditMode="relative" rAng="0" ptsTypes="AA">
                                      <p:cBhvr>
                                        <p:cTn id="72" dur="1000" spd="-100000" fill="hold"/>
                                        <p:tgtEl>
                                          <p:spTgt spid="35"/>
                                        </p:tgtEl>
                                        <p:attrNameLst>
                                          <p:attrName>ppt_x</p:attrName>
                                          <p:attrName>ppt_y</p:attrName>
                                        </p:attrNameLst>
                                      </p:cBhvr>
                                      <p:rCtr x="-1536" y="0"/>
                                    </p:animMotion>
                                  </p:childTnLst>
                                </p:cTn>
                              </p:par>
                              <p:par>
                                <p:cTn id="73" presetID="10"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par>
                          <p:cTn id="76" fill="hold">
                            <p:stCondLst>
                              <p:cond delay="10250"/>
                            </p:stCondLst>
                            <p:childTnLst>
                              <p:par>
                                <p:cTn id="77" presetID="10" presetClass="entr" presetSubtype="0" fill="hold" grpId="0" nodeType="afterEffect">
                                  <p:stCondLst>
                                    <p:cond delay="2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par>
                                <p:cTn id="80" presetID="22" presetClass="entr" presetSubtype="2" fill="hold" grpId="0" nodeType="withEffect">
                                  <p:stCondLst>
                                    <p:cond delay="2500"/>
                                  </p:stCondLst>
                                  <p:childTnLst>
                                    <p:set>
                                      <p:cBhvr>
                                        <p:cTn id="81" dur="1" fill="hold">
                                          <p:stCondLst>
                                            <p:cond delay="0"/>
                                          </p:stCondLst>
                                        </p:cTn>
                                        <p:tgtEl>
                                          <p:spTgt spid="18"/>
                                        </p:tgtEl>
                                        <p:attrNameLst>
                                          <p:attrName>style.visibility</p:attrName>
                                        </p:attrNameLst>
                                      </p:cBhvr>
                                      <p:to>
                                        <p:strVal val="visible"/>
                                      </p:to>
                                    </p:set>
                                    <p:animEffect transition="in" filter="wipe(right)">
                                      <p:cBhvr>
                                        <p:cTn id="82" dur="500"/>
                                        <p:tgtEl>
                                          <p:spTgt spid="18"/>
                                        </p:tgtEl>
                                      </p:cBhvr>
                                    </p:animEffect>
                                  </p:childTnLst>
                                </p:cTn>
                              </p:par>
                            </p:childTnLst>
                          </p:cTn>
                        </p:par>
                        <p:par>
                          <p:cTn id="83" fill="hold">
                            <p:stCondLst>
                              <p:cond delay="13250"/>
                            </p:stCondLst>
                            <p:childTnLst>
                              <p:par>
                                <p:cTn id="84" presetID="10" presetClass="entr" presetSubtype="0" fill="hold" nodeType="afterEffect">
                                  <p:stCondLst>
                                    <p:cond delay="0"/>
                                  </p:stCondLst>
                                  <p:childTnLst>
                                    <p:set>
                                      <p:cBhvr>
                                        <p:cTn id="85" dur="1" fill="hold">
                                          <p:stCondLst>
                                            <p:cond delay="0"/>
                                          </p:stCondLst>
                                        </p:cTn>
                                        <p:tgtEl>
                                          <p:spTgt spid="665"/>
                                        </p:tgtEl>
                                        <p:attrNameLst>
                                          <p:attrName>style.visibility</p:attrName>
                                        </p:attrNameLst>
                                      </p:cBhvr>
                                      <p:to>
                                        <p:strVal val="visible"/>
                                      </p:to>
                                    </p:set>
                                    <p:animEffect transition="in" filter="fade">
                                      <p:cBhvr>
                                        <p:cTn id="86" dur="500"/>
                                        <p:tgtEl>
                                          <p:spTgt spid="66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par>
                          <p:cTn id="90" fill="hold">
                            <p:stCondLst>
                              <p:cond delay="13750"/>
                            </p:stCondLst>
                            <p:childTnLst>
                              <p:par>
                                <p:cTn id="91" presetID="10" presetClass="entr" presetSubtype="0" fill="hold" grpId="0" nodeType="afterEffect">
                                  <p:stCondLst>
                                    <p:cond delay="350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35" presetClass="path" presetSubtype="0" decel="40000" fill="hold" grpId="1" nodeType="withEffect">
                                  <p:stCondLst>
                                    <p:cond delay="3500"/>
                                  </p:stCondLst>
                                  <p:childTnLst>
                                    <p:animMotion origin="layout" path="M 0.03073 -4.44444E-6 L -0.08906 -4.44444E-6 " pathEditMode="relative" rAng="0" ptsTypes="AA">
                                      <p:cBhvr>
                                        <p:cTn id="95" dur="1000" spd="-100000" fill="hold"/>
                                        <p:tgtEl>
                                          <p:spTgt spid="36"/>
                                        </p:tgtEl>
                                        <p:attrNameLst>
                                          <p:attrName>ppt_x</p:attrName>
                                          <p:attrName>ppt_y</p:attrName>
                                        </p:attrNameLst>
                                      </p:cBhvr>
                                      <p:rCtr x="-5990" y="0"/>
                                    </p:animMotion>
                                  </p:childTnLst>
                                </p:cTn>
                              </p:par>
                              <p:par>
                                <p:cTn id="96" presetID="35" presetClass="path" presetSubtype="0" accel="40000" decel="40000" fill="hold" grpId="2" nodeType="withEffect">
                                  <p:stCondLst>
                                    <p:cond delay="4500"/>
                                  </p:stCondLst>
                                  <p:childTnLst>
                                    <p:animMotion origin="layout" path="M 0.03073 -4.44444E-6 L -4.16667E-6 -4.44444E-6 " pathEditMode="relative" rAng="0" ptsTypes="AA">
                                      <p:cBhvr>
                                        <p:cTn id="97" dur="1000" fill="hold"/>
                                        <p:tgtEl>
                                          <p:spTgt spid="36"/>
                                        </p:tgtEl>
                                        <p:attrNameLst>
                                          <p:attrName>ppt_x</p:attrName>
                                          <p:attrName>ppt_y</p:attrName>
                                        </p:attrNameLst>
                                      </p:cBhvr>
                                      <p:rCtr x="-1536" y="0"/>
                                    </p:animMotion>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par>
                          <p:cTn id="101" fill="hold">
                            <p:stCondLst>
                              <p:cond delay="17750"/>
                            </p:stCondLst>
                            <p:childTnLst>
                              <p:par>
                                <p:cTn id="102" presetID="10" presetClass="entr" presetSubtype="0" fill="hold" grpId="0" nodeType="afterEffect">
                                  <p:stCondLst>
                                    <p:cond delay="350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500"/>
                                        <p:tgtEl>
                                          <p:spTgt spid="15"/>
                                        </p:tgtEl>
                                      </p:cBhvr>
                                    </p:animEffect>
                                  </p:childTnLst>
                                </p:cTn>
                              </p:par>
                              <p:par>
                                <p:cTn id="105" presetID="22" presetClass="entr" presetSubtype="8" fill="hold" grpId="0" nodeType="withEffect">
                                  <p:stCondLst>
                                    <p:cond delay="3500"/>
                                  </p:stCondLst>
                                  <p:childTnLst>
                                    <p:set>
                                      <p:cBhvr>
                                        <p:cTn id="106" dur="1" fill="hold">
                                          <p:stCondLst>
                                            <p:cond delay="0"/>
                                          </p:stCondLst>
                                        </p:cTn>
                                        <p:tgtEl>
                                          <p:spTgt spid="19"/>
                                        </p:tgtEl>
                                        <p:attrNameLst>
                                          <p:attrName>style.visibility</p:attrName>
                                        </p:attrNameLst>
                                      </p:cBhvr>
                                      <p:to>
                                        <p:strVal val="visible"/>
                                      </p:to>
                                    </p:set>
                                    <p:animEffect transition="in" filter="wipe(left)">
                                      <p:cBhvr>
                                        <p:cTn id="107" dur="500"/>
                                        <p:tgtEl>
                                          <p:spTgt spid="19"/>
                                        </p:tgtEl>
                                      </p:cBhvr>
                                    </p:animEffect>
                                  </p:childTnLst>
                                </p:cTn>
                              </p:par>
                            </p:childTnLst>
                          </p:cTn>
                        </p:par>
                        <p:par>
                          <p:cTn id="108" fill="hold">
                            <p:stCondLst>
                              <p:cond delay="21750"/>
                            </p:stCondLst>
                            <p:childTnLst>
                              <p:par>
                                <p:cTn id="109" presetID="10" presetClass="entr" presetSubtype="0" fill="hold" nodeType="afterEffect">
                                  <p:stCondLst>
                                    <p:cond delay="0"/>
                                  </p:stCondLst>
                                  <p:childTnLst>
                                    <p:set>
                                      <p:cBhvr>
                                        <p:cTn id="110" dur="1" fill="hold">
                                          <p:stCondLst>
                                            <p:cond delay="0"/>
                                          </p:stCondLst>
                                        </p:cTn>
                                        <p:tgtEl>
                                          <p:spTgt spid="666"/>
                                        </p:tgtEl>
                                        <p:attrNameLst>
                                          <p:attrName>style.visibility</p:attrName>
                                        </p:attrNameLst>
                                      </p:cBhvr>
                                      <p:to>
                                        <p:strVal val="visible"/>
                                      </p:to>
                                    </p:set>
                                    <p:animEffect transition="in" filter="fade">
                                      <p:cBhvr>
                                        <p:cTn id="111" dur="500"/>
                                        <p:tgtEl>
                                          <p:spTgt spid="66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33" grpId="0" bldLvl="0" animBg="1"/>
      <p:bldP spid="33" grpId="1" bldLvl="0" animBg="1"/>
      <p:bldP spid="33" grpId="2" bldLvl="0" animBg="1"/>
      <p:bldP spid="34" grpId="0" bldLvl="0" animBg="1"/>
      <p:bldP spid="34" grpId="1" bldLvl="0" animBg="1"/>
      <p:bldP spid="34" grpId="2" bldLvl="0" animBg="1"/>
      <p:bldP spid="35" grpId="0" bldLvl="0" animBg="1"/>
      <p:bldP spid="35" grpId="1" bldLvl="0" animBg="1"/>
      <p:bldP spid="35" grpId="2" bldLvl="0" animBg="1"/>
      <p:bldP spid="36" grpId="0" bldLvl="0" animBg="1"/>
      <p:bldP spid="36" grpId="1" bldLvl="0" animBg="1"/>
      <p:bldP spid="36" grpId="2" bldLvl="0" animBg="1"/>
      <p:bldP spid="10" grpId="0"/>
      <p:bldP spid="4" grpId="0"/>
      <p:bldP spid="6" grpId="0"/>
      <p:bldP spid="11" grpId="0"/>
      <p:bldP spid="20" grpId="0"/>
      <p:bldP spid="5" grpId="0"/>
      <p:bldP spid="23" grpId="0"/>
      <p:bldP spid="24"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935480" y="2561590"/>
            <a:ext cx="4559935" cy="1104265"/>
          </a:xfrm>
        </p:spPr>
        <p:txBody>
          <a:bodyPr>
            <a:normAutofit/>
          </a:bodyPr>
          <a:lstStyle/>
          <a:p>
            <a:r>
              <a:rPr lang="zh-CN" altLang="en-US" sz="4400" dirty="0"/>
              <a:t>微淘内容策划</a:t>
            </a:r>
            <a:endParaRPr lang="zh-CN" altLang="en-US" sz="4400" dirty="0"/>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2</a:t>
            </a:r>
            <a:endParaRPr lang="en-US" altLang="zh-CN" sz="28700"/>
          </a:p>
        </p:txBody>
      </p:sp>
    </p:spTree>
    <p:custDataLst>
      <p:tags r:id="rId3"/>
    </p:custDataLst>
  </p:cSld>
  <p:clrMapOvr>
    <a:masterClrMapping/>
  </p:clrMapOvr>
  <p:transition>
    <p:dissolve/>
  </p:transition>
</p:sld>
</file>

<file path=ppt/tags/tag1.xml><?xml version="1.0" encoding="utf-8"?>
<p:tagLst xmlns:p="http://schemas.openxmlformats.org/presentationml/2006/main">
  <p:tag name="KSO_WM_TAG_VERSION" val="1.0"/>
  <p:tag name="KSO_WM_TEMPLATE_CATEGORY" val="custom"/>
  <p:tag name="KSO_WM_TEMPLATE_INDEX" val="20185054"/>
</p:tagLst>
</file>

<file path=ppt/tags/tag10.xml><?xml version="1.0" encoding="utf-8"?>
<p:tagLst xmlns:p="http://schemas.openxmlformats.org/presentationml/2006/main">
  <p:tag name="KSO_WM_TAG_VERSION" val="1.0"/>
  <p:tag name="KSO_WM_BEAUTIFY_FLAG" val="#wm#"/>
  <p:tag name="KSO_WM_UNIT_TYPE" val="i"/>
  <p:tag name="KSO_WM_UNIT_ID" val="diagram719_3*i*0"/>
  <p:tag name="KSO_WM_TEMPLATE_CATEGORY" val="diagram"/>
  <p:tag name="KSO_WM_TEMPLATE_INDEX" val="719"/>
  <p:tag name="KSO_WM_UNIT_INDEX" val="0"/>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1"/>
  <p:tag name="KSO_WM_UNIT_ID" val="diagram719_3*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2"/>
  <p:tag name="KSO_WM_UNIT_ID" val="diagram719_3*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3"/>
  <p:tag name="KSO_WM_UNIT_ID" val="diagram719_3*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1_1"/>
  <p:tag name="KSO_WM_UNIT_ID" val="diagram719_3*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UNIT_TYPE" val="i"/>
  <p:tag name="KSO_WM_UNIT_ID" val="diagram719_3*i*9"/>
  <p:tag name="KSO_WM_TEMPLATE_CATEGORY" val="diagram"/>
  <p:tag name="KSO_WM_TEMPLATE_INDEX" val="719"/>
  <p:tag name="KSO_WM_UNIT_INDEX" val="9"/>
</p:tagLst>
</file>

<file path=ppt/tags/tag16.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4"/>
  <p:tag name="KSO_WM_UNIT_ID" val="diagram719_3*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5"/>
  <p:tag name="KSO_WM_UNIT_ID" val="diagram719_3*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6"/>
  <p:tag name="KSO_WM_UNIT_ID" val="diagram719_3*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2_1"/>
  <p:tag name="KSO_WM_UNIT_ID" val="diagram719_3*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5054"/>
</p:tagLst>
</file>

<file path=ppt/tags/tag20.xml><?xml version="1.0" encoding="utf-8"?>
<p:tagLst xmlns:p="http://schemas.openxmlformats.org/presentationml/2006/main">
  <p:tag name="KSO_WM_TAG_VERSION" val="1.0"/>
  <p:tag name="KSO_WM_BEAUTIFY_FLAG" val="#wm#"/>
  <p:tag name="KSO_WM_UNIT_TYPE" val="i"/>
  <p:tag name="KSO_WM_UNIT_ID" val="diagram719_3*i*18"/>
  <p:tag name="KSO_WM_TEMPLATE_CATEGORY" val="diagram"/>
  <p:tag name="KSO_WM_TEMPLATE_INDEX" val="719"/>
  <p:tag name="KSO_WM_UNIT_INDEX" val="18"/>
</p:tagLst>
</file>

<file path=ppt/tags/tag21.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7"/>
  <p:tag name="KSO_WM_UNIT_ID" val="diagram719_3*l_i*1_7"/>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8"/>
  <p:tag name="KSO_WM_UNIT_ID" val="diagram719_3*l_i*1_8"/>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9"/>
  <p:tag name="KSO_WM_UNIT_ID" val="diagram719_3*l_i*1_9"/>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3_1"/>
  <p:tag name="KSO_WM_UNIT_ID" val="diagram719_3*l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9"/>
  <p:tag name="KSO_WM_UNIT_TYPE" val="g"/>
  <p:tag name="KSO_WM_UNIT_INDEX" val="1"/>
  <p:tag name="KSO_WM_UNIT_ID" val="diagram719_3*g*1"/>
  <p:tag name="KSO_WM_UNIT_CLEAR" val="1"/>
  <p:tag name="KSO_WM_UNIT_LAYERLEVEL" val="1"/>
  <p:tag name="KSO_WM_UNIT_VALUE" val="15"/>
  <p:tag name="KSO_WM_UNIT_HIGHLIGHT" val="0"/>
  <p:tag name="KSO_WM_UNIT_COMPATIBLE" val="1"/>
  <p:tag name="KSO_WM_UNIT_RELATE_UNITID" val="diagram719_3*l*1"/>
  <p:tag name="KSO_WM_UNIT_PRESET_TEXT_INDEX" val="3"/>
  <p:tag name="KSO_WM_UNIT_PRESET_TEXT_LEN" val="17"/>
</p:tagLst>
</file>

<file path=ppt/tags/tag26.xml><?xml version="1.0" encoding="utf-8"?>
<p:tagLst xmlns:p="http://schemas.openxmlformats.org/presentationml/2006/main">
  <p:tag name="KSO_WM_SLIDE_ID" val="diagram719_3"/>
  <p:tag name="KSO_WM_SLIDE_INDEX" val="3"/>
  <p:tag name="KSO_WM_SLIDE_ITEM_CNT" val="3"/>
  <p:tag name="KSO_WM_SLIDE_LAYOUT" val="l_g"/>
  <p:tag name="KSO_WM_SLIDE_LAYOUT_CNT" val="1_1"/>
  <p:tag name="KSO_WM_SLIDE_TYPE" val="text"/>
  <p:tag name="KSO_WM_BEAUTIFY_FLAG" val="#wm#"/>
  <p:tag name="KSO_WM_SLIDE_POSITION" val="89*156"/>
  <p:tag name="KSO_WM_SLIDE_SIZE" val="782*226"/>
  <p:tag name="KSO_WM_TEMPLATE_CATEGORY" val="custom"/>
  <p:tag name="KSO_WM_TEMPLATE_INDEX" val="20185054"/>
  <p:tag name="KSO_WM_TAG_VERSION" val="1.0"/>
  <p:tag name="KSO_WM_DIAGRAM_GROUP_CODE" val="l1-1"/>
</p:tagLst>
</file>

<file path=ppt/tags/tag27.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1_1"/>
  <p:tag name="KSO_WM_UNIT_ID" val="custom20185054_14*l_h_a*1_1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5"/>
  <p:tag name="KSO_WM_UNIT_FILL_TYPE" val="1"/>
  <p:tag name="KSO_WM_UNIT_TEXT_FILL_FORE_SCHEMECOLOR_INDEX" val="14"/>
  <p:tag name="KSO_WM_UNIT_TEXT_FILL_TYPE" val="1"/>
  <p:tag name="KSO_WM_UNIT_USESOURCEFORMAT_APPLY" val="0"/>
</p:tagLst>
</file>

<file path=ppt/tags/tag2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1_1"/>
  <p:tag name="KSO_WM_UNIT_ID" val="custom20185054_14*l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2_1"/>
  <p:tag name="KSO_WM_UNIT_ID" val="custom20185054_14*l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
  <p:tag name="KSO_WM_BEAUTIFY_FLAG" val="#wm#"/>
</p:tagLst>
</file>

<file path=ppt/tags/tag30.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2_1"/>
  <p:tag name="KSO_WM_UNIT_ID" val="custom20185054_14*l_h_a*1_2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6"/>
  <p:tag name="KSO_WM_UNIT_FILL_TYPE" val="1"/>
  <p:tag name="KSO_WM_UNIT_TEXT_FILL_FORE_SCHEMECOLOR_INDEX" val="14"/>
  <p:tag name="KSO_WM_UNIT_TEXT_FILL_TYPE" val="1"/>
  <p:tag name="KSO_WM_UNIT_USESOURCEFORMAT_APPLY" val="0"/>
</p:tagLst>
</file>

<file path=ppt/tags/tag31.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4*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32.xml><?xml version="1.0" encoding="utf-8"?>
<p:tagLst xmlns:p="http://schemas.openxmlformats.org/presentationml/2006/main">
  <p:tag name="KSO_WM_SLIDE_ID" val="custom20185054_14"/>
  <p:tag name="KSO_WM_SLIDE_INDEX" val="14"/>
  <p:tag name="KSO_WM_SLIDE_ITEM_CNT" val="2"/>
  <p:tag name="KSO_WM_SLIDE_LAYOUT" val="l_a"/>
  <p:tag name="KSO_WM_SLIDE_LAYOUT_CNT" val="1_1"/>
  <p:tag name="KSO_WM_SLIDE_TYPE" val="text"/>
  <p:tag name="KSO_WM_BEAUTIFY_FLAG" val="#wm#"/>
  <p:tag name="KSO_WM_SLIDE_POSITION" val="62*203"/>
  <p:tag name="KSO_WM_SLIDE_SIZE" val="835*111"/>
  <p:tag name="KSO_WM_TEMPLATE_CATEGORY" val="custom"/>
  <p:tag name="KSO_WM_TEMPLATE_INDEX" val="20185054"/>
  <p:tag name="KSO_WM_TAG_VERSION" val="1.0"/>
  <p:tag name="KSO_WM_DIAGRAM_GROUP_CODE" val="l1-2"/>
  <p:tag name="KSO_WM_SLIDE_SUBTYPE" val="diag"/>
</p:tagLst>
</file>

<file path=ppt/tags/tag33.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34.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35.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36.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37.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3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39.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4.xml><?xml version="1.0" encoding="utf-8"?>
<p:tagLst xmlns:p="http://schemas.openxmlformats.org/presentationml/2006/main">
  <p:tag name="KSO_WM_TAG_VERSION" val="1.0"/>
  <p:tag name="KSO_WM_TEMPLATE_CATEGORY" val="custom"/>
  <p:tag name="KSO_WM_TEMPLATE_INDEX" val="20185054"/>
</p:tagLst>
</file>

<file path=ppt/tags/tag40.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1.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42.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3.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44.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45.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46.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4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8.xml><?xml version="1.0" encoding="utf-8"?>
<p:tagLst xmlns:p="http://schemas.openxmlformats.org/presentationml/2006/main">
  <p:tag name="KSO_WM_SLIDE_ID" val="custom20185054_12"/>
  <p:tag name="KSO_WM_SLIDE_INDEX" val="12"/>
  <p:tag name="KSO_WM_SLIDE_ITEM_CNT" val="6"/>
  <p:tag name="KSO_WM_SLIDE_LAYOUT" val="l_a"/>
  <p:tag name="KSO_WM_SLIDE_LAYOUT_CNT" val="1_1"/>
  <p:tag name="KSO_WM_SLIDE_TYPE" val="text"/>
  <p:tag name="KSO_WM_BEAUTIFY_FLAG" val="#wm#"/>
  <p:tag name="KSO_WM_SLIDE_POSITION" val="64*214"/>
  <p:tag name="KSO_WM_SLIDE_SIZE" val="833*188"/>
  <p:tag name="KSO_WM_TEMPLATE_CATEGORY" val="custom"/>
  <p:tag name="KSO_WM_TEMPLATE_INDEX" val="20185054"/>
  <p:tag name="KSO_WM_TAG_VERSION" val="1.0"/>
  <p:tag name="KSO_WM_DIAGRAM_GROUP_CODE" val="l1-1"/>
  <p:tag name="KSO_WM_SLIDE_SUBTYPE" val="diag"/>
</p:tagLst>
</file>

<file path=ppt/tags/tag4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xml><?xml version="1.0" encoding="utf-8"?>
<p:tagLst xmlns:p="http://schemas.openxmlformats.org/presentationml/2006/main">
  <p:tag name="KSO_WM_TAG_VERSION" val="1.0"/>
  <p:tag name="KSO_WM_TEMPLATE_CATEGORY" val="custom"/>
  <p:tag name="KSO_WM_TEMPLATE_INDEX" val="20185054"/>
</p:tagLst>
</file>

<file path=ppt/tags/tag50.xml><?xml version="1.0" encoding="utf-8"?>
<p:tagLst xmlns:p="http://schemas.openxmlformats.org/presentationml/2006/main">
  <p:tag name="KSO_WM_BEAUTIFY_FLAG" val="#wm#"/>
  <p:tag name="KSO_WM_TEMPLATE_CATEGORY" val="custom"/>
  <p:tag name="KSO_WM_TEMPLATE_INDEX" val="20185054"/>
</p:tagLst>
</file>

<file path=ppt/tags/tag51.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4.xml><?xml version="1.0" encoding="utf-8"?>
<p:tagLst xmlns:p="http://schemas.openxmlformats.org/presentationml/2006/main">
  <p:tag name="KSO_WM_BEAUTIFY_FLAG" val="#wm#"/>
  <p:tag name="KSO_WM_TEMPLATE_CATEGORY" val="custom"/>
  <p:tag name="KSO_WM_TEMPLATE_INDEX" val="20185054"/>
</p:tagLst>
</file>

<file path=ppt/tags/tag55.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5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8.xml><?xml version="1.0" encoding="utf-8"?>
<p:tagLst xmlns:p="http://schemas.openxmlformats.org/presentationml/2006/main">
  <p:tag name="KSO_WM_BEAUTIFY_FLAG" val="#wm#"/>
  <p:tag name="KSO_WM_TEMPLATE_CATEGORY" val="custom"/>
  <p:tag name="KSO_WM_TEMPLATE_INDEX" val="20185054"/>
</p:tagLst>
</file>

<file path=ppt/tags/tag59.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6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2.xml><?xml version="1.0" encoding="utf-8"?>
<p:tagLst xmlns:p="http://schemas.openxmlformats.org/presentationml/2006/main">
  <p:tag name="KSO_WM_BEAUTIFY_FLAG" val="#wm#"/>
  <p:tag name="KSO_WM_TEMPLATE_CATEGORY" val="custom"/>
  <p:tag name="KSO_WM_TEMPLATE_INDEX" val="20185054"/>
</p:tagLst>
</file>

<file path=ppt/tags/tag63.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6.xml><?xml version="1.0" encoding="utf-8"?>
<p:tagLst xmlns:p="http://schemas.openxmlformats.org/presentationml/2006/main">
  <p:tag name="KSO_WM_BEAUTIFY_FLAG" val="#wm#"/>
  <p:tag name="KSO_WM_TEMPLATE_CATEGORY" val="custom"/>
  <p:tag name="KSO_WM_TEMPLATE_INDEX" val="20185054"/>
</p:tagLst>
</file>

<file path=ppt/tags/tag6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8.xml><?xml version="1.0" encoding="utf-8"?>
<p:tagLst xmlns:p="http://schemas.openxmlformats.org/presentationml/2006/main">
  <p:tag name="KSO_WM_BEAUTIFY_FLAG" val="#wm#"/>
  <p:tag name="KSO_WM_TEMPLATE_CATEGORY" val="custom"/>
  <p:tag name="KSO_WM_TEMPLATE_INDEX" val="20185054"/>
</p:tagLst>
</file>

<file path=ppt/tags/tag6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7.xml><?xml version="1.0" encoding="utf-8"?>
<p:tagLst xmlns:p="http://schemas.openxmlformats.org/presentationml/2006/main">
  <p:tag name="KSO_WM_TAG_VERSION" val="1.0"/>
  <p:tag name="KSO_WM_BEAUTIFY_FLAG" val="#wm#"/>
  <p:tag name="KSO_WM_UNIT_TYPE" val="i"/>
  <p:tag name="KSO_WM_UNIT_ID" val="custom20185054_1*i*0"/>
  <p:tag name="KSO_WM_TEMPLATE_CATEGORY" val="custom"/>
  <p:tag name="KSO_WM_TEMPLATE_INDEX" val="20185054"/>
  <p:tag name="KSO_WM_UNIT_INDEX" val="0"/>
</p:tagLst>
</file>

<file path=ppt/tags/tag70.xml><?xml version="1.0" encoding="utf-8"?>
<p:tagLst xmlns:p="http://schemas.openxmlformats.org/presentationml/2006/main">
  <p:tag name="KSO_WM_BEAUTIFY_FLAG" val="#wm#"/>
  <p:tag name="KSO_WM_TEMPLATE_CATEGORY" val="custom"/>
  <p:tag name="KSO_WM_TEMPLATE_INDEX" val="20185054"/>
</p:tagLst>
</file>

<file path=ppt/tags/tag71.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72.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73.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74.xml><?xml version="1.0" encoding="utf-8"?>
<p:tagLst xmlns:p="http://schemas.openxmlformats.org/presentationml/2006/main">
  <p:tag name="KSO_WM_BEAUTIFY_FLAG" val="#wm#"/>
  <p:tag name="KSO_WM_TEMPLATE_CATEGORY" val="custom"/>
  <p:tag name="KSO_WM_TEMPLATE_INDEX" val="20185054"/>
</p:tagLst>
</file>

<file path=ppt/tags/tag7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6.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8.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8.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80.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8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82.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8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84.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8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86.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87.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22*a*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PRESET_TEXT" val="谢谢观看"/>
</p:tagLst>
</file>

<file path=ppt/tags/tag88.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22*b*1"/>
  <p:tag name="KSO_WM_UNIT_LAYERLEVEL" val="1"/>
  <p:tag name="KSO_WM_UNIT_VALUE" val="30"/>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89.xml><?xml version="1.0" encoding="utf-8"?>
<p:tagLst xmlns:p="http://schemas.openxmlformats.org/presentationml/2006/main">
  <p:tag name="KSO_WM_TEMPLATE_CATEGORY" val="custom"/>
  <p:tag name="KSO_WM_TEMPLATE_INDEX" val="20185054"/>
  <p:tag name="KSO_WM_TAG_VERSION" val="1.0"/>
  <p:tag name="KSO_WM_SLIDE_ID" val="custom20185054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9.xml><?xml version="1.0" encoding="utf-8"?>
<p:tagLst xmlns:p="http://schemas.openxmlformats.org/presentationml/2006/main">
  <p:tag name="KSO_WM_TEMPLATE_CATEGORY" val="custom"/>
  <p:tag name="KSO_WM_TEMPLATE_INDEX" val="20185054"/>
  <p:tag name="KSO_WM_TAG_VERSION" val="1.0"/>
  <p:tag name="KSO_WM_SLIDE_ID" val="custom20185054_1"/>
  <p:tag name="KSO_WM_SLIDE_INDEX" val="1"/>
  <p:tag name="KSO_WM_SLIDE_ITEM_CNT" val="2"/>
  <p:tag name="KSO_WM_SLIDE_LAYOUT" val="a_b"/>
  <p:tag name="KSO_WM_SLIDE_LAYOUT_CNT" val="1_1"/>
  <p:tag name="KSO_WM_SLIDE_TYPE" val="title"/>
  <p:tag name="KSO_WM_TEMPLATE_THUMBS_INDEX" val="1"/>
  <p:tag name="KSO_WM_BEAUTIFY_FLAG" val="#wm#"/>
  <p:tag name="KSO_WM_SLIDE_SUBTYPE" val="pureTxt"/>
</p:tagLst>
</file>

<file path=ppt/theme/theme1.xml><?xml version="1.0" encoding="utf-8"?>
<a:theme xmlns:a="http://schemas.openxmlformats.org/drawingml/2006/main" name="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2549</Words>
  <Application>WPS 演示</Application>
  <PresentationFormat>宽屏</PresentationFormat>
  <Paragraphs>352</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26</vt:i4>
      </vt:variant>
    </vt:vector>
  </HeadingPairs>
  <TitlesOfParts>
    <vt:vector size="39" baseType="lpstr">
      <vt:lpstr>Arial</vt:lpstr>
      <vt:lpstr>宋体</vt:lpstr>
      <vt:lpstr>Wingdings</vt:lpstr>
      <vt:lpstr>黑体</vt:lpstr>
      <vt:lpstr>微软雅黑</vt:lpstr>
      <vt:lpstr>Calibri</vt:lpstr>
      <vt:lpstr>Bebas</vt:lpstr>
      <vt:lpstr>Arial Unicode MS</vt:lpstr>
      <vt:lpstr>华文黑体</vt:lpstr>
      <vt:lpstr>Segoe Print</vt:lpstr>
      <vt:lpstr>Corbel</vt:lpstr>
      <vt:lpstr>Office 主题</vt:lpstr>
      <vt:lpstr>1_Office 主题</vt:lpstr>
      <vt:lpstr>微淘应用</vt:lpstr>
      <vt:lpstr>PowerPoint 演示文稿</vt:lpstr>
      <vt:lpstr>PowerPoint 演示文稿</vt:lpstr>
      <vt:lpstr>认识微淘</vt:lpstr>
      <vt:lpstr>PowerPoint 演示文稿</vt:lpstr>
      <vt:lpstr>微淘的作用</vt:lpstr>
      <vt:lpstr>微淘入口</vt:lpstr>
      <vt:lpstr>微淘发布内容</vt:lpstr>
      <vt:lpstr>微淘内容策划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微淘内容发布与维护</vt:lpstr>
      <vt:lpstr>PowerPoint 演示文稿</vt:lpstr>
      <vt:lpstr>标题</vt:lpstr>
      <vt:lpstr>封面图</vt:lpstr>
      <vt:lpstr>微淘正文</vt:lpstr>
      <vt:lpstr>微淘的推广与维护</vt:lpstr>
      <vt:lpstr>数据分析</vt:lpstr>
      <vt:lpstr>微淘运营的注意事项</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MK</cp:lastModifiedBy>
  <cp:revision>10</cp:revision>
  <dcterms:created xsi:type="dcterms:W3CDTF">2018-03-08T10:22:00Z</dcterms:created>
  <dcterms:modified xsi:type="dcterms:W3CDTF">2018-05-03T08:50:33Z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