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3"/>
  </p:sldMasterIdLst>
  <p:notesMasterIdLst>
    <p:notesMasterId r:id="rId5"/>
  </p:notesMasterIdLst>
  <p:sldIdLst>
    <p:sldId id="262" r:id="rId4"/>
    <p:sldId id="265" r:id="rId6"/>
    <p:sldId id="267" r:id="rId7"/>
    <p:sldId id="264" r:id="rId8"/>
    <p:sldId id="271" r:id="rId9"/>
    <p:sldId id="355" r:id="rId10"/>
    <p:sldId id="356" r:id="rId11"/>
    <p:sldId id="350" r:id="rId12"/>
    <p:sldId id="368" r:id="rId13"/>
    <p:sldId id="328" r:id="rId14"/>
    <p:sldId id="273" r:id="rId15"/>
    <p:sldId id="329" r:id="rId16"/>
    <p:sldId id="352" r:id="rId17"/>
    <p:sldId id="353" r:id="rId18"/>
    <p:sldId id="354" r:id="rId19"/>
    <p:sldId id="378" r:id="rId20"/>
    <p:sldId id="379" r:id="rId21"/>
    <p:sldId id="380" r:id="rId22"/>
    <p:sldId id="294"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939A"/>
    <a:srgbClr val="2D7063"/>
    <a:srgbClr val="E4AD66"/>
    <a:srgbClr val="87DAF8"/>
    <a:srgbClr val="38A39A"/>
    <a:srgbClr val="277479"/>
    <a:srgbClr val="27757A"/>
    <a:srgbClr val="27767B"/>
    <a:srgbClr val="48B39D"/>
    <a:srgbClr val="327C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114" d="100"/>
          <a:sy n="114"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FE29B-0165-4071-8AA1-F96FDF997C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42A2A0-5881-4310-B79C-032DD5E1F1F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CBF84D-EE77-4DF6-9C00-8C2FCC90D90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4D792D-E4D4-4505-8445-869BD132060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ctrTitle" hasCustomPrompt="1"/>
          </p:nvPr>
        </p:nvSpPr>
        <p:spPr>
          <a:xfrm>
            <a:off x="880110" y="2971800"/>
            <a:ext cx="7102645" cy="1241358"/>
          </a:xfrm>
        </p:spPr>
        <p:txBody>
          <a:bodyPr anchor="b">
            <a:normAutofit/>
          </a:bodyPr>
          <a:lstStyle>
            <a:lvl1pPr algn="l">
              <a:defRPr sz="6000" b="1">
                <a:solidFill>
                  <a:schemeClr val="bg1"/>
                </a:solidFill>
              </a:defRPr>
            </a:lvl1pPr>
          </a:lstStyle>
          <a:p>
            <a:r>
              <a:rPr lang="zh-CN" altLang="en-US" dirty="0"/>
              <a:t>单击此处</a:t>
            </a:r>
            <a:r>
              <a:rPr lang="zh-CN" altLang="en-US" dirty="0" smtClean="0"/>
              <a:t>编辑标题</a:t>
            </a:r>
            <a:endParaRPr lang="zh-CN" altLang="en-US" dirty="0"/>
          </a:p>
        </p:txBody>
      </p:sp>
      <p:sp>
        <p:nvSpPr>
          <p:cNvPr id="3" name="副标题 2"/>
          <p:cNvSpPr>
            <a:spLocks noGrp="1"/>
          </p:cNvSpPr>
          <p:nvPr>
            <p:ph type="subTitle" idx="1"/>
          </p:nvPr>
        </p:nvSpPr>
        <p:spPr>
          <a:xfrm>
            <a:off x="880110" y="4317933"/>
            <a:ext cx="7102645" cy="808136"/>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幻灯片">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ctrTitle" hasCustomPrompt="1"/>
          </p:nvPr>
        </p:nvSpPr>
        <p:spPr>
          <a:xfrm>
            <a:off x="880110" y="3289828"/>
            <a:ext cx="7102645" cy="923330"/>
          </a:xfrm>
        </p:spPr>
        <p:txBody>
          <a:bodyPr anchor="b">
            <a:normAutofit/>
          </a:bodyPr>
          <a:lstStyle>
            <a:lvl1pPr algn="l">
              <a:defRPr sz="6000" b="1">
                <a:solidFill>
                  <a:schemeClr val="bg1"/>
                </a:solidFill>
              </a:defRPr>
            </a:lvl1pPr>
          </a:lstStyle>
          <a:p>
            <a:r>
              <a:rPr lang="zh-CN" altLang="en-US" dirty="0"/>
              <a:t>单击此处编辑标题</a:t>
            </a:r>
            <a:endParaRPr lang="zh-CN" altLang="en-US" dirty="0"/>
          </a:p>
        </p:txBody>
      </p:sp>
      <p:sp>
        <p:nvSpPr>
          <p:cNvPr id="3" name="副标题 2"/>
          <p:cNvSpPr>
            <a:spLocks noGrp="1"/>
          </p:cNvSpPr>
          <p:nvPr>
            <p:ph type="subTitle" idx="1"/>
          </p:nvPr>
        </p:nvSpPr>
        <p:spPr>
          <a:xfrm>
            <a:off x="880110" y="4317933"/>
            <a:ext cx="7102645" cy="808136"/>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节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6" name="Freeform 5"/>
          <p:cNvSpPr/>
          <p:nvPr/>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7" name="Freeform 6"/>
          <p:cNvSpPr/>
          <p:nvPr/>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dirty="0">
              <a:solidFill>
                <a:schemeClr val="bg1"/>
              </a:solidFill>
            </a:endParaRPr>
          </a:p>
        </p:txBody>
      </p:sp>
      <p:sp>
        <p:nvSpPr>
          <p:cNvPr id="8" name="Freeform 7"/>
          <p:cNvSpPr/>
          <p:nvPr/>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8"/>
          <p:cNvSpPr/>
          <p:nvPr/>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723900" y="1689101"/>
            <a:ext cx="9131300" cy="1727200"/>
          </a:xfrm>
        </p:spPr>
        <p:txBody>
          <a:bodyPr anchor="b" anchorCtr="0">
            <a:normAutofit/>
          </a:bodyPr>
          <a:lstStyle>
            <a:lvl1pPr algn="l">
              <a:defRPr sz="6600" b="1">
                <a:solidFill>
                  <a:schemeClr val="bg1"/>
                </a:solidFill>
              </a:defRPr>
            </a:lvl1pPr>
          </a:lstStyle>
          <a:p>
            <a:r>
              <a:rPr lang="zh-CN" altLang="en-US" dirty="0"/>
              <a:t>单击此处编辑标题</a:t>
            </a:r>
            <a:endParaRPr lang="zh-CN" altLang="en-US" dirty="0"/>
          </a:p>
        </p:txBody>
      </p:sp>
      <p:sp>
        <p:nvSpPr>
          <p:cNvPr id="11" name="文本占位符 10"/>
          <p:cNvSpPr>
            <a:spLocks noGrp="1"/>
          </p:cNvSpPr>
          <p:nvPr>
            <p:ph type="body" sz="quarter" idx="13" hasCustomPrompt="1"/>
          </p:nvPr>
        </p:nvSpPr>
        <p:spPr>
          <a:xfrm>
            <a:off x="723900" y="3568700"/>
            <a:ext cx="9131300" cy="1551762"/>
          </a:xfrm>
        </p:spPr>
        <p:txBody>
          <a:bodyPr>
            <a:normAutofit/>
          </a:bodyPr>
          <a:lstStyle>
            <a:lvl1pPr marL="0" indent="0">
              <a:buNone/>
              <a:defRPr sz="2000">
                <a:solidFill>
                  <a:schemeClr val="bg1"/>
                </a:solidFill>
              </a:defRPr>
            </a:lvl1pPr>
          </a:lstStyle>
          <a:p>
            <a:pPr lvl="0"/>
            <a:r>
              <a:rPr lang="zh-CN" altLang="en-US" dirty="0"/>
              <a:t>单机此处编辑文本</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仅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title" hasCustomPrompt="1"/>
          </p:nvPr>
        </p:nvSpPr>
        <p:spPr>
          <a:xfrm>
            <a:off x="762000" y="2159000"/>
            <a:ext cx="5715000" cy="1382450"/>
          </a:xfrm>
        </p:spPr>
        <p:txBody>
          <a:bodyPr anchor="b" anchorCtr="0">
            <a:normAutofit/>
          </a:bodyPr>
          <a:lstStyle>
            <a:lvl1pPr algn="l">
              <a:defRPr sz="8000" b="1">
                <a:solidFill>
                  <a:schemeClr val="bg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762000" y="3733201"/>
            <a:ext cx="5715000" cy="1185937"/>
          </a:xfrm>
        </p:spPr>
        <p:txBody>
          <a:bodyPr>
            <a:normAutofit/>
          </a:bodyPr>
          <a:lstStyle>
            <a:lvl1pPr marL="0" indent="0" algn="l">
              <a:buNone/>
              <a:defRPr sz="3200">
                <a:solidFill>
                  <a:schemeClr val="bg1"/>
                </a:solidFill>
              </a:defRPr>
            </a:lvl1pPr>
          </a:lstStyle>
          <a:p>
            <a:pPr lvl="0"/>
            <a:r>
              <a:rPr lang="zh-CN" altLang="en-US" dirty="0"/>
              <a:t>编辑文本</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6"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7"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dirty="0">
              <a:solidFill>
                <a:schemeClr val="bg1"/>
              </a:solidFill>
            </a:endParaRPr>
          </a:p>
        </p:txBody>
      </p:sp>
      <p:sp>
        <p:nvSpPr>
          <p:cNvPr id="8"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723900" y="1689101"/>
            <a:ext cx="9131300" cy="1727200"/>
          </a:xfrm>
        </p:spPr>
        <p:txBody>
          <a:bodyPr anchor="b" anchorCtr="0">
            <a:normAutofit/>
          </a:bodyPr>
          <a:lstStyle>
            <a:lvl1pPr algn="l">
              <a:defRPr sz="6600" b="1">
                <a:solidFill>
                  <a:schemeClr val="bg1"/>
                </a:solidFill>
              </a:defRPr>
            </a:lvl1pPr>
          </a:lstStyle>
          <a:p>
            <a:r>
              <a:rPr lang="zh-CN" altLang="en-US" dirty="0" smtClean="0"/>
              <a:t>单击此处编辑标题</a:t>
            </a:r>
            <a:endParaRPr lang="zh-CN" altLang="en-US" dirty="0"/>
          </a:p>
        </p:txBody>
      </p:sp>
      <p:sp>
        <p:nvSpPr>
          <p:cNvPr id="11" name="文本占位符 10"/>
          <p:cNvSpPr>
            <a:spLocks noGrp="1"/>
          </p:cNvSpPr>
          <p:nvPr>
            <p:ph type="body" sz="quarter" idx="13" hasCustomPrompt="1"/>
          </p:nvPr>
        </p:nvSpPr>
        <p:spPr>
          <a:xfrm>
            <a:off x="723900" y="3568700"/>
            <a:ext cx="9131300" cy="1551762"/>
          </a:xfrm>
        </p:spPr>
        <p:txBody>
          <a:bodyPr>
            <a:normAutofit/>
          </a:bodyPr>
          <a:lstStyle>
            <a:lvl1pPr marL="0" indent="0">
              <a:buNone/>
              <a:defRPr sz="2000">
                <a:solidFill>
                  <a:schemeClr val="bg1"/>
                </a:solidFill>
              </a:defRPr>
            </a:lvl1pPr>
          </a:lstStyle>
          <a:p>
            <a:pPr lvl="0"/>
            <a:r>
              <a:rPr lang="zh-CN" altLang="en-US" dirty="0" smtClean="0"/>
              <a:t>单机此处编辑文本</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839788" y="2615609"/>
            <a:ext cx="5157787"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title" hasCustomPrompt="1"/>
          </p:nvPr>
        </p:nvSpPr>
        <p:spPr>
          <a:xfrm>
            <a:off x="762000" y="2159000"/>
            <a:ext cx="5715000" cy="1382450"/>
          </a:xfrm>
        </p:spPr>
        <p:txBody>
          <a:bodyPr anchor="b" anchorCtr="0">
            <a:normAutofit/>
          </a:bodyPr>
          <a:lstStyle>
            <a:lvl1pPr algn="l">
              <a:defRPr sz="8000" b="1">
                <a:solidFill>
                  <a:schemeClr val="bg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762000" y="3733201"/>
            <a:ext cx="5715000" cy="1185937"/>
          </a:xfrm>
        </p:spPr>
        <p:txBody>
          <a:bodyPr>
            <a:normAutofit/>
          </a:bodyPr>
          <a:lstStyle>
            <a:lvl1pPr marL="0" indent="0" algn="l">
              <a:buNone/>
              <a:defRPr sz="3200">
                <a:solidFill>
                  <a:schemeClr val="bg1"/>
                </a:solidFill>
              </a:defRPr>
            </a:lvl1pPr>
          </a:lstStyle>
          <a:p>
            <a:pPr lvl="0"/>
            <a:r>
              <a:rPr lang="zh-CN" altLang="en-US" dirty="0"/>
              <a:t>编辑文本</a:t>
            </a:r>
            <a:endParaRPr lang="zh-CN"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smtClean="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smtClean="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4" Type="http://schemas.openxmlformats.org/officeDocument/2006/relationships/theme" Target="../theme/theme2.xml"/><Relationship Id="rId13" Type="http://schemas.openxmlformats.org/officeDocument/2006/relationships/tags" Target="../tags/tag6.xml"/><Relationship Id="rId12" Type="http://schemas.openxmlformats.org/officeDocument/2006/relationships/tags" Target="../tags/tag5.xml"/><Relationship Id="rId11" Type="http://schemas.openxmlformats.org/officeDocument/2006/relationships/tags" Target="../tags/tag4.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9" Type="http://schemas.openxmlformats.org/officeDocument/2006/relationships/tags" Target="../tags/tag48.xml"/><Relationship Id="rId8" Type="http://schemas.openxmlformats.org/officeDocument/2006/relationships/tags" Target="../tags/tag47.xml"/><Relationship Id="rId7" Type="http://schemas.openxmlformats.org/officeDocument/2006/relationships/tags" Target="../tags/tag46.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image" Target="../media/image1.jpeg"/><Relationship Id="rId16" Type="http://schemas.openxmlformats.org/officeDocument/2006/relationships/notesSlide" Target="../notesSlides/notesSlide10.xml"/><Relationship Id="rId15" Type="http://schemas.openxmlformats.org/officeDocument/2006/relationships/slideLayout" Target="../slideLayouts/slideLayout7.xml"/><Relationship Id="rId14" Type="http://schemas.openxmlformats.org/officeDocument/2006/relationships/tags" Target="../tags/tag53.xml"/><Relationship Id="rId13" Type="http://schemas.openxmlformats.org/officeDocument/2006/relationships/tags" Target="../tags/tag52.xml"/><Relationship Id="rId12" Type="http://schemas.openxmlformats.org/officeDocument/2006/relationships/tags" Target="../tags/tag51.xml"/><Relationship Id="rId11" Type="http://schemas.openxmlformats.org/officeDocument/2006/relationships/tags" Target="../tags/tag50.xml"/><Relationship Id="rId10" Type="http://schemas.openxmlformats.org/officeDocument/2006/relationships/tags" Target="../tags/tag49.xml"/><Relationship Id="rId1" Type="http://schemas.openxmlformats.org/officeDocument/2006/relationships/tags" Target="../tags/tag41.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13.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7.xml"/><Relationship Id="rId3" Type="http://schemas.openxmlformats.org/officeDocument/2006/relationships/tags" Target="../tags/tag58.xml"/><Relationship Id="rId2" Type="http://schemas.openxmlformats.org/officeDocument/2006/relationships/image" Target="../media/image1.jpeg"/><Relationship Id="rId1" Type="http://schemas.openxmlformats.org/officeDocument/2006/relationships/tags" Target="../tags/tag57.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7.xml"/><Relationship Id="rId3" Type="http://schemas.openxmlformats.org/officeDocument/2006/relationships/tags" Target="../tags/tag60.xml"/><Relationship Id="rId2" Type="http://schemas.openxmlformats.org/officeDocument/2006/relationships/image" Target="../media/image1.jpeg"/><Relationship Id="rId1" Type="http://schemas.openxmlformats.org/officeDocument/2006/relationships/tags" Target="../tags/tag59.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7.xml"/><Relationship Id="rId3" Type="http://schemas.openxmlformats.org/officeDocument/2006/relationships/tags" Target="../tags/tag62.xml"/><Relationship Id="rId2" Type="http://schemas.openxmlformats.org/officeDocument/2006/relationships/image" Target="../media/image1.jpeg"/><Relationship Id="rId1" Type="http://schemas.openxmlformats.org/officeDocument/2006/relationships/tags" Target="../tags/tag61.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7.xml"/><Relationship Id="rId3" Type="http://schemas.openxmlformats.org/officeDocument/2006/relationships/tags" Target="../tags/tag64.xml"/><Relationship Id="rId2" Type="http://schemas.openxmlformats.org/officeDocument/2006/relationships/image" Target="../media/image1.jpeg"/><Relationship Id="rId1" Type="http://schemas.openxmlformats.org/officeDocument/2006/relationships/tags" Target="../tags/tag63.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7.xml"/><Relationship Id="rId3" Type="http://schemas.openxmlformats.org/officeDocument/2006/relationships/tags" Target="../tags/tag66.xml"/><Relationship Id="rId2" Type="http://schemas.openxmlformats.org/officeDocument/2006/relationships/image" Target="../media/image1.jpeg"/><Relationship Id="rId1" Type="http://schemas.openxmlformats.org/officeDocument/2006/relationships/tags" Target="../tags/tag65.xml"/></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7.xml"/><Relationship Id="rId4" Type="http://schemas.openxmlformats.org/officeDocument/2006/relationships/tags" Target="../tags/tag68.xml"/><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tags" Target="../tags/tag67.xml"/></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7.xml"/><Relationship Id="rId3" Type="http://schemas.openxmlformats.org/officeDocument/2006/relationships/tags" Target="../tags/tag70.xml"/><Relationship Id="rId2" Type="http://schemas.openxmlformats.org/officeDocument/2006/relationships/image" Target="../media/image1.jpeg"/><Relationship Id="rId1" Type="http://schemas.openxmlformats.org/officeDocument/2006/relationships/tags" Target="../tags/tag69.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slideLayout" Target="../slideLayouts/slideLayout6.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s>
</file>

<file path=ppt/slides/_rels/slide2.xml.rels><?xml version="1.0" encoding="UTF-8" standalone="yes"?>
<Relationships xmlns="http://schemas.openxmlformats.org/package/2006/relationships"><Relationship Id="rId9" Type="http://schemas.openxmlformats.org/officeDocument/2006/relationships/tags" Target="../tags/tag18.xml"/><Relationship Id="rId8" Type="http://schemas.openxmlformats.org/officeDocument/2006/relationships/tags" Target="../tags/tag17.xml"/><Relationship Id="rId7" Type="http://schemas.openxmlformats.org/officeDocument/2006/relationships/tags" Target="../tags/tag16.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5" Type="http://schemas.openxmlformats.org/officeDocument/2006/relationships/notesSlide" Target="../notesSlides/notesSlide2.xml"/><Relationship Id="rId14" Type="http://schemas.openxmlformats.org/officeDocument/2006/relationships/slideLayout" Target="../slideLayouts/slideLayout7.xml"/><Relationship Id="rId13" Type="http://schemas.openxmlformats.org/officeDocument/2006/relationships/tags" Target="../tags/tag21.xml"/><Relationship Id="rId12" Type="http://schemas.openxmlformats.org/officeDocument/2006/relationships/image" Target="../media/image1.jpeg"/><Relationship Id="rId11" Type="http://schemas.openxmlformats.org/officeDocument/2006/relationships/tags" Target="../tags/tag20.xml"/><Relationship Id="rId10" Type="http://schemas.openxmlformats.org/officeDocument/2006/relationships/tags" Target="../tags/tag19.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slideLayout" Target="../slideLayouts/slideLayout7.xml"/><Relationship Id="rId7" Type="http://schemas.openxmlformats.org/officeDocument/2006/relationships/tags" Target="../tags/tag27.xml"/><Relationship Id="rId6" Type="http://schemas.openxmlformats.org/officeDocument/2006/relationships/image" Target="../media/image1.jpeg"/><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3.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7.xml"/><Relationship Id="rId3" Type="http://schemas.openxmlformats.org/officeDocument/2006/relationships/tags" Target="../tags/tag32.xml"/><Relationship Id="rId2" Type="http://schemas.openxmlformats.org/officeDocument/2006/relationships/image" Target="../media/image1.jpeg"/><Relationship Id="rId1" Type="http://schemas.openxmlformats.org/officeDocument/2006/relationships/tags" Target="../tags/tag31.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7.xml"/><Relationship Id="rId3" Type="http://schemas.openxmlformats.org/officeDocument/2006/relationships/tags" Target="../tags/tag34.xml"/><Relationship Id="rId2" Type="http://schemas.openxmlformats.org/officeDocument/2006/relationships/image" Target="../media/image1.jpeg"/><Relationship Id="rId1" Type="http://schemas.openxmlformats.org/officeDocument/2006/relationships/tags" Target="../tags/tag33.xml"/></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7.xml"/><Relationship Id="rId4" Type="http://schemas.openxmlformats.org/officeDocument/2006/relationships/tags" Target="../tags/tag36.xml"/><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ags" Target="../tags/tag35.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7.xml"/><Relationship Id="rId3" Type="http://schemas.openxmlformats.org/officeDocument/2006/relationships/tags" Target="../tags/tag38.xml"/><Relationship Id="rId2" Type="http://schemas.openxmlformats.org/officeDocument/2006/relationships/image" Target="../media/image1.jpeg"/><Relationship Id="rId1" Type="http://schemas.openxmlformats.org/officeDocument/2006/relationships/tags" Target="../tags/tag37.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7.xml"/><Relationship Id="rId3" Type="http://schemas.openxmlformats.org/officeDocument/2006/relationships/tags" Target="../tags/tag40.xml"/><Relationship Id="rId2" Type="http://schemas.openxmlformats.org/officeDocument/2006/relationships/image" Target="../media/image1.jpeg"/><Relationship Id="rId1" Type="http://schemas.openxmlformats.org/officeDocument/2006/relationships/tags" Target="../tags/tag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custDataLst>
              <p:tags r:id="rId1"/>
            </p:custDataLst>
          </p:nvPr>
        </p:nvSpPr>
        <p:spPr>
          <a:xfrm>
            <a:off x="826770" y="2205355"/>
            <a:ext cx="3406140" cy="10147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6000" dirty="0">
              <a:solidFill>
                <a:schemeClr val="bg1"/>
              </a:solidFill>
              <a:latin typeface="+mj-ea"/>
              <a:ea typeface="+mj-ea"/>
            </a:endParaRPr>
          </a:p>
        </p:txBody>
      </p:sp>
      <p:sp>
        <p:nvSpPr>
          <p:cNvPr id="4" name="标题 3"/>
          <p:cNvSpPr>
            <a:spLocks noGrp="1"/>
          </p:cNvSpPr>
          <p:nvPr>
            <p:ph type="ctrTitle"/>
            <p:custDataLst>
              <p:tags r:id="rId2"/>
            </p:custDataLst>
          </p:nvPr>
        </p:nvSpPr>
        <p:spPr>
          <a:xfrm>
            <a:off x="880110" y="3457575"/>
            <a:ext cx="8456295" cy="1241425"/>
          </a:xfrm>
        </p:spPr>
        <p:txBody>
          <a:bodyPr>
            <a:normAutofit/>
          </a:bodyPr>
          <a:lstStyle/>
          <a:p>
            <a:pPr algn="l"/>
            <a:r>
              <a:rPr lang="zh-CN" altLang="en-US">
                <a:sym typeface="+mn-ea"/>
              </a:rPr>
              <a:t>微博营销实施</a:t>
            </a:r>
            <a:endParaRPr lang="zh-CN" altLang="en-US">
              <a:sym typeface="+mn-ea"/>
            </a:endParaRPr>
          </a:p>
        </p:txBody>
      </p:sp>
      <p:sp>
        <p:nvSpPr>
          <p:cNvPr id="2" name="文本框 1"/>
          <p:cNvSpPr txBox="1"/>
          <p:nvPr/>
        </p:nvSpPr>
        <p:spPr>
          <a:xfrm>
            <a:off x="880110" y="2251710"/>
            <a:ext cx="3801110" cy="922020"/>
          </a:xfrm>
          <a:prstGeom prst="rect">
            <a:avLst/>
          </a:prstGeom>
          <a:noFill/>
        </p:spPr>
        <p:txBody>
          <a:bodyPr wrap="square" rtlCol="0">
            <a:spAutoFit/>
          </a:bodyPr>
          <a:p>
            <a:r>
              <a:rPr lang="zh-CN" altLang="en-US" sz="5400" b="1">
                <a:solidFill>
                  <a:schemeClr val="bg1"/>
                </a:solidFill>
              </a:rPr>
              <a:t>课件二十三</a:t>
            </a:r>
            <a:endParaRPr lang="zh-CN" altLang="en-US" sz="5400" b="1">
              <a:solidFill>
                <a:schemeClr val="bg1"/>
              </a:solidFill>
            </a:endParaRPr>
          </a:p>
        </p:txBody>
      </p:sp>
    </p:spTree>
    <p:custDataLst>
      <p:tags r:id="rId3"/>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407225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效果监控</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40" name="MH_SubTitle_1"/>
          <p:cNvSpPr/>
          <p:nvPr>
            <p:custDataLst>
              <p:tags r:id="rId3"/>
            </p:custDataLst>
          </p:nvPr>
        </p:nvSpPr>
        <p:spPr>
          <a:xfrm>
            <a:off x="513080" y="4389755"/>
            <a:ext cx="2412365" cy="578485"/>
          </a:xfrm>
          <a:prstGeom prst="rect">
            <a:avLst/>
          </a:prstGeom>
          <a:solidFill>
            <a:schemeClr val="accent1"/>
          </a:solidFill>
          <a:ln w="12700" cap="flat" cmpd="sng" algn="ctr">
            <a:noFill/>
            <a:prstDash val="solid"/>
            <a:miter lim="800000"/>
          </a:ln>
          <a:effectLst/>
        </p:spPr>
        <p:txBody>
          <a:bodyPr anchor="ctr">
            <a:norm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solidFill>
                  <a:srgbClr val="FFFFFF"/>
                </a:solidFill>
                <a:effectLst/>
                <a:uLnTx/>
                <a:uFillTx/>
                <a:latin typeface="+mn-lt"/>
                <a:ea typeface="+mn-ea"/>
                <a:cs typeface="+mn-cs"/>
              </a:rPr>
              <a:t>数据监测</a:t>
            </a:r>
            <a:endParaRPr kumimoji="0" lang="zh-CN" altLang="en-US" b="1" i="0" u="none" strike="noStrike" kern="0" cap="none" spc="0" normalizeH="0" baseline="0" noProof="0" dirty="0" smtClean="0">
              <a:ln>
                <a:noFill/>
              </a:ln>
              <a:solidFill>
                <a:srgbClr val="FFFFFF"/>
              </a:solidFill>
              <a:effectLst/>
              <a:uLnTx/>
              <a:uFillTx/>
              <a:latin typeface="+mn-lt"/>
              <a:ea typeface="+mn-ea"/>
              <a:cs typeface="+mn-cs"/>
            </a:endParaRPr>
          </a:p>
        </p:txBody>
      </p:sp>
      <p:sp>
        <p:nvSpPr>
          <p:cNvPr id="41" name="MH_Other_1"/>
          <p:cNvSpPr/>
          <p:nvPr>
            <p:custDataLst>
              <p:tags r:id="rId4"/>
            </p:custDataLst>
          </p:nvPr>
        </p:nvSpPr>
        <p:spPr>
          <a:xfrm rot="18865419">
            <a:off x="2607945" y="4229100"/>
            <a:ext cx="1106805" cy="392430"/>
          </a:xfrm>
          <a:custGeom>
            <a:avLst/>
            <a:gdLst>
              <a:gd name="connsiteX0" fmla="*/ 731515 w 731515"/>
              <a:gd name="connsiteY0" fmla="*/ 0 h 267350"/>
              <a:gd name="connsiteX1" fmla="*/ 458731 w 731515"/>
              <a:gd name="connsiteY1" fmla="*/ 267350 h 267350"/>
              <a:gd name="connsiteX2" fmla="*/ 0 w 731515"/>
              <a:gd name="connsiteY2" fmla="*/ 267350 h 267350"/>
              <a:gd name="connsiteX3" fmla="*/ 270527 w 731515"/>
              <a:gd name="connsiteY3" fmla="*/ 2211 h 267350"/>
              <a:gd name="connsiteX4" fmla="*/ 268360 w 731515"/>
              <a:gd name="connsiteY4" fmla="*/ 0 h 267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515" h="267350">
                <a:moveTo>
                  <a:pt x="731515" y="0"/>
                </a:moveTo>
                <a:lnTo>
                  <a:pt x="458731" y="267350"/>
                </a:lnTo>
                <a:lnTo>
                  <a:pt x="0" y="267350"/>
                </a:lnTo>
                <a:lnTo>
                  <a:pt x="270527" y="2211"/>
                </a:lnTo>
                <a:lnTo>
                  <a:pt x="268360" y="0"/>
                </a:lnTo>
                <a:close/>
              </a:path>
            </a:pathLst>
          </a:custGeom>
          <a:solidFill>
            <a:schemeClr val="accent1">
              <a:lumMod val="20000"/>
              <a:lumOff val="80000"/>
            </a:schemeClr>
          </a:solidFill>
          <a:ln w="12700" cap="flat" cmpd="sng" algn="ctr">
            <a:noFill/>
            <a:prstDash val="solid"/>
            <a:miter lim="800000"/>
          </a:ln>
          <a:effec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a:ln>
                <a:noFill/>
              </a:ln>
              <a:solidFill>
                <a:srgbClr val="55595B"/>
              </a:solidFill>
              <a:effectLst/>
              <a:uLnTx/>
              <a:uFillTx/>
              <a:latin typeface="Times New Roman" panose="02020603050405020304"/>
              <a:ea typeface="幼圆" panose="02010509060101010101"/>
              <a:cs typeface="+mn-cs"/>
            </a:endParaRPr>
          </a:p>
        </p:txBody>
      </p:sp>
      <p:sp>
        <p:nvSpPr>
          <p:cNvPr id="42" name="MH_SubTitle_2"/>
          <p:cNvSpPr/>
          <p:nvPr>
            <p:custDataLst>
              <p:tags r:id="rId5"/>
            </p:custDataLst>
          </p:nvPr>
        </p:nvSpPr>
        <p:spPr>
          <a:xfrm>
            <a:off x="3397250" y="3887470"/>
            <a:ext cx="2412365" cy="576580"/>
          </a:xfrm>
          <a:prstGeom prst="rect">
            <a:avLst/>
          </a:prstGeom>
          <a:solidFill>
            <a:schemeClr val="accent2"/>
          </a:solidFill>
          <a:ln w="12700" cap="flat" cmpd="sng" algn="ctr">
            <a:noFill/>
            <a:prstDash val="solid"/>
            <a:miter lim="800000"/>
          </a:ln>
          <a:effectLst/>
        </p:spPr>
        <p:txBody>
          <a:bodyPr anchor="ctr">
            <a:norm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solidFill>
                  <a:srgbClr val="FFFFFF"/>
                </a:solidFill>
                <a:effectLst/>
                <a:uLnTx/>
                <a:uFillTx/>
                <a:latin typeface="+mn-lt"/>
                <a:ea typeface="+mn-ea"/>
                <a:cs typeface="+mn-cs"/>
              </a:rPr>
              <a:t>数据收集</a:t>
            </a:r>
            <a:endParaRPr kumimoji="0" lang="zh-CN" altLang="en-US" b="1" i="0" u="none" strike="noStrike" kern="0" cap="none" spc="0" normalizeH="0" baseline="0" noProof="0" dirty="0" smtClean="0">
              <a:ln>
                <a:noFill/>
              </a:ln>
              <a:solidFill>
                <a:srgbClr val="FFFFFF"/>
              </a:solidFill>
              <a:effectLst/>
              <a:uLnTx/>
              <a:uFillTx/>
              <a:latin typeface="+mn-lt"/>
              <a:ea typeface="+mn-ea"/>
              <a:cs typeface="+mn-cs"/>
            </a:endParaRPr>
          </a:p>
        </p:txBody>
      </p:sp>
      <p:sp>
        <p:nvSpPr>
          <p:cNvPr id="43" name="MH_SubTitle_3"/>
          <p:cNvSpPr/>
          <p:nvPr>
            <p:custDataLst>
              <p:tags r:id="rId6"/>
            </p:custDataLst>
          </p:nvPr>
        </p:nvSpPr>
        <p:spPr>
          <a:xfrm>
            <a:off x="6282690" y="4389755"/>
            <a:ext cx="2412365" cy="578485"/>
          </a:xfrm>
          <a:prstGeom prst="rect">
            <a:avLst/>
          </a:prstGeom>
          <a:solidFill>
            <a:schemeClr val="accent1"/>
          </a:solidFill>
          <a:ln w="12700" cap="flat" cmpd="sng" algn="ctr">
            <a:noFill/>
            <a:prstDash val="solid"/>
            <a:miter lim="800000"/>
          </a:ln>
          <a:effectLst/>
        </p:spPr>
        <p:txBody>
          <a:bodyPr anchor="ctr">
            <a:norm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solidFill>
                  <a:srgbClr val="FFFFFF"/>
                </a:solidFill>
                <a:effectLst/>
                <a:uLnTx/>
                <a:uFillTx/>
                <a:latin typeface="+mn-lt"/>
                <a:ea typeface="+mn-ea"/>
                <a:cs typeface="+mn-cs"/>
              </a:rPr>
              <a:t>数据分析</a:t>
            </a:r>
            <a:endParaRPr kumimoji="0" lang="zh-CN" altLang="en-US" b="1" i="0" u="none" strike="noStrike" kern="0" cap="none" spc="0" normalizeH="0" baseline="0" noProof="0" dirty="0" smtClean="0">
              <a:ln>
                <a:noFill/>
              </a:ln>
              <a:solidFill>
                <a:srgbClr val="FFFFFF"/>
              </a:solidFill>
              <a:effectLst/>
              <a:uLnTx/>
              <a:uFillTx/>
              <a:latin typeface="+mn-lt"/>
              <a:ea typeface="+mn-ea"/>
              <a:cs typeface="+mn-cs"/>
            </a:endParaRPr>
          </a:p>
        </p:txBody>
      </p:sp>
      <p:sp>
        <p:nvSpPr>
          <p:cNvPr id="44" name="MH_Other_2"/>
          <p:cNvSpPr/>
          <p:nvPr>
            <p:custDataLst>
              <p:tags r:id="rId7"/>
            </p:custDataLst>
          </p:nvPr>
        </p:nvSpPr>
        <p:spPr>
          <a:xfrm rot="18865419">
            <a:off x="8366125" y="4229100"/>
            <a:ext cx="1106805" cy="392430"/>
          </a:xfrm>
          <a:custGeom>
            <a:avLst/>
            <a:gdLst>
              <a:gd name="connsiteX0" fmla="*/ 731515 w 731515"/>
              <a:gd name="connsiteY0" fmla="*/ 0 h 267350"/>
              <a:gd name="connsiteX1" fmla="*/ 458731 w 731515"/>
              <a:gd name="connsiteY1" fmla="*/ 267350 h 267350"/>
              <a:gd name="connsiteX2" fmla="*/ 0 w 731515"/>
              <a:gd name="connsiteY2" fmla="*/ 267350 h 267350"/>
              <a:gd name="connsiteX3" fmla="*/ 270527 w 731515"/>
              <a:gd name="connsiteY3" fmla="*/ 2211 h 267350"/>
              <a:gd name="connsiteX4" fmla="*/ 268360 w 731515"/>
              <a:gd name="connsiteY4" fmla="*/ 0 h 267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515" h="267350">
                <a:moveTo>
                  <a:pt x="731515" y="0"/>
                </a:moveTo>
                <a:lnTo>
                  <a:pt x="458731" y="267350"/>
                </a:lnTo>
                <a:lnTo>
                  <a:pt x="0" y="267350"/>
                </a:lnTo>
                <a:lnTo>
                  <a:pt x="270527" y="2211"/>
                </a:lnTo>
                <a:lnTo>
                  <a:pt x="268360" y="0"/>
                </a:lnTo>
                <a:close/>
              </a:path>
            </a:pathLst>
          </a:custGeom>
          <a:solidFill>
            <a:schemeClr val="accent1">
              <a:lumMod val="20000"/>
              <a:lumOff val="80000"/>
            </a:schemeClr>
          </a:solidFill>
          <a:ln w="12700" cap="flat" cmpd="sng" algn="ctr">
            <a:noFill/>
            <a:prstDash val="solid"/>
            <a:miter lim="800000"/>
          </a:ln>
          <a:effec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a:ln>
                <a:noFill/>
              </a:ln>
              <a:solidFill>
                <a:srgbClr val="55595B"/>
              </a:solidFill>
              <a:effectLst/>
              <a:uLnTx/>
              <a:uFillTx/>
              <a:latin typeface="Times New Roman" panose="02020603050405020304"/>
              <a:ea typeface="幼圆" panose="02010509060101010101"/>
              <a:cs typeface="+mn-cs"/>
            </a:endParaRPr>
          </a:p>
        </p:txBody>
      </p:sp>
      <p:sp>
        <p:nvSpPr>
          <p:cNvPr id="45" name="MH_SubTitle_4"/>
          <p:cNvSpPr/>
          <p:nvPr>
            <p:custDataLst>
              <p:tags r:id="rId8"/>
            </p:custDataLst>
          </p:nvPr>
        </p:nvSpPr>
        <p:spPr>
          <a:xfrm>
            <a:off x="9167495" y="3887470"/>
            <a:ext cx="2412365" cy="576580"/>
          </a:xfrm>
          <a:prstGeom prst="rect">
            <a:avLst/>
          </a:prstGeom>
          <a:solidFill>
            <a:schemeClr val="accent2"/>
          </a:solidFill>
          <a:ln w="12700" cap="flat" cmpd="sng" algn="ctr">
            <a:noFill/>
            <a:prstDash val="solid"/>
            <a:miter lim="800000"/>
          </a:ln>
          <a:effectLst/>
        </p:spPr>
        <p:txBody>
          <a:bodyPr anchor="ctr">
            <a:norm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solidFill>
                  <a:srgbClr val="FFFFFF"/>
                </a:solidFill>
                <a:effectLst/>
                <a:uLnTx/>
                <a:uFillTx/>
                <a:latin typeface="+mn-lt"/>
                <a:ea typeface="+mn-ea"/>
                <a:cs typeface="+mn-cs"/>
              </a:rPr>
              <a:t>优化控制</a:t>
            </a:r>
            <a:endParaRPr kumimoji="0" lang="zh-CN" altLang="en-US" b="1" i="0" u="none" strike="noStrike" kern="0" cap="none" spc="0" normalizeH="0" baseline="0" noProof="0" dirty="0" smtClean="0">
              <a:ln>
                <a:noFill/>
              </a:ln>
              <a:solidFill>
                <a:srgbClr val="FFFFFF"/>
              </a:solidFill>
              <a:effectLst/>
              <a:uLnTx/>
              <a:uFillTx/>
              <a:latin typeface="+mn-lt"/>
              <a:ea typeface="+mn-ea"/>
              <a:cs typeface="+mn-cs"/>
            </a:endParaRPr>
          </a:p>
        </p:txBody>
      </p:sp>
      <p:sp>
        <p:nvSpPr>
          <p:cNvPr id="46" name="MH_Other_3"/>
          <p:cNvSpPr/>
          <p:nvPr>
            <p:custDataLst>
              <p:tags r:id="rId9"/>
            </p:custDataLst>
          </p:nvPr>
        </p:nvSpPr>
        <p:spPr>
          <a:xfrm rot="2734581" flipH="1">
            <a:off x="5492750" y="4229100"/>
            <a:ext cx="1106805" cy="392430"/>
          </a:xfrm>
          <a:custGeom>
            <a:avLst/>
            <a:gdLst>
              <a:gd name="connsiteX0" fmla="*/ 731515 w 731515"/>
              <a:gd name="connsiteY0" fmla="*/ 0 h 267350"/>
              <a:gd name="connsiteX1" fmla="*/ 458731 w 731515"/>
              <a:gd name="connsiteY1" fmla="*/ 267350 h 267350"/>
              <a:gd name="connsiteX2" fmla="*/ 0 w 731515"/>
              <a:gd name="connsiteY2" fmla="*/ 267350 h 267350"/>
              <a:gd name="connsiteX3" fmla="*/ 270527 w 731515"/>
              <a:gd name="connsiteY3" fmla="*/ 2211 h 267350"/>
              <a:gd name="connsiteX4" fmla="*/ 268360 w 731515"/>
              <a:gd name="connsiteY4" fmla="*/ 0 h 267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515" h="267350">
                <a:moveTo>
                  <a:pt x="731515" y="0"/>
                </a:moveTo>
                <a:lnTo>
                  <a:pt x="458731" y="267350"/>
                </a:lnTo>
                <a:lnTo>
                  <a:pt x="0" y="267350"/>
                </a:lnTo>
                <a:lnTo>
                  <a:pt x="270527" y="2211"/>
                </a:lnTo>
                <a:lnTo>
                  <a:pt x="268360" y="0"/>
                </a:lnTo>
                <a:close/>
              </a:path>
            </a:pathLst>
          </a:custGeom>
          <a:solidFill>
            <a:schemeClr val="accent2">
              <a:lumMod val="20000"/>
              <a:lumOff val="80000"/>
            </a:schemeClr>
          </a:solidFill>
          <a:ln w="12700" cap="flat" cmpd="sng" algn="ctr">
            <a:noFill/>
            <a:prstDash val="solid"/>
            <a:miter lim="800000"/>
          </a:ln>
          <a:effec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a:ln>
                <a:noFill/>
              </a:ln>
              <a:solidFill>
                <a:srgbClr val="55595B"/>
              </a:solidFill>
              <a:effectLst/>
              <a:uLnTx/>
              <a:uFillTx/>
              <a:latin typeface="Times New Roman" panose="02020603050405020304"/>
              <a:ea typeface="幼圆" panose="02010509060101010101"/>
              <a:cs typeface="+mn-cs"/>
            </a:endParaRPr>
          </a:p>
        </p:txBody>
      </p:sp>
      <p:sp>
        <p:nvSpPr>
          <p:cNvPr id="3082" name="MH_Other_4"/>
          <p:cNvSpPr txBox="1">
            <a:spLocks noChangeArrowheads="1"/>
          </p:cNvSpPr>
          <p:nvPr>
            <p:custDataLst>
              <p:tags r:id="rId10"/>
            </p:custDataLst>
          </p:nvPr>
        </p:nvSpPr>
        <p:spPr bwMode="auto">
          <a:xfrm>
            <a:off x="513080" y="3831590"/>
            <a:ext cx="241236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幼圆" panose="02010509060101010101" pitchFamily="49" charset="-122"/>
                <a:cs typeface="+mn-cs"/>
              </a:rPr>
              <a:t>1</a:t>
            </a:r>
            <a:endParaRPr kumimoji="0" lang="zh-CN" altLang="en-US" sz="3600"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幼圆" panose="02010509060101010101" pitchFamily="49" charset="-122"/>
              <a:cs typeface="+mn-cs"/>
            </a:endParaRPr>
          </a:p>
        </p:txBody>
      </p:sp>
      <p:sp>
        <p:nvSpPr>
          <p:cNvPr id="3084" name="MH_Other_5"/>
          <p:cNvSpPr txBox="1">
            <a:spLocks noChangeArrowheads="1"/>
          </p:cNvSpPr>
          <p:nvPr>
            <p:custDataLst>
              <p:tags r:id="rId11"/>
            </p:custDataLst>
          </p:nvPr>
        </p:nvSpPr>
        <p:spPr bwMode="auto">
          <a:xfrm>
            <a:off x="6282690" y="3831590"/>
            <a:ext cx="241236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schemeClr val="accent1">
                    <a:lumMod val="75000"/>
                  </a:schemeClr>
                </a:solidFill>
                <a:effectLst/>
                <a:uLnTx/>
                <a:uFillTx/>
                <a:latin typeface="Times New Roman" panose="02020603050405020304" pitchFamily="18" charset="0"/>
                <a:ea typeface="幼圆" panose="02010509060101010101" pitchFamily="49" charset="-122"/>
                <a:cs typeface="+mn-cs"/>
              </a:rPr>
              <a:t>3</a:t>
            </a:r>
            <a:endParaRPr kumimoji="0" lang="zh-CN" altLang="en-US" sz="3600" b="1" i="0" u="none" strike="noStrike" kern="1200" cap="none" spc="0" normalizeH="0" baseline="0" noProof="0">
              <a:ln>
                <a:noFill/>
              </a:ln>
              <a:solidFill>
                <a:schemeClr val="accent1">
                  <a:lumMod val="75000"/>
                </a:schemeClr>
              </a:solidFill>
              <a:effectLst/>
              <a:uLnTx/>
              <a:uFillTx/>
              <a:latin typeface="Times New Roman" panose="02020603050405020304" pitchFamily="18" charset="0"/>
              <a:ea typeface="幼圆" panose="02010509060101010101" pitchFamily="49" charset="-122"/>
              <a:cs typeface="+mn-cs"/>
            </a:endParaRPr>
          </a:p>
        </p:txBody>
      </p:sp>
      <p:sp>
        <p:nvSpPr>
          <p:cNvPr id="3087" name="MH_Other_6"/>
          <p:cNvSpPr txBox="1">
            <a:spLocks noChangeArrowheads="1"/>
          </p:cNvSpPr>
          <p:nvPr>
            <p:custDataLst>
              <p:tags r:id="rId12"/>
            </p:custDataLst>
          </p:nvPr>
        </p:nvSpPr>
        <p:spPr bwMode="auto">
          <a:xfrm>
            <a:off x="3397250" y="4481195"/>
            <a:ext cx="241236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schemeClr val="accent2">
                    <a:lumMod val="75000"/>
                  </a:schemeClr>
                </a:solidFill>
                <a:effectLst/>
                <a:uLnTx/>
                <a:uFillTx/>
                <a:latin typeface="Times New Roman" panose="02020603050405020304" pitchFamily="18" charset="0"/>
                <a:ea typeface="幼圆" panose="02010509060101010101" pitchFamily="49" charset="-122"/>
                <a:cs typeface="+mn-cs"/>
              </a:rPr>
              <a:t>2</a:t>
            </a:r>
            <a:endParaRPr kumimoji="0" lang="zh-CN" altLang="en-US" sz="3600" b="1" i="0" u="none" strike="noStrike" kern="1200" cap="none" spc="0" normalizeH="0" baseline="0" noProof="0">
              <a:ln>
                <a:noFill/>
              </a:ln>
              <a:solidFill>
                <a:schemeClr val="accent2">
                  <a:lumMod val="75000"/>
                </a:schemeClr>
              </a:solidFill>
              <a:effectLst/>
              <a:uLnTx/>
              <a:uFillTx/>
              <a:latin typeface="Times New Roman" panose="02020603050405020304" pitchFamily="18" charset="0"/>
              <a:ea typeface="幼圆" panose="02010509060101010101" pitchFamily="49" charset="-122"/>
              <a:cs typeface="+mn-cs"/>
            </a:endParaRPr>
          </a:p>
        </p:txBody>
      </p:sp>
      <p:sp>
        <p:nvSpPr>
          <p:cNvPr id="3089" name="MH_Other_7"/>
          <p:cNvSpPr txBox="1">
            <a:spLocks noChangeArrowheads="1"/>
          </p:cNvSpPr>
          <p:nvPr>
            <p:custDataLst>
              <p:tags r:id="rId13"/>
            </p:custDataLst>
          </p:nvPr>
        </p:nvSpPr>
        <p:spPr bwMode="auto">
          <a:xfrm>
            <a:off x="9167495" y="4481195"/>
            <a:ext cx="241236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schemeClr val="accent2">
                    <a:lumMod val="75000"/>
                  </a:schemeClr>
                </a:solidFill>
                <a:effectLst/>
                <a:uLnTx/>
                <a:uFillTx/>
                <a:latin typeface="Times New Roman" panose="02020603050405020304" pitchFamily="18" charset="0"/>
                <a:ea typeface="幼圆" panose="02010509060101010101" pitchFamily="49" charset="-122"/>
                <a:cs typeface="+mn-cs"/>
              </a:rPr>
              <a:t>4</a:t>
            </a:r>
            <a:endParaRPr kumimoji="0" lang="zh-CN" altLang="en-US" sz="3600" b="1" i="0" u="none" strike="noStrike" kern="1200" cap="none" spc="0" normalizeH="0" baseline="0" noProof="0">
              <a:ln>
                <a:noFill/>
              </a:ln>
              <a:solidFill>
                <a:schemeClr val="accent2">
                  <a:lumMod val="75000"/>
                </a:schemeClr>
              </a:solidFill>
              <a:effectLst/>
              <a:uLnTx/>
              <a:uFillTx/>
              <a:latin typeface="Times New Roman" panose="02020603050405020304" pitchFamily="18" charset="0"/>
              <a:ea typeface="幼圆" panose="02010509060101010101" pitchFamily="49" charset="-122"/>
              <a:cs typeface="+mn-cs"/>
            </a:endParaRPr>
          </a:p>
        </p:txBody>
      </p:sp>
      <p:sp>
        <p:nvSpPr>
          <p:cNvPr id="23" name="Text Box 10"/>
          <p:cNvSpPr txBox="1">
            <a:spLocks noChangeArrowheads="1"/>
          </p:cNvSpPr>
          <p:nvPr/>
        </p:nvSpPr>
        <p:spPr bwMode="auto">
          <a:xfrm>
            <a:off x="431800" y="5173980"/>
            <a:ext cx="2476500" cy="876300"/>
          </a:xfrm>
          <a:prstGeom prst="rect">
            <a:avLst/>
          </a:prstGeom>
          <a:noFill/>
          <a:ln w="9525">
            <a:noFill/>
            <a:miter lim="800000"/>
          </a:ln>
        </p:spPr>
        <p:txBody>
          <a:bodyPr wrap="square" lIns="45720" tIns="22860" rIns="45720" bIns="22860">
            <a:spAutoFit/>
          </a:bodyPr>
          <a:lstStyle/>
          <a:p>
            <a:pPr marR="0" algn="ctr"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包括：关注数、粉丝数、</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a:p>
            <a:pPr marR="0" algn="ctr"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微博数、转发量、评论数、</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a:p>
            <a:pPr marR="0" algn="ctr"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总话题量等等数据。</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p:txBody>
      </p:sp>
      <p:sp>
        <p:nvSpPr>
          <p:cNvPr id="24" name="Text Box 10"/>
          <p:cNvSpPr txBox="1">
            <a:spLocks noChangeArrowheads="1"/>
          </p:cNvSpPr>
          <p:nvPr/>
        </p:nvSpPr>
        <p:spPr bwMode="auto">
          <a:xfrm>
            <a:off x="6263640" y="5173980"/>
            <a:ext cx="2376805" cy="876300"/>
          </a:xfrm>
          <a:prstGeom prst="rect">
            <a:avLst/>
          </a:prstGeom>
          <a:noFill/>
          <a:ln w="9525">
            <a:noFill/>
            <a:miter lim="800000"/>
          </a:ln>
        </p:spPr>
        <p:txBody>
          <a:bodyPr wrap="square" lIns="45720" tIns="22860" rIns="45720" bIns="22860">
            <a:spAutoFit/>
          </a:bodyPr>
          <a:lstStyle/>
          <a:p>
            <a:pPr marR="0" algn="l"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四类指标：粉丝数量和活跃度、传播力、好感度、粉丝特质</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p:txBody>
      </p:sp>
      <p:sp>
        <p:nvSpPr>
          <p:cNvPr id="25" name="Text Box 10"/>
          <p:cNvSpPr txBox="1">
            <a:spLocks noChangeArrowheads="1"/>
          </p:cNvSpPr>
          <p:nvPr/>
        </p:nvSpPr>
        <p:spPr bwMode="auto">
          <a:xfrm>
            <a:off x="3486150" y="2263775"/>
            <a:ext cx="2234565" cy="1430655"/>
          </a:xfrm>
          <a:prstGeom prst="rect">
            <a:avLst/>
          </a:prstGeom>
          <a:noFill/>
          <a:ln w="9525">
            <a:noFill/>
            <a:miter lim="800000"/>
          </a:ln>
        </p:spPr>
        <p:txBody>
          <a:bodyPr wrap="square" lIns="45720" tIns="22860" rIns="45720" bIns="22860">
            <a:spAutoFit/>
          </a:bodyPr>
          <a:lstStyle/>
          <a:p>
            <a:pPr marR="0" algn="l"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可通过微博管理中心收集数据。</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a:p>
            <a:pPr marR="0" algn="l"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四个模块：粉丝分析、内容分析、互动分析和行业趋势</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p:txBody>
      </p:sp>
      <p:sp>
        <p:nvSpPr>
          <p:cNvPr id="26" name="Text Box 10"/>
          <p:cNvSpPr txBox="1">
            <a:spLocks noChangeArrowheads="1"/>
          </p:cNvSpPr>
          <p:nvPr/>
        </p:nvSpPr>
        <p:spPr bwMode="auto">
          <a:xfrm>
            <a:off x="8276590" y="1390650"/>
            <a:ext cx="3844290" cy="2371090"/>
          </a:xfrm>
          <a:prstGeom prst="rect">
            <a:avLst/>
          </a:prstGeom>
          <a:noFill/>
          <a:ln w="9525">
            <a:noFill/>
            <a:miter lim="800000"/>
          </a:ln>
        </p:spPr>
        <p:txBody>
          <a:bodyPr wrap="square" lIns="45720" tIns="22860" rIns="45720" bIns="22860">
            <a:spAutoFit/>
          </a:bodyPr>
          <a:lstStyle/>
          <a:p>
            <a:pPr marR="0" algn="l" defTabSz="685165" eaLnBrk="1" fontAlgn="auto" hangingPunct="1">
              <a:lnSpc>
                <a:spcPct val="120000"/>
              </a:lnSpc>
              <a:spcBef>
                <a:spcPts val="0"/>
              </a:spcBef>
              <a:spcAft>
                <a:spcPts val="0"/>
              </a:spcAft>
              <a:buClrTx/>
              <a:buSzTx/>
              <a:buFontTx/>
              <a:buNone/>
              <a:defRPr/>
            </a:pPr>
            <a:r>
              <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rPr>
              <a:t>（1）内容没有和用户的状态挂钩，引不起兴趣；</a:t>
            </a:r>
            <a:endPar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endParaRPr>
          </a:p>
          <a:p>
            <a:pPr marR="0" algn="l" defTabSz="685165" eaLnBrk="1" fontAlgn="auto" hangingPunct="1">
              <a:lnSpc>
                <a:spcPct val="120000"/>
              </a:lnSpc>
              <a:spcBef>
                <a:spcPts val="0"/>
              </a:spcBef>
              <a:spcAft>
                <a:spcPts val="0"/>
              </a:spcAft>
              <a:buClrTx/>
              <a:buSzTx/>
              <a:buFontTx/>
              <a:buNone/>
              <a:defRPr/>
            </a:pPr>
            <a:r>
              <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rPr>
              <a:t>（2）内容展现的形式平铺冰冷，无创意无人情味；</a:t>
            </a:r>
            <a:endPar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endParaRPr>
          </a:p>
          <a:p>
            <a:pPr marR="0" algn="l" defTabSz="685165" eaLnBrk="1" fontAlgn="auto" hangingPunct="1">
              <a:lnSpc>
                <a:spcPct val="120000"/>
              </a:lnSpc>
              <a:spcBef>
                <a:spcPts val="0"/>
              </a:spcBef>
              <a:spcAft>
                <a:spcPts val="0"/>
              </a:spcAft>
              <a:buClrTx/>
              <a:buSzTx/>
              <a:buFontTx/>
              <a:buNone/>
              <a:defRPr/>
            </a:pPr>
            <a:r>
              <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rPr>
              <a:t>（3）内容附图排版和色彩太差，无美感、无贴合感；</a:t>
            </a:r>
            <a:endPar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endParaRPr>
          </a:p>
          <a:p>
            <a:pPr marR="0" algn="l" defTabSz="685165" eaLnBrk="1" fontAlgn="auto" hangingPunct="1">
              <a:lnSpc>
                <a:spcPct val="120000"/>
              </a:lnSpc>
              <a:spcBef>
                <a:spcPts val="0"/>
              </a:spcBef>
              <a:spcAft>
                <a:spcPts val="0"/>
              </a:spcAft>
              <a:buClrTx/>
              <a:buSzTx/>
              <a:buFontTx/>
              <a:buNone/>
              <a:defRPr/>
            </a:pPr>
            <a:r>
              <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rPr>
              <a:t>（4）活动内容发布后，没有进行渠道的传播，酒香在深巷人不知；</a:t>
            </a:r>
            <a:endPar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endParaRPr>
          </a:p>
          <a:p>
            <a:pPr marR="0" algn="l" defTabSz="685165" eaLnBrk="1" fontAlgn="auto" hangingPunct="1">
              <a:lnSpc>
                <a:spcPct val="120000"/>
              </a:lnSpc>
              <a:spcBef>
                <a:spcPts val="0"/>
              </a:spcBef>
              <a:spcAft>
                <a:spcPts val="0"/>
              </a:spcAft>
              <a:buClrTx/>
              <a:buSzTx/>
              <a:buFontTx/>
              <a:buNone/>
              <a:defRPr/>
            </a:pPr>
            <a:r>
              <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rPr>
              <a:t>（5）内容发布的时间不恰当，根据粉丝群刷微博的习惯上的时间来发布内容。</a:t>
            </a:r>
            <a:endParaRPr kumimoji="0" lang="zh-CN" altLang="en-US" sz="1400" kern="1200" cap="none" spc="0" normalizeH="0" baseline="0" noProof="0" dirty="0">
              <a:solidFill>
                <a:schemeClr val="tx1">
                  <a:lumMod val="95000"/>
                  <a:lumOff val="5000"/>
                </a:schemeClr>
              </a:solidFill>
              <a:latin typeface="微软雅黑" panose="020B0503020204020204" charset="-122"/>
              <a:ea typeface="+mn-ea"/>
              <a:cs typeface="+mn-cs"/>
            </a:endParaRPr>
          </a:p>
        </p:txBody>
      </p:sp>
    </p:spTree>
    <p:custDataLst>
      <p:tags r:id="rId14"/>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49"/>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082"/>
                                        </p:tgtEl>
                                        <p:attrNameLst>
                                          <p:attrName>style.visibility</p:attrName>
                                        </p:attrNameLst>
                                      </p:cBhvr>
                                      <p:to>
                                        <p:strVal val="visible"/>
                                      </p:to>
                                    </p:set>
                                    <p:animEffect transition="in" filter="wipe(left)">
                                      <p:cBhvr>
                                        <p:cTn id="18" dur="500"/>
                                        <p:tgtEl>
                                          <p:spTgt spid="3082"/>
                                        </p:tgtEl>
                                      </p:cBhvr>
                                    </p:animEffect>
                                  </p:childTnLst>
                                </p:cTn>
                              </p:par>
                            </p:childTnLst>
                          </p:cTn>
                        </p:par>
                        <p:par>
                          <p:cTn id="19" fill="hold">
                            <p:stCondLst>
                              <p:cond delay="1149"/>
                            </p:stCondLst>
                            <p:childTnLst>
                              <p:par>
                                <p:cTn id="20" presetID="10" presetClass="entr" presetSubtype="0"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par>
                          <p:cTn id="23" fill="hold">
                            <p:stCondLst>
                              <p:cond delay="1649"/>
                            </p:stCondLst>
                            <p:childTnLst>
                              <p:par>
                                <p:cTn id="24" presetID="22" presetClass="entr" presetSubtype="8" fill="hold" grpId="0" nodeType="after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wipe(left)">
                                      <p:cBhvr>
                                        <p:cTn id="26" dur="500"/>
                                        <p:tgtEl>
                                          <p:spTgt spid="41"/>
                                        </p:tgtEl>
                                      </p:cBhvr>
                                    </p:animEffect>
                                  </p:childTnLst>
                                </p:cTn>
                              </p:par>
                            </p:childTnLst>
                          </p:cTn>
                        </p:par>
                        <p:par>
                          <p:cTn id="27" fill="hold">
                            <p:stCondLst>
                              <p:cond delay="2149"/>
                            </p:stCondLst>
                            <p:childTnLst>
                              <p:par>
                                <p:cTn id="28" presetID="22" presetClass="entr" presetSubtype="8"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087"/>
                                        </p:tgtEl>
                                        <p:attrNameLst>
                                          <p:attrName>style.visibility</p:attrName>
                                        </p:attrNameLst>
                                      </p:cBhvr>
                                      <p:to>
                                        <p:strVal val="visible"/>
                                      </p:to>
                                    </p:set>
                                    <p:animEffect transition="in" filter="wipe(left)">
                                      <p:cBhvr>
                                        <p:cTn id="33" dur="500"/>
                                        <p:tgtEl>
                                          <p:spTgt spid="3087"/>
                                        </p:tgtEl>
                                      </p:cBhvr>
                                    </p:animEffect>
                                  </p:childTnLst>
                                </p:cTn>
                              </p:par>
                            </p:childTnLst>
                          </p:cTn>
                        </p:par>
                        <p:par>
                          <p:cTn id="34" fill="hold">
                            <p:stCondLst>
                              <p:cond delay="2649"/>
                            </p:stCondLst>
                            <p:childTnLst>
                              <p:par>
                                <p:cTn id="35" presetID="10"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par>
                          <p:cTn id="38" fill="hold">
                            <p:stCondLst>
                              <p:cond delay="3149"/>
                            </p:stCondLst>
                            <p:childTnLst>
                              <p:par>
                                <p:cTn id="39" presetID="22" presetClass="entr" presetSubtype="8"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wipe(left)">
                                      <p:cBhvr>
                                        <p:cTn id="41" dur="500"/>
                                        <p:tgtEl>
                                          <p:spTgt spid="46"/>
                                        </p:tgtEl>
                                      </p:cBhvr>
                                    </p:animEffect>
                                  </p:childTnLst>
                                </p:cTn>
                              </p:par>
                            </p:childTnLst>
                          </p:cTn>
                        </p:par>
                        <p:par>
                          <p:cTn id="42" fill="hold">
                            <p:stCondLst>
                              <p:cond delay="3649"/>
                            </p:stCondLst>
                            <p:childTnLst>
                              <p:par>
                                <p:cTn id="43" presetID="22" presetClass="entr" presetSubtype="8" fill="hold" grpId="0"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500"/>
                                        <p:tgtEl>
                                          <p:spTgt spid="43"/>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084"/>
                                        </p:tgtEl>
                                        <p:attrNameLst>
                                          <p:attrName>style.visibility</p:attrName>
                                        </p:attrNameLst>
                                      </p:cBhvr>
                                      <p:to>
                                        <p:strVal val="visible"/>
                                      </p:to>
                                    </p:set>
                                    <p:animEffect transition="in" filter="wipe(left)">
                                      <p:cBhvr>
                                        <p:cTn id="48" dur="500"/>
                                        <p:tgtEl>
                                          <p:spTgt spid="3084"/>
                                        </p:tgtEl>
                                      </p:cBhvr>
                                    </p:animEffect>
                                  </p:childTnLst>
                                </p:cTn>
                              </p:par>
                            </p:childTnLst>
                          </p:cTn>
                        </p:par>
                        <p:par>
                          <p:cTn id="49" fill="hold">
                            <p:stCondLst>
                              <p:cond delay="4149"/>
                            </p:stCondLst>
                            <p:childTnLst>
                              <p:par>
                                <p:cTn id="50" presetID="10" presetClass="entr" presetSubtype="0" fill="hold" grpId="0"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par>
                          <p:cTn id="53" fill="hold">
                            <p:stCondLst>
                              <p:cond delay="4649"/>
                            </p:stCondLst>
                            <p:childTnLst>
                              <p:par>
                                <p:cTn id="54" presetID="22" presetClass="entr" presetSubtype="8" fill="hold" grpId="0" nodeType="after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500"/>
                                        <p:tgtEl>
                                          <p:spTgt spid="44"/>
                                        </p:tgtEl>
                                      </p:cBhvr>
                                    </p:animEffect>
                                  </p:childTnLst>
                                </p:cTn>
                              </p:par>
                            </p:childTnLst>
                          </p:cTn>
                        </p:par>
                        <p:par>
                          <p:cTn id="57" fill="hold">
                            <p:stCondLst>
                              <p:cond delay="5149"/>
                            </p:stCondLst>
                            <p:childTnLst>
                              <p:par>
                                <p:cTn id="58" presetID="22" presetClass="entr" presetSubtype="8"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wipe(left)">
                                      <p:cBhvr>
                                        <p:cTn id="60" dur="500"/>
                                        <p:tgtEl>
                                          <p:spTgt spid="45"/>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3089"/>
                                        </p:tgtEl>
                                        <p:attrNameLst>
                                          <p:attrName>style.visibility</p:attrName>
                                        </p:attrNameLst>
                                      </p:cBhvr>
                                      <p:to>
                                        <p:strVal val="visible"/>
                                      </p:to>
                                    </p:set>
                                    <p:animEffect transition="in" filter="wipe(left)">
                                      <p:cBhvr>
                                        <p:cTn id="63" dur="500"/>
                                        <p:tgtEl>
                                          <p:spTgt spid="3089"/>
                                        </p:tgtEl>
                                      </p:cBhvr>
                                    </p:animEffect>
                                  </p:childTnLst>
                                </p:cTn>
                              </p:par>
                            </p:childTnLst>
                          </p:cTn>
                        </p:par>
                        <p:par>
                          <p:cTn id="64" fill="hold">
                            <p:stCondLst>
                              <p:cond delay="5649"/>
                            </p:stCondLst>
                            <p:childTnLst>
                              <p:par>
                                <p:cTn id="65" presetID="10" presetClass="entr" presetSubtype="0"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bldLvl="0" animBg="1"/>
      <p:bldP spid="41" grpId="0" bldLvl="0" animBg="1"/>
      <p:bldP spid="42" grpId="0" bldLvl="0" animBg="1"/>
      <p:bldP spid="43" grpId="0" bldLvl="0" animBg="1"/>
      <p:bldP spid="44" grpId="0" bldLvl="0" animBg="1"/>
      <p:bldP spid="45" grpId="0" bldLvl="0" animBg="1"/>
      <p:bldP spid="46" grpId="0" bldLvl="0" animBg="1"/>
      <p:bldP spid="3082" grpId="0"/>
      <p:bldP spid="3084" grpId="0"/>
      <p:bldP spid="3087" grpId="0"/>
      <p:bldP spid="3089" grpId="0"/>
      <p:bldP spid="23" grpId="0"/>
      <p:bldP spid="25" grpId="0"/>
      <p:bldP spid="24"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935480" y="2561590"/>
            <a:ext cx="4559935" cy="1104265"/>
          </a:xfrm>
        </p:spPr>
        <p:txBody>
          <a:bodyPr>
            <a:normAutofit fontScale="90000"/>
          </a:bodyPr>
          <a:lstStyle/>
          <a:p>
            <a:r>
              <a:rPr lang="zh-CN" altLang="en-US" sz="4400" dirty="0"/>
              <a:t>微博营销常用工具</a:t>
            </a:r>
            <a:endParaRPr lang="zh-CN" altLang="en-US" sz="4400" dirty="0"/>
          </a:p>
        </p:txBody>
      </p:sp>
      <p:sp>
        <p:nvSpPr>
          <p:cNvPr id="4" name="矩形 3"/>
          <p:cNvSpPr/>
          <p:nvPr>
            <p:custDataLst>
              <p:tags r:id="rId2"/>
            </p:custDataLst>
          </p:nvPr>
        </p:nvSpPr>
        <p:spPr>
          <a:xfrm>
            <a:off x="8229600" y="804333"/>
            <a:ext cx="2658533" cy="4284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700"/>
              <a:t>2</a:t>
            </a:r>
            <a:endParaRPr lang="en-US" altLang="zh-CN" sz="28700"/>
          </a:p>
        </p:txBody>
      </p:sp>
    </p:spTree>
    <p:custDataLst>
      <p:tags r:id="rId3"/>
    </p:custData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269494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皮皮时光机</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601" name="Content Placeholder 2"/>
          <p:cNvSpPr txBox="1"/>
          <p:nvPr/>
        </p:nvSpPr>
        <p:spPr>
          <a:xfrm>
            <a:off x="2907030" y="2299335"/>
            <a:ext cx="6217920" cy="183832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087755" rtl="0" eaLnBrk="1" fontAlgn="auto" latinLnBrk="0" hangingPunct="1">
              <a:lnSpc>
                <a:spcPct val="150000"/>
              </a:lnSpc>
              <a:spcBef>
                <a:spcPts val="0"/>
              </a:spcBef>
              <a:spcAft>
                <a:spcPts val="0"/>
              </a:spcAft>
              <a:buClrTx/>
              <a:buSzTx/>
              <a:buFont typeface="Arial" panose="020B0604020202020204" pitchFamily="34" charset="0"/>
              <a:buNone/>
              <a:defRPr/>
            </a:pPr>
            <a:r>
              <a:rPr kumimoji="0" sz="1800" b="1"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mn-cs"/>
              </a:rPr>
              <a:t>皮皮时光机是皮皮精灵针对新浪微博开发的第三方微博管理应用工具，可以实现定时发布微博、定时转发新浪微博、微博互动、多人协同管理微博、个性化设置、发送记录等功能，同时还提供了强大的微博内容库资源供使用，可以通过互联网搜索“皮皮时光机”或直接登录官方网址进行访问（http://t.pp.cc/）。</a:t>
            </a:r>
            <a:endParaRPr kumimoji="0" sz="1800" b="1"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mn-cs"/>
            </a:endParaRPr>
          </a:p>
        </p:txBody>
      </p:sp>
      <p:cxnSp>
        <p:nvCxnSpPr>
          <p:cNvPr id="3" name="直接连接符 2"/>
          <p:cNvCxnSpPr/>
          <p:nvPr/>
        </p:nvCxnSpPr>
        <p:spPr>
          <a:xfrm>
            <a:off x="2212975" y="5201920"/>
            <a:ext cx="4267200" cy="0"/>
          </a:xfrm>
          <a:prstGeom prst="line">
            <a:avLst/>
          </a:prstGeom>
          <a:ln w="1905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flipV="1">
            <a:off x="2454910" y="3164840"/>
            <a:ext cx="635" cy="2299335"/>
          </a:xfrm>
          <a:prstGeom prst="line">
            <a:avLst/>
          </a:prstGeom>
          <a:ln w="1905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5538470" y="1976120"/>
            <a:ext cx="4267200" cy="0"/>
          </a:xfrm>
          <a:prstGeom prst="line">
            <a:avLst/>
          </a:prstGeom>
          <a:ln w="19050">
            <a:solidFill>
              <a:srgbClr val="31939A"/>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flipV="1">
            <a:off x="9622790" y="1783080"/>
            <a:ext cx="635" cy="2299335"/>
          </a:xfrm>
          <a:prstGeom prst="line">
            <a:avLst/>
          </a:prstGeom>
          <a:ln w="19050">
            <a:solidFill>
              <a:srgbClr val="31939A"/>
            </a:solidFill>
          </a:ln>
        </p:spPr>
        <p:style>
          <a:lnRef idx="1">
            <a:schemeClr val="accent1"/>
          </a:lnRef>
          <a:fillRef idx="0">
            <a:schemeClr val="accent1"/>
          </a:fillRef>
          <a:effectRef idx="0">
            <a:schemeClr val="accent1"/>
          </a:effectRef>
          <a:fontRef idx="minor">
            <a:schemeClr val="tx1"/>
          </a:fontRef>
        </p:style>
      </p:cxn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99"/>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par>
                                <p:cTn id="19" presetID="22" presetClass="entr" presetSubtype="2"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right)">
                                      <p:cBhvr>
                                        <p:cTn id="21" dur="500"/>
                                        <p:tgtEl>
                                          <p:spTgt spid="6"/>
                                        </p:tgtEl>
                                      </p:cBhvr>
                                    </p:animEffect>
                                  </p:childTnLst>
                                </p:cTn>
                              </p:par>
                              <p:par>
                                <p:cTn id="22" presetID="22" presetClass="entr" presetSubtype="1"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par>
                          <p:cTn id="25" fill="hold">
                            <p:stCondLst>
                              <p:cond delay="1199"/>
                            </p:stCondLst>
                            <p:childTnLst>
                              <p:par>
                                <p:cTn id="26" presetID="2" presetClass="entr" presetSubtype="2" decel="100000" fill="hold" grpId="0" nodeType="afterEffect">
                                  <p:stCondLst>
                                    <p:cond delay="250"/>
                                  </p:stCondLst>
                                  <p:childTnLst>
                                    <p:set>
                                      <p:cBhvr>
                                        <p:cTn id="27" dur="1" fill="hold">
                                          <p:stCondLst>
                                            <p:cond delay="0"/>
                                          </p:stCondLst>
                                        </p:cTn>
                                        <p:tgtEl>
                                          <p:spTgt spid="601"/>
                                        </p:tgtEl>
                                        <p:attrNameLst>
                                          <p:attrName>style.visibility</p:attrName>
                                        </p:attrNameLst>
                                      </p:cBhvr>
                                      <p:to>
                                        <p:strVal val="visible"/>
                                      </p:to>
                                    </p:set>
                                    <p:anim calcmode="lin" valueType="num">
                                      <p:cBhvr additive="base">
                                        <p:cTn id="28" dur="500" fill="hold"/>
                                        <p:tgtEl>
                                          <p:spTgt spid="601"/>
                                        </p:tgtEl>
                                        <p:attrNameLst>
                                          <p:attrName>ppt_x</p:attrName>
                                        </p:attrNameLst>
                                      </p:cBhvr>
                                      <p:tavLst>
                                        <p:tav tm="0">
                                          <p:val>
                                            <p:strVal val="1+#ppt_w/2"/>
                                          </p:val>
                                        </p:tav>
                                        <p:tav tm="100000">
                                          <p:val>
                                            <p:strVal val="#ppt_x"/>
                                          </p:val>
                                        </p:tav>
                                      </p:tavLst>
                                    </p:anim>
                                    <p:anim calcmode="lin" valueType="num">
                                      <p:cBhvr additive="base">
                                        <p:cTn id="29" dur="500" fill="hold"/>
                                        <p:tgtEl>
                                          <p:spTgt spid="6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251142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皮皮时光机</a:t>
            </a:r>
            <a:endParaRPr lang="en-US" alt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70" name="矩形 261"/>
          <p:cNvSpPr>
            <a:spLocks noChangeArrowheads="1"/>
          </p:cNvSpPr>
          <p:nvPr/>
        </p:nvSpPr>
        <p:spPr bwMode="auto">
          <a:xfrm>
            <a:off x="4999355" y="3803015"/>
            <a:ext cx="1668145" cy="5207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p>
            <a:pPr algn="ctr"/>
            <a:r>
              <a:rPr lang="zh-CN" altLang="en-US" sz="2800" b="1" dirty="0">
                <a:solidFill>
                  <a:schemeClr val="accent1">
                    <a:lumMod val="75000"/>
                  </a:schemeClr>
                </a:solidFill>
                <a:latin typeface="微软雅黑" panose="020B0503020204020204" charset="-122"/>
                <a:ea typeface="微软雅黑" panose="020B0503020204020204" charset="-122"/>
              </a:rPr>
              <a:t>设置功能</a:t>
            </a:r>
            <a:endParaRPr lang="zh-CN" altLang="en-US" sz="2800" b="1" dirty="0">
              <a:solidFill>
                <a:schemeClr val="accent1">
                  <a:lumMod val="75000"/>
                </a:schemeClr>
              </a:solidFill>
              <a:latin typeface="微软雅黑" panose="020B0503020204020204" charset="-122"/>
              <a:ea typeface="微软雅黑" panose="020B0503020204020204" charset="-122"/>
            </a:endParaRPr>
          </a:p>
        </p:txBody>
      </p:sp>
      <p:sp>
        <p:nvSpPr>
          <p:cNvPr id="73" name="Rectangle 13" descr="FD1DDF730CE4456e89755B07FE1653D0# #Rectangle 13"/>
          <p:cNvSpPr>
            <a:spLocks noChangeArrowheads="1"/>
          </p:cNvSpPr>
          <p:nvPr/>
        </p:nvSpPr>
        <p:spPr bwMode="auto">
          <a:xfrm>
            <a:off x="664210" y="2399665"/>
            <a:ext cx="362077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r" eaLnBrk="1" hangingPunct="1">
              <a:spcBef>
                <a:spcPct val="0"/>
              </a:spcBef>
              <a:buNone/>
              <a:defRPr/>
            </a:pPr>
            <a:r>
              <a:rPr lang="zh-CN" sz="1600" b="1" dirty="0">
                <a:latin typeface="微软雅黑" panose="020B0503020204020204" charset="-122"/>
                <a:ea typeface="微软雅黑" panose="020B0503020204020204" charset="-122"/>
              </a:rPr>
              <a:t>多微博平台：</a:t>
            </a:r>
            <a:endParaRPr lang="zh-CN" sz="1600" b="1" dirty="0">
              <a:latin typeface="微软雅黑" panose="020B0503020204020204" charset="-122"/>
              <a:ea typeface="微软雅黑" panose="020B0503020204020204" charset="-122"/>
            </a:endParaRPr>
          </a:p>
          <a:p>
            <a:pPr algn="r" eaLnBrk="1" hangingPunct="1">
              <a:spcBef>
                <a:spcPct val="0"/>
              </a:spcBef>
              <a:buNone/>
              <a:defRPr/>
            </a:pPr>
            <a:r>
              <a:rPr lang="zh-CN" sz="1600" dirty="0">
                <a:latin typeface="微软雅黑" panose="020B0503020204020204" charset="-122"/>
                <a:ea typeface="微软雅黑" panose="020B0503020204020204" charset="-122"/>
              </a:rPr>
              <a:t>一个账户管理四大微博，四大平台同步发送，轻松绑定，一键同步</a:t>
            </a:r>
            <a:endParaRPr lang="zh-CN" sz="1600" dirty="0">
              <a:latin typeface="微软雅黑" panose="020B0503020204020204" charset="-122"/>
              <a:ea typeface="微软雅黑" panose="020B0503020204020204" charset="-122"/>
            </a:endParaRPr>
          </a:p>
        </p:txBody>
      </p:sp>
      <p:grpSp>
        <p:nvGrpSpPr>
          <p:cNvPr id="17" name="组合 16"/>
          <p:cNvGrpSpPr/>
          <p:nvPr/>
        </p:nvGrpSpPr>
        <p:grpSpPr>
          <a:xfrm>
            <a:off x="4130675" y="2399665"/>
            <a:ext cx="3341370" cy="3346450"/>
            <a:chOff x="6505" y="3179"/>
            <a:chExt cx="5262" cy="5270"/>
          </a:xfrm>
        </p:grpSpPr>
        <p:grpSp>
          <p:nvGrpSpPr>
            <p:cNvPr id="8" name="组合 7"/>
            <p:cNvGrpSpPr/>
            <p:nvPr/>
          </p:nvGrpSpPr>
          <p:grpSpPr>
            <a:xfrm>
              <a:off x="6505" y="3179"/>
              <a:ext cx="5262" cy="5271"/>
              <a:chOff x="6505" y="3179"/>
              <a:chExt cx="5262" cy="5271"/>
            </a:xfrm>
          </p:grpSpPr>
          <p:sp>
            <p:nvSpPr>
              <p:cNvPr id="64" name="Freeform 26"/>
              <p:cNvSpPr/>
              <p:nvPr/>
            </p:nvSpPr>
            <p:spPr bwMode="auto">
              <a:xfrm>
                <a:off x="6505" y="3179"/>
                <a:ext cx="2589" cy="2597"/>
              </a:xfrm>
              <a:custGeom>
                <a:avLst/>
                <a:gdLst>
                  <a:gd name="T0" fmla="*/ 0 w 3147"/>
                  <a:gd name="T1" fmla="*/ 1787 h 3147"/>
                  <a:gd name="T2" fmla="*/ 1787 w 3147"/>
                  <a:gd name="T3" fmla="*/ 0 h 3147"/>
                  <a:gd name="T4" fmla="*/ 3147 w 3147"/>
                  <a:gd name="T5" fmla="*/ 0 h 3147"/>
                  <a:gd name="T6" fmla="*/ 0 w 3147"/>
                  <a:gd name="T7" fmla="*/ 3147 h 3147"/>
                  <a:gd name="T8" fmla="*/ 0 w 3147"/>
                  <a:gd name="T9" fmla="*/ 1787 h 3147"/>
                </a:gdLst>
                <a:ahLst/>
                <a:cxnLst>
                  <a:cxn ang="0">
                    <a:pos x="T0" y="T1"/>
                  </a:cxn>
                  <a:cxn ang="0">
                    <a:pos x="T2" y="T3"/>
                  </a:cxn>
                  <a:cxn ang="0">
                    <a:pos x="T4" y="T5"/>
                  </a:cxn>
                  <a:cxn ang="0">
                    <a:pos x="T6" y="T7"/>
                  </a:cxn>
                  <a:cxn ang="0">
                    <a:pos x="T8" y="T9"/>
                  </a:cxn>
                </a:cxnLst>
                <a:rect l="0" t="0" r="r" b="b"/>
                <a:pathLst>
                  <a:path w="3147" h="3147">
                    <a:moveTo>
                      <a:pt x="0" y="1787"/>
                    </a:moveTo>
                    <a:lnTo>
                      <a:pt x="1787" y="0"/>
                    </a:lnTo>
                    <a:lnTo>
                      <a:pt x="3147" y="0"/>
                    </a:lnTo>
                    <a:lnTo>
                      <a:pt x="0" y="3147"/>
                    </a:lnTo>
                    <a:lnTo>
                      <a:pt x="0" y="1787"/>
                    </a:lnTo>
                    <a:close/>
                  </a:path>
                </a:pathLst>
              </a:custGeom>
              <a:solidFill>
                <a:schemeClr val="accent1"/>
              </a:solidFill>
              <a:ln w="9525">
                <a:noFill/>
                <a:round/>
              </a:ln>
            </p:spPr>
            <p:txBody>
              <a:bodyPr vert="horz" wrap="square" lIns="91438" tIns="45719" rIns="91438" bIns="45719" numCol="1" anchor="t" anchorCtr="0" compatLnSpc="1"/>
              <a:lstStyle/>
              <a:p>
                <a:endParaRPr lang="zh-CN" altLang="en-US"/>
              </a:p>
            </p:txBody>
          </p:sp>
          <p:sp>
            <p:nvSpPr>
              <p:cNvPr id="65" name="Freeform 27"/>
              <p:cNvSpPr/>
              <p:nvPr/>
            </p:nvSpPr>
            <p:spPr bwMode="auto">
              <a:xfrm>
                <a:off x="9179" y="3179"/>
                <a:ext cx="2589" cy="2597"/>
              </a:xfrm>
              <a:custGeom>
                <a:avLst/>
                <a:gdLst>
                  <a:gd name="T0" fmla="*/ 3147 w 3147"/>
                  <a:gd name="T1" fmla="*/ 1787 h 3147"/>
                  <a:gd name="T2" fmla="*/ 1360 w 3147"/>
                  <a:gd name="T3" fmla="*/ 0 h 3147"/>
                  <a:gd name="T4" fmla="*/ 0 w 3147"/>
                  <a:gd name="T5" fmla="*/ 0 h 3147"/>
                  <a:gd name="T6" fmla="*/ 3147 w 3147"/>
                  <a:gd name="T7" fmla="*/ 3147 h 3147"/>
                  <a:gd name="T8" fmla="*/ 3147 w 3147"/>
                  <a:gd name="T9" fmla="*/ 1787 h 3147"/>
                </a:gdLst>
                <a:ahLst/>
                <a:cxnLst>
                  <a:cxn ang="0">
                    <a:pos x="T0" y="T1"/>
                  </a:cxn>
                  <a:cxn ang="0">
                    <a:pos x="T2" y="T3"/>
                  </a:cxn>
                  <a:cxn ang="0">
                    <a:pos x="T4" y="T5"/>
                  </a:cxn>
                  <a:cxn ang="0">
                    <a:pos x="T6" y="T7"/>
                  </a:cxn>
                  <a:cxn ang="0">
                    <a:pos x="T8" y="T9"/>
                  </a:cxn>
                </a:cxnLst>
                <a:rect l="0" t="0" r="r" b="b"/>
                <a:pathLst>
                  <a:path w="3147" h="3147">
                    <a:moveTo>
                      <a:pt x="3147" y="1787"/>
                    </a:moveTo>
                    <a:lnTo>
                      <a:pt x="1360" y="0"/>
                    </a:lnTo>
                    <a:lnTo>
                      <a:pt x="0" y="0"/>
                    </a:lnTo>
                    <a:lnTo>
                      <a:pt x="3147" y="3147"/>
                    </a:lnTo>
                    <a:lnTo>
                      <a:pt x="3147" y="1787"/>
                    </a:lnTo>
                    <a:close/>
                  </a:path>
                </a:pathLst>
              </a:custGeom>
              <a:solidFill>
                <a:schemeClr val="accent1">
                  <a:lumMod val="75000"/>
                </a:schemeClr>
              </a:solidFill>
              <a:ln w="9525">
                <a:noFill/>
                <a:round/>
              </a:ln>
            </p:spPr>
            <p:txBody>
              <a:bodyPr vert="horz" wrap="square" lIns="91438" tIns="45719" rIns="91438" bIns="45719" numCol="1" anchor="t" anchorCtr="0" compatLnSpc="1"/>
              <a:lstStyle/>
              <a:p>
                <a:endParaRPr lang="zh-CN" altLang="en-US"/>
              </a:p>
            </p:txBody>
          </p:sp>
          <p:sp>
            <p:nvSpPr>
              <p:cNvPr id="66" name="Freeform 28"/>
              <p:cNvSpPr/>
              <p:nvPr/>
            </p:nvSpPr>
            <p:spPr bwMode="auto">
              <a:xfrm>
                <a:off x="6505" y="5860"/>
                <a:ext cx="2589" cy="2590"/>
              </a:xfrm>
              <a:custGeom>
                <a:avLst/>
                <a:gdLst>
                  <a:gd name="T0" fmla="*/ 0 w 3147"/>
                  <a:gd name="T1" fmla="*/ 1360 h 3147"/>
                  <a:gd name="T2" fmla="*/ 1787 w 3147"/>
                  <a:gd name="T3" fmla="*/ 3147 h 3147"/>
                  <a:gd name="T4" fmla="*/ 3147 w 3147"/>
                  <a:gd name="T5" fmla="*/ 3147 h 3147"/>
                  <a:gd name="T6" fmla="*/ 0 w 3147"/>
                  <a:gd name="T7" fmla="*/ 0 h 3147"/>
                  <a:gd name="T8" fmla="*/ 0 w 3147"/>
                  <a:gd name="T9" fmla="*/ 1360 h 3147"/>
                </a:gdLst>
                <a:ahLst/>
                <a:cxnLst>
                  <a:cxn ang="0">
                    <a:pos x="T0" y="T1"/>
                  </a:cxn>
                  <a:cxn ang="0">
                    <a:pos x="T2" y="T3"/>
                  </a:cxn>
                  <a:cxn ang="0">
                    <a:pos x="T4" y="T5"/>
                  </a:cxn>
                  <a:cxn ang="0">
                    <a:pos x="T6" y="T7"/>
                  </a:cxn>
                  <a:cxn ang="0">
                    <a:pos x="T8" y="T9"/>
                  </a:cxn>
                </a:cxnLst>
                <a:rect l="0" t="0" r="r" b="b"/>
                <a:pathLst>
                  <a:path w="3147" h="3147">
                    <a:moveTo>
                      <a:pt x="0" y="1360"/>
                    </a:moveTo>
                    <a:lnTo>
                      <a:pt x="1787" y="3147"/>
                    </a:lnTo>
                    <a:lnTo>
                      <a:pt x="3147" y="3147"/>
                    </a:lnTo>
                    <a:lnTo>
                      <a:pt x="0" y="0"/>
                    </a:lnTo>
                    <a:lnTo>
                      <a:pt x="0" y="1360"/>
                    </a:lnTo>
                    <a:close/>
                  </a:path>
                </a:pathLst>
              </a:custGeom>
              <a:solidFill>
                <a:schemeClr val="accent1">
                  <a:lumMod val="75000"/>
                </a:schemeClr>
              </a:solidFill>
              <a:ln w="9525">
                <a:noFill/>
                <a:round/>
              </a:ln>
            </p:spPr>
            <p:txBody>
              <a:bodyPr vert="horz" wrap="square" lIns="91438" tIns="45719" rIns="91438" bIns="45719" numCol="1" anchor="t" anchorCtr="0" compatLnSpc="1"/>
              <a:lstStyle/>
              <a:p>
                <a:endParaRPr lang="zh-CN" altLang="en-US"/>
              </a:p>
            </p:txBody>
          </p:sp>
          <p:sp>
            <p:nvSpPr>
              <p:cNvPr id="67" name="Freeform 29"/>
              <p:cNvSpPr/>
              <p:nvPr/>
            </p:nvSpPr>
            <p:spPr bwMode="auto">
              <a:xfrm>
                <a:off x="9179" y="5860"/>
                <a:ext cx="2589" cy="2590"/>
              </a:xfrm>
              <a:custGeom>
                <a:avLst/>
                <a:gdLst>
                  <a:gd name="T0" fmla="*/ 3147 w 3147"/>
                  <a:gd name="T1" fmla="*/ 1360 h 3147"/>
                  <a:gd name="T2" fmla="*/ 1360 w 3147"/>
                  <a:gd name="T3" fmla="*/ 3147 h 3147"/>
                  <a:gd name="T4" fmla="*/ 0 w 3147"/>
                  <a:gd name="T5" fmla="*/ 3147 h 3147"/>
                  <a:gd name="T6" fmla="*/ 3147 w 3147"/>
                  <a:gd name="T7" fmla="*/ 0 h 3147"/>
                  <a:gd name="T8" fmla="*/ 3147 w 3147"/>
                  <a:gd name="T9" fmla="*/ 1360 h 3147"/>
                </a:gdLst>
                <a:ahLst/>
                <a:cxnLst>
                  <a:cxn ang="0">
                    <a:pos x="T0" y="T1"/>
                  </a:cxn>
                  <a:cxn ang="0">
                    <a:pos x="T2" y="T3"/>
                  </a:cxn>
                  <a:cxn ang="0">
                    <a:pos x="T4" y="T5"/>
                  </a:cxn>
                  <a:cxn ang="0">
                    <a:pos x="T6" y="T7"/>
                  </a:cxn>
                  <a:cxn ang="0">
                    <a:pos x="T8" y="T9"/>
                  </a:cxn>
                </a:cxnLst>
                <a:rect l="0" t="0" r="r" b="b"/>
                <a:pathLst>
                  <a:path w="3147" h="3147">
                    <a:moveTo>
                      <a:pt x="3147" y="1360"/>
                    </a:moveTo>
                    <a:lnTo>
                      <a:pt x="1360" y="3147"/>
                    </a:lnTo>
                    <a:lnTo>
                      <a:pt x="0" y="3147"/>
                    </a:lnTo>
                    <a:lnTo>
                      <a:pt x="3147" y="0"/>
                    </a:lnTo>
                    <a:lnTo>
                      <a:pt x="3147" y="1360"/>
                    </a:lnTo>
                    <a:close/>
                  </a:path>
                </a:pathLst>
              </a:custGeom>
              <a:solidFill>
                <a:schemeClr val="accent1"/>
              </a:solidFill>
              <a:ln w="9525">
                <a:noFill/>
                <a:round/>
              </a:ln>
            </p:spPr>
            <p:txBody>
              <a:bodyPr vert="horz" wrap="square" lIns="91438" tIns="45719" rIns="91438" bIns="45719" numCol="1" anchor="t" anchorCtr="0" compatLnSpc="1"/>
              <a:lstStyle/>
              <a:p>
                <a:endParaRPr lang="zh-CN" altLang="en-US"/>
              </a:p>
            </p:txBody>
          </p:sp>
        </p:grpSp>
        <p:sp>
          <p:nvSpPr>
            <p:cNvPr id="77" name="矩形 76"/>
            <p:cNvSpPr/>
            <p:nvPr/>
          </p:nvSpPr>
          <p:spPr>
            <a:xfrm>
              <a:off x="7115" y="3702"/>
              <a:ext cx="1114" cy="723"/>
            </a:xfrm>
            <a:prstGeom prst="rect">
              <a:avLst/>
            </a:prstGeom>
          </p:spPr>
          <p:txBody>
            <a:bodyPr wrap="square" lIns="91438" tIns="45719" rIns="91438" bIns="45719">
              <a:spAutoFit/>
            </a:bodyPr>
            <a:lstStyle/>
            <a:p>
              <a:r>
                <a:rPr lang="en-US" altLang="zh-CN" sz="2400" dirty="0">
                  <a:solidFill>
                    <a:schemeClr val="bg1"/>
                  </a:solidFill>
                  <a:latin typeface="Swiss911 UCm BT" pitchFamily="34" charset="0"/>
                </a:rPr>
                <a:t>01</a:t>
              </a:r>
              <a:endParaRPr lang="zh-CN" altLang="en-US" sz="2400" dirty="0">
                <a:solidFill>
                  <a:schemeClr val="bg1"/>
                </a:solidFill>
                <a:latin typeface="Swiss911 UCm BT" pitchFamily="34" charset="0"/>
              </a:endParaRPr>
            </a:p>
          </p:txBody>
        </p:sp>
        <p:sp>
          <p:nvSpPr>
            <p:cNvPr id="78" name="矩形 77"/>
            <p:cNvSpPr/>
            <p:nvPr/>
          </p:nvSpPr>
          <p:spPr>
            <a:xfrm>
              <a:off x="10307" y="3702"/>
              <a:ext cx="1114" cy="723"/>
            </a:xfrm>
            <a:prstGeom prst="rect">
              <a:avLst/>
            </a:prstGeom>
          </p:spPr>
          <p:txBody>
            <a:bodyPr wrap="square" lIns="91438" tIns="45719" rIns="91438" bIns="45719">
              <a:spAutoFit/>
            </a:bodyPr>
            <a:lstStyle/>
            <a:p>
              <a:r>
                <a:rPr lang="en-US" altLang="zh-CN" sz="2400" dirty="0">
                  <a:solidFill>
                    <a:schemeClr val="bg1"/>
                  </a:solidFill>
                  <a:latin typeface="Swiss911 UCm BT" pitchFamily="34" charset="0"/>
                </a:rPr>
                <a:t>02</a:t>
              </a:r>
              <a:endParaRPr lang="zh-CN" altLang="en-US" sz="2400" dirty="0">
                <a:solidFill>
                  <a:schemeClr val="bg1"/>
                </a:solidFill>
                <a:latin typeface="Swiss911 UCm BT" pitchFamily="34" charset="0"/>
              </a:endParaRPr>
            </a:p>
          </p:txBody>
        </p:sp>
        <p:sp>
          <p:nvSpPr>
            <p:cNvPr id="79" name="矩形 78"/>
            <p:cNvSpPr/>
            <p:nvPr/>
          </p:nvSpPr>
          <p:spPr>
            <a:xfrm>
              <a:off x="7115" y="7005"/>
              <a:ext cx="1114" cy="723"/>
            </a:xfrm>
            <a:prstGeom prst="rect">
              <a:avLst/>
            </a:prstGeom>
          </p:spPr>
          <p:txBody>
            <a:bodyPr wrap="square" lIns="91438" tIns="45719" rIns="91438" bIns="45719">
              <a:spAutoFit/>
            </a:bodyPr>
            <a:lstStyle/>
            <a:p>
              <a:r>
                <a:rPr lang="en-US" altLang="zh-CN" sz="2400" dirty="0">
                  <a:solidFill>
                    <a:schemeClr val="bg1"/>
                  </a:solidFill>
                  <a:latin typeface="Swiss911 UCm BT" pitchFamily="34" charset="0"/>
                </a:rPr>
                <a:t>03</a:t>
              </a:r>
              <a:endParaRPr lang="zh-CN" altLang="en-US" sz="2400" dirty="0">
                <a:solidFill>
                  <a:schemeClr val="bg1"/>
                </a:solidFill>
                <a:latin typeface="Swiss911 UCm BT" pitchFamily="34" charset="0"/>
              </a:endParaRPr>
            </a:p>
          </p:txBody>
        </p:sp>
        <p:sp>
          <p:nvSpPr>
            <p:cNvPr id="80" name="矩形 79"/>
            <p:cNvSpPr/>
            <p:nvPr/>
          </p:nvSpPr>
          <p:spPr>
            <a:xfrm>
              <a:off x="10307" y="7005"/>
              <a:ext cx="1114" cy="723"/>
            </a:xfrm>
            <a:prstGeom prst="rect">
              <a:avLst/>
            </a:prstGeom>
          </p:spPr>
          <p:txBody>
            <a:bodyPr wrap="square" lIns="91438" tIns="45719" rIns="91438" bIns="45719">
              <a:spAutoFit/>
            </a:bodyPr>
            <a:lstStyle/>
            <a:p>
              <a:r>
                <a:rPr lang="en-US" altLang="zh-CN" sz="2400" dirty="0">
                  <a:solidFill>
                    <a:schemeClr val="bg1"/>
                  </a:solidFill>
                  <a:latin typeface="Swiss911 UCm BT" pitchFamily="34" charset="0"/>
                </a:rPr>
                <a:t>04</a:t>
              </a:r>
              <a:endParaRPr lang="zh-CN" altLang="en-US" sz="2400" dirty="0">
                <a:solidFill>
                  <a:schemeClr val="bg1"/>
                </a:solidFill>
                <a:latin typeface="Swiss911 UCm BT" pitchFamily="34" charset="0"/>
              </a:endParaRPr>
            </a:p>
          </p:txBody>
        </p:sp>
      </p:grpSp>
      <p:sp>
        <p:nvSpPr>
          <p:cNvPr id="5" name="Rectangle 13" descr="FD1DDF730CE4456e89755B07FE1653D0# #Rectangle 13"/>
          <p:cNvSpPr>
            <a:spLocks noChangeArrowheads="1"/>
          </p:cNvSpPr>
          <p:nvPr/>
        </p:nvSpPr>
        <p:spPr bwMode="auto">
          <a:xfrm>
            <a:off x="7647305" y="2399665"/>
            <a:ext cx="315468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l" eaLnBrk="1" hangingPunct="1">
              <a:spcBef>
                <a:spcPct val="0"/>
              </a:spcBef>
              <a:buNone/>
              <a:defRPr/>
            </a:pPr>
            <a:r>
              <a:rPr lang="zh-CN" sz="1600" b="1" dirty="0">
                <a:latin typeface="微软雅黑" panose="020B0503020204020204" charset="-122"/>
                <a:ea typeface="微软雅黑" panose="020B0503020204020204" charset="-122"/>
              </a:rPr>
              <a:t>自定义来源：</a:t>
            </a:r>
            <a:endParaRPr lang="zh-CN" sz="1600" b="1" dirty="0">
              <a:latin typeface="微软雅黑" panose="020B0503020204020204" charset="-122"/>
              <a:ea typeface="微软雅黑" panose="020B0503020204020204" charset="-122"/>
            </a:endParaRPr>
          </a:p>
          <a:p>
            <a:pPr algn="l" eaLnBrk="1" hangingPunct="1">
              <a:spcBef>
                <a:spcPct val="0"/>
              </a:spcBef>
              <a:buNone/>
              <a:defRPr/>
            </a:pPr>
            <a:r>
              <a:rPr lang="zh-CN" sz="1600" dirty="0">
                <a:latin typeface="微软雅黑" panose="020B0503020204020204" charset="-122"/>
                <a:ea typeface="微软雅黑" panose="020B0503020204020204" charset="-122"/>
              </a:rPr>
              <a:t>申请自定义来源的App Key和App Secret</a:t>
            </a:r>
            <a:endParaRPr lang="zh-CN" sz="1600" dirty="0">
              <a:latin typeface="微软雅黑" panose="020B0503020204020204" charset="-122"/>
              <a:ea typeface="微软雅黑" panose="020B0503020204020204" charset="-122"/>
            </a:endParaRPr>
          </a:p>
        </p:txBody>
      </p:sp>
      <p:sp>
        <p:nvSpPr>
          <p:cNvPr id="6" name="Rectangle 13" descr="FD1DDF730CE4456e89755B07FE1653D0# #Rectangle 13"/>
          <p:cNvSpPr>
            <a:spLocks noChangeArrowheads="1"/>
          </p:cNvSpPr>
          <p:nvPr/>
        </p:nvSpPr>
        <p:spPr bwMode="auto">
          <a:xfrm>
            <a:off x="773430" y="5165090"/>
            <a:ext cx="340296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r" eaLnBrk="1" hangingPunct="1">
              <a:spcBef>
                <a:spcPct val="0"/>
              </a:spcBef>
              <a:buNone/>
              <a:defRPr/>
            </a:pPr>
            <a:r>
              <a:rPr lang="zh-CN" sz="1600" b="1" dirty="0">
                <a:latin typeface="微软雅黑" panose="020B0503020204020204" charset="-122"/>
                <a:ea typeface="微软雅黑" panose="020B0503020204020204" charset="-122"/>
              </a:rPr>
              <a:t>个性化设置：</a:t>
            </a:r>
            <a:endParaRPr lang="zh-CN" sz="1600" b="1" dirty="0">
              <a:latin typeface="微软雅黑" panose="020B0503020204020204" charset="-122"/>
              <a:ea typeface="微软雅黑" panose="020B0503020204020204" charset="-122"/>
            </a:endParaRPr>
          </a:p>
          <a:p>
            <a:pPr algn="r" eaLnBrk="1" hangingPunct="1">
              <a:spcBef>
                <a:spcPct val="0"/>
              </a:spcBef>
              <a:buNone/>
              <a:defRPr/>
            </a:pPr>
            <a:r>
              <a:rPr lang="zh-CN" sz="1600" dirty="0">
                <a:latin typeface="微软雅黑" panose="020B0503020204020204" charset="-122"/>
                <a:ea typeface="微软雅黑" panose="020B0503020204020204" charset="-122"/>
              </a:rPr>
              <a:t>自定义添加水印、内容重复设置、原创、转发时间重叠提醒设置等</a:t>
            </a:r>
            <a:endParaRPr lang="zh-CN" sz="1600" dirty="0">
              <a:latin typeface="微软雅黑" panose="020B0503020204020204" charset="-122"/>
              <a:ea typeface="微软雅黑" panose="020B0503020204020204" charset="-122"/>
            </a:endParaRPr>
          </a:p>
        </p:txBody>
      </p:sp>
      <p:sp>
        <p:nvSpPr>
          <p:cNvPr id="7" name="Rectangle 13" descr="FD1DDF730CE4456e89755B07FE1653D0# #Rectangle 13"/>
          <p:cNvSpPr>
            <a:spLocks noChangeArrowheads="1"/>
          </p:cNvSpPr>
          <p:nvPr/>
        </p:nvSpPr>
        <p:spPr bwMode="auto">
          <a:xfrm>
            <a:off x="7647305" y="5165090"/>
            <a:ext cx="3154680" cy="58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l" eaLnBrk="1" hangingPunct="1">
              <a:spcBef>
                <a:spcPct val="0"/>
              </a:spcBef>
              <a:buNone/>
              <a:defRPr/>
            </a:pPr>
            <a:r>
              <a:rPr lang="zh-CN" sz="1600" b="1" dirty="0">
                <a:latin typeface="微软雅黑" panose="020B0503020204020204" charset="-122"/>
                <a:ea typeface="微软雅黑" panose="020B0503020204020204" charset="-122"/>
              </a:rPr>
              <a:t>多人协同功能：</a:t>
            </a:r>
            <a:endParaRPr lang="zh-CN" sz="1600" b="1" dirty="0">
              <a:latin typeface="微软雅黑" panose="020B0503020204020204" charset="-122"/>
              <a:ea typeface="微软雅黑" panose="020B0503020204020204" charset="-122"/>
            </a:endParaRPr>
          </a:p>
          <a:p>
            <a:pPr algn="l" eaLnBrk="1" hangingPunct="1">
              <a:spcBef>
                <a:spcPct val="0"/>
              </a:spcBef>
              <a:buNone/>
              <a:defRPr/>
            </a:pPr>
            <a:r>
              <a:rPr lang="zh-CN" sz="1600" dirty="0">
                <a:latin typeface="微软雅黑" panose="020B0503020204020204" charset="-122"/>
                <a:ea typeface="微软雅黑" panose="020B0503020204020204" charset="-122"/>
              </a:rPr>
              <a:t>寻求好友进行协同管理微博</a:t>
            </a:r>
            <a:endParaRPr lang="zh-CN" sz="1600" dirty="0">
              <a:latin typeface="微软雅黑" panose="020B0503020204020204" charset="-122"/>
              <a:ea typeface="微软雅黑" panose="020B0503020204020204" charset="-122"/>
            </a:endParaRPr>
          </a:p>
        </p:txBody>
      </p:sp>
      <p:sp>
        <p:nvSpPr>
          <p:cNvPr id="225" name=" 225"/>
          <p:cNvSpPr/>
          <p:nvPr/>
        </p:nvSpPr>
        <p:spPr>
          <a:xfrm>
            <a:off x="1148080" y="1371600"/>
            <a:ext cx="473075" cy="376555"/>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 name="矩形 261"/>
          <p:cNvSpPr>
            <a:spLocks noChangeArrowheads="1"/>
          </p:cNvSpPr>
          <p:nvPr/>
        </p:nvSpPr>
        <p:spPr bwMode="auto">
          <a:xfrm>
            <a:off x="1781175" y="1299845"/>
            <a:ext cx="1668145" cy="5207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p>
            <a:pPr algn="ctr"/>
            <a:r>
              <a:rPr lang="zh-CN" altLang="en-US" sz="2800" b="1" dirty="0">
                <a:solidFill>
                  <a:schemeClr val="accent1">
                    <a:lumMod val="75000"/>
                  </a:schemeClr>
                </a:solidFill>
                <a:latin typeface="微软雅黑" panose="020B0503020204020204" charset="-122"/>
                <a:ea typeface="微软雅黑" panose="020B0503020204020204" charset="-122"/>
              </a:rPr>
              <a:t>设置功能</a:t>
            </a:r>
            <a:endParaRPr lang="zh-CN" altLang="en-US" sz="2800" b="1" dirty="0">
              <a:solidFill>
                <a:schemeClr val="accent1">
                  <a:lumMod val="75000"/>
                </a:schemeClr>
              </a:solidFill>
              <a:latin typeface="微软雅黑" panose="020B0503020204020204" charset="-122"/>
              <a:ea typeface="微软雅黑" panose="020B0503020204020204" charset="-122"/>
            </a:endParaRPr>
          </a:p>
        </p:txBody>
      </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99"/>
                            </p:stCondLst>
                            <p:childTnLst>
                              <p:par>
                                <p:cTn id="13" presetID="23" presetClass="entr" presetSubtype="16" fill="hold" grpId="0" nodeType="afterEffect">
                                  <p:stCondLst>
                                    <p:cond delay="0"/>
                                  </p:stCondLst>
                                  <p:childTnLst>
                                    <p:set>
                                      <p:cBhvr>
                                        <p:cTn id="14" dur="1" fill="hold">
                                          <p:stCondLst>
                                            <p:cond delay="0"/>
                                          </p:stCondLst>
                                        </p:cTn>
                                        <p:tgtEl>
                                          <p:spTgt spid="225"/>
                                        </p:tgtEl>
                                        <p:attrNameLst>
                                          <p:attrName>style.visibility</p:attrName>
                                        </p:attrNameLst>
                                      </p:cBhvr>
                                      <p:to>
                                        <p:strVal val="visible"/>
                                      </p:to>
                                    </p:set>
                                    <p:anim calcmode="lin" valueType="num">
                                      <p:cBhvr>
                                        <p:cTn id="15" dur="500" fill="hold"/>
                                        <p:tgtEl>
                                          <p:spTgt spid="225"/>
                                        </p:tgtEl>
                                        <p:attrNameLst>
                                          <p:attrName>ppt_w</p:attrName>
                                        </p:attrNameLst>
                                      </p:cBhvr>
                                      <p:tavLst>
                                        <p:tav tm="0">
                                          <p:val>
                                            <p:fltVal val="0"/>
                                          </p:val>
                                        </p:tav>
                                        <p:tav tm="100000">
                                          <p:val>
                                            <p:strVal val="#ppt_w"/>
                                          </p:val>
                                        </p:tav>
                                      </p:tavLst>
                                    </p:anim>
                                    <p:anim calcmode="lin" valueType="num">
                                      <p:cBhvr>
                                        <p:cTn id="16" dur="500" fill="hold"/>
                                        <p:tgtEl>
                                          <p:spTgt spid="225"/>
                                        </p:tgtEl>
                                        <p:attrNameLst>
                                          <p:attrName>ppt_h</p:attrName>
                                        </p:attrNameLst>
                                      </p:cBhvr>
                                      <p:tavLst>
                                        <p:tav tm="0">
                                          <p:val>
                                            <p:fltVal val="0"/>
                                          </p:val>
                                        </p:tav>
                                        <p:tav tm="100000">
                                          <p:val>
                                            <p:strVal val="#ppt_h"/>
                                          </p:val>
                                        </p:tav>
                                      </p:tavLst>
                                    </p:anim>
                                  </p:childTnLst>
                                </p:cTn>
                              </p:par>
                            </p:childTnLst>
                          </p:cTn>
                        </p:par>
                        <p:par>
                          <p:cTn id="17" fill="hold">
                            <p:stCondLst>
                              <p:cond delay="1199"/>
                            </p:stCondLst>
                            <p:childTnLst>
                              <p:par>
                                <p:cTn id="18" presetID="10"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par>
                          <p:cTn id="21" fill="hold">
                            <p:stCondLst>
                              <p:cond delay="1699"/>
                            </p:stCondLst>
                            <p:childTnLst>
                              <p:par>
                                <p:cTn id="22" presetID="2" presetClass="entr" presetSubtype="4" fill="hold" grpId="0" nodeType="afterEffect">
                                  <p:stCondLst>
                                    <p:cond delay="0"/>
                                  </p:stCondLst>
                                  <p:childTnLst>
                                    <p:set>
                                      <p:cBhvr>
                                        <p:cTn id="23" dur="1" fill="hold">
                                          <p:stCondLst>
                                            <p:cond delay="0"/>
                                          </p:stCondLst>
                                        </p:cTn>
                                        <p:tgtEl>
                                          <p:spTgt spid="70"/>
                                        </p:tgtEl>
                                        <p:attrNameLst>
                                          <p:attrName>style.visibility</p:attrName>
                                        </p:attrNameLst>
                                      </p:cBhvr>
                                      <p:to>
                                        <p:strVal val="visible"/>
                                      </p:to>
                                    </p:set>
                                    <p:anim calcmode="lin" valueType="num">
                                      <p:cBhvr additive="base">
                                        <p:cTn id="24" dur="500" fill="hold"/>
                                        <p:tgtEl>
                                          <p:spTgt spid="70"/>
                                        </p:tgtEl>
                                        <p:attrNameLst>
                                          <p:attrName>ppt_x</p:attrName>
                                        </p:attrNameLst>
                                      </p:cBhvr>
                                      <p:tavLst>
                                        <p:tav tm="0">
                                          <p:val>
                                            <p:strVal val="#ppt_x"/>
                                          </p:val>
                                        </p:tav>
                                        <p:tav tm="100000">
                                          <p:val>
                                            <p:strVal val="#ppt_x"/>
                                          </p:val>
                                        </p:tav>
                                      </p:tavLst>
                                    </p:anim>
                                    <p:anim calcmode="lin" valueType="num">
                                      <p:cBhvr additive="base">
                                        <p:cTn id="25" dur="500" fill="hold"/>
                                        <p:tgtEl>
                                          <p:spTgt spid="70"/>
                                        </p:tgtEl>
                                        <p:attrNameLst>
                                          <p:attrName>ppt_y</p:attrName>
                                        </p:attrNameLst>
                                      </p:cBhvr>
                                      <p:tavLst>
                                        <p:tav tm="0">
                                          <p:val>
                                            <p:strVal val="1+#ppt_h/2"/>
                                          </p:val>
                                        </p:tav>
                                        <p:tav tm="100000">
                                          <p:val>
                                            <p:strVal val="#ppt_y"/>
                                          </p:val>
                                        </p:tav>
                                      </p:tavLst>
                                    </p:anim>
                                  </p:childTnLst>
                                </p:cTn>
                              </p:par>
                            </p:childTnLst>
                          </p:cTn>
                        </p:par>
                        <p:par>
                          <p:cTn id="26" fill="hold">
                            <p:stCondLst>
                              <p:cond delay="2199"/>
                            </p:stCondLst>
                            <p:childTnLst>
                              <p:par>
                                <p:cTn id="27" presetID="53" presetClass="entr" presetSubtype="16"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childTnLst>
                          </p:cTn>
                        </p:par>
                        <p:par>
                          <p:cTn id="32" fill="hold">
                            <p:stCondLst>
                              <p:cond delay="2699"/>
                            </p:stCondLst>
                            <p:childTnLst>
                              <p:par>
                                <p:cTn id="33" presetID="10" presetClass="entr" presetSubtype="0" fill="hold" grpId="0" nodeType="afterEffect">
                                  <p:stCondLst>
                                    <p:cond delay="0"/>
                                  </p:stCondLst>
                                  <p:childTnLst>
                                    <p:set>
                                      <p:cBhvr>
                                        <p:cTn id="34" dur="1" fill="hold">
                                          <p:stCondLst>
                                            <p:cond delay="0"/>
                                          </p:stCondLst>
                                        </p:cTn>
                                        <p:tgtEl>
                                          <p:spTgt spid="73"/>
                                        </p:tgtEl>
                                        <p:attrNameLst>
                                          <p:attrName>style.visibility</p:attrName>
                                        </p:attrNameLst>
                                      </p:cBhvr>
                                      <p:to>
                                        <p:strVal val="visible"/>
                                      </p:to>
                                    </p:set>
                                    <p:animEffect transition="in" filter="fade">
                                      <p:cBhvr>
                                        <p:cTn id="35" dur="500"/>
                                        <p:tgtEl>
                                          <p:spTgt spid="73"/>
                                        </p:tgtEl>
                                      </p:cBhvr>
                                    </p:animEffect>
                                  </p:childTnLst>
                                </p:cTn>
                              </p:par>
                            </p:childTnLst>
                          </p:cTn>
                        </p:par>
                        <p:par>
                          <p:cTn id="36" fill="hold">
                            <p:stCondLst>
                              <p:cond delay="3199"/>
                            </p:stCondLst>
                            <p:childTnLst>
                              <p:par>
                                <p:cTn id="37" presetID="10"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childTnLst>
                          </p:cTn>
                        </p:par>
                        <p:par>
                          <p:cTn id="40" fill="hold">
                            <p:stCondLst>
                              <p:cond delay="3699"/>
                            </p:stCondLst>
                            <p:childTnLst>
                              <p:par>
                                <p:cTn id="41" presetID="10" presetClass="entr" presetSubtype="0"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childTnLst>
                          </p:cTn>
                        </p:par>
                        <p:par>
                          <p:cTn id="44" fill="hold">
                            <p:stCondLst>
                              <p:cond delay="4199"/>
                            </p:stCondLst>
                            <p:childTnLst>
                              <p:par>
                                <p:cTn id="45" presetID="10" presetClass="entr" presetSubtype="0"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0" grpId="0"/>
      <p:bldP spid="73" grpId="0"/>
      <p:bldP spid="5" grpId="0"/>
      <p:bldP spid="6" grpId="0"/>
      <p:bldP spid="7" grpId="0"/>
      <p:bldP spid="3" grpId="0"/>
      <p:bldP spid="2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266636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皮皮时光机</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20" name="TextBox 19"/>
          <p:cNvSpPr txBox="1"/>
          <p:nvPr/>
        </p:nvSpPr>
        <p:spPr>
          <a:xfrm>
            <a:off x="3802380" y="2219325"/>
            <a:ext cx="5530215" cy="897890"/>
          </a:xfrm>
          <a:prstGeom prst="rect">
            <a:avLst/>
          </a:prstGeom>
          <a:noFill/>
        </p:spPr>
        <p:txBody>
          <a:bodyPr wrap="square" lIns="68560" tIns="34279" rIns="68560" bIns="34279" rtlCol="0">
            <a:spAutoFit/>
          </a:bodyPr>
          <a:lstStyle/>
          <a:p>
            <a:pPr fontAlgn="base">
              <a:lnSpc>
                <a:spcPct val="150000"/>
              </a:lnSpc>
              <a:spcBef>
                <a:spcPct val="0"/>
              </a:spcBef>
              <a:spcAft>
                <a:spcPct val="0"/>
              </a:spcAft>
            </a:pPr>
            <a:r>
              <a:rPr lang="zh-CN" altLang="en-US" dirty="0">
                <a:latin typeface="微软雅黑" panose="020B0503020204020204" charset="-122"/>
                <a:ea typeface="微软雅黑" panose="020B0503020204020204" charset="-122"/>
              </a:rPr>
              <a:t>可以清晰的统计到自己发微博数据，也提供了批量删除、批量修改相关微博功能</a:t>
            </a:r>
            <a:endParaRPr lang="zh-CN" altLang="en-US" dirty="0">
              <a:latin typeface="微软雅黑" panose="020B0503020204020204" charset="-122"/>
              <a:ea typeface="微软雅黑" panose="020B0503020204020204" charset="-122"/>
            </a:endParaRPr>
          </a:p>
        </p:txBody>
      </p:sp>
      <p:cxnSp>
        <p:nvCxnSpPr>
          <p:cNvPr id="21" name="直接连接符 20"/>
          <p:cNvCxnSpPr/>
          <p:nvPr/>
        </p:nvCxnSpPr>
        <p:spPr bwMode="auto">
          <a:xfrm flipV="1">
            <a:off x="1976755" y="4163695"/>
            <a:ext cx="8345805" cy="1905"/>
          </a:xfrm>
          <a:prstGeom prst="line">
            <a:avLst/>
          </a:prstGeom>
          <a:noFill/>
          <a:ln w="9525" cap="flat" cmpd="sng" algn="ctr">
            <a:solidFill>
              <a:srgbClr val="327C6F"/>
            </a:solidFill>
            <a:prstDash val="dash"/>
            <a:headEnd type="oval" w="med" len="med"/>
            <a:tailEnd type="oval" w="med" len="med"/>
          </a:ln>
          <a:effectLst>
            <a:outerShdw blurRad="12700" dist="6350" dir="5400000" rotWithShape="0">
              <a:srgbClr val="000000">
                <a:alpha val="38000"/>
              </a:srgbClr>
            </a:outerShdw>
          </a:effectLst>
        </p:spPr>
      </p:cxnSp>
      <p:sp>
        <p:nvSpPr>
          <p:cNvPr id="22" name="TextBox 21"/>
          <p:cNvSpPr txBox="1"/>
          <p:nvPr/>
        </p:nvSpPr>
        <p:spPr>
          <a:xfrm>
            <a:off x="3802380" y="4549140"/>
            <a:ext cx="5529580" cy="897890"/>
          </a:xfrm>
          <a:prstGeom prst="rect">
            <a:avLst/>
          </a:prstGeom>
          <a:noFill/>
        </p:spPr>
        <p:txBody>
          <a:bodyPr wrap="square" lIns="68560" tIns="34279" rIns="68560" bIns="34279" rtlCol="0">
            <a:spAutoFit/>
          </a:bodyPr>
          <a:lstStyle/>
          <a:p>
            <a:pPr fontAlgn="base">
              <a:lnSpc>
                <a:spcPct val="150000"/>
              </a:lnSpc>
              <a:spcBef>
                <a:spcPct val="0"/>
              </a:spcBef>
              <a:spcAft>
                <a:spcPct val="0"/>
              </a:spcAft>
            </a:pPr>
            <a:r>
              <a:rPr lang="zh-CN" altLang="en-US" dirty="0">
                <a:latin typeface="微软雅黑" panose="020B0503020204020204" charset="-122"/>
                <a:ea typeface="微软雅黑" panose="020B0503020204020204" charset="-122"/>
              </a:rPr>
              <a:t>统计转发他人微博数据信息，同时皮皮定时器也提供了批量删除、批量修改相关微博的功能</a:t>
            </a:r>
            <a:endParaRPr lang="zh-CN" altLang="en-US" dirty="0">
              <a:latin typeface="微软雅黑" panose="020B0503020204020204" charset="-122"/>
              <a:ea typeface="微软雅黑" panose="020B0503020204020204" charset="-122"/>
            </a:endParaRPr>
          </a:p>
        </p:txBody>
      </p:sp>
      <p:grpSp>
        <p:nvGrpSpPr>
          <p:cNvPr id="25" name="组合 24"/>
          <p:cNvGrpSpPr/>
          <p:nvPr/>
        </p:nvGrpSpPr>
        <p:grpSpPr>
          <a:xfrm rot="0">
            <a:off x="1696721" y="2178050"/>
            <a:ext cx="1807210" cy="1588770"/>
            <a:chOff x="779104" y="1866166"/>
            <a:chExt cx="1333073" cy="1152128"/>
          </a:xfrm>
          <a:solidFill>
            <a:srgbClr val="E25C36"/>
          </a:solidFill>
        </p:grpSpPr>
        <p:sp>
          <p:nvSpPr>
            <p:cNvPr id="26" name="等腰三角形 2"/>
            <p:cNvSpPr/>
            <p:nvPr/>
          </p:nvSpPr>
          <p:spPr bwMode="auto">
            <a:xfrm rot="2747878">
              <a:off x="869576" y="1775693"/>
              <a:ext cx="1152128" cy="1333073"/>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rgbClr val="31939A"/>
            </a:solidFill>
            <a:ln>
              <a:noFill/>
            </a:ln>
          </p:spPr>
          <p:txBody>
            <a:bodyPr wrap="none" anchor="ctr"/>
            <a:lstStyle/>
            <a:p>
              <a:pPr algn="ctr" fontAlgn="base">
                <a:spcBef>
                  <a:spcPct val="0"/>
                </a:spcBef>
                <a:spcAft>
                  <a:spcPct val="0"/>
                </a:spcAft>
                <a:defRPr/>
              </a:pPr>
              <a:endParaRPr lang="zh-CN" altLang="en-US" sz="1500" kern="0" dirty="0">
                <a:latin typeface="微软雅黑" panose="020B0503020204020204" charset="-122"/>
                <a:ea typeface="微软雅黑" panose="020B0503020204020204" charset="-122"/>
              </a:endParaRPr>
            </a:p>
          </p:txBody>
        </p:sp>
        <p:sp>
          <p:nvSpPr>
            <p:cNvPr id="27" name="TextBox 26"/>
            <p:cNvSpPr txBox="1"/>
            <p:nvPr/>
          </p:nvSpPr>
          <p:spPr>
            <a:xfrm>
              <a:off x="1057821" y="2311247"/>
              <a:ext cx="697627" cy="400110"/>
            </a:xfrm>
            <a:prstGeom prst="rect">
              <a:avLst/>
            </a:prstGeom>
            <a:noFill/>
            <a:ln>
              <a:noFill/>
            </a:ln>
          </p:spPr>
          <p:txBody>
            <a:bodyPr wrap="none" anchor="ctr"/>
            <a:lstStyle>
              <a:defPPr>
                <a:defRPr lang="zh-CN"/>
              </a:defPPr>
              <a:lvl1pPr algn="ctr">
                <a:defRPr sz="2000" kern="0">
                  <a:solidFill>
                    <a:srgbClr val="FFFFFF"/>
                  </a:solidFill>
                  <a:latin typeface="微软雅黑" panose="020B0503020204020204" charset="-122"/>
                  <a:ea typeface="微软雅黑" panose="020B0503020204020204" charset="-122"/>
                </a:defRPr>
              </a:lvl1pPr>
            </a:lstStyle>
            <a:p>
              <a:pPr algn="ctr" fontAlgn="base">
                <a:spcBef>
                  <a:spcPct val="0"/>
                </a:spcBef>
                <a:spcAft>
                  <a:spcPct val="0"/>
                </a:spcAft>
                <a:defRPr/>
              </a:pPr>
              <a:r>
                <a:rPr lang="zh-CN" altLang="en-US" sz="2400" b="1" dirty="0">
                  <a:solidFill>
                    <a:schemeClr val="bg1"/>
                  </a:solidFill>
                </a:rPr>
                <a:t>微博记录</a:t>
              </a:r>
              <a:endParaRPr lang="zh-CN" altLang="en-US" sz="2400" b="1" dirty="0">
                <a:solidFill>
                  <a:schemeClr val="bg1"/>
                </a:solidFill>
              </a:endParaRPr>
            </a:p>
          </p:txBody>
        </p:sp>
      </p:grpSp>
      <p:grpSp>
        <p:nvGrpSpPr>
          <p:cNvPr id="28" name="组合 27"/>
          <p:cNvGrpSpPr/>
          <p:nvPr/>
        </p:nvGrpSpPr>
        <p:grpSpPr>
          <a:xfrm rot="0">
            <a:off x="1696720" y="4700905"/>
            <a:ext cx="1807210" cy="1588770"/>
            <a:chOff x="779102" y="3694966"/>
            <a:chExt cx="1333073" cy="1152128"/>
          </a:xfrm>
          <a:solidFill>
            <a:srgbClr val="37CCCE"/>
          </a:solidFill>
        </p:grpSpPr>
        <p:sp>
          <p:nvSpPr>
            <p:cNvPr id="29" name="等腰三角形 2"/>
            <p:cNvSpPr/>
            <p:nvPr/>
          </p:nvSpPr>
          <p:spPr bwMode="auto">
            <a:xfrm rot="3036074">
              <a:off x="869575" y="3604493"/>
              <a:ext cx="1152128" cy="1333073"/>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grpFill/>
            <a:ln>
              <a:noFill/>
            </a:ln>
          </p:spPr>
          <p:txBody>
            <a:bodyPr wrap="none" anchor="ctr"/>
            <a:lstStyle/>
            <a:p>
              <a:pPr algn="ctr" fontAlgn="base">
                <a:spcBef>
                  <a:spcPct val="0"/>
                </a:spcBef>
                <a:spcAft>
                  <a:spcPct val="0"/>
                </a:spcAft>
                <a:defRPr/>
              </a:pPr>
              <a:endParaRPr lang="zh-CN" altLang="en-US" sz="1500" kern="0">
                <a:latin typeface="微软雅黑" panose="020B0503020204020204" charset="-122"/>
                <a:ea typeface="微软雅黑" panose="020B0503020204020204" charset="-122"/>
              </a:endParaRPr>
            </a:p>
          </p:txBody>
        </p:sp>
        <p:sp>
          <p:nvSpPr>
            <p:cNvPr id="30" name="TextBox 29"/>
            <p:cNvSpPr txBox="1"/>
            <p:nvPr/>
          </p:nvSpPr>
          <p:spPr>
            <a:xfrm>
              <a:off x="1057821" y="4123089"/>
              <a:ext cx="697627" cy="400110"/>
            </a:xfrm>
            <a:prstGeom prst="rect">
              <a:avLst/>
            </a:prstGeom>
            <a:grpFill/>
            <a:ln>
              <a:noFill/>
            </a:ln>
          </p:spPr>
          <p:txBody>
            <a:bodyPr wrap="none" anchor="ctr"/>
            <a:lstStyle>
              <a:defPPr>
                <a:defRPr lang="zh-CN"/>
              </a:defPPr>
              <a:lvl1pPr algn="ctr">
                <a:defRPr sz="2000" kern="0">
                  <a:solidFill>
                    <a:srgbClr val="FFFFFF"/>
                  </a:solidFill>
                  <a:latin typeface="微软雅黑" panose="020B0503020204020204" charset="-122"/>
                  <a:ea typeface="微软雅黑" panose="020B0503020204020204" charset="-122"/>
                </a:defRPr>
              </a:lvl1pPr>
            </a:lstStyle>
            <a:p>
              <a:pPr algn="ctr" fontAlgn="base">
                <a:spcBef>
                  <a:spcPct val="0"/>
                </a:spcBef>
                <a:spcAft>
                  <a:spcPct val="0"/>
                </a:spcAft>
                <a:defRPr/>
              </a:pPr>
              <a:r>
                <a:rPr lang="zh-CN" altLang="en-US" sz="2400" b="1" dirty="0">
                  <a:solidFill>
                    <a:schemeClr val="bg1"/>
                  </a:solidFill>
                </a:rPr>
                <a:t>转发记录</a:t>
              </a:r>
              <a:endParaRPr lang="zh-CN" altLang="en-US" sz="2400" b="1" dirty="0">
                <a:solidFill>
                  <a:schemeClr val="bg1"/>
                </a:solidFill>
              </a:endParaRPr>
            </a:p>
          </p:txBody>
        </p:sp>
      </p:grpSp>
      <p:sp>
        <p:nvSpPr>
          <p:cNvPr id="225" name=" 225"/>
          <p:cNvSpPr/>
          <p:nvPr/>
        </p:nvSpPr>
        <p:spPr>
          <a:xfrm>
            <a:off x="1148080" y="1371600"/>
            <a:ext cx="473075" cy="376555"/>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 name="矩形 261"/>
          <p:cNvSpPr>
            <a:spLocks noChangeArrowheads="1"/>
          </p:cNvSpPr>
          <p:nvPr/>
        </p:nvSpPr>
        <p:spPr bwMode="auto">
          <a:xfrm>
            <a:off x="1781175" y="1299845"/>
            <a:ext cx="1668145" cy="5207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p>
            <a:pPr algn="ctr"/>
            <a:r>
              <a:rPr lang="zh-CN" altLang="en-US" sz="2800" b="1" dirty="0">
                <a:solidFill>
                  <a:schemeClr val="accent1">
                    <a:lumMod val="75000"/>
                  </a:schemeClr>
                </a:solidFill>
                <a:latin typeface="微软雅黑" panose="020B0503020204020204" charset="-122"/>
                <a:ea typeface="微软雅黑" panose="020B0503020204020204" charset="-122"/>
              </a:rPr>
              <a:t>发送记录</a:t>
            </a:r>
            <a:endParaRPr lang="zh-CN" altLang="en-US" sz="2800" b="1" dirty="0">
              <a:solidFill>
                <a:schemeClr val="accent1">
                  <a:lumMod val="75000"/>
                </a:schemeClr>
              </a:solidFill>
              <a:latin typeface="微软雅黑" panose="020B0503020204020204" charset="-122"/>
              <a:ea typeface="微软雅黑" panose="020B0503020204020204" charset="-122"/>
            </a:endParaRPr>
          </a:p>
        </p:txBody>
      </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99"/>
                            </p:stCondLst>
                            <p:childTnLst>
                              <p:par>
                                <p:cTn id="13" presetID="2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199"/>
                            </p:stCondLst>
                            <p:childTnLst>
                              <p:par>
                                <p:cTn id="17" presetID="49" presetClass="entr" presetSubtype="0" decel="10000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 calcmode="lin" valueType="num">
                                      <p:cBhvr>
                                        <p:cTn id="21" dur="500" fill="hold"/>
                                        <p:tgtEl>
                                          <p:spTgt spid="25"/>
                                        </p:tgtEl>
                                        <p:attrNameLst>
                                          <p:attrName>style.rotation</p:attrName>
                                        </p:attrNameLst>
                                      </p:cBhvr>
                                      <p:tavLst>
                                        <p:tav tm="0">
                                          <p:val>
                                            <p:fltVal val="360"/>
                                          </p:val>
                                        </p:tav>
                                        <p:tav tm="100000">
                                          <p:val>
                                            <p:fltVal val="0"/>
                                          </p:val>
                                        </p:tav>
                                      </p:tavLst>
                                    </p:anim>
                                    <p:animEffect transition="in" filter="fade">
                                      <p:cBhvr>
                                        <p:cTn id="22" dur="500"/>
                                        <p:tgtEl>
                                          <p:spTgt spid="25"/>
                                        </p:tgtEl>
                                      </p:cBhvr>
                                    </p:animEffect>
                                  </p:childTnLst>
                                </p:cTn>
                              </p:par>
                            </p:childTnLst>
                          </p:cTn>
                        </p:par>
                        <p:par>
                          <p:cTn id="23" fill="hold">
                            <p:stCondLst>
                              <p:cond delay="1699"/>
                            </p:stCondLst>
                            <p:childTnLst>
                              <p:par>
                                <p:cTn id="24" presetID="22" presetClass="entr" presetSubtype="8"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childTnLst>
                          </p:cTn>
                        </p:par>
                        <p:par>
                          <p:cTn id="27" fill="hold">
                            <p:stCondLst>
                              <p:cond delay="2199"/>
                            </p:stCondLst>
                            <p:childTnLst>
                              <p:par>
                                <p:cTn id="28" presetID="49" presetClass="entr" presetSubtype="0" decel="100000"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p:cTn id="30" dur="500" fill="hold"/>
                                        <p:tgtEl>
                                          <p:spTgt spid="28"/>
                                        </p:tgtEl>
                                        <p:attrNameLst>
                                          <p:attrName>ppt_w</p:attrName>
                                        </p:attrNameLst>
                                      </p:cBhvr>
                                      <p:tavLst>
                                        <p:tav tm="0">
                                          <p:val>
                                            <p:fltVal val="0"/>
                                          </p:val>
                                        </p:tav>
                                        <p:tav tm="100000">
                                          <p:val>
                                            <p:strVal val="#ppt_w"/>
                                          </p:val>
                                        </p:tav>
                                      </p:tavLst>
                                    </p:anim>
                                    <p:anim calcmode="lin" valueType="num">
                                      <p:cBhvr>
                                        <p:cTn id="31" dur="500" fill="hold"/>
                                        <p:tgtEl>
                                          <p:spTgt spid="28"/>
                                        </p:tgtEl>
                                        <p:attrNameLst>
                                          <p:attrName>ppt_h</p:attrName>
                                        </p:attrNameLst>
                                      </p:cBhvr>
                                      <p:tavLst>
                                        <p:tav tm="0">
                                          <p:val>
                                            <p:fltVal val="0"/>
                                          </p:val>
                                        </p:tav>
                                        <p:tav tm="100000">
                                          <p:val>
                                            <p:strVal val="#ppt_h"/>
                                          </p:val>
                                        </p:tav>
                                      </p:tavLst>
                                    </p:anim>
                                    <p:anim calcmode="lin" valueType="num">
                                      <p:cBhvr>
                                        <p:cTn id="32" dur="500" fill="hold"/>
                                        <p:tgtEl>
                                          <p:spTgt spid="28"/>
                                        </p:tgtEl>
                                        <p:attrNameLst>
                                          <p:attrName>style.rotation</p:attrName>
                                        </p:attrNameLst>
                                      </p:cBhvr>
                                      <p:tavLst>
                                        <p:tav tm="0">
                                          <p:val>
                                            <p:fltVal val="360"/>
                                          </p:val>
                                        </p:tav>
                                        <p:tav tm="100000">
                                          <p:val>
                                            <p:fltVal val="0"/>
                                          </p:val>
                                        </p:tav>
                                      </p:tavLst>
                                    </p:anim>
                                    <p:animEffect transition="in" filter="fade">
                                      <p:cBhvr>
                                        <p:cTn id="33" dur="500"/>
                                        <p:tgtEl>
                                          <p:spTgt spid="28"/>
                                        </p:tgtEl>
                                      </p:cBhvr>
                                    </p:animEffect>
                                  </p:childTnLst>
                                </p:cTn>
                              </p:par>
                            </p:childTnLst>
                          </p:cTn>
                        </p:par>
                        <p:par>
                          <p:cTn id="34" fill="hold">
                            <p:stCondLst>
                              <p:cond delay="2699"/>
                            </p:stCondLst>
                            <p:childTnLst>
                              <p:par>
                                <p:cTn id="35" presetID="22" presetClass="entr" presetSubtype="8"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par>
                          <p:cTn id="38" fill="hold">
                            <p:stCondLst>
                              <p:cond delay="3199"/>
                            </p:stCondLst>
                            <p:childTnLst>
                              <p:par>
                                <p:cTn id="39" presetID="23" presetClass="entr" presetSubtype="16" fill="hold" grpId="0" nodeType="afterEffect">
                                  <p:stCondLst>
                                    <p:cond delay="0"/>
                                  </p:stCondLst>
                                  <p:childTnLst>
                                    <p:set>
                                      <p:cBhvr>
                                        <p:cTn id="40" dur="1" fill="hold">
                                          <p:stCondLst>
                                            <p:cond delay="0"/>
                                          </p:stCondLst>
                                        </p:cTn>
                                        <p:tgtEl>
                                          <p:spTgt spid="225"/>
                                        </p:tgtEl>
                                        <p:attrNameLst>
                                          <p:attrName>style.visibility</p:attrName>
                                        </p:attrNameLst>
                                      </p:cBhvr>
                                      <p:to>
                                        <p:strVal val="visible"/>
                                      </p:to>
                                    </p:set>
                                    <p:anim calcmode="lin" valueType="num">
                                      <p:cBhvr>
                                        <p:cTn id="41" dur="500" fill="hold"/>
                                        <p:tgtEl>
                                          <p:spTgt spid="225"/>
                                        </p:tgtEl>
                                        <p:attrNameLst>
                                          <p:attrName>ppt_w</p:attrName>
                                        </p:attrNameLst>
                                      </p:cBhvr>
                                      <p:tavLst>
                                        <p:tav tm="0">
                                          <p:val>
                                            <p:fltVal val="0"/>
                                          </p:val>
                                        </p:tav>
                                        <p:tav tm="100000">
                                          <p:val>
                                            <p:strVal val="#ppt_w"/>
                                          </p:val>
                                        </p:tav>
                                      </p:tavLst>
                                    </p:anim>
                                    <p:anim calcmode="lin" valueType="num">
                                      <p:cBhvr>
                                        <p:cTn id="42" dur="500" fill="hold"/>
                                        <p:tgtEl>
                                          <p:spTgt spid="225"/>
                                        </p:tgtEl>
                                        <p:attrNameLst>
                                          <p:attrName>ppt_h</p:attrName>
                                        </p:attrNameLst>
                                      </p:cBhvr>
                                      <p:tavLst>
                                        <p:tav tm="0">
                                          <p:val>
                                            <p:fltVal val="0"/>
                                          </p:val>
                                        </p:tav>
                                        <p:tav tm="100000">
                                          <p:val>
                                            <p:strVal val="#ppt_h"/>
                                          </p:val>
                                        </p:tav>
                                      </p:tavLst>
                                    </p:anim>
                                  </p:childTnLst>
                                </p:cTn>
                              </p:par>
                            </p:childTnLst>
                          </p:cTn>
                        </p:par>
                        <p:par>
                          <p:cTn id="43" fill="hold">
                            <p:stCondLst>
                              <p:cond delay="3699"/>
                            </p:stCondLst>
                            <p:childTnLst>
                              <p:par>
                                <p:cTn id="44" presetID="10" presetClass="entr" presetSubtype="0" fill="hold" grpId="0"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2" grpId="0"/>
      <p:bldP spid="3" grpId="0"/>
      <p:bldP spid="22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600583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皮皮时光机</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grpSp>
        <p:nvGrpSpPr>
          <p:cNvPr id="10" name="组合 9"/>
          <p:cNvGrpSpPr/>
          <p:nvPr/>
        </p:nvGrpSpPr>
        <p:grpSpPr>
          <a:xfrm>
            <a:off x="3402330" y="2030730"/>
            <a:ext cx="1442720" cy="4461510"/>
            <a:chOff x="3891" y="2514"/>
            <a:chExt cx="2494" cy="7710"/>
          </a:xfrm>
        </p:grpSpPr>
        <p:sp>
          <p:nvSpPr>
            <p:cNvPr id="11" name="Freeform 6"/>
            <p:cNvSpPr/>
            <p:nvPr/>
          </p:nvSpPr>
          <p:spPr bwMode="auto">
            <a:xfrm>
              <a:off x="3891" y="2514"/>
              <a:ext cx="2495" cy="2297"/>
            </a:xfrm>
            <a:custGeom>
              <a:avLst/>
              <a:gdLst>
                <a:gd name="T0" fmla="*/ 593 w 593"/>
                <a:gd name="T1" fmla="*/ 248 h 546"/>
                <a:gd name="T2" fmla="*/ 295 w 593"/>
                <a:gd name="T3" fmla="*/ 546 h 546"/>
                <a:gd name="T4" fmla="*/ 0 w 593"/>
                <a:gd name="T5" fmla="*/ 248 h 546"/>
                <a:gd name="T6" fmla="*/ 0 w 593"/>
                <a:gd name="T7" fmla="*/ 0 h 546"/>
                <a:gd name="T8" fmla="*/ 295 w 593"/>
                <a:gd name="T9" fmla="*/ 298 h 546"/>
                <a:gd name="T10" fmla="*/ 593 w 593"/>
                <a:gd name="T11" fmla="*/ 0 h 546"/>
                <a:gd name="T12" fmla="*/ 593 w 593"/>
                <a:gd name="T13" fmla="*/ 248 h 546"/>
              </a:gdLst>
              <a:ahLst/>
              <a:cxnLst>
                <a:cxn ang="0">
                  <a:pos x="T0" y="T1"/>
                </a:cxn>
                <a:cxn ang="0">
                  <a:pos x="T2" y="T3"/>
                </a:cxn>
                <a:cxn ang="0">
                  <a:pos x="T4" y="T5"/>
                </a:cxn>
                <a:cxn ang="0">
                  <a:pos x="T6" y="T7"/>
                </a:cxn>
                <a:cxn ang="0">
                  <a:pos x="T8" y="T9"/>
                </a:cxn>
                <a:cxn ang="0">
                  <a:pos x="T10" y="T11"/>
                </a:cxn>
                <a:cxn ang="0">
                  <a:pos x="T12" y="T13"/>
                </a:cxn>
              </a:cxnLst>
              <a:rect l="0" t="0" r="r" b="b"/>
              <a:pathLst>
                <a:path w="593" h="546">
                  <a:moveTo>
                    <a:pt x="593" y="248"/>
                  </a:moveTo>
                  <a:lnTo>
                    <a:pt x="295" y="546"/>
                  </a:lnTo>
                  <a:lnTo>
                    <a:pt x="0" y="248"/>
                  </a:lnTo>
                  <a:lnTo>
                    <a:pt x="0" y="0"/>
                  </a:lnTo>
                  <a:lnTo>
                    <a:pt x="295" y="298"/>
                  </a:lnTo>
                  <a:lnTo>
                    <a:pt x="593" y="0"/>
                  </a:lnTo>
                  <a:lnTo>
                    <a:pt x="593" y="248"/>
                  </a:lnTo>
                  <a:close/>
                </a:path>
              </a:pathLst>
            </a:custGeom>
            <a:solidFill>
              <a:srgbClr val="38A39A"/>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800">
                <a:solidFill>
                  <a:srgbClr val="FEFABC"/>
                </a:solidFill>
                <a:latin typeface="Bebas" pitchFamily="2" charset="0"/>
                <a:ea typeface="微软雅黑" panose="020B0503020204020204" charset="-122"/>
                <a:sym typeface="Bebas" pitchFamily="2" charset="0"/>
              </a:endParaRPr>
            </a:p>
          </p:txBody>
        </p:sp>
        <p:sp>
          <p:nvSpPr>
            <p:cNvPr id="12" name="Freeform 7"/>
            <p:cNvSpPr/>
            <p:nvPr/>
          </p:nvSpPr>
          <p:spPr bwMode="auto">
            <a:xfrm>
              <a:off x="3891" y="5223"/>
              <a:ext cx="2495" cy="2293"/>
            </a:xfrm>
            <a:custGeom>
              <a:avLst/>
              <a:gdLst>
                <a:gd name="T0" fmla="*/ 593 w 593"/>
                <a:gd name="T1" fmla="*/ 248 h 545"/>
                <a:gd name="T2" fmla="*/ 295 w 593"/>
                <a:gd name="T3" fmla="*/ 545 h 545"/>
                <a:gd name="T4" fmla="*/ 0 w 593"/>
                <a:gd name="T5" fmla="*/ 248 h 545"/>
                <a:gd name="T6" fmla="*/ 0 w 593"/>
                <a:gd name="T7" fmla="*/ 0 h 545"/>
                <a:gd name="T8" fmla="*/ 295 w 593"/>
                <a:gd name="T9" fmla="*/ 297 h 545"/>
                <a:gd name="T10" fmla="*/ 593 w 593"/>
                <a:gd name="T11" fmla="*/ 0 h 545"/>
                <a:gd name="T12" fmla="*/ 593 w 593"/>
                <a:gd name="T13" fmla="*/ 248 h 545"/>
              </a:gdLst>
              <a:ahLst/>
              <a:cxnLst>
                <a:cxn ang="0">
                  <a:pos x="T0" y="T1"/>
                </a:cxn>
                <a:cxn ang="0">
                  <a:pos x="T2" y="T3"/>
                </a:cxn>
                <a:cxn ang="0">
                  <a:pos x="T4" y="T5"/>
                </a:cxn>
                <a:cxn ang="0">
                  <a:pos x="T6" y="T7"/>
                </a:cxn>
                <a:cxn ang="0">
                  <a:pos x="T8" y="T9"/>
                </a:cxn>
                <a:cxn ang="0">
                  <a:pos x="T10" y="T11"/>
                </a:cxn>
                <a:cxn ang="0">
                  <a:pos x="T12" y="T13"/>
                </a:cxn>
              </a:cxnLst>
              <a:rect l="0" t="0" r="r" b="b"/>
              <a:pathLst>
                <a:path w="593" h="545">
                  <a:moveTo>
                    <a:pt x="593" y="248"/>
                  </a:moveTo>
                  <a:lnTo>
                    <a:pt x="295" y="545"/>
                  </a:lnTo>
                  <a:lnTo>
                    <a:pt x="0" y="248"/>
                  </a:lnTo>
                  <a:lnTo>
                    <a:pt x="0" y="0"/>
                  </a:lnTo>
                  <a:lnTo>
                    <a:pt x="295" y="297"/>
                  </a:lnTo>
                  <a:lnTo>
                    <a:pt x="593" y="0"/>
                  </a:lnTo>
                  <a:lnTo>
                    <a:pt x="593" y="248"/>
                  </a:lnTo>
                  <a:close/>
                </a:path>
              </a:pathLst>
            </a:custGeom>
            <a:solidFill>
              <a:srgbClr val="31939A"/>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800">
                <a:solidFill>
                  <a:srgbClr val="FEFABC"/>
                </a:solidFill>
                <a:latin typeface="Bebas" pitchFamily="2" charset="0"/>
                <a:ea typeface="微软雅黑" panose="020B0503020204020204" charset="-122"/>
                <a:sym typeface="Bebas" pitchFamily="2" charset="0"/>
              </a:endParaRPr>
            </a:p>
          </p:txBody>
        </p:sp>
        <p:sp>
          <p:nvSpPr>
            <p:cNvPr id="13" name="Freeform 8"/>
            <p:cNvSpPr/>
            <p:nvPr/>
          </p:nvSpPr>
          <p:spPr bwMode="auto">
            <a:xfrm>
              <a:off x="3891" y="7928"/>
              <a:ext cx="2495" cy="2297"/>
            </a:xfrm>
            <a:custGeom>
              <a:avLst/>
              <a:gdLst>
                <a:gd name="T0" fmla="*/ 593 w 593"/>
                <a:gd name="T1" fmla="*/ 248 h 546"/>
                <a:gd name="T2" fmla="*/ 295 w 593"/>
                <a:gd name="T3" fmla="*/ 546 h 546"/>
                <a:gd name="T4" fmla="*/ 0 w 593"/>
                <a:gd name="T5" fmla="*/ 248 h 546"/>
                <a:gd name="T6" fmla="*/ 0 w 593"/>
                <a:gd name="T7" fmla="*/ 0 h 546"/>
                <a:gd name="T8" fmla="*/ 295 w 593"/>
                <a:gd name="T9" fmla="*/ 298 h 546"/>
                <a:gd name="T10" fmla="*/ 593 w 593"/>
                <a:gd name="T11" fmla="*/ 0 h 546"/>
                <a:gd name="T12" fmla="*/ 593 w 593"/>
                <a:gd name="T13" fmla="*/ 248 h 546"/>
              </a:gdLst>
              <a:ahLst/>
              <a:cxnLst>
                <a:cxn ang="0">
                  <a:pos x="T0" y="T1"/>
                </a:cxn>
                <a:cxn ang="0">
                  <a:pos x="T2" y="T3"/>
                </a:cxn>
                <a:cxn ang="0">
                  <a:pos x="T4" y="T5"/>
                </a:cxn>
                <a:cxn ang="0">
                  <a:pos x="T6" y="T7"/>
                </a:cxn>
                <a:cxn ang="0">
                  <a:pos x="T8" y="T9"/>
                </a:cxn>
                <a:cxn ang="0">
                  <a:pos x="T10" y="T11"/>
                </a:cxn>
                <a:cxn ang="0">
                  <a:pos x="T12" y="T13"/>
                </a:cxn>
              </a:cxnLst>
              <a:rect l="0" t="0" r="r" b="b"/>
              <a:pathLst>
                <a:path w="593" h="546">
                  <a:moveTo>
                    <a:pt x="593" y="248"/>
                  </a:moveTo>
                  <a:lnTo>
                    <a:pt x="295" y="546"/>
                  </a:lnTo>
                  <a:lnTo>
                    <a:pt x="0" y="248"/>
                  </a:lnTo>
                  <a:lnTo>
                    <a:pt x="0" y="0"/>
                  </a:lnTo>
                  <a:lnTo>
                    <a:pt x="295" y="298"/>
                  </a:lnTo>
                  <a:lnTo>
                    <a:pt x="593" y="0"/>
                  </a:lnTo>
                  <a:lnTo>
                    <a:pt x="593" y="248"/>
                  </a:lnTo>
                  <a:close/>
                </a:path>
              </a:pathLst>
            </a:custGeom>
            <a:solidFill>
              <a:srgbClr val="327C6F"/>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800">
                <a:solidFill>
                  <a:srgbClr val="FEFABC"/>
                </a:solidFill>
                <a:latin typeface="Bebas" pitchFamily="2" charset="0"/>
                <a:ea typeface="微软雅黑" panose="020B0503020204020204" charset="-122"/>
                <a:sym typeface="Bebas" pitchFamily="2" charset="0"/>
              </a:endParaRPr>
            </a:p>
          </p:txBody>
        </p:sp>
      </p:grpSp>
      <p:sp>
        <p:nvSpPr>
          <p:cNvPr id="17" name="TextBox 27"/>
          <p:cNvSpPr txBox="1"/>
          <p:nvPr/>
        </p:nvSpPr>
        <p:spPr>
          <a:xfrm>
            <a:off x="5248910" y="2160270"/>
            <a:ext cx="4686935" cy="681355"/>
          </a:xfrm>
          <a:prstGeom prst="rect">
            <a:avLst/>
          </a:prstGeom>
          <a:noFill/>
        </p:spPr>
        <p:txBody>
          <a:bodyPr wrap="square" rtlCol="0">
            <a:spAutoFit/>
          </a:bodyPr>
          <a:p>
            <a:pPr>
              <a:lnSpc>
                <a:spcPct val="120000"/>
              </a:lnSpc>
              <a:spcBef>
                <a:spcPts val="0"/>
              </a:spcBef>
              <a:spcAft>
                <a:spcPts val="0"/>
              </a:spcAft>
            </a:pPr>
            <a:r>
              <a:rPr lang="zh-CN" altLang="en-US" sz="1600">
                <a:solidFill>
                  <a:schemeClr val="tx1"/>
                </a:solidFill>
                <a:latin typeface="Bebas" pitchFamily="2" charset="0"/>
                <a:ea typeface="微软雅黑" panose="020B0503020204020204" charset="-122"/>
                <a:sym typeface="Bebas" pitchFamily="2" charset="0"/>
              </a:rPr>
              <a:t>提供了一个庞大的内容库资源供使用，如：焦点新闻、经典语录、幽默搞笑等，内容丰富。</a:t>
            </a:r>
            <a:endParaRPr lang="zh-CN" altLang="en-US" sz="1600">
              <a:solidFill>
                <a:schemeClr val="tx1"/>
              </a:solidFill>
              <a:latin typeface="Bebas" pitchFamily="2" charset="0"/>
              <a:ea typeface="微软雅黑" panose="020B0503020204020204" charset="-122"/>
              <a:sym typeface="Bebas" pitchFamily="2" charset="0"/>
            </a:endParaRPr>
          </a:p>
        </p:txBody>
      </p:sp>
      <p:sp>
        <p:nvSpPr>
          <p:cNvPr id="19" name="TextBox 29"/>
          <p:cNvSpPr txBox="1"/>
          <p:nvPr/>
        </p:nvSpPr>
        <p:spPr>
          <a:xfrm>
            <a:off x="5237691" y="3598306"/>
            <a:ext cx="4997332" cy="975995"/>
          </a:xfrm>
          <a:prstGeom prst="rect">
            <a:avLst/>
          </a:prstGeom>
          <a:noFill/>
        </p:spPr>
        <p:txBody>
          <a:bodyPr wrap="square" rtlCol="0">
            <a:spAutoFit/>
          </a:bodyPr>
          <a:p>
            <a:pPr>
              <a:lnSpc>
                <a:spcPct val="120000"/>
              </a:lnSpc>
              <a:spcBef>
                <a:spcPts val="0"/>
              </a:spcBef>
              <a:spcAft>
                <a:spcPts val="0"/>
              </a:spcAft>
            </a:pPr>
            <a:r>
              <a:rPr lang="zh-CN" altLang="en-US" sz="1600">
                <a:solidFill>
                  <a:schemeClr val="tx1"/>
                </a:solidFill>
                <a:latin typeface="Bebas" pitchFamily="2" charset="0"/>
                <a:ea typeface="微软雅黑" panose="020B0503020204020204" charset="-122"/>
                <a:sym typeface="Bebas" pitchFamily="2" charset="0"/>
              </a:rPr>
              <a:t>提供“定时发送”、“立即发送”和“多账户发送”。可以实现微博的即刻发送，按照定时需求发送和多个账户发送功能。</a:t>
            </a:r>
            <a:endParaRPr lang="zh-CN" altLang="en-US" sz="1600">
              <a:solidFill>
                <a:schemeClr val="tx1"/>
              </a:solidFill>
              <a:latin typeface="Bebas" pitchFamily="2" charset="0"/>
              <a:ea typeface="微软雅黑" panose="020B0503020204020204" charset="-122"/>
              <a:sym typeface="Bebas" pitchFamily="2" charset="0"/>
            </a:endParaRPr>
          </a:p>
        </p:txBody>
      </p:sp>
      <p:sp>
        <p:nvSpPr>
          <p:cNvPr id="5" name="TextBox 31"/>
          <p:cNvSpPr txBox="1"/>
          <p:nvPr/>
        </p:nvSpPr>
        <p:spPr>
          <a:xfrm>
            <a:off x="5237691" y="5270236"/>
            <a:ext cx="4997332" cy="681355"/>
          </a:xfrm>
          <a:prstGeom prst="rect">
            <a:avLst/>
          </a:prstGeom>
          <a:noFill/>
        </p:spPr>
        <p:txBody>
          <a:bodyPr wrap="square" rtlCol="0">
            <a:spAutoFit/>
          </a:bodyPr>
          <a:p>
            <a:pPr>
              <a:lnSpc>
                <a:spcPct val="120000"/>
              </a:lnSpc>
              <a:spcBef>
                <a:spcPts val="0"/>
              </a:spcBef>
              <a:spcAft>
                <a:spcPts val="0"/>
              </a:spcAft>
            </a:pPr>
            <a:r>
              <a:rPr lang="zh-CN" altLang="en-US" sz="1600">
                <a:solidFill>
                  <a:schemeClr val="tx1"/>
                </a:solidFill>
                <a:latin typeface="Bebas" pitchFamily="2" charset="0"/>
                <a:ea typeface="微软雅黑" panose="020B0503020204020204" charset="-122"/>
                <a:sym typeface="Bebas" pitchFamily="2" charset="0"/>
              </a:rPr>
              <a:t>提供了庞大的图片数据库资源，可以自由选择自己心仪的图片作为微博配图，也看实现自定义上传图片。</a:t>
            </a:r>
            <a:endParaRPr lang="zh-CN" altLang="en-US" sz="1600">
              <a:solidFill>
                <a:schemeClr val="tx1"/>
              </a:solidFill>
              <a:latin typeface="Bebas" pitchFamily="2" charset="0"/>
              <a:ea typeface="微软雅黑" panose="020B0503020204020204" charset="-122"/>
              <a:sym typeface="Bebas" pitchFamily="2" charset="0"/>
            </a:endParaRPr>
          </a:p>
        </p:txBody>
      </p:sp>
      <p:cxnSp>
        <p:nvCxnSpPr>
          <p:cNvPr id="7" name="直接箭头连接符 6"/>
          <p:cNvCxnSpPr/>
          <p:nvPr/>
        </p:nvCxnSpPr>
        <p:spPr>
          <a:xfrm>
            <a:off x="4120243" y="3359980"/>
            <a:ext cx="6052679" cy="0"/>
          </a:xfrm>
          <a:prstGeom prst="straightConnector1">
            <a:avLst/>
          </a:prstGeom>
          <a:ln>
            <a:solidFill>
              <a:schemeClr val="tx2">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a:off x="4120243" y="4925208"/>
            <a:ext cx="6052679" cy="0"/>
          </a:xfrm>
          <a:prstGeom prst="straightConnector1">
            <a:avLst/>
          </a:prstGeom>
          <a:ln>
            <a:solidFill>
              <a:schemeClr val="tx2">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a:off x="4120243" y="6493107"/>
            <a:ext cx="6052679" cy="0"/>
          </a:xfrm>
          <a:prstGeom prst="straightConnector1">
            <a:avLst/>
          </a:prstGeom>
          <a:ln>
            <a:solidFill>
              <a:schemeClr val="tx2">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5" name=" 225"/>
          <p:cNvSpPr/>
          <p:nvPr/>
        </p:nvSpPr>
        <p:spPr>
          <a:xfrm>
            <a:off x="1148080" y="1371600"/>
            <a:ext cx="473075" cy="376555"/>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261"/>
          <p:cNvSpPr>
            <a:spLocks noChangeArrowheads="1"/>
          </p:cNvSpPr>
          <p:nvPr/>
        </p:nvSpPr>
        <p:spPr bwMode="auto">
          <a:xfrm>
            <a:off x="1661795" y="1299845"/>
            <a:ext cx="1668145" cy="5207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p>
            <a:pPr algn="ctr"/>
            <a:r>
              <a:rPr lang="zh-CN" altLang="en-US" sz="2800" b="1" dirty="0">
                <a:solidFill>
                  <a:schemeClr val="accent1">
                    <a:lumMod val="75000"/>
                  </a:schemeClr>
                </a:solidFill>
                <a:latin typeface="微软雅黑" panose="020B0503020204020204" charset="-122"/>
                <a:ea typeface="微软雅黑" panose="020B0503020204020204" charset="-122"/>
              </a:rPr>
              <a:t>内容库</a:t>
            </a:r>
            <a:endParaRPr lang="zh-CN" altLang="en-US" sz="2800" b="1" dirty="0">
              <a:solidFill>
                <a:schemeClr val="accent1">
                  <a:lumMod val="75000"/>
                </a:schemeClr>
              </a:solidFill>
              <a:latin typeface="微软雅黑" panose="020B0503020204020204" charset="-122"/>
              <a:ea typeface="微软雅黑" panose="020B0503020204020204" charset="-122"/>
            </a:endParaRPr>
          </a:p>
        </p:txBody>
      </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par>
                                <p:cTn id="12" presetID="22" presetClass="entr" presetSubtype="8"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22" presetClass="entr" presetSubtype="8"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par>
                                <p:cTn id="18" presetID="22" presetClass="entr" presetSubtype="8"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699"/>
                            </p:stCondLst>
                            <p:childTnLst>
                              <p:par>
                                <p:cTn id="22" presetID="53" presetClass="entr" presetSubtype="16"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animEffect transition="in" filter="fade">
                                      <p:cBhvr>
                                        <p:cTn id="26" dur="500"/>
                                        <p:tgtEl>
                                          <p:spTgt spid="17"/>
                                        </p:tgtEl>
                                      </p:cBhvr>
                                    </p:animEffect>
                                  </p:childTnLst>
                                </p:cTn>
                              </p:par>
                            </p:childTnLst>
                          </p:cTn>
                        </p:par>
                        <p:par>
                          <p:cTn id="27" fill="hold">
                            <p:stCondLst>
                              <p:cond delay="1199"/>
                            </p:stCondLst>
                            <p:childTnLst>
                              <p:par>
                                <p:cTn id="28" presetID="53" presetClass="entr" presetSubtype="16"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ppt_w</p:attrName>
                                        </p:attrNameLst>
                                      </p:cBhvr>
                                      <p:tavLst>
                                        <p:tav tm="0">
                                          <p:val>
                                            <p:fltVal val="0"/>
                                          </p:val>
                                        </p:tav>
                                        <p:tav tm="100000">
                                          <p:val>
                                            <p:strVal val="#ppt_w"/>
                                          </p:val>
                                        </p:tav>
                                      </p:tavLst>
                                    </p:anim>
                                    <p:anim calcmode="lin" valueType="num">
                                      <p:cBhvr>
                                        <p:cTn id="31" dur="500" fill="hold"/>
                                        <p:tgtEl>
                                          <p:spTgt spid="19"/>
                                        </p:tgtEl>
                                        <p:attrNameLst>
                                          <p:attrName>ppt_h</p:attrName>
                                        </p:attrNameLst>
                                      </p:cBhvr>
                                      <p:tavLst>
                                        <p:tav tm="0">
                                          <p:val>
                                            <p:fltVal val="0"/>
                                          </p:val>
                                        </p:tav>
                                        <p:tav tm="100000">
                                          <p:val>
                                            <p:strVal val="#ppt_h"/>
                                          </p:val>
                                        </p:tav>
                                      </p:tavLst>
                                    </p:anim>
                                    <p:animEffect transition="in" filter="fade">
                                      <p:cBhvr>
                                        <p:cTn id="32" dur="500"/>
                                        <p:tgtEl>
                                          <p:spTgt spid="19"/>
                                        </p:tgtEl>
                                      </p:cBhvr>
                                    </p:animEffect>
                                  </p:childTnLst>
                                </p:cTn>
                              </p:par>
                            </p:childTnLst>
                          </p:cTn>
                        </p:par>
                        <p:par>
                          <p:cTn id="33" fill="hold">
                            <p:stCondLst>
                              <p:cond delay="1699"/>
                            </p:stCondLst>
                            <p:childTnLst>
                              <p:par>
                                <p:cTn id="34" presetID="53" presetClass="entr" presetSubtype="16"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fltVal val="0"/>
                                          </p:val>
                                        </p:tav>
                                        <p:tav tm="100000">
                                          <p:val>
                                            <p:strVal val="#ppt_w"/>
                                          </p:val>
                                        </p:tav>
                                      </p:tavLst>
                                    </p:anim>
                                    <p:anim calcmode="lin" valueType="num">
                                      <p:cBhvr>
                                        <p:cTn id="37" dur="500" fill="hold"/>
                                        <p:tgtEl>
                                          <p:spTgt spid="5"/>
                                        </p:tgtEl>
                                        <p:attrNameLst>
                                          <p:attrName>ppt_h</p:attrName>
                                        </p:attrNameLst>
                                      </p:cBhvr>
                                      <p:tavLst>
                                        <p:tav tm="0">
                                          <p:val>
                                            <p:fltVal val="0"/>
                                          </p:val>
                                        </p:tav>
                                        <p:tav tm="100000">
                                          <p:val>
                                            <p:strVal val="#ppt_h"/>
                                          </p:val>
                                        </p:tav>
                                      </p:tavLst>
                                    </p:anim>
                                    <p:animEffect transition="in" filter="fade">
                                      <p:cBhvr>
                                        <p:cTn id="38" dur="500"/>
                                        <p:tgtEl>
                                          <p:spTgt spid="5"/>
                                        </p:tgtEl>
                                      </p:cBhvr>
                                    </p:animEffect>
                                  </p:childTnLst>
                                </p:cTn>
                              </p:par>
                            </p:childTnLst>
                          </p:cTn>
                        </p:par>
                        <p:par>
                          <p:cTn id="39" fill="hold">
                            <p:stCondLst>
                              <p:cond delay="2199"/>
                            </p:stCondLst>
                            <p:childTnLst>
                              <p:par>
                                <p:cTn id="40" presetID="23" presetClass="entr" presetSubtype="16" fill="hold" grpId="0" nodeType="afterEffect">
                                  <p:stCondLst>
                                    <p:cond delay="0"/>
                                  </p:stCondLst>
                                  <p:childTnLst>
                                    <p:set>
                                      <p:cBhvr>
                                        <p:cTn id="41" dur="1" fill="hold">
                                          <p:stCondLst>
                                            <p:cond delay="0"/>
                                          </p:stCondLst>
                                        </p:cTn>
                                        <p:tgtEl>
                                          <p:spTgt spid="225"/>
                                        </p:tgtEl>
                                        <p:attrNameLst>
                                          <p:attrName>style.visibility</p:attrName>
                                        </p:attrNameLst>
                                      </p:cBhvr>
                                      <p:to>
                                        <p:strVal val="visible"/>
                                      </p:to>
                                    </p:set>
                                    <p:anim calcmode="lin" valueType="num">
                                      <p:cBhvr>
                                        <p:cTn id="42" dur="500" fill="hold"/>
                                        <p:tgtEl>
                                          <p:spTgt spid="225"/>
                                        </p:tgtEl>
                                        <p:attrNameLst>
                                          <p:attrName>ppt_w</p:attrName>
                                        </p:attrNameLst>
                                      </p:cBhvr>
                                      <p:tavLst>
                                        <p:tav tm="0">
                                          <p:val>
                                            <p:fltVal val="0"/>
                                          </p:val>
                                        </p:tav>
                                        <p:tav tm="100000">
                                          <p:val>
                                            <p:strVal val="#ppt_w"/>
                                          </p:val>
                                        </p:tav>
                                      </p:tavLst>
                                    </p:anim>
                                    <p:anim calcmode="lin" valueType="num">
                                      <p:cBhvr>
                                        <p:cTn id="43" dur="500" fill="hold"/>
                                        <p:tgtEl>
                                          <p:spTgt spid="225"/>
                                        </p:tgtEl>
                                        <p:attrNameLst>
                                          <p:attrName>ppt_h</p:attrName>
                                        </p:attrNameLst>
                                      </p:cBhvr>
                                      <p:tavLst>
                                        <p:tav tm="0">
                                          <p:val>
                                            <p:fltVal val="0"/>
                                          </p:val>
                                        </p:tav>
                                        <p:tav tm="100000">
                                          <p:val>
                                            <p:strVal val="#ppt_h"/>
                                          </p:val>
                                        </p:tav>
                                      </p:tavLst>
                                    </p:anim>
                                  </p:childTnLst>
                                </p:cTn>
                              </p:par>
                            </p:childTnLst>
                          </p:cTn>
                        </p:par>
                        <p:par>
                          <p:cTn id="44" fill="hold">
                            <p:stCondLst>
                              <p:cond delay="2699"/>
                            </p:stCondLst>
                            <p:childTnLst>
                              <p:par>
                                <p:cTn id="45" presetID="10" presetClass="entr" presetSubtype="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9" grpId="0"/>
      <p:bldP spid="5" grpId="0"/>
      <p:bldP spid="14" grpId="0"/>
      <p:bldP spid="225"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600583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皮皮时光机</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225" name=" 225"/>
          <p:cNvSpPr/>
          <p:nvPr/>
        </p:nvSpPr>
        <p:spPr>
          <a:xfrm>
            <a:off x="1148080" y="1371600"/>
            <a:ext cx="473075" cy="376555"/>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261"/>
          <p:cNvSpPr>
            <a:spLocks noChangeArrowheads="1"/>
          </p:cNvSpPr>
          <p:nvPr/>
        </p:nvSpPr>
        <p:spPr bwMode="auto">
          <a:xfrm>
            <a:off x="1661795" y="1299845"/>
            <a:ext cx="1668145" cy="5207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p>
            <a:pPr algn="ctr"/>
            <a:r>
              <a:rPr lang="zh-CN" altLang="en-US" sz="2800" b="1" dirty="0">
                <a:solidFill>
                  <a:schemeClr val="accent1">
                    <a:lumMod val="75000"/>
                  </a:schemeClr>
                </a:solidFill>
                <a:latin typeface="微软雅黑" panose="020B0503020204020204" charset="-122"/>
                <a:ea typeface="微软雅黑" panose="020B0503020204020204" charset="-122"/>
              </a:rPr>
              <a:t>定时转发</a:t>
            </a:r>
            <a:endParaRPr lang="zh-CN" altLang="en-US" sz="2800" b="1" dirty="0">
              <a:solidFill>
                <a:schemeClr val="accent1">
                  <a:lumMod val="75000"/>
                </a:schemeClr>
              </a:solidFill>
              <a:latin typeface="微软雅黑" panose="020B0503020204020204" charset="-122"/>
              <a:ea typeface="微软雅黑" panose="020B0503020204020204" charset="-122"/>
            </a:endParaRPr>
          </a:p>
        </p:txBody>
      </p:sp>
      <p:grpSp>
        <p:nvGrpSpPr>
          <p:cNvPr id="3" name="组合 2"/>
          <p:cNvGrpSpPr/>
          <p:nvPr/>
        </p:nvGrpSpPr>
        <p:grpSpPr>
          <a:xfrm>
            <a:off x="2475230" y="2748280"/>
            <a:ext cx="3187700" cy="3187700"/>
            <a:chOff x="3898" y="4328"/>
            <a:chExt cx="5020" cy="5020"/>
          </a:xfrm>
        </p:grpSpPr>
        <p:sp>
          <p:nvSpPr>
            <p:cNvPr id="23557" name="Freeform 675"/>
            <p:cNvSpPr>
              <a:spLocks noEditPoints="1"/>
            </p:cNvSpPr>
            <p:nvPr/>
          </p:nvSpPr>
          <p:spPr>
            <a:xfrm rot="-324743">
              <a:off x="3898" y="4328"/>
              <a:ext cx="5020" cy="5020"/>
            </a:xfrm>
            <a:custGeom>
              <a:avLst/>
              <a:gdLst/>
              <a:ahLst/>
              <a:cxnLst>
                <a:cxn ang="0">
                  <a:pos x="3053255" y="1400218"/>
                </a:cxn>
                <a:cxn ang="0">
                  <a:pos x="2990050" y="1130384"/>
                </a:cxn>
                <a:cxn ang="0">
                  <a:pos x="3016791" y="872705"/>
                </a:cxn>
                <a:cxn ang="0">
                  <a:pos x="2727509" y="656352"/>
                </a:cxn>
                <a:cxn ang="0">
                  <a:pos x="2530604" y="459447"/>
                </a:cxn>
                <a:cxn ang="0">
                  <a:pos x="2316681" y="170165"/>
                </a:cxn>
                <a:cxn ang="0">
                  <a:pos x="2059002" y="196906"/>
                </a:cxn>
                <a:cxn ang="0">
                  <a:pos x="1786737" y="136132"/>
                </a:cxn>
                <a:cxn ang="0">
                  <a:pos x="1507180" y="126409"/>
                </a:cxn>
                <a:cxn ang="0">
                  <a:pos x="1266517" y="31602"/>
                </a:cxn>
                <a:cxn ang="0">
                  <a:pos x="982098" y="255248"/>
                </a:cxn>
                <a:cxn ang="0">
                  <a:pos x="741435" y="396242"/>
                </a:cxn>
                <a:cxn ang="0">
                  <a:pos x="405966" y="527513"/>
                </a:cxn>
                <a:cxn ang="0">
                  <a:pos x="367071" y="785192"/>
                </a:cxn>
                <a:cxn ang="0">
                  <a:pos x="235801" y="1030716"/>
                </a:cxn>
                <a:cxn ang="0">
                  <a:pos x="153149" y="1298119"/>
                </a:cxn>
                <a:cxn ang="0">
                  <a:pos x="0" y="1507179"/>
                </a:cxn>
                <a:cxn ang="0">
                  <a:pos x="143425" y="1837786"/>
                </a:cxn>
                <a:cxn ang="0">
                  <a:pos x="216353" y="2107620"/>
                </a:cxn>
                <a:cxn ang="0">
                  <a:pos x="257679" y="2464967"/>
                </a:cxn>
                <a:cxn ang="0">
                  <a:pos x="495911" y="2571929"/>
                </a:cxn>
                <a:cxn ang="0">
                  <a:pos x="700109" y="2761541"/>
                </a:cxn>
                <a:cxn ang="0">
                  <a:pos x="935910" y="2909828"/>
                </a:cxn>
                <a:cxn ang="0">
                  <a:pos x="1098783" y="3111596"/>
                </a:cxn>
                <a:cxn ang="0">
                  <a:pos x="1453699" y="3058115"/>
                </a:cxn>
                <a:cxn ang="0">
                  <a:pos x="1733257" y="3058115"/>
                </a:cxn>
                <a:cxn ang="0">
                  <a:pos x="2090604" y="3111596"/>
                </a:cxn>
                <a:cxn ang="0">
                  <a:pos x="2253477" y="2909828"/>
                </a:cxn>
                <a:cxn ang="0">
                  <a:pos x="2489278" y="2761541"/>
                </a:cxn>
                <a:cxn ang="0">
                  <a:pos x="2693476" y="2571929"/>
                </a:cxn>
                <a:cxn ang="0">
                  <a:pos x="2931708" y="2464967"/>
                </a:cxn>
                <a:cxn ang="0">
                  <a:pos x="2973034" y="2107620"/>
                </a:cxn>
                <a:cxn ang="0">
                  <a:pos x="3045962" y="1837786"/>
                </a:cxn>
                <a:cxn ang="0">
                  <a:pos x="1594693" y="2941431"/>
                </a:cxn>
                <a:cxn ang="0">
                  <a:pos x="1322429" y="2914690"/>
                </a:cxn>
                <a:cxn ang="0">
                  <a:pos x="1008838" y="2810160"/>
                </a:cxn>
                <a:cxn ang="0">
                  <a:pos x="736573" y="2635133"/>
                </a:cxn>
                <a:cxn ang="0">
                  <a:pos x="512927" y="2401763"/>
                </a:cxn>
                <a:cxn ang="0">
                  <a:pos x="352486" y="2119775"/>
                </a:cxn>
                <a:cxn ang="0">
                  <a:pos x="262541" y="1798891"/>
                </a:cxn>
                <a:cxn ang="0">
                  <a:pos x="252817" y="1456130"/>
                </a:cxn>
                <a:cxn ang="0">
                  <a:pos x="328176" y="1130384"/>
                </a:cxn>
                <a:cxn ang="0">
                  <a:pos x="476463" y="841103"/>
                </a:cxn>
                <a:cxn ang="0">
                  <a:pos x="687955" y="595579"/>
                </a:cxn>
                <a:cxn ang="0">
                  <a:pos x="950496" y="408397"/>
                </a:cxn>
                <a:cxn ang="0">
                  <a:pos x="1256793" y="286850"/>
                </a:cxn>
                <a:cxn ang="0">
                  <a:pos x="1594693" y="245524"/>
                </a:cxn>
                <a:cxn ang="0">
                  <a:pos x="1930163" y="286850"/>
                </a:cxn>
                <a:cxn ang="0">
                  <a:pos x="2236460" y="408397"/>
                </a:cxn>
                <a:cxn ang="0">
                  <a:pos x="2501432" y="595579"/>
                </a:cxn>
                <a:cxn ang="0">
                  <a:pos x="2712924" y="841103"/>
                </a:cxn>
                <a:cxn ang="0">
                  <a:pos x="2861211" y="1130384"/>
                </a:cxn>
                <a:cxn ang="0">
                  <a:pos x="2936570" y="1456130"/>
                </a:cxn>
                <a:cxn ang="0">
                  <a:pos x="2926846" y="1798891"/>
                </a:cxn>
                <a:cxn ang="0">
                  <a:pos x="2836901" y="2119775"/>
                </a:cxn>
                <a:cxn ang="0">
                  <a:pos x="2674029" y="2401763"/>
                </a:cxn>
                <a:cxn ang="0">
                  <a:pos x="2452814" y="2635133"/>
                </a:cxn>
                <a:cxn ang="0">
                  <a:pos x="2178118" y="2810160"/>
                </a:cxn>
                <a:cxn ang="0">
                  <a:pos x="1866958" y="2914690"/>
                </a:cxn>
              </a:cxnLst>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rgbClr val="31939A"/>
            </a:solidFill>
            <a:ln w="9525">
              <a:noFill/>
            </a:ln>
          </p:spPr>
          <p:txBody>
            <a:bodyPr/>
            <a:p>
              <a:endParaRPr lang="zh-CN" altLang="en-US"/>
            </a:p>
          </p:txBody>
        </p:sp>
        <p:grpSp>
          <p:nvGrpSpPr>
            <p:cNvPr id="23559" name="组合 10"/>
            <p:cNvGrpSpPr/>
            <p:nvPr/>
          </p:nvGrpSpPr>
          <p:grpSpPr>
            <a:xfrm>
              <a:off x="4435" y="4865"/>
              <a:ext cx="3945" cy="3943"/>
              <a:chOff x="4564620" y="2285343"/>
              <a:chExt cx="2505301" cy="2503826"/>
            </a:xfrm>
          </p:grpSpPr>
          <p:sp>
            <p:nvSpPr>
              <p:cNvPr id="23560" name="Oval 676"/>
              <p:cNvSpPr/>
              <p:nvPr/>
            </p:nvSpPr>
            <p:spPr>
              <a:xfrm rot="-324743">
                <a:off x="4564620" y="2285343"/>
                <a:ext cx="2505301" cy="2503826"/>
              </a:xfrm>
              <a:prstGeom prst="ellipse">
                <a:avLst/>
              </a:prstGeom>
              <a:solidFill>
                <a:srgbClr val="31939A"/>
              </a:solidFill>
              <a:ln w="9525">
                <a:noFill/>
              </a:ln>
            </p:spPr>
            <p:txBody>
              <a:bodyPr wrap="none" anchor="ctr"/>
              <a:p>
                <a:pPr>
                  <a:buFont typeface="Arial" panose="020B0604020202020204" pitchFamily="34" charset="0"/>
                  <a:buNone/>
                </a:pPr>
                <a:endParaRPr lang="ko-KR" altLang="en-US" dirty="0">
                  <a:solidFill>
                    <a:srgbClr val="000000"/>
                  </a:solidFill>
                  <a:latin typeface="Gulim" panose="020B0600000101010101" pitchFamily="34" charset="-127"/>
                  <a:ea typeface="Gulim" panose="020B0600000101010101" pitchFamily="34" charset="-127"/>
                </a:endParaRPr>
              </a:p>
            </p:txBody>
          </p:sp>
          <p:sp>
            <p:nvSpPr>
              <p:cNvPr id="23562" name="文本框 13"/>
              <p:cNvSpPr txBox="1"/>
              <p:nvPr/>
            </p:nvSpPr>
            <p:spPr>
              <a:xfrm>
                <a:off x="5220634" y="3135723"/>
                <a:ext cx="1193908" cy="953264"/>
              </a:xfrm>
              <a:prstGeom prst="rect">
                <a:avLst/>
              </a:prstGeom>
              <a:noFill/>
              <a:ln w="9525">
                <a:noFill/>
              </a:ln>
            </p:spPr>
            <p:txBody>
              <a:bodyPr wrap="square" anchor="t">
                <a:spAutoFit/>
              </a:bodyPr>
              <a:p>
                <a:pPr algn="ctr"/>
                <a:r>
                  <a:rPr lang="zh-CN" altLang="en-US" sz="2800" b="1" dirty="0">
                    <a:solidFill>
                      <a:schemeClr val="bg1"/>
                    </a:solidFill>
                    <a:latin typeface="微软雅黑" panose="020B0503020204020204" charset="-122"/>
                    <a:ea typeface="微软雅黑" panose="020B0503020204020204" charset="-122"/>
                  </a:rPr>
                  <a:t>单条</a:t>
                </a:r>
                <a:endParaRPr lang="zh-CN" altLang="en-US" sz="2800" b="1" dirty="0">
                  <a:solidFill>
                    <a:schemeClr val="bg1"/>
                  </a:solidFill>
                  <a:latin typeface="微软雅黑" panose="020B0503020204020204" charset="-122"/>
                  <a:ea typeface="微软雅黑" panose="020B0503020204020204" charset="-122"/>
                </a:endParaRPr>
              </a:p>
              <a:p>
                <a:pPr algn="ctr"/>
                <a:r>
                  <a:rPr lang="zh-CN" altLang="en-US" sz="2800" b="1" dirty="0">
                    <a:solidFill>
                      <a:schemeClr val="bg1"/>
                    </a:solidFill>
                    <a:latin typeface="微软雅黑" panose="020B0503020204020204" charset="-122"/>
                    <a:ea typeface="微软雅黑" panose="020B0503020204020204" charset="-122"/>
                  </a:rPr>
                  <a:t>转发</a:t>
                </a:r>
                <a:endParaRPr lang="zh-CN" altLang="en-US" sz="2800" b="1" dirty="0">
                  <a:solidFill>
                    <a:schemeClr val="bg1"/>
                  </a:solidFill>
                  <a:latin typeface="微软雅黑" panose="020B0503020204020204" charset="-122"/>
                  <a:ea typeface="微软雅黑" panose="020B0503020204020204" charset="-122"/>
                </a:endParaRPr>
              </a:p>
            </p:txBody>
          </p:sp>
        </p:grpSp>
      </p:grpSp>
      <p:grpSp>
        <p:nvGrpSpPr>
          <p:cNvPr id="6" name="组合 5"/>
          <p:cNvGrpSpPr/>
          <p:nvPr/>
        </p:nvGrpSpPr>
        <p:grpSpPr>
          <a:xfrm>
            <a:off x="5542280" y="2219325"/>
            <a:ext cx="2442210" cy="2444750"/>
            <a:chOff x="8728" y="3495"/>
            <a:chExt cx="3846" cy="3850"/>
          </a:xfrm>
        </p:grpSpPr>
        <p:sp>
          <p:nvSpPr>
            <p:cNvPr id="23556" name="Freeform 673"/>
            <p:cNvSpPr>
              <a:spLocks noEditPoints="1"/>
            </p:cNvSpPr>
            <p:nvPr/>
          </p:nvSpPr>
          <p:spPr>
            <a:xfrm rot="-324743">
              <a:off x="8728" y="3495"/>
              <a:ext cx="3847" cy="3850"/>
            </a:xfrm>
            <a:custGeom>
              <a:avLst/>
              <a:gdLst/>
              <a:ahLst/>
              <a:cxnLst>
                <a:cxn ang="0">
                  <a:pos x="2295334" y="1066237"/>
                </a:cxn>
                <a:cxn ang="0">
                  <a:pos x="2386824" y="842758"/>
                </a:cxn>
                <a:cxn ang="0">
                  <a:pos x="2123116" y="619279"/>
                </a:cxn>
                <a:cxn ang="0">
                  <a:pos x="2015481" y="290792"/>
                </a:cxn>
                <a:cxn ang="0">
                  <a:pos x="1773300" y="288100"/>
                </a:cxn>
                <a:cxn ang="0">
                  <a:pos x="1547265" y="185784"/>
                </a:cxn>
                <a:cxn ang="0">
                  <a:pos x="1315848" y="140011"/>
                </a:cxn>
                <a:cxn ang="0">
                  <a:pos x="1065595" y="148089"/>
                </a:cxn>
                <a:cxn ang="0">
                  <a:pos x="842250" y="56543"/>
                </a:cxn>
                <a:cxn ang="0">
                  <a:pos x="618906" y="317717"/>
                </a:cxn>
                <a:cxn ang="0">
                  <a:pos x="290617" y="425418"/>
                </a:cxn>
                <a:cxn ang="0">
                  <a:pos x="287926" y="667745"/>
                </a:cxn>
                <a:cxn ang="0">
                  <a:pos x="185672" y="896609"/>
                </a:cxn>
                <a:cxn ang="0">
                  <a:pos x="139927" y="1125473"/>
                </a:cxn>
                <a:cxn ang="0">
                  <a:pos x="145308" y="1375877"/>
                </a:cxn>
                <a:cxn ang="0">
                  <a:pos x="56509" y="1602049"/>
                </a:cxn>
                <a:cxn ang="0">
                  <a:pos x="317526" y="1825528"/>
                </a:cxn>
                <a:cxn ang="0">
                  <a:pos x="425161" y="2154015"/>
                </a:cxn>
                <a:cxn ang="0">
                  <a:pos x="667342" y="2156707"/>
                </a:cxn>
                <a:cxn ang="0">
                  <a:pos x="896068" y="2259023"/>
                </a:cxn>
                <a:cxn ang="0">
                  <a:pos x="1124794" y="2304796"/>
                </a:cxn>
                <a:cxn ang="0">
                  <a:pos x="1375048" y="2296718"/>
                </a:cxn>
                <a:cxn ang="0">
                  <a:pos x="1598392" y="2388264"/>
                </a:cxn>
                <a:cxn ang="0">
                  <a:pos x="1824427" y="2124397"/>
                </a:cxn>
                <a:cxn ang="0">
                  <a:pos x="2152716" y="2019389"/>
                </a:cxn>
                <a:cxn ang="0">
                  <a:pos x="2155407" y="1777062"/>
                </a:cxn>
                <a:cxn ang="0">
                  <a:pos x="2257661" y="1548198"/>
                </a:cxn>
                <a:cxn ang="0">
                  <a:pos x="2300716" y="1316642"/>
                </a:cxn>
                <a:cxn ang="0">
                  <a:pos x="1173230" y="2170170"/>
                </a:cxn>
                <a:cxn ang="0">
                  <a:pos x="982177" y="2143245"/>
                </a:cxn>
                <a:cxn ang="0">
                  <a:pos x="809960" y="2078624"/>
                </a:cxn>
                <a:cxn ang="0">
                  <a:pos x="651197" y="1984386"/>
                </a:cxn>
                <a:cxn ang="0">
                  <a:pos x="516652" y="1860530"/>
                </a:cxn>
                <a:cxn ang="0">
                  <a:pos x="409016" y="1715134"/>
                </a:cxn>
                <a:cxn ang="0">
                  <a:pos x="328289" y="1548198"/>
                </a:cxn>
                <a:cxn ang="0">
                  <a:pos x="282544" y="1367800"/>
                </a:cxn>
                <a:cxn ang="0">
                  <a:pos x="271780" y="1173938"/>
                </a:cxn>
                <a:cxn ang="0">
                  <a:pos x="301380" y="985462"/>
                </a:cxn>
                <a:cxn ang="0">
                  <a:pos x="365962" y="810448"/>
                </a:cxn>
                <a:cxn ang="0">
                  <a:pos x="460143" y="654282"/>
                </a:cxn>
                <a:cxn ang="0">
                  <a:pos x="581233" y="519656"/>
                </a:cxn>
                <a:cxn ang="0">
                  <a:pos x="729233" y="409263"/>
                </a:cxn>
                <a:cxn ang="0">
                  <a:pos x="893377" y="328487"/>
                </a:cxn>
                <a:cxn ang="0">
                  <a:pos x="1076358" y="282714"/>
                </a:cxn>
                <a:cxn ang="0">
                  <a:pos x="1270103" y="271944"/>
                </a:cxn>
                <a:cxn ang="0">
                  <a:pos x="1458465" y="301562"/>
                </a:cxn>
                <a:cxn ang="0">
                  <a:pos x="1633373" y="366183"/>
                </a:cxn>
                <a:cxn ang="0">
                  <a:pos x="1789445" y="460421"/>
                </a:cxn>
                <a:cxn ang="0">
                  <a:pos x="1923990" y="581584"/>
                </a:cxn>
                <a:cxn ang="0">
                  <a:pos x="2034317" y="729673"/>
                </a:cxn>
                <a:cxn ang="0">
                  <a:pos x="2112353" y="893916"/>
                </a:cxn>
                <a:cxn ang="0">
                  <a:pos x="2160789" y="1077007"/>
                </a:cxn>
                <a:cxn ang="0">
                  <a:pos x="2168862" y="1270869"/>
                </a:cxn>
                <a:cxn ang="0">
                  <a:pos x="2141953" y="1459345"/>
                </a:cxn>
                <a:cxn ang="0">
                  <a:pos x="2077371" y="1634359"/>
                </a:cxn>
                <a:cxn ang="0">
                  <a:pos x="1983190" y="1790525"/>
                </a:cxn>
                <a:cxn ang="0">
                  <a:pos x="1859409" y="1925151"/>
                </a:cxn>
                <a:cxn ang="0">
                  <a:pos x="1714100" y="2035544"/>
                </a:cxn>
                <a:cxn ang="0">
                  <a:pos x="1547265" y="2113627"/>
                </a:cxn>
                <a:cxn ang="0">
                  <a:pos x="1364284" y="2162093"/>
                </a:cxn>
              </a:cxnLst>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38A39A"/>
            </a:solidFill>
            <a:ln w="9525">
              <a:noFill/>
            </a:ln>
          </p:spPr>
          <p:txBody>
            <a:bodyPr/>
            <a:p>
              <a:endParaRPr lang="zh-CN" altLang="en-US"/>
            </a:p>
          </p:txBody>
        </p:sp>
        <p:grpSp>
          <p:nvGrpSpPr>
            <p:cNvPr id="23566" name="组合 17"/>
            <p:cNvGrpSpPr/>
            <p:nvPr/>
          </p:nvGrpSpPr>
          <p:grpSpPr>
            <a:xfrm>
              <a:off x="9333" y="4103"/>
              <a:ext cx="2637" cy="2637"/>
              <a:chOff x="7640917" y="2264687"/>
              <a:chExt cx="1674628" cy="1674627"/>
            </a:xfrm>
          </p:grpSpPr>
          <p:sp>
            <p:nvSpPr>
              <p:cNvPr id="23567" name="Oval 677"/>
              <p:cNvSpPr/>
              <p:nvPr/>
            </p:nvSpPr>
            <p:spPr>
              <a:xfrm rot="-324743">
                <a:off x="7640917" y="2264687"/>
                <a:ext cx="1674628" cy="1674627"/>
              </a:xfrm>
              <a:prstGeom prst="ellipse">
                <a:avLst/>
              </a:prstGeom>
              <a:solidFill>
                <a:srgbClr val="38A39A"/>
              </a:solidFill>
              <a:ln w="9525">
                <a:noFill/>
              </a:ln>
            </p:spPr>
            <p:txBody>
              <a:bodyPr wrap="none" anchor="ctr"/>
              <a:p>
                <a:pPr>
                  <a:buFont typeface="Arial" panose="020B0604020202020204" pitchFamily="34" charset="0"/>
                  <a:buNone/>
                </a:pPr>
                <a:endParaRPr lang="ko-KR" altLang="en-US" dirty="0">
                  <a:solidFill>
                    <a:srgbClr val="000000"/>
                  </a:solidFill>
                  <a:latin typeface="Gulim" panose="020B0600000101010101" pitchFamily="34" charset="-127"/>
                  <a:ea typeface="Gulim" panose="020B0600000101010101" pitchFamily="34" charset="-127"/>
                </a:endParaRPr>
              </a:p>
            </p:txBody>
          </p:sp>
          <p:sp>
            <p:nvSpPr>
              <p:cNvPr id="23569" name="文本框 20"/>
              <p:cNvSpPr txBox="1"/>
              <p:nvPr/>
            </p:nvSpPr>
            <p:spPr>
              <a:xfrm>
                <a:off x="7990764" y="2636122"/>
                <a:ext cx="975253" cy="953030"/>
              </a:xfrm>
              <a:prstGeom prst="rect">
                <a:avLst/>
              </a:prstGeom>
              <a:noFill/>
              <a:ln w="9525">
                <a:noFill/>
              </a:ln>
            </p:spPr>
            <p:txBody>
              <a:bodyPr wrap="square" anchor="t">
                <a:spAutoFit/>
              </a:bodyPr>
              <a:p>
                <a:pPr algn="ctr"/>
                <a:r>
                  <a:rPr lang="zh-CN" altLang="en-US" sz="2800" b="1" dirty="0">
                    <a:solidFill>
                      <a:schemeClr val="bg1"/>
                    </a:solidFill>
                    <a:latin typeface="微软雅黑" panose="020B0503020204020204" charset="-122"/>
                    <a:ea typeface="微软雅黑" panose="020B0503020204020204" charset="-122"/>
                  </a:rPr>
                  <a:t>可视转发</a:t>
                </a:r>
                <a:endParaRPr lang="zh-CN" altLang="en-US" sz="2800" b="1" dirty="0">
                  <a:solidFill>
                    <a:schemeClr val="bg1"/>
                  </a:solidFill>
                  <a:latin typeface="微软雅黑" panose="020B0503020204020204" charset="-122"/>
                  <a:ea typeface="微软雅黑" panose="020B0503020204020204" charset="-122"/>
                </a:endParaRPr>
              </a:p>
            </p:txBody>
          </p:sp>
        </p:grpSp>
      </p:grpSp>
      <p:grpSp>
        <p:nvGrpSpPr>
          <p:cNvPr id="15" name="组合 14"/>
          <p:cNvGrpSpPr/>
          <p:nvPr/>
        </p:nvGrpSpPr>
        <p:grpSpPr>
          <a:xfrm>
            <a:off x="7816850" y="3282950"/>
            <a:ext cx="2141220" cy="2142490"/>
            <a:chOff x="12310" y="5170"/>
            <a:chExt cx="3372" cy="3374"/>
          </a:xfrm>
        </p:grpSpPr>
        <p:sp>
          <p:nvSpPr>
            <p:cNvPr id="23558" name="Freeform 679"/>
            <p:cNvSpPr>
              <a:spLocks noEditPoints="1"/>
            </p:cNvSpPr>
            <p:nvPr/>
          </p:nvSpPr>
          <p:spPr>
            <a:xfrm rot="-324743">
              <a:off x="12310" y="5170"/>
              <a:ext cx="3373" cy="3375"/>
            </a:xfrm>
            <a:custGeom>
              <a:avLst/>
              <a:gdLst/>
              <a:ahLst/>
              <a:cxnLst>
                <a:cxn ang="0">
                  <a:pos x="2011189" y="934325"/>
                </a:cxn>
                <a:cxn ang="0">
                  <a:pos x="2091354" y="738495"/>
                </a:cxn>
                <a:cxn ang="0">
                  <a:pos x="1860291" y="542664"/>
                </a:cxn>
                <a:cxn ang="0">
                  <a:pos x="1765979" y="254816"/>
                </a:cxn>
                <a:cxn ang="0">
                  <a:pos x="1553779" y="252457"/>
                </a:cxn>
                <a:cxn ang="0">
                  <a:pos x="1355725" y="162799"/>
                </a:cxn>
                <a:cxn ang="0">
                  <a:pos x="1152956" y="122689"/>
                </a:cxn>
                <a:cxn ang="0">
                  <a:pos x="933682" y="129767"/>
                </a:cxn>
                <a:cxn ang="0">
                  <a:pos x="737986" y="49548"/>
                </a:cxn>
                <a:cxn ang="0">
                  <a:pos x="542290" y="278410"/>
                </a:cxn>
                <a:cxn ang="0">
                  <a:pos x="254641" y="372786"/>
                </a:cxn>
                <a:cxn ang="0">
                  <a:pos x="252283" y="585133"/>
                </a:cxn>
                <a:cxn ang="0">
                  <a:pos x="162687" y="785683"/>
                </a:cxn>
                <a:cxn ang="0">
                  <a:pos x="122605" y="986232"/>
                </a:cxn>
                <a:cxn ang="0">
                  <a:pos x="127320" y="1205657"/>
                </a:cxn>
                <a:cxn ang="0">
                  <a:pos x="49513" y="1403847"/>
                </a:cxn>
                <a:cxn ang="0">
                  <a:pos x="278218" y="1599678"/>
                </a:cxn>
                <a:cxn ang="0">
                  <a:pos x="372530" y="1887526"/>
                </a:cxn>
                <a:cxn ang="0">
                  <a:pos x="584730" y="1889885"/>
                </a:cxn>
                <a:cxn ang="0">
                  <a:pos x="785142" y="1979543"/>
                </a:cxn>
                <a:cxn ang="0">
                  <a:pos x="985553" y="2019653"/>
                </a:cxn>
                <a:cxn ang="0">
                  <a:pos x="1204827" y="2012575"/>
                </a:cxn>
                <a:cxn ang="0">
                  <a:pos x="1400523" y="2092794"/>
                </a:cxn>
                <a:cxn ang="0">
                  <a:pos x="1598577" y="1861573"/>
                </a:cxn>
                <a:cxn ang="0">
                  <a:pos x="1886226" y="1769556"/>
                </a:cxn>
                <a:cxn ang="0">
                  <a:pos x="1888584" y="1557209"/>
                </a:cxn>
                <a:cxn ang="0">
                  <a:pos x="1978180" y="1356659"/>
                </a:cxn>
                <a:cxn ang="0">
                  <a:pos x="2015904" y="1153750"/>
                </a:cxn>
                <a:cxn ang="0">
                  <a:pos x="1027993" y="1901682"/>
                </a:cxn>
                <a:cxn ang="0">
                  <a:pos x="860591" y="1878088"/>
                </a:cxn>
                <a:cxn ang="0">
                  <a:pos x="709693" y="1821463"/>
                </a:cxn>
                <a:cxn ang="0">
                  <a:pos x="570583" y="1738883"/>
                </a:cxn>
                <a:cxn ang="0">
                  <a:pos x="452694" y="1630351"/>
                </a:cxn>
                <a:cxn ang="0">
                  <a:pos x="358383" y="1502943"/>
                </a:cxn>
                <a:cxn ang="0">
                  <a:pos x="287650" y="1356659"/>
                </a:cxn>
                <a:cxn ang="0">
                  <a:pos x="247567" y="1198579"/>
                </a:cxn>
                <a:cxn ang="0">
                  <a:pos x="238136" y="1028702"/>
                </a:cxn>
                <a:cxn ang="0">
                  <a:pos x="264072" y="863543"/>
                </a:cxn>
                <a:cxn ang="0">
                  <a:pos x="320658" y="710182"/>
                </a:cxn>
                <a:cxn ang="0">
                  <a:pos x="403181" y="573336"/>
                </a:cxn>
                <a:cxn ang="0">
                  <a:pos x="509281" y="455366"/>
                </a:cxn>
                <a:cxn ang="0">
                  <a:pos x="638959" y="358630"/>
                </a:cxn>
                <a:cxn ang="0">
                  <a:pos x="782784" y="287848"/>
                </a:cxn>
                <a:cxn ang="0">
                  <a:pos x="943113" y="247738"/>
                </a:cxn>
                <a:cxn ang="0">
                  <a:pos x="1112874" y="238300"/>
                </a:cxn>
                <a:cxn ang="0">
                  <a:pos x="1277918" y="264254"/>
                </a:cxn>
                <a:cxn ang="0">
                  <a:pos x="1431174" y="320879"/>
                </a:cxn>
                <a:cxn ang="0">
                  <a:pos x="1567926" y="403459"/>
                </a:cxn>
                <a:cxn ang="0">
                  <a:pos x="1685815" y="509632"/>
                </a:cxn>
                <a:cxn ang="0">
                  <a:pos x="1782484" y="639399"/>
                </a:cxn>
                <a:cxn ang="0">
                  <a:pos x="1850860" y="783323"/>
                </a:cxn>
                <a:cxn ang="0">
                  <a:pos x="1893300" y="943763"/>
                </a:cxn>
                <a:cxn ang="0">
                  <a:pos x="1900373" y="1113640"/>
                </a:cxn>
                <a:cxn ang="0">
                  <a:pos x="1876795" y="1278799"/>
                </a:cxn>
                <a:cxn ang="0">
                  <a:pos x="1820209" y="1432160"/>
                </a:cxn>
                <a:cxn ang="0">
                  <a:pos x="1737686" y="1569006"/>
                </a:cxn>
                <a:cxn ang="0">
                  <a:pos x="1629228" y="1686976"/>
                </a:cxn>
                <a:cxn ang="0">
                  <a:pos x="1501908" y="1783712"/>
                </a:cxn>
                <a:cxn ang="0">
                  <a:pos x="1355725" y="1852135"/>
                </a:cxn>
                <a:cxn ang="0">
                  <a:pos x="1195396" y="1894604"/>
                </a:cxn>
              </a:cxnLst>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3CBBCE"/>
            </a:solidFill>
            <a:ln w="9525">
              <a:noFill/>
            </a:ln>
          </p:spPr>
          <p:txBody>
            <a:bodyPr/>
            <a:p>
              <a:endParaRPr lang="zh-CN" altLang="en-US"/>
            </a:p>
          </p:txBody>
        </p:sp>
        <p:grpSp>
          <p:nvGrpSpPr>
            <p:cNvPr id="23573" name="组合 24"/>
            <p:cNvGrpSpPr/>
            <p:nvPr/>
          </p:nvGrpSpPr>
          <p:grpSpPr>
            <a:xfrm>
              <a:off x="12840" y="5703"/>
              <a:ext cx="2311" cy="2310"/>
              <a:chOff x="8977667" y="4166533"/>
              <a:chExt cx="1466590" cy="1466590"/>
            </a:xfrm>
          </p:grpSpPr>
          <p:sp>
            <p:nvSpPr>
              <p:cNvPr id="23574" name="Oval 680"/>
              <p:cNvSpPr/>
              <p:nvPr/>
            </p:nvSpPr>
            <p:spPr>
              <a:xfrm rot="-324743">
                <a:off x="8977667" y="4166533"/>
                <a:ext cx="1466590" cy="1466590"/>
              </a:xfrm>
              <a:prstGeom prst="ellipse">
                <a:avLst/>
              </a:prstGeom>
              <a:solidFill>
                <a:srgbClr val="3CBBCE"/>
              </a:solidFill>
              <a:ln w="9525">
                <a:noFill/>
              </a:ln>
            </p:spPr>
            <p:txBody>
              <a:bodyPr wrap="none" anchor="ctr"/>
              <a:p>
                <a:pPr>
                  <a:buFont typeface="Arial" panose="020B0604020202020204" pitchFamily="34" charset="0"/>
                  <a:buNone/>
                </a:pPr>
                <a:endParaRPr lang="ko-KR" altLang="en-US" dirty="0">
                  <a:solidFill>
                    <a:srgbClr val="000000"/>
                  </a:solidFill>
                  <a:latin typeface="Gulim" panose="020B0600000101010101" pitchFamily="34" charset="-127"/>
                  <a:ea typeface="Gulim" panose="020B0600000101010101" pitchFamily="34" charset="-127"/>
                </a:endParaRPr>
              </a:p>
            </p:txBody>
          </p:sp>
          <p:sp>
            <p:nvSpPr>
              <p:cNvPr id="23576" name="文本框 27"/>
              <p:cNvSpPr txBox="1"/>
              <p:nvPr/>
            </p:nvSpPr>
            <p:spPr>
              <a:xfrm>
                <a:off x="9159747" y="4423926"/>
                <a:ext cx="1102890" cy="952966"/>
              </a:xfrm>
              <a:prstGeom prst="rect">
                <a:avLst/>
              </a:prstGeom>
              <a:noFill/>
              <a:ln w="9525">
                <a:noFill/>
              </a:ln>
            </p:spPr>
            <p:txBody>
              <a:bodyPr anchor="t">
                <a:spAutoFit/>
              </a:bodyPr>
              <a:p>
                <a:pPr algn="ctr"/>
                <a:r>
                  <a:rPr lang="zh-CN" altLang="en-US" sz="2800" b="1" dirty="0">
                    <a:solidFill>
                      <a:schemeClr val="bg1"/>
                    </a:solidFill>
                    <a:latin typeface="微软雅黑" panose="020B0503020204020204" charset="-122"/>
                    <a:ea typeface="微软雅黑" panose="020B0503020204020204" charset="-122"/>
                  </a:rPr>
                  <a:t>发送记录</a:t>
                </a:r>
                <a:endParaRPr lang="zh-CN" altLang="en-US" sz="2800" b="1" dirty="0">
                  <a:solidFill>
                    <a:schemeClr val="bg1"/>
                  </a:solidFill>
                  <a:latin typeface="微软雅黑" panose="020B0503020204020204" charset="-122"/>
                  <a:ea typeface="微软雅黑" panose="020B0503020204020204" charset="-122"/>
                </a:endParaRPr>
              </a:p>
            </p:txBody>
          </p:sp>
        </p:grpSp>
      </p:gr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99"/>
                            </p:stCondLst>
                            <p:childTnLst>
                              <p:par>
                                <p:cTn id="13" presetID="23" presetClass="entr" presetSubtype="16" fill="hold" grpId="0" nodeType="afterEffect">
                                  <p:stCondLst>
                                    <p:cond delay="0"/>
                                  </p:stCondLst>
                                  <p:childTnLst>
                                    <p:set>
                                      <p:cBhvr>
                                        <p:cTn id="14" dur="1" fill="hold">
                                          <p:stCondLst>
                                            <p:cond delay="0"/>
                                          </p:stCondLst>
                                        </p:cTn>
                                        <p:tgtEl>
                                          <p:spTgt spid="225"/>
                                        </p:tgtEl>
                                        <p:attrNameLst>
                                          <p:attrName>style.visibility</p:attrName>
                                        </p:attrNameLst>
                                      </p:cBhvr>
                                      <p:to>
                                        <p:strVal val="visible"/>
                                      </p:to>
                                    </p:set>
                                    <p:anim calcmode="lin" valueType="num">
                                      <p:cBhvr>
                                        <p:cTn id="15" dur="500" fill="hold"/>
                                        <p:tgtEl>
                                          <p:spTgt spid="225"/>
                                        </p:tgtEl>
                                        <p:attrNameLst>
                                          <p:attrName>ppt_w</p:attrName>
                                        </p:attrNameLst>
                                      </p:cBhvr>
                                      <p:tavLst>
                                        <p:tav tm="0">
                                          <p:val>
                                            <p:fltVal val="0"/>
                                          </p:val>
                                        </p:tav>
                                        <p:tav tm="100000">
                                          <p:val>
                                            <p:strVal val="#ppt_w"/>
                                          </p:val>
                                        </p:tav>
                                      </p:tavLst>
                                    </p:anim>
                                    <p:anim calcmode="lin" valueType="num">
                                      <p:cBhvr>
                                        <p:cTn id="16" dur="500" fill="hold"/>
                                        <p:tgtEl>
                                          <p:spTgt spid="225"/>
                                        </p:tgtEl>
                                        <p:attrNameLst>
                                          <p:attrName>ppt_h</p:attrName>
                                        </p:attrNameLst>
                                      </p:cBhvr>
                                      <p:tavLst>
                                        <p:tav tm="0">
                                          <p:val>
                                            <p:fltVal val="0"/>
                                          </p:val>
                                        </p:tav>
                                        <p:tav tm="100000">
                                          <p:val>
                                            <p:strVal val="#ppt_h"/>
                                          </p:val>
                                        </p:tav>
                                      </p:tavLst>
                                    </p:anim>
                                  </p:childTnLst>
                                </p:cTn>
                              </p:par>
                            </p:childTnLst>
                          </p:cTn>
                        </p:par>
                        <p:par>
                          <p:cTn id="17" fill="hold">
                            <p:stCondLst>
                              <p:cond delay="119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par>
                          <p:cTn id="21" fill="hold">
                            <p:stCondLst>
                              <p:cond delay="1699"/>
                            </p:stCondLst>
                            <p:childTnLst>
                              <p:par>
                                <p:cTn id="22" presetID="49" presetClass="entr" presetSubtype="0" decel="10000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style.rotation</p:attrName>
                                        </p:attrNameLst>
                                      </p:cBhvr>
                                      <p:tavLst>
                                        <p:tav tm="0">
                                          <p:val>
                                            <p:fltVal val="360"/>
                                          </p:val>
                                        </p:tav>
                                        <p:tav tm="100000">
                                          <p:val>
                                            <p:fltVal val="0"/>
                                          </p:val>
                                        </p:tav>
                                      </p:tavLst>
                                    </p:anim>
                                    <p:animEffect transition="in" filter="fade">
                                      <p:cBhvr>
                                        <p:cTn id="27" dur="500"/>
                                        <p:tgtEl>
                                          <p:spTgt spid="3"/>
                                        </p:tgtEl>
                                      </p:cBhvr>
                                    </p:animEffect>
                                  </p:childTnLst>
                                </p:cTn>
                              </p:par>
                            </p:childTnLst>
                          </p:cTn>
                        </p:par>
                        <p:par>
                          <p:cTn id="28" fill="hold">
                            <p:stCondLst>
                              <p:cond delay="2199"/>
                            </p:stCondLst>
                            <p:childTnLst>
                              <p:par>
                                <p:cTn id="29" presetID="49" presetClass="entr" presetSubtype="0" decel="100000" fill="hold" nodeType="afterEffect">
                                  <p:stCondLst>
                                    <p:cond delay="10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style.rotation</p:attrName>
                                        </p:attrNameLst>
                                      </p:cBhvr>
                                      <p:tavLst>
                                        <p:tav tm="0">
                                          <p:val>
                                            <p:fltVal val="360"/>
                                          </p:val>
                                        </p:tav>
                                        <p:tav tm="100000">
                                          <p:val>
                                            <p:fltVal val="0"/>
                                          </p:val>
                                        </p:tav>
                                      </p:tavLst>
                                    </p:anim>
                                    <p:animEffect transition="in" filter="fade">
                                      <p:cBhvr>
                                        <p:cTn id="34" dur="500"/>
                                        <p:tgtEl>
                                          <p:spTgt spid="6"/>
                                        </p:tgtEl>
                                      </p:cBhvr>
                                    </p:animEffect>
                                  </p:childTnLst>
                                </p:cTn>
                              </p:par>
                            </p:childTnLst>
                          </p:cTn>
                        </p:par>
                        <p:par>
                          <p:cTn id="35" fill="hold">
                            <p:stCondLst>
                              <p:cond delay="3699"/>
                            </p:stCondLst>
                            <p:childTnLst>
                              <p:par>
                                <p:cTn id="36" presetID="49" presetClass="entr" presetSubtype="0" decel="100000" fill="hold" nodeType="afterEffect">
                                  <p:stCondLst>
                                    <p:cond delay="100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 calcmode="lin" valueType="num">
                                      <p:cBhvr>
                                        <p:cTn id="40" dur="500" fill="hold"/>
                                        <p:tgtEl>
                                          <p:spTgt spid="15"/>
                                        </p:tgtEl>
                                        <p:attrNameLst>
                                          <p:attrName>style.rotation</p:attrName>
                                        </p:attrNameLst>
                                      </p:cBhvr>
                                      <p:tavLst>
                                        <p:tav tm="0">
                                          <p:val>
                                            <p:fltVal val="360"/>
                                          </p:val>
                                        </p:tav>
                                        <p:tav tm="100000">
                                          <p:val>
                                            <p:fltVal val="0"/>
                                          </p:val>
                                        </p:tav>
                                      </p:tavLst>
                                    </p:anim>
                                    <p:animEffect transition="in" filter="fade">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22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600583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皮皮时光机</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225" name=" 225"/>
          <p:cNvSpPr/>
          <p:nvPr/>
        </p:nvSpPr>
        <p:spPr>
          <a:xfrm>
            <a:off x="1148080" y="1371600"/>
            <a:ext cx="473075" cy="376555"/>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261"/>
          <p:cNvSpPr>
            <a:spLocks noChangeArrowheads="1"/>
          </p:cNvSpPr>
          <p:nvPr/>
        </p:nvSpPr>
        <p:spPr bwMode="auto">
          <a:xfrm>
            <a:off x="1661795" y="1299845"/>
            <a:ext cx="1668145" cy="5207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p>
            <a:pPr algn="ctr"/>
            <a:r>
              <a:rPr lang="zh-CN" altLang="en-US" sz="2800" b="1" dirty="0">
                <a:solidFill>
                  <a:schemeClr val="accent1">
                    <a:lumMod val="75000"/>
                  </a:schemeClr>
                </a:solidFill>
                <a:latin typeface="微软雅黑" panose="020B0503020204020204" charset="-122"/>
                <a:ea typeface="微软雅黑" panose="020B0503020204020204" charset="-122"/>
              </a:rPr>
              <a:t>定时微博</a:t>
            </a:r>
            <a:endParaRPr lang="zh-CN" altLang="en-US" sz="2800" b="1" dirty="0">
              <a:solidFill>
                <a:schemeClr val="accent1">
                  <a:lumMod val="75000"/>
                </a:schemeClr>
              </a:solidFill>
              <a:latin typeface="微软雅黑" panose="020B0503020204020204" charset="-122"/>
              <a:ea typeface="微软雅黑" panose="020B0503020204020204" charset="-122"/>
            </a:endParaRPr>
          </a:p>
        </p:txBody>
      </p:sp>
      <p:grpSp>
        <p:nvGrpSpPr>
          <p:cNvPr id="110" name="组合 109"/>
          <p:cNvGrpSpPr/>
          <p:nvPr/>
        </p:nvGrpSpPr>
        <p:grpSpPr>
          <a:xfrm>
            <a:off x="2712720" y="2219960"/>
            <a:ext cx="1879600" cy="3695700"/>
            <a:chOff x="4272" y="3496"/>
            <a:chExt cx="2960" cy="5820"/>
          </a:xfrm>
        </p:grpSpPr>
        <p:grpSp>
          <p:nvGrpSpPr>
            <p:cNvPr id="5" name="组合 4"/>
            <p:cNvGrpSpPr/>
            <p:nvPr/>
          </p:nvGrpSpPr>
          <p:grpSpPr>
            <a:xfrm>
              <a:off x="4272" y="3496"/>
              <a:ext cx="2961" cy="5820"/>
              <a:chOff x="5288" y="4303"/>
              <a:chExt cx="2260" cy="4442"/>
            </a:xfrm>
          </p:grpSpPr>
          <p:sp>
            <p:nvSpPr>
              <p:cNvPr id="51" name="Case"/>
              <p:cNvSpPr/>
              <p:nvPr/>
            </p:nvSpPr>
            <p:spPr bwMode="auto">
              <a:xfrm>
                <a:off x="5288" y="4303"/>
                <a:ext cx="2261" cy="4442"/>
              </a:xfrm>
              <a:prstGeom prst="roundRect">
                <a:avLst>
                  <a:gd name="adj" fmla="val 13146"/>
                </a:avLst>
              </a:prstGeom>
              <a:solidFill>
                <a:srgbClr val="327C6F"/>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cs typeface="Calibri" panose="020F0502020204030204" charset="0"/>
                </a:endParaRPr>
              </a:p>
            </p:txBody>
          </p:sp>
          <p:sp>
            <p:nvSpPr>
              <p:cNvPr id="52" name="Display"/>
              <p:cNvSpPr/>
              <p:nvPr/>
            </p:nvSpPr>
            <p:spPr bwMode="auto">
              <a:xfrm>
                <a:off x="5420" y="5046"/>
                <a:ext cx="1997" cy="2991"/>
              </a:xfrm>
              <a:prstGeom prst="rect">
                <a:avLst/>
              </a:prstGeom>
              <a:solidFill>
                <a:schemeClr val="bg1"/>
              </a:solidFill>
              <a:ln w="6350" cap="flat" cmpd="sng" algn="ctr">
                <a:solidFill>
                  <a:schemeClr val="bg1"/>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cs typeface="Calibri" panose="020F0502020204030204" charset="0"/>
                </a:endParaRPr>
              </a:p>
            </p:txBody>
          </p:sp>
          <p:sp>
            <p:nvSpPr>
              <p:cNvPr id="53" name="Speaker"/>
              <p:cNvSpPr/>
              <p:nvPr/>
            </p:nvSpPr>
            <p:spPr bwMode="auto">
              <a:xfrm>
                <a:off x="6203" y="4641"/>
                <a:ext cx="430" cy="83"/>
              </a:xfrm>
              <a:prstGeom prst="roundRect">
                <a:avLst>
                  <a:gd name="adj" fmla="val 50000"/>
                </a:avLst>
              </a:prstGeom>
              <a:solidFill>
                <a:schemeClr val="bg1"/>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cs typeface="Calibri" panose="020F0502020204030204" charset="0"/>
                </a:endParaRPr>
              </a:p>
            </p:txBody>
          </p:sp>
          <p:grpSp>
            <p:nvGrpSpPr>
              <p:cNvPr id="54" name="Camera"/>
              <p:cNvGrpSpPr/>
              <p:nvPr/>
            </p:nvGrpSpPr>
            <p:grpSpPr>
              <a:xfrm rot="0">
                <a:off x="5948" y="4637"/>
                <a:ext cx="90" cy="90"/>
                <a:chOff x="1175120" y="1735138"/>
                <a:chExt cx="90490" cy="90490"/>
              </a:xfrm>
            </p:grpSpPr>
            <p:sp>
              <p:nvSpPr>
                <p:cNvPr id="58" name="Camera Outer"/>
                <p:cNvSpPr/>
                <p:nvPr/>
              </p:nvSpPr>
              <p:spPr bwMode="auto">
                <a:xfrm>
                  <a:off x="1175120" y="1735138"/>
                  <a:ext cx="90490" cy="90490"/>
                </a:xfrm>
                <a:prstGeom prst="ellipse">
                  <a:avLst/>
                </a:prstGeom>
                <a:solidFill>
                  <a:schemeClr val="bg1"/>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333333"/>
                    </a:solidFill>
                    <a:cs typeface="Calibri" panose="020F0502020204030204" charset="0"/>
                  </a:endParaRPr>
                </a:p>
              </p:txBody>
            </p:sp>
            <p:sp>
              <p:nvSpPr>
                <p:cNvPr id="59" name="Camera Inner"/>
                <p:cNvSpPr/>
                <p:nvPr/>
              </p:nvSpPr>
              <p:spPr bwMode="auto">
                <a:xfrm>
                  <a:off x="1205965" y="1765983"/>
                  <a:ext cx="28800" cy="28800"/>
                </a:xfrm>
                <a:prstGeom prst="ellipse">
                  <a:avLst/>
                </a:prstGeom>
                <a:solidFill>
                  <a:schemeClr val="bg1">
                    <a:lumMod val="65000"/>
                  </a:schemeClr>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333333"/>
                    </a:solidFill>
                    <a:cs typeface="Calibri" panose="020F0502020204030204" charset="0"/>
                  </a:endParaRPr>
                </a:p>
              </p:txBody>
            </p:sp>
          </p:grpSp>
          <p:grpSp>
            <p:nvGrpSpPr>
              <p:cNvPr id="55" name="Button"/>
              <p:cNvGrpSpPr/>
              <p:nvPr/>
            </p:nvGrpSpPr>
            <p:grpSpPr>
              <a:xfrm rot="0">
                <a:off x="6218" y="8195"/>
                <a:ext cx="402" cy="402"/>
                <a:chOff x="1447799" y="5332413"/>
                <a:chExt cx="406400" cy="406400"/>
              </a:xfrm>
            </p:grpSpPr>
            <p:sp>
              <p:nvSpPr>
                <p:cNvPr id="56" name="Button Outer"/>
                <p:cNvSpPr/>
                <p:nvPr/>
              </p:nvSpPr>
              <p:spPr bwMode="auto">
                <a:xfrm>
                  <a:off x="1447799" y="5332413"/>
                  <a:ext cx="406400" cy="406400"/>
                </a:xfrm>
                <a:prstGeom prst="ellipse">
                  <a:avLst/>
                </a:prstGeom>
                <a:solidFill>
                  <a:schemeClr val="bg1"/>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333333"/>
                    </a:solidFill>
                    <a:cs typeface="Calibri" panose="020F0502020204030204" charset="0"/>
                  </a:endParaRPr>
                </a:p>
              </p:txBody>
            </p:sp>
            <p:sp>
              <p:nvSpPr>
                <p:cNvPr id="57" name="Button Inner"/>
                <p:cNvSpPr/>
                <p:nvPr/>
              </p:nvSpPr>
              <p:spPr bwMode="auto">
                <a:xfrm>
                  <a:off x="1583245" y="5467213"/>
                  <a:ext cx="135508" cy="136800"/>
                </a:xfrm>
                <a:prstGeom prst="roundRect">
                  <a:avLst>
                    <a:gd name="adj" fmla="val 32086"/>
                  </a:avLst>
                </a:prstGeom>
                <a:solidFill>
                  <a:schemeClr val="bg1"/>
                </a:solidFill>
                <a:ln w="6350" cap="flat" cmpd="sng" algn="ctr">
                  <a:solidFill>
                    <a:srgbClr val="333333"/>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900" dirty="0">
                    <a:solidFill>
                      <a:srgbClr val="262626"/>
                    </a:solidFill>
                    <a:cs typeface="Calibri" panose="020F0502020204030204" charset="0"/>
                  </a:endParaRPr>
                </a:p>
              </p:txBody>
            </p:sp>
          </p:grpSp>
        </p:grpSp>
        <p:pic>
          <p:nvPicPr>
            <p:cNvPr id="106" name="图片 105"/>
            <p:cNvPicPr>
              <a:picLocks noChangeAspect="1"/>
            </p:cNvPicPr>
            <p:nvPr/>
          </p:nvPicPr>
          <p:blipFill>
            <a:blip r:embed="rId3"/>
            <a:stretch>
              <a:fillRect/>
            </a:stretch>
          </p:blipFill>
          <p:spPr>
            <a:xfrm>
              <a:off x="4552" y="5328"/>
              <a:ext cx="2373" cy="1860"/>
            </a:xfrm>
            <a:prstGeom prst="rect">
              <a:avLst/>
            </a:prstGeom>
          </p:spPr>
        </p:pic>
      </p:grpSp>
      <p:grpSp>
        <p:nvGrpSpPr>
          <p:cNvPr id="111" name="组合 110"/>
          <p:cNvGrpSpPr/>
          <p:nvPr/>
        </p:nvGrpSpPr>
        <p:grpSpPr>
          <a:xfrm>
            <a:off x="4593590" y="2052955"/>
            <a:ext cx="5527675" cy="1170940"/>
            <a:chOff x="7234" y="3233"/>
            <a:chExt cx="8705" cy="1844"/>
          </a:xfrm>
        </p:grpSpPr>
        <p:sp>
          <p:nvSpPr>
            <p:cNvPr id="87" name="矩形 86"/>
            <p:cNvSpPr/>
            <p:nvPr/>
          </p:nvSpPr>
          <p:spPr>
            <a:xfrm>
              <a:off x="7234" y="4452"/>
              <a:ext cx="730" cy="625"/>
            </a:xfrm>
            <a:prstGeom prst="rect">
              <a:avLst/>
            </a:prstGeom>
            <a:solidFill>
              <a:srgbClr val="327C6F">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endParaRPr>
            </a:p>
          </p:txBody>
        </p:sp>
        <p:sp>
          <p:nvSpPr>
            <p:cNvPr id="91" name="矩形 12"/>
            <p:cNvSpPr/>
            <p:nvPr/>
          </p:nvSpPr>
          <p:spPr>
            <a:xfrm>
              <a:off x="7946" y="3233"/>
              <a:ext cx="1940" cy="1845"/>
            </a:xfrm>
            <a:custGeom>
              <a:avLst/>
              <a:gdLst>
                <a:gd name="connsiteX0" fmla="*/ 0 w 2304256"/>
                <a:gd name="connsiteY0" fmla="*/ 0 h 316049"/>
                <a:gd name="connsiteX1" fmla="*/ 2304256 w 2304256"/>
                <a:gd name="connsiteY1" fmla="*/ 0 h 316049"/>
                <a:gd name="connsiteX2" fmla="*/ 2304256 w 2304256"/>
                <a:gd name="connsiteY2" fmla="*/ 316049 h 316049"/>
                <a:gd name="connsiteX3" fmla="*/ 0 w 2304256"/>
                <a:gd name="connsiteY3" fmla="*/ 316049 h 316049"/>
                <a:gd name="connsiteX4" fmla="*/ 0 w 2304256"/>
                <a:gd name="connsiteY4" fmla="*/ 0 h 316049"/>
                <a:gd name="connsiteX0-1" fmla="*/ 0 w 2304256"/>
                <a:gd name="connsiteY0-2" fmla="*/ 452063 h 768112"/>
                <a:gd name="connsiteX1-3" fmla="*/ 1492598 w 2304256"/>
                <a:gd name="connsiteY1-4" fmla="*/ 0 h 768112"/>
                <a:gd name="connsiteX2-5" fmla="*/ 2304256 w 2304256"/>
                <a:gd name="connsiteY2-6" fmla="*/ 768112 h 768112"/>
                <a:gd name="connsiteX3-7" fmla="*/ 0 w 2304256"/>
                <a:gd name="connsiteY3-8" fmla="*/ 768112 h 768112"/>
                <a:gd name="connsiteX4-9" fmla="*/ 0 w 2304256"/>
                <a:gd name="connsiteY4-10" fmla="*/ 452063 h 768112"/>
                <a:gd name="connsiteX0-11" fmla="*/ 0 w 1492598"/>
                <a:gd name="connsiteY0-12" fmla="*/ 452063 h 768112"/>
                <a:gd name="connsiteX1-13" fmla="*/ 1492598 w 1492598"/>
                <a:gd name="connsiteY1-14" fmla="*/ 0 h 768112"/>
                <a:gd name="connsiteX2-15" fmla="*/ 896697 w 1492598"/>
                <a:gd name="connsiteY2-16" fmla="*/ 562629 h 768112"/>
                <a:gd name="connsiteX3-17" fmla="*/ 0 w 1492598"/>
                <a:gd name="connsiteY3-18" fmla="*/ 768112 h 768112"/>
                <a:gd name="connsiteX4-19" fmla="*/ 0 w 1492598"/>
                <a:gd name="connsiteY4-20" fmla="*/ 452063 h 768112"/>
                <a:gd name="connsiteX0-21" fmla="*/ 0 w 896697"/>
                <a:gd name="connsiteY0-22" fmla="*/ 308225 h 624274"/>
                <a:gd name="connsiteX1-23" fmla="*/ 886423 w 896697"/>
                <a:gd name="connsiteY1-24" fmla="*/ 0 h 624274"/>
                <a:gd name="connsiteX2-25" fmla="*/ 896697 w 896697"/>
                <a:gd name="connsiteY2-26" fmla="*/ 418791 h 624274"/>
                <a:gd name="connsiteX3-27" fmla="*/ 0 w 896697"/>
                <a:gd name="connsiteY3-28" fmla="*/ 624274 h 624274"/>
                <a:gd name="connsiteX4-29" fmla="*/ 0 w 896697"/>
                <a:gd name="connsiteY4-30" fmla="*/ 308225 h 624274"/>
                <a:gd name="connsiteX0-31" fmla="*/ 0 w 899123"/>
                <a:gd name="connsiteY0-32" fmla="*/ 587625 h 903674"/>
                <a:gd name="connsiteX1-33" fmla="*/ 899123 w 899123"/>
                <a:gd name="connsiteY1-34" fmla="*/ 0 h 903674"/>
                <a:gd name="connsiteX2-35" fmla="*/ 896697 w 899123"/>
                <a:gd name="connsiteY2-36" fmla="*/ 698191 h 903674"/>
                <a:gd name="connsiteX3-37" fmla="*/ 0 w 899123"/>
                <a:gd name="connsiteY3-38" fmla="*/ 903674 h 903674"/>
                <a:gd name="connsiteX4-39" fmla="*/ 0 w 899123"/>
                <a:gd name="connsiteY4-40" fmla="*/ 587625 h 903674"/>
                <a:gd name="connsiteX0-41" fmla="*/ 0 w 922116"/>
                <a:gd name="connsiteY0-42" fmla="*/ 587625 h 903674"/>
                <a:gd name="connsiteX1-43" fmla="*/ 899123 w 922116"/>
                <a:gd name="connsiteY1-44" fmla="*/ 0 h 903674"/>
                <a:gd name="connsiteX2-45" fmla="*/ 922097 w 922116"/>
                <a:gd name="connsiteY2-46" fmla="*/ 710891 h 903674"/>
                <a:gd name="connsiteX3-47" fmla="*/ 0 w 922116"/>
                <a:gd name="connsiteY3-48" fmla="*/ 903674 h 903674"/>
                <a:gd name="connsiteX4-49" fmla="*/ 0 w 922116"/>
                <a:gd name="connsiteY4-50" fmla="*/ 587625 h 903674"/>
                <a:gd name="connsiteX0-51" fmla="*/ 0 w 939316"/>
                <a:gd name="connsiteY0-52" fmla="*/ 617770 h 933819"/>
                <a:gd name="connsiteX1-53" fmla="*/ 939316 w 939316"/>
                <a:gd name="connsiteY1-54" fmla="*/ 0 h 933819"/>
                <a:gd name="connsiteX2-55" fmla="*/ 922097 w 939316"/>
                <a:gd name="connsiteY2-56" fmla="*/ 741036 h 933819"/>
                <a:gd name="connsiteX3-57" fmla="*/ 0 w 939316"/>
                <a:gd name="connsiteY3-58" fmla="*/ 933819 h 933819"/>
                <a:gd name="connsiteX4-59" fmla="*/ 0 w 939316"/>
                <a:gd name="connsiteY4-60" fmla="*/ 617770 h 933819"/>
                <a:gd name="connsiteX0-61" fmla="*/ 0 w 952274"/>
                <a:gd name="connsiteY0-62" fmla="*/ 617770 h 933819"/>
                <a:gd name="connsiteX1-63" fmla="*/ 939316 w 952274"/>
                <a:gd name="connsiteY1-64" fmla="*/ 0 h 933819"/>
                <a:gd name="connsiteX2-65" fmla="*/ 952242 w 952274"/>
                <a:gd name="connsiteY2-66" fmla="*/ 751084 h 933819"/>
                <a:gd name="connsiteX3-67" fmla="*/ 0 w 952274"/>
                <a:gd name="connsiteY3-68" fmla="*/ 933819 h 933819"/>
                <a:gd name="connsiteX4-69" fmla="*/ 0 w 952274"/>
                <a:gd name="connsiteY4-70" fmla="*/ 617770 h 933819"/>
                <a:gd name="connsiteX0-71" fmla="*/ 0 w 982397"/>
                <a:gd name="connsiteY0-72" fmla="*/ 617770 h 933819"/>
                <a:gd name="connsiteX1-73" fmla="*/ 939316 w 982397"/>
                <a:gd name="connsiteY1-74" fmla="*/ 0 h 933819"/>
                <a:gd name="connsiteX2-75" fmla="*/ 982387 w 982397"/>
                <a:gd name="connsiteY2-76" fmla="*/ 771181 h 933819"/>
                <a:gd name="connsiteX3-77" fmla="*/ 0 w 982397"/>
                <a:gd name="connsiteY3-78" fmla="*/ 933819 h 933819"/>
                <a:gd name="connsiteX4-79" fmla="*/ 0 w 982397"/>
                <a:gd name="connsiteY4-80" fmla="*/ 617770 h 9338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2397" h="933819">
                  <a:moveTo>
                    <a:pt x="0" y="617770"/>
                  </a:moveTo>
                  <a:lnTo>
                    <a:pt x="939316" y="0"/>
                  </a:lnTo>
                  <a:cubicBezTo>
                    <a:pt x="938507" y="232730"/>
                    <a:pt x="983196" y="538451"/>
                    <a:pt x="982387" y="771181"/>
                  </a:cubicBezTo>
                  <a:lnTo>
                    <a:pt x="0" y="933819"/>
                  </a:lnTo>
                  <a:lnTo>
                    <a:pt x="0" y="617770"/>
                  </a:lnTo>
                  <a:close/>
                </a:path>
              </a:pathLst>
            </a:custGeom>
            <a:solidFill>
              <a:srgbClr val="327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endParaRPr>
            </a:p>
          </p:txBody>
        </p:sp>
        <p:sp>
          <p:nvSpPr>
            <p:cNvPr id="92" name="矩形 91"/>
            <p:cNvSpPr/>
            <p:nvPr/>
          </p:nvSpPr>
          <p:spPr>
            <a:xfrm>
              <a:off x="9747" y="3254"/>
              <a:ext cx="6193" cy="1510"/>
            </a:xfrm>
            <a:prstGeom prst="rect">
              <a:avLst/>
            </a:prstGeom>
            <a:solidFill>
              <a:srgbClr val="2D70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endParaRPr>
            </a:p>
          </p:txBody>
        </p:sp>
        <p:sp>
          <p:nvSpPr>
            <p:cNvPr id="107" name="文本框 106"/>
            <p:cNvSpPr txBox="1"/>
            <p:nvPr/>
          </p:nvSpPr>
          <p:spPr>
            <a:xfrm>
              <a:off x="11275" y="3635"/>
              <a:ext cx="3136" cy="725"/>
            </a:xfrm>
            <a:prstGeom prst="rect">
              <a:avLst/>
            </a:prstGeom>
            <a:noFill/>
          </p:spPr>
          <p:txBody>
            <a:bodyPr wrap="square" rtlCol="0">
              <a:spAutoFit/>
            </a:bodyPr>
            <a:p>
              <a:r>
                <a:rPr lang="zh-CN" altLang="en-US" sz="2400" b="1">
                  <a:solidFill>
                    <a:schemeClr val="bg1"/>
                  </a:solidFill>
                </a:rPr>
                <a:t>发布微博</a:t>
              </a:r>
              <a:endParaRPr lang="zh-CN" altLang="en-US" sz="2400" b="1">
                <a:solidFill>
                  <a:schemeClr val="bg1"/>
                </a:solidFill>
              </a:endParaRPr>
            </a:p>
          </p:txBody>
        </p:sp>
      </p:grpSp>
      <p:grpSp>
        <p:nvGrpSpPr>
          <p:cNvPr id="112" name="组合 111"/>
          <p:cNvGrpSpPr/>
          <p:nvPr/>
        </p:nvGrpSpPr>
        <p:grpSpPr>
          <a:xfrm>
            <a:off x="4593590" y="3560445"/>
            <a:ext cx="5527675" cy="958850"/>
            <a:chOff x="7234" y="5607"/>
            <a:chExt cx="8705" cy="1510"/>
          </a:xfrm>
        </p:grpSpPr>
        <p:sp>
          <p:nvSpPr>
            <p:cNvPr id="88" name="矩形 87"/>
            <p:cNvSpPr/>
            <p:nvPr/>
          </p:nvSpPr>
          <p:spPr>
            <a:xfrm>
              <a:off x="7234" y="6107"/>
              <a:ext cx="730" cy="625"/>
            </a:xfrm>
            <a:prstGeom prst="rect">
              <a:avLst/>
            </a:prstGeom>
            <a:solidFill>
              <a:srgbClr val="327C6F">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endParaRPr>
            </a:p>
          </p:txBody>
        </p:sp>
        <p:sp>
          <p:nvSpPr>
            <p:cNvPr id="96" name="矩形 12"/>
            <p:cNvSpPr/>
            <p:nvPr/>
          </p:nvSpPr>
          <p:spPr>
            <a:xfrm>
              <a:off x="7900" y="5608"/>
              <a:ext cx="1874" cy="1509"/>
            </a:xfrm>
            <a:custGeom>
              <a:avLst/>
              <a:gdLst>
                <a:gd name="connsiteX0" fmla="*/ 35 w 1874"/>
                <a:gd name="connsiteY0" fmla="*/ 509 h 1509"/>
                <a:gd name="connsiteX1" fmla="*/ 1874 w 1874"/>
                <a:gd name="connsiteY1" fmla="*/ 0 h 1509"/>
                <a:gd name="connsiteX2" fmla="*/ 1839 w 1874"/>
                <a:gd name="connsiteY2" fmla="*/ 1509 h 1509"/>
                <a:gd name="connsiteX3" fmla="*/ 0 w 1874"/>
                <a:gd name="connsiteY3" fmla="*/ 1106 h 1509"/>
                <a:gd name="connsiteX4" fmla="*/ 35 w 1874"/>
                <a:gd name="connsiteY4" fmla="*/ 509 h 1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4" h="1509">
                  <a:moveTo>
                    <a:pt x="35" y="509"/>
                  </a:moveTo>
                  <a:lnTo>
                    <a:pt x="1874" y="0"/>
                  </a:lnTo>
                  <a:cubicBezTo>
                    <a:pt x="1872" y="487"/>
                    <a:pt x="1840" y="1022"/>
                    <a:pt x="1839" y="1509"/>
                  </a:cubicBezTo>
                  <a:lnTo>
                    <a:pt x="0" y="1106"/>
                  </a:lnTo>
                  <a:lnTo>
                    <a:pt x="35" y="509"/>
                  </a:lnTo>
                  <a:close/>
                </a:path>
              </a:pathLst>
            </a:custGeom>
            <a:solidFill>
              <a:srgbClr val="327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endParaRPr>
            </a:p>
          </p:txBody>
        </p:sp>
        <p:sp>
          <p:nvSpPr>
            <p:cNvPr id="97" name="矩形 96"/>
            <p:cNvSpPr/>
            <p:nvPr/>
          </p:nvSpPr>
          <p:spPr>
            <a:xfrm>
              <a:off x="9747" y="5607"/>
              <a:ext cx="6193" cy="1510"/>
            </a:xfrm>
            <a:prstGeom prst="rect">
              <a:avLst/>
            </a:prstGeom>
            <a:solidFill>
              <a:srgbClr val="2D70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endParaRPr>
            </a:p>
          </p:txBody>
        </p:sp>
        <p:sp>
          <p:nvSpPr>
            <p:cNvPr id="108" name="文本框 107"/>
            <p:cNvSpPr txBox="1"/>
            <p:nvPr/>
          </p:nvSpPr>
          <p:spPr>
            <a:xfrm>
              <a:off x="11386" y="5964"/>
              <a:ext cx="3136" cy="725"/>
            </a:xfrm>
            <a:prstGeom prst="rect">
              <a:avLst/>
            </a:prstGeom>
            <a:noFill/>
          </p:spPr>
          <p:txBody>
            <a:bodyPr wrap="square" rtlCol="0">
              <a:spAutoFit/>
            </a:bodyPr>
            <a:p>
              <a:r>
                <a:rPr lang="zh-CN" altLang="en-US" sz="2400" b="1">
                  <a:solidFill>
                    <a:schemeClr val="bg1"/>
                  </a:solidFill>
                </a:rPr>
                <a:t>批量发布</a:t>
              </a:r>
              <a:endParaRPr lang="zh-CN" altLang="en-US" sz="2400" b="1">
                <a:solidFill>
                  <a:schemeClr val="bg1"/>
                </a:solidFill>
              </a:endParaRPr>
            </a:p>
          </p:txBody>
        </p:sp>
      </p:grpSp>
      <p:grpSp>
        <p:nvGrpSpPr>
          <p:cNvPr id="113" name="组合 112"/>
          <p:cNvGrpSpPr/>
          <p:nvPr/>
        </p:nvGrpSpPr>
        <p:grpSpPr>
          <a:xfrm>
            <a:off x="4594860" y="4939665"/>
            <a:ext cx="5527040" cy="1170940"/>
            <a:chOff x="7236" y="7779"/>
            <a:chExt cx="8704" cy="1844"/>
          </a:xfrm>
        </p:grpSpPr>
        <p:sp>
          <p:nvSpPr>
            <p:cNvPr id="90" name="矩形 89"/>
            <p:cNvSpPr/>
            <p:nvPr/>
          </p:nvSpPr>
          <p:spPr>
            <a:xfrm>
              <a:off x="7236" y="7784"/>
              <a:ext cx="730" cy="625"/>
            </a:xfrm>
            <a:prstGeom prst="rect">
              <a:avLst/>
            </a:prstGeom>
            <a:solidFill>
              <a:srgbClr val="327C6F">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endParaRPr>
            </a:p>
          </p:txBody>
        </p:sp>
        <p:sp>
          <p:nvSpPr>
            <p:cNvPr id="93" name="矩形 12"/>
            <p:cNvSpPr/>
            <p:nvPr/>
          </p:nvSpPr>
          <p:spPr>
            <a:xfrm flipV="1">
              <a:off x="7808" y="7779"/>
              <a:ext cx="2078" cy="1844"/>
            </a:xfrm>
            <a:custGeom>
              <a:avLst/>
              <a:gdLst>
                <a:gd name="connsiteX0" fmla="*/ 0 w 2304256"/>
                <a:gd name="connsiteY0" fmla="*/ 0 h 316049"/>
                <a:gd name="connsiteX1" fmla="*/ 2304256 w 2304256"/>
                <a:gd name="connsiteY1" fmla="*/ 0 h 316049"/>
                <a:gd name="connsiteX2" fmla="*/ 2304256 w 2304256"/>
                <a:gd name="connsiteY2" fmla="*/ 316049 h 316049"/>
                <a:gd name="connsiteX3" fmla="*/ 0 w 2304256"/>
                <a:gd name="connsiteY3" fmla="*/ 316049 h 316049"/>
                <a:gd name="connsiteX4" fmla="*/ 0 w 2304256"/>
                <a:gd name="connsiteY4" fmla="*/ 0 h 316049"/>
                <a:gd name="connsiteX0-1" fmla="*/ 0 w 2304256"/>
                <a:gd name="connsiteY0-2" fmla="*/ 452063 h 768112"/>
                <a:gd name="connsiteX1-3" fmla="*/ 1492598 w 2304256"/>
                <a:gd name="connsiteY1-4" fmla="*/ 0 h 768112"/>
                <a:gd name="connsiteX2-5" fmla="*/ 2304256 w 2304256"/>
                <a:gd name="connsiteY2-6" fmla="*/ 768112 h 768112"/>
                <a:gd name="connsiteX3-7" fmla="*/ 0 w 2304256"/>
                <a:gd name="connsiteY3-8" fmla="*/ 768112 h 768112"/>
                <a:gd name="connsiteX4-9" fmla="*/ 0 w 2304256"/>
                <a:gd name="connsiteY4-10" fmla="*/ 452063 h 768112"/>
                <a:gd name="connsiteX0-11" fmla="*/ 0 w 1492598"/>
                <a:gd name="connsiteY0-12" fmla="*/ 452063 h 768112"/>
                <a:gd name="connsiteX1-13" fmla="*/ 1492598 w 1492598"/>
                <a:gd name="connsiteY1-14" fmla="*/ 0 h 768112"/>
                <a:gd name="connsiteX2-15" fmla="*/ 896697 w 1492598"/>
                <a:gd name="connsiteY2-16" fmla="*/ 562629 h 768112"/>
                <a:gd name="connsiteX3-17" fmla="*/ 0 w 1492598"/>
                <a:gd name="connsiteY3-18" fmla="*/ 768112 h 768112"/>
                <a:gd name="connsiteX4-19" fmla="*/ 0 w 1492598"/>
                <a:gd name="connsiteY4-20" fmla="*/ 452063 h 768112"/>
                <a:gd name="connsiteX0-21" fmla="*/ 0 w 896697"/>
                <a:gd name="connsiteY0-22" fmla="*/ 308225 h 624274"/>
                <a:gd name="connsiteX1-23" fmla="*/ 886423 w 896697"/>
                <a:gd name="connsiteY1-24" fmla="*/ 0 h 624274"/>
                <a:gd name="connsiteX2-25" fmla="*/ 896697 w 896697"/>
                <a:gd name="connsiteY2-26" fmla="*/ 418791 h 624274"/>
                <a:gd name="connsiteX3-27" fmla="*/ 0 w 896697"/>
                <a:gd name="connsiteY3-28" fmla="*/ 624274 h 624274"/>
                <a:gd name="connsiteX4-29" fmla="*/ 0 w 896697"/>
                <a:gd name="connsiteY4-30" fmla="*/ 308225 h 624274"/>
                <a:gd name="connsiteX0-31" fmla="*/ 0 w 899123"/>
                <a:gd name="connsiteY0-32" fmla="*/ 587625 h 903674"/>
                <a:gd name="connsiteX1-33" fmla="*/ 899123 w 899123"/>
                <a:gd name="connsiteY1-34" fmla="*/ 0 h 903674"/>
                <a:gd name="connsiteX2-35" fmla="*/ 896697 w 899123"/>
                <a:gd name="connsiteY2-36" fmla="*/ 698191 h 903674"/>
                <a:gd name="connsiteX3-37" fmla="*/ 0 w 899123"/>
                <a:gd name="connsiteY3-38" fmla="*/ 903674 h 903674"/>
                <a:gd name="connsiteX4-39" fmla="*/ 0 w 899123"/>
                <a:gd name="connsiteY4-40" fmla="*/ 587625 h 903674"/>
                <a:gd name="connsiteX0-41" fmla="*/ 0 w 922116"/>
                <a:gd name="connsiteY0-42" fmla="*/ 587625 h 903674"/>
                <a:gd name="connsiteX1-43" fmla="*/ 899123 w 922116"/>
                <a:gd name="connsiteY1-44" fmla="*/ 0 h 903674"/>
                <a:gd name="connsiteX2-45" fmla="*/ 922097 w 922116"/>
                <a:gd name="connsiteY2-46" fmla="*/ 710891 h 903674"/>
                <a:gd name="connsiteX3-47" fmla="*/ 0 w 922116"/>
                <a:gd name="connsiteY3-48" fmla="*/ 903674 h 903674"/>
                <a:gd name="connsiteX4-49" fmla="*/ 0 w 922116"/>
                <a:gd name="connsiteY4-50" fmla="*/ 587625 h 903674"/>
                <a:gd name="connsiteX0-51" fmla="*/ 0 w 939316"/>
                <a:gd name="connsiteY0-52" fmla="*/ 617770 h 933819"/>
                <a:gd name="connsiteX1-53" fmla="*/ 939316 w 939316"/>
                <a:gd name="connsiteY1-54" fmla="*/ 0 h 933819"/>
                <a:gd name="connsiteX2-55" fmla="*/ 922097 w 939316"/>
                <a:gd name="connsiteY2-56" fmla="*/ 741036 h 933819"/>
                <a:gd name="connsiteX3-57" fmla="*/ 0 w 939316"/>
                <a:gd name="connsiteY3-58" fmla="*/ 933819 h 933819"/>
                <a:gd name="connsiteX4-59" fmla="*/ 0 w 939316"/>
                <a:gd name="connsiteY4-60" fmla="*/ 617770 h 933819"/>
                <a:gd name="connsiteX0-61" fmla="*/ 0 w 952274"/>
                <a:gd name="connsiteY0-62" fmla="*/ 617770 h 933819"/>
                <a:gd name="connsiteX1-63" fmla="*/ 939316 w 952274"/>
                <a:gd name="connsiteY1-64" fmla="*/ 0 h 933819"/>
                <a:gd name="connsiteX2-65" fmla="*/ 952242 w 952274"/>
                <a:gd name="connsiteY2-66" fmla="*/ 751084 h 933819"/>
                <a:gd name="connsiteX3-67" fmla="*/ 0 w 952274"/>
                <a:gd name="connsiteY3-68" fmla="*/ 933819 h 933819"/>
                <a:gd name="connsiteX4-69" fmla="*/ 0 w 952274"/>
                <a:gd name="connsiteY4-70" fmla="*/ 617770 h 933819"/>
                <a:gd name="connsiteX0-71" fmla="*/ 0 w 982397"/>
                <a:gd name="connsiteY0-72" fmla="*/ 617770 h 933819"/>
                <a:gd name="connsiteX1-73" fmla="*/ 939316 w 982397"/>
                <a:gd name="connsiteY1-74" fmla="*/ 0 h 933819"/>
                <a:gd name="connsiteX2-75" fmla="*/ 982387 w 982397"/>
                <a:gd name="connsiteY2-76" fmla="*/ 771181 h 933819"/>
                <a:gd name="connsiteX3-77" fmla="*/ 0 w 982397"/>
                <a:gd name="connsiteY3-78" fmla="*/ 933819 h 933819"/>
                <a:gd name="connsiteX4-79" fmla="*/ 0 w 982397"/>
                <a:gd name="connsiteY4-80" fmla="*/ 617770 h 9338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2397" h="933819">
                  <a:moveTo>
                    <a:pt x="0" y="617770"/>
                  </a:moveTo>
                  <a:lnTo>
                    <a:pt x="939316" y="0"/>
                  </a:lnTo>
                  <a:cubicBezTo>
                    <a:pt x="938507" y="232730"/>
                    <a:pt x="983196" y="538451"/>
                    <a:pt x="982387" y="771181"/>
                  </a:cubicBezTo>
                  <a:lnTo>
                    <a:pt x="0" y="933819"/>
                  </a:lnTo>
                  <a:lnTo>
                    <a:pt x="0" y="617770"/>
                  </a:lnTo>
                  <a:close/>
                </a:path>
              </a:pathLst>
            </a:custGeom>
            <a:solidFill>
              <a:srgbClr val="327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endParaRPr>
            </a:p>
          </p:txBody>
        </p:sp>
        <p:sp>
          <p:nvSpPr>
            <p:cNvPr id="94" name="矩形 93"/>
            <p:cNvSpPr/>
            <p:nvPr/>
          </p:nvSpPr>
          <p:spPr>
            <a:xfrm flipV="1">
              <a:off x="9747" y="8092"/>
              <a:ext cx="6193" cy="1510"/>
            </a:xfrm>
            <a:prstGeom prst="rect">
              <a:avLst/>
            </a:prstGeom>
            <a:solidFill>
              <a:srgbClr val="2D70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prstClr val="white"/>
                </a:solidFill>
              </a:endParaRPr>
            </a:p>
          </p:txBody>
        </p:sp>
        <p:sp>
          <p:nvSpPr>
            <p:cNvPr id="109" name="文本框 108"/>
            <p:cNvSpPr txBox="1"/>
            <p:nvPr/>
          </p:nvSpPr>
          <p:spPr>
            <a:xfrm>
              <a:off x="11386" y="8496"/>
              <a:ext cx="3136" cy="725"/>
            </a:xfrm>
            <a:prstGeom prst="rect">
              <a:avLst/>
            </a:prstGeom>
            <a:noFill/>
          </p:spPr>
          <p:txBody>
            <a:bodyPr wrap="square" rtlCol="0">
              <a:spAutoFit/>
            </a:bodyPr>
            <a:p>
              <a:r>
                <a:rPr lang="zh-CN" altLang="en-US" sz="2400" b="1">
                  <a:solidFill>
                    <a:schemeClr val="bg1"/>
                  </a:solidFill>
                </a:rPr>
                <a:t>发布记录</a:t>
              </a:r>
              <a:endParaRPr lang="zh-CN" altLang="en-US" sz="2400" b="1">
                <a:solidFill>
                  <a:schemeClr val="bg1"/>
                </a:solidFill>
              </a:endParaRPr>
            </a:p>
          </p:txBody>
        </p:sp>
      </p:grpSp>
    </p:spTree>
    <p:custDataLst>
      <p:tags r:id="rId4"/>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99"/>
                            </p:stCondLst>
                            <p:childTnLst>
                              <p:par>
                                <p:cTn id="13" presetID="23" presetClass="entr" presetSubtype="16" fill="hold" grpId="0" nodeType="afterEffect">
                                  <p:stCondLst>
                                    <p:cond delay="0"/>
                                  </p:stCondLst>
                                  <p:childTnLst>
                                    <p:set>
                                      <p:cBhvr>
                                        <p:cTn id="14" dur="1" fill="hold">
                                          <p:stCondLst>
                                            <p:cond delay="0"/>
                                          </p:stCondLst>
                                        </p:cTn>
                                        <p:tgtEl>
                                          <p:spTgt spid="225"/>
                                        </p:tgtEl>
                                        <p:attrNameLst>
                                          <p:attrName>style.visibility</p:attrName>
                                        </p:attrNameLst>
                                      </p:cBhvr>
                                      <p:to>
                                        <p:strVal val="visible"/>
                                      </p:to>
                                    </p:set>
                                    <p:anim calcmode="lin" valueType="num">
                                      <p:cBhvr>
                                        <p:cTn id="15" dur="500" fill="hold"/>
                                        <p:tgtEl>
                                          <p:spTgt spid="225"/>
                                        </p:tgtEl>
                                        <p:attrNameLst>
                                          <p:attrName>ppt_w</p:attrName>
                                        </p:attrNameLst>
                                      </p:cBhvr>
                                      <p:tavLst>
                                        <p:tav tm="0">
                                          <p:val>
                                            <p:fltVal val="0"/>
                                          </p:val>
                                        </p:tav>
                                        <p:tav tm="100000">
                                          <p:val>
                                            <p:strVal val="#ppt_w"/>
                                          </p:val>
                                        </p:tav>
                                      </p:tavLst>
                                    </p:anim>
                                    <p:anim calcmode="lin" valueType="num">
                                      <p:cBhvr>
                                        <p:cTn id="16" dur="500" fill="hold"/>
                                        <p:tgtEl>
                                          <p:spTgt spid="225"/>
                                        </p:tgtEl>
                                        <p:attrNameLst>
                                          <p:attrName>ppt_h</p:attrName>
                                        </p:attrNameLst>
                                      </p:cBhvr>
                                      <p:tavLst>
                                        <p:tav tm="0">
                                          <p:val>
                                            <p:fltVal val="0"/>
                                          </p:val>
                                        </p:tav>
                                        <p:tav tm="100000">
                                          <p:val>
                                            <p:strVal val="#ppt_h"/>
                                          </p:val>
                                        </p:tav>
                                      </p:tavLst>
                                    </p:anim>
                                  </p:childTnLst>
                                </p:cTn>
                              </p:par>
                            </p:childTnLst>
                          </p:cTn>
                        </p:par>
                        <p:par>
                          <p:cTn id="17" fill="hold">
                            <p:stCondLst>
                              <p:cond delay="119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par>
                          <p:cTn id="21" fill="hold">
                            <p:stCondLst>
                              <p:cond delay="1699"/>
                            </p:stCondLst>
                            <p:childTnLst>
                              <p:par>
                                <p:cTn id="22" presetID="52" presetClass="entr" presetSubtype="0" fill="hold" nodeType="afterEffect">
                                  <p:stCondLst>
                                    <p:cond delay="0"/>
                                  </p:stCondLst>
                                  <p:childTnLst>
                                    <p:set>
                                      <p:cBhvr>
                                        <p:cTn id="23" dur="1" fill="hold">
                                          <p:stCondLst>
                                            <p:cond delay="0"/>
                                          </p:stCondLst>
                                        </p:cTn>
                                        <p:tgtEl>
                                          <p:spTgt spid="110"/>
                                        </p:tgtEl>
                                        <p:attrNameLst>
                                          <p:attrName>style.visibility</p:attrName>
                                        </p:attrNameLst>
                                      </p:cBhvr>
                                      <p:to>
                                        <p:strVal val="visible"/>
                                      </p:to>
                                    </p:set>
                                    <p:animScale>
                                      <p:cBhvr>
                                        <p:cTn id="24" dur="1000" decel="50000" fill="hold">
                                          <p:stCondLst>
                                            <p:cond delay="0"/>
                                          </p:stCondLst>
                                        </p:cTn>
                                        <p:tgtEl>
                                          <p:spTgt spid="1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10"/>
                                        </p:tgtEl>
                                        <p:attrNameLst>
                                          <p:attrName>ppt_x</p:attrName>
                                          <p:attrName>ppt_y</p:attrName>
                                        </p:attrNameLst>
                                      </p:cBhvr>
                                    </p:animMotion>
                                    <p:animEffect transition="in" filter="fade">
                                      <p:cBhvr>
                                        <p:cTn id="26" dur="1000"/>
                                        <p:tgtEl>
                                          <p:spTgt spid="110"/>
                                        </p:tgtEl>
                                      </p:cBhvr>
                                    </p:animEffect>
                                  </p:childTnLst>
                                </p:cTn>
                              </p:par>
                            </p:childTnLst>
                          </p:cTn>
                        </p:par>
                        <p:par>
                          <p:cTn id="27" fill="hold">
                            <p:stCondLst>
                              <p:cond delay="2699"/>
                            </p:stCondLst>
                            <p:childTnLst>
                              <p:par>
                                <p:cTn id="28" presetID="22" presetClass="entr" presetSubtype="8" fill="hold" nodeType="afterEffect">
                                  <p:stCondLst>
                                    <p:cond delay="0"/>
                                  </p:stCondLst>
                                  <p:childTnLst>
                                    <p:set>
                                      <p:cBhvr>
                                        <p:cTn id="29" dur="1" fill="hold">
                                          <p:stCondLst>
                                            <p:cond delay="0"/>
                                          </p:stCondLst>
                                        </p:cTn>
                                        <p:tgtEl>
                                          <p:spTgt spid="111"/>
                                        </p:tgtEl>
                                        <p:attrNameLst>
                                          <p:attrName>style.visibility</p:attrName>
                                        </p:attrNameLst>
                                      </p:cBhvr>
                                      <p:to>
                                        <p:strVal val="visible"/>
                                      </p:to>
                                    </p:set>
                                    <p:animEffect transition="in" filter="wipe(left)">
                                      <p:cBhvr>
                                        <p:cTn id="30" dur="500"/>
                                        <p:tgtEl>
                                          <p:spTgt spid="111"/>
                                        </p:tgtEl>
                                      </p:cBhvr>
                                    </p:animEffect>
                                  </p:childTnLst>
                                </p:cTn>
                              </p:par>
                            </p:childTnLst>
                          </p:cTn>
                        </p:par>
                        <p:par>
                          <p:cTn id="31" fill="hold">
                            <p:stCondLst>
                              <p:cond delay="3199"/>
                            </p:stCondLst>
                            <p:childTnLst>
                              <p:par>
                                <p:cTn id="32" presetID="22" presetClass="entr" presetSubtype="8" fill="hold" nodeType="afterEffect">
                                  <p:stCondLst>
                                    <p:cond delay="1000"/>
                                  </p:stCondLst>
                                  <p:childTnLst>
                                    <p:set>
                                      <p:cBhvr>
                                        <p:cTn id="33" dur="1" fill="hold">
                                          <p:stCondLst>
                                            <p:cond delay="0"/>
                                          </p:stCondLst>
                                        </p:cTn>
                                        <p:tgtEl>
                                          <p:spTgt spid="112"/>
                                        </p:tgtEl>
                                        <p:attrNameLst>
                                          <p:attrName>style.visibility</p:attrName>
                                        </p:attrNameLst>
                                      </p:cBhvr>
                                      <p:to>
                                        <p:strVal val="visible"/>
                                      </p:to>
                                    </p:set>
                                    <p:animEffect transition="in" filter="wipe(left)">
                                      <p:cBhvr>
                                        <p:cTn id="34" dur="500"/>
                                        <p:tgtEl>
                                          <p:spTgt spid="112"/>
                                        </p:tgtEl>
                                      </p:cBhvr>
                                    </p:animEffect>
                                  </p:childTnLst>
                                </p:cTn>
                              </p:par>
                            </p:childTnLst>
                          </p:cTn>
                        </p:par>
                        <p:par>
                          <p:cTn id="35" fill="hold">
                            <p:stCondLst>
                              <p:cond delay="4699"/>
                            </p:stCondLst>
                            <p:childTnLst>
                              <p:par>
                                <p:cTn id="36" presetID="22" presetClass="entr" presetSubtype="8" fill="hold" nodeType="afterEffect">
                                  <p:stCondLst>
                                    <p:cond delay="1000"/>
                                  </p:stCondLst>
                                  <p:childTnLst>
                                    <p:set>
                                      <p:cBhvr>
                                        <p:cTn id="37" dur="1" fill="hold">
                                          <p:stCondLst>
                                            <p:cond delay="0"/>
                                          </p:stCondLst>
                                        </p:cTn>
                                        <p:tgtEl>
                                          <p:spTgt spid="113"/>
                                        </p:tgtEl>
                                        <p:attrNameLst>
                                          <p:attrName>style.visibility</p:attrName>
                                        </p:attrNameLst>
                                      </p:cBhvr>
                                      <p:to>
                                        <p:strVal val="visible"/>
                                      </p:to>
                                    </p:set>
                                    <p:animEffect transition="in" filter="wipe(left)">
                                      <p:cBhvr>
                                        <p:cTn id="38"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22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307022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孔明社交管理</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11" name="TextBox 11"/>
          <p:cNvSpPr txBox="1"/>
          <p:nvPr/>
        </p:nvSpPr>
        <p:spPr>
          <a:xfrm>
            <a:off x="4897755" y="5661025"/>
            <a:ext cx="2079625" cy="491490"/>
          </a:xfrm>
          <a:prstGeom prst="rect">
            <a:avLst/>
          </a:prstGeom>
          <a:noFill/>
        </p:spPr>
        <p:txBody>
          <a:bodyPr wrap="square" rtlCol="0">
            <a:spAutoFit/>
          </a:bodyPr>
          <a:p>
            <a:pPr>
              <a:lnSpc>
                <a:spcPct val="130000"/>
              </a:lnSpc>
            </a:pPr>
            <a:r>
              <a:rPr lang="zh-CN" altLang="en-US" sz="2000" b="1" dirty="0">
                <a:solidFill>
                  <a:schemeClr val="tx1"/>
                </a:solidFill>
                <a:latin typeface="Bebas" pitchFamily="2" charset="0"/>
                <a:ea typeface="微软雅黑" panose="020B0503020204020204" charset="-122"/>
                <a:sym typeface="Bebas" pitchFamily="2" charset="0"/>
              </a:rPr>
              <a:t>便捷的关系管理</a:t>
            </a:r>
            <a:endParaRPr lang="zh-CN" altLang="en-US" sz="2000" b="1" dirty="0">
              <a:solidFill>
                <a:schemeClr val="tx1"/>
              </a:solidFill>
              <a:latin typeface="Bebas" pitchFamily="2" charset="0"/>
              <a:ea typeface="微软雅黑" panose="020B0503020204020204" charset="-122"/>
              <a:sym typeface="Bebas" pitchFamily="2" charset="0"/>
            </a:endParaRPr>
          </a:p>
        </p:txBody>
      </p:sp>
      <p:sp>
        <p:nvSpPr>
          <p:cNvPr id="12" name="TextBox 11"/>
          <p:cNvSpPr txBox="1"/>
          <p:nvPr/>
        </p:nvSpPr>
        <p:spPr>
          <a:xfrm>
            <a:off x="7600950" y="3081655"/>
            <a:ext cx="2368550" cy="491490"/>
          </a:xfrm>
          <a:prstGeom prst="rect">
            <a:avLst/>
          </a:prstGeom>
          <a:noFill/>
        </p:spPr>
        <p:txBody>
          <a:bodyPr wrap="square" rtlCol="0">
            <a:spAutoFit/>
          </a:bodyPr>
          <a:p>
            <a:pPr>
              <a:lnSpc>
                <a:spcPct val="130000"/>
              </a:lnSpc>
            </a:pPr>
            <a:r>
              <a:rPr lang="zh-CN" altLang="en-US" sz="2000" b="1" dirty="0">
                <a:solidFill>
                  <a:schemeClr val="tx1"/>
                </a:solidFill>
                <a:latin typeface="Bebas" pitchFamily="2" charset="0"/>
                <a:ea typeface="微软雅黑" panose="020B0503020204020204" charset="-122"/>
                <a:sym typeface="Bebas" pitchFamily="2" charset="0"/>
              </a:rPr>
              <a:t>定时发布预制内容</a:t>
            </a:r>
            <a:endParaRPr lang="zh-CN" altLang="en-US" sz="2000" b="1" dirty="0">
              <a:solidFill>
                <a:schemeClr val="tx1"/>
              </a:solidFill>
              <a:latin typeface="Bebas" pitchFamily="2" charset="0"/>
              <a:ea typeface="微软雅黑" panose="020B0503020204020204" charset="-122"/>
              <a:sym typeface="Bebas" pitchFamily="2" charset="0"/>
            </a:endParaRPr>
          </a:p>
        </p:txBody>
      </p:sp>
      <p:sp>
        <p:nvSpPr>
          <p:cNvPr id="13" name="TextBox 11"/>
          <p:cNvSpPr txBox="1"/>
          <p:nvPr/>
        </p:nvSpPr>
        <p:spPr>
          <a:xfrm>
            <a:off x="7600950" y="4370070"/>
            <a:ext cx="2557145" cy="491490"/>
          </a:xfrm>
          <a:prstGeom prst="rect">
            <a:avLst/>
          </a:prstGeom>
          <a:noFill/>
        </p:spPr>
        <p:txBody>
          <a:bodyPr wrap="square" rtlCol="0">
            <a:spAutoFit/>
          </a:bodyPr>
          <a:p>
            <a:pPr>
              <a:lnSpc>
                <a:spcPct val="130000"/>
              </a:lnSpc>
            </a:pPr>
            <a:r>
              <a:rPr lang="zh-CN" altLang="en-US" sz="2000" b="1" dirty="0">
                <a:solidFill>
                  <a:schemeClr val="tx1"/>
                </a:solidFill>
                <a:latin typeface="Bebas" pitchFamily="2" charset="0"/>
                <a:ea typeface="微软雅黑" panose="020B0503020204020204" charset="-122"/>
                <a:sym typeface="Bebas" pitchFamily="2" charset="0"/>
              </a:rPr>
              <a:t>消息整合分类管理</a:t>
            </a:r>
            <a:endParaRPr lang="zh-CN" altLang="en-US" sz="2000" b="1" dirty="0">
              <a:solidFill>
                <a:schemeClr val="tx1"/>
              </a:solidFill>
              <a:latin typeface="Bebas" pitchFamily="2" charset="0"/>
              <a:ea typeface="微软雅黑" panose="020B0503020204020204" charset="-122"/>
              <a:sym typeface="Bebas" pitchFamily="2" charset="0"/>
            </a:endParaRPr>
          </a:p>
        </p:txBody>
      </p:sp>
      <p:sp>
        <p:nvSpPr>
          <p:cNvPr id="3" name="TextBox 11"/>
          <p:cNvSpPr txBox="1"/>
          <p:nvPr/>
        </p:nvSpPr>
        <p:spPr>
          <a:xfrm>
            <a:off x="4808855" y="1731010"/>
            <a:ext cx="2257425" cy="491490"/>
          </a:xfrm>
          <a:prstGeom prst="rect">
            <a:avLst/>
          </a:prstGeom>
          <a:noFill/>
        </p:spPr>
        <p:txBody>
          <a:bodyPr wrap="square" rtlCol="0">
            <a:spAutoFit/>
          </a:bodyPr>
          <a:p>
            <a:pPr>
              <a:lnSpc>
                <a:spcPct val="130000"/>
              </a:lnSpc>
            </a:pPr>
            <a:r>
              <a:rPr lang="zh-CN" altLang="en-US" sz="2000" b="1" dirty="0">
                <a:solidFill>
                  <a:schemeClr val="tx1"/>
                </a:solidFill>
                <a:latin typeface="Bebas" pitchFamily="2" charset="0"/>
                <a:ea typeface="微软雅黑" panose="020B0503020204020204" charset="-122"/>
                <a:sym typeface="Bebas" pitchFamily="2" charset="0"/>
              </a:rPr>
              <a:t>智能挖掘潜在客户</a:t>
            </a:r>
            <a:endParaRPr lang="zh-CN" altLang="en-US" sz="2000" b="1" dirty="0">
              <a:solidFill>
                <a:schemeClr val="tx1"/>
              </a:solidFill>
              <a:latin typeface="Bebas" pitchFamily="2" charset="0"/>
              <a:ea typeface="微软雅黑" panose="020B0503020204020204" charset="-122"/>
              <a:sym typeface="Bebas" pitchFamily="2" charset="0"/>
            </a:endParaRPr>
          </a:p>
        </p:txBody>
      </p:sp>
      <p:sp>
        <p:nvSpPr>
          <p:cNvPr id="15" name="TextBox 11"/>
          <p:cNvSpPr txBox="1"/>
          <p:nvPr/>
        </p:nvSpPr>
        <p:spPr>
          <a:xfrm>
            <a:off x="1929130" y="4170045"/>
            <a:ext cx="2258695" cy="491490"/>
          </a:xfrm>
          <a:prstGeom prst="rect">
            <a:avLst/>
          </a:prstGeom>
          <a:noFill/>
        </p:spPr>
        <p:txBody>
          <a:bodyPr wrap="square" rtlCol="0">
            <a:spAutoFit/>
          </a:bodyPr>
          <a:p>
            <a:pPr>
              <a:lnSpc>
                <a:spcPct val="130000"/>
              </a:lnSpc>
            </a:pPr>
            <a:r>
              <a:rPr lang="zh-CN" altLang="en-US" sz="2000" b="1" dirty="0">
                <a:solidFill>
                  <a:schemeClr val="tx1"/>
                </a:solidFill>
                <a:latin typeface="Bebas" pitchFamily="2" charset="0"/>
                <a:ea typeface="微软雅黑" panose="020B0503020204020204" charset="-122"/>
                <a:sym typeface="Bebas" pitchFamily="2" charset="0"/>
              </a:rPr>
              <a:t>微博运营状态监控</a:t>
            </a:r>
            <a:endParaRPr lang="zh-CN" altLang="en-US" sz="2000" b="1" dirty="0">
              <a:solidFill>
                <a:schemeClr val="tx1"/>
              </a:solidFill>
              <a:latin typeface="Bebas" pitchFamily="2" charset="0"/>
              <a:ea typeface="微软雅黑" panose="020B0503020204020204" charset="-122"/>
              <a:sym typeface="Bebas" pitchFamily="2" charset="0"/>
            </a:endParaRPr>
          </a:p>
        </p:txBody>
      </p:sp>
      <p:sp>
        <p:nvSpPr>
          <p:cNvPr id="16" name="TextBox 11"/>
          <p:cNvSpPr txBox="1"/>
          <p:nvPr/>
        </p:nvSpPr>
        <p:spPr>
          <a:xfrm>
            <a:off x="1991360" y="3081655"/>
            <a:ext cx="2259330" cy="491490"/>
          </a:xfrm>
          <a:prstGeom prst="rect">
            <a:avLst/>
          </a:prstGeom>
          <a:noFill/>
        </p:spPr>
        <p:txBody>
          <a:bodyPr wrap="square" rtlCol="0">
            <a:spAutoFit/>
          </a:bodyPr>
          <a:p>
            <a:pPr>
              <a:lnSpc>
                <a:spcPct val="130000"/>
              </a:lnSpc>
            </a:pPr>
            <a:r>
              <a:rPr lang="zh-CN" altLang="en-US" sz="2000" b="1" dirty="0">
                <a:solidFill>
                  <a:schemeClr val="tx1"/>
                </a:solidFill>
                <a:latin typeface="Bebas" pitchFamily="2" charset="0"/>
                <a:ea typeface="微软雅黑" panose="020B0503020204020204" charset="-122"/>
                <a:sym typeface="Bebas" pitchFamily="2" charset="0"/>
              </a:rPr>
              <a:t>竞争对手智能分析</a:t>
            </a:r>
            <a:endParaRPr lang="zh-CN" altLang="en-US" sz="2000" b="1" dirty="0">
              <a:solidFill>
                <a:schemeClr val="tx1"/>
              </a:solidFill>
              <a:latin typeface="Bebas" pitchFamily="2" charset="0"/>
              <a:ea typeface="微软雅黑" panose="020B0503020204020204" charset="-122"/>
              <a:sym typeface="Bebas" pitchFamily="2" charset="0"/>
            </a:endParaRPr>
          </a:p>
        </p:txBody>
      </p:sp>
      <p:grpSp>
        <p:nvGrpSpPr>
          <p:cNvPr id="8" name="组合 7"/>
          <p:cNvGrpSpPr/>
          <p:nvPr/>
        </p:nvGrpSpPr>
        <p:grpSpPr>
          <a:xfrm>
            <a:off x="6229350" y="3961130"/>
            <a:ext cx="1231900" cy="1094740"/>
            <a:chOff x="9810" y="6238"/>
            <a:chExt cx="1940" cy="1724"/>
          </a:xfrm>
        </p:grpSpPr>
        <p:sp>
          <p:nvSpPr>
            <p:cNvPr id="25" name="Freeform 5"/>
            <p:cNvSpPr/>
            <p:nvPr/>
          </p:nvSpPr>
          <p:spPr bwMode="auto">
            <a:xfrm>
              <a:off x="9810" y="6238"/>
              <a:ext cx="1941" cy="1725"/>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31939A"/>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1600">
                <a:solidFill>
                  <a:srgbClr val="FEFABC"/>
                </a:solidFill>
                <a:latin typeface="Bebas" pitchFamily="2" charset="0"/>
                <a:ea typeface="微软雅黑" panose="020B0503020204020204" charset="-122"/>
                <a:sym typeface="Bebas" pitchFamily="2" charset="0"/>
              </a:endParaRPr>
            </a:p>
          </p:txBody>
        </p:sp>
        <p:sp>
          <p:nvSpPr>
            <p:cNvPr id="31" name="Freeform 6"/>
            <p:cNvSpPr>
              <a:spLocks noEditPoints="1"/>
            </p:cNvSpPr>
            <p:nvPr/>
          </p:nvSpPr>
          <p:spPr bwMode="auto">
            <a:xfrm>
              <a:off x="10433" y="6751"/>
              <a:ext cx="695" cy="697"/>
            </a:xfrm>
            <a:custGeom>
              <a:avLst/>
              <a:gdLst>
                <a:gd name="T0" fmla="*/ 107 w 225"/>
                <a:gd name="T1" fmla="*/ 116 h 226"/>
                <a:gd name="T2" fmla="*/ 163 w 225"/>
                <a:gd name="T3" fmla="*/ 214 h 226"/>
                <a:gd name="T4" fmla="*/ 113 w 225"/>
                <a:gd name="T5" fmla="*/ 226 h 226"/>
                <a:gd name="T6" fmla="*/ 0 w 225"/>
                <a:gd name="T7" fmla="*/ 113 h 226"/>
                <a:gd name="T8" fmla="*/ 106 w 225"/>
                <a:gd name="T9" fmla="*/ 0 h 226"/>
                <a:gd name="T10" fmla="*/ 106 w 225"/>
                <a:gd name="T11" fmla="*/ 113 h 226"/>
                <a:gd name="T12" fmla="*/ 107 w 225"/>
                <a:gd name="T13" fmla="*/ 116 h 226"/>
                <a:gd name="T14" fmla="*/ 225 w 225"/>
                <a:gd name="T15" fmla="*/ 106 h 226"/>
                <a:gd name="T16" fmla="*/ 120 w 225"/>
                <a:gd name="T17" fmla="*/ 106 h 226"/>
                <a:gd name="T18" fmla="*/ 120 w 225"/>
                <a:gd name="T19" fmla="*/ 0 h 226"/>
                <a:gd name="T20" fmla="*/ 225 w 225"/>
                <a:gd name="T21" fmla="*/ 106 h 226"/>
                <a:gd name="T22" fmla="*/ 134 w 225"/>
                <a:gd name="T23" fmla="*/ 92 h 226"/>
                <a:gd name="T24" fmla="*/ 209 w 225"/>
                <a:gd name="T25" fmla="*/ 92 h 226"/>
                <a:gd name="T26" fmla="*/ 134 w 225"/>
                <a:gd name="T27" fmla="*/ 16 h 226"/>
                <a:gd name="T28" fmla="*/ 134 w 225"/>
                <a:gd name="T29" fmla="*/ 92 h 226"/>
                <a:gd name="T30" fmla="*/ 175 w 225"/>
                <a:gd name="T31" fmla="*/ 207 h 226"/>
                <a:gd name="T32" fmla="*/ 225 w 225"/>
                <a:gd name="T33" fmla="*/ 120 h 226"/>
                <a:gd name="T34" fmla="*/ 125 w 225"/>
                <a:gd name="T35" fmla="*/ 120 h 226"/>
                <a:gd name="T36" fmla="*/ 175 w 225"/>
                <a:gd name="T37" fmla="*/ 207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5" h="226">
                  <a:moveTo>
                    <a:pt x="107" y="116"/>
                  </a:moveTo>
                  <a:cubicBezTo>
                    <a:pt x="163" y="214"/>
                    <a:pt x="163" y="214"/>
                    <a:pt x="163" y="214"/>
                  </a:cubicBezTo>
                  <a:cubicBezTo>
                    <a:pt x="148" y="221"/>
                    <a:pt x="131" y="226"/>
                    <a:pt x="113" y="226"/>
                  </a:cubicBezTo>
                  <a:cubicBezTo>
                    <a:pt x="51" y="226"/>
                    <a:pt x="0" y="175"/>
                    <a:pt x="0" y="113"/>
                  </a:cubicBezTo>
                  <a:cubicBezTo>
                    <a:pt x="0" y="53"/>
                    <a:pt x="47" y="4"/>
                    <a:pt x="106" y="0"/>
                  </a:cubicBezTo>
                  <a:cubicBezTo>
                    <a:pt x="106" y="113"/>
                    <a:pt x="106" y="113"/>
                    <a:pt x="106" y="113"/>
                  </a:cubicBezTo>
                  <a:cubicBezTo>
                    <a:pt x="106" y="114"/>
                    <a:pt x="106" y="115"/>
                    <a:pt x="107" y="116"/>
                  </a:cubicBezTo>
                  <a:close/>
                  <a:moveTo>
                    <a:pt x="225" y="106"/>
                  </a:moveTo>
                  <a:cubicBezTo>
                    <a:pt x="120" y="106"/>
                    <a:pt x="120" y="106"/>
                    <a:pt x="120" y="106"/>
                  </a:cubicBezTo>
                  <a:cubicBezTo>
                    <a:pt x="120" y="0"/>
                    <a:pt x="120" y="0"/>
                    <a:pt x="120" y="0"/>
                  </a:cubicBezTo>
                  <a:cubicBezTo>
                    <a:pt x="177" y="4"/>
                    <a:pt x="222" y="49"/>
                    <a:pt x="225" y="106"/>
                  </a:cubicBezTo>
                  <a:moveTo>
                    <a:pt x="134" y="92"/>
                  </a:moveTo>
                  <a:cubicBezTo>
                    <a:pt x="209" y="92"/>
                    <a:pt x="209" y="92"/>
                    <a:pt x="209" y="92"/>
                  </a:cubicBezTo>
                  <a:cubicBezTo>
                    <a:pt x="201" y="54"/>
                    <a:pt x="172" y="25"/>
                    <a:pt x="134" y="16"/>
                  </a:cubicBezTo>
                  <a:lnTo>
                    <a:pt x="134" y="92"/>
                  </a:lnTo>
                  <a:close/>
                  <a:moveTo>
                    <a:pt x="175" y="207"/>
                  </a:moveTo>
                  <a:cubicBezTo>
                    <a:pt x="204" y="188"/>
                    <a:pt x="223" y="156"/>
                    <a:pt x="225" y="120"/>
                  </a:cubicBezTo>
                  <a:cubicBezTo>
                    <a:pt x="125" y="120"/>
                    <a:pt x="125" y="120"/>
                    <a:pt x="125" y="120"/>
                  </a:cubicBezTo>
                  <a:lnTo>
                    <a:pt x="175" y="207"/>
                  </a:ln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Bebas" pitchFamily="2" charset="0"/>
                <a:ea typeface="微软雅黑" panose="020B0503020204020204" charset="-122"/>
                <a:sym typeface="Bebas" pitchFamily="2" charset="0"/>
              </a:endParaRPr>
            </a:p>
          </p:txBody>
        </p:sp>
      </p:grpSp>
      <p:grpSp>
        <p:nvGrpSpPr>
          <p:cNvPr id="23" name="组合 22"/>
          <p:cNvGrpSpPr/>
          <p:nvPr/>
        </p:nvGrpSpPr>
        <p:grpSpPr>
          <a:xfrm>
            <a:off x="5239385" y="2295525"/>
            <a:ext cx="1231900" cy="1094740"/>
            <a:chOff x="8251" y="3615"/>
            <a:chExt cx="1940" cy="1724"/>
          </a:xfrm>
        </p:grpSpPr>
        <p:sp>
          <p:nvSpPr>
            <p:cNvPr id="17" name="Freeform 5"/>
            <p:cNvSpPr/>
            <p:nvPr/>
          </p:nvSpPr>
          <p:spPr bwMode="auto">
            <a:xfrm>
              <a:off x="8251" y="3615"/>
              <a:ext cx="1941" cy="1725"/>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2D7063"/>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1600">
                <a:solidFill>
                  <a:srgbClr val="FEFABC"/>
                </a:solidFill>
                <a:latin typeface="Bebas" pitchFamily="2" charset="0"/>
                <a:ea typeface="微软雅黑" panose="020B0503020204020204" charset="-122"/>
                <a:sym typeface="Bebas" pitchFamily="2" charset="0"/>
              </a:endParaRPr>
            </a:p>
          </p:txBody>
        </p:sp>
        <p:sp>
          <p:nvSpPr>
            <p:cNvPr id="32" name="Freeform 8"/>
            <p:cNvSpPr/>
            <p:nvPr/>
          </p:nvSpPr>
          <p:spPr bwMode="auto">
            <a:xfrm>
              <a:off x="8908" y="4080"/>
              <a:ext cx="627" cy="559"/>
            </a:xfrm>
            <a:custGeom>
              <a:avLst/>
              <a:gdLst>
                <a:gd name="T0" fmla="*/ 196 w 203"/>
                <a:gd name="T1" fmla="*/ 152 h 181"/>
                <a:gd name="T2" fmla="*/ 182 w 203"/>
                <a:gd name="T3" fmla="*/ 140 h 181"/>
                <a:gd name="T4" fmla="*/ 148 w 203"/>
                <a:gd name="T5" fmla="*/ 127 h 181"/>
                <a:gd name="T6" fmla="*/ 147 w 203"/>
                <a:gd name="T7" fmla="*/ 126 h 181"/>
                <a:gd name="T8" fmla="*/ 147 w 203"/>
                <a:gd name="T9" fmla="*/ 126 h 181"/>
                <a:gd name="T10" fmla="*/ 133 w 203"/>
                <a:gd name="T11" fmla="*/ 117 h 181"/>
                <a:gd name="T12" fmla="*/ 133 w 203"/>
                <a:gd name="T13" fmla="*/ 117 h 181"/>
                <a:gd name="T14" fmla="*/ 133 w 203"/>
                <a:gd name="T15" fmla="*/ 117 h 181"/>
                <a:gd name="T16" fmla="*/ 133 w 203"/>
                <a:gd name="T17" fmla="*/ 116 h 181"/>
                <a:gd name="T18" fmla="*/ 133 w 203"/>
                <a:gd name="T19" fmla="*/ 116 h 181"/>
                <a:gd name="T20" fmla="*/ 133 w 203"/>
                <a:gd name="T21" fmla="*/ 116 h 181"/>
                <a:gd name="T22" fmla="*/ 133 w 203"/>
                <a:gd name="T23" fmla="*/ 116 h 181"/>
                <a:gd name="T24" fmla="*/ 133 w 203"/>
                <a:gd name="T25" fmla="*/ 116 h 181"/>
                <a:gd name="T26" fmla="*/ 130 w 203"/>
                <a:gd name="T27" fmla="*/ 114 h 181"/>
                <a:gd name="T28" fmla="*/ 130 w 203"/>
                <a:gd name="T29" fmla="*/ 114 h 181"/>
                <a:gd name="T30" fmla="*/ 130 w 203"/>
                <a:gd name="T31" fmla="*/ 114 h 181"/>
                <a:gd name="T32" fmla="*/ 130 w 203"/>
                <a:gd name="T33" fmla="*/ 114 h 181"/>
                <a:gd name="T34" fmla="*/ 130 w 203"/>
                <a:gd name="T35" fmla="*/ 114 h 181"/>
                <a:gd name="T36" fmla="*/ 130 w 203"/>
                <a:gd name="T37" fmla="*/ 114 h 181"/>
                <a:gd name="T38" fmla="*/ 130 w 203"/>
                <a:gd name="T39" fmla="*/ 114 h 181"/>
                <a:gd name="T40" fmla="*/ 129 w 203"/>
                <a:gd name="T41" fmla="*/ 113 h 181"/>
                <a:gd name="T42" fmla="*/ 126 w 203"/>
                <a:gd name="T43" fmla="*/ 105 h 181"/>
                <a:gd name="T44" fmla="*/ 125 w 203"/>
                <a:gd name="T45" fmla="*/ 104 h 181"/>
                <a:gd name="T46" fmla="*/ 126 w 203"/>
                <a:gd name="T47" fmla="*/ 97 h 181"/>
                <a:gd name="T48" fmla="*/ 127 w 203"/>
                <a:gd name="T49" fmla="*/ 96 h 181"/>
                <a:gd name="T50" fmla="*/ 130 w 203"/>
                <a:gd name="T51" fmla="*/ 85 h 181"/>
                <a:gd name="T52" fmla="*/ 136 w 203"/>
                <a:gd name="T53" fmla="*/ 75 h 181"/>
                <a:gd name="T54" fmla="*/ 138 w 203"/>
                <a:gd name="T55" fmla="*/ 57 h 181"/>
                <a:gd name="T56" fmla="*/ 136 w 203"/>
                <a:gd name="T57" fmla="*/ 58 h 181"/>
                <a:gd name="T58" fmla="*/ 138 w 203"/>
                <a:gd name="T59" fmla="*/ 44 h 181"/>
                <a:gd name="T60" fmla="*/ 133 w 203"/>
                <a:gd name="T61" fmla="*/ 17 h 181"/>
                <a:gd name="T62" fmla="*/ 122 w 203"/>
                <a:gd name="T63" fmla="*/ 7 h 181"/>
                <a:gd name="T64" fmla="*/ 115 w 203"/>
                <a:gd name="T65" fmla="*/ 3 h 181"/>
                <a:gd name="T66" fmla="*/ 82 w 203"/>
                <a:gd name="T67" fmla="*/ 3 h 181"/>
                <a:gd name="T68" fmla="*/ 65 w 203"/>
                <a:gd name="T69" fmla="*/ 15 h 181"/>
                <a:gd name="T70" fmla="*/ 60 w 203"/>
                <a:gd name="T71" fmla="*/ 44 h 181"/>
                <a:gd name="T72" fmla="*/ 63 w 203"/>
                <a:gd name="T73" fmla="*/ 54 h 181"/>
                <a:gd name="T74" fmla="*/ 63 w 203"/>
                <a:gd name="T75" fmla="*/ 57 h 181"/>
                <a:gd name="T76" fmla="*/ 62 w 203"/>
                <a:gd name="T77" fmla="*/ 57 h 181"/>
                <a:gd name="T78" fmla="*/ 64 w 203"/>
                <a:gd name="T79" fmla="*/ 75 h 181"/>
                <a:gd name="T80" fmla="*/ 70 w 203"/>
                <a:gd name="T81" fmla="*/ 85 h 181"/>
                <a:gd name="T82" fmla="*/ 73 w 203"/>
                <a:gd name="T83" fmla="*/ 96 h 181"/>
                <a:gd name="T84" fmla="*/ 75 w 203"/>
                <a:gd name="T85" fmla="*/ 97 h 181"/>
                <a:gd name="T86" fmla="*/ 75 w 203"/>
                <a:gd name="T87" fmla="*/ 103 h 181"/>
                <a:gd name="T88" fmla="*/ 76 w 203"/>
                <a:gd name="T89" fmla="*/ 106 h 181"/>
                <a:gd name="T90" fmla="*/ 75 w 203"/>
                <a:gd name="T91" fmla="*/ 105 h 181"/>
                <a:gd name="T92" fmla="*/ 72 w 203"/>
                <a:gd name="T93" fmla="*/ 114 h 181"/>
                <a:gd name="T94" fmla="*/ 72 w 203"/>
                <a:gd name="T95" fmla="*/ 114 h 181"/>
                <a:gd name="T96" fmla="*/ 68 w 203"/>
                <a:gd name="T97" fmla="*/ 116 h 181"/>
                <a:gd name="T98" fmla="*/ 55 w 203"/>
                <a:gd name="T99" fmla="*/ 125 h 181"/>
                <a:gd name="T100" fmla="*/ 55 w 203"/>
                <a:gd name="T101" fmla="*/ 126 h 181"/>
                <a:gd name="T102" fmla="*/ 54 w 203"/>
                <a:gd name="T103" fmla="*/ 126 h 181"/>
                <a:gd name="T104" fmla="*/ 54 w 203"/>
                <a:gd name="T105" fmla="*/ 126 h 181"/>
                <a:gd name="T106" fmla="*/ 53 w 203"/>
                <a:gd name="T107" fmla="*/ 127 h 181"/>
                <a:gd name="T108" fmla="*/ 19 w 203"/>
                <a:gd name="T109" fmla="*/ 140 h 181"/>
                <a:gd name="T110" fmla="*/ 6 w 203"/>
                <a:gd name="T111" fmla="*/ 152 h 181"/>
                <a:gd name="T112" fmla="*/ 0 w 203"/>
                <a:gd name="T113" fmla="*/ 181 h 181"/>
                <a:gd name="T114" fmla="*/ 203 w 203"/>
                <a:gd name="T115" fmla="*/ 181 h 181"/>
                <a:gd name="T116" fmla="*/ 196 w 203"/>
                <a:gd name="T117" fmla="*/ 152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3" h="181">
                  <a:moveTo>
                    <a:pt x="196" y="152"/>
                  </a:moveTo>
                  <a:cubicBezTo>
                    <a:pt x="196" y="143"/>
                    <a:pt x="189" y="143"/>
                    <a:pt x="182" y="140"/>
                  </a:cubicBezTo>
                  <a:cubicBezTo>
                    <a:pt x="148" y="127"/>
                    <a:pt x="148" y="127"/>
                    <a:pt x="148" y="127"/>
                  </a:cubicBezTo>
                  <a:cubicBezTo>
                    <a:pt x="148" y="126"/>
                    <a:pt x="147" y="126"/>
                    <a:pt x="147" y="126"/>
                  </a:cubicBezTo>
                  <a:cubicBezTo>
                    <a:pt x="147" y="126"/>
                    <a:pt x="147" y="126"/>
                    <a:pt x="147" y="126"/>
                  </a:cubicBezTo>
                  <a:cubicBezTo>
                    <a:pt x="141" y="123"/>
                    <a:pt x="135" y="119"/>
                    <a:pt x="133" y="117"/>
                  </a:cubicBezTo>
                  <a:cubicBezTo>
                    <a:pt x="133" y="117"/>
                    <a:pt x="133" y="117"/>
                    <a:pt x="133" y="117"/>
                  </a:cubicBezTo>
                  <a:cubicBezTo>
                    <a:pt x="133" y="117"/>
                    <a:pt x="133" y="117"/>
                    <a:pt x="133" y="117"/>
                  </a:cubicBezTo>
                  <a:cubicBezTo>
                    <a:pt x="133" y="116"/>
                    <a:pt x="133" y="116"/>
                    <a:pt x="133" y="116"/>
                  </a:cubicBezTo>
                  <a:cubicBezTo>
                    <a:pt x="133" y="116"/>
                    <a:pt x="133" y="116"/>
                    <a:pt x="133" y="116"/>
                  </a:cubicBezTo>
                  <a:cubicBezTo>
                    <a:pt x="133" y="116"/>
                    <a:pt x="133" y="116"/>
                    <a:pt x="133" y="116"/>
                  </a:cubicBezTo>
                  <a:cubicBezTo>
                    <a:pt x="133" y="116"/>
                    <a:pt x="133" y="116"/>
                    <a:pt x="133" y="116"/>
                  </a:cubicBezTo>
                  <a:cubicBezTo>
                    <a:pt x="133" y="116"/>
                    <a:pt x="133" y="116"/>
                    <a:pt x="133" y="116"/>
                  </a:cubicBezTo>
                  <a:cubicBezTo>
                    <a:pt x="132" y="114"/>
                    <a:pt x="131" y="114"/>
                    <a:pt x="130" y="114"/>
                  </a:cubicBezTo>
                  <a:cubicBezTo>
                    <a:pt x="130" y="114"/>
                    <a:pt x="130" y="114"/>
                    <a:pt x="130" y="114"/>
                  </a:cubicBezTo>
                  <a:cubicBezTo>
                    <a:pt x="130" y="114"/>
                    <a:pt x="130" y="114"/>
                    <a:pt x="130" y="114"/>
                  </a:cubicBezTo>
                  <a:cubicBezTo>
                    <a:pt x="130" y="114"/>
                    <a:pt x="130" y="114"/>
                    <a:pt x="130" y="114"/>
                  </a:cubicBezTo>
                  <a:cubicBezTo>
                    <a:pt x="130" y="114"/>
                    <a:pt x="130" y="114"/>
                    <a:pt x="130" y="114"/>
                  </a:cubicBezTo>
                  <a:cubicBezTo>
                    <a:pt x="130" y="114"/>
                    <a:pt x="130" y="114"/>
                    <a:pt x="130" y="114"/>
                  </a:cubicBezTo>
                  <a:cubicBezTo>
                    <a:pt x="130" y="114"/>
                    <a:pt x="130" y="114"/>
                    <a:pt x="130" y="114"/>
                  </a:cubicBezTo>
                  <a:cubicBezTo>
                    <a:pt x="129" y="115"/>
                    <a:pt x="129" y="114"/>
                    <a:pt x="129" y="113"/>
                  </a:cubicBezTo>
                  <a:cubicBezTo>
                    <a:pt x="128" y="111"/>
                    <a:pt x="126" y="106"/>
                    <a:pt x="126" y="105"/>
                  </a:cubicBezTo>
                  <a:cubicBezTo>
                    <a:pt x="126" y="104"/>
                    <a:pt x="125" y="107"/>
                    <a:pt x="125" y="104"/>
                  </a:cubicBezTo>
                  <a:cubicBezTo>
                    <a:pt x="126" y="97"/>
                    <a:pt x="126" y="97"/>
                    <a:pt x="126" y="97"/>
                  </a:cubicBezTo>
                  <a:cubicBezTo>
                    <a:pt x="126" y="97"/>
                    <a:pt x="127" y="96"/>
                    <a:pt x="127" y="96"/>
                  </a:cubicBezTo>
                  <a:cubicBezTo>
                    <a:pt x="129" y="93"/>
                    <a:pt x="129" y="86"/>
                    <a:pt x="130" y="85"/>
                  </a:cubicBezTo>
                  <a:cubicBezTo>
                    <a:pt x="132" y="83"/>
                    <a:pt x="134" y="83"/>
                    <a:pt x="136" y="75"/>
                  </a:cubicBezTo>
                  <a:cubicBezTo>
                    <a:pt x="138" y="68"/>
                    <a:pt x="141" y="57"/>
                    <a:pt x="138" y="57"/>
                  </a:cubicBezTo>
                  <a:cubicBezTo>
                    <a:pt x="137" y="57"/>
                    <a:pt x="137" y="57"/>
                    <a:pt x="136" y="58"/>
                  </a:cubicBezTo>
                  <a:cubicBezTo>
                    <a:pt x="136" y="55"/>
                    <a:pt x="137" y="49"/>
                    <a:pt x="138" y="44"/>
                  </a:cubicBezTo>
                  <a:cubicBezTo>
                    <a:pt x="138" y="38"/>
                    <a:pt x="137" y="22"/>
                    <a:pt x="133" y="17"/>
                  </a:cubicBezTo>
                  <a:cubicBezTo>
                    <a:pt x="131" y="13"/>
                    <a:pt x="127" y="9"/>
                    <a:pt x="122" y="7"/>
                  </a:cubicBezTo>
                  <a:cubicBezTo>
                    <a:pt x="120" y="5"/>
                    <a:pt x="117" y="4"/>
                    <a:pt x="115" y="3"/>
                  </a:cubicBezTo>
                  <a:cubicBezTo>
                    <a:pt x="109" y="0"/>
                    <a:pt x="89" y="1"/>
                    <a:pt x="82" y="3"/>
                  </a:cubicBezTo>
                  <a:cubicBezTo>
                    <a:pt x="74" y="4"/>
                    <a:pt x="69" y="9"/>
                    <a:pt x="65" y="15"/>
                  </a:cubicBezTo>
                  <a:cubicBezTo>
                    <a:pt x="62" y="21"/>
                    <a:pt x="60" y="38"/>
                    <a:pt x="60" y="44"/>
                  </a:cubicBezTo>
                  <a:cubicBezTo>
                    <a:pt x="61" y="47"/>
                    <a:pt x="62" y="52"/>
                    <a:pt x="63" y="54"/>
                  </a:cubicBezTo>
                  <a:cubicBezTo>
                    <a:pt x="63" y="56"/>
                    <a:pt x="63" y="56"/>
                    <a:pt x="63" y="57"/>
                  </a:cubicBezTo>
                  <a:cubicBezTo>
                    <a:pt x="63" y="57"/>
                    <a:pt x="63" y="57"/>
                    <a:pt x="62" y="57"/>
                  </a:cubicBezTo>
                  <a:cubicBezTo>
                    <a:pt x="60" y="57"/>
                    <a:pt x="62" y="68"/>
                    <a:pt x="64" y="75"/>
                  </a:cubicBezTo>
                  <a:cubicBezTo>
                    <a:pt x="67" y="83"/>
                    <a:pt x="69" y="83"/>
                    <a:pt x="70" y="85"/>
                  </a:cubicBezTo>
                  <a:cubicBezTo>
                    <a:pt x="71" y="86"/>
                    <a:pt x="71" y="93"/>
                    <a:pt x="73" y="96"/>
                  </a:cubicBezTo>
                  <a:cubicBezTo>
                    <a:pt x="74" y="96"/>
                    <a:pt x="74" y="97"/>
                    <a:pt x="75" y="97"/>
                  </a:cubicBezTo>
                  <a:cubicBezTo>
                    <a:pt x="75" y="103"/>
                    <a:pt x="75" y="103"/>
                    <a:pt x="75" y="103"/>
                  </a:cubicBezTo>
                  <a:cubicBezTo>
                    <a:pt x="76" y="106"/>
                    <a:pt x="76" y="106"/>
                    <a:pt x="76" y="106"/>
                  </a:cubicBezTo>
                  <a:cubicBezTo>
                    <a:pt x="76" y="105"/>
                    <a:pt x="75" y="104"/>
                    <a:pt x="75" y="105"/>
                  </a:cubicBezTo>
                  <a:cubicBezTo>
                    <a:pt x="74" y="108"/>
                    <a:pt x="73" y="111"/>
                    <a:pt x="72" y="114"/>
                  </a:cubicBezTo>
                  <a:cubicBezTo>
                    <a:pt x="72" y="114"/>
                    <a:pt x="72" y="114"/>
                    <a:pt x="72" y="114"/>
                  </a:cubicBezTo>
                  <a:cubicBezTo>
                    <a:pt x="71" y="113"/>
                    <a:pt x="69" y="114"/>
                    <a:pt x="68" y="116"/>
                  </a:cubicBezTo>
                  <a:cubicBezTo>
                    <a:pt x="67" y="118"/>
                    <a:pt x="61" y="122"/>
                    <a:pt x="55" y="125"/>
                  </a:cubicBezTo>
                  <a:cubicBezTo>
                    <a:pt x="55" y="126"/>
                    <a:pt x="55" y="126"/>
                    <a:pt x="55" y="126"/>
                  </a:cubicBezTo>
                  <a:cubicBezTo>
                    <a:pt x="54" y="126"/>
                    <a:pt x="54" y="126"/>
                    <a:pt x="54" y="126"/>
                  </a:cubicBezTo>
                  <a:cubicBezTo>
                    <a:pt x="54" y="126"/>
                    <a:pt x="54" y="126"/>
                    <a:pt x="54" y="126"/>
                  </a:cubicBezTo>
                  <a:cubicBezTo>
                    <a:pt x="54" y="126"/>
                    <a:pt x="53" y="126"/>
                    <a:pt x="53" y="127"/>
                  </a:cubicBezTo>
                  <a:cubicBezTo>
                    <a:pt x="19" y="140"/>
                    <a:pt x="19" y="140"/>
                    <a:pt x="19" y="140"/>
                  </a:cubicBezTo>
                  <a:cubicBezTo>
                    <a:pt x="12" y="143"/>
                    <a:pt x="6" y="143"/>
                    <a:pt x="6" y="152"/>
                  </a:cubicBezTo>
                  <a:cubicBezTo>
                    <a:pt x="0" y="181"/>
                    <a:pt x="0" y="181"/>
                    <a:pt x="0" y="181"/>
                  </a:cubicBezTo>
                  <a:cubicBezTo>
                    <a:pt x="203" y="181"/>
                    <a:pt x="203" y="181"/>
                    <a:pt x="203" y="181"/>
                  </a:cubicBezTo>
                  <a:cubicBezTo>
                    <a:pt x="196" y="152"/>
                    <a:pt x="196" y="152"/>
                    <a:pt x="196" y="152"/>
                  </a:cubicBez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Bebas" pitchFamily="2" charset="0"/>
                <a:ea typeface="微软雅黑" panose="020B0503020204020204" charset="-122"/>
                <a:sym typeface="Bebas" pitchFamily="2" charset="0"/>
              </a:endParaRPr>
            </a:p>
          </p:txBody>
        </p:sp>
      </p:grpSp>
      <p:grpSp>
        <p:nvGrpSpPr>
          <p:cNvPr id="24" name="组合 23"/>
          <p:cNvGrpSpPr/>
          <p:nvPr/>
        </p:nvGrpSpPr>
        <p:grpSpPr>
          <a:xfrm>
            <a:off x="4250690" y="2836545"/>
            <a:ext cx="1231900" cy="1094740"/>
            <a:chOff x="6694" y="4467"/>
            <a:chExt cx="1940" cy="1724"/>
          </a:xfrm>
        </p:grpSpPr>
        <p:sp>
          <p:nvSpPr>
            <p:cNvPr id="19" name="Freeform 5"/>
            <p:cNvSpPr/>
            <p:nvPr/>
          </p:nvSpPr>
          <p:spPr bwMode="auto">
            <a:xfrm>
              <a:off x="6694" y="4467"/>
              <a:ext cx="1941" cy="1725"/>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87DAF8"/>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1600">
                <a:solidFill>
                  <a:srgbClr val="FEFABC"/>
                </a:solidFill>
                <a:latin typeface="Bebas" pitchFamily="2" charset="0"/>
                <a:ea typeface="微软雅黑" panose="020B0503020204020204" charset="-122"/>
                <a:sym typeface="Bebas" pitchFamily="2" charset="0"/>
              </a:endParaRPr>
            </a:p>
          </p:txBody>
        </p:sp>
        <p:sp>
          <p:nvSpPr>
            <p:cNvPr id="33" name="Freeform 9"/>
            <p:cNvSpPr/>
            <p:nvPr/>
          </p:nvSpPr>
          <p:spPr bwMode="auto">
            <a:xfrm>
              <a:off x="7300" y="5105"/>
              <a:ext cx="695" cy="482"/>
            </a:xfrm>
            <a:custGeom>
              <a:avLst/>
              <a:gdLst>
                <a:gd name="T0" fmla="*/ 211 w 225"/>
                <a:gd name="T1" fmla="*/ 0 h 156"/>
                <a:gd name="T2" fmla="*/ 169 w 225"/>
                <a:gd name="T3" fmla="*/ 0 h 156"/>
                <a:gd name="T4" fmla="*/ 155 w 225"/>
                <a:gd name="T5" fmla="*/ 15 h 156"/>
                <a:gd name="T6" fmla="*/ 42 w 225"/>
                <a:gd name="T7" fmla="*/ 15 h 156"/>
                <a:gd name="T8" fmla="*/ 42 w 225"/>
                <a:gd name="T9" fmla="*/ 29 h 156"/>
                <a:gd name="T10" fmla="*/ 208 w 225"/>
                <a:gd name="T11" fmla="*/ 29 h 156"/>
                <a:gd name="T12" fmla="*/ 189 w 225"/>
                <a:gd name="T13" fmla="*/ 124 h 156"/>
                <a:gd name="T14" fmla="*/ 169 w 225"/>
                <a:gd name="T15" fmla="*/ 43 h 156"/>
                <a:gd name="T16" fmla="*/ 0 w 225"/>
                <a:gd name="T17" fmla="*/ 43 h 156"/>
                <a:gd name="T18" fmla="*/ 28 w 225"/>
                <a:gd name="T19" fmla="*/ 156 h 156"/>
                <a:gd name="T20" fmla="*/ 197 w 225"/>
                <a:gd name="T21" fmla="*/ 156 h 156"/>
                <a:gd name="T22" fmla="*/ 225 w 225"/>
                <a:gd name="T23" fmla="*/ 15 h 156"/>
                <a:gd name="T24" fmla="*/ 211 w 225"/>
                <a:gd name="T25"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5" h="156">
                  <a:moveTo>
                    <a:pt x="211" y="0"/>
                  </a:moveTo>
                  <a:cubicBezTo>
                    <a:pt x="169" y="0"/>
                    <a:pt x="169" y="0"/>
                    <a:pt x="169" y="0"/>
                  </a:cubicBezTo>
                  <a:cubicBezTo>
                    <a:pt x="161" y="0"/>
                    <a:pt x="155" y="7"/>
                    <a:pt x="155" y="15"/>
                  </a:cubicBezTo>
                  <a:cubicBezTo>
                    <a:pt x="42" y="15"/>
                    <a:pt x="42" y="15"/>
                    <a:pt x="42" y="15"/>
                  </a:cubicBezTo>
                  <a:cubicBezTo>
                    <a:pt x="42" y="29"/>
                    <a:pt x="42" y="29"/>
                    <a:pt x="42" y="29"/>
                  </a:cubicBezTo>
                  <a:cubicBezTo>
                    <a:pt x="208" y="29"/>
                    <a:pt x="208" y="29"/>
                    <a:pt x="208" y="29"/>
                  </a:cubicBezTo>
                  <a:cubicBezTo>
                    <a:pt x="189" y="124"/>
                    <a:pt x="189" y="124"/>
                    <a:pt x="189" y="124"/>
                  </a:cubicBezTo>
                  <a:cubicBezTo>
                    <a:pt x="169" y="43"/>
                    <a:pt x="169" y="43"/>
                    <a:pt x="169" y="43"/>
                  </a:cubicBezTo>
                  <a:cubicBezTo>
                    <a:pt x="0" y="43"/>
                    <a:pt x="0" y="43"/>
                    <a:pt x="0" y="43"/>
                  </a:cubicBezTo>
                  <a:cubicBezTo>
                    <a:pt x="28" y="156"/>
                    <a:pt x="28" y="156"/>
                    <a:pt x="28" y="156"/>
                  </a:cubicBezTo>
                  <a:cubicBezTo>
                    <a:pt x="197" y="156"/>
                    <a:pt x="197" y="156"/>
                    <a:pt x="197" y="156"/>
                  </a:cubicBezTo>
                  <a:cubicBezTo>
                    <a:pt x="225" y="15"/>
                    <a:pt x="225" y="15"/>
                    <a:pt x="225" y="15"/>
                  </a:cubicBezTo>
                  <a:cubicBezTo>
                    <a:pt x="225" y="7"/>
                    <a:pt x="219" y="0"/>
                    <a:pt x="211" y="0"/>
                  </a:cubicBez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Bebas" pitchFamily="2" charset="0"/>
                <a:ea typeface="微软雅黑" panose="020B0503020204020204" charset="-122"/>
                <a:sym typeface="Bebas" pitchFamily="2" charset="0"/>
              </a:endParaRPr>
            </a:p>
          </p:txBody>
        </p:sp>
      </p:grpSp>
      <p:grpSp>
        <p:nvGrpSpPr>
          <p:cNvPr id="9" name="组合 8"/>
          <p:cNvGrpSpPr/>
          <p:nvPr/>
        </p:nvGrpSpPr>
        <p:grpSpPr>
          <a:xfrm>
            <a:off x="6229350" y="2836545"/>
            <a:ext cx="1231900" cy="1094740"/>
            <a:chOff x="9810" y="4467"/>
            <a:chExt cx="1940" cy="1724"/>
          </a:xfrm>
        </p:grpSpPr>
        <p:sp>
          <p:nvSpPr>
            <p:cNvPr id="18" name="Freeform 5"/>
            <p:cNvSpPr/>
            <p:nvPr/>
          </p:nvSpPr>
          <p:spPr bwMode="auto">
            <a:xfrm>
              <a:off x="9810" y="4467"/>
              <a:ext cx="1941" cy="1725"/>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38A39A"/>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1600">
                <a:solidFill>
                  <a:srgbClr val="FEFABC"/>
                </a:solidFill>
                <a:latin typeface="Bebas" pitchFamily="2" charset="0"/>
                <a:ea typeface="微软雅黑" panose="020B0503020204020204" charset="-122"/>
                <a:sym typeface="Bebas" pitchFamily="2" charset="0"/>
              </a:endParaRPr>
            </a:p>
          </p:txBody>
        </p:sp>
        <p:sp>
          <p:nvSpPr>
            <p:cNvPr id="2050" name="钟"/>
            <p:cNvSpPr/>
            <p:nvPr/>
          </p:nvSpPr>
          <p:spPr bwMode="auto">
            <a:xfrm>
              <a:off x="10411" y="4960"/>
              <a:ext cx="739" cy="739"/>
            </a:xfrm>
            <a:custGeom>
              <a:avLst/>
              <a:gdLst>
                <a:gd name="T0" fmla="*/ 1004124 w 4122"/>
                <a:gd name="T1" fmla="*/ 12996 h 4156"/>
                <a:gd name="T2" fmla="*/ 1285140 w 4122"/>
                <a:gd name="T3" fmla="*/ 99204 h 4156"/>
                <a:gd name="T4" fmla="*/ 1293367 w 4122"/>
                <a:gd name="T5" fmla="*/ 103536 h 4156"/>
                <a:gd name="T6" fmla="*/ 1755809 w 4122"/>
                <a:gd name="T7" fmla="*/ 706989 h 4156"/>
                <a:gd name="T8" fmla="*/ 1757974 w 4122"/>
                <a:gd name="T9" fmla="*/ 715653 h 4156"/>
                <a:gd name="T10" fmla="*/ 1331904 w 4122"/>
                <a:gd name="T11" fmla="*/ 1663071 h 4156"/>
                <a:gd name="T12" fmla="*/ 772036 w 4122"/>
                <a:gd name="T13" fmla="*/ 1774405 h 4156"/>
                <a:gd name="T14" fmla="*/ 260232 w 4122"/>
                <a:gd name="T15" fmla="*/ 1521847 h 4156"/>
                <a:gd name="T16" fmla="*/ 93528 w 4122"/>
                <a:gd name="T17" fmla="*/ 496452 h 4156"/>
                <a:gd name="T18" fmla="*/ 97858 w 4122"/>
                <a:gd name="T19" fmla="*/ 488221 h 4156"/>
                <a:gd name="T20" fmla="*/ 701025 w 4122"/>
                <a:gd name="T21" fmla="*/ 25559 h 4156"/>
                <a:gd name="T22" fmla="*/ 709685 w 4122"/>
                <a:gd name="T23" fmla="*/ 23826 h 4156"/>
                <a:gd name="T24" fmla="*/ 471535 w 4122"/>
                <a:gd name="T25" fmla="*/ 480424 h 4156"/>
                <a:gd name="T26" fmla="*/ 431267 w 4122"/>
                <a:gd name="T27" fmla="*/ 403313 h 4156"/>
                <a:gd name="T28" fmla="*/ 471535 w 4122"/>
                <a:gd name="T29" fmla="*/ 480424 h 4156"/>
                <a:gd name="T30" fmla="*/ 1320213 w 4122"/>
                <a:gd name="T31" fmla="*/ 495152 h 4156"/>
                <a:gd name="T32" fmla="*/ 1360048 w 4122"/>
                <a:gd name="T33" fmla="*/ 418475 h 4156"/>
                <a:gd name="T34" fmla="*/ 1304625 w 4122"/>
                <a:gd name="T35" fmla="*/ 1307411 h 4156"/>
                <a:gd name="T36" fmla="*/ 1344893 w 4122"/>
                <a:gd name="T37" fmla="*/ 1384521 h 4156"/>
                <a:gd name="T38" fmla="*/ 1304625 w 4122"/>
                <a:gd name="T39" fmla="*/ 1307411 h 4156"/>
                <a:gd name="T40" fmla="*/ 455947 w 4122"/>
                <a:gd name="T41" fmla="*/ 1292248 h 4156"/>
                <a:gd name="T42" fmla="*/ 416112 w 4122"/>
                <a:gd name="T43" fmla="*/ 1369359 h 4156"/>
                <a:gd name="T44" fmla="*/ 906266 w 4122"/>
                <a:gd name="T45" fmla="*/ 1384954 h 4156"/>
                <a:gd name="T46" fmla="*/ 848244 w 4122"/>
                <a:gd name="T47" fmla="*/ 1569499 h 4156"/>
                <a:gd name="T48" fmla="*/ 906266 w 4122"/>
                <a:gd name="T49" fmla="*/ 1384954 h 4156"/>
                <a:gd name="T50" fmla="*/ 848244 w 4122"/>
                <a:gd name="T51" fmla="*/ 231331 h 4156"/>
                <a:gd name="T52" fmla="*/ 906266 w 4122"/>
                <a:gd name="T53" fmla="*/ 415876 h 4156"/>
                <a:gd name="T54" fmla="*/ 1361780 w 4122"/>
                <a:gd name="T55" fmla="*/ 871174 h 4156"/>
                <a:gd name="T56" fmla="*/ 1545805 w 4122"/>
                <a:gd name="T57" fmla="*/ 929656 h 4156"/>
                <a:gd name="T58" fmla="*/ 1361780 w 4122"/>
                <a:gd name="T59" fmla="*/ 871174 h 4156"/>
                <a:gd name="T60" fmla="*/ 208705 w 4122"/>
                <a:gd name="T61" fmla="*/ 929656 h 4156"/>
                <a:gd name="T62" fmla="*/ 393163 w 4122"/>
                <a:gd name="T63" fmla="*/ 871174 h 4156"/>
                <a:gd name="T64" fmla="*/ 895008 w 4122"/>
                <a:gd name="T65" fmla="*/ 754209 h 4156"/>
                <a:gd name="T66" fmla="*/ 591909 w 4122"/>
                <a:gd name="T67" fmla="*/ 333134 h 4156"/>
                <a:gd name="T68" fmla="*/ 781995 w 4122"/>
                <a:gd name="T69" fmla="*/ 813558 h 4156"/>
                <a:gd name="T70" fmla="*/ 895008 w 4122"/>
                <a:gd name="T71" fmla="*/ 1028860 h 4156"/>
                <a:gd name="T72" fmla="*/ 1029671 w 4122"/>
                <a:gd name="T73" fmla="*/ 864243 h 4156"/>
                <a:gd name="T74" fmla="*/ 1192045 w 4122"/>
                <a:gd name="T75" fmla="*/ 540639 h 4156"/>
                <a:gd name="T76" fmla="*/ 895008 w 4122"/>
                <a:gd name="T77" fmla="*/ 754209 h 4156"/>
                <a:gd name="T78" fmla="*/ 1594734 w 4122"/>
                <a:gd name="T79" fmla="*/ 979042 h 4156"/>
                <a:gd name="T80" fmla="*/ 1583476 w 4122"/>
                <a:gd name="T81" fmla="*/ 742945 h 4156"/>
                <a:gd name="T82" fmla="*/ 1582177 w 4122"/>
                <a:gd name="T83" fmla="*/ 735581 h 4156"/>
                <a:gd name="T84" fmla="*/ 1452277 w 4122"/>
                <a:gd name="T85" fmla="*/ 460063 h 4156"/>
                <a:gd name="T86" fmla="*/ 1220190 w 4122"/>
                <a:gd name="T87" fmla="*/ 263821 h 4156"/>
                <a:gd name="T88" fmla="*/ 1214128 w 4122"/>
                <a:gd name="T89" fmla="*/ 260789 h 4156"/>
                <a:gd name="T90" fmla="*/ 983340 w 4122"/>
                <a:gd name="T91" fmla="*/ 188011 h 4156"/>
                <a:gd name="T92" fmla="*/ 977278 w 4122"/>
                <a:gd name="T93" fmla="*/ 187577 h 4156"/>
                <a:gd name="T94" fmla="*/ 736964 w 4122"/>
                <a:gd name="T95" fmla="*/ 197974 h 4156"/>
                <a:gd name="T96" fmla="*/ 730036 w 4122"/>
                <a:gd name="T97" fmla="*/ 199274 h 4156"/>
                <a:gd name="T98" fmla="*/ 456380 w 4122"/>
                <a:gd name="T99" fmla="*/ 327502 h 4156"/>
                <a:gd name="T100" fmla="*/ 455081 w 4122"/>
                <a:gd name="T101" fmla="*/ 328369 h 4156"/>
                <a:gd name="T102" fmla="*/ 384503 w 4122"/>
                <a:gd name="T103" fmla="*/ 390317 h 4156"/>
                <a:gd name="T104" fmla="*/ 261964 w 4122"/>
                <a:gd name="T105" fmla="*/ 554935 h 4156"/>
                <a:gd name="T106" fmla="*/ 256335 w 4122"/>
                <a:gd name="T107" fmla="*/ 564898 h 4156"/>
                <a:gd name="T108" fmla="*/ 204375 w 4122"/>
                <a:gd name="T109" fmla="*/ 695293 h 4156"/>
                <a:gd name="T110" fmla="*/ 176230 w 4122"/>
                <a:gd name="T111" fmla="*/ 893700 h 4156"/>
                <a:gd name="T112" fmla="*/ 623085 w 4122"/>
                <a:gd name="T113" fmla="*/ 1554770 h 4156"/>
                <a:gd name="T114" fmla="*/ 703623 w 4122"/>
                <a:gd name="T115" fmla="*/ 1581629 h 4156"/>
                <a:gd name="T116" fmla="*/ 793686 w 4122"/>
                <a:gd name="T117" fmla="*/ 1599390 h 4156"/>
                <a:gd name="T118" fmla="*/ 873358 w 4122"/>
                <a:gd name="T119" fmla="*/ 1605888 h 4156"/>
                <a:gd name="T120" fmla="*/ 1243572 w 4122"/>
                <a:gd name="T121" fmla="*/ 1510583 h 4156"/>
                <a:gd name="T122" fmla="*/ 1594734 w 4122"/>
                <a:gd name="T123" fmla="*/ 979042 h 415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122" h="4156">
                  <a:moveTo>
                    <a:pt x="2309" y="29"/>
                  </a:moveTo>
                  <a:cubicBezTo>
                    <a:pt x="2319" y="30"/>
                    <a:pt x="2319" y="30"/>
                    <a:pt x="2319" y="30"/>
                  </a:cubicBezTo>
                  <a:cubicBezTo>
                    <a:pt x="2328" y="31"/>
                    <a:pt x="2328" y="31"/>
                    <a:pt x="2328" y="31"/>
                  </a:cubicBezTo>
                  <a:cubicBezTo>
                    <a:pt x="2555" y="62"/>
                    <a:pt x="2770" y="130"/>
                    <a:pt x="2968" y="229"/>
                  </a:cubicBezTo>
                  <a:cubicBezTo>
                    <a:pt x="2976" y="233"/>
                    <a:pt x="2976" y="233"/>
                    <a:pt x="2976" y="233"/>
                  </a:cubicBezTo>
                  <a:cubicBezTo>
                    <a:pt x="2987" y="239"/>
                    <a:pt x="2987" y="239"/>
                    <a:pt x="2987" y="239"/>
                  </a:cubicBezTo>
                  <a:cubicBezTo>
                    <a:pt x="3262" y="380"/>
                    <a:pt x="3496" y="578"/>
                    <a:pt x="3677" y="815"/>
                  </a:cubicBezTo>
                  <a:cubicBezTo>
                    <a:pt x="3859" y="1052"/>
                    <a:pt x="3991" y="1329"/>
                    <a:pt x="4055" y="1632"/>
                  </a:cubicBezTo>
                  <a:cubicBezTo>
                    <a:pt x="4058" y="1645"/>
                    <a:pt x="4058" y="1645"/>
                    <a:pt x="4058" y="1645"/>
                  </a:cubicBezTo>
                  <a:cubicBezTo>
                    <a:pt x="4060" y="1652"/>
                    <a:pt x="4060" y="1652"/>
                    <a:pt x="4060" y="1652"/>
                  </a:cubicBezTo>
                  <a:cubicBezTo>
                    <a:pt x="4122" y="1954"/>
                    <a:pt x="4116" y="2275"/>
                    <a:pt x="4031" y="2594"/>
                  </a:cubicBezTo>
                  <a:cubicBezTo>
                    <a:pt x="3885" y="3141"/>
                    <a:pt x="3530" y="3576"/>
                    <a:pt x="3076" y="3839"/>
                  </a:cubicBezTo>
                  <a:cubicBezTo>
                    <a:pt x="2697" y="4058"/>
                    <a:pt x="2248" y="4156"/>
                    <a:pt x="1793" y="4098"/>
                  </a:cubicBezTo>
                  <a:cubicBezTo>
                    <a:pt x="1783" y="4096"/>
                    <a:pt x="1783" y="4096"/>
                    <a:pt x="1783" y="4096"/>
                  </a:cubicBezTo>
                  <a:cubicBezTo>
                    <a:pt x="1774" y="4095"/>
                    <a:pt x="1774" y="4095"/>
                    <a:pt x="1774" y="4095"/>
                  </a:cubicBezTo>
                  <a:cubicBezTo>
                    <a:pt x="1318" y="4033"/>
                    <a:pt x="910" y="3823"/>
                    <a:pt x="601" y="3513"/>
                  </a:cubicBezTo>
                  <a:cubicBezTo>
                    <a:pt x="230" y="3142"/>
                    <a:pt x="0" y="2629"/>
                    <a:pt x="0" y="2063"/>
                  </a:cubicBezTo>
                  <a:cubicBezTo>
                    <a:pt x="0" y="1734"/>
                    <a:pt x="78" y="1422"/>
                    <a:pt x="216" y="1146"/>
                  </a:cubicBezTo>
                  <a:cubicBezTo>
                    <a:pt x="220" y="1139"/>
                    <a:pt x="220" y="1139"/>
                    <a:pt x="220" y="1139"/>
                  </a:cubicBezTo>
                  <a:cubicBezTo>
                    <a:pt x="226" y="1127"/>
                    <a:pt x="226" y="1127"/>
                    <a:pt x="226" y="1127"/>
                  </a:cubicBezTo>
                  <a:cubicBezTo>
                    <a:pt x="367" y="851"/>
                    <a:pt x="566" y="617"/>
                    <a:pt x="803" y="436"/>
                  </a:cubicBezTo>
                  <a:cubicBezTo>
                    <a:pt x="1040" y="255"/>
                    <a:pt x="1317" y="123"/>
                    <a:pt x="1619" y="59"/>
                  </a:cubicBezTo>
                  <a:cubicBezTo>
                    <a:pt x="1632" y="56"/>
                    <a:pt x="1632" y="56"/>
                    <a:pt x="1632" y="56"/>
                  </a:cubicBezTo>
                  <a:cubicBezTo>
                    <a:pt x="1639" y="55"/>
                    <a:pt x="1639" y="55"/>
                    <a:pt x="1639" y="55"/>
                  </a:cubicBezTo>
                  <a:cubicBezTo>
                    <a:pt x="1855" y="10"/>
                    <a:pt x="2081" y="0"/>
                    <a:pt x="2309" y="29"/>
                  </a:cubicBezTo>
                  <a:close/>
                  <a:moveTo>
                    <a:pt x="1089" y="1109"/>
                  </a:moveTo>
                  <a:cubicBezTo>
                    <a:pt x="1131" y="1066"/>
                    <a:pt x="1131" y="1066"/>
                    <a:pt x="1131" y="1066"/>
                  </a:cubicBezTo>
                  <a:cubicBezTo>
                    <a:pt x="996" y="931"/>
                    <a:pt x="996" y="931"/>
                    <a:pt x="996" y="931"/>
                  </a:cubicBezTo>
                  <a:cubicBezTo>
                    <a:pt x="954" y="973"/>
                    <a:pt x="954" y="973"/>
                    <a:pt x="954" y="973"/>
                  </a:cubicBezTo>
                  <a:cubicBezTo>
                    <a:pt x="1089" y="1109"/>
                    <a:pt x="1089" y="1109"/>
                    <a:pt x="1089" y="1109"/>
                  </a:cubicBezTo>
                  <a:close/>
                  <a:moveTo>
                    <a:pt x="3006" y="1101"/>
                  </a:moveTo>
                  <a:cubicBezTo>
                    <a:pt x="3049" y="1143"/>
                    <a:pt x="3049" y="1143"/>
                    <a:pt x="3049" y="1143"/>
                  </a:cubicBezTo>
                  <a:cubicBezTo>
                    <a:pt x="3183" y="1009"/>
                    <a:pt x="3183" y="1009"/>
                    <a:pt x="3183" y="1009"/>
                  </a:cubicBezTo>
                  <a:cubicBezTo>
                    <a:pt x="3141" y="966"/>
                    <a:pt x="3141" y="966"/>
                    <a:pt x="3141" y="966"/>
                  </a:cubicBezTo>
                  <a:cubicBezTo>
                    <a:pt x="3006" y="1101"/>
                    <a:pt x="3006" y="1101"/>
                    <a:pt x="3006" y="1101"/>
                  </a:cubicBezTo>
                  <a:close/>
                  <a:moveTo>
                    <a:pt x="3013" y="3018"/>
                  </a:moveTo>
                  <a:cubicBezTo>
                    <a:pt x="2971" y="3061"/>
                    <a:pt x="2971" y="3061"/>
                    <a:pt x="2971" y="3061"/>
                  </a:cubicBezTo>
                  <a:cubicBezTo>
                    <a:pt x="3106" y="3196"/>
                    <a:pt x="3106" y="3196"/>
                    <a:pt x="3106" y="3196"/>
                  </a:cubicBezTo>
                  <a:cubicBezTo>
                    <a:pt x="3148" y="3153"/>
                    <a:pt x="3148" y="3153"/>
                    <a:pt x="3148" y="3153"/>
                  </a:cubicBezTo>
                  <a:cubicBezTo>
                    <a:pt x="3013" y="3018"/>
                    <a:pt x="3013" y="3018"/>
                    <a:pt x="3013" y="3018"/>
                  </a:cubicBezTo>
                  <a:close/>
                  <a:moveTo>
                    <a:pt x="1096" y="3026"/>
                  </a:moveTo>
                  <a:cubicBezTo>
                    <a:pt x="1053" y="2983"/>
                    <a:pt x="1053" y="2983"/>
                    <a:pt x="1053" y="2983"/>
                  </a:cubicBezTo>
                  <a:cubicBezTo>
                    <a:pt x="919" y="3118"/>
                    <a:pt x="919" y="3118"/>
                    <a:pt x="919" y="3118"/>
                  </a:cubicBezTo>
                  <a:cubicBezTo>
                    <a:pt x="961" y="3161"/>
                    <a:pt x="961" y="3161"/>
                    <a:pt x="961" y="3161"/>
                  </a:cubicBezTo>
                  <a:cubicBezTo>
                    <a:pt x="1096" y="3026"/>
                    <a:pt x="1096" y="3026"/>
                    <a:pt x="1096" y="3026"/>
                  </a:cubicBezTo>
                  <a:close/>
                  <a:moveTo>
                    <a:pt x="2093" y="3197"/>
                  </a:moveTo>
                  <a:cubicBezTo>
                    <a:pt x="1959" y="3197"/>
                    <a:pt x="1959" y="3197"/>
                    <a:pt x="1959" y="3197"/>
                  </a:cubicBezTo>
                  <a:cubicBezTo>
                    <a:pt x="1959" y="3623"/>
                    <a:pt x="1959" y="3623"/>
                    <a:pt x="1959" y="3623"/>
                  </a:cubicBezTo>
                  <a:cubicBezTo>
                    <a:pt x="2093" y="3623"/>
                    <a:pt x="2093" y="3623"/>
                    <a:pt x="2093" y="3623"/>
                  </a:cubicBezTo>
                  <a:cubicBezTo>
                    <a:pt x="2093" y="3197"/>
                    <a:pt x="2093" y="3197"/>
                    <a:pt x="2093" y="3197"/>
                  </a:cubicBezTo>
                  <a:close/>
                  <a:moveTo>
                    <a:pt x="2093" y="534"/>
                  </a:moveTo>
                  <a:cubicBezTo>
                    <a:pt x="1959" y="534"/>
                    <a:pt x="1959" y="534"/>
                    <a:pt x="1959" y="534"/>
                  </a:cubicBezTo>
                  <a:cubicBezTo>
                    <a:pt x="1959" y="960"/>
                    <a:pt x="1959" y="960"/>
                    <a:pt x="1959" y="960"/>
                  </a:cubicBezTo>
                  <a:cubicBezTo>
                    <a:pt x="2093" y="960"/>
                    <a:pt x="2093" y="960"/>
                    <a:pt x="2093" y="960"/>
                  </a:cubicBezTo>
                  <a:cubicBezTo>
                    <a:pt x="2093" y="534"/>
                    <a:pt x="2093" y="534"/>
                    <a:pt x="2093" y="534"/>
                  </a:cubicBezTo>
                  <a:close/>
                  <a:moveTo>
                    <a:pt x="3145" y="2011"/>
                  </a:moveTo>
                  <a:cubicBezTo>
                    <a:pt x="3145" y="2146"/>
                    <a:pt x="3145" y="2146"/>
                    <a:pt x="3145" y="2146"/>
                  </a:cubicBezTo>
                  <a:cubicBezTo>
                    <a:pt x="3570" y="2146"/>
                    <a:pt x="3570" y="2146"/>
                    <a:pt x="3570" y="2146"/>
                  </a:cubicBezTo>
                  <a:cubicBezTo>
                    <a:pt x="3570" y="2011"/>
                    <a:pt x="3570" y="2011"/>
                    <a:pt x="3570" y="2011"/>
                  </a:cubicBezTo>
                  <a:cubicBezTo>
                    <a:pt x="3145" y="2011"/>
                    <a:pt x="3145" y="2011"/>
                    <a:pt x="3145" y="2011"/>
                  </a:cubicBezTo>
                  <a:close/>
                  <a:moveTo>
                    <a:pt x="482" y="2011"/>
                  </a:moveTo>
                  <a:cubicBezTo>
                    <a:pt x="482" y="2146"/>
                    <a:pt x="482" y="2146"/>
                    <a:pt x="482" y="2146"/>
                  </a:cubicBezTo>
                  <a:cubicBezTo>
                    <a:pt x="908" y="2146"/>
                    <a:pt x="908" y="2146"/>
                    <a:pt x="908" y="2146"/>
                  </a:cubicBezTo>
                  <a:cubicBezTo>
                    <a:pt x="908" y="2011"/>
                    <a:pt x="908" y="2011"/>
                    <a:pt x="908" y="2011"/>
                  </a:cubicBezTo>
                  <a:cubicBezTo>
                    <a:pt x="482" y="2011"/>
                    <a:pt x="482" y="2011"/>
                    <a:pt x="482" y="2011"/>
                  </a:cubicBezTo>
                  <a:close/>
                  <a:moveTo>
                    <a:pt x="2067" y="1741"/>
                  </a:moveTo>
                  <a:cubicBezTo>
                    <a:pt x="2035" y="1741"/>
                    <a:pt x="2004" y="1746"/>
                    <a:pt x="1975" y="1755"/>
                  </a:cubicBezTo>
                  <a:cubicBezTo>
                    <a:pt x="1807" y="1412"/>
                    <a:pt x="1602" y="1084"/>
                    <a:pt x="1367" y="769"/>
                  </a:cubicBezTo>
                  <a:cubicBezTo>
                    <a:pt x="1314" y="798"/>
                    <a:pt x="1261" y="827"/>
                    <a:pt x="1208" y="856"/>
                  </a:cubicBezTo>
                  <a:cubicBezTo>
                    <a:pt x="1372" y="1222"/>
                    <a:pt x="1572" y="1561"/>
                    <a:pt x="1806" y="1878"/>
                  </a:cubicBezTo>
                  <a:cubicBezTo>
                    <a:pt x="1771" y="1929"/>
                    <a:pt x="1750" y="1991"/>
                    <a:pt x="1750" y="2058"/>
                  </a:cubicBezTo>
                  <a:cubicBezTo>
                    <a:pt x="1750" y="2234"/>
                    <a:pt x="1892" y="2375"/>
                    <a:pt x="2067" y="2375"/>
                  </a:cubicBezTo>
                  <a:cubicBezTo>
                    <a:pt x="2242" y="2375"/>
                    <a:pt x="2384" y="2234"/>
                    <a:pt x="2384" y="2058"/>
                  </a:cubicBezTo>
                  <a:cubicBezTo>
                    <a:pt x="2384" y="2037"/>
                    <a:pt x="2382" y="2015"/>
                    <a:pt x="2378" y="1995"/>
                  </a:cubicBezTo>
                  <a:cubicBezTo>
                    <a:pt x="2572" y="1823"/>
                    <a:pt x="2750" y="1624"/>
                    <a:pt x="2904" y="1390"/>
                  </a:cubicBezTo>
                  <a:cubicBezTo>
                    <a:pt x="2854" y="1343"/>
                    <a:pt x="2804" y="1295"/>
                    <a:pt x="2753" y="1248"/>
                  </a:cubicBezTo>
                  <a:cubicBezTo>
                    <a:pt x="2549" y="1400"/>
                    <a:pt x="2368" y="1576"/>
                    <a:pt x="2206" y="1773"/>
                  </a:cubicBezTo>
                  <a:cubicBezTo>
                    <a:pt x="2164" y="1753"/>
                    <a:pt x="2117" y="1741"/>
                    <a:pt x="2067" y="1741"/>
                  </a:cubicBezTo>
                  <a:close/>
                  <a:moveTo>
                    <a:pt x="3683" y="2260"/>
                  </a:moveTo>
                  <a:cubicBezTo>
                    <a:pt x="3683" y="2260"/>
                    <a:pt x="3683" y="2260"/>
                    <a:pt x="3683" y="2260"/>
                  </a:cubicBezTo>
                  <a:cubicBezTo>
                    <a:pt x="3690" y="2195"/>
                    <a:pt x="3694" y="2129"/>
                    <a:pt x="3694" y="2063"/>
                  </a:cubicBezTo>
                  <a:cubicBezTo>
                    <a:pt x="3694" y="1943"/>
                    <a:pt x="3682" y="1827"/>
                    <a:pt x="3657" y="1715"/>
                  </a:cubicBezTo>
                  <a:cubicBezTo>
                    <a:pt x="3655" y="1704"/>
                    <a:pt x="3655" y="1704"/>
                    <a:pt x="3655" y="1704"/>
                  </a:cubicBezTo>
                  <a:cubicBezTo>
                    <a:pt x="3654" y="1698"/>
                    <a:pt x="3654" y="1698"/>
                    <a:pt x="3654" y="1698"/>
                  </a:cubicBezTo>
                  <a:cubicBezTo>
                    <a:pt x="3617" y="1537"/>
                    <a:pt x="3556" y="1383"/>
                    <a:pt x="3474" y="1242"/>
                  </a:cubicBezTo>
                  <a:cubicBezTo>
                    <a:pt x="3438" y="1179"/>
                    <a:pt x="3398" y="1120"/>
                    <a:pt x="3354" y="1062"/>
                  </a:cubicBezTo>
                  <a:cubicBezTo>
                    <a:pt x="3311" y="1006"/>
                    <a:pt x="3263" y="951"/>
                    <a:pt x="3213" y="901"/>
                  </a:cubicBezTo>
                  <a:cubicBezTo>
                    <a:pt x="3097" y="785"/>
                    <a:pt x="2964" y="687"/>
                    <a:pt x="2818" y="609"/>
                  </a:cubicBezTo>
                  <a:cubicBezTo>
                    <a:pt x="2813" y="607"/>
                    <a:pt x="2813" y="607"/>
                    <a:pt x="2813" y="607"/>
                  </a:cubicBezTo>
                  <a:cubicBezTo>
                    <a:pt x="2804" y="602"/>
                    <a:pt x="2804" y="602"/>
                    <a:pt x="2804" y="602"/>
                  </a:cubicBezTo>
                  <a:cubicBezTo>
                    <a:pt x="2701" y="549"/>
                    <a:pt x="2592" y="507"/>
                    <a:pt x="2476" y="476"/>
                  </a:cubicBezTo>
                  <a:cubicBezTo>
                    <a:pt x="2408" y="457"/>
                    <a:pt x="2340" y="444"/>
                    <a:pt x="2271" y="434"/>
                  </a:cubicBezTo>
                  <a:cubicBezTo>
                    <a:pt x="2269" y="434"/>
                    <a:pt x="2269" y="434"/>
                    <a:pt x="2269" y="434"/>
                  </a:cubicBezTo>
                  <a:cubicBezTo>
                    <a:pt x="2257" y="433"/>
                    <a:pt x="2257" y="433"/>
                    <a:pt x="2257" y="433"/>
                  </a:cubicBezTo>
                  <a:cubicBezTo>
                    <a:pt x="2189" y="424"/>
                    <a:pt x="2121" y="420"/>
                    <a:pt x="2051" y="420"/>
                  </a:cubicBezTo>
                  <a:cubicBezTo>
                    <a:pt x="1931" y="420"/>
                    <a:pt x="1814" y="432"/>
                    <a:pt x="1702" y="457"/>
                  </a:cubicBezTo>
                  <a:cubicBezTo>
                    <a:pt x="1692" y="459"/>
                    <a:pt x="1692" y="459"/>
                    <a:pt x="1692" y="459"/>
                  </a:cubicBezTo>
                  <a:cubicBezTo>
                    <a:pt x="1686" y="460"/>
                    <a:pt x="1686" y="460"/>
                    <a:pt x="1686" y="460"/>
                  </a:cubicBezTo>
                  <a:cubicBezTo>
                    <a:pt x="1525" y="497"/>
                    <a:pt x="1371" y="558"/>
                    <a:pt x="1229" y="640"/>
                  </a:cubicBezTo>
                  <a:cubicBezTo>
                    <a:pt x="1168" y="675"/>
                    <a:pt x="1110" y="714"/>
                    <a:pt x="1054" y="756"/>
                  </a:cubicBezTo>
                  <a:cubicBezTo>
                    <a:pt x="1053" y="757"/>
                    <a:pt x="1053" y="757"/>
                    <a:pt x="1053" y="757"/>
                  </a:cubicBezTo>
                  <a:cubicBezTo>
                    <a:pt x="1051" y="758"/>
                    <a:pt x="1051" y="758"/>
                    <a:pt x="1051" y="758"/>
                  </a:cubicBezTo>
                  <a:cubicBezTo>
                    <a:pt x="1048" y="761"/>
                    <a:pt x="1048" y="761"/>
                    <a:pt x="1048" y="761"/>
                  </a:cubicBezTo>
                  <a:cubicBezTo>
                    <a:pt x="992" y="804"/>
                    <a:pt x="939" y="851"/>
                    <a:pt x="888" y="901"/>
                  </a:cubicBezTo>
                  <a:cubicBezTo>
                    <a:pt x="777" y="1012"/>
                    <a:pt x="682" y="1139"/>
                    <a:pt x="606" y="1279"/>
                  </a:cubicBezTo>
                  <a:cubicBezTo>
                    <a:pt x="605" y="1281"/>
                    <a:pt x="605" y="1281"/>
                    <a:pt x="605" y="1281"/>
                  </a:cubicBezTo>
                  <a:cubicBezTo>
                    <a:pt x="599" y="1292"/>
                    <a:pt x="599" y="1292"/>
                    <a:pt x="599" y="1292"/>
                  </a:cubicBezTo>
                  <a:cubicBezTo>
                    <a:pt x="592" y="1304"/>
                    <a:pt x="592" y="1304"/>
                    <a:pt x="592" y="1304"/>
                  </a:cubicBezTo>
                  <a:cubicBezTo>
                    <a:pt x="592" y="1305"/>
                    <a:pt x="592" y="1305"/>
                    <a:pt x="592" y="1305"/>
                  </a:cubicBezTo>
                  <a:cubicBezTo>
                    <a:pt x="543" y="1399"/>
                    <a:pt x="503" y="1499"/>
                    <a:pt x="472" y="1605"/>
                  </a:cubicBezTo>
                  <a:cubicBezTo>
                    <a:pt x="472" y="1605"/>
                    <a:pt x="472" y="1605"/>
                    <a:pt x="472" y="1605"/>
                  </a:cubicBezTo>
                  <a:cubicBezTo>
                    <a:pt x="429" y="1750"/>
                    <a:pt x="407" y="1904"/>
                    <a:pt x="407" y="2063"/>
                  </a:cubicBezTo>
                  <a:cubicBezTo>
                    <a:pt x="407" y="2517"/>
                    <a:pt x="591" y="2928"/>
                    <a:pt x="888" y="3225"/>
                  </a:cubicBezTo>
                  <a:cubicBezTo>
                    <a:pt x="1044" y="3381"/>
                    <a:pt x="1231" y="3506"/>
                    <a:pt x="1439" y="3589"/>
                  </a:cubicBezTo>
                  <a:cubicBezTo>
                    <a:pt x="1439" y="3589"/>
                    <a:pt x="1439" y="3589"/>
                    <a:pt x="1439" y="3589"/>
                  </a:cubicBezTo>
                  <a:cubicBezTo>
                    <a:pt x="1499" y="3613"/>
                    <a:pt x="1561" y="3634"/>
                    <a:pt x="1625" y="3651"/>
                  </a:cubicBezTo>
                  <a:cubicBezTo>
                    <a:pt x="1692" y="3669"/>
                    <a:pt x="1760" y="3682"/>
                    <a:pt x="1827" y="3692"/>
                  </a:cubicBezTo>
                  <a:cubicBezTo>
                    <a:pt x="1833" y="3692"/>
                    <a:pt x="1833" y="3692"/>
                    <a:pt x="1833" y="3692"/>
                  </a:cubicBezTo>
                  <a:cubicBezTo>
                    <a:pt x="1835" y="3693"/>
                    <a:pt x="1835" y="3693"/>
                    <a:pt x="1835" y="3693"/>
                  </a:cubicBezTo>
                  <a:cubicBezTo>
                    <a:pt x="1894" y="3701"/>
                    <a:pt x="1955" y="3705"/>
                    <a:pt x="2017" y="3707"/>
                  </a:cubicBezTo>
                  <a:cubicBezTo>
                    <a:pt x="2016" y="3707"/>
                    <a:pt x="2016" y="3707"/>
                    <a:pt x="2016" y="3707"/>
                  </a:cubicBezTo>
                  <a:cubicBezTo>
                    <a:pt x="2321" y="3714"/>
                    <a:pt x="2617" y="3634"/>
                    <a:pt x="2872" y="3487"/>
                  </a:cubicBezTo>
                  <a:cubicBezTo>
                    <a:pt x="3237" y="3276"/>
                    <a:pt x="3521" y="2927"/>
                    <a:pt x="3638" y="2489"/>
                  </a:cubicBezTo>
                  <a:cubicBezTo>
                    <a:pt x="3659" y="2412"/>
                    <a:pt x="3674" y="2336"/>
                    <a:pt x="3683" y="226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grpSp>
      <p:grpSp>
        <p:nvGrpSpPr>
          <p:cNvPr id="27" name="组合 26"/>
          <p:cNvGrpSpPr/>
          <p:nvPr/>
        </p:nvGrpSpPr>
        <p:grpSpPr>
          <a:xfrm>
            <a:off x="4250690" y="3961130"/>
            <a:ext cx="1231900" cy="1094740"/>
            <a:chOff x="6694" y="6238"/>
            <a:chExt cx="1940" cy="1724"/>
          </a:xfrm>
        </p:grpSpPr>
        <p:sp>
          <p:nvSpPr>
            <p:cNvPr id="30" name="Freeform 5"/>
            <p:cNvSpPr/>
            <p:nvPr/>
          </p:nvSpPr>
          <p:spPr bwMode="auto">
            <a:xfrm>
              <a:off x="6694" y="6238"/>
              <a:ext cx="1941" cy="1725"/>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48B39D"/>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1600">
                <a:solidFill>
                  <a:srgbClr val="FEFABC"/>
                </a:solidFill>
                <a:latin typeface="Bebas" pitchFamily="2" charset="0"/>
                <a:ea typeface="微软雅黑" panose="020B0503020204020204" charset="-122"/>
                <a:sym typeface="Bebas" pitchFamily="2" charset="0"/>
              </a:endParaRPr>
            </a:p>
          </p:txBody>
        </p:sp>
        <p:sp>
          <p:nvSpPr>
            <p:cNvPr id="6" name="放大镜"/>
            <p:cNvSpPr/>
            <p:nvPr/>
          </p:nvSpPr>
          <p:spPr bwMode="auto">
            <a:xfrm>
              <a:off x="7213" y="6742"/>
              <a:ext cx="765" cy="706"/>
            </a:xfrm>
            <a:custGeom>
              <a:avLst/>
              <a:gdLst>
                <a:gd name="T0" fmla="*/ 1401482 w 1587500"/>
                <a:gd name="T1" fmla="*/ 439867 h 1489075"/>
                <a:gd name="T2" fmla="*/ 1498397 w 1587500"/>
                <a:gd name="T3" fmla="*/ 519641 h 1489075"/>
                <a:gd name="T4" fmla="*/ 1547617 w 1587500"/>
                <a:gd name="T5" fmla="*/ 636819 h 1489075"/>
                <a:gd name="T6" fmla="*/ 1535027 w 1587500"/>
                <a:gd name="T7" fmla="*/ 767357 h 1489075"/>
                <a:gd name="T8" fmla="*/ 1464439 w 1587500"/>
                <a:gd name="T9" fmla="*/ 871558 h 1489075"/>
                <a:gd name="T10" fmla="*/ 1353407 w 1587500"/>
                <a:gd name="T11" fmla="*/ 931483 h 1489075"/>
                <a:gd name="T12" fmla="*/ 1221772 w 1587500"/>
                <a:gd name="T13" fmla="*/ 931483 h 1489075"/>
                <a:gd name="T14" fmla="*/ 1110739 w 1587500"/>
                <a:gd name="T15" fmla="*/ 871558 h 1489075"/>
                <a:gd name="T16" fmla="*/ 1040915 w 1587500"/>
                <a:gd name="T17" fmla="*/ 767357 h 1489075"/>
                <a:gd name="T18" fmla="*/ 1027943 w 1587500"/>
                <a:gd name="T19" fmla="*/ 636819 h 1489075"/>
                <a:gd name="T20" fmla="*/ 1077163 w 1587500"/>
                <a:gd name="T21" fmla="*/ 519641 h 1489075"/>
                <a:gd name="T22" fmla="*/ 1173696 w 1587500"/>
                <a:gd name="T23" fmla="*/ 439867 h 1489075"/>
                <a:gd name="T24" fmla="*/ 1263528 w 1587500"/>
                <a:gd name="T25" fmla="*/ 60613 h 1489075"/>
                <a:gd name="T26" fmla="*/ 1126859 w 1587500"/>
                <a:gd name="T27" fmla="*/ 78912 h 1489075"/>
                <a:gd name="T28" fmla="*/ 996280 w 1587500"/>
                <a:gd name="T29" fmla="*/ 130376 h 1489075"/>
                <a:gd name="T30" fmla="*/ 879026 w 1587500"/>
                <a:gd name="T31" fmla="*/ 215388 h 1489075"/>
                <a:gd name="T32" fmla="*/ 787278 w 1587500"/>
                <a:gd name="T33" fmla="*/ 326322 h 1489075"/>
                <a:gd name="T34" fmla="*/ 727128 w 1587500"/>
                <a:gd name="T35" fmla="*/ 452123 h 1489075"/>
                <a:gd name="T36" fmla="*/ 699718 w 1587500"/>
                <a:gd name="T37" fmla="*/ 587455 h 1489075"/>
                <a:gd name="T38" fmla="*/ 705048 w 1587500"/>
                <a:gd name="T39" fmla="*/ 725074 h 1489075"/>
                <a:gd name="T40" fmla="*/ 742736 w 1587500"/>
                <a:gd name="T41" fmla="*/ 858881 h 1489075"/>
                <a:gd name="T42" fmla="*/ 814688 w 1587500"/>
                <a:gd name="T43" fmla="*/ 982395 h 1489075"/>
                <a:gd name="T44" fmla="*/ 916715 w 1587500"/>
                <a:gd name="T45" fmla="*/ 1086468 h 1489075"/>
                <a:gd name="T46" fmla="*/ 1025160 w 1587500"/>
                <a:gd name="T47" fmla="*/ 1127981 h 1489075"/>
                <a:gd name="T48" fmla="*/ 1177404 w 1587500"/>
                <a:gd name="T49" fmla="*/ 1036279 h 1489075"/>
                <a:gd name="T50" fmla="*/ 1362380 w 1587500"/>
                <a:gd name="T51" fmla="*/ 1027147 h 1489075"/>
                <a:gd name="T52" fmla="*/ 1523759 w 1587500"/>
                <a:gd name="T53" fmla="*/ 1104008 h 1489075"/>
                <a:gd name="T54" fmla="*/ 1630138 w 1587500"/>
                <a:gd name="T55" fmla="*/ 1083418 h 1489075"/>
                <a:gd name="T56" fmla="*/ 1731022 w 1587500"/>
                <a:gd name="T57" fmla="*/ 978202 h 1489075"/>
                <a:gd name="T58" fmla="*/ 1800689 w 1587500"/>
                <a:gd name="T59" fmla="*/ 856213 h 1489075"/>
                <a:gd name="T60" fmla="*/ 1837616 w 1587500"/>
                <a:gd name="T61" fmla="*/ 723168 h 1489075"/>
                <a:gd name="T62" fmla="*/ 1842566 w 1587500"/>
                <a:gd name="T63" fmla="*/ 585549 h 1489075"/>
                <a:gd name="T64" fmla="*/ 1814776 w 1587500"/>
                <a:gd name="T65" fmla="*/ 449836 h 1489075"/>
                <a:gd name="T66" fmla="*/ 1752722 w 1587500"/>
                <a:gd name="T67" fmla="*/ 322891 h 1489075"/>
                <a:gd name="T68" fmla="*/ 1659071 w 1587500"/>
                <a:gd name="T69" fmla="*/ 211195 h 1489075"/>
                <a:gd name="T70" fmla="*/ 1542578 w 1587500"/>
                <a:gd name="T71" fmla="*/ 128851 h 1489075"/>
                <a:gd name="T72" fmla="*/ 1413522 w 1587500"/>
                <a:gd name="T73" fmla="*/ 78531 h 1489075"/>
                <a:gd name="T74" fmla="*/ 1277614 w 1587500"/>
                <a:gd name="T75" fmla="*/ 60613 h 1489075"/>
                <a:gd name="T76" fmla="*/ 1383828 w 1587500"/>
                <a:gd name="T77" fmla="*/ 9912 h 1489075"/>
                <a:gd name="T78" fmla="*/ 1529634 w 1587500"/>
                <a:gd name="T79" fmla="*/ 54896 h 1489075"/>
                <a:gd name="T80" fmla="*/ 1663259 w 1587500"/>
                <a:gd name="T81" fmla="*/ 135332 h 1489075"/>
                <a:gd name="T82" fmla="*/ 1775945 w 1587500"/>
                <a:gd name="T83" fmla="*/ 250459 h 1489075"/>
                <a:gd name="T84" fmla="*/ 1855129 w 1587500"/>
                <a:gd name="T85" fmla="*/ 387316 h 1489075"/>
                <a:gd name="T86" fmla="*/ 1897766 w 1587500"/>
                <a:gd name="T87" fmla="*/ 534848 h 1489075"/>
                <a:gd name="T88" fmla="*/ 1902715 w 1587500"/>
                <a:gd name="T89" fmla="*/ 686952 h 1489075"/>
                <a:gd name="T90" fmla="*/ 1872260 w 1587500"/>
                <a:gd name="T91" fmla="*/ 836390 h 1489075"/>
                <a:gd name="T92" fmla="*/ 1806400 w 1587500"/>
                <a:gd name="T93" fmla="*/ 975534 h 1489075"/>
                <a:gd name="T94" fmla="*/ 1704373 w 1587500"/>
                <a:gd name="T95" fmla="*/ 1098286 h 1489075"/>
                <a:gd name="T96" fmla="*/ 1595694 w 1587500"/>
                <a:gd name="T97" fmla="*/ 1183154 h 1489075"/>
                <a:gd name="T98" fmla="*/ 1657352 w 1587500"/>
                <a:gd name="T99" fmla="*/ 1352859 h 1489075"/>
                <a:gd name="T100" fmla="*/ 928104 w 1587500"/>
                <a:gd name="T101" fmla="*/ 1298066 h 1489075"/>
                <a:gd name="T102" fmla="*/ 935369 w 1587500"/>
                <a:gd name="T103" fmla="*/ 1172622 h 1489075"/>
                <a:gd name="T104" fmla="*/ 674212 w 1587500"/>
                <a:gd name="T105" fmla="*/ 1225231 h 1489075"/>
                <a:gd name="T106" fmla="*/ 735122 w 1587500"/>
                <a:gd name="T107" fmla="*/ 972103 h 1489075"/>
                <a:gd name="T108" fmla="*/ 670786 w 1587500"/>
                <a:gd name="T109" fmla="*/ 836770 h 1489075"/>
                <a:gd name="T110" fmla="*/ 640710 w 1587500"/>
                <a:gd name="T111" fmla="*/ 693434 h 1489075"/>
                <a:gd name="T112" fmla="*/ 643756 w 1587500"/>
                <a:gd name="T113" fmla="*/ 547809 h 1489075"/>
                <a:gd name="T114" fmla="*/ 679922 w 1587500"/>
                <a:gd name="T115" fmla="*/ 406377 h 1489075"/>
                <a:gd name="T116" fmla="*/ 748447 w 1587500"/>
                <a:gd name="T117" fmla="*/ 275239 h 1489075"/>
                <a:gd name="T118" fmla="*/ 849713 w 1587500"/>
                <a:gd name="T119" fmla="*/ 160112 h 1489075"/>
                <a:gd name="T120" fmla="*/ 981814 w 1587500"/>
                <a:gd name="T121" fmla="*/ 69763 h 1489075"/>
                <a:gd name="T122" fmla="*/ 1126478 w 1587500"/>
                <a:gd name="T123" fmla="*/ 16392 h 14890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7500" h="1489075">
                  <a:moveTo>
                    <a:pt x="1073150" y="344487"/>
                  </a:moveTo>
                  <a:lnTo>
                    <a:pt x="1084279" y="345123"/>
                  </a:lnTo>
                  <a:lnTo>
                    <a:pt x="1095725" y="345759"/>
                  </a:lnTo>
                  <a:lnTo>
                    <a:pt x="1106536" y="347031"/>
                  </a:lnTo>
                  <a:lnTo>
                    <a:pt x="1117347" y="349256"/>
                  </a:lnTo>
                  <a:lnTo>
                    <a:pt x="1127839" y="351482"/>
                  </a:lnTo>
                  <a:lnTo>
                    <a:pt x="1138014" y="354344"/>
                  </a:lnTo>
                  <a:lnTo>
                    <a:pt x="1148189" y="358159"/>
                  </a:lnTo>
                  <a:lnTo>
                    <a:pt x="1158364" y="361975"/>
                  </a:lnTo>
                  <a:lnTo>
                    <a:pt x="1167902" y="366426"/>
                  </a:lnTo>
                  <a:lnTo>
                    <a:pt x="1177441" y="371196"/>
                  </a:lnTo>
                  <a:lnTo>
                    <a:pt x="1186980" y="376601"/>
                  </a:lnTo>
                  <a:lnTo>
                    <a:pt x="1195565" y="382006"/>
                  </a:lnTo>
                  <a:lnTo>
                    <a:pt x="1204150" y="388366"/>
                  </a:lnTo>
                  <a:lnTo>
                    <a:pt x="1212735" y="394725"/>
                  </a:lnTo>
                  <a:lnTo>
                    <a:pt x="1220366" y="401720"/>
                  </a:lnTo>
                  <a:lnTo>
                    <a:pt x="1227997" y="409033"/>
                  </a:lnTo>
                  <a:lnTo>
                    <a:pt x="1235310" y="416664"/>
                  </a:lnTo>
                  <a:lnTo>
                    <a:pt x="1241987" y="424613"/>
                  </a:lnTo>
                  <a:lnTo>
                    <a:pt x="1248664" y="432880"/>
                  </a:lnTo>
                  <a:lnTo>
                    <a:pt x="1254706" y="441147"/>
                  </a:lnTo>
                  <a:lnTo>
                    <a:pt x="1260429" y="450368"/>
                  </a:lnTo>
                  <a:lnTo>
                    <a:pt x="1265516" y="459271"/>
                  </a:lnTo>
                  <a:lnTo>
                    <a:pt x="1270604" y="468810"/>
                  </a:lnTo>
                  <a:lnTo>
                    <a:pt x="1275055" y="478667"/>
                  </a:lnTo>
                  <a:lnTo>
                    <a:pt x="1279189" y="488523"/>
                  </a:lnTo>
                  <a:lnTo>
                    <a:pt x="1282368" y="498698"/>
                  </a:lnTo>
                  <a:lnTo>
                    <a:pt x="1285230" y="509191"/>
                  </a:lnTo>
                  <a:lnTo>
                    <a:pt x="1287774" y="519683"/>
                  </a:lnTo>
                  <a:lnTo>
                    <a:pt x="1289681" y="530494"/>
                  </a:lnTo>
                  <a:lnTo>
                    <a:pt x="1290953" y="541623"/>
                  </a:lnTo>
                  <a:lnTo>
                    <a:pt x="1291907" y="552433"/>
                  </a:lnTo>
                  <a:lnTo>
                    <a:pt x="1292225" y="564198"/>
                  </a:lnTo>
                  <a:lnTo>
                    <a:pt x="1291907" y="575327"/>
                  </a:lnTo>
                  <a:lnTo>
                    <a:pt x="1290953" y="586137"/>
                  </a:lnTo>
                  <a:lnTo>
                    <a:pt x="1289681" y="597266"/>
                  </a:lnTo>
                  <a:lnTo>
                    <a:pt x="1287774" y="608077"/>
                  </a:lnTo>
                  <a:lnTo>
                    <a:pt x="1285230" y="618569"/>
                  </a:lnTo>
                  <a:lnTo>
                    <a:pt x="1282368" y="629062"/>
                  </a:lnTo>
                  <a:lnTo>
                    <a:pt x="1279189" y="639237"/>
                  </a:lnTo>
                  <a:lnTo>
                    <a:pt x="1275055" y="649094"/>
                  </a:lnTo>
                  <a:lnTo>
                    <a:pt x="1270604" y="658950"/>
                  </a:lnTo>
                  <a:lnTo>
                    <a:pt x="1265516" y="668489"/>
                  </a:lnTo>
                  <a:lnTo>
                    <a:pt x="1260429" y="677392"/>
                  </a:lnTo>
                  <a:lnTo>
                    <a:pt x="1254706" y="686613"/>
                  </a:lnTo>
                  <a:lnTo>
                    <a:pt x="1248664" y="694880"/>
                  </a:lnTo>
                  <a:lnTo>
                    <a:pt x="1241987" y="703147"/>
                  </a:lnTo>
                  <a:lnTo>
                    <a:pt x="1235310" y="711096"/>
                  </a:lnTo>
                  <a:lnTo>
                    <a:pt x="1227997" y="718727"/>
                  </a:lnTo>
                  <a:lnTo>
                    <a:pt x="1220366" y="726040"/>
                  </a:lnTo>
                  <a:lnTo>
                    <a:pt x="1212735" y="733035"/>
                  </a:lnTo>
                  <a:lnTo>
                    <a:pt x="1204150" y="739394"/>
                  </a:lnTo>
                  <a:lnTo>
                    <a:pt x="1195565" y="745436"/>
                  </a:lnTo>
                  <a:lnTo>
                    <a:pt x="1186980" y="751159"/>
                  </a:lnTo>
                  <a:lnTo>
                    <a:pt x="1177441" y="756564"/>
                  </a:lnTo>
                  <a:lnTo>
                    <a:pt x="1167902" y="761334"/>
                  </a:lnTo>
                  <a:lnTo>
                    <a:pt x="1158364" y="765785"/>
                  </a:lnTo>
                  <a:lnTo>
                    <a:pt x="1148189" y="769601"/>
                  </a:lnTo>
                  <a:lnTo>
                    <a:pt x="1138014" y="773098"/>
                  </a:lnTo>
                  <a:lnTo>
                    <a:pt x="1127839" y="775960"/>
                  </a:lnTo>
                  <a:lnTo>
                    <a:pt x="1117347" y="778504"/>
                  </a:lnTo>
                  <a:lnTo>
                    <a:pt x="1106536" y="780093"/>
                  </a:lnTo>
                  <a:lnTo>
                    <a:pt x="1095725" y="781683"/>
                  </a:lnTo>
                  <a:lnTo>
                    <a:pt x="1084279" y="782637"/>
                  </a:lnTo>
                  <a:lnTo>
                    <a:pt x="1073150" y="782637"/>
                  </a:lnTo>
                  <a:lnTo>
                    <a:pt x="1062021" y="782637"/>
                  </a:lnTo>
                  <a:lnTo>
                    <a:pt x="1050575" y="781683"/>
                  </a:lnTo>
                  <a:lnTo>
                    <a:pt x="1039764" y="780093"/>
                  </a:lnTo>
                  <a:lnTo>
                    <a:pt x="1028953" y="778504"/>
                  </a:lnTo>
                  <a:lnTo>
                    <a:pt x="1018143" y="775960"/>
                  </a:lnTo>
                  <a:lnTo>
                    <a:pt x="1007968" y="773098"/>
                  </a:lnTo>
                  <a:lnTo>
                    <a:pt x="997793" y="769601"/>
                  </a:lnTo>
                  <a:lnTo>
                    <a:pt x="987619" y="765785"/>
                  </a:lnTo>
                  <a:lnTo>
                    <a:pt x="978080" y="761334"/>
                  </a:lnTo>
                  <a:lnTo>
                    <a:pt x="968541" y="756564"/>
                  </a:lnTo>
                  <a:lnTo>
                    <a:pt x="959320" y="751159"/>
                  </a:lnTo>
                  <a:lnTo>
                    <a:pt x="950735" y="745436"/>
                  </a:lnTo>
                  <a:lnTo>
                    <a:pt x="941832" y="739394"/>
                  </a:lnTo>
                  <a:lnTo>
                    <a:pt x="933565" y="733035"/>
                  </a:lnTo>
                  <a:lnTo>
                    <a:pt x="925616" y="726040"/>
                  </a:lnTo>
                  <a:lnTo>
                    <a:pt x="918303" y="718727"/>
                  </a:lnTo>
                  <a:lnTo>
                    <a:pt x="910990" y="711096"/>
                  </a:lnTo>
                  <a:lnTo>
                    <a:pt x="904313" y="703147"/>
                  </a:lnTo>
                  <a:lnTo>
                    <a:pt x="897636" y="694880"/>
                  </a:lnTo>
                  <a:lnTo>
                    <a:pt x="891594" y="686613"/>
                  </a:lnTo>
                  <a:lnTo>
                    <a:pt x="885553" y="677392"/>
                  </a:lnTo>
                  <a:lnTo>
                    <a:pt x="880466" y="668489"/>
                  </a:lnTo>
                  <a:lnTo>
                    <a:pt x="875378" y="658950"/>
                  </a:lnTo>
                  <a:lnTo>
                    <a:pt x="871245" y="649094"/>
                  </a:lnTo>
                  <a:lnTo>
                    <a:pt x="867429" y="639237"/>
                  </a:lnTo>
                  <a:lnTo>
                    <a:pt x="863932" y="629062"/>
                  </a:lnTo>
                  <a:lnTo>
                    <a:pt x="861070" y="618569"/>
                  </a:lnTo>
                  <a:lnTo>
                    <a:pt x="858526" y="608077"/>
                  </a:lnTo>
                  <a:lnTo>
                    <a:pt x="856619" y="597266"/>
                  </a:lnTo>
                  <a:lnTo>
                    <a:pt x="855029" y="586137"/>
                  </a:lnTo>
                  <a:lnTo>
                    <a:pt x="854393" y="575327"/>
                  </a:lnTo>
                  <a:lnTo>
                    <a:pt x="854075" y="564198"/>
                  </a:lnTo>
                  <a:lnTo>
                    <a:pt x="854393" y="552433"/>
                  </a:lnTo>
                  <a:lnTo>
                    <a:pt x="855029" y="541623"/>
                  </a:lnTo>
                  <a:lnTo>
                    <a:pt x="856619" y="530494"/>
                  </a:lnTo>
                  <a:lnTo>
                    <a:pt x="858526" y="519683"/>
                  </a:lnTo>
                  <a:lnTo>
                    <a:pt x="861070" y="509191"/>
                  </a:lnTo>
                  <a:lnTo>
                    <a:pt x="863932" y="498698"/>
                  </a:lnTo>
                  <a:lnTo>
                    <a:pt x="867429" y="488523"/>
                  </a:lnTo>
                  <a:lnTo>
                    <a:pt x="871245" y="478667"/>
                  </a:lnTo>
                  <a:lnTo>
                    <a:pt x="875378" y="468810"/>
                  </a:lnTo>
                  <a:lnTo>
                    <a:pt x="880466" y="459271"/>
                  </a:lnTo>
                  <a:lnTo>
                    <a:pt x="885553" y="450368"/>
                  </a:lnTo>
                  <a:lnTo>
                    <a:pt x="891594" y="441147"/>
                  </a:lnTo>
                  <a:lnTo>
                    <a:pt x="897636" y="432880"/>
                  </a:lnTo>
                  <a:lnTo>
                    <a:pt x="904313" y="424613"/>
                  </a:lnTo>
                  <a:lnTo>
                    <a:pt x="910990" y="416664"/>
                  </a:lnTo>
                  <a:lnTo>
                    <a:pt x="918303" y="409033"/>
                  </a:lnTo>
                  <a:lnTo>
                    <a:pt x="925616" y="401720"/>
                  </a:lnTo>
                  <a:lnTo>
                    <a:pt x="933565" y="394725"/>
                  </a:lnTo>
                  <a:lnTo>
                    <a:pt x="941832" y="388366"/>
                  </a:lnTo>
                  <a:lnTo>
                    <a:pt x="950735" y="382006"/>
                  </a:lnTo>
                  <a:lnTo>
                    <a:pt x="959320" y="376601"/>
                  </a:lnTo>
                  <a:lnTo>
                    <a:pt x="968541" y="371196"/>
                  </a:lnTo>
                  <a:lnTo>
                    <a:pt x="978080" y="366426"/>
                  </a:lnTo>
                  <a:lnTo>
                    <a:pt x="987619" y="361975"/>
                  </a:lnTo>
                  <a:lnTo>
                    <a:pt x="997793" y="358159"/>
                  </a:lnTo>
                  <a:lnTo>
                    <a:pt x="1007968" y="354344"/>
                  </a:lnTo>
                  <a:lnTo>
                    <a:pt x="1018143" y="351482"/>
                  </a:lnTo>
                  <a:lnTo>
                    <a:pt x="1028953" y="349256"/>
                  </a:lnTo>
                  <a:lnTo>
                    <a:pt x="1039764" y="347031"/>
                  </a:lnTo>
                  <a:lnTo>
                    <a:pt x="1050575" y="345759"/>
                  </a:lnTo>
                  <a:lnTo>
                    <a:pt x="1062021" y="345123"/>
                  </a:lnTo>
                  <a:lnTo>
                    <a:pt x="1073150" y="344487"/>
                  </a:lnTo>
                  <a:close/>
                  <a:moveTo>
                    <a:pt x="1052940" y="50493"/>
                  </a:moveTo>
                  <a:lnTo>
                    <a:pt x="1041202" y="50811"/>
                  </a:lnTo>
                  <a:lnTo>
                    <a:pt x="1030098" y="51128"/>
                  </a:lnTo>
                  <a:lnTo>
                    <a:pt x="1018360" y="52081"/>
                  </a:lnTo>
                  <a:lnTo>
                    <a:pt x="1006939" y="53351"/>
                  </a:lnTo>
                  <a:lnTo>
                    <a:pt x="995519" y="54304"/>
                  </a:lnTo>
                  <a:lnTo>
                    <a:pt x="984098" y="56210"/>
                  </a:lnTo>
                  <a:lnTo>
                    <a:pt x="972677" y="58115"/>
                  </a:lnTo>
                  <a:lnTo>
                    <a:pt x="961573" y="60338"/>
                  </a:lnTo>
                  <a:lnTo>
                    <a:pt x="950470" y="62878"/>
                  </a:lnTo>
                  <a:lnTo>
                    <a:pt x="939049" y="65737"/>
                  </a:lnTo>
                  <a:lnTo>
                    <a:pt x="927945" y="68595"/>
                  </a:lnTo>
                  <a:lnTo>
                    <a:pt x="916524" y="71770"/>
                  </a:lnTo>
                  <a:lnTo>
                    <a:pt x="905738" y="75581"/>
                  </a:lnTo>
                  <a:lnTo>
                    <a:pt x="894634" y="79392"/>
                  </a:lnTo>
                  <a:lnTo>
                    <a:pt x="883531" y="83520"/>
                  </a:lnTo>
                  <a:lnTo>
                    <a:pt x="872744" y="88284"/>
                  </a:lnTo>
                  <a:lnTo>
                    <a:pt x="862275" y="92730"/>
                  </a:lnTo>
                  <a:lnTo>
                    <a:pt x="851489" y="97493"/>
                  </a:lnTo>
                  <a:lnTo>
                    <a:pt x="841020" y="102892"/>
                  </a:lnTo>
                  <a:lnTo>
                    <a:pt x="830233" y="108608"/>
                  </a:lnTo>
                  <a:lnTo>
                    <a:pt x="820081" y="114324"/>
                  </a:lnTo>
                  <a:lnTo>
                    <a:pt x="809612" y="120358"/>
                  </a:lnTo>
                  <a:lnTo>
                    <a:pt x="799460" y="127027"/>
                  </a:lnTo>
                  <a:lnTo>
                    <a:pt x="789626" y="133379"/>
                  </a:lnTo>
                  <a:lnTo>
                    <a:pt x="779474" y="140365"/>
                  </a:lnTo>
                  <a:lnTo>
                    <a:pt x="770274" y="147669"/>
                  </a:lnTo>
                  <a:lnTo>
                    <a:pt x="760439" y="155291"/>
                  </a:lnTo>
                  <a:lnTo>
                    <a:pt x="750922" y="162912"/>
                  </a:lnTo>
                  <a:lnTo>
                    <a:pt x="741722" y="171169"/>
                  </a:lnTo>
                  <a:lnTo>
                    <a:pt x="732522" y="179426"/>
                  </a:lnTo>
                  <a:lnTo>
                    <a:pt x="723956" y="188000"/>
                  </a:lnTo>
                  <a:lnTo>
                    <a:pt x="715073" y="196574"/>
                  </a:lnTo>
                  <a:lnTo>
                    <a:pt x="706825" y="205466"/>
                  </a:lnTo>
                  <a:lnTo>
                    <a:pt x="698893" y="214358"/>
                  </a:lnTo>
                  <a:lnTo>
                    <a:pt x="691280" y="223568"/>
                  </a:lnTo>
                  <a:lnTo>
                    <a:pt x="683666" y="232777"/>
                  </a:lnTo>
                  <a:lnTo>
                    <a:pt x="676369" y="242304"/>
                  </a:lnTo>
                  <a:lnTo>
                    <a:pt x="669390" y="252149"/>
                  </a:lnTo>
                  <a:lnTo>
                    <a:pt x="662410" y="261993"/>
                  </a:lnTo>
                  <a:lnTo>
                    <a:pt x="656065" y="271838"/>
                  </a:lnTo>
                  <a:lnTo>
                    <a:pt x="649720" y="281683"/>
                  </a:lnTo>
                  <a:lnTo>
                    <a:pt x="644010" y="291845"/>
                  </a:lnTo>
                  <a:lnTo>
                    <a:pt x="638299" y="302325"/>
                  </a:lnTo>
                  <a:lnTo>
                    <a:pt x="632906" y="312487"/>
                  </a:lnTo>
                  <a:lnTo>
                    <a:pt x="627830" y="322966"/>
                  </a:lnTo>
                  <a:lnTo>
                    <a:pt x="623072" y="333446"/>
                  </a:lnTo>
                  <a:lnTo>
                    <a:pt x="618313" y="344243"/>
                  </a:lnTo>
                  <a:lnTo>
                    <a:pt x="613871" y="354723"/>
                  </a:lnTo>
                  <a:lnTo>
                    <a:pt x="610064" y="365838"/>
                  </a:lnTo>
                  <a:lnTo>
                    <a:pt x="605940" y="376635"/>
                  </a:lnTo>
                  <a:lnTo>
                    <a:pt x="602768" y="387750"/>
                  </a:lnTo>
                  <a:lnTo>
                    <a:pt x="599595" y="398865"/>
                  </a:lnTo>
                  <a:lnTo>
                    <a:pt x="596740" y="409980"/>
                  </a:lnTo>
                  <a:lnTo>
                    <a:pt x="593568" y="421095"/>
                  </a:lnTo>
                  <a:lnTo>
                    <a:pt x="591030" y="432527"/>
                  </a:lnTo>
                  <a:lnTo>
                    <a:pt x="589126" y="443642"/>
                  </a:lnTo>
                  <a:lnTo>
                    <a:pt x="587223" y="455075"/>
                  </a:lnTo>
                  <a:lnTo>
                    <a:pt x="585636" y="466507"/>
                  </a:lnTo>
                  <a:lnTo>
                    <a:pt x="584368" y="477939"/>
                  </a:lnTo>
                  <a:lnTo>
                    <a:pt x="583098" y="489372"/>
                  </a:lnTo>
                  <a:lnTo>
                    <a:pt x="582464" y="500804"/>
                  </a:lnTo>
                  <a:lnTo>
                    <a:pt x="581830" y="512237"/>
                  </a:lnTo>
                  <a:lnTo>
                    <a:pt x="581830" y="523669"/>
                  </a:lnTo>
                  <a:lnTo>
                    <a:pt x="581830" y="535102"/>
                  </a:lnTo>
                  <a:lnTo>
                    <a:pt x="581830" y="546852"/>
                  </a:lnTo>
                  <a:lnTo>
                    <a:pt x="582464" y="557967"/>
                  </a:lnTo>
                  <a:lnTo>
                    <a:pt x="583098" y="569717"/>
                  </a:lnTo>
                  <a:lnTo>
                    <a:pt x="584368" y="581149"/>
                  </a:lnTo>
                  <a:lnTo>
                    <a:pt x="585636" y="592581"/>
                  </a:lnTo>
                  <a:lnTo>
                    <a:pt x="587540" y="604014"/>
                  </a:lnTo>
                  <a:lnTo>
                    <a:pt x="589443" y="615446"/>
                  </a:lnTo>
                  <a:lnTo>
                    <a:pt x="591664" y="626561"/>
                  </a:lnTo>
                  <a:lnTo>
                    <a:pt x="594202" y="637994"/>
                  </a:lnTo>
                  <a:lnTo>
                    <a:pt x="597057" y="649108"/>
                  </a:lnTo>
                  <a:lnTo>
                    <a:pt x="599913" y="660541"/>
                  </a:lnTo>
                  <a:lnTo>
                    <a:pt x="603085" y="671656"/>
                  </a:lnTo>
                  <a:lnTo>
                    <a:pt x="606575" y="682453"/>
                  </a:lnTo>
                  <a:lnTo>
                    <a:pt x="610699" y="693886"/>
                  </a:lnTo>
                  <a:lnTo>
                    <a:pt x="614823" y="704683"/>
                  </a:lnTo>
                  <a:lnTo>
                    <a:pt x="618947" y="715480"/>
                  </a:lnTo>
                  <a:lnTo>
                    <a:pt x="623706" y="725960"/>
                  </a:lnTo>
                  <a:lnTo>
                    <a:pt x="628782" y="737075"/>
                  </a:lnTo>
                  <a:lnTo>
                    <a:pt x="634175" y="747554"/>
                  </a:lnTo>
                  <a:lnTo>
                    <a:pt x="639568" y="758034"/>
                  </a:lnTo>
                  <a:lnTo>
                    <a:pt x="645596" y="768196"/>
                  </a:lnTo>
                  <a:lnTo>
                    <a:pt x="651624" y="778676"/>
                  </a:lnTo>
                  <a:lnTo>
                    <a:pt x="657969" y="788838"/>
                  </a:lnTo>
                  <a:lnTo>
                    <a:pt x="664631" y="798683"/>
                  </a:lnTo>
                  <a:lnTo>
                    <a:pt x="671610" y="808845"/>
                  </a:lnTo>
                  <a:lnTo>
                    <a:pt x="678907" y="818372"/>
                  </a:lnTo>
                  <a:lnTo>
                    <a:pt x="686521" y="827899"/>
                  </a:lnTo>
                  <a:lnTo>
                    <a:pt x="694135" y="837426"/>
                  </a:lnTo>
                  <a:lnTo>
                    <a:pt x="702066" y="846953"/>
                  </a:lnTo>
                  <a:lnTo>
                    <a:pt x="710314" y="855845"/>
                  </a:lnTo>
                  <a:lnTo>
                    <a:pt x="719197" y="864737"/>
                  </a:lnTo>
                  <a:lnTo>
                    <a:pt x="727763" y="873311"/>
                  </a:lnTo>
                  <a:lnTo>
                    <a:pt x="736646" y="881886"/>
                  </a:lnTo>
                  <a:lnTo>
                    <a:pt x="745529" y="889825"/>
                  </a:lnTo>
                  <a:lnTo>
                    <a:pt x="754729" y="897446"/>
                  </a:lnTo>
                  <a:lnTo>
                    <a:pt x="763929" y="905068"/>
                  </a:lnTo>
                  <a:lnTo>
                    <a:pt x="773446" y="912372"/>
                  </a:lnTo>
                  <a:lnTo>
                    <a:pt x="782964" y="919359"/>
                  </a:lnTo>
                  <a:lnTo>
                    <a:pt x="792798" y="926028"/>
                  </a:lnTo>
                  <a:lnTo>
                    <a:pt x="802316" y="932696"/>
                  </a:lnTo>
                  <a:lnTo>
                    <a:pt x="812468" y="938730"/>
                  </a:lnTo>
                  <a:lnTo>
                    <a:pt x="822619" y="944446"/>
                  </a:lnTo>
                  <a:lnTo>
                    <a:pt x="832771" y="950480"/>
                  </a:lnTo>
                  <a:lnTo>
                    <a:pt x="840816" y="954506"/>
                  </a:lnTo>
                  <a:lnTo>
                    <a:pt x="844150" y="950744"/>
                  </a:lnTo>
                  <a:lnTo>
                    <a:pt x="854300" y="939650"/>
                  </a:lnTo>
                  <a:lnTo>
                    <a:pt x="865084" y="929507"/>
                  </a:lnTo>
                  <a:lnTo>
                    <a:pt x="876502" y="919680"/>
                  </a:lnTo>
                  <a:lnTo>
                    <a:pt x="887920" y="910805"/>
                  </a:lnTo>
                  <a:lnTo>
                    <a:pt x="900290" y="901930"/>
                  </a:lnTo>
                  <a:lnTo>
                    <a:pt x="912660" y="894005"/>
                  </a:lnTo>
                  <a:lnTo>
                    <a:pt x="925664" y="886398"/>
                  </a:lnTo>
                  <a:lnTo>
                    <a:pt x="938986" y="879742"/>
                  </a:lnTo>
                  <a:lnTo>
                    <a:pt x="952941" y="873402"/>
                  </a:lnTo>
                  <a:lnTo>
                    <a:pt x="966580" y="868014"/>
                  </a:lnTo>
                  <a:lnTo>
                    <a:pt x="981170" y="863259"/>
                  </a:lnTo>
                  <a:lnTo>
                    <a:pt x="996077" y="858821"/>
                  </a:lnTo>
                  <a:lnTo>
                    <a:pt x="1010667" y="855652"/>
                  </a:lnTo>
                  <a:lnTo>
                    <a:pt x="1025891" y="852799"/>
                  </a:lnTo>
                  <a:lnTo>
                    <a:pt x="1041750" y="850897"/>
                  </a:lnTo>
                  <a:lnTo>
                    <a:pt x="1057292" y="849629"/>
                  </a:lnTo>
                  <a:lnTo>
                    <a:pt x="1073150" y="849312"/>
                  </a:lnTo>
                  <a:lnTo>
                    <a:pt x="1089009" y="849629"/>
                  </a:lnTo>
                  <a:lnTo>
                    <a:pt x="1104551" y="850897"/>
                  </a:lnTo>
                  <a:lnTo>
                    <a:pt x="1120092" y="852799"/>
                  </a:lnTo>
                  <a:lnTo>
                    <a:pt x="1135317" y="855652"/>
                  </a:lnTo>
                  <a:lnTo>
                    <a:pt x="1150224" y="858821"/>
                  </a:lnTo>
                  <a:lnTo>
                    <a:pt x="1165131" y="863259"/>
                  </a:lnTo>
                  <a:lnTo>
                    <a:pt x="1179721" y="868014"/>
                  </a:lnTo>
                  <a:lnTo>
                    <a:pt x="1193360" y="873402"/>
                  </a:lnTo>
                  <a:lnTo>
                    <a:pt x="1207315" y="879742"/>
                  </a:lnTo>
                  <a:lnTo>
                    <a:pt x="1220637" y="886398"/>
                  </a:lnTo>
                  <a:lnTo>
                    <a:pt x="1233641" y="894005"/>
                  </a:lnTo>
                  <a:lnTo>
                    <a:pt x="1246011" y="901930"/>
                  </a:lnTo>
                  <a:lnTo>
                    <a:pt x="1258381" y="910805"/>
                  </a:lnTo>
                  <a:lnTo>
                    <a:pt x="1269799" y="919680"/>
                  </a:lnTo>
                  <a:lnTo>
                    <a:pt x="1281217" y="929507"/>
                  </a:lnTo>
                  <a:lnTo>
                    <a:pt x="1292001" y="939650"/>
                  </a:lnTo>
                  <a:lnTo>
                    <a:pt x="1296444" y="944506"/>
                  </a:lnTo>
                  <a:lnTo>
                    <a:pt x="1298806" y="943176"/>
                  </a:lnTo>
                  <a:lnTo>
                    <a:pt x="1308958" y="936825"/>
                  </a:lnTo>
                  <a:lnTo>
                    <a:pt x="1319110" y="930791"/>
                  </a:lnTo>
                  <a:lnTo>
                    <a:pt x="1329262" y="923805"/>
                  </a:lnTo>
                  <a:lnTo>
                    <a:pt x="1338779" y="916818"/>
                  </a:lnTo>
                  <a:lnTo>
                    <a:pt x="1348614" y="909832"/>
                  </a:lnTo>
                  <a:lnTo>
                    <a:pt x="1358448" y="902528"/>
                  </a:lnTo>
                  <a:lnTo>
                    <a:pt x="1367966" y="894588"/>
                  </a:lnTo>
                  <a:lnTo>
                    <a:pt x="1376848" y="886332"/>
                  </a:lnTo>
                  <a:lnTo>
                    <a:pt x="1386366" y="878075"/>
                  </a:lnTo>
                  <a:lnTo>
                    <a:pt x="1395249" y="869500"/>
                  </a:lnTo>
                  <a:lnTo>
                    <a:pt x="1403814" y="860926"/>
                  </a:lnTo>
                  <a:lnTo>
                    <a:pt x="1411746" y="852034"/>
                  </a:lnTo>
                  <a:lnTo>
                    <a:pt x="1419994" y="842825"/>
                  </a:lnTo>
                  <a:lnTo>
                    <a:pt x="1427608" y="833933"/>
                  </a:lnTo>
                  <a:lnTo>
                    <a:pt x="1435222" y="824406"/>
                  </a:lnTo>
                  <a:lnTo>
                    <a:pt x="1442518" y="814879"/>
                  </a:lnTo>
                  <a:lnTo>
                    <a:pt x="1449498" y="805669"/>
                  </a:lnTo>
                  <a:lnTo>
                    <a:pt x="1456477" y="795825"/>
                  </a:lnTo>
                  <a:lnTo>
                    <a:pt x="1462822" y="785980"/>
                  </a:lnTo>
                  <a:lnTo>
                    <a:pt x="1469167" y="775818"/>
                  </a:lnTo>
                  <a:lnTo>
                    <a:pt x="1474878" y="765656"/>
                  </a:lnTo>
                  <a:lnTo>
                    <a:pt x="1480588" y="755494"/>
                  </a:lnTo>
                  <a:lnTo>
                    <a:pt x="1485664" y="745014"/>
                  </a:lnTo>
                  <a:lnTo>
                    <a:pt x="1491057" y="734534"/>
                  </a:lnTo>
                  <a:lnTo>
                    <a:pt x="1495816" y="723737"/>
                  </a:lnTo>
                  <a:lnTo>
                    <a:pt x="1500574" y="713257"/>
                  </a:lnTo>
                  <a:lnTo>
                    <a:pt x="1505016" y="702460"/>
                  </a:lnTo>
                  <a:lnTo>
                    <a:pt x="1508823" y="691663"/>
                  </a:lnTo>
                  <a:lnTo>
                    <a:pt x="1512630" y="680865"/>
                  </a:lnTo>
                  <a:lnTo>
                    <a:pt x="1516120" y="669750"/>
                  </a:lnTo>
                  <a:lnTo>
                    <a:pt x="1519292" y="658636"/>
                  </a:lnTo>
                  <a:lnTo>
                    <a:pt x="1522464" y="647203"/>
                  </a:lnTo>
                  <a:lnTo>
                    <a:pt x="1525320" y="636406"/>
                  </a:lnTo>
                  <a:lnTo>
                    <a:pt x="1527540" y="625291"/>
                  </a:lnTo>
                  <a:lnTo>
                    <a:pt x="1529444" y="613541"/>
                  </a:lnTo>
                  <a:lnTo>
                    <a:pt x="1531347" y="602426"/>
                  </a:lnTo>
                  <a:lnTo>
                    <a:pt x="1533251" y="590994"/>
                  </a:lnTo>
                  <a:lnTo>
                    <a:pt x="1534520" y="579561"/>
                  </a:lnTo>
                  <a:lnTo>
                    <a:pt x="1535789" y="568129"/>
                  </a:lnTo>
                  <a:lnTo>
                    <a:pt x="1536423" y="556696"/>
                  </a:lnTo>
                  <a:lnTo>
                    <a:pt x="1536741" y="545264"/>
                  </a:lnTo>
                  <a:lnTo>
                    <a:pt x="1537058" y="533831"/>
                  </a:lnTo>
                  <a:lnTo>
                    <a:pt x="1537058" y="522081"/>
                  </a:lnTo>
                  <a:lnTo>
                    <a:pt x="1536741" y="510967"/>
                  </a:lnTo>
                  <a:lnTo>
                    <a:pt x="1536423" y="499217"/>
                  </a:lnTo>
                  <a:lnTo>
                    <a:pt x="1535472" y="487784"/>
                  </a:lnTo>
                  <a:lnTo>
                    <a:pt x="1534203" y="476352"/>
                  </a:lnTo>
                  <a:lnTo>
                    <a:pt x="1532934" y="464919"/>
                  </a:lnTo>
                  <a:lnTo>
                    <a:pt x="1531347" y="453487"/>
                  </a:lnTo>
                  <a:lnTo>
                    <a:pt x="1529444" y="442054"/>
                  </a:lnTo>
                  <a:lnTo>
                    <a:pt x="1526906" y="430622"/>
                  </a:lnTo>
                  <a:lnTo>
                    <a:pt x="1525002" y="419507"/>
                  </a:lnTo>
                  <a:lnTo>
                    <a:pt x="1521830" y="408075"/>
                  </a:lnTo>
                  <a:lnTo>
                    <a:pt x="1518975" y="396960"/>
                  </a:lnTo>
                  <a:lnTo>
                    <a:pt x="1515485" y="386162"/>
                  </a:lnTo>
                  <a:lnTo>
                    <a:pt x="1512313" y="374730"/>
                  </a:lnTo>
                  <a:lnTo>
                    <a:pt x="1508188" y="363933"/>
                  </a:lnTo>
                  <a:lnTo>
                    <a:pt x="1503747" y="353135"/>
                  </a:lnTo>
                  <a:lnTo>
                    <a:pt x="1499623" y="342021"/>
                  </a:lnTo>
                  <a:lnTo>
                    <a:pt x="1494864" y="331223"/>
                  </a:lnTo>
                  <a:lnTo>
                    <a:pt x="1490105" y="320743"/>
                  </a:lnTo>
                  <a:lnTo>
                    <a:pt x="1484712" y="309946"/>
                  </a:lnTo>
                  <a:lnTo>
                    <a:pt x="1479319" y="299784"/>
                  </a:lnTo>
                  <a:lnTo>
                    <a:pt x="1473291" y="289304"/>
                  </a:lnTo>
                  <a:lnTo>
                    <a:pt x="1467264" y="279142"/>
                  </a:lnTo>
                  <a:lnTo>
                    <a:pt x="1460602" y="268980"/>
                  </a:lnTo>
                  <a:lnTo>
                    <a:pt x="1454257" y="258818"/>
                  </a:lnTo>
                  <a:lnTo>
                    <a:pt x="1447277" y="248973"/>
                  </a:lnTo>
                  <a:lnTo>
                    <a:pt x="1439980" y="239129"/>
                  </a:lnTo>
                  <a:lnTo>
                    <a:pt x="1432367" y="229601"/>
                  </a:lnTo>
                  <a:lnTo>
                    <a:pt x="1424753" y="220074"/>
                  </a:lnTo>
                  <a:lnTo>
                    <a:pt x="1416504" y="210865"/>
                  </a:lnTo>
                  <a:lnTo>
                    <a:pt x="1408256" y="201656"/>
                  </a:lnTo>
                  <a:lnTo>
                    <a:pt x="1399690" y="192764"/>
                  </a:lnTo>
                  <a:lnTo>
                    <a:pt x="1391125" y="184189"/>
                  </a:lnTo>
                  <a:lnTo>
                    <a:pt x="1382559" y="175933"/>
                  </a:lnTo>
                  <a:lnTo>
                    <a:pt x="1373359" y="167993"/>
                  </a:lnTo>
                  <a:lnTo>
                    <a:pt x="1364159" y="160054"/>
                  </a:lnTo>
                  <a:lnTo>
                    <a:pt x="1354958" y="152433"/>
                  </a:lnTo>
                  <a:lnTo>
                    <a:pt x="1345441" y="145128"/>
                  </a:lnTo>
                  <a:lnTo>
                    <a:pt x="1335606" y="138142"/>
                  </a:lnTo>
                  <a:lnTo>
                    <a:pt x="1325772" y="131473"/>
                  </a:lnTo>
                  <a:lnTo>
                    <a:pt x="1315937" y="125122"/>
                  </a:lnTo>
                  <a:lnTo>
                    <a:pt x="1306420" y="119088"/>
                  </a:lnTo>
                  <a:lnTo>
                    <a:pt x="1296268" y="112737"/>
                  </a:lnTo>
                  <a:lnTo>
                    <a:pt x="1285482" y="107338"/>
                  </a:lnTo>
                  <a:lnTo>
                    <a:pt x="1275330" y="101939"/>
                  </a:lnTo>
                  <a:lnTo>
                    <a:pt x="1264861" y="96541"/>
                  </a:lnTo>
                  <a:lnTo>
                    <a:pt x="1254392" y="91777"/>
                  </a:lnTo>
                  <a:lnTo>
                    <a:pt x="1243605" y="87014"/>
                  </a:lnTo>
                  <a:lnTo>
                    <a:pt x="1233136" y="82568"/>
                  </a:lnTo>
                  <a:lnTo>
                    <a:pt x="1222350" y="78757"/>
                  </a:lnTo>
                  <a:lnTo>
                    <a:pt x="1211246" y="74946"/>
                  </a:lnTo>
                  <a:lnTo>
                    <a:pt x="1200142" y="71453"/>
                  </a:lnTo>
                  <a:lnTo>
                    <a:pt x="1189356" y="68277"/>
                  </a:lnTo>
                  <a:lnTo>
                    <a:pt x="1177935" y="65419"/>
                  </a:lnTo>
                  <a:lnTo>
                    <a:pt x="1166832" y="62243"/>
                  </a:lnTo>
                  <a:lnTo>
                    <a:pt x="1155411" y="60338"/>
                  </a:lnTo>
                  <a:lnTo>
                    <a:pt x="1144307" y="58115"/>
                  </a:lnTo>
                  <a:lnTo>
                    <a:pt x="1132886" y="56210"/>
                  </a:lnTo>
                  <a:lnTo>
                    <a:pt x="1121465" y="54304"/>
                  </a:lnTo>
                  <a:lnTo>
                    <a:pt x="1110044" y="53034"/>
                  </a:lnTo>
                  <a:lnTo>
                    <a:pt x="1098624" y="51764"/>
                  </a:lnTo>
                  <a:lnTo>
                    <a:pt x="1087203" y="51128"/>
                  </a:lnTo>
                  <a:lnTo>
                    <a:pt x="1075782" y="50811"/>
                  </a:lnTo>
                  <a:lnTo>
                    <a:pt x="1064678" y="50493"/>
                  </a:lnTo>
                  <a:lnTo>
                    <a:pt x="1052940" y="50493"/>
                  </a:lnTo>
                  <a:close/>
                  <a:moveTo>
                    <a:pt x="1052306" y="0"/>
                  </a:moveTo>
                  <a:lnTo>
                    <a:pt x="1064996" y="0"/>
                  </a:lnTo>
                  <a:lnTo>
                    <a:pt x="1077685" y="0"/>
                  </a:lnTo>
                  <a:lnTo>
                    <a:pt x="1090375" y="635"/>
                  </a:lnTo>
                  <a:lnTo>
                    <a:pt x="1103065" y="1905"/>
                  </a:lnTo>
                  <a:lnTo>
                    <a:pt x="1115755" y="2858"/>
                  </a:lnTo>
                  <a:lnTo>
                    <a:pt x="1128445" y="4446"/>
                  </a:lnTo>
                  <a:lnTo>
                    <a:pt x="1140500" y="6034"/>
                  </a:lnTo>
                  <a:lnTo>
                    <a:pt x="1153190" y="8257"/>
                  </a:lnTo>
                  <a:lnTo>
                    <a:pt x="1165562" y="10480"/>
                  </a:lnTo>
                  <a:lnTo>
                    <a:pt x="1177935" y="13338"/>
                  </a:lnTo>
                  <a:lnTo>
                    <a:pt x="1190308" y="16196"/>
                  </a:lnTo>
                  <a:lnTo>
                    <a:pt x="1202680" y="19689"/>
                  </a:lnTo>
                  <a:lnTo>
                    <a:pt x="1215053" y="23182"/>
                  </a:lnTo>
                  <a:lnTo>
                    <a:pt x="1227426" y="27311"/>
                  </a:lnTo>
                  <a:lnTo>
                    <a:pt x="1239164" y="31122"/>
                  </a:lnTo>
                  <a:lnTo>
                    <a:pt x="1251219" y="35885"/>
                  </a:lnTo>
                  <a:lnTo>
                    <a:pt x="1263274" y="40649"/>
                  </a:lnTo>
                  <a:lnTo>
                    <a:pt x="1274695" y="45730"/>
                  </a:lnTo>
                  <a:lnTo>
                    <a:pt x="1286433" y="51128"/>
                  </a:lnTo>
                  <a:lnTo>
                    <a:pt x="1297854" y="56527"/>
                  </a:lnTo>
                  <a:lnTo>
                    <a:pt x="1309592" y="62878"/>
                  </a:lnTo>
                  <a:lnTo>
                    <a:pt x="1320696" y="68912"/>
                  </a:lnTo>
                  <a:lnTo>
                    <a:pt x="1332117" y="75581"/>
                  </a:lnTo>
                  <a:lnTo>
                    <a:pt x="1343220" y="82250"/>
                  </a:lnTo>
                  <a:lnTo>
                    <a:pt x="1354007" y="89554"/>
                  </a:lnTo>
                  <a:lnTo>
                    <a:pt x="1364793" y="96858"/>
                  </a:lnTo>
                  <a:lnTo>
                    <a:pt x="1375580" y="104797"/>
                  </a:lnTo>
                  <a:lnTo>
                    <a:pt x="1386049" y="112737"/>
                  </a:lnTo>
                  <a:lnTo>
                    <a:pt x="1396200" y="121311"/>
                  </a:lnTo>
                  <a:lnTo>
                    <a:pt x="1406352" y="129885"/>
                  </a:lnTo>
                  <a:lnTo>
                    <a:pt x="1416187" y="138460"/>
                  </a:lnTo>
                  <a:lnTo>
                    <a:pt x="1426022" y="147987"/>
                  </a:lnTo>
                  <a:lnTo>
                    <a:pt x="1435539" y="157514"/>
                  </a:lnTo>
                  <a:lnTo>
                    <a:pt x="1445056" y="167358"/>
                  </a:lnTo>
                  <a:lnTo>
                    <a:pt x="1454257" y="176885"/>
                  </a:lnTo>
                  <a:lnTo>
                    <a:pt x="1463140" y="187683"/>
                  </a:lnTo>
                  <a:lnTo>
                    <a:pt x="1472022" y="198162"/>
                  </a:lnTo>
                  <a:lnTo>
                    <a:pt x="1479954" y="208642"/>
                  </a:lnTo>
                  <a:lnTo>
                    <a:pt x="1487885" y="219439"/>
                  </a:lnTo>
                  <a:lnTo>
                    <a:pt x="1495816" y="230237"/>
                  </a:lnTo>
                  <a:lnTo>
                    <a:pt x="1503112" y="241669"/>
                  </a:lnTo>
                  <a:lnTo>
                    <a:pt x="1510409" y="252466"/>
                  </a:lnTo>
                  <a:lnTo>
                    <a:pt x="1516754" y="264216"/>
                  </a:lnTo>
                  <a:lnTo>
                    <a:pt x="1523416" y="275331"/>
                  </a:lnTo>
                  <a:lnTo>
                    <a:pt x="1529444" y="287081"/>
                  </a:lnTo>
                  <a:lnTo>
                    <a:pt x="1535472" y="298514"/>
                  </a:lnTo>
                  <a:lnTo>
                    <a:pt x="1540865" y="310581"/>
                  </a:lnTo>
                  <a:lnTo>
                    <a:pt x="1545941" y="322649"/>
                  </a:lnTo>
                  <a:lnTo>
                    <a:pt x="1551017" y="334399"/>
                  </a:lnTo>
                  <a:lnTo>
                    <a:pt x="1555775" y="346466"/>
                  </a:lnTo>
                  <a:lnTo>
                    <a:pt x="1559582" y="358852"/>
                  </a:lnTo>
                  <a:lnTo>
                    <a:pt x="1563706" y="370919"/>
                  </a:lnTo>
                  <a:lnTo>
                    <a:pt x="1567514" y="383304"/>
                  </a:lnTo>
                  <a:lnTo>
                    <a:pt x="1571003" y="395372"/>
                  </a:lnTo>
                  <a:lnTo>
                    <a:pt x="1573858" y="408075"/>
                  </a:lnTo>
                  <a:lnTo>
                    <a:pt x="1576714" y="420460"/>
                  </a:lnTo>
                  <a:lnTo>
                    <a:pt x="1579252" y="433162"/>
                  </a:lnTo>
                  <a:lnTo>
                    <a:pt x="1581472" y="445548"/>
                  </a:lnTo>
                  <a:lnTo>
                    <a:pt x="1583058" y="458250"/>
                  </a:lnTo>
                  <a:lnTo>
                    <a:pt x="1584645" y="470953"/>
                  </a:lnTo>
                  <a:lnTo>
                    <a:pt x="1585596" y="483656"/>
                  </a:lnTo>
                  <a:lnTo>
                    <a:pt x="1586866" y="496358"/>
                  </a:lnTo>
                  <a:lnTo>
                    <a:pt x="1587183" y="509061"/>
                  </a:lnTo>
                  <a:lnTo>
                    <a:pt x="1587500" y="521764"/>
                  </a:lnTo>
                  <a:lnTo>
                    <a:pt x="1587500" y="534467"/>
                  </a:lnTo>
                  <a:lnTo>
                    <a:pt x="1587500" y="547169"/>
                  </a:lnTo>
                  <a:lnTo>
                    <a:pt x="1586866" y="559554"/>
                  </a:lnTo>
                  <a:lnTo>
                    <a:pt x="1585596" y="572257"/>
                  </a:lnTo>
                  <a:lnTo>
                    <a:pt x="1584645" y="584960"/>
                  </a:lnTo>
                  <a:lnTo>
                    <a:pt x="1583058" y="597663"/>
                  </a:lnTo>
                  <a:lnTo>
                    <a:pt x="1581472" y="610365"/>
                  </a:lnTo>
                  <a:lnTo>
                    <a:pt x="1579252" y="622750"/>
                  </a:lnTo>
                  <a:lnTo>
                    <a:pt x="1577031" y="635136"/>
                  </a:lnTo>
                  <a:lnTo>
                    <a:pt x="1574176" y="647838"/>
                  </a:lnTo>
                  <a:lnTo>
                    <a:pt x="1571320" y="659906"/>
                  </a:lnTo>
                  <a:lnTo>
                    <a:pt x="1567831" y="672291"/>
                  </a:lnTo>
                  <a:lnTo>
                    <a:pt x="1564341" y="684359"/>
                  </a:lnTo>
                  <a:lnTo>
                    <a:pt x="1560217" y="696744"/>
                  </a:lnTo>
                  <a:lnTo>
                    <a:pt x="1556410" y="708494"/>
                  </a:lnTo>
                  <a:lnTo>
                    <a:pt x="1551651" y="720561"/>
                  </a:lnTo>
                  <a:lnTo>
                    <a:pt x="1546892" y="732629"/>
                  </a:lnTo>
                  <a:lnTo>
                    <a:pt x="1541816" y="744696"/>
                  </a:lnTo>
                  <a:lnTo>
                    <a:pt x="1536423" y="756129"/>
                  </a:lnTo>
                  <a:lnTo>
                    <a:pt x="1531030" y="767879"/>
                  </a:lnTo>
                  <a:lnTo>
                    <a:pt x="1525002" y="778994"/>
                  </a:lnTo>
                  <a:lnTo>
                    <a:pt x="1518658" y="790426"/>
                  </a:lnTo>
                  <a:lnTo>
                    <a:pt x="1512313" y="801541"/>
                  </a:lnTo>
                  <a:lnTo>
                    <a:pt x="1505333" y="812656"/>
                  </a:lnTo>
                  <a:lnTo>
                    <a:pt x="1498037" y="823771"/>
                  </a:lnTo>
                  <a:lnTo>
                    <a:pt x="1490740" y="834568"/>
                  </a:lnTo>
                  <a:lnTo>
                    <a:pt x="1482809" y="845048"/>
                  </a:lnTo>
                  <a:lnTo>
                    <a:pt x="1474878" y="855528"/>
                  </a:lnTo>
                  <a:lnTo>
                    <a:pt x="1466629" y="865690"/>
                  </a:lnTo>
                  <a:lnTo>
                    <a:pt x="1457746" y="875852"/>
                  </a:lnTo>
                  <a:lnTo>
                    <a:pt x="1449181" y="886014"/>
                  </a:lnTo>
                  <a:lnTo>
                    <a:pt x="1439663" y="895859"/>
                  </a:lnTo>
                  <a:lnTo>
                    <a:pt x="1430146" y="905386"/>
                  </a:lnTo>
                  <a:lnTo>
                    <a:pt x="1420311" y="914913"/>
                  </a:lnTo>
                  <a:lnTo>
                    <a:pt x="1410159" y="923805"/>
                  </a:lnTo>
                  <a:lnTo>
                    <a:pt x="1400642" y="932696"/>
                  </a:lnTo>
                  <a:lnTo>
                    <a:pt x="1390807" y="940953"/>
                  </a:lnTo>
                  <a:lnTo>
                    <a:pt x="1380656" y="948892"/>
                  </a:lnTo>
                  <a:lnTo>
                    <a:pt x="1370186" y="956514"/>
                  </a:lnTo>
                  <a:lnTo>
                    <a:pt x="1359717" y="964136"/>
                  </a:lnTo>
                  <a:lnTo>
                    <a:pt x="1348931" y="971122"/>
                  </a:lnTo>
                  <a:lnTo>
                    <a:pt x="1338462" y="977791"/>
                  </a:lnTo>
                  <a:lnTo>
                    <a:pt x="1328514" y="983941"/>
                  </a:lnTo>
                  <a:lnTo>
                    <a:pt x="1329745" y="985611"/>
                  </a:lnTo>
                  <a:lnTo>
                    <a:pt x="1337674" y="997973"/>
                  </a:lnTo>
                  <a:lnTo>
                    <a:pt x="1345286" y="1010969"/>
                  </a:lnTo>
                  <a:lnTo>
                    <a:pt x="1352264" y="1024599"/>
                  </a:lnTo>
                  <a:lnTo>
                    <a:pt x="1358291" y="1038229"/>
                  </a:lnTo>
                  <a:lnTo>
                    <a:pt x="1363682" y="1052493"/>
                  </a:lnTo>
                  <a:lnTo>
                    <a:pt x="1368757" y="1066440"/>
                  </a:lnTo>
                  <a:lnTo>
                    <a:pt x="1372881" y="1081337"/>
                  </a:lnTo>
                  <a:lnTo>
                    <a:pt x="1376370" y="1096235"/>
                  </a:lnTo>
                  <a:lnTo>
                    <a:pt x="1378907" y="1111450"/>
                  </a:lnTo>
                  <a:lnTo>
                    <a:pt x="1381127" y="1126982"/>
                  </a:lnTo>
                  <a:lnTo>
                    <a:pt x="1382396" y="1142514"/>
                  </a:lnTo>
                  <a:lnTo>
                    <a:pt x="1382713" y="1158362"/>
                  </a:lnTo>
                  <a:lnTo>
                    <a:pt x="1382713" y="1423987"/>
                  </a:lnTo>
                  <a:lnTo>
                    <a:pt x="763588" y="1423987"/>
                  </a:lnTo>
                  <a:lnTo>
                    <a:pt x="763588" y="1158362"/>
                  </a:lnTo>
                  <a:lnTo>
                    <a:pt x="763905" y="1142514"/>
                  </a:lnTo>
                  <a:lnTo>
                    <a:pt x="765174" y="1126982"/>
                  </a:lnTo>
                  <a:lnTo>
                    <a:pt x="767394" y="1111450"/>
                  </a:lnTo>
                  <a:lnTo>
                    <a:pt x="769931" y="1096235"/>
                  </a:lnTo>
                  <a:lnTo>
                    <a:pt x="773420" y="1081337"/>
                  </a:lnTo>
                  <a:lnTo>
                    <a:pt x="777544" y="1066440"/>
                  </a:lnTo>
                  <a:lnTo>
                    <a:pt x="782618" y="1052493"/>
                  </a:lnTo>
                  <a:lnTo>
                    <a:pt x="788010" y="1038229"/>
                  </a:lnTo>
                  <a:lnTo>
                    <a:pt x="794037" y="1024599"/>
                  </a:lnTo>
                  <a:lnTo>
                    <a:pt x="801015" y="1010969"/>
                  </a:lnTo>
                  <a:lnTo>
                    <a:pt x="808627" y="997973"/>
                  </a:lnTo>
                  <a:lnTo>
                    <a:pt x="810606" y="994888"/>
                  </a:lnTo>
                  <a:lnTo>
                    <a:pt x="801047" y="989541"/>
                  </a:lnTo>
                  <a:lnTo>
                    <a:pt x="790260" y="983507"/>
                  </a:lnTo>
                  <a:lnTo>
                    <a:pt x="779474" y="976838"/>
                  </a:lnTo>
                  <a:lnTo>
                    <a:pt x="769005" y="970169"/>
                  </a:lnTo>
                  <a:lnTo>
                    <a:pt x="758853" y="963183"/>
                  </a:lnTo>
                  <a:lnTo>
                    <a:pt x="748384" y="955879"/>
                  </a:lnTo>
                  <a:lnTo>
                    <a:pt x="738232" y="948257"/>
                  </a:lnTo>
                  <a:lnTo>
                    <a:pt x="728397" y="940636"/>
                  </a:lnTo>
                  <a:lnTo>
                    <a:pt x="718880" y="932061"/>
                  </a:lnTo>
                  <a:lnTo>
                    <a:pt x="709045" y="923805"/>
                  </a:lnTo>
                  <a:lnTo>
                    <a:pt x="699528" y="915548"/>
                  </a:lnTo>
                  <a:lnTo>
                    <a:pt x="690328" y="906338"/>
                  </a:lnTo>
                  <a:lnTo>
                    <a:pt x="561843" y="1020663"/>
                  </a:lnTo>
                  <a:lnTo>
                    <a:pt x="610699" y="1075919"/>
                  </a:lnTo>
                  <a:lnTo>
                    <a:pt x="145933" y="1489075"/>
                  </a:lnTo>
                  <a:lnTo>
                    <a:pt x="0" y="1324575"/>
                  </a:lnTo>
                  <a:lnTo>
                    <a:pt x="464131" y="911102"/>
                  </a:lnTo>
                  <a:lnTo>
                    <a:pt x="513304" y="966041"/>
                  </a:lnTo>
                  <a:lnTo>
                    <a:pt x="641472" y="851717"/>
                  </a:lnTo>
                  <a:lnTo>
                    <a:pt x="633858" y="841555"/>
                  </a:lnTo>
                  <a:lnTo>
                    <a:pt x="626244" y="831075"/>
                  </a:lnTo>
                  <a:lnTo>
                    <a:pt x="619265" y="820277"/>
                  </a:lnTo>
                  <a:lnTo>
                    <a:pt x="612602" y="809798"/>
                  </a:lnTo>
                  <a:lnTo>
                    <a:pt x="605623" y="799000"/>
                  </a:lnTo>
                  <a:lnTo>
                    <a:pt x="599595" y="788203"/>
                  </a:lnTo>
                  <a:lnTo>
                    <a:pt x="593250" y="776771"/>
                  </a:lnTo>
                  <a:lnTo>
                    <a:pt x="587540" y="765973"/>
                  </a:lnTo>
                  <a:lnTo>
                    <a:pt x="582147" y="754859"/>
                  </a:lnTo>
                  <a:lnTo>
                    <a:pt x="577071" y="743109"/>
                  </a:lnTo>
                  <a:lnTo>
                    <a:pt x="571995" y="731994"/>
                  </a:lnTo>
                  <a:lnTo>
                    <a:pt x="567553" y="720244"/>
                  </a:lnTo>
                  <a:lnTo>
                    <a:pt x="563112" y="708494"/>
                  </a:lnTo>
                  <a:lnTo>
                    <a:pt x="558988" y="697061"/>
                  </a:lnTo>
                  <a:lnTo>
                    <a:pt x="555181" y="685311"/>
                  </a:lnTo>
                  <a:lnTo>
                    <a:pt x="551691" y="673561"/>
                  </a:lnTo>
                  <a:lnTo>
                    <a:pt x="548519" y="661811"/>
                  </a:lnTo>
                  <a:lnTo>
                    <a:pt x="545346" y="649744"/>
                  </a:lnTo>
                  <a:lnTo>
                    <a:pt x="542808" y="637994"/>
                  </a:lnTo>
                  <a:lnTo>
                    <a:pt x="540270" y="625926"/>
                  </a:lnTo>
                  <a:lnTo>
                    <a:pt x="538367" y="613858"/>
                  </a:lnTo>
                  <a:lnTo>
                    <a:pt x="536463" y="602108"/>
                  </a:lnTo>
                  <a:lnTo>
                    <a:pt x="534877" y="589723"/>
                  </a:lnTo>
                  <a:lnTo>
                    <a:pt x="533925" y="577656"/>
                  </a:lnTo>
                  <a:lnTo>
                    <a:pt x="532656" y="565588"/>
                  </a:lnTo>
                  <a:lnTo>
                    <a:pt x="532022" y="553203"/>
                  </a:lnTo>
                  <a:lnTo>
                    <a:pt x="531705" y="541453"/>
                  </a:lnTo>
                  <a:lnTo>
                    <a:pt x="531387" y="529068"/>
                  </a:lnTo>
                  <a:lnTo>
                    <a:pt x="531705" y="517000"/>
                  </a:lnTo>
                  <a:lnTo>
                    <a:pt x="532022" y="504615"/>
                  </a:lnTo>
                  <a:lnTo>
                    <a:pt x="532656" y="492865"/>
                  </a:lnTo>
                  <a:lnTo>
                    <a:pt x="533608" y="480480"/>
                  </a:lnTo>
                  <a:lnTo>
                    <a:pt x="534877" y="468412"/>
                  </a:lnTo>
                  <a:lnTo>
                    <a:pt x="536463" y="456345"/>
                  </a:lnTo>
                  <a:lnTo>
                    <a:pt x="538367" y="444595"/>
                  </a:lnTo>
                  <a:lnTo>
                    <a:pt x="539953" y="432527"/>
                  </a:lnTo>
                  <a:lnTo>
                    <a:pt x="542491" y="420460"/>
                  </a:lnTo>
                  <a:lnTo>
                    <a:pt x="545029" y="408710"/>
                  </a:lnTo>
                  <a:lnTo>
                    <a:pt x="547884" y="396642"/>
                  </a:lnTo>
                  <a:lnTo>
                    <a:pt x="551374" y="384892"/>
                  </a:lnTo>
                  <a:lnTo>
                    <a:pt x="554546" y="373460"/>
                  </a:lnTo>
                  <a:lnTo>
                    <a:pt x="558036" y="361710"/>
                  </a:lnTo>
                  <a:lnTo>
                    <a:pt x="562160" y="350277"/>
                  </a:lnTo>
                  <a:lnTo>
                    <a:pt x="566602" y="338527"/>
                  </a:lnTo>
                  <a:lnTo>
                    <a:pt x="570726" y="327412"/>
                  </a:lnTo>
                  <a:lnTo>
                    <a:pt x="575802" y="315980"/>
                  </a:lnTo>
                  <a:lnTo>
                    <a:pt x="580878" y="304865"/>
                  </a:lnTo>
                  <a:lnTo>
                    <a:pt x="585954" y="293433"/>
                  </a:lnTo>
                  <a:lnTo>
                    <a:pt x="591981" y="282635"/>
                  </a:lnTo>
                  <a:lnTo>
                    <a:pt x="597692" y="271838"/>
                  </a:lnTo>
                  <a:lnTo>
                    <a:pt x="603720" y="260723"/>
                  </a:lnTo>
                  <a:lnTo>
                    <a:pt x="610382" y="250243"/>
                  </a:lnTo>
                  <a:lnTo>
                    <a:pt x="616727" y="239764"/>
                  </a:lnTo>
                  <a:lnTo>
                    <a:pt x="623706" y="229284"/>
                  </a:lnTo>
                  <a:lnTo>
                    <a:pt x="631003" y="219122"/>
                  </a:lnTo>
                  <a:lnTo>
                    <a:pt x="638617" y="208960"/>
                  </a:lnTo>
                  <a:lnTo>
                    <a:pt x="646230" y="198797"/>
                  </a:lnTo>
                  <a:lnTo>
                    <a:pt x="654479" y="188953"/>
                  </a:lnTo>
                  <a:lnTo>
                    <a:pt x="663045" y="179108"/>
                  </a:lnTo>
                  <a:lnTo>
                    <a:pt x="671293" y="169899"/>
                  </a:lnTo>
                  <a:lnTo>
                    <a:pt x="680176" y="160372"/>
                  </a:lnTo>
                  <a:lnTo>
                    <a:pt x="689376" y="151162"/>
                  </a:lnTo>
                  <a:lnTo>
                    <a:pt x="698893" y="142270"/>
                  </a:lnTo>
                  <a:lnTo>
                    <a:pt x="708094" y="133379"/>
                  </a:lnTo>
                  <a:lnTo>
                    <a:pt x="718880" y="124487"/>
                  </a:lnTo>
                  <a:lnTo>
                    <a:pt x="729349" y="116230"/>
                  </a:lnTo>
                  <a:lnTo>
                    <a:pt x="739818" y="107655"/>
                  </a:lnTo>
                  <a:lnTo>
                    <a:pt x="750604" y="99716"/>
                  </a:lnTo>
                  <a:lnTo>
                    <a:pt x="761391" y="91777"/>
                  </a:lnTo>
                  <a:lnTo>
                    <a:pt x="772494" y="84473"/>
                  </a:lnTo>
                  <a:lnTo>
                    <a:pt x="783598" y="77487"/>
                  </a:lnTo>
                  <a:lnTo>
                    <a:pt x="794702" y="70818"/>
                  </a:lnTo>
                  <a:lnTo>
                    <a:pt x="806440" y="64149"/>
                  </a:lnTo>
                  <a:lnTo>
                    <a:pt x="818178" y="58115"/>
                  </a:lnTo>
                  <a:lnTo>
                    <a:pt x="829599" y="52081"/>
                  </a:lnTo>
                  <a:lnTo>
                    <a:pt x="841654" y="46682"/>
                  </a:lnTo>
                  <a:lnTo>
                    <a:pt x="853075" y="41601"/>
                  </a:lnTo>
                  <a:lnTo>
                    <a:pt x="865448" y="36520"/>
                  </a:lnTo>
                  <a:lnTo>
                    <a:pt x="877503" y="31757"/>
                  </a:lnTo>
                  <a:lnTo>
                    <a:pt x="889558" y="27946"/>
                  </a:lnTo>
                  <a:lnTo>
                    <a:pt x="901931" y="23818"/>
                  </a:lnTo>
                  <a:lnTo>
                    <a:pt x="913986" y="20324"/>
                  </a:lnTo>
                  <a:lnTo>
                    <a:pt x="926359" y="16514"/>
                  </a:lnTo>
                  <a:lnTo>
                    <a:pt x="938732" y="13655"/>
                  </a:lnTo>
                  <a:lnTo>
                    <a:pt x="951421" y="10797"/>
                  </a:lnTo>
                  <a:lnTo>
                    <a:pt x="963794" y="8257"/>
                  </a:lnTo>
                  <a:lnTo>
                    <a:pt x="976484" y="6351"/>
                  </a:lnTo>
                  <a:lnTo>
                    <a:pt x="989174" y="4446"/>
                  </a:lnTo>
                  <a:lnTo>
                    <a:pt x="1001546" y="2858"/>
                  </a:lnTo>
                  <a:lnTo>
                    <a:pt x="1014236" y="1905"/>
                  </a:lnTo>
                  <a:lnTo>
                    <a:pt x="1026926" y="635"/>
                  </a:lnTo>
                  <a:lnTo>
                    <a:pt x="1039616" y="318"/>
                  </a:lnTo>
                  <a:lnTo>
                    <a:pt x="1052306"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grpSp>
      <p:grpSp>
        <p:nvGrpSpPr>
          <p:cNvPr id="28" name="组合 27"/>
          <p:cNvGrpSpPr/>
          <p:nvPr/>
        </p:nvGrpSpPr>
        <p:grpSpPr>
          <a:xfrm>
            <a:off x="5239385" y="4512310"/>
            <a:ext cx="1231900" cy="1094740"/>
            <a:chOff x="8251" y="7106"/>
            <a:chExt cx="1940" cy="1724"/>
          </a:xfrm>
        </p:grpSpPr>
        <p:sp>
          <p:nvSpPr>
            <p:cNvPr id="26" name="Freeform 5"/>
            <p:cNvSpPr/>
            <p:nvPr/>
          </p:nvSpPr>
          <p:spPr bwMode="auto">
            <a:xfrm>
              <a:off x="8251" y="7106"/>
              <a:ext cx="1941" cy="1725"/>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327C6F"/>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1600">
                <a:solidFill>
                  <a:srgbClr val="FEFABC"/>
                </a:solidFill>
                <a:latin typeface="Bebas" pitchFamily="2" charset="0"/>
                <a:ea typeface="微软雅黑" panose="020B0503020204020204" charset="-122"/>
                <a:sym typeface="Bebas" pitchFamily="2" charset="0"/>
              </a:endParaRPr>
            </a:p>
          </p:txBody>
        </p:sp>
        <p:sp>
          <p:nvSpPr>
            <p:cNvPr id="7" name="握手"/>
            <p:cNvSpPr/>
            <p:nvPr/>
          </p:nvSpPr>
          <p:spPr bwMode="auto">
            <a:xfrm>
              <a:off x="8674" y="7690"/>
              <a:ext cx="1060" cy="696"/>
            </a:xfrm>
            <a:custGeom>
              <a:avLst/>
              <a:gdLst>
                <a:gd name="T0" fmla="*/ 1080063 w 2505075"/>
                <a:gd name="T1" fmla="*/ 966238 h 1325562"/>
                <a:gd name="T2" fmla="*/ 1088548 w 2505075"/>
                <a:gd name="T3" fmla="*/ 914266 h 1325562"/>
                <a:gd name="T4" fmla="*/ 445929 w 2505075"/>
                <a:gd name="T5" fmla="*/ 319311 h 1325562"/>
                <a:gd name="T6" fmla="*/ 395237 w 2505075"/>
                <a:gd name="T7" fmla="*/ 468695 h 1325562"/>
                <a:gd name="T8" fmla="*/ 512532 w 2505075"/>
                <a:gd name="T9" fmla="*/ 623196 h 1325562"/>
                <a:gd name="T10" fmla="*/ 620333 w 2505075"/>
                <a:gd name="T11" fmla="*/ 560492 h 1325562"/>
                <a:gd name="T12" fmla="*/ 663973 w 2505075"/>
                <a:gd name="T13" fmla="*/ 607742 h 1325562"/>
                <a:gd name="T14" fmla="*/ 627744 w 2505075"/>
                <a:gd name="T15" fmla="*/ 704255 h 1325562"/>
                <a:gd name="T16" fmla="*/ 757606 w 2505075"/>
                <a:gd name="T17" fmla="*/ 646073 h 1325562"/>
                <a:gd name="T18" fmla="*/ 808359 w 2505075"/>
                <a:gd name="T19" fmla="*/ 688124 h 1325562"/>
                <a:gd name="T20" fmla="*/ 784197 w 2505075"/>
                <a:gd name="T21" fmla="*/ 779867 h 1325562"/>
                <a:gd name="T22" fmla="*/ 928622 w 2505075"/>
                <a:gd name="T23" fmla="*/ 732135 h 1325562"/>
                <a:gd name="T24" fmla="*/ 906958 w 2505075"/>
                <a:gd name="T25" fmla="*/ 833145 h 1325562"/>
                <a:gd name="T26" fmla="*/ 948878 w 2505075"/>
                <a:gd name="T27" fmla="*/ 791644 h 1325562"/>
                <a:gd name="T28" fmla="*/ 967469 w 2505075"/>
                <a:gd name="T29" fmla="*/ 765403 h 1325562"/>
                <a:gd name="T30" fmla="*/ 1192310 w 2505075"/>
                <a:gd name="T31" fmla="*/ 919736 h 1325562"/>
                <a:gd name="T32" fmla="*/ 1202207 w 2505075"/>
                <a:gd name="T33" fmla="*/ 871307 h 1325562"/>
                <a:gd name="T34" fmla="*/ 973023 w 2505075"/>
                <a:gd name="T35" fmla="*/ 652581 h 1325562"/>
                <a:gd name="T36" fmla="*/ 1002109 w 2505075"/>
                <a:gd name="T37" fmla="*/ 637876 h 1325562"/>
                <a:gd name="T38" fmla="*/ 1285729 w 2505075"/>
                <a:gd name="T39" fmla="*/ 841671 h 1325562"/>
                <a:gd name="T40" fmla="*/ 1311316 w 2505075"/>
                <a:gd name="T41" fmla="*/ 796856 h 1325562"/>
                <a:gd name="T42" fmla="*/ 1092057 w 2505075"/>
                <a:gd name="T43" fmla="*/ 582941 h 1325562"/>
                <a:gd name="T44" fmla="*/ 1113371 w 2505075"/>
                <a:gd name="T45" fmla="*/ 558323 h 1325562"/>
                <a:gd name="T46" fmla="*/ 1383250 w 2505075"/>
                <a:gd name="T47" fmla="*/ 746018 h 1325562"/>
                <a:gd name="T48" fmla="*/ 1396527 w 2505075"/>
                <a:gd name="T49" fmla="*/ 680240 h 1325562"/>
                <a:gd name="T50" fmla="*/ 1184656 w 2505075"/>
                <a:gd name="T51" fmla="*/ 460782 h 1325562"/>
                <a:gd name="T52" fmla="*/ 1032502 w 2505075"/>
                <a:gd name="T53" fmla="*/ 404883 h 1325562"/>
                <a:gd name="T54" fmla="*/ 933963 w 2505075"/>
                <a:gd name="T55" fmla="*/ 481262 h 1325562"/>
                <a:gd name="T56" fmla="*/ 789778 w 2505075"/>
                <a:gd name="T57" fmla="*/ 559328 h 1325562"/>
                <a:gd name="T58" fmla="*/ 748479 w 2505075"/>
                <a:gd name="T59" fmla="*/ 508971 h 1325562"/>
                <a:gd name="T60" fmla="*/ 835666 w 2505075"/>
                <a:gd name="T61" fmla="*/ 313325 h 1325562"/>
                <a:gd name="T62" fmla="*/ 973330 w 2505075"/>
                <a:gd name="T63" fmla="*/ 213093 h 1325562"/>
                <a:gd name="T64" fmla="*/ 1302757 w 2505075"/>
                <a:gd name="T65" fmla="*/ 188035 h 1325562"/>
                <a:gd name="T66" fmla="*/ 1466747 w 2505075"/>
                <a:gd name="T67" fmla="*/ 282003 h 1325562"/>
                <a:gd name="T68" fmla="*/ 1564078 w 2505075"/>
                <a:gd name="T69" fmla="*/ 493551 h 1325562"/>
                <a:gd name="T70" fmla="*/ 1442633 w 2505075"/>
                <a:gd name="T71" fmla="*/ 704094 h 1325562"/>
                <a:gd name="T72" fmla="*/ 1413666 w 2505075"/>
                <a:gd name="T73" fmla="*/ 773726 h 1325562"/>
                <a:gd name="T74" fmla="*/ 1355490 w 2505075"/>
                <a:gd name="T75" fmla="*/ 815650 h 1325562"/>
                <a:gd name="T76" fmla="*/ 1304074 w 2505075"/>
                <a:gd name="T77" fmla="*/ 877331 h 1325562"/>
                <a:gd name="T78" fmla="*/ 1255071 w 2505075"/>
                <a:gd name="T79" fmla="*/ 922146 h 1325562"/>
                <a:gd name="T80" fmla="*/ 1195931 w 2505075"/>
                <a:gd name="T81" fmla="*/ 958287 h 1325562"/>
                <a:gd name="T82" fmla="*/ 1126169 w 2505075"/>
                <a:gd name="T83" fmla="*/ 987441 h 1325562"/>
                <a:gd name="T84" fmla="*/ 1025026 w 2505075"/>
                <a:gd name="T85" fmla="*/ 983586 h 1325562"/>
                <a:gd name="T86" fmla="*/ 943732 w 2505075"/>
                <a:gd name="T87" fmla="*/ 991771 h 1325562"/>
                <a:gd name="T88" fmla="*/ 890447 w 2505075"/>
                <a:gd name="T89" fmla="*/ 926198 h 1325562"/>
                <a:gd name="T90" fmla="*/ 804898 w 2505075"/>
                <a:gd name="T91" fmla="*/ 942109 h 1325562"/>
                <a:gd name="T92" fmla="*/ 719687 w 2505075"/>
                <a:gd name="T93" fmla="*/ 932466 h 1325562"/>
                <a:gd name="T94" fmla="*/ 719687 w 2505075"/>
                <a:gd name="T95" fmla="*/ 847609 h 1325562"/>
                <a:gd name="T96" fmla="*/ 649845 w 2505075"/>
                <a:gd name="T97" fmla="*/ 864980 h 1325562"/>
                <a:gd name="T98" fmla="*/ 564935 w 2505075"/>
                <a:gd name="T99" fmla="*/ 841431 h 1325562"/>
                <a:gd name="T100" fmla="*/ 599332 w 2505075"/>
                <a:gd name="T101" fmla="*/ 735462 h 1325562"/>
                <a:gd name="T102" fmla="*/ 525336 w 2505075"/>
                <a:gd name="T103" fmla="*/ 717912 h 1325562"/>
                <a:gd name="T104" fmla="*/ 434824 w 2505075"/>
                <a:gd name="T105" fmla="*/ 613741 h 1325562"/>
                <a:gd name="T106" fmla="*/ 356614 w 2505075"/>
                <a:gd name="T107" fmla="*/ 485079 h 1325562"/>
                <a:gd name="T108" fmla="*/ 409961 w 2505075"/>
                <a:gd name="T109" fmla="*/ 302445 h 1325562"/>
                <a:gd name="T110" fmla="*/ 585452 w 2505075"/>
                <a:gd name="T111" fmla="*/ 140292 h 1325562"/>
                <a:gd name="T112" fmla="*/ 1604643 w 2505075"/>
                <a:gd name="T113" fmla="*/ 378724 h 1325562"/>
                <a:gd name="T114" fmla="*/ 1484403 w 2505075"/>
                <a:gd name="T115" fmla="*/ 188277 h 1325562"/>
                <a:gd name="T116" fmla="*/ 490090 w 2505075"/>
                <a:gd name="T117" fmla="*/ 133795 h 1325562"/>
                <a:gd name="T118" fmla="*/ 325035 w 2505075"/>
                <a:gd name="T119" fmla="*/ 287116 h 1325562"/>
                <a:gd name="T120" fmla="*/ 274770 w 2505075"/>
                <a:gd name="T121" fmla="*/ 490340 h 132556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505075" h="1325562">
                  <a:moveTo>
                    <a:pt x="1393413" y="1171553"/>
                  </a:moveTo>
                  <a:lnTo>
                    <a:pt x="1392878" y="1173480"/>
                  </a:lnTo>
                  <a:lnTo>
                    <a:pt x="1390342" y="1178878"/>
                  </a:lnTo>
                  <a:lnTo>
                    <a:pt x="1387805" y="1184593"/>
                  </a:lnTo>
                  <a:lnTo>
                    <a:pt x="1384952" y="1190308"/>
                  </a:lnTo>
                  <a:lnTo>
                    <a:pt x="1381781" y="1196023"/>
                  </a:lnTo>
                  <a:lnTo>
                    <a:pt x="1378294" y="1201738"/>
                  </a:lnTo>
                  <a:lnTo>
                    <a:pt x="1374489" y="1207135"/>
                  </a:lnTo>
                  <a:lnTo>
                    <a:pt x="1370684" y="1212850"/>
                  </a:lnTo>
                  <a:lnTo>
                    <a:pt x="1362758" y="1223010"/>
                  </a:lnTo>
                  <a:lnTo>
                    <a:pt x="1354514" y="1233170"/>
                  </a:lnTo>
                  <a:lnTo>
                    <a:pt x="1350935" y="1237020"/>
                  </a:lnTo>
                  <a:lnTo>
                    <a:pt x="1356797" y="1240836"/>
                  </a:lnTo>
                  <a:lnTo>
                    <a:pt x="1369812" y="1248769"/>
                  </a:lnTo>
                  <a:lnTo>
                    <a:pt x="1382509" y="1256385"/>
                  </a:lnTo>
                  <a:lnTo>
                    <a:pt x="1394571" y="1262097"/>
                  </a:lnTo>
                  <a:lnTo>
                    <a:pt x="1405364" y="1267174"/>
                  </a:lnTo>
                  <a:lnTo>
                    <a:pt x="1410443" y="1269395"/>
                  </a:lnTo>
                  <a:lnTo>
                    <a:pt x="1415521" y="1271299"/>
                  </a:lnTo>
                  <a:lnTo>
                    <a:pt x="1420283" y="1272568"/>
                  </a:lnTo>
                  <a:lnTo>
                    <a:pt x="1424092" y="1273520"/>
                  </a:lnTo>
                  <a:lnTo>
                    <a:pt x="1428219" y="1274155"/>
                  </a:lnTo>
                  <a:lnTo>
                    <a:pt x="1432028" y="1274155"/>
                  </a:lnTo>
                  <a:lnTo>
                    <a:pt x="1433615" y="1274155"/>
                  </a:lnTo>
                  <a:lnTo>
                    <a:pt x="1434250" y="1274155"/>
                  </a:lnTo>
                  <a:lnTo>
                    <a:pt x="1436789" y="1272568"/>
                  </a:lnTo>
                  <a:lnTo>
                    <a:pt x="1439329" y="1270665"/>
                  </a:lnTo>
                  <a:lnTo>
                    <a:pt x="1440916" y="1268126"/>
                  </a:lnTo>
                  <a:lnTo>
                    <a:pt x="1442186" y="1265587"/>
                  </a:lnTo>
                  <a:lnTo>
                    <a:pt x="1443138" y="1261779"/>
                  </a:lnTo>
                  <a:lnTo>
                    <a:pt x="1443773" y="1258289"/>
                  </a:lnTo>
                  <a:lnTo>
                    <a:pt x="1444408" y="1253846"/>
                  </a:lnTo>
                  <a:lnTo>
                    <a:pt x="1443773" y="1250038"/>
                  </a:lnTo>
                  <a:lnTo>
                    <a:pt x="1443455" y="1245278"/>
                  </a:lnTo>
                  <a:lnTo>
                    <a:pt x="1442820" y="1240518"/>
                  </a:lnTo>
                  <a:lnTo>
                    <a:pt x="1440916" y="1231316"/>
                  </a:lnTo>
                  <a:lnTo>
                    <a:pt x="1438694" y="1222113"/>
                  </a:lnTo>
                  <a:lnTo>
                    <a:pt x="1435520" y="1213863"/>
                  </a:lnTo>
                  <a:lnTo>
                    <a:pt x="1432663" y="1206564"/>
                  </a:lnTo>
                  <a:lnTo>
                    <a:pt x="1431441" y="1204120"/>
                  </a:lnTo>
                  <a:lnTo>
                    <a:pt x="1393413" y="1171553"/>
                  </a:lnTo>
                  <a:close/>
                  <a:moveTo>
                    <a:pt x="1213954" y="208886"/>
                  </a:moveTo>
                  <a:lnTo>
                    <a:pt x="787646" y="233955"/>
                  </a:lnTo>
                  <a:lnTo>
                    <a:pt x="777171" y="240302"/>
                  </a:lnTo>
                  <a:lnTo>
                    <a:pt x="761934" y="250456"/>
                  </a:lnTo>
                  <a:lnTo>
                    <a:pt x="752411" y="256803"/>
                  </a:lnTo>
                  <a:lnTo>
                    <a:pt x="742571" y="264101"/>
                  </a:lnTo>
                  <a:lnTo>
                    <a:pt x="731778" y="272352"/>
                  </a:lnTo>
                  <a:lnTo>
                    <a:pt x="720034" y="281237"/>
                  </a:lnTo>
                  <a:lnTo>
                    <a:pt x="707971" y="291391"/>
                  </a:lnTo>
                  <a:lnTo>
                    <a:pt x="695274" y="301546"/>
                  </a:lnTo>
                  <a:lnTo>
                    <a:pt x="682577" y="312970"/>
                  </a:lnTo>
                  <a:lnTo>
                    <a:pt x="669245" y="325028"/>
                  </a:lnTo>
                  <a:lnTo>
                    <a:pt x="656230" y="337721"/>
                  </a:lnTo>
                  <a:lnTo>
                    <a:pt x="642898" y="351366"/>
                  </a:lnTo>
                  <a:lnTo>
                    <a:pt x="629884" y="365329"/>
                  </a:lnTo>
                  <a:lnTo>
                    <a:pt x="617186" y="380243"/>
                  </a:lnTo>
                  <a:lnTo>
                    <a:pt x="604489" y="396110"/>
                  </a:lnTo>
                  <a:lnTo>
                    <a:pt x="592427" y="411976"/>
                  </a:lnTo>
                  <a:lnTo>
                    <a:pt x="586396" y="420544"/>
                  </a:lnTo>
                  <a:lnTo>
                    <a:pt x="580682" y="429112"/>
                  </a:lnTo>
                  <a:lnTo>
                    <a:pt x="575286" y="437679"/>
                  </a:lnTo>
                  <a:lnTo>
                    <a:pt x="569889" y="446565"/>
                  </a:lnTo>
                  <a:lnTo>
                    <a:pt x="564811" y="455450"/>
                  </a:lnTo>
                  <a:lnTo>
                    <a:pt x="559732" y="464335"/>
                  </a:lnTo>
                  <a:lnTo>
                    <a:pt x="554970" y="473855"/>
                  </a:lnTo>
                  <a:lnTo>
                    <a:pt x="550526" y="483057"/>
                  </a:lnTo>
                  <a:lnTo>
                    <a:pt x="546400" y="492894"/>
                  </a:lnTo>
                  <a:lnTo>
                    <a:pt x="542273" y="502097"/>
                  </a:lnTo>
                  <a:lnTo>
                    <a:pt x="538464" y="512251"/>
                  </a:lnTo>
                  <a:lnTo>
                    <a:pt x="534972" y="522089"/>
                  </a:lnTo>
                  <a:lnTo>
                    <a:pt x="532115" y="532243"/>
                  </a:lnTo>
                  <a:lnTo>
                    <a:pt x="528941" y="542397"/>
                  </a:lnTo>
                  <a:lnTo>
                    <a:pt x="526719" y="552552"/>
                  </a:lnTo>
                  <a:lnTo>
                    <a:pt x="524814" y="563341"/>
                  </a:lnTo>
                  <a:lnTo>
                    <a:pt x="522592" y="573496"/>
                  </a:lnTo>
                  <a:lnTo>
                    <a:pt x="521323" y="584285"/>
                  </a:lnTo>
                  <a:lnTo>
                    <a:pt x="520370" y="595391"/>
                  </a:lnTo>
                  <a:lnTo>
                    <a:pt x="519736" y="605863"/>
                  </a:lnTo>
                  <a:lnTo>
                    <a:pt x="519736" y="617287"/>
                  </a:lnTo>
                  <a:lnTo>
                    <a:pt x="519736" y="628393"/>
                  </a:lnTo>
                  <a:lnTo>
                    <a:pt x="520370" y="639817"/>
                  </a:lnTo>
                  <a:lnTo>
                    <a:pt x="521640" y="650924"/>
                  </a:lnTo>
                  <a:lnTo>
                    <a:pt x="522910" y="662347"/>
                  </a:lnTo>
                  <a:lnTo>
                    <a:pt x="525132" y="674088"/>
                  </a:lnTo>
                  <a:lnTo>
                    <a:pt x="527671" y="685830"/>
                  </a:lnTo>
                  <a:lnTo>
                    <a:pt x="530846" y="697571"/>
                  </a:lnTo>
                  <a:lnTo>
                    <a:pt x="531798" y="700109"/>
                  </a:lnTo>
                  <a:lnTo>
                    <a:pt x="533385" y="703283"/>
                  </a:lnTo>
                  <a:lnTo>
                    <a:pt x="535607" y="706138"/>
                  </a:lnTo>
                  <a:lnTo>
                    <a:pt x="538464" y="709629"/>
                  </a:lnTo>
                  <a:lnTo>
                    <a:pt x="545130" y="717245"/>
                  </a:lnTo>
                  <a:lnTo>
                    <a:pt x="553701" y="725813"/>
                  </a:lnTo>
                  <a:lnTo>
                    <a:pt x="563858" y="735333"/>
                  </a:lnTo>
                  <a:lnTo>
                    <a:pt x="575603" y="744852"/>
                  </a:lnTo>
                  <a:lnTo>
                    <a:pt x="588300" y="755642"/>
                  </a:lnTo>
                  <a:lnTo>
                    <a:pt x="601950" y="766113"/>
                  </a:lnTo>
                  <a:lnTo>
                    <a:pt x="630836" y="788961"/>
                  </a:lnTo>
                  <a:lnTo>
                    <a:pt x="660992" y="811174"/>
                  </a:lnTo>
                  <a:lnTo>
                    <a:pt x="673980" y="820771"/>
                  </a:lnTo>
                  <a:lnTo>
                    <a:pt x="676549" y="818197"/>
                  </a:lnTo>
                  <a:lnTo>
                    <a:pt x="682891" y="811847"/>
                  </a:lnTo>
                  <a:lnTo>
                    <a:pt x="690500" y="804545"/>
                  </a:lnTo>
                  <a:lnTo>
                    <a:pt x="700329" y="795655"/>
                  </a:lnTo>
                  <a:lnTo>
                    <a:pt x="712060" y="785494"/>
                  </a:lnTo>
                  <a:lnTo>
                    <a:pt x="718401" y="780732"/>
                  </a:lnTo>
                  <a:lnTo>
                    <a:pt x="725376" y="775334"/>
                  </a:lnTo>
                  <a:lnTo>
                    <a:pt x="732352" y="770254"/>
                  </a:lnTo>
                  <a:lnTo>
                    <a:pt x="739961" y="765174"/>
                  </a:lnTo>
                  <a:lnTo>
                    <a:pt x="747570" y="760412"/>
                  </a:lnTo>
                  <a:lnTo>
                    <a:pt x="755497" y="755649"/>
                  </a:lnTo>
                  <a:lnTo>
                    <a:pt x="763423" y="751522"/>
                  </a:lnTo>
                  <a:lnTo>
                    <a:pt x="771350" y="747712"/>
                  </a:lnTo>
                  <a:lnTo>
                    <a:pt x="779593" y="744537"/>
                  </a:lnTo>
                  <a:lnTo>
                    <a:pt x="787837" y="741997"/>
                  </a:lnTo>
                  <a:lnTo>
                    <a:pt x="796080" y="739774"/>
                  </a:lnTo>
                  <a:lnTo>
                    <a:pt x="804007" y="738504"/>
                  </a:lnTo>
                  <a:lnTo>
                    <a:pt x="808128" y="738187"/>
                  </a:lnTo>
                  <a:lnTo>
                    <a:pt x="811933" y="738187"/>
                  </a:lnTo>
                  <a:lnTo>
                    <a:pt x="815738" y="738187"/>
                  </a:lnTo>
                  <a:lnTo>
                    <a:pt x="819859" y="738504"/>
                  </a:lnTo>
                  <a:lnTo>
                    <a:pt x="823347" y="739139"/>
                  </a:lnTo>
                  <a:lnTo>
                    <a:pt x="827469" y="740092"/>
                  </a:lnTo>
                  <a:lnTo>
                    <a:pt x="830956" y="741362"/>
                  </a:lnTo>
                  <a:lnTo>
                    <a:pt x="834444" y="742949"/>
                  </a:lnTo>
                  <a:lnTo>
                    <a:pt x="837932" y="744537"/>
                  </a:lnTo>
                  <a:lnTo>
                    <a:pt x="841419" y="746442"/>
                  </a:lnTo>
                  <a:lnTo>
                    <a:pt x="845224" y="748982"/>
                  </a:lnTo>
                  <a:lnTo>
                    <a:pt x="848077" y="751522"/>
                  </a:lnTo>
                  <a:lnTo>
                    <a:pt x="851565" y="754697"/>
                  </a:lnTo>
                  <a:lnTo>
                    <a:pt x="854419" y="757554"/>
                  </a:lnTo>
                  <a:lnTo>
                    <a:pt x="857272" y="761364"/>
                  </a:lnTo>
                  <a:lnTo>
                    <a:pt x="860443" y="765174"/>
                  </a:lnTo>
                  <a:lnTo>
                    <a:pt x="862979" y="769937"/>
                  </a:lnTo>
                  <a:lnTo>
                    <a:pt x="865833" y="774699"/>
                  </a:lnTo>
                  <a:lnTo>
                    <a:pt x="868052" y="779779"/>
                  </a:lnTo>
                  <a:lnTo>
                    <a:pt x="870589" y="785177"/>
                  </a:lnTo>
                  <a:lnTo>
                    <a:pt x="872174" y="789939"/>
                  </a:lnTo>
                  <a:lnTo>
                    <a:pt x="872808" y="795337"/>
                  </a:lnTo>
                  <a:lnTo>
                    <a:pt x="873125" y="800417"/>
                  </a:lnTo>
                  <a:lnTo>
                    <a:pt x="872808" y="805815"/>
                  </a:lnTo>
                  <a:lnTo>
                    <a:pt x="872174" y="810895"/>
                  </a:lnTo>
                  <a:lnTo>
                    <a:pt x="870906" y="816610"/>
                  </a:lnTo>
                  <a:lnTo>
                    <a:pt x="868686" y="822325"/>
                  </a:lnTo>
                  <a:lnTo>
                    <a:pt x="866784" y="828040"/>
                  </a:lnTo>
                  <a:lnTo>
                    <a:pt x="864247" y="833755"/>
                  </a:lnTo>
                  <a:lnTo>
                    <a:pt x="861077" y="839470"/>
                  </a:lnTo>
                  <a:lnTo>
                    <a:pt x="858223" y="844867"/>
                  </a:lnTo>
                  <a:lnTo>
                    <a:pt x="854419" y="850582"/>
                  </a:lnTo>
                  <a:lnTo>
                    <a:pt x="850614" y="855980"/>
                  </a:lnTo>
                  <a:lnTo>
                    <a:pt x="846809" y="861377"/>
                  </a:lnTo>
                  <a:lnTo>
                    <a:pt x="838883" y="872172"/>
                  </a:lnTo>
                  <a:lnTo>
                    <a:pt x="830322" y="882015"/>
                  </a:lnTo>
                  <a:lnTo>
                    <a:pt x="822079" y="891222"/>
                  </a:lnTo>
                  <a:lnTo>
                    <a:pt x="814469" y="899477"/>
                  </a:lnTo>
                  <a:lnTo>
                    <a:pt x="807177" y="906780"/>
                  </a:lnTo>
                  <a:lnTo>
                    <a:pt x="801280" y="912179"/>
                  </a:lnTo>
                  <a:lnTo>
                    <a:pt x="807327" y="916209"/>
                  </a:lnTo>
                  <a:lnTo>
                    <a:pt x="820976" y="924777"/>
                  </a:lnTo>
                  <a:lnTo>
                    <a:pt x="825483" y="927528"/>
                  </a:lnTo>
                  <a:lnTo>
                    <a:pt x="830507" y="922740"/>
                  </a:lnTo>
                  <a:lnTo>
                    <a:pt x="837466" y="916726"/>
                  </a:lnTo>
                  <a:lnTo>
                    <a:pt x="844425" y="910397"/>
                  </a:lnTo>
                  <a:lnTo>
                    <a:pt x="852332" y="904384"/>
                  </a:lnTo>
                  <a:lnTo>
                    <a:pt x="859924" y="898687"/>
                  </a:lnTo>
                  <a:lnTo>
                    <a:pt x="867831" y="893307"/>
                  </a:lnTo>
                  <a:lnTo>
                    <a:pt x="875739" y="887927"/>
                  </a:lnTo>
                  <a:lnTo>
                    <a:pt x="884596" y="882864"/>
                  </a:lnTo>
                  <a:lnTo>
                    <a:pt x="893136" y="878117"/>
                  </a:lnTo>
                  <a:lnTo>
                    <a:pt x="902309" y="873686"/>
                  </a:lnTo>
                  <a:lnTo>
                    <a:pt x="911798" y="869572"/>
                  </a:lnTo>
                  <a:lnTo>
                    <a:pt x="921287" y="865774"/>
                  </a:lnTo>
                  <a:lnTo>
                    <a:pt x="931409" y="862293"/>
                  </a:lnTo>
                  <a:lnTo>
                    <a:pt x="941847" y="859445"/>
                  </a:lnTo>
                  <a:lnTo>
                    <a:pt x="952285" y="856596"/>
                  </a:lnTo>
                  <a:lnTo>
                    <a:pt x="963356" y="854698"/>
                  </a:lnTo>
                  <a:lnTo>
                    <a:pt x="972212" y="853432"/>
                  </a:lnTo>
                  <a:lnTo>
                    <a:pt x="980753" y="852166"/>
                  </a:lnTo>
                  <a:lnTo>
                    <a:pt x="988660" y="851533"/>
                  </a:lnTo>
                  <a:lnTo>
                    <a:pt x="996252" y="850900"/>
                  </a:lnTo>
                  <a:lnTo>
                    <a:pt x="1003527" y="850900"/>
                  </a:lnTo>
                  <a:lnTo>
                    <a:pt x="1010169" y="851533"/>
                  </a:lnTo>
                  <a:lnTo>
                    <a:pt x="1016812" y="852166"/>
                  </a:lnTo>
                  <a:lnTo>
                    <a:pt x="1022505" y="853115"/>
                  </a:lnTo>
                  <a:lnTo>
                    <a:pt x="1028199" y="854381"/>
                  </a:lnTo>
                  <a:lnTo>
                    <a:pt x="1033260" y="855963"/>
                  </a:lnTo>
                  <a:lnTo>
                    <a:pt x="1038004" y="858179"/>
                  </a:lnTo>
                  <a:lnTo>
                    <a:pt x="1042116" y="860394"/>
                  </a:lnTo>
                  <a:lnTo>
                    <a:pt x="1046228" y="862609"/>
                  </a:lnTo>
                  <a:lnTo>
                    <a:pt x="1049391" y="865458"/>
                  </a:lnTo>
                  <a:lnTo>
                    <a:pt x="1052871" y="868306"/>
                  </a:lnTo>
                  <a:lnTo>
                    <a:pt x="1055401" y="871787"/>
                  </a:lnTo>
                  <a:lnTo>
                    <a:pt x="1057931" y="875268"/>
                  </a:lnTo>
                  <a:lnTo>
                    <a:pt x="1059513" y="879066"/>
                  </a:lnTo>
                  <a:lnTo>
                    <a:pt x="1061095" y="882864"/>
                  </a:lnTo>
                  <a:lnTo>
                    <a:pt x="1062043" y="887294"/>
                  </a:lnTo>
                  <a:lnTo>
                    <a:pt x="1062992" y="891725"/>
                  </a:lnTo>
                  <a:lnTo>
                    <a:pt x="1063625" y="896472"/>
                  </a:lnTo>
                  <a:lnTo>
                    <a:pt x="1063625" y="901219"/>
                  </a:lnTo>
                  <a:lnTo>
                    <a:pt x="1062992" y="906283"/>
                  </a:lnTo>
                  <a:lnTo>
                    <a:pt x="1062360" y="911663"/>
                  </a:lnTo>
                  <a:lnTo>
                    <a:pt x="1061411" y="917043"/>
                  </a:lnTo>
                  <a:lnTo>
                    <a:pt x="1060146" y="922740"/>
                  </a:lnTo>
                  <a:lnTo>
                    <a:pt x="1058564" y="928436"/>
                  </a:lnTo>
                  <a:lnTo>
                    <a:pt x="1056350" y="934133"/>
                  </a:lnTo>
                  <a:lnTo>
                    <a:pt x="1054136" y="940146"/>
                  </a:lnTo>
                  <a:lnTo>
                    <a:pt x="1051605" y="946475"/>
                  </a:lnTo>
                  <a:lnTo>
                    <a:pt x="1048442" y="952805"/>
                  </a:lnTo>
                  <a:lnTo>
                    <a:pt x="1044963" y="959134"/>
                  </a:lnTo>
                  <a:lnTo>
                    <a:pt x="1041167" y="966096"/>
                  </a:lnTo>
                  <a:lnTo>
                    <a:pt x="1036739" y="973375"/>
                  </a:lnTo>
                  <a:lnTo>
                    <a:pt x="1031994" y="980654"/>
                  </a:lnTo>
                  <a:lnTo>
                    <a:pt x="1026933" y="988250"/>
                  </a:lnTo>
                  <a:lnTo>
                    <a:pt x="1021240" y="995845"/>
                  </a:lnTo>
                  <a:lnTo>
                    <a:pt x="1008904" y="1011353"/>
                  </a:lnTo>
                  <a:lnTo>
                    <a:pt x="997613" y="1025070"/>
                  </a:lnTo>
                  <a:lnTo>
                    <a:pt x="998737" y="1025688"/>
                  </a:lnTo>
                  <a:lnTo>
                    <a:pt x="1020087" y="1037234"/>
                  </a:lnTo>
                  <a:lnTo>
                    <a:pt x="1021090" y="1036320"/>
                  </a:lnTo>
                  <a:lnTo>
                    <a:pt x="1031219" y="1027112"/>
                  </a:lnTo>
                  <a:lnTo>
                    <a:pt x="1052110" y="1009332"/>
                  </a:lnTo>
                  <a:lnTo>
                    <a:pt x="1071419" y="993774"/>
                  </a:lnTo>
                  <a:lnTo>
                    <a:pt x="1088828" y="979804"/>
                  </a:lnTo>
                  <a:lnTo>
                    <a:pt x="1104021" y="968374"/>
                  </a:lnTo>
                  <a:lnTo>
                    <a:pt x="1116050" y="959802"/>
                  </a:lnTo>
                  <a:lnTo>
                    <a:pt x="1125862" y="952182"/>
                  </a:lnTo>
                  <a:lnTo>
                    <a:pt x="1136624" y="950277"/>
                  </a:lnTo>
                  <a:lnTo>
                    <a:pt x="1146437" y="949007"/>
                  </a:lnTo>
                  <a:lnTo>
                    <a:pt x="1156249" y="948372"/>
                  </a:lnTo>
                  <a:lnTo>
                    <a:pt x="1164795" y="947737"/>
                  </a:lnTo>
                  <a:lnTo>
                    <a:pt x="1172709" y="947737"/>
                  </a:lnTo>
                  <a:lnTo>
                    <a:pt x="1180622" y="948372"/>
                  </a:lnTo>
                  <a:lnTo>
                    <a:pt x="1187586" y="949007"/>
                  </a:lnTo>
                  <a:lnTo>
                    <a:pt x="1193916" y="949959"/>
                  </a:lnTo>
                  <a:lnTo>
                    <a:pt x="1199930" y="951547"/>
                  </a:lnTo>
                  <a:lnTo>
                    <a:pt x="1204995" y="953452"/>
                  </a:lnTo>
                  <a:lnTo>
                    <a:pt x="1209743" y="955674"/>
                  </a:lnTo>
                  <a:lnTo>
                    <a:pt x="1214174" y="958214"/>
                  </a:lnTo>
                  <a:lnTo>
                    <a:pt x="1217656" y="961072"/>
                  </a:lnTo>
                  <a:lnTo>
                    <a:pt x="1221138" y="964247"/>
                  </a:lnTo>
                  <a:lnTo>
                    <a:pt x="1223670" y="967739"/>
                  </a:lnTo>
                  <a:lnTo>
                    <a:pt x="1226202" y="971232"/>
                  </a:lnTo>
                  <a:lnTo>
                    <a:pt x="1228102" y="975359"/>
                  </a:lnTo>
                  <a:lnTo>
                    <a:pt x="1229684" y="979804"/>
                  </a:lnTo>
                  <a:lnTo>
                    <a:pt x="1230634" y="983932"/>
                  </a:lnTo>
                  <a:lnTo>
                    <a:pt x="1231583" y="988694"/>
                  </a:lnTo>
                  <a:lnTo>
                    <a:pt x="1231900" y="993774"/>
                  </a:lnTo>
                  <a:lnTo>
                    <a:pt x="1231900" y="998854"/>
                  </a:lnTo>
                  <a:lnTo>
                    <a:pt x="1231267" y="1003934"/>
                  </a:lnTo>
                  <a:lnTo>
                    <a:pt x="1230317" y="1009650"/>
                  </a:lnTo>
                  <a:lnTo>
                    <a:pt x="1229368" y="1015365"/>
                  </a:lnTo>
                  <a:lnTo>
                    <a:pt x="1228102" y="1021080"/>
                  </a:lnTo>
                  <a:lnTo>
                    <a:pt x="1226519" y="1027112"/>
                  </a:lnTo>
                  <a:lnTo>
                    <a:pt x="1224303" y="1033145"/>
                  </a:lnTo>
                  <a:lnTo>
                    <a:pt x="1222088" y="1039177"/>
                  </a:lnTo>
                  <a:lnTo>
                    <a:pt x="1219872" y="1045527"/>
                  </a:lnTo>
                  <a:lnTo>
                    <a:pt x="1214174" y="1058227"/>
                  </a:lnTo>
                  <a:lnTo>
                    <a:pt x="1207527" y="1070927"/>
                  </a:lnTo>
                  <a:lnTo>
                    <a:pt x="1200563" y="1084262"/>
                  </a:lnTo>
                  <a:lnTo>
                    <a:pt x="1192650" y="1097280"/>
                  </a:lnTo>
                  <a:lnTo>
                    <a:pt x="1184104" y="1110297"/>
                  </a:lnTo>
                  <a:lnTo>
                    <a:pt x="1177556" y="1120028"/>
                  </a:lnTo>
                  <a:lnTo>
                    <a:pt x="1226114" y="1144685"/>
                  </a:lnTo>
                  <a:lnTo>
                    <a:pt x="1235618" y="1136968"/>
                  </a:lnTo>
                  <a:lnTo>
                    <a:pt x="1241959" y="1131570"/>
                  </a:lnTo>
                  <a:lnTo>
                    <a:pt x="1248934" y="1126173"/>
                  </a:lnTo>
                  <a:lnTo>
                    <a:pt x="1256227" y="1121093"/>
                  </a:lnTo>
                  <a:lnTo>
                    <a:pt x="1263836" y="1116330"/>
                  </a:lnTo>
                  <a:lnTo>
                    <a:pt x="1271445" y="1111250"/>
                  </a:lnTo>
                  <a:lnTo>
                    <a:pt x="1279055" y="1106488"/>
                  </a:lnTo>
                  <a:lnTo>
                    <a:pt x="1286981" y="1102678"/>
                  </a:lnTo>
                  <a:lnTo>
                    <a:pt x="1295542" y="1098868"/>
                  </a:lnTo>
                  <a:lnTo>
                    <a:pt x="1303468" y="1095375"/>
                  </a:lnTo>
                  <a:lnTo>
                    <a:pt x="1304197" y="1095150"/>
                  </a:lnTo>
                  <a:lnTo>
                    <a:pt x="1255077" y="1053085"/>
                  </a:lnTo>
                  <a:lnTo>
                    <a:pt x="1253172" y="1051499"/>
                  </a:lnTo>
                  <a:lnTo>
                    <a:pt x="1251585" y="1049280"/>
                  </a:lnTo>
                  <a:lnTo>
                    <a:pt x="1249997" y="1047378"/>
                  </a:lnTo>
                  <a:lnTo>
                    <a:pt x="1248727" y="1045158"/>
                  </a:lnTo>
                  <a:lnTo>
                    <a:pt x="1247775" y="1042622"/>
                  </a:lnTo>
                  <a:lnTo>
                    <a:pt x="1247140" y="1040402"/>
                  </a:lnTo>
                  <a:lnTo>
                    <a:pt x="1246505" y="1038183"/>
                  </a:lnTo>
                  <a:lnTo>
                    <a:pt x="1246187" y="1035646"/>
                  </a:lnTo>
                  <a:lnTo>
                    <a:pt x="1246187" y="1033110"/>
                  </a:lnTo>
                  <a:lnTo>
                    <a:pt x="1246505" y="1030890"/>
                  </a:lnTo>
                  <a:lnTo>
                    <a:pt x="1246822" y="1028354"/>
                  </a:lnTo>
                  <a:lnTo>
                    <a:pt x="1247457" y="1026135"/>
                  </a:lnTo>
                  <a:lnTo>
                    <a:pt x="1248092" y="1023281"/>
                  </a:lnTo>
                  <a:lnTo>
                    <a:pt x="1249362" y="1021379"/>
                  </a:lnTo>
                  <a:lnTo>
                    <a:pt x="1250632" y="1019159"/>
                  </a:lnTo>
                  <a:lnTo>
                    <a:pt x="1252537" y="1016940"/>
                  </a:lnTo>
                  <a:lnTo>
                    <a:pt x="1254125" y="1015037"/>
                  </a:lnTo>
                  <a:lnTo>
                    <a:pt x="1256030" y="1013452"/>
                  </a:lnTo>
                  <a:lnTo>
                    <a:pt x="1258252" y="1012184"/>
                  </a:lnTo>
                  <a:lnTo>
                    <a:pt x="1260475" y="1010599"/>
                  </a:lnTo>
                  <a:lnTo>
                    <a:pt x="1262380" y="1009647"/>
                  </a:lnTo>
                  <a:lnTo>
                    <a:pt x="1264920" y="1009013"/>
                  </a:lnTo>
                  <a:lnTo>
                    <a:pt x="1267460" y="1008379"/>
                  </a:lnTo>
                  <a:lnTo>
                    <a:pt x="1269682" y="1008062"/>
                  </a:lnTo>
                  <a:lnTo>
                    <a:pt x="1272222" y="1008062"/>
                  </a:lnTo>
                  <a:lnTo>
                    <a:pt x="1274762" y="1008062"/>
                  </a:lnTo>
                  <a:lnTo>
                    <a:pt x="1277302" y="1008696"/>
                  </a:lnTo>
                  <a:lnTo>
                    <a:pt x="1279525" y="1009013"/>
                  </a:lnTo>
                  <a:lnTo>
                    <a:pt x="1281747" y="1009964"/>
                  </a:lnTo>
                  <a:lnTo>
                    <a:pt x="1284287" y="1010916"/>
                  </a:lnTo>
                  <a:lnTo>
                    <a:pt x="1286510" y="1012818"/>
                  </a:lnTo>
                  <a:lnTo>
                    <a:pt x="1288415" y="1014086"/>
                  </a:lnTo>
                  <a:lnTo>
                    <a:pt x="1476735" y="1175116"/>
                  </a:lnTo>
                  <a:lnTo>
                    <a:pt x="1485356" y="1180861"/>
                  </a:lnTo>
                  <a:lnTo>
                    <a:pt x="1496783" y="1187525"/>
                  </a:lnTo>
                  <a:lnTo>
                    <a:pt x="1503132" y="1191015"/>
                  </a:lnTo>
                  <a:lnTo>
                    <a:pt x="1509798" y="1194506"/>
                  </a:lnTo>
                  <a:lnTo>
                    <a:pt x="1516781" y="1197679"/>
                  </a:lnTo>
                  <a:lnTo>
                    <a:pt x="1523765" y="1200852"/>
                  </a:lnTo>
                  <a:lnTo>
                    <a:pt x="1531066" y="1203708"/>
                  </a:lnTo>
                  <a:lnTo>
                    <a:pt x="1538367" y="1206247"/>
                  </a:lnTo>
                  <a:lnTo>
                    <a:pt x="1545668" y="1208151"/>
                  </a:lnTo>
                  <a:lnTo>
                    <a:pt x="1552969" y="1209738"/>
                  </a:lnTo>
                  <a:lnTo>
                    <a:pt x="1560587" y="1210690"/>
                  </a:lnTo>
                  <a:lnTo>
                    <a:pt x="1567888" y="1211324"/>
                  </a:lnTo>
                  <a:lnTo>
                    <a:pt x="1572649" y="1210690"/>
                  </a:lnTo>
                  <a:lnTo>
                    <a:pt x="1577411" y="1210372"/>
                  </a:lnTo>
                  <a:lnTo>
                    <a:pt x="1581855" y="1209420"/>
                  </a:lnTo>
                  <a:lnTo>
                    <a:pt x="1586299" y="1208151"/>
                  </a:lnTo>
                  <a:lnTo>
                    <a:pt x="1590108" y="1206564"/>
                  </a:lnTo>
                  <a:lnTo>
                    <a:pt x="1593917" y="1204026"/>
                  </a:lnTo>
                  <a:lnTo>
                    <a:pt x="1597409" y="1201804"/>
                  </a:lnTo>
                  <a:lnTo>
                    <a:pt x="1600900" y="1198948"/>
                  </a:lnTo>
                  <a:lnTo>
                    <a:pt x="1601535" y="1197996"/>
                  </a:lnTo>
                  <a:lnTo>
                    <a:pt x="1601853" y="1197362"/>
                  </a:lnTo>
                  <a:lnTo>
                    <a:pt x="1602170" y="1195141"/>
                  </a:lnTo>
                  <a:lnTo>
                    <a:pt x="1602170" y="1191967"/>
                  </a:lnTo>
                  <a:lnTo>
                    <a:pt x="1601218" y="1188159"/>
                  </a:lnTo>
                  <a:lnTo>
                    <a:pt x="1599948" y="1183717"/>
                  </a:lnTo>
                  <a:lnTo>
                    <a:pt x="1597726" y="1178640"/>
                  </a:lnTo>
                  <a:lnTo>
                    <a:pt x="1595504" y="1173245"/>
                  </a:lnTo>
                  <a:lnTo>
                    <a:pt x="1592647" y="1167533"/>
                  </a:lnTo>
                  <a:lnTo>
                    <a:pt x="1589155" y="1161186"/>
                  </a:lnTo>
                  <a:lnTo>
                    <a:pt x="1585029" y="1154523"/>
                  </a:lnTo>
                  <a:lnTo>
                    <a:pt x="1580902" y="1147541"/>
                  </a:lnTo>
                  <a:lnTo>
                    <a:pt x="1576141" y="1140560"/>
                  </a:lnTo>
                  <a:lnTo>
                    <a:pt x="1570745" y="1132944"/>
                  </a:lnTo>
                  <a:lnTo>
                    <a:pt x="1565031" y="1125646"/>
                  </a:lnTo>
                  <a:lnTo>
                    <a:pt x="1559000" y="1118347"/>
                  </a:lnTo>
                  <a:lnTo>
                    <a:pt x="1552334" y="1111049"/>
                  </a:lnTo>
                  <a:lnTo>
                    <a:pt x="1550747" y="1109145"/>
                  </a:lnTo>
                  <a:lnTo>
                    <a:pt x="1549477" y="1106923"/>
                  </a:lnTo>
                  <a:lnTo>
                    <a:pt x="1548525" y="1105020"/>
                  </a:lnTo>
                  <a:lnTo>
                    <a:pt x="1548518" y="1105002"/>
                  </a:lnTo>
                  <a:lnTo>
                    <a:pt x="1288131" y="881697"/>
                  </a:lnTo>
                  <a:lnTo>
                    <a:pt x="1286218" y="880109"/>
                  </a:lnTo>
                  <a:lnTo>
                    <a:pt x="1284625" y="878204"/>
                  </a:lnTo>
                  <a:lnTo>
                    <a:pt x="1283350" y="875982"/>
                  </a:lnTo>
                  <a:lnTo>
                    <a:pt x="1282394" y="873759"/>
                  </a:lnTo>
                  <a:lnTo>
                    <a:pt x="1281119" y="871854"/>
                  </a:lnTo>
                  <a:lnTo>
                    <a:pt x="1280162" y="869314"/>
                  </a:lnTo>
                  <a:lnTo>
                    <a:pt x="1279844" y="866774"/>
                  </a:lnTo>
                  <a:lnTo>
                    <a:pt x="1279525" y="864552"/>
                  </a:lnTo>
                  <a:lnTo>
                    <a:pt x="1279525" y="862012"/>
                  </a:lnTo>
                  <a:lnTo>
                    <a:pt x="1279525" y="859472"/>
                  </a:lnTo>
                  <a:lnTo>
                    <a:pt x="1279844" y="857249"/>
                  </a:lnTo>
                  <a:lnTo>
                    <a:pt x="1280481" y="854709"/>
                  </a:lnTo>
                  <a:lnTo>
                    <a:pt x="1281437" y="852487"/>
                  </a:lnTo>
                  <a:lnTo>
                    <a:pt x="1282712" y="849947"/>
                  </a:lnTo>
                  <a:lnTo>
                    <a:pt x="1283987" y="847724"/>
                  </a:lnTo>
                  <a:lnTo>
                    <a:pt x="1285581" y="845819"/>
                  </a:lnTo>
                  <a:lnTo>
                    <a:pt x="1287493" y="843597"/>
                  </a:lnTo>
                  <a:lnTo>
                    <a:pt x="1289406" y="842009"/>
                  </a:lnTo>
                  <a:lnTo>
                    <a:pt x="1291637" y="840739"/>
                  </a:lnTo>
                  <a:lnTo>
                    <a:pt x="1293549" y="839469"/>
                  </a:lnTo>
                  <a:lnTo>
                    <a:pt x="1296099" y="838517"/>
                  </a:lnTo>
                  <a:lnTo>
                    <a:pt x="1298330" y="837882"/>
                  </a:lnTo>
                  <a:lnTo>
                    <a:pt x="1300561" y="837247"/>
                  </a:lnTo>
                  <a:lnTo>
                    <a:pt x="1303430" y="836929"/>
                  </a:lnTo>
                  <a:lnTo>
                    <a:pt x="1305661" y="836612"/>
                  </a:lnTo>
                  <a:lnTo>
                    <a:pt x="1308211" y="836929"/>
                  </a:lnTo>
                  <a:lnTo>
                    <a:pt x="1310761" y="837247"/>
                  </a:lnTo>
                  <a:lnTo>
                    <a:pt x="1312992" y="838199"/>
                  </a:lnTo>
                  <a:lnTo>
                    <a:pt x="1315542" y="839152"/>
                  </a:lnTo>
                  <a:lnTo>
                    <a:pt x="1317773" y="840104"/>
                  </a:lnTo>
                  <a:lnTo>
                    <a:pt x="1319685" y="841374"/>
                  </a:lnTo>
                  <a:lnTo>
                    <a:pt x="1322235" y="842962"/>
                  </a:lnTo>
                  <a:lnTo>
                    <a:pt x="1599213" y="1080452"/>
                  </a:lnTo>
                  <a:lnTo>
                    <a:pt x="1601126" y="1082675"/>
                  </a:lnTo>
                  <a:lnTo>
                    <a:pt x="1602720" y="1084262"/>
                  </a:lnTo>
                  <a:lnTo>
                    <a:pt x="1603369" y="1085394"/>
                  </a:lnTo>
                  <a:lnTo>
                    <a:pt x="1603757" y="1085663"/>
                  </a:lnTo>
                  <a:lnTo>
                    <a:pt x="1609153" y="1089153"/>
                  </a:lnTo>
                  <a:lnTo>
                    <a:pt x="1614867" y="1092326"/>
                  </a:lnTo>
                  <a:lnTo>
                    <a:pt x="1621216" y="1095500"/>
                  </a:lnTo>
                  <a:lnTo>
                    <a:pt x="1627882" y="1098673"/>
                  </a:lnTo>
                  <a:lnTo>
                    <a:pt x="1634865" y="1101529"/>
                  </a:lnTo>
                  <a:lnTo>
                    <a:pt x="1642484" y="1104385"/>
                  </a:lnTo>
                  <a:lnTo>
                    <a:pt x="1650737" y="1106289"/>
                  </a:lnTo>
                  <a:lnTo>
                    <a:pt x="1658673" y="1107875"/>
                  </a:lnTo>
                  <a:lnTo>
                    <a:pt x="1667243" y="1109462"/>
                  </a:lnTo>
                  <a:lnTo>
                    <a:pt x="1676131" y="1109779"/>
                  </a:lnTo>
                  <a:lnTo>
                    <a:pt x="1680893" y="1109462"/>
                  </a:lnTo>
                  <a:lnTo>
                    <a:pt x="1685654" y="1109145"/>
                  </a:lnTo>
                  <a:lnTo>
                    <a:pt x="1690733" y="1108510"/>
                  </a:lnTo>
                  <a:lnTo>
                    <a:pt x="1695494" y="1107241"/>
                  </a:lnTo>
                  <a:lnTo>
                    <a:pt x="1700256" y="1105971"/>
                  </a:lnTo>
                  <a:lnTo>
                    <a:pt x="1705017" y="1104702"/>
                  </a:lnTo>
                  <a:lnTo>
                    <a:pt x="1709461" y="1102798"/>
                  </a:lnTo>
                  <a:lnTo>
                    <a:pt x="1713905" y="1100577"/>
                  </a:lnTo>
                  <a:lnTo>
                    <a:pt x="1718349" y="1098356"/>
                  </a:lnTo>
                  <a:lnTo>
                    <a:pt x="1722158" y="1095817"/>
                  </a:lnTo>
                  <a:lnTo>
                    <a:pt x="1725015" y="1092961"/>
                  </a:lnTo>
                  <a:lnTo>
                    <a:pt x="1726920" y="1090740"/>
                  </a:lnTo>
                  <a:lnTo>
                    <a:pt x="1728824" y="1088201"/>
                  </a:lnTo>
                  <a:lnTo>
                    <a:pt x="1729777" y="1085980"/>
                  </a:lnTo>
                  <a:lnTo>
                    <a:pt x="1730411" y="1083759"/>
                  </a:lnTo>
                  <a:lnTo>
                    <a:pt x="1730729" y="1081220"/>
                  </a:lnTo>
                  <a:lnTo>
                    <a:pt x="1731046" y="1078681"/>
                  </a:lnTo>
                  <a:lnTo>
                    <a:pt x="1731364" y="1075508"/>
                  </a:lnTo>
                  <a:lnTo>
                    <a:pt x="1731046" y="1072652"/>
                  </a:lnTo>
                  <a:lnTo>
                    <a:pt x="1730729" y="1069796"/>
                  </a:lnTo>
                  <a:lnTo>
                    <a:pt x="1729459" y="1063450"/>
                  </a:lnTo>
                  <a:lnTo>
                    <a:pt x="1727237" y="1056468"/>
                  </a:lnTo>
                  <a:lnTo>
                    <a:pt x="1724380" y="1049487"/>
                  </a:lnTo>
                  <a:lnTo>
                    <a:pt x="1721523" y="1042506"/>
                  </a:lnTo>
                  <a:lnTo>
                    <a:pt x="1717397" y="1035525"/>
                  </a:lnTo>
                  <a:lnTo>
                    <a:pt x="1713270" y="1028226"/>
                  </a:lnTo>
                  <a:lnTo>
                    <a:pt x="1708826" y="1021245"/>
                  </a:lnTo>
                  <a:lnTo>
                    <a:pt x="1704065" y="1014581"/>
                  </a:lnTo>
                  <a:lnTo>
                    <a:pt x="1699303" y="1008235"/>
                  </a:lnTo>
                  <a:lnTo>
                    <a:pt x="1694542" y="1001888"/>
                  </a:lnTo>
                  <a:lnTo>
                    <a:pt x="1685337" y="990781"/>
                  </a:lnTo>
                  <a:lnTo>
                    <a:pt x="1677083" y="982213"/>
                  </a:lnTo>
                  <a:lnTo>
                    <a:pt x="1675496" y="980309"/>
                  </a:lnTo>
                  <a:lnTo>
                    <a:pt x="1674227" y="978406"/>
                  </a:lnTo>
                  <a:lnTo>
                    <a:pt x="1672005" y="974598"/>
                  </a:lnTo>
                  <a:lnTo>
                    <a:pt x="1671927" y="974324"/>
                  </a:lnTo>
                  <a:lnTo>
                    <a:pt x="1444336" y="780150"/>
                  </a:lnTo>
                  <a:lnTo>
                    <a:pt x="1442107" y="778243"/>
                  </a:lnTo>
                  <a:lnTo>
                    <a:pt x="1440514" y="776336"/>
                  </a:lnTo>
                  <a:lnTo>
                    <a:pt x="1439240" y="774429"/>
                  </a:lnTo>
                  <a:lnTo>
                    <a:pt x="1437966" y="771886"/>
                  </a:lnTo>
                  <a:lnTo>
                    <a:pt x="1436692" y="769978"/>
                  </a:lnTo>
                  <a:lnTo>
                    <a:pt x="1436055" y="767753"/>
                  </a:lnTo>
                  <a:lnTo>
                    <a:pt x="1435418" y="764892"/>
                  </a:lnTo>
                  <a:lnTo>
                    <a:pt x="1435100" y="762667"/>
                  </a:lnTo>
                  <a:lnTo>
                    <a:pt x="1435100" y="760442"/>
                  </a:lnTo>
                  <a:lnTo>
                    <a:pt x="1435418" y="757581"/>
                  </a:lnTo>
                  <a:lnTo>
                    <a:pt x="1435737" y="755356"/>
                  </a:lnTo>
                  <a:lnTo>
                    <a:pt x="1436374" y="752813"/>
                  </a:lnTo>
                  <a:lnTo>
                    <a:pt x="1437329" y="750588"/>
                  </a:lnTo>
                  <a:lnTo>
                    <a:pt x="1438603" y="748363"/>
                  </a:lnTo>
                  <a:lnTo>
                    <a:pt x="1439877" y="745820"/>
                  </a:lnTo>
                  <a:lnTo>
                    <a:pt x="1441470" y="743912"/>
                  </a:lnTo>
                  <a:lnTo>
                    <a:pt x="1443062" y="742005"/>
                  </a:lnTo>
                  <a:lnTo>
                    <a:pt x="1445292" y="740098"/>
                  </a:lnTo>
                  <a:lnTo>
                    <a:pt x="1447203" y="738826"/>
                  </a:lnTo>
                  <a:lnTo>
                    <a:pt x="1449114" y="737555"/>
                  </a:lnTo>
                  <a:lnTo>
                    <a:pt x="1451662" y="736601"/>
                  </a:lnTo>
                  <a:lnTo>
                    <a:pt x="1453891" y="735966"/>
                  </a:lnTo>
                  <a:lnTo>
                    <a:pt x="1456120" y="735330"/>
                  </a:lnTo>
                  <a:lnTo>
                    <a:pt x="1458987" y="735012"/>
                  </a:lnTo>
                  <a:lnTo>
                    <a:pt x="1461216" y="735012"/>
                  </a:lnTo>
                  <a:lnTo>
                    <a:pt x="1464083" y="735330"/>
                  </a:lnTo>
                  <a:lnTo>
                    <a:pt x="1466312" y="735648"/>
                  </a:lnTo>
                  <a:lnTo>
                    <a:pt x="1468542" y="736283"/>
                  </a:lnTo>
                  <a:lnTo>
                    <a:pt x="1471089" y="736919"/>
                  </a:lnTo>
                  <a:lnTo>
                    <a:pt x="1473319" y="738191"/>
                  </a:lnTo>
                  <a:lnTo>
                    <a:pt x="1475548" y="739462"/>
                  </a:lnTo>
                  <a:lnTo>
                    <a:pt x="1477778" y="741369"/>
                  </a:lnTo>
                  <a:lnTo>
                    <a:pt x="1720261" y="947946"/>
                  </a:lnTo>
                  <a:lnTo>
                    <a:pt x="1725967" y="950798"/>
                  </a:lnTo>
                  <a:lnTo>
                    <a:pt x="1748505" y="962222"/>
                  </a:lnTo>
                  <a:lnTo>
                    <a:pt x="1760250" y="967934"/>
                  </a:lnTo>
                  <a:lnTo>
                    <a:pt x="1771043" y="972694"/>
                  </a:lnTo>
                  <a:lnTo>
                    <a:pt x="1782153" y="976819"/>
                  </a:lnTo>
                  <a:lnTo>
                    <a:pt x="1787549" y="978723"/>
                  </a:lnTo>
                  <a:lnTo>
                    <a:pt x="1792628" y="980309"/>
                  </a:lnTo>
                  <a:lnTo>
                    <a:pt x="1797389" y="981579"/>
                  </a:lnTo>
                  <a:lnTo>
                    <a:pt x="1802468" y="982531"/>
                  </a:lnTo>
                  <a:lnTo>
                    <a:pt x="1806912" y="982848"/>
                  </a:lnTo>
                  <a:lnTo>
                    <a:pt x="1811673" y="983165"/>
                  </a:lnTo>
                  <a:lnTo>
                    <a:pt x="1814848" y="983165"/>
                  </a:lnTo>
                  <a:lnTo>
                    <a:pt x="1818974" y="982531"/>
                  </a:lnTo>
                  <a:lnTo>
                    <a:pt x="1820879" y="981896"/>
                  </a:lnTo>
                  <a:lnTo>
                    <a:pt x="1823101" y="981261"/>
                  </a:lnTo>
                  <a:lnTo>
                    <a:pt x="1825640" y="979992"/>
                  </a:lnTo>
                  <a:lnTo>
                    <a:pt x="1827862" y="977771"/>
                  </a:lnTo>
                  <a:lnTo>
                    <a:pt x="1829767" y="975867"/>
                  </a:lnTo>
                  <a:lnTo>
                    <a:pt x="1832306" y="973328"/>
                  </a:lnTo>
                  <a:lnTo>
                    <a:pt x="1834528" y="969838"/>
                  </a:lnTo>
                  <a:lnTo>
                    <a:pt x="1836433" y="965395"/>
                  </a:lnTo>
                  <a:lnTo>
                    <a:pt x="1838972" y="960953"/>
                  </a:lnTo>
                  <a:lnTo>
                    <a:pt x="1840559" y="955558"/>
                  </a:lnTo>
                  <a:lnTo>
                    <a:pt x="1842464" y="948894"/>
                  </a:lnTo>
                  <a:lnTo>
                    <a:pt x="1844369" y="941596"/>
                  </a:lnTo>
                  <a:lnTo>
                    <a:pt x="1845321" y="935884"/>
                  </a:lnTo>
                  <a:lnTo>
                    <a:pt x="1845638" y="929854"/>
                  </a:lnTo>
                  <a:lnTo>
                    <a:pt x="1845321" y="924143"/>
                  </a:lnTo>
                  <a:lnTo>
                    <a:pt x="1844686" y="918113"/>
                  </a:lnTo>
                  <a:lnTo>
                    <a:pt x="1843099" y="912401"/>
                  </a:lnTo>
                  <a:lnTo>
                    <a:pt x="1841194" y="906689"/>
                  </a:lnTo>
                  <a:lnTo>
                    <a:pt x="1839290" y="901295"/>
                  </a:lnTo>
                  <a:lnTo>
                    <a:pt x="1836433" y="895900"/>
                  </a:lnTo>
                  <a:lnTo>
                    <a:pt x="1833576" y="890188"/>
                  </a:lnTo>
                  <a:lnTo>
                    <a:pt x="1830719" y="884794"/>
                  </a:lnTo>
                  <a:lnTo>
                    <a:pt x="1823101" y="874005"/>
                  </a:lnTo>
                  <a:lnTo>
                    <a:pt x="1815483" y="863216"/>
                  </a:lnTo>
                  <a:lnTo>
                    <a:pt x="1807864" y="852744"/>
                  </a:lnTo>
                  <a:lnTo>
                    <a:pt x="1798976" y="841320"/>
                  </a:lnTo>
                  <a:lnTo>
                    <a:pt x="1794850" y="835608"/>
                  </a:lnTo>
                  <a:lnTo>
                    <a:pt x="1791041" y="829896"/>
                  </a:lnTo>
                  <a:lnTo>
                    <a:pt x="1783105" y="817520"/>
                  </a:lnTo>
                  <a:lnTo>
                    <a:pt x="1775487" y="804510"/>
                  </a:lnTo>
                  <a:lnTo>
                    <a:pt x="1772927" y="799925"/>
                  </a:lnTo>
                  <a:lnTo>
                    <a:pt x="1762353" y="789648"/>
                  </a:lnTo>
                  <a:lnTo>
                    <a:pt x="1738534" y="767435"/>
                  </a:lnTo>
                  <a:lnTo>
                    <a:pt x="1711856" y="742048"/>
                  </a:lnTo>
                  <a:lnTo>
                    <a:pt x="1682955" y="714758"/>
                  </a:lnTo>
                  <a:lnTo>
                    <a:pt x="1652148" y="686833"/>
                  </a:lnTo>
                  <a:lnTo>
                    <a:pt x="1620389" y="659225"/>
                  </a:lnTo>
                  <a:lnTo>
                    <a:pt x="1588630" y="631935"/>
                  </a:lnTo>
                  <a:lnTo>
                    <a:pt x="1573385" y="619242"/>
                  </a:lnTo>
                  <a:lnTo>
                    <a:pt x="1557823" y="606866"/>
                  </a:lnTo>
                  <a:lnTo>
                    <a:pt x="1542896" y="595125"/>
                  </a:lnTo>
                  <a:lnTo>
                    <a:pt x="1528605" y="584018"/>
                  </a:lnTo>
                  <a:lnTo>
                    <a:pt x="1514948" y="574181"/>
                  </a:lnTo>
                  <a:lnTo>
                    <a:pt x="1501609" y="564661"/>
                  </a:lnTo>
                  <a:lnTo>
                    <a:pt x="1489223" y="557045"/>
                  </a:lnTo>
                  <a:lnTo>
                    <a:pt x="1477790" y="550064"/>
                  </a:lnTo>
                  <a:lnTo>
                    <a:pt x="1466992" y="544669"/>
                  </a:lnTo>
                  <a:lnTo>
                    <a:pt x="1462228" y="542448"/>
                  </a:lnTo>
                  <a:lnTo>
                    <a:pt x="1457781" y="540544"/>
                  </a:lnTo>
                  <a:lnTo>
                    <a:pt x="1453335" y="538957"/>
                  </a:lnTo>
                  <a:lnTo>
                    <a:pt x="1449206" y="538005"/>
                  </a:lnTo>
                  <a:lnTo>
                    <a:pt x="1445713" y="537371"/>
                  </a:lnTo>
                  <a:lnTo>
                    <a:pt x="1442219" y="537371"/>
                  </a:lnTo>
                  <a:lnTo>
                    <a:pt x="1429516" y="537053"/>
                  </a:lnTo>
                  <a:lnTo>
                    <a:pt x="1417129" y="536101"/>
                  </a:lnTo>
                  <a:lnTo>
                    <a:pt x="1393310" y="533563"/>
                  </a:lnTo>
                  <a:lnTo>
                    <a:pt x="1381559" y="532928"/>
                  </a:lnTo>
                  <a:lnTo>
                    <a:pt x="1369808" y="532611"/>
                  </a:lnTo>
                  <a:lnTo>
                    <a:pt x="1363774" y="532928"/>
                  </a:lnTo>
                  <a:lnTo>
                    <a:pt x="1357740" y="533245"/>
                  </a:lnTo>
                  <a:lnTo>
                    <a:pt x="1351705" y="533880"/>
                  </a:lnTo>
                  <a:lnTo>
                    <a:pt x="1345671" y="535149"/>
                  </a:lnTo>
                  <a:lnTo>
                    <a:pt x="1339637" y="536419"/>
                  </a:lnTo>
                  <a:lnTo>
                    <a:pt x="1333920" y="538323"/>
                  </a:lnTo>
                  <a:lnTo>
                    <a:pt x="1327568" y="540227"/>
                  </a:lnTo>
                  <a:lnTo>
                    <a:pt x="1321534" y="543083"/>
                  </a:lnTo>
                  <a:lnTo>
                    <a:pt x="1315182" y="546256"/>
                  </a:lnTo>
                  <a:lnTo>
                    <a:pt x="1308830" y="549746"/>
                  </a:lnTo>
                  <a:lnTo>
                    <a:pt x="1302161" y="553872"/>
                  </a:lnTo>
                  <a:lnTo>
                    <a:pt x="1295491" y="558949"/>
                  </a:lnTo>
                  <a:lnTo>
                    <a:pt x="1288822" y="564344"/>
                  </a:lnTo>
                  <a:lnTo>
                    <a:pt x="1281517" y="570373"/>
                  </a:lnTo>
                  <a:lnTo>
                    <a:pt x="1274530" y="577037"/>
                  </a:lnTo>
                  <a:lnTo>
                    <a:pt x="1267225" y="584653"/>
                  </a:lnTo>
                  <a:lnTo>
                    <a:pt x="1259921" y="593221"/>
                  </a:lnTo>
                  <a:lnTo>
                    <a:pt x="1252616" y="602106"/>
                  </a:lnTo>
                  <a:lnTo>
                    <a:pt x="1244676" y="612260"/>
                  </a:lnTo>
                  <a:lnTo>
                    <a:pt x="1236737" y="622732"/>
                  </a:lnTo>
                  <a:lnTo>
                    <a:pt x="1232608" y="628444"/>
                  </a:lnTo>
                  <a:lnTo>
                    <a:pt x="1228162" y="633839"/>
                  </a:lnTo>
                  <a:lnTo>
                    <a:pt x="1219269" y="644628"/>
                  </a:lnTo>
                  <a:lnTo>
                    <a:pt x="1209424" y="654783"/>
                  </a:lnTo>
                  <a:lnTo>
                    <a:pt x="1199261" y="664937"/>
                  </a:lnTo>
                  <a:lnTo>
                    <a:pt x="1188145" y="674140"/>
                  </a:lnTo>
                  <a:lnTo>
                    <a:pt x="1177029" y="683342"/>
                  </a:lnTo>
                  <a:lnTo>
                    <a:pt x="1165278" y="691593"/>
                  </a:lnTo>
                  <a:lnTo>
                    <a:pt x="1153845" y="699526"/>
                  </a:lnTo>
                  <a:lnTo>
                    <a:pt x="1141776" y="706508"/>
                  </a:lnTo>
                  <a:lnTo>
                    <a:pt x="1129390" y="713171"/>
                  </a:lnTo>
                  <a:lnTo>
                    <a:pt x="1117322" y="718883"/>
                  </a:lnTo>
                  <a:lnTo>
                    <a:pt x="1105253" y="724278"/>
                  </a:lnTo>
                  <a:lnTo>
                    <a:pt x="1093184" y="728403"/>
                  </a:lnTo>
                  <a:lnTo>
                    <a:pt x="1081433" y="731894"/>
                  </a:lnTo>
                  <a:lnTo>
                    <a:pt x="1070318" y="734433"/>
                  </a:lnTo>
                  <a:lnTo>
                    <a:pt x="1064601" y="735385"/>
                  </a:lnTo>
                  <a:lnTo>
                    <a:pt x="1059202" y="736019"/>
                  </a:lnTo>
                  <a:lnTo>
                    <a:pt x="1053803" y="736654"/>
                  </a:lnTo>
                  <a:lnTo>
                    <a:pt x="1048404" y="736971"/>
                  </a:lnTo>
                  <a:lnTo>
                    <a:pt x="1043322" y="736971"/>
                  </a:lnTo>
                  <a:lnTo>
                    <a:pt x="1038558" y="736654"/>
                  </a:lnTo>
                  <a:lnTo>
                    <a:pt x="1033795" y="736019"/>
                  </a:lnTo>
                  <a:lnTo>
                    <a:pt x="1029031" y="735385"/>
                  </a:lnTo>
                  <a:lnTo>
                    <a:pt x="1024267" y="734433"/>
                  </a:lnTo>
                  <a:lnTo>
                    <a:pt x="1020138" y="732846"/>
                  </a:lnTo>
                  <a:lnTo>
                    <a:pt x="1016009" y="731259"/>
                  </a:lnTo>
                  <a:lnTo>
                    <a:pt x="1012198" y="729355"/>
                  </a:lnTo>
                  <a:lnTo>
                    <a:pt x="1008387" y="727134"/>
                  </a:lnTo>
                  <a:lnTo>
                    <a:pt x="1004894" y="724595"/>
                  </a:lnTo>
                  <a:lnTo>
                    <a:pt x="1001718" y="722057"/>
                  </a:lnTo>
                  <a:lnTo>
                    <a:pt x="998542" y="718883"/>
                  </a:lnTo>
                  <a:lnTo>
                    <a:pt x="996001" y="715710"/>
                  </a:lnTo>
                  <a:lnTo>
                    <a:pt x="993778" y="711902"/>
                  </a:lnTo>
                  <a:lnTo>
                    <a:pt x="991237" y="707777"/>
                  </a:lnTo>
                  <a:lnTo>
                    <a:pt x="989331" y="703652"/>
                  </a:lnTo>
                  <a:lnTo>
                    <a:pt x="987744" y="698892"/>
                  </a:lnTo>
                  <a:lnTo>
                    <a:pt x="986473" y="693814"/>
                  </a:lnTo>
                  <a:lnTo>
                    <a:pt x="985203" y="688420"/>
                  </a:lnTo>
                  <a:lnTo>
                    <a:pt x="984568" y="683025"/>
                  </a:lnTo>
                  <a:lnTo>
                    <a:pt x="984250" y="676678"/>
                  </a:lnTo>
                  <a:lnTo>
                    <a:pt x="984250" y="670332"/>
                  </a:lnTo>
                  <a:lnTo>
                    <a:pt x="984250" y="663668"/>
                  </a:lnTo>
                  <a:lnTo>
                    <a:pt x="984885" y="656369"/>
                  </a:lnTo>
                  <a:lnTo>
                    <a:pt x="986156" y="648753"/>
                  </a:lnTo>
                  <a:lnTo>
                    <a:pt x="987744" y="641138"/>
                  </a:lnTo>
                  <a:lnTo>
                    <a:pt x="989331" y="632887"/>
                  </a:lnTo>
                  <a:lnTo>
                    <a:pt x="991237" y="624002"/>
                  </a:lnTo>
                  <a:lnTo>
                    <a:pt x="994095" y="615116"/>
                  </a:lnTo>
                  <a:lnTo>
                    <a:pt x="996954" y="605914"/>
                  </a:lnTo>
                  <a:lnTo>
                    <a:pt x="1002035" y="594173"/>
                  </a:lnTo>
                  <a:lnTo>
                    <a:pt x="1007752" y="580845"/>
                  </a:lnTo>
                  <a:lnTo>
                    <a:pt x="1015692" y="563074"/>
                  </a:lnTo>
                  <a:lnTo>
                    <a:pt x="1025855" y="542131"/>
                  </a:lnTo>
                  <a:lnTo>
                    <a:pt x="1037606" y="518648"/>
                  </a:lnTo>
                  <a:lnTo>
                    <a:pt x="1050627" y="492944"/>
                  </a:lnTo>
                  <a:lnTo>
                    <a:pt x="1057932" y="479934"/>
                  </a:lnTo>
                  <a:lnTo>
                    <a:pt x="1065554" y="466606"/>
                  </a:lnTo>
                  <a:lnTo>
                    <a:pt x="1073176" y="452961"/>
                  </a:lnTo>
                  <a:lnTo>
                    <a:pt x="1081433" y="439316"/>
                  </a:lnTo>
                  <a:lnTo>
                    <a:pt x="1090326" y="425988"/>
                  </a:lnTo>
                  <a:lnTo>
                    <a:pt x="1098901" y="412660"/>
                  </a:lnTo>
                  <a:lnTo>
                    <a:pt x="1107794" y="399015"/>
                  </a:lnTo>
                  <a:lnTo>
                    <a:pt x="1117322" y="386321"/>
                  </a:lnTo>
                  <a:lnTo>
                    <a:pt x="1126532" y="374263"/>
                  </a:lnTo>
                  <a:lnTo>
                    <a:pt x="1136695" y="362522"/>
                  </a:lnTo>
                  <a:lnTo>
                    <a:pt x="1146223" y="351098"/>
                  </a:lnTo>
                  <a:lnTo>
                    <a:pt x="1156703" y="340626"/>
                  </a:lnTo>
                  <a:lnTo>
                    <a:pt x="1166866" y="331106"/>
                  </a:lnTo>
                  <a:lnTo>
                    <a:pt x="1177029" y="322538"/>
                  </a:lnTo>
                  <a:lnTo>
                    <a:pt x="1182428" y="318095"/>
                  </a:lnTo>
                  <a:lnTo>
                    <a:pt x="1187827" y="314287"/>
                  </a:lnTo>
                  <a:lnTo>
                    <a:pt x="1193226" y="311114"/>
                  </a:lnTo>
                  <a:lnTo>
                    <a:pt x="1197990" y="307624"/>
                  </a:lnTo>
                  <a:lnTo>
                    <a:pt x="1203389" y="304768"/>
                  </a:lnTo>
                  <a:lnTo>
                    <a:pt x="1208788" y="301912"/>
                  </a:lnTo>
                  <a:lnTo>
                    <a:pt x="1214187" y="299690"/>
                  </a:lnTo>
                  <a:lnTo>
                    <a:pt x="1219587" y="297786"/>
                  </a:lnTo>
                  <a:lnTo>
                    <a:pt x="1233878" y="293026"/>
                  </a:lnTo>
                  <a:lnTo>
                    <a:pt x="1248805" y="288584"/>
                  </a:lnTo>
                  <a:lnTo>
                    <a:pt x="1264367" y="284458"/>
                  </a:lnTo>
                  <a:lnTo>
                    <a:pt x="1279929" y="280651"/>
                  </a:lnTo>
                  <a:lnTo>
                    <a:pt x="1296126" y="276843"/>
                  </a:lnTo>
                  <a:lnTo>
                    <a:pt x="1312324" y="273352"/>
                  </a:lnTo>
                  <a:lnTo>
                    <a:pt x="1329156" y="270179"/>
                  </a:lnTo>
                  <a:lnTo>
                    <a:pt x="1345989" y="267323"/>
                  </a:lnTo>
                  <a:lnTo>
                    <a:pt x="1363456" y="264784"/>
                  </a:lnTo>
                  <a:lnTo>
                    <a:pt x="1380606" y="261928"/>
                  </a:lnTo>
                  <a:lnTo>
                    <a:pt x="1398391" y="259707"/>
                  </a:lnTo>
                  <a:lnTo>
                    <a:pt x="1402962" y="259030"/>
                  </a:lnTo>
                  <a:lnTo>
                    <a:pt x="1213954" y="208886"/>
                  </a:lnTo>
                  <a:close/>
                  <a:moveTo>
                    <a:pt x="1214906" y="157162"/>
                  </a:moveTo>
                  <a:lnTo>
                    <a:pt x="1219033" y="157479"/>
                  </a:lnTo>
                  <a:lnTo>
                    <a:pt x="1222842" y="158114"/>
                  </a:lnTo>
                  <a:lnTo>
                    <a:pt x="1555169" y="246562"/>
                  </a:lnTo>
                  <a:lnTo>
                    <a:pt x="1581643" y="245744"/>
                  </a:lnTo>
                  <a:lnTo>
                    <a:pt x="1610544" y="244792"/>
                  </a:lnTo>
                  <a:lnTo>
                    <a:pt x="1637221" y="244475"/>
                  </a:lnTo>
                  <a:lnTo>
                    <a:pt x="1661041" y="244792"/>
                  </a:lnTo>
                  <a:lnTo>
                    <a:pt x="1682002" y="245744"/>
                  </a:lnTo>
                  <a:lnTo>
                    <a:pt x="1698835" y="246379"/>
                  </a:lnTo>
                  <a:lnTo>
                    <a:pt x="1713126" y="247648"/>
                  </a:lnTo>
                  <a:lnTo>
                    <a:pt x="1727418" y="249552"/>
                  </a:lnTo>
                  <a:lnTo>
                    <a:pt x="1740757" y="252091"/>
                  </a:lnTo>
                  <a:lnTo>
                    <a:pt x="1754096" y="254947"/>
                  </a:lnTo>
                  <a:lnTo>
                    <a:pt x="1766799" y="258755"/>
                  </a:lnTo>
                  <a:lnTo>
                    <a:pt x="1779503" y="262563"/>
                  </a:lnTo>
                  <a:lnTo>
                    <a:pt x="1791572" y="267323"/>
                  </a:lnTo>
                  <a:lnTo>
                    <a:pt x="1803323" y="272400"/>
                  </a:lnTo>
                  <a:lnTo>
                    <a:pt x="1814756" y="277795"/>
                  </a:lnTo>
                  <a:lnTo>
                    <a:pt x="1826189" y="283506"/>
                  </a:lnTo>
                  <a:lnTo>
                    <a:pt x="1836988" y="289853"/>
                  </a:lnTo>
                  <a:lnTo>
                    <a:pt x="1847468" y="296834"/>
                  </a:lnTo>
                  <a:lnTo>
                    <a:pt x="1857631" y="303816"/>
                  </a:lnTo>
                  <a:lnTo>
                    <a:pt x="1867477" y="311114"/>
                  </a:lnTo>
                  <a:lnTo>
                    <a:pt x="1877322" y="318730"/>
                  </a:lnTo>
                  <a:lnTo>
                    <a:pt x="1886532" y="326981"/>
                  </a:lnTo>
                  <a:lnTo>
                    <a:pt x="1895742" y="335549"/>
                  </a:lnTo>
                  <a:lnTo>
                    <a:pt x="1904317" y="344117"/>
                  </a:lnTo>
                  <a:lnTo>
                    <a:pt x="1912575" y="352684"/>
                  </a:lnTo>
                  <a:lnTo>
                    <a:pt x="1921150" y="362204"/>
                  </a:lnTo>
                  <a:lnTo>
                    <a:pt x="1928772" y="371407"/>
                  </a:lnTo>
                  <a:lnTo>
                    <a:pt x="1936394" y="380927"/>
                  </a:lnTo>
                  <a:lnTo>
                    <a:pt x="1943699" y="390764"/>
                  </a:lnTo>
                  <a:lnTo>
                    <a:pt x="1951003" y="400601"/>
                  </a:lnTo>
                  <a:lnTo>
                    <a:pt x="1957673" y="410439"/>
                  </a:lnTo>
                  <a:lnTo>
                    <a:pt x="1964342" y="420910"/>
                  </a:lnTo>
                  <a:lnTo>
                    <a:pt x="1970694" y="431065"/>
                  </a:lnTo>
                  <a:lnTo>
                    <a:pt x="1976729" y="441537"/>
                  </a:lnTo>
                  <a:lnTo>
                    <a:pt x="1982445" y="452009"/>
                  </a:lnTo>
                  <a:lnTo>
                    <a:pt x="1988162" y="462163"/>
                  </a:lnTo>
                  <a:lnTo>
                    <a:pt x="1993561" y="472635"/>
                  </a:lnTo>
                  <a:lnTo>
                    <a:pt x="1998643" y="483424"/>
                  </a:lnTo>
                  <a:lnTo>
                    <a:pt x="2008170" y="504051"/>
                  </a:lnTo>
                  <a:lnTo>
                    <a:pt x="2017063" y="524677"/>
                  </a:lnTo>
                  <a:lnTo>
                    <a:pt x="2025003" y="544986"/>
                  </a:lnTo>
                  <a:lnTo>
                    <a:pt x="2031990" y="564661"/>
                  </a:lnTo>
                  <a:lnTo>
                    <a:pt x="2038342" y="584018"/>
                  </a:lnTo>
                  <a:lnTo>
                    <a:pt x="2044058" y="602106"/>
                  </a:lnTo>
                  <a:lnTo>
                    <a:pt x="2048505" y="619559"/>
                  </a:lnTo>
                  <a:lnTo>
                    <a:pt x="2052951" y="635426"/>
                  </a:lnTo>
                  <a:lnTo>
                    <a:pt x="2056762" y="650023"/>
                  </a:lnTo>
                  <a:lnTo>
                    <a:pt x="2059620" y="663668"/>
                  </a:lnTo>
                  <a:lnTo>
                    <a:pt x="2064067" y="685246"/>
                  </a:lnTo>
                  <a:lnTo>
                    <a:pt x="2066290" y="699209"/>
                  </a:lnTo>
                  <a:lnTo>
                    <a:pt x="2066925" y="703969"/>
                  </a:lnTo>
                  <a:lnTo>
                    <a:pt x="1845974" y="818319"/>
                  </a:lnTo>
                  <a:lnTo>
                    <a:pt x="1848495" y="821646"/>
                  </a:lnTo>
                  <a:lnTo>
                    <a:pt x="1858018" y="834339"/>
                  </a:lnTo>
                  <a:lnTo>
                    <a:pt x="1862462" y="841003"/>
                  </a:lnTo>
                  <a:lnTo>
                    <a:pt x="1867541" y="847667"/>
                  </a:lnTo>
                  <a:lnTo>
                    <a:pt x="1872303" y="854965"/>
                  </a:lnTo>
                  <a:lnTo>
                    <a:pt x="1877064" y="862264"/>
                  </a:lnTo>
                  <a:lnTo>
                    <a:pt x="1880873" y="870514"/>
                  </a:lnTo>
                  <a:lnTo>
                    <a:pt x="1885000" y="878447"/>
                  </a:lnTo>
                  <a:lnTo>
                    <a:pt x="1888174" y="886698"/>
                  </a:lnTo>
                  <a:lnTo>
                    <a:pt x="1891348" y="894948"/>
                  </a:lnTo>
                  <a:lnTo>
                    <a:pt x="1893888" y="904151"/>
                  </a:lnTo>
                  <a:lnTo>
                    <a:pt x="1895792" y="913036"/>
                  </a:lnTo>
                  <a:lnTo>
                    <a:pt x="1896427" y="917796"/>
                  </a:lnTo>
                  <a:lnTo>
                    <a:pt x="1896745" y="922556"/>
                  </a:lnTo>
                  <a:lnTo>
                    <a:pt x="1897062" y="927316"/>
                  </a:lnTo>
                  <a:lnTo>
                    <a:pt x="1897062" y="932076"/>
                  </a:lnTo>
                  <a:lnTo>
                    <a:pt x="1896745" y="937153"/>
                  </a:lnTo>
                  <a:lnTo>
                    <a:pt x="1896427" y="942230"/>
                  </a:lnTo>
                  <a:lnTo>
                    <a:pt x="1895475" y="946990"/>
                  </a:lnTo>
                  <a:lnTo>
                    <a:pt x="1894523" y="952067"/>
                  </a:lnTo>
                  <a:lnTo>
                    <a:pt x="1892935" y="958414"/>
                  </a:lnTo>
                  <a:lnTo>
                    <a:pt x="1891666" y="964443"/>
                  </a:lnTo>
                  <a:lnTo>
                    <a:pt x="1890079" y="969838"/>
                  </a:lnTo>
                  <a:lnTo>
                    <a:pt x="1887857" y="975232"/>
                  </a:lnTo>
                  <a:lnTo>
                    <a:pt x="1886269" y="980309"/>
                  </a:lnTo>
                  <a:lnTo>
                    <a:pt x="1884047" y="985069"/>
                  </a:lnTo>
                  <a:lnTo>
                    <a:pt x="1881825" y="989512"/>
                  </a:lnTo>
                  <a:lnTo>
                    <a:pt x="1879603" y="993955"/>
                  </a:lnTo>
                  <a:lnTo>
                    <a:pt x="1877381" y="997762"/>
                  </a:lnTo>
                  <a:lnTo>
                    <a:pt x="1874842" y="1001570"/>
                  </a:lnTo>
                  <a:lnTo>
                    <a:pt x="1872620" y="1004744"/>
                  </a:lnTo>
                  <a:lnTo>
                    <a:pt x="1870081" y="1008235"/>
                  </a:lnTo>
                  <a:lnTo>
                    <a:pt x="1867224" y="1011091"/>
                  </a:lnTo>
                  <a:lnTo>
                    <a:pt x="1864684" y="1013947"/>
                  </a:lnTo>
                  <a:lnTo>
                    <a:pt x="1858971" y="1019024"/>
                  </a:lnTo>
                  <a:lnTo>
                    <a:pt x="1852939" y="1022832"/>
                  </a:lnTo>
                  <a:lnTo>
                    <a:pt x="1847226" y="1026640"/>
                  </a:lnTo>
                  <a:lnTo>
                    <a:pt x="1841194" y="1029178"/>
                  </a:lnTo>
                  <a:lnTo>
                    <a:pt x="1834846" y="1031400"/>
                  </a:lnTo>
                  <a:lnTo>
                    <a:pt x="1828815" y="1032986"/>
                  </a:lnTo>
                  <a:lnTo>
                    <a:pt x="1822783" y="1033938"/>
                  </a:lnTo>
                  <a:lnTo>
                    <a:pt x="1817070" y="1034255"/>
                  </a:lnTo>
                  <a:lnTo>
                    <a:pt x="1811673" y="1034573"/>
                  </a:lnTo>
                  <a:lnTo>
                    <a:pt x="1806595" y="1034255"/>
                  </a:lnTo>
                  <a:lnTo>
                    <a:pt x="1801516" y="1033938"/>
                  </a:lnTo>
                  <a:lnTo>
                    <a:pt x="1796119" y="1033303"/>
                  </a:lnTo>
                  <a:lnTo>
                    <a:pt x="1791041" y="1032669"/>
                  </a:lnTo>
                  <a:lnTo>
                    <a:pt x="1781200" y="1030130"/>
                  </a:lnTo>
                  <a:lnTo>
                    <a:pt x="1770725" y="1027274"/>
                  </a:lnTo>
                  <a:lnTo>
                    <a:pt x="1773899" y="1034890"/>
                  </a:lnTo>
                  <a:lnTo>
                    <a:pt x="1776756" y="1042506"/>
                  </a:lnTo>
                  <a:lnTo>
                    <a:pt x="1778661" y="1050757"/>
                  </a:lnTo>
                  <a:lnTo>
                    <a:pt x="1780883" y="1058372"/>
                  </a:lnTo>
                  <a:lnTo>
                    <a:pt x="1781835" y="1066306"/>
                  </a:lnTo>
                  <a:lnTo>
                    <a:pt x="1782470" y="1074239"/>
                  </a:lnTo>
                  <a:lnTo>
                    <a:pt x="1782470" y="1081855"/>
                  </a:lnTo>
                  <a:lnTo>
                    <a:pt x="1781518" y="1090105"/>
                  </a:lnTo>
                  <a:lnTo>
                    <a:pt x="1780248" y="1096769"/>
                  </a:lnTo>
                  <a:lnTo>
                    <a:pt x="1779296" y="1099942"/>
                  </a:lnTo>
                  <a:lnTo>
                    <a:pt x="1777709" y="1103750"/>
                  </a:lnTo>
                  <a:lnTo>
                    <a:pt x="1776439" y="1107241"/>
                  </a:lnTo>
                  <a:lnTo>
                    <a:pt x="1774534" y="1111049"/>
                  </a:lnTo>
                  <a:lnTo>
                    <a:pt x="1772312" y="1115174"/>
                  </a:lnTo>
                  <a:lnTo>
                    <a:pt x="1770090" y="1118665"/>
                  </a:lnTo>
                  <a:lnTo>
                    <a:pt x="1767551" y="1122473"/>
                  </a:lnTo>
                  <a:lnTo>
                    <a:pt x="1764059" y="1125963"/>
                  </a:lnTo>
                  <a:lnTo>
                    <a:pt x="1760885" y="1129771"/>
                  </a:lnTo>
                  <a:lnTo>
                    <a:pt x="1756758" y="1133262"/>
                  </a:lnTo>
                  <a:lnTo>
                    <a:pt x="1752632" y="1137070"/>
                  </a:lnTo>
                  <a:lnTo>
                    <a:pt x="1747870" y="1140560"/>
                  </a:lnTo>
                  <a:lnTo>
                    <a:pt x="1742791" y="1143416"/>
                  </a:lnTo>
                  <a:lnTo>
                    <a:pt x="1737077" y="1146907"/>
                  </a:lnTo>
                  <a:lnTo>
                    <a:pt x="1729777" y="1150080"/>
                  </a:lnTo>
                  <a:lnTo>
                    <a:pt x="1722476" y="1152619"/>
                  </a:lnTo>
                  <a:lnTo>
                    <a:pt x="1714857" y="1155475"/>
                  </a:lnTo>
                  <a:lnTo>
                    <a:pt x="1707239" y="1157379"/>
                  </a:lnTo>
                  <a:lnTo>
                    <a:pt x="1699621" y="1158965"/>
                  </a:lnTo>
                  <a:lnTo>
                    <a:pt x="1691685" y="1160235"/>
                  </a:lnTo>
                  <a:lnTo>
                    <a:pt x="1683749" y="1160869"/>
                  </a:lnTo>
                  <a:lnTo>
                    <a:pt x="1676131" y="1161186"/>
                  </a:lnTo>
                  <a:lnTo>
                    <a:pt x="1667878" y="1160869"/>
                  </a:lnTo>
                  <a:lnTo>
                    <a:pt x="1659942" y="1160235"/>
                  </a:lnTo>
                  <a:lnTo>
                    <a:pt x="1652324" y="1158965"/>
                  </a:lnTo>
                  <a:lnTo>
                    <a:pt x="1644706" y="1157696"/>
                  </a:lnTo>
                  <a:lnTo>
                    <a:pt x="1646928" y="1163090"/>
                  </a:lnTo>
                  <a:lnTo>
                    <a:pt x="1648515" y="1168485"/>
                  </a:lnTo>
                  <a:lnTo>
                    <a:pt x="1650419" y="1173880"/>
                  </a:lnTo>
                  <a:lnTo>
                    <a:pt x="1651372" y="1179274"/>
                  </a:lnTo>
                  <a:lnTo>
                    <a:pt x="1652324" y="1184034"/>
                  </a:lnTo>
                  <a:lnTo>
                    <a:pt x="1652959" y="1189429"/>
                  </a:lnTo>
                  <a:lnTo>
                    <a:pt x="1653276" y="1194823"/>
                  </a:lnTo>
                  <a:lnTo>
                    <a:pt x="1653276" y="1199900"/>
                  </a:lnTo>
                  <a:lnTo>
                    <a:pt x="1652641" y="1204978"/>
                  </a:lnTo>
                  <a:lnTo>
                    <a:pt x="1651689" y="1209738"/>
                  </a:lnTo>
                  <a:lnTo>
                    <a:pt x="1650419" y="1214498"/>
                  </a:lnTo>
                  <a:lnTo>
                    <a:pt x="1648515" y="1219257"/>
                  </a:lnTo>
                  <a:lnTo>
                    <a:pt x="1646293" y="1223700"/>
                  </a:lnTo>
                  <a:lnTo>
                    <a:pt x="1643118" y="1228143"/>
                  </a:lnTo>
                  <a:lnTo>
                    <a:pt x="1639944" y="1232585"/>
                  </a:lnTo>
                  <a:lnTo>
                    <a:pt x="1635817" y="1236393"/>
                  </a:lnTo>
                  <a:lnTo>
                    <a:pt x="1632643" y="1239566"/>
                  </a:lnTo>
                  <a:lnTo>
                    <a:pt x="1628834" y="1242422"/>
                  </a:lnTo>
                  <a:lnTo>
                    <a:pt x="1625342" y="1245278"/>
                  </a:lnTo>
                  <a:lnTo>
                    <a:pt x="1621216" y="1247817"/>
                  </a:lnTo>
                  <a:lnTo>
                    <a:pt x="1617089" y="1250356"/>
                  </a:lnTo>
                  <a:lnTo>
                    <a:pt x="1613280" y="1252260"/>
                  </a:lnTo>
                  <a:lnTo>
                    <a:pt x="1609153" y="1254163"/>
                  </a:lnTo>
                  <a:lnTo>
                    <a:pt x="1604709" y="1255750"/>
                  </a:lnTo>
                  <a:lnTo>
                    <a:pt x="1600583" y="1257654"/>
                  </a:lnTo>
                  <a:lnTo>
                    <a:pt x="1596139" y="1258923"/>
                  </a:lnTo>
                  <a:lnTo>
                    <a:pt x="1591377" y="1259875"/>
                  </a:lnTo>
                  <a:lnTo>
                    <a:pt x="1587251" y="1260827"/>
                  </a:lnTo>
                  <a:lnTo>
                    <a:pt x="1582489" y="1261462"/>
                  </a:lnTo>
                  <a:lnTo>
                    <a:pt x="1577411" y="1261779"/>
                  </a:lnTo>
                  <a:lnTo>
                    <a:pt x="1572649" y="1262097"/>
                  </a:lnTo>
                  <a:lnTo>
                    <a:pt x="1567888" y="1262414"/>
                  </a:lnTo>
                  <a:lnTo>
                    <a:pt x="1558047" y="1261779"/>
                  </a:lnTo>
                  <a:lnTo>
                    <a:pt x="1548842" y="1260827"/>
                  </a:lnTo>
                  <a:lnTo>
                    <a:pt x="1539319" y="1259241"/>
                  </a:lnTo>
                  <a:lnTo>
                    <a:pt x="1530113" y="1257337"/>
                  </a:lnTo>
                  <a:lnTo>
                    <a:pt x="1520591" y="1254481"/>
                  </a:lnTo>
                  <a:lnTo>
                    <a:pt x="1512020" y="1251308"/>
                  </a:lnTo>
                  <a:lnTo>
                    <a:pt x="1503449" y="1247817"/>
                  </a:lnTo>
                  <a:lnTo>
                    <a:pt x="1494879" y="1244326"/>
                  </a:lnTo>
                  <a:lnTo>
                    <a:pt x="1495196" y="1249086"/>
                  </a:lnTo>
                  <a:lnTo>
                    <a:pt x="1495196" y="1253846"/>
                  </a:lnTo>
                  <a:lnTo>
                    <a:pt x="1495196" y="1258923"/>
                  </a:lnTo>
                  <a:lnTo>
                    <a:pt x="1494879" y="1264001"/>
                  </a:lnTo>
                  <a:lnTo>
                    <a:pt x="1494244" y="1268443"/>
                  </a:lnTo>
                  <a:lnTo>
                    <a:pt x="1493292" y="1273520"/>
                  </a:lnTo>
                  <a:lnTo>
                    <a:pt x="1492022" y="1278280"/>
                  </a:lnTo>
                  <a:lnTo>
                    <a:pt x="1490752" y="1283040"/>
                  </a:lnTo>
                  <a:lnTo>
                    <a:pt x="1487895" y="1289387"/>
                  </a:lnTo>
                  <a:lnTo>
                    <a:pt x="1484721" y="1295099"/>
                  </a:lnTo>
                  <a:lnTo>
                    <a:pt x="1480912" y="1300493"/>
                  </a:lnTo>
                  <a:lnTo>
                    <a:pt x="1477103" y="1305571"/>
                  </a:lnTo>
                  <a:lnTo>
                    <a:pt x="1472024" y="1310330"/>
                  </a:lnTo>
                  <a:lnTo>
                    <a:pt x="1466945" y="1314456"/>
                  </a:lnTo>
                  <a:lnTo>
                    <a:pt x="1460914" y="1317946"/>
                  </a:lnTo>
                  <a:lnTo>
                    <a:pt x="1454883" y="1321120"/>
                  </a:lnTo>
                  <a:lnTo>
                    <a:pt x="1449486" y="1323024"/>
                  </a:lnTo>
                  <a:lnTo>
                    <a:pt x="1443773" y="1324293"/>
                  </a:lnTo>
                  <a:lnTo>
                    <a:pt x="1438059" y="1325245"/>
                  </a:lnTo>
                  <a:lnTo>
                    <a:pt x="1432028" y="1325562"/>
                  </a:lnTo>
                  <a:lnTo>
                    <a:pt x="1425679" y="1325245"/>
                  </a:lnTo>
                  <a:lnTo>
                    <a:pt x="1418696" y="1324293"/>
                  </a:lnTo>
                  <a:lnTo>
                    <a:pt x="1411395" y="1323024"/>
                  </a:lnTo>
                  <a:lnTo>
                    <a:pt x="1404094" y="1321120"/>
                  </a:lnTo>
                  <a:lnTo>
                    <a:pt x="1396793" y="1318581"/>
                  </a:lnTo>
                  <a:lnTo>
                    <a:pt x="1389175" y="1315725"/>
                  </a:lnTo>
                  <a:lnTo>
                    <a:pt x="1381239" y="1312234"/>
                  </a:lnTo>
                  <a:lnTo>
                    <a:pt x="1372669" y="1308744"/>
                  </a:lnTo>
                  <a:lnTo>
                    <a:pt x="1364733" y="1304619"/>
                  </a:lnTo>
                  <a:lnTo>
                    <a:pt x="1356480" y="1299859"/>
                  </a:lnTo>
                  <a:lnTo>
                    <a:pt x="1347909" y="1295416"/>
                  </a:lnTo>
                  <a:lnTo>
                    <a:pt x="1339338" y="1290656"/>
                  </a:lnTo>
                  <a:lnTo>
                    <a:pt x="1322515" y="1279867"/>
                  </a:lnTo>
                  <a:lnTo>
                    <a:pt x="1313888" y="1274172"/>
                  </a:lnTo>
                  <a:lnTo>
                    <a:pt x="1313614" y="1274446"/>
                  </a:lnTo>
                  <a:lnTo>
                    <a:pt x="1311077" y="1277303"/>
                  </a:lnTo>
                  <a:lnTo>
                    <a:pt x="1307590" y="1280796"/>
                  </a:lnTo>
                  <a:lnTo>
                    <a:pt x="1303151" y="1284923"/>
                  </a:lnTo>
                  <a:lnTo>
                    <a:pt x="1297761" y="1289368"/>
                  </a:lnTo>
                  <a:lnTo>
                    <a:pt x="1291737" y="1293496"/>
                  </a:lnTo>
                  <a:lnTo>
                    <a:pt x="1285079" y="1297623"/>
                  </a:lnTo>
                  <a:lnTo>
                    <a:pt x="1280957" y="1299211"/>
                  </a:lnTo>
                  <a:lnTo>
                    <a:pt x="1277469" y="1301116"/>
                  </a:lnTo>
                  <a:lnTo>
                    <a:pt x="1273348" y="1302703"/>
                  </a:lnTo>
                  <a:lnTo>
                    <a:pt x="1268909" y="1303973"/>
                  </a:lnTo>
                  <a:lnTo>
                    <a:pt x="1264787" y="1305243"/>
                  </a:lnTo>
                  <a:lnTo>
                    <a:pt x="1260348" y="1305878"/>
                  </a:lnTo>
                  <a:lnTo>
                    <a:pt x="1255592" y="1306513"/>
                  </a:lnTo>
                  <a:lnTo>
                    <a:pt x="1251154" y="1306513"/>
                  </a:lnTo>
                  <a:lnTo>
                    <a:pt x="1246081" y="1306513"/>
                  </a:lnTo>
                  <a:lnTo>
                    <a:pt x="1241008" y="1306196"/>
                  </a:lnTo>
                  <a:lnTo>
                    <a:pt x="1235935" y="1305243"/>
                  </a:lnTo>
                  <a:lnTo>
                    <a:pt x="1230545" y="1303973"/>
                  </a:lnTo>
                  <a:lnTo>
                    <a:pt x="1225472" y="1302068"/>
                  </a:lnTo>
                  <a:lnTo>
                    <a:pt x="1220082" y="1299528"/>
                  </a:lnTo>
                  <a:lnTo>
                    <a:pt x="1214692" y="1296671"/>
                  </a:lnTo>
                  <a:lnTo>
                    <a:pt x="1208985" y="1293178"/>
                  </a:lnTo>
                  <a:lnTo>
                    <a:pt x="1201693" y="1287781"/>
                  </a:lnTo>
                  <a:lnTo>
                    <a:pt x="1195352" y="1283018"/>
                  </a:lnTo>
                  <a:lnTo>
                    <a:pt x="1189645" y="1277621"/>
                  </a:lnTo>
                  <a:lnTo>
                    <a:pt x="1184889" y="1272223"/>
                  </a:lnTo>
                  <a:lnTo>
                    <a:pt x="1180767" y="1266508"/>
                  </a:lnTo>
                  <a:lnTo>
                    <a:pt x="1177279" y="1261111"/>
                  </a:lnTo>
                  <a:lnTo>
                    <a:pt x="1174743" y="1255713"/>
                  </a:lnTo>
                  <a:lnTo>
                    <a:pt x="1172523" y="1250633"/>
                  </a:lnTo>
                  <a:lnTo>
                    <a:pt x="1171255" y="1245235"/>
                  </a:lnTo>
                  <a:lnTo>
                    <a:pt x="1170304" y="1239838"/>
                  </a:lnTo>
                  <a:lnTo>
                    <a:pt x="1169987" y="1234758"/>
                  </a:lnTo>
                  <a:lnTo>
                    <a:pt x="1169987" y="1229678"/>
                  </a:lnTo>
                  <a:lnTo>
                    <a:pt x="1170304" y="1224915"/>
                  </a:lnTo>
                  <a:lnTo>
                    <a:pt x="1170938" y="1219835"/>
                  </a:lnTo>
                  <a:lnTo>
                    <a:pt x="1172206" y="1215073"/>
                  </a:lnTo>
                  <a:lnTo>
                    <a:pt x="1173792" y="1210310"/>
                  </a:lnTo>
                  <a:lnTo>
                    <a:pt x="1175377" y="1206183"/>
                  </a:lnTo>
                  <a:lnTo>
                    <a:pt x="1177279" y="1201738"/>
                  </a:lnTo>
                  <a:lnTo>
                    <a:pt x="1179182" y="1197610"/>
                  </a:lnTo>
                  <a:lnTo>
                    <a:pt x="1181401" y="1193800"/>
                  </a:lnTo>
                  <a:lnTo>
                    <a:pt x="1185523" y="1186815"/>
                  </a:lnTo>
                  <a:lnTo>
                    <a:pt x="1188434" y="1183124"/>
                  </a:lnTo>
                  <a:lnTo>
                    <a:pt x="1179671" y="1178640"/>
                  </a:lnTo>
                  <a:lnTo>
                    <a:pt x="1146133" y="1161542"/>
                  </a:lnTo>
                  <a:lnTo>
                    <a:pt x="1139156" y="1169987"/>
                  </a:lnTo>
                  <a:lnTo>
                    <a:pt x="1130294" y="1180465"/>
                  </a:lnTo>
                  <a:lnTo>
                    <a:pt x="1122064" y="1189990"/>
                  </a:lnTo>
                  <a:lnTo>
                    <a:pt x="1113517" y="1198563"/>
                  </a:lnTo>
                  <a:lnTo>
                    <a:pt x="1105921" y="1206183"/>
                  </a:lnTo>
                  <a:lnTo>
                    <a:pt x="1098957" y="1212533"/>
                  </a:lnTo>
                  <a:lnTo>
                    <a:pt x="1092943" y="1217930"/>
                  </a:lnTo>
                  <a:lnTo>
                    <a:pt x="1087562" y="1221740"/>
                  </a:lnTo>
                  <a:lnTo>
                    <a:pt x="1068253" y="1234440"/>
                  </a:lnTo>
                  <a:lnTo>
                    <a:pt x="1058441" y="1240790"/>
                  </a:lnTo>
                  <a:lnTo>
                    <a:pt x="1048629" y="1246505"/>
                  </a:lnTo>
                  <a:lnTo>
                    <a:pt x="1038816" y="1251585"/>
                  </a:lnTo>
                  <a:lnTo>
                    <a:pt x="1033752" y="1253808"/>
                  </a:lnTo>
                  <a:lnTo>
                    <a:pt x="1028371" y="1256030"/>
                  </a:lnTo>
                  <a:lnTo>
                    <a:pt x="1023306" y="1257300"/>
                  </a:lnTo>
                  <a:lnTo>
                    <a:pt x="1018242" y="1258570"/>
                  </a:lnTo>
                  <a:lnTo>
                    <a:pt x="1013494" y="1259523"/>
                  </a:lnTo>
                  <a:lnTo>
                    <a:pt x="1008429" y="1260158"/>
                  </a:lnTo>
                  <a:lnTo>
                    <a:pt x="1003048" y="1260475"/>
                  </a:lnTo>
                  <a:lnTo>
                    <a:pt x="997984" y="1260158"/>
                  </a:lnTo>
                  <a:lnTo>
                    <a:pt x="992603" y="1259523"/>
                  </a:lnTo>
                  <a:lnTo>
                    <a:pt x="987855" y="1258253"/>
                  </a:lnTo>
                  <a:lnTo>
                    <a:pt x="982790" y="1256665"/>
                  </a:lnTo>
                  <a:lnTo>
                    <a:pt x="977409" y="1254443"/>
                  </a:lnTo>
                  <a:lnTo>
                    <a:pt x="972345" y="1251585"/>
                  </a:lnTo>
                  <a:lnTo>
                    <a:pt x="966964" y="1248093"/>
                  </a:lnTo>
                  <a:lnTo>
                    <a:pt x="961899" y="1244283"/>
                  </a:lnTo>
                  <a:lnTo>
                    <a:pt x="956835" y="1239520"/>
                  </a:lnTo>
                  <a:lnTo>
                    <a:pt x="951454" y="1234123"/>
                  </a:lnTo>
                  <a:lnTo>
                    <a:pt x="946389" y="1228090"/>
                  </a:lnTo>
                  <a:lnTo>
                    <a:pt x="941008" y="1221105"/>
                  </a:lnTo>
                  <a:lnTo>
                    <a:pt x="935943" y="1213485"/>
                  </a:lnTo>
                  <a:lnTo>
                    <a:pt x="930879" y="1205230"/>
                  </a:lnTo>
                  <a:lnTo>
                    <a:pt x="925498" y="1196023"/>
                  </a:lnTo>
                  <a:lnTo>
                    <a:pt x="923915" y="1192530"/>
                  </a:lnTo>
                  <a:lnTo>
                    <a:pt x="922333" y="1188720"/>
                  </a:lnTo>
                  <a:lnTo>
                    <a:pt x="921700" y="1184593"/>
                  </a:lnTo>
                  <a:lnTo>
                    <a:pt x="921067" y="1180783"/>
                  </a:lnTo>
                  <a:lnTo>
                    <a:pt x="920750" y="1176655"/>
                  </a:lnTo>
                  <a:lnTo>
                    <a:pt x="921067" y="1172845"/>
                  </a:lnTo>
                  <a:lnTo>
                    <a:pt x="921700" y="1168400"/>
                  </a:lnTo>
                  <a:lnTo>
                    <a:pt x="922333" y="1163955"/>
                  </a:lnTo>
                  <a:lnTo>
                    <a:pt x="923915" y="1159510"/>
                  </a:lnTo>
                  <a:lnTo>
                    <a:pt x="925181" y="1155065"/>
                  </a:lnTo>
                  <a:lnTo>
                    <a:pt x="926764" y="1150302"/>
                  </a:lnTo>
                  <a:lnTo>
                    <a:pt x="928980" y="1145540"/>
                  </a:lnTo>
                  <a:lnTo>
                    <a:pt x="931512" y="1140777"/>
                  </a:lnTo>
                  <a:lnTo>
                    <a:pt x="933728" y="1136015"/>
                  </a:lnTo>
                  <a:lnTo>
                    <a:pt x="939742" y="1126172"/>
                  </a:lnTo>
                  <a:lnTo>
                    <a:pt x="946389" y="1116330"/>
                  </a:lnTo>
                  <a:lnTo>
                    <a:pt x="953986" y="1106170"/>
                  </a:lnTo>
                  <a:lnTo>
                    <a:pt x="962532" y="1096010"/>
                  </a:lnTo>
                  <a:lnTo>
                    <a:pt x="971078" y="1085850"/>
                  </a:lnTo>
                  <a:lnTo>
                    <a:pt x="980258" y="1075690"/>
                  </a:lnTo>
                  <a:lnTo>
                    <a:pt x="981263" y="1074682"/>
                  </a:lnTo>
                  <a:lnTo>
                    <a:pt x="961294" y="1063855"/>
                  </a:lnTo>
                  <a:lnTo>
                    <a:pt x="958295" y="1066735"/>
                  </a:lnTo>
                  <a:lnTo>
                    <a:pt x="950387" y="1074331"/>
                  </a:lnTo>
                  <a:lnTo>
                    <a:pt x="942480" y="1081610"/>
                  </a:lnTo>
                  <a:lnTo>
                    <a:pt x="934256" y="1088889"/>
                  </a:lnTo>
                  <a:lnTo>
                    <a:pt x="926032" y="1095535"/>
                  </a:lnTo>
                  <a:lnTo>
                    <a:pt x="917808" y="1102181"/>
                  </a:lnTo>
                  <a:lnTo>
                    <a:pt x="909900" y="1108194"/>
                  </a:lnTo>
                  <a:lnTo>
                    <a:pt x="901360" y="1113890"/>
                  </a:lnTo>
                  <a:lnTo>
                    <a:pt x="893452" y="1119270"/>
                  </a:lnTo>
                  <a:lnTo>
                    <a:pt x="885545" y="1124334"/>
                  </a:lnTo>
                  <a:lnTo>
                    <a:pt x="877637" y="1128764"/>
                  </a:lnTo>
                  <a:lnTo>
                    <a:pt x="869413" y="1132562"/>
                  </a:lnTo>
                  <a:lnTo>
                    <a:pt x="861822" y="1136360"/>
                  </a:lnTo>
                  <a:lnTo>
                    <a:pt x="854546" y="1139208"/>
                  </a:lnTo>
                  <a:lnTo>
                    <a:pt x="847271" y="1141740"/>
                  </a:lnTo>
                  <a:lnTo>
                    <a:pt x="840313" y="1143322"/>
                  </a:lnTo>
                  <a:lnTo>
                    <a:pt x="833354" y="1144272"/>
                  </a:lnTo>
                  <a:lnTo>
                    <a:pt x="826712" y="1144588"/>
                  </a:lnTo>
                  <a:lnTo>
                    <a:pt x="820385" y="1144588"/>
                  </a:lnTo>
                  <a:lnTo>
                    <a:pt x="814059" y="1143955"/>
                  </a:lnTo>
                  <a:lnTo>
                    <a:pt x="808049" y="1143322"/>
                  </a:lnTo>
                  <a:lnTo>
                    <a:pt x="801723" y="1142056"/>
                  </a:lnTo>
                  <a:lnTo>
                    <a:pt x="795713" y="1140790"/>
                  </a:lnTo>
                  <a:lnTo>
                    <a:pt x="790020" y="1138575"/>
                  </a:lnTo>
                  <a:lnTo>
                    <a:pt x="784326" y="1136676"/>
                  </a:lnTo>
                  <a:lnTo>
                    <a:pt x="778633" y="1134461"/>
                  </a:lnTo>
                  <a:lnTo>
                    <a:pt x="773256" y="1131929"/>
                  </a:lnTo>
                  <a:lnTo>
                    <a:pt x="768511" y="1129081"/>
                  </a:lnTo>
                  <a:lnTo>
                    <a:pt x="763450" y="1125916"/>
                  </a:lnTo>
                  <a:lnTo>
                    <a:pt x="758706" y="1123068"/>
                  </a:lnTo>
                  <a:lnTo>
                    <a:pt x="753961" y="1119270"/>
                  </a:lnTo>
                  <a:lnTo>
                    <a:pt x="750165" y="1115789"/>
                  </a:lnTo>
                  <a:lnTo>
                    <a:pt x="746053" y="1111991"/>
                  </a:lnTo>
                  <a:lnTo>
                    <a:pt x="742890" y="1108194"/>
                  </a:lnTo>
                  <a:lnTo>
                    <a:pt x="739411" y="1103763"/>
                  </a:lnTo>
                  <a:lnTo>
                    <a:pt x="736564" y="1099332"/>
                  </a:lnTo>
                  <a:lnTo>
                    <a:pt x="734034" y="1095218"/>
                  </a:lnTo>
                  <a:lnTo>
                    <a:pt x="731820" y="1090471"/>
                  </a:lnTo>
                  <a:lnTo>
                    <a:pt x="730238" y="1085724"/>
                  </a:lnTo>
                  <a:lnTo>
                    <a:pt x="728657" y="1080660"/>
                  </a:lnTo>
                  <a:lnTo>
                    <a:pt x="727708" y="1076230"/>
                  </a:lnTo>
                  <a:lnTo>
                    <a:pt x="727391" y="1071166"/>
                  </a:lnTo>
                  <a:lnTo>
                    <a:pt x="727075" y="1065786"/>
                  </a:lnTo>
                  <a:lnTo>
                    <a:pt x="727708" y="1060722"/>
                  </a:lnTo>
                  <a:lnTo>
                    <a:pt x="728657" y="1055659"/>
                  </a:lnTo>
                  <a:lnTo>
                    <a:pt x="730238" y="1050595"/>
                  </a:lnTo>
                  <a:lnTo>
                    <a:pt x="732136" y="1045215"/>
                  </a:lnTo>
                  <a:lnTo>
                    <a:pt x="734666" y="1040152"/>
                  </a:lnTo>
                  <a:lnTo>
                    <a:pt x="737829" y="1034772"/>
                  </a:lnTo>
                  <a:lnTo>
                    <a:pt x="741309" y="1029392"/>
                  </a:lnTo>
                  <a:lnTo>
                    <a:pt x="758389" y="1006922"/>
                  </a:lnTo>
                  <a:lnTo>
                    <a:pt x="767562" y="994579"/>
                  </a:lnTo>
                  <a:lnTo>
                    <a:pt x="777368" y="981920"/>
                  </a:lnTo>
                  <a:lnTo>
                    <a:pt x="788122" y="968628"/>
                  </a:lnTo>
                  <a:lnTo>
                    <a:pt x="790242" y="966009"/>
                  </a:lnTo>
                  <a:lnTo>
                    <a:pt x="789233" y="965395"/>
                  </a:lnTo>
                  <a:lnTo>
                    <a:pt x="776219" y="957145"/>
                  </a:lnTo>
                  <a:lnTo>
                    <a:pt x="763839" y="949211"/>
                  </a:lnTo>
                  <a:lnTo>
                    <a:pt x="760189" y="946743"/>
                  </a:lnTo>
                  <a:lnTo>
                    <a:pt x="757399" y="948372"/>
                  </a:lnTo>
                  <a:lnTo>
                    <a:pt x="753277" y="949960"/>
                  </a:lnTo>
                  <a:lnTo>
                    <a:pt x="749473" y="951547"/>
                  </a:lnTo>
                  <a:lnTo>
                    <a:pt x="745351" y="952817"/>
                  </a:lnTo>
                  <a:lnTo>
                    <a:pt x="740912" y="954087"/>
                  </a:lnTo>
                  <a:lnTo>
                    <a:pt x="736473" y="955040"/>
                  </a:lnTo>
                  <a:lnTo>
                    <a:pt x="732035" y="955357"/>
                  </a:lnTo>
                  <a:lnTo>
                    <a:pt x="726962" y="955675"/>
                  </a:lnTo>
                  <a:lnTo>
                    <a:pt x="722206" y="955675"/>
                  </a:lnTo>
                  <a:lnTo>
                    <a:pt x="717450" y="955040"/>
                  </a:lnTo>
                  <a:lnTo>
                    <a:pt x="712377" y="954087"/>
                  </a:lnTo>
                  <a:lnTo>
                    <a:pt x="706987" y="952500"/>
                  </a:lnTo>
                  <a:lnTo>
                    <a:pt x="701597" y="950912"/>
                  </a:lnTo>
                  <a:lnTo>
                    <a:pt x="696207" y="948690"/>
                  </a:lnTo>
                  <a:lnTo>
                    <a:pt x="690817" y="945515"/>
                  </a:lnTo>
                  <a:lnTo>
                    <a:pt x="685427" y="942340"/>
                  </a:lnTo>
                  <a:lnTo>
                    <a:pt x="678135" y="936942"/>
                  </a:lnTo>
                  <a:lnTo>
                    <a:pt x="671477" y="931545"/>
                  </a:lnTo>
                  <a:lnTo>
                    <a:pt x="666087" y="926147"/>
                  </a:lnTo>
                  <a:lnTo>
                    <a:pt x="661014" y="920750"/>
                  </a:lnTo>
                  <a:lnTo>
                    <a:pt x="656892" y="915670"/>
                  </a:lnTo>
                  <a:lnTo>
                    <a:pt x="653721" y="910272"/>
                  </a:lnTo>
                  <a:lnTo>
                    <a:pt x="650868" y="904875"/>
                  </a:lnTo>
                  <a:lnTo>
                    <a:pt x="648966" y="899477"/>
                  </a:lnTo>
                  <a:lnTo>
                    <a:pt x="647380" y="894080"/>
                  </a:lnTo>
                  <a:lnTo>
                    <a:pt x="646746" y="889000"/>
                  </a:lnTo>
                  <a:lnTo>
                    <a:pt x="646112" y="883920"/>
                  </a:lnTo>
                  <a:lnTo>
                    <a:pt x="646112" y="878522"/>
                  </a:lnTo>
                  <a:lnTo>
                    <a:pt x="646746" y="873442"/>
                  </a:lnTo>
                  <a:lnTo>
                    <a:pt x="647380" y="868680"/>
                  </a:lnTo>
                  <a:lnTo>
                    <a:pt x="648039" y="865599"/>
                  </a:lnTo>
                  <a:lnTo>
                    <a:pt x="643850" y="862581"/>
                  </a:lnTo>
                  <a:lnTo>
                    <a:pt x="605442" y="834021"/>
                  </a:lnTo>
                  <a:lnTo>
                    <a:pt x="588300" y="821011"/>
                  </a:lnTo>
                  <a:lnTo>
                    <a:pt x="571794" y="808318"/>
                  </a:lnTo>
                  <a:lnTo>
                    <a:pt x="557192" y="796260"/>
                  </a:lnTo>
                  <a:lnTo>
                    <a:pt x="543225" y="784836"/>
                  </a:lnTo>
                  <a:lnTo>
                    <a:pt x="530846" y="774047"/>
                  </a:lnTo>
                  <a:lnTo>
                    <a:pt x="519736" y="763575"/>
                  </a:lnTo>
                  <a:lnTo>
                    <a:pt x="509578" y="753738"/>
                  </a:lnTo>
                  <a:lnTo>
                    <a:pt x="501325" y="744535"/>
                  </a:lnTo>
                  <a:lnTo>
                    <a:pt x="497516" y="739775"/>
                  </a:lnTo>
                  <a:lnTo>
                    <a:pt x="494341" y="735650"/>
                  </a:lnTo>
                  <a:lnTo>
                    <a:pt x="491484" y="731207"/>
                  </a:lnTo>
                  <a:lnTo>
                    <a:pt x="488627" y="727082"/>
                  </a:lnTo>
                  <a:lnTo>
                    <a:pt x="486405" y="723274"/>
                  </a:lnTo>
                  <a:lnTo>
                    <a:pt x="484183" y="719149"/>
                  </a:lnTo>
                  <a:lnTo>
                    <a:pt x="482596" y="715024"/>
                  </a:lnTo>
                  <a:lnTo>
                    <a:pt x="481327" y="711533"/>
                  </a:lnTo>
                  <a:lnTo>
                    <a:pt x="478152" y="699475"/>
                  </a:lnTo>
                  <a:lnTo>
                    <a:pt x="475613" y="687099"/>
                  </a:lnTo>
                  <a:lnTo>
                    <a:pt x="473391" y="675040"/>
                  </a:lnTo>
                  <a:lnTo>
                    <a:pt x="471169" y="662982"/>
                  </a:lnTo>
                  <a:lnTo>
                    <a:pt x="469899" y="650606"/>
                  </a:lnTo>
                  <a:lnTo>
                    <a:pt x="468947" y="638865"/>
                  </a:lnTo>
                  <a:lnTo>
                    <a:pt x="468312" y="626807"/>
                  </a:lnTo>
                  <a:lnTo>
                    <a:pt x="468312" y="614431"/>
                  </a:lnTo>
                  <a:lnTo>
                    <a:pt x="468629" y="602372"/>
                  </a:lnTo>
                  <a:lnTo>
                    <a:pt x="469264" y="589997"/>
                  </a:lnTo>
                  <a:lnTo>
                    <a:pt x="470217" y="577938"/>
                  </a:lnTo>
                  <a:lnTo>
                    <a:pt x="471804" y="565562"/>
                  </a:lnTo>
                  <a:lnTo>
                    <a:pt x="474026" y="553504"/>
                  </a:lnTo>
                  <a:lnTo>
                    <a:pt x="476248" y="541446"/>
                  </a:lnTo>
                  <a:lnTo>
                    <a:pt x="479422" y="529704"/>
                  </a:lnTo>
                  <a:lnTo>
                    <a:pt x="482596" y="517329"/>
                  </a:lnTo>
                  <a:lnTo>
                    <a:pt x="486405" y="505270"/>
                  </a:lnTo>
                  <a:lnTo>
                    <a:pt x="490215" y="493212"/>
                  </a:lnTo>
                  <a:lnTo>
                    <a:pt x="494976" y="481153"/>
                  </a:lnTo>
                  <a:lnTo>
                    <a:pt x="500055" y="469412"/>
                  </a:lnTo>
                  <a:lnTo>
                    <a:pt x="505451" y="457354"/>
                  </a:lnTo>
                  <a:lnTo>
                    <a:pt x="511482" y="445613"/>
                  </a:lnTo>
                  <a:lnTo>
                    <a:pt x="517831" y="433871"/>
                  </a:lnTo>
                  <a:lnTo>
                    <a:pt x="524497" y="421813"/>
                  </a:lnTo>
                  <a:lnTo>
                    <a:pt x="531480" y="410072"/>
                  </a:lnTo>
                  <a:lnTo>
                    <a:pt x="539099" y="398331"/>
                  </a:lnTo>
                  <a:lnTo>
                    <a:pt x="547035" y="386590"/>
                  </a:lnTo>
                  <a:lnTo>
                    <a:pt x="555288" y="375166"/>
                  </a:lnTo>
                  <a:lnTo>
                    <a:pt x="564176" y="363742"/>
                  </a:lnTo>
                  <a:lnTo>
                    <a:pt x="573064" y="352001"/>
                  </a:lnTo>
                  <a:lnTo>
                    <a:pt x="582904" y="340577"/>
                  </a:lnTo>
                  <a:lnTo>
                    <a:pt x="592744" y="329153"/>
                  </a:lnTo>
                  <a:lnTo>
                    <a:pt x="608298" y="312970"/>
                  </a:lnTo>
                  <a:lnTo>
                    <a:pt x="623535" y="297738"/>
                  </a:lnTo>
                  <a:lnTo>
                    <a:pt x="638454" y="282824"/>
                  </a:lnTo>
                  <a:lnTo>
                    <a:pt x="653691" y="269496"/>
                  </a:lnTo>
                  <a:lnTo>
                    <a:pt x="668293" y="256803"/>
                  </a:lnTo>
                  <a:lnTo>
                    <a:pt x="682577" y="245062"/>
                  </a:lnTo>
                  <a:lnTo>
                    <a:pt x="695909" y="234590"/>
                  </a:lnTo>
                  <a:lnTo>
                    <a:pt x="708924" y="224753"/>
                  </a:lnTo>
                  <a:lnTo>
                    <a:pt x="720668" y="216502"/>
                  </a:lnTo>
                  <a:lnTo>
                    <a:pt x="731778" y="208886"/>
                  </a:lnTo>
                  <a:lnTo>
                    <a:pt x="749872" y="196828"/>
                  </a:lnTo>
                  <a:lnTo>
                    <a:pt x="762252" y="189212"/>
                  </a:lnTo>
                  <a:lnTo>
                    <a:pt x="767013" y="186039"/>
                  </a:lnTo>
                  <a:lnTo>
                    <a:pt x="769870" y="184769"/>
                  </a:lnTo>
                  <a:lnTo>
                    <a:pt x="772727" y="183817"/>
                  </a:lnTo>
                  <a:lnTo>
                    <a:pt x="775584" y="183183"/>
                  </a:lnTo>
                  <a:lnTo>
                    <a:pt x="778441" y="182865"/>
                  </a:lnTo>
                  <a:lnTo>
                    <a:pt x="1214906" y="157162"/>
                  </a:lnTo>
                  <a:close/>
                  <a:moveTo>
                    <a:pt x="2261552" y="58737"/>
                  </a:moveTo>
                  <a:lnTo>
                    <a:pt x="2505075" y="597852"/>
                  </a:lnTo>
                  <a:lnTo>
                    <a:pt x="2166937" y="725487"/>
                  </a:lnTo>
                  <a:lnTo>
                    <a:pt x="2163762" y="705484"/>
                  </a:lnTo>
                  <a:lnTo>
                    <a:pt x="2160587" y="685799"/>
                  </a:lnTo>
                  <a:lnTo>
                    <a:pt x="2157095" y="666749"/>
                  </a:lnTo>
                  <a:lnTo>
                    <a:pt x="2153602" y="647699"/>
                  </a:lnTo>
                  <a:lnTo>
                    <a:pt x="2149475" y="629284"/>
                  </a:lnTo>
                  <a:lnTo>
                    <a:pt x="2145030" y="611504"/>
                  </a:lnTo>
                  <a:lnTo>
                    <a:pt x="2140902" y="594359"/>
                  </a:lnTo>
                  <a:lnTo>
                    <a:pt x="2136140" y="577214"/>
                  </a:lnTo>
                  <a:lnTo>
                    <a:pt x="2131060" y="560387"/>
                  </a:lnTo>
                  <a:lnTo>
                    <a:pt x="2126297" y="544512"/>
                  </a:lnTo>
                  <a:lnTo>
                    <a:pt x="2121217" y="528954"/>
                  </a:lnTo>
                  <a:lnTo>
                    <a:pt x="2115820" y="513397"/>
                  </a:lnTo>
                  <a:lnTo>
                    <a:pt x="2110105" y="498792"/>
                  </a:lnTo>
                  <a:lnTo>
                    <a:pt x="2104707" y="484187"/>
                  </a:lnTo>
                  <a:lnTo>
                    <a:pt x="2098675" y="469899"/>
                  </a:lnTo>
                  <a:lnTo>
                    <a:pt x="2092960" y="456564"/>
                  </a:lnTo>
                  <a:lnTo>
                    <a:pt x="2086927" y="443229"/>
                  </a:lnTo>
                  <a:lnTo>
                    <a:pt x="2080577" y="430212"/>
                  </a:lnTo>
                  <a:lnTo>
                    <a:pt x="2074862" y="417829"/>
                  </a:lnTo>
                  <a:lnTo>
                    <a:pt x="2068512" y="405764"/>
                  </a:lnTo>
                  <a:lnTo>
                    <a:pt x="2062162" y="394334"/>
                  </a:lnTo>
                  <a:lnTo>
                    <a:pt x="2055812" y="382904"/>
                  </a:lnTo>
                  <a:lnTo>
                    <a:pt x="2049145" y="371792"/>
                  </a:lnTo>
                  <a:lnTo>
                    <a:pt x="2042795" y="361314"/>
                  </a:lnTo>
                  <a:lnTo>
                    <a:pt x="2036127" y="350837"/>
                  </a:lnTo>
                  <a:lnTo>
                    <a:pt x="2029142" y="340994"/>
                  </a:lnTo>
                  <a:lnTo>
                    <a:pt x="2022792" y="331469"/>
                  </a:lnTo>
                  <a:lnTo>
                    <a:pt x="2016125" y="321944"/>
                  </a:lnTo>
                  <a:lnTo>
                    <a:pt x="2002790" y="304799"/>
                  </a:lnTo>
                  <a:lnTo>
                    <a:pt x="1989772" y="288607"/>
                  </a:lnTo>
                  <a:lnTo>
                    <a:pt x="1977072" y="273684"/>
                  </a:lnTo>
                  <a:lnTo>
                    <a:pt x="1964372" y="260349"/>
                  </a:lnTo>
                  <a:lnTo>
                    <a:pt x="1951990" y="247967"/>
                  </a:lnTo>
                  <a:lnTo>
                    <a:pt x="1940242" y="236537"/>
                  </a:lnTo>
                  <a:lnTo>
                    <a:pt x="1928812" y="226377"/>
                  </a:lnTo>
                  <a:lnTo>
                    <a:pt x="1918017" y="217169"/>
                  </a:lnTo>
                  <a:lnTo>
                    <a:pt x="1907857" y="209232"/>
                  </a:lnTo>
                  <a:lnTo>
                    <a:pt x="1898332" y="202247"/>
                  </a:lnTo>
                  <a:lnTo>
                    <a:pt x="1889760" y="196214"/>
                  </a:lnTo>
                  <a:lnTo>
                    <a:pt x="1882140" y="191134"/>
                  </a:lnTo>
                  <a:lnTo>
                    <a:pt x="1875472" y="187007"/>
                  </a:lnTo>
                  <a:lnTo>
                    <a:pt x="1869757" y="183514"/>
                  </a:lnTo>
                  <a:lnTo>
                    <a:pt x="1861502" y="179387"/>
                  </a:lnTo>
                  <a:lnTo>
                    <a:pt x="1858962" y="177799"/>
                  </a:lnTo>
                  <a:lnTo>
                    <a:pt x="2261552" y="58737"/>
                  </a:lnTo>
                  <a:close/>
                  <a:moveTo>
                    <a:pt x="371173" y="0"/>
                  </a:moveTo>
                  <a:lnTo>
                    <a:pt x="708025" y="151447"/>
                  </a:lnTo>
                  <a:lnTo>
                    <a:pt x="701351" y="153352"/>
                  </a:lnTo>
                  <a:lnTo>
                    <a:pt x="693089" y="155892"/>
                  </a:lnTo>
                  <a:lnTo>
                    <a:pt x="682284" y="159702"/>
                  </a:lnTo>
                  <a:lnTo>
                    <a:pt x="668937" y="165100"/>
                  </a:lnTo>
                  <a:lnTo>
                    <a:pt x="653366" y="172085"/>
                  </a:lnTo>
                  <a:lnTo>
                    <a:pt x="644468" y="176212"/>
                  </a:lnTo>
                  <a:lnTo>
                    <a:pt x="635570" y="180657"/>
                  </a:lnTo>
                  <a:lnTo>
                    <a:pt x="626354" y="186055"/>
                  </a:lnTo>
                  <a:lnTo>
                    <a:pt x="616185" y="191770"/>
                  </a:lnTo>
                  <a:lnTo>
                    <a:pt x="606016" y="198120"/>
                  </a:lnTo>
                  <a:lnTo>
                    <a:pt x="595529" y="204787"/>
                  </a:lnTo>
                  <a:lnTo>
                    <a:pt x="584724" y="212090"/>
                  </a:lnTo>
                  <a:lnTo>
                    <a:pt x="573602" y="220345"/>
                  </a:lnTo>
                  <a:lnTo>
                    <a:pt x="562479" y="228917"/>
                  </a:lnTo>
                  <a:lnTo>
                    <a:pt x="550721" y="237807"/>
                  </a:lnTo>
                  <a:lnTo>
                    <a:pt x="538963" y="247967"/>
                  </a:lnTo>
                  <a:lnTo>
                    <a:pt x="527205" y="258445"/>
                  </a:lnTo>
                  <a:lnTo>
                    <a:pt x="515129" y="269875"/>
                  </a:lnTo>
                  <a:lnTo>
                    <a:pt x="503054" y="281940"/>
                  </a:lnTo>
                  <a:lnTo>
                    <a:pt x="491296" y="294640"/>
                  </a:lnTo>
                  <a:lnTo>
                    <a:pt x="479220" y="308292"/>
                  </a:lnTo>
                  <a:lnTo>
                    <a:pt x="467462" y="322580"/>
                  </a:lnTo>
                  <a:lnTo>
                    <a:pt x="455386" y="337820"/>
                  </a:lnTo>
                  <a:lnTo>
                    <a:pt x="443628" y="353695"/>
                  </a:lnTo>
                  <a:lnTo>
                    <a:pt x="431870" y="370840"/>
                  </a:lnTo>
                  <a:lnTo>
                    <a:pt x="427421" y="378142"/>
                  </a:lnTo>
                  <a:lnTo>
                    <a:pt x="422654" y="385445"/>
                  </a:lnTo>
                  <a:lnTo>
                    <a:pt x="418205" y="392747"/>
                  </a:lnTo>
                  <a:lnTo>
                    <a:pt x="414392" y="400050"/>
                  </a:lnTo>
                  <a:lnTo>
                    <a:pt x="406447" y="415290"/>
                  </a:lnTo>
                  <a:lnTo>
                    <a:pt x="399774" y="430530"/>
                  </a:lnTo>
                  <a:lnTo>
                    <a:pt x="393418" y="446087"/>
                  </a:lnTo>
                  <a:lnTo>
                    <a:pt x="388015" y="461327"/>
                  </a:lnTo>
                  <a:lnTo>
                    <a:pt x="383249" y="476567"/>
                  </a:lnTo>
                  <a:lnTo>
                    <a:pt x="378800" y="492125"/>
                  </a:lnTo>
                  <a:lnTo>
                    <a:pt x="375304" y="507365"/>
                  </a:lnTo>
                  <a:lnTo>
                    <a:pt x="371808" y="522287"/>
                  </a:lnTo>
                  <a:lnTo>
                    <a:pt x="369266" y="537527"/>
                  </a:lnTo>
                  <a:lnTo>
                    <a:pt x="366724" y="552132"/>
                  </a:lnTo>
                  <a:lnTo>
                    <a:pt x="365135" y="566737"/>
                  </a:lnTo>
                  <a:lnTo>
                    <a:pt x="363864" y="581025"/>
                  </a:lnTo>
                  <a:lnTo>
                    <a:pt x="362910" y="594995"/>
                  </a:lnTo>
                  <a:lnTo>
                    <a:pt x="362275" y="608330"/>
                  </a:lnTo>
                  <a:lnTo>
                    <a:pt x="361322" y="621347"/>
                  </a:lnTo>
                  <a:lnTo>
                    <a:pt x="361322" y="633730"/>
                  </a:lnTo>
                  <a:lnTo>
                    <a:pt x="361322" y="645795"/>
                  </a:lnTo>
                  <a:lnTo>
                    <a:pt x="361957" y="656907"/>
                  </a:lnTo>
                  <a:lnTo>
                    <a:pt x="363228" y="678180"/>
                  </a:lnTo>
                  <a:lnTo>
                    <a:pt x="364499" y="695642"/>
                  </a:lnTo>
                  <a:lnTo>
                    <a:pt x="366088" y="710247"/>
                  </a:lnTo>
                  <a:lnTo>
                    <a:pt x="367359" y="721042"/>
                  </a:lnTo>
                  <a:lnTo>
                    <a:pt x="369266" y="730250"/>
                  </a:lnTo>
                  <a:lnTo>
                    <a:pt x="0" y="553720"/>
                  </a:lnTo>
                  <a:lnTo>
                    <a:pt x="371173"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gr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750"/>
                            </p:stCondLst>
                            <p:childTnLst>
                              <p:par>
                                <p:cTn id="13" presetID="53" presetClass="entr" presetSubtype="16"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par>
                          <p:cTn id="22" fill="hold">
                            <p:stCondLst>
                              <p:cond delay="1750"/>
                            </p:stCondLst>
                            <p:childTnLst>
                              <p:par>
                                <p:cTn id="23" presetID="53" presetClass="entr" presetSubtype="16"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250"/>
                            </p:stCondLst>
                            <p:childTnLst>
                              <p:par>
                                <p:cTn id="29" presetID="10"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2750"/>
                            </p:stCondLst>
                            <p:childTnLst>
                              <p:par>
                                <p:cTn id="33" presetID="53" presetClass="entr" presetSubtype="16"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3250"/>
                            </p:stCondLst>
                            <p:childTnLst>
                              <p:par>
                                <p:cTn id="39" presetID="10" presetClass="entr" presetSubtype="0"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500"/>
                                        <p:tgtEl>
                                          <p:spTgt spid="3"/>
                                        </p:tgtEl>
                                      </p:cBhvr>
                                    </p:animEffect>
                                  </p:childTnLst>
                                </p:cTn>
                              </p:par>
                            </p:childTnLst>
                          </p:cTn>
                        </p:par>
                        <p:par>
                          <p:cTn id="42" fill="hold">
                            <p:stCondLst>
                              <p:cond delay="3750"/>
                            </p:stCondLst>
                            <p:childTnLst>
                              <p:par>
                                <p:cTn id="43" presetID="53" presetClass="entr" presetSubtype="16" fill="hold" nodeType="after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p:cTn id="45" dur="500" fill="hold"/>
                                        <p:tgtEl>
                                          <p:spTgt spid="24"/>
                                        </p:tgtEl>
                                        <p:attrNameLst>
                                          <p:attrName>ppt_w</p:attrName>
                                        </p:attrNameLst>
                                      </p:cBhvr>
                                      <p:tavLst>
                                        <p:tav tm="0">
                                          <p:val>
                                            <p:fltVal val="0"/>
                                          </p:val>
                                        </p:tav>
                                        <p:tav tm="100000">
                                          <p:val>
                                            <p:strVal val="#ppt_w"/>
                                          </p:val>
                                        </p:tav>
                                      </p:tavLst>
                                    </p:anim>
                                    <p:anim calcmode="lin" valueType="num">
                                      <p:cBhvr>
                                        <p:cTn id="46" dur="500" fill="hold"/>
                                        <p:tgtEl>
                                          <p:spTgt spid="24"/>
                                        </p:tgtEl>
                                        <p:attrNameLst>
                                          <p:attrName>ppt_h</p:attrName>
                                        </p:attrNameLst>
                                      </p:cBhvr>
                                      <p:tavLst>
                                        <p:tav tm="0">
                                          <p:val>
                                            <p:fltVal val="0"/>
                                          </p:val>
                                        </p:tav>
                                        <p:tav tm="100000">
                                          <p:val>
                                            <p:strVal val="#ppt_h"/>
                                          </p:val>
                                        </p:tav>
                                      </p:tavLst>
                                    </p:anim>
                                    <p:animEffect transition="in" filter="fade">
                                      <p:cBhvr>
                                        <p:cTn id="47" dur="500"/>
                                        <p:tgtEl>
                                          <p:spTgt spid="24"/>
                                        </p:tgtEl>
                                      </p:cBhvr>
                                    </p:animEffect>
                                  </p:childTnLst>
                                </p:cTn>
                              </p:par>
                            </p:childTnLst>
                          </p:cTn>
                        </p:par>
                        <p:par>
                          <p:cTn id="48" fill="hold">
                            <p:stCondLst>
                              <p:cond delay="4250"/>
                            </p:stCondLst>
                            <p:childTnLst>
                              <p:par>
                                <p:cTn id="49" presetID="10" presetClass="entr" presetSubtype="0"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childTnLst>
                                </p:cTn>
                              </p:par>
                            </p:childTnLst>
                          </p:cTn>
                        </p:par>
                        <p:par>
                          <p:cTn id="58" fill="hold">
                            <p:stCondLst>
                              <p:cond delay="5250"/>
                            </p:stCondLst>
                            <p:childTnLst>
                              <p:par>
                                <p:cTn id="59" presetID="10"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childTnLst>
                                </p:cTn>
                              </p:par>
                            </p:childTnLst>
                          </p:cTn>
                        </p:par>
                        <p:par>
                          <p:cTn id="62" fill="hold">
                            <p:stCondLst>
                              <p:cond delay="5750"/>
                            </p:stCondLst>
                            <p:childTnLst>
                              <p:par>
                                <p:cTn id="63" presetID="53" presetClass="entr" presetSubtype="16" fill="hold" nodeType="afterEffect">
                                  <p:stCondLst>
                                    <p:cond delay="0"/>
                                  </p:stCondLst>
                                  <p:childTnLst>
                                    <p:set>
                                      <p:cBhvr>
                                        <p:cTn id="64" dur="1" fill="hold">
                                          <p:stCondLst>
                                            <p:cond delay="0"/>
                                          </p:stCondLst>
                                        </p:cTn>
                                        <p:tgtEl>
                                          <p:spTgt spid="28"/>
                                        </p:tgtEl>
                                        <p:attrNameLst>
                                          <p:attrName>style.visibility</p:attrName>
                                        </p:attrNameLst>
                                      </p:cBhvr>
                                      <p:to>
                                        <p:strVal val="visible"/>
                                      </p:to>
                                    </p:set>
                                    <p:anim calcmode="lin" valueType="num">
                                      <p:cBhvr>
                                        <p:cTn id="65" dur="500" fill="hold"/>
                                        <p:tgtEl>
                                          <p:spTgt spid="28"/>
                                        </p:tgtEl>
                                        <p:attrNameLst>
                                          <p:attrName>ppt_w</p:attrName>
                                        </p:attrNameLst>
                                      </p:cBhvr>
                                      <p:tavLst>
                                        <p:tav tm="0">
                                          <p:val>
                                            <p:fltVal val="0"/>
                                          </p:val>
                                        </p:tav>
                                        <p:tav tm="100000">
                                          <p:val>
                                            <p:strVal val="#ppt_w"/>
                                          </p:val>
                                        </p:tav>
                                      </p:tavLst>
                                    </p:anim>
                                    <p:anim calcmode="lin" valueType="num">
                                      <p:cBhvr>
                                        <p:cTn id="66" dur="500" fill="hold"/>
                                        <p:tgtEl>
                                          <p:spTgt spid="28"/>
                                        </p:tgtEl>
                                        <p:attrNameLst>
                                          <p:attrName>ppt_h</p:attrName>
                                        </p:attrNameLst>
                                      </p:cBhvr>
                                      <p:tavLst>
                                        <p:tav tm="0">
                                          <p:val>
                                            <p:fltVal val="0"/>
                                          </p:val>
                                        </p:tav>
                                        <p:tav tm="100000">
                                          <p:val>
                                            <p:strVal val="#ppt_h"/>
                                          </p:val>
                                        </p:tav>
                                      </p:tavLst>
                                    </p:anim>
                                    <p:animEffect transition="in" filter="fade">
                                      <p:cBhvr>
                                        <p:cTn id="67" dur="500"/>
                                        <p:tgtEl>
                                          <p:spTgt spid="28"/>
                                        </p:tgtEl>
                                      </p:cBhvr>
                                    </p:animEffect>
                                  </p:childTnLst>
                                </p:cTn>
                              </p:par>
                            </p:childTnLst>
                          </p:cTn>
                        </p:par>
                        <p:par>
                          <p:cTn id="68" fill="hold">
                            <p:stCondLst>
                              <p:cond delay="6250"/>
                            </p:stCondLst>
                            <p:childTnLst>
                              <p:par>
                                <p:cTn id="69" presetID="10" presetClass="entr" presetSubtype="0"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2" grpId="0"/>
      <p:bldP spid="3" grpId="0"/>
      <p:bldP spid="16" grpId="0"/>
      <p:bldP spid="15"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p:txBody>
          <a:bodyPr/>
          <a:lstStyle/>
          <a:p>
            <a:r>
              <a:rPr lang="zh-CN" altLang="en-US" sz="7200"/>
              <a:t>谢谢观看</a:t>
            </a:r>
            <a:endParaRPr lang="zh-CN" altLang="en-US" sz="7200"/>
          </a:p>
        </p:txBody>
      </p:sp>
      <p:sp>
        <p:nvSpPr>
          <p:cNvPr id="4" name="内容占位符 3"/>
          <p:cNvSpPr>
            <a:spLocks noGrp="1"/>
          </p:cNvSpPr>
          <p:nvPr>
            <p:ph sz="quarter" idx="13"/>
            <p:custDataLst>
              <p:tags r:id="rId2"/>
            </p:custDataLst>
          </p:nvPr>
        </p:nvSpPr>
        <p:spPr/>
        <p:txBody>
          <a:bodyPr/>
          <a:lstStyle/>
          <a:p>
            <a:r>
              <a:rPr lang="en-US" altLang="zh-CN"/>
              <a:t>THANK YOU</a:t>
            </a:r>
            <a:endParaRPr lang="en-US" altLang="zh-CN"/>
          </a:p>
        </p:txBody>
      </p:sp>
    </p:spTree>
    <p:custDataLst>
      <p:tags r:id="rId3"/>
    </p:custData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custDataLst>
              <p:tags r:id="rId1"/>
            </p:custDataLst>
          </p:nvPr>
        </p:nvGrpSpPr>
        <p:grpSpPr>
          <a:xfrm>
            <a:off x="2334895" y="3505835"/>
            <a:ext cx="2874646" cy="1466850"/>
            <a:chOff x="878204" y="2914650"/>
            <a:chExt cx="2874646" cy="1466850"/>
          </a:xfrm>
        </p:grpSpPr>
        <p:sp>
          <p:nvSpPr>
            <p:cNvPr id="6" name="椭圆 5"/>
            <p:cNvSpPr/>
            <p:nvPr>
              <p:custDataLst>
                <p:tags r:id="rId2"/>
              </p:custDataLst>
            </p:nvPr>
          </p:nvSpPr>
          <p:spPr>
            <a:xfrm>
              <a:off x="878204" y="3102610"/>
              <a:ext cx="1080008" cy="10800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2" name="五角星 1"/>
            <p:cNvSpPr/>
            <p:nvPr>
              <p:custDataLst>
                <p:tags r:id="rId3"/>
              </p:custDataLst>
            </p:nvPr>
          </p:nvSpPr>
          <p:spPr>
            <a:xfrm>
              <a:off x="989964" y="3200083"/>
              <a:ext cx="828006" cy="828006"/>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US" altLang="zh-CN" dirty="0" smtClean="0">
                  <a:solidFill>
                    <a:schemeClr val="accent1"/>
                  </a:solidFill>
                </a:rPr>
                <a:t>1</a:t>
              </a:r>
              <a:endParaRPr lang="zh-CN" altLang="en-US" dirty="0">
                <a:solidFill>
                  <a:schemeClr val="accent1"/>
                </a:solidFill>
              </a:endParaRPr>
            </a:p>
          </p:txBody>
        </p:sp>
        <p:cxnSp>
          <p:nvCxnSpPr>
            <p:cNvPr id="10" name="直接连接符 9"/>
            <p:cNvCxnSpPr/>
            <p:nvPr>
              <p:custDataLst>
                <p:tags r:id="rId4"/>
              </p:custDataLst>
            </p:nvPr>
          </p:nvCxnSpPr>
          <p:spPr>
            <a:xfrm>
              <a:off x="2076450" y="2914650"/>
              <a:ext cx="0" cy="1466850"/>
            </a:xfrm>
            <a:prstGeom prst="line">
              <a:avLst/>
            </a:prstGeom>
          </p:spPr>
          <p:style>
            <a:lnRef idx="1">
              <a:schemeClr val="accent1"/>
            </a:lnRef>
            <a:fillRef idx="0">
              <a:schemeClr val="accent1"/>
            </a:fillRef>
            <a:effectRef idx="0">
              <a:schemeClr val="accent1"/>
            </a:effectRef>
            <a:fontRef idx="minor">
              <a:schemeClr val="tx1"/>
            </a:fontRef>
          </p:style>
        </p:cxnSp>
        <p:sp>
          <p:nvSpPr>
            <p:cNvPr id="12" name="文本框 11"/>
            <p:cNvSpPr txBox="1"/>
            <p:nvPr>
              <p:custDataLst>
                <p:tags r:id="rId5"/>
              </p:custDataLst>
            </p:nvPr>
          </p:nvSpPr>
          <p:spPr>
            <a:xfrm>
              <a:off x="2184279" y="3004309"/>
              <a:ext cx="1568571" cy="1287532"/>
            </a:xfrm>
            <a:prstGeom prst="rect">
              <a:avLst/>
            </a:prstGeom>
            <a:noFill/>
          </p:spPr>
          <p:txBody>
            <a:bodyPr wrap="square" rtlCol="0" anchor="ctr">
              <a:normAutofit lnSpcReduction="10000"/>
            </a:bodyPr>
            <a:lstStyle/>
            <a:p>
              <a:pPr>
                <a:lnSpc>
                  <a:spcPct val="150000"/>
                </a:lnSpc>
              </a:pPr>
              <a:r>
                <a:rPr lang="zh-CN" altLang="en-US" dirty="0"/>
                <a:t>微博营销</a:t>
              </a:r>
              <a:endParaRPr lang="zh-CN" altLang="en-US" dirty="0"/>
            </a:p>
            <a:p>
              <a:pPr>
                <a:lnSpc>
                  <a:spcPct val="150000"/>
                </a:lnSpc>
              </a:pPr>
              <a:r>
                <a:rPr lang="zh-CN" altLang="en-US" dirty="0"/>
                <a:t>实施步骤</a:t>
              </a:r>
              <a:endParaRPr lang="zh-CN" altLang="en-US" dirty="0"/>
            </a:p>
          </p:txBody>
        </p:sp>
      </p:grpSp>
      <p:grpSp>
        <p:nvGrpSpPr>
          <p:cNvPr id="14" name="组合 13"/>
          <p:cNvGrpSpPr/>
          <p:nvPr>
            <p:custDataLst>
              <p:tags r:id="rId6"/>
            </p:custDataLst>
          </p:nvPr>
        </p:nvGrpSpPr>
        <p:grpSpPr>
          <a:xfrm>
            <a:off x="6640195" y="3505835"/>
            <a:ext cx="3338830" cy="1466850"/>
            <a:chOff x="914399" y="2914650"/>
            <a:chExt cx="3338830" cy="1466850"/>
          </a:xfrm>
        </p:grpSpPr>
        <p:sp>
          <p:nvSpPr>
            <p:cNvPr id="15" name="椭圆 14"/>
            <p:cNvSpPr/>
            <p:nvPr>
              <p:custDataLst>
                <p:tags r:id="rId7"/>
              </p:custDataLst>
            </p:nvPr>
          </p:nvSpPr>
          <p:spPr>
            <a:xfrm>
              <a:off x="914399" y="3138488"/>
              <a:ext cx="1080008" cy="10800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6" name="五角星 15"/>
            <p:cNvSpPr/>
            <p:nvPr>
              <p:custDataLst>
                <p:tags r:id="rId8"/>
              </p:custDataLst>
            </p:nvPr>
          </p:nvSpPr>
          <p:spPr>
            <a:xfrm>
              <a:off x="1038224" y="3224213"/>
              <a:ext cx="828006" cy="828006"/>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US" altLang="zh-CN" dirty="0" smtClean="0">
                  <a:solidFill>
                    <a:schemeClr val="accent1"/>
                  </a:solidFill>
                </a:rPr>
                <a:t>2</a:t>
              </a:r>
              <a:endParaRPr lang="zh-CN" altLang="en-US" dirty="0">
                <a:solidFill>
                  <a:schemeClr val="accent1"/>
                </a:solidFill>
              </a:endParaRPr>
            </a:p>
          </p:txBody>
        </p:sp>
        <p:cxnSp>
          <p:nvCxnSpPr>
            <p:cNvPr id="17" name="直接连接符 16"/>
            <p:cNvCxnSpPr/>
            <p:nvPr>
              <p:custDataLst>
                <p:tags r:id="rId9"/>
              </p:custDataLst>
            </p:nvPr>
          </p:nvCxnSpPr>
          <p:spPr>
            <a:xfrm>
              <a:off x="2076450" y="2914650"/>
              <a:ext cx="0" cy="1466850"/>
            </a:xfrm>
            <a:prstGeom prst="line">
              <a:avLst/>
            </a:prstGeom>
          </p:spPr>
          <p:style>
            <a:lnRef idx="1">
              <a:schemeClr val="accent1"/>
            </a:lnRef>
            <a:fillRef idx="0">
              <a:schemeClr val="accent1"/>
            </a:fillRef>
            <a:effectRef idx="0">
              <a:schemeClr val="accent1"/>
            </a:effectRef>
            <a:fontRef idx="minor">
              <a:schemeClr val="tx1"/>
            </a:fontRef>
          </p:style>
        </p:cxnSp>
        <p:sp>
          <p:nvSpPr>
            <p:cNvPr id="18" name="文本框 17"/>
            <p:cNvSpPr txBox="1"/>
            <p:nvPr>
              <p:custDataLst>
                <p:tags r:id="rId10"/>
              </p:custDataLst>
            </p:nvPr>
          </p:nvSpPr>
          <p:spPr>
            <a:xfrm>
              <a:off x="2184399" y="3004185"/>
              <a:ext cx="2068830" cy="1287780"/>
            </a:xfrm>
            <a:prstGeom prst="rect">
              <a:avLst/>
            </a:prstGeom>
            <a:noFill/>
          </p:spPr>
          <p:txBody>
            <a:bodyPr wrap="square" rtlCol="0" anchor="ctr">
              <a:normAutofit lnSpcReduction="10000"/>
            </a:bodyPr>
            <a:lstStyle/>
            <a:p>
              <a:pPr>
                <a:lnSpc>
                  <a:spcPct val="150000"/>
                </a:lnSpc>
              </a:pPr>
              <a:r>
                <a:rPr lang="zh-CN" altLang="en-US" dirty="0"/>
                <a:t>微博营销</a:t>
              </a:r>
              <a:endParaRPr lang="zh-CN" altLang="en-US" dirty="0"/>
            </a:p>
            <a:p>
              <a:pPr>
                <a:lnSpc>
                  <a:spcPct val="150000"/>
                </a:lnSpc>
              </a:pPr>
              <a:r>
                <a:rPr lang="zh-CN" altLang="en-US" dirty="0"/>
                <a:t>常用工具</a:t>
              </a:r>
              <a:endParaRPr lang="zh-CN" altLang="en-US" dirty="0"/>
            </a:p>
          </p:txBody>
        </p:sp>
      </p:grpSp>
      <p:sp>
        <p:nvSpPr>
          <p:cNvPr id="40" name="文本框 39"/>
          <p:cNvSpPr txBox="1"/>
          <p:nvPr>
            <p:custDataLst>
              <p:tags r:id="rId11"/>
            </p:custDataLst>
          </p:nvPr>
        </p:nvSpPr>
        <p:spPr>
          <a:xfrm>
            <a:off x="3658235" y="915035"/>
            <a:ext cx="4644390" cy="1638935"/>
          </a:xfrm>
          <a:prstGeom prst="rect">
            <a:avLst/>
          </a:prstGeom>
          <a:noFill/>
        </p:spPr>
        <p:txBody>
          <a:bodyPr wrap="square" rtlCol="0" anchor="ctr">
            <a:normAutofit/>
          </a:bodyPr>
          <a:lstStyle/>
          <a:p>
            <a:pPr algn="ctr" fontAlgn="auto">
              <a:lnSpc>
                <a:spcPct val="100000"/>
              </a:lnSpc>
            </a:pPr>
            <a:r>
              <a:rPr lang="zh-CN" altLang="en-US" sz="3200" dirty="0" smtClean="0">
                <a:latin typeface="+mj-ea"/>
                <a:ea typeface="+mj-ea"/>
                <a:sym typeface="+mn-ea"/>
              </a:rPr>
              <a:t>目 录</a:t>
            </a:r>
            <a:br>
              <a:rPr lang="en-US" altLang="zh-CN" sz="2400" dirty="0" smtClean="0">
                <a:latin typeface="黑体" panose="02010609060101010101" pitchFamily="49" charset="-122"/>
                <a:ea typeface="黑体" panose="02010609060101010101" pitchFamily="49" charset="-122"/>
                <a:sym typeface="+mn-ea"/>
              </a:rPr>
            </a:br>
            <a:r>
              <a:rPr lang="en-US" altLang="zh-CN" sz="2400" dirty="0" smtClean="0">
                <a:solidFill>
                  <a:srgbClr val="01A49F"/>
                </a:solidFill>
                <a:sym typeface="+mn-ea"/>
              </a:rPr>
              <a:t>contents </a:t>
            </a:r>
            <a:endParaRPr lang="en-US" altLang="zh-CN" sz="2400" dirty="0"/>
          </a:p>
        </p:txBody>
      </p:sp>
      <p:pic>
        <p:nvPicPr>
          <p:cNvPr id="7" name="图片 6" descr="20149309313"/>
          <p:cNvPicPr>
            <a:picLocks noChangeAspect="1"/>
          </p:cNvPicPr>
          <p:nvPr/>
        </p:nvPicPr>
        <p:blipFill>
          <a:blip r:embed="rId12"/>
          <a:stretch>
            <a:fillRect/>
          </a:stretch>
        </p:blipFill>
        <p:spPr>
          <a:xfrm>
            <a:off x="9034145" y="635"/>
            <a:ext cx="2990300" cy="900007"/>
          </a:xfrm>
          <a:prstGeom prst="rect">
            <a:avLst/>
          </a:prstGeom>
        </p:spPr>
      </p:pic>
    </p:spTree>
    <p:custDataLst>
      <p:tags r:id="rId13"/>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0"/>
                                        </p:tgtEl>
                                        <p:attrNameLst>
                                          <p:attrName>ppt_y</p:attrName>
                                        </p:attrNameLst>
                                      </p:cBhvr>
                                      <p:tavLst>
                                        <p:tav tm="0">
                                          <p:val>
                                            <p:strVal val="#ppt_y"/>
                                          </p:val>
                                        </p:tav>
                                        <p:tav tm="100000">
                                          <p:val>
                                            <p:strVal val="#ppt_y"/>
                                          </p:val>
                                        </p:tav>
                                      </p:tavLst>
                                    </p:anim>
                                    <p:anim calcmode="lin" valueType="num">
                                      <p:cBhvr>
                                        <p:cTn id="9"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0"/>
                                        </p:tgtEl>
                                      </p:cBhvr>
                                    </p:animEffect>
                                  </p:childTnLst>
                                </p:cTn>
                              </p:par>
                            </p:childTnLst>
                          </p:cTn>
                        </p:par>
                        <p:par>
                          <p:cTn id="12" fill="hold">
                            <p:stCondLst>
                              <p:cond delay="1049"/>
                            </p:stCondLst>
                            <p:childTnLst>
                              <p:par>
                                <p:cTn id="13" presetID="37"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900" decel="100000" fill="hold"/>
                                        <p:tgtEl>
                                          <p:spTgt spid="1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19" fill="hold">
                            <p:stCondLst>
                              <p:cond delay="2049"/>
                            </p:stCondLst>
                            <p:childTnLst>
                              <p:par>
                                <p:cTn id="20" presetID="37" presetClass="entr" presetSubtype="0"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900" decel="100000" fill="hold"/>
                                        <p:tgtEl>
                                          <p:spTgt spid="14"/>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任意多边形 10"/>
          <p:cNvSpPr/>
          <p:nvPr>
            <p:custDataLst>
              <p:tags r:id="rId1"/>
            </p:custDataLst>
          </p:nvPr>
        </p:nvSpPr>
        <p:spPr>
          <a:xfrm flipH="1">
            <a:off x="3210783" y="3145396"/>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chemeClr val="accent1"/>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sz="2000" b="1" kern="0" dirty="0">
                <a:solidFill>
                  <a:schemeClr val="bg1"/>
                </a:solidFill>
                <a:latin typeface="+mj-lt"/>
                <a:ea typeface="+mj-ea"/>
                <a:cs typeface="+mj-cs"/>
                <a:sym typeface="Arial" panose="020B0604020202020204" pitchFamily="34" charset="0"/>
              </a:rPr>
              <a:t>学习目标</a:t>
            </a:r>
            <a:endParaRPr lang="zh-CN" altLang="da-DK" sz="2000" b="1" kern="0" dirty="0">
              <a:solidFill>
                <a:schemeClr val="bg1"/>
              </a:solidFill>
              <a:latin typeface="+mj-lt"/>
              <a:ea typeface="+mj-ea"/>
              <a:cs typeface="+mj-cs"/>
              <a:sym typeface="Arial" panose="020B0604020202020204" pitchFamily="34" charset="0"/>
            </a:endParaRPr>
          </a:p>
        </p:txBody>
      </p:sp>
      <p:sp>
        <p:nvSpPr>
          <p:cNvPr id="47" name="矩形 46"/>
          <p:cNvSpPr/>
          <p:nvPr>
            <p:custDataLst>
              <p:tags r:id="rId2"/>
            </p:custDataLst>
          </p:nvPr>
        </p:nvSpPr>
        <p:spPr>
          <a:xfrm>
            <a:off x="808355" y="3069590"/>
            <a:ext cx="2479675" cy="1445895"/>
          </a:xfrm>
          <a:prstGeom prst="rect">
            <a:avLst/>
          </a:prstGeom>
        </p:spPr>
        <p:txBody>
          <a:bodyPr wrap="square" anchor="ctr">
            <a:normAutofit/>
          </a:bodyPr>
          <a:lstStyle/>
          <a:p>
            <a:pPr algn="just">
              <a:lnSpc>
                <a:spcPct val="130000"/>
              </a:lnSpc>
            </a:pPr>
            <a:r>
              <a:rPr lang="zh-CN" altLang="en-US" sz="1600" dirty="0">
                <a:sym typeface="Arial" panose="020B0604020202020204" pitchFamily="34" charset="0"/>
              </a:rPr>
              <a:t>了解微博营销相关营销工具；掌握微博营销策划流程；能够通过数据分析微博营销的效果</a:t>
            </a:r>
            <a:endParaRPr lang="zh-CN" altLang="en-US" sz="1600" dirty="0">
              <a:sym typeface="Arial" panose="020B0604020202020204" pitchFamily="34" charset="0"/>
            </a:endParaRPr>
          </a:p>
        </p:txBody>
      </p:sp>
      <p:sp>
        <p:nvSpPr>
          <p:cNvPr id="50" name="矩形 49"/>
          <p:cNvSpPr/>
          <p:nvPr>
            <p:custDataLst>
              <p:tags r:id="rId3"/>
            </p:custDataLst>
          </p:nvPr>
        </p:nvSpPr>
        <p:spPr>
          <a:xfrm>
            <a:off x="8994775" y="3860165"/>
            <a:ext cx="2413000" cy="1061085"/>
          </a:xfrm>
          <a:prstGeom prst="rect">
            <a:avLst/>
          </a:prstGeom>
        </p:spPr>
        <p:txBody>
          <a:bodyPr wrap="square" anchor="ctr">
            <a:normAutofit/>
          </a:bodyPr>
          <a:lstStyle/>
          <a:p>
            <a:pPr algn="just">
              <a:lnSpc>
                <a:spcPct val="130000"/>
              </a:lnSpc>
            </a:pPr>
            <a:r>
              <a:rPr lang="zh-CN" altLang="en-US" sz="1600" dirty="0">
                <a:sym typeface="Arial" panose="020B0604020202020204" pitchFamily="34" charset="0"/>
              </a:rPr>
              <a:t>掌握微博营销策划流程；能够通过数据分析微博营销的效果</a:t>
            </a:r>
            <a:endParaRPr lang="zh-CN" altLang="en-US" sz="1600" dirty="0">
              <a:sym typeface="Arial" panose="020B0604020202020204" pitchFamily="34" charset="0"/>
            </a:endParaRPr>
          </a:p>
        </p:txBody>
      </p:sp>
      <p:sp>
        <p:nvSpPr>
          <p:cNvPr id="12" name="任意多边形 11"/>
          <p:cNvSpPr/>
          <p:nvPr>
            <p:custDataLst>
              <p:tags r:id="rId4"/>
            </p:custDataLst>
          </p:nvPr>
        </p:nvSpPr>
        <p:spPr>
          <a:xfrm>
            <a:off x="4041778" y="3780397"/>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chemeClr val="accent2"/>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sz="2000" b="1" kern="0" dirty="0">
                <a:solidFill>
                  <a:schemeClr val="bg1"/>
                </a:solidFill>
                <a:latin typeface="+mj-lt"/>
                <a:ea typeface="+mj-ea"/>
                <a:cs typeface="+mj-cs"/>
                <a:sym typeface="Arial" panose="020B0604020202020204" pitchFamily="34" charset="0"/>
              </a:rPr>
              <a:t>学习重点</a:t>
            </a:r>
            <a:endParaRPr lang="zh-CN" altLang="da-DK" sz="2000" b="1" kern="0" dirty="0">
              <a:solidFill>
                <a:schemeClr val="bg1"/>
              </a:solidFill>
              <a:latin typeface="+mj-lt"/>
              <a:ea typeface="+mj-ea"/>
              <a:cs typeface="+mj-cs"/>
              <a:sym typeface="Arial" panose="020B0604020202020204" pitchFamily="34" charset="0"/>
            </a:endParaRPr>
          </a:p>
        </p:txBody>
      </p:sp>
      <p:sp>
        <p:nvSpPr>
          <p:cNvPr id="7" name="标题 1"/>
          <p:cNvSpPr txBox="1"/>
          <p:nvPr>
            <p:custDataLst>
              <p:tags r:id="rId5"/>
            </p:custDataLst>
          </p:nvPr>
        </p:nvSpPr>
        <p:spPr>
          <a:xfrm>
            <a:off x="892175" y="695960"/>
            <a:ext cx="10515600" cy="121602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2800" b="1" dirty="0" smtClean="0">
                <a:latin typeface="微软雅黑" panose="020B0503020204020204" charset="-122"/>
                <a:ea typeface="微软雅黑" panose="020B0503020204020204" charset="-122"/>
                <a:sym typeface="Arial" panose="020B0604020202020204" pitchFamily="34" charset="0"/>
              </a:rPr>
              <a:t>学习目标及学习重点</a:t>
            </a:r>
            <a:endParaRPr lang="zh-CN" altLang="en-US" sz="2800" b="1" dirty="0" smtClean="0">
              <a:latin typeface="微软雅黑" panose="020B0503020204020204" charset="-122"/>
              <a:ea typeface="微软雅黑" panose="020B0503020204020204" charset="-122"/>
              <a:sym typeface="Arial" panose="020B0604020202020204" pitchFamily="34" charset="0"/>
            </a:endParaRPr>
          </a:p>
          <a:p>
            <a:pPr algn="ctr"/>
            <a:r>
              <a:rPr lang="en-US" altLang="zh-CN" sz="2400">
                <a:solidFill>
                  <a:srgbClr val="38A39A"/>
                </a:solidFill>
                <a:latin typeface="微软雅黑" panose="020B0503020204020204" charset="-122"/>
                <a:ea typeface="微软雅黑" panose="020B0503020204020204" charset="-122"/>
              </a:rPr>
              <a:t>Learning objectives and key learning points</a:t>
            </a:r>
            <a:endParaRPr lang="en-US" altLang="zh-CN" sz="2400">
              <a:solidFill>
                <a:srgbClr val="38A39A"/>
              </a:solidFill>
              <a:latin typeface="微软雅黑" panose="020B0503020204020204" charset="-122"/>
              <a:ea typeface="微软雅黑" panose="020B0503020204020204" charset="-122"/>
            </a:endParaRPr>
          </a:p>
        </p:txBody>
      </p:sp>
      <p:pic>
        <p:nvPicPr>
          <p:cNvPr id="2" name="图片 1" descr="20149309313"/>
          <p:cNvPicPr>
            <a:picLocks noChangeAspect="1"/>
          </p:cNvPicPr>
          <p:nvPr/>
        </p:nvPicPr>
        <p:blipFill>
          <a:blip r:embed="rId6"/>
          <a:stretch>
            <a:fillRect/>
          </a:stretch>
        </p:blipFill>
        <p:spPr>
          <a:xfrm>
            <a:off x="9034145" y="635"/>
            <a:ext cx="2990300" cy="900007"/>
          </a:xfrm>
          <a:prstGeom prst="rect">
            <a:avLst/>
          </a:prstGeom>
        </p:spPr>
      </p:pic>
    </p:spTree>
    <p:custDataLst>
      <p:tags r:id="rId7"/>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3049"/>
                            </p:stCondLst>
                            <p:childTnLst>
                              <p:par>
                                <p:cTn id="13" presetID="2" presetClass="entr" presetSubtype="2"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par>
                          <p:cTn id="17" fill="hold">
                            <p:stCondLst>
                              <p:cond delay="3549"/>
                            </p:stCondLst>
                            <p:childTnLst>
                              <p:par>
                                <p:cTn id="18" presetID="10" presetClass="entr" presetSubtype="0" fill="hold" grpId="0" nodeType="after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500"/>
                                        <p:tgtEl>
                                          <p:spTgt spid="47"/>
                                        </p:tgtEl>
                                      </p:cBhvr>
                                    </p:animEffect>
                                  </p:childTnLst>
                                </p:cTn>
                              </p:par>
                            </p:childTnLst>
                          </p:cTn>
                        </p:par>
                        <p:par>
                          <p:cTn id="21" fill="hold">
                            <p:stCondLst>
                              <p:cond delay="4049"/>
                            </p:stCondLst>
                            <p:childTnLst>
                              <p:par>
                                <p:cTn id="22" presetID="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0-#ppt_w/2"/>
                                          </p:val>
                                        </p:tav>
                                        <p:tav tm="100000">
                                          <p:val>
                                            <p:strVal val="#ppt_x"/>
                                          </p:val>
                                        </p:tav>
                                      </p:tavLst>
                                    </p:anim>
                                    <p:anim calcmode="lin" valueType="num">
                                      <p:cBhvr additive="base">
                                        <p:cTn id="25" dur="500" fill="hold"/>
                                        <p:tgtEl>
                                          <p:spTgt spid="12"/>
                                        </p:tgtEl>
                                        <p:attrNameLst>
                                          <p:attrName>ppt_y</p:attrName>
                                        </p:attrNameLst>
                                      </p:cBhvr>
                                      <p:tavLst>
                                        <p:tav tm="0">
                                          <p:val>
                                            <p:strVal val="#ppt_y"/>
                                          </p:val>
                                        </p:tav>
                                        <p:tav tm="100000">
                                          <p:val>
                                            <p:strVal val="#ppt_y"/>
                                          </p:val>
                                        </p:tav>
                                      </p:tavLst>
                                    </p:anim>
                                  </p:childTnLst>
                                </p:cTn>
                              </p:par>
                            </p:childTnLst>
                          </p:cTn>
                        </p:par>
                        <p:par>
                          <p:cTn id="26" fill="hold">
                            <p:stCondLst>
                              <p:cond delay="4549"/>
                            </p:stCondLst>
                            <p:childTnLst>
                              <p:par>
                                <p:cTn id="27" presetID="10" presetClass="entr" presetSubtype="0" fill="hold" grpId="0"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bldLvl="0" animBg="1"/>
      <p:bldP spid="47" grpId="0"/>
      <p:bldP spid="12" grpId="0" animBg="1"/>
      <p:bldP spid="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2270760" y="2842895"/>
            <a:ext cx="3469640" cy="995680"/>
          </a:xfrm>
        </p:spPr>
        <p:txBody>
          <a:bodyPr>
            <a:normAutofit fontScale="90000"/>
          </a:bodyPr>
          <a:lstStyle/>
          <a:p>
            <a:pPr algn="ctr"/>
            <a:r>
              <a:rPr lang="zh-CN" altLang="en-US" sz="4400" dirty="0">
                <a:sym typeface="+mn-ea"/>
              </a:rPr>
              <a:t>微博营销</a:t>
            </a:r>
            <a:br>
              <a:rPr lang="zh-CN" altLang="en-US" sz="4400" dirty="0">
                <a:sym typeface="+mn-ea"/>
              </a:rPr>
            </a:br>
            <a:r>
              <a:rPr lang="zh-CN" altLang="en-US" sz="4400" dirty="0">
                <a:sym typeface="+mn-ea"/>
              </a:rPr>
              <a:t>实施步骤</a:t>
            </a:r>
            <a:endParaRPr lang="zh-CN" altLang="en-US" sz="4400" dirty="0">
              <a:sym typeface="+mn-ea"/>
            </a:endParaRPr>
          </a:p>
        </p:txBody>
      </p:sp>
      <p:sp>
        <p:nvSpPr>
          <p:cNvPr id="4" name="矩形 3"/>
          <p:cNvSpPr/>
          <p:nvPr>
            <p:custDataLst>
              <p:tags r:id="rId2"/>
            </p:custDataLst>
          </p:nvPr>
        </p:nvSpPr>
        <p:spPr>
          <a:xfrm>
            <a:off x="8229600" y="804333"/>
            <a:ext cx="2658533" cy="4284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700"/>
              <a:t>1</a:t>
            </a:r>
            <a:endParaRPr lang="en-US" altLang="zh-CN" sz="28700"/>
          </a:p>
        </p:txBody>
      </p:sp>
    </p:spTree>
    <p:custDataLst>
      <p:tags r:id="rId3"/>
    </p:custData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438912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sz="3200" b="1" dirty="0">
                <a:solidFill>
                  <a:schemeClr val="tx1"/>
                </a:solidFill>
                <a:latin typeface="微软雅黑" panose="020B0503020204020204" charset="-122"/>
                <a:ea typeface="微软雅黑" panose="020B0503020204020204" charset="-122"/>
              </a:rPr>
              <a:t>微博</a:t>
            </a:r>
            <a:r>
              <a:rPr lang="zh-CN" sz="3200" b="1" dirty="0">
                <a:solidFill>
                  <a:schemeClr val="tx1"/>
                </a:solidFill>
                <a:latin typeface="微软雅黑" panose="020B0503020204020204" charset="-122"/>
                <a:ea typeface="微软雅黑" panose="020B0503020204020204" charset="-122"/>
              </a:rPr>
              <a:t>营销实施步骤</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grpSp>
        <p:nvGrpSpPr>
          <p:cNvPr id="24" name="组合 23"/>
          <p:cNvGrpSpPr/>
          <p:nvPr/>
        </p:nvGrpSpPr>
        <p:grpSpPr>
          <a:xfrm>
            <a:off x="1781175" y="2747010"/>
            <a:ext cx="1963420" cy="1963420"/>
            <a:chOff x="2805" y="4326"/>
            <a:chExt cx="3092" cy="3092"/>
          </a:xfrm>
        </p:grpSpPr>
        <p:sp>
          <p:nvSpPr>
            <p:cNvPr id="11" name="圆角矩形 10"/>
            <p:cNvSpPr/>
            <p:nvPr/>
          </p:nvSpPr>
          <p:spPr>
            <a:xfrm rot="2700000">
              <a:off x="2805" y="4326"/>
              <a:ext cx="3093" cy="3093"/>
            </a:xfrm>
            <a:prstGeom prst="roundRect">
              <a:avLst>
                <a:gd name="adj" fmla="val 6808"/>
              </a:avLst>
            </a:prstGeom>
            <a:solidFill>
              <a:srgbClr val="27767B"/>
            </a:solidFill>
            <a:ln w="381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400">
                <a:solidFill>
                  <a:srgbClr val="FEFABC"/>
                </a:solidFill>
                <a:latin typeface="Bebas" pitchFamily="2" charset="0"/>
                <a:ea typeface="微软雅黑" panose="020B0503020204020204" charset="-122"/>
                <a:sym typeface="Bebas" pitchFamily="2" charset="0"/>
              </a:endParaRPr>
            </a:p>
          </p:txBody>
        </p:sp>
        <p:sp>
          <p:nvSpPr>
            <p:cNvPr id="8" name="文本框 7"/>
            <p:cNvSpPr txBox="1"/>
            <p:nvPr/>
          </p:nvSpPr>
          <p:spPr>
            <a:xfrm>
              <a:off x="3449" y="5219"/>
              <a:ext cx="1804" cy="1307"/>
            </a:xfrm>
            <a:prstGeom prst="rect">
              <a:avLst/>
            </a:prstGeom>
            <a:noFill/>
          </p:spPr>
          <p:txBody>
            <a:bodyPr wrap="square" rtlCol="0">
              <a:spAutoFit/>
            </a:bodyPr>
            <a:p>
              <a:pPr algn="ctr"/>
              <a:r>
                <a:rPr lang="zh-CN" altLang="en-US" sz="2400" b="1">
                  <a:solidFill>
                    <a:schemeClr val="bg1"/>
                  </a:solidFill>
                </a:rPr>
                <a:t>前期</a:t>
              </a:r>
              <a:endParaRPr lang="zh-CN" altLang="en-US" sz="2400" b="1">
                <a:solidFill>
                  <a:schemeClr val="bg1"/>
                </a:solidFill>
              </a:endParaRPr>
            </a:p>
            <a:p>
              <a:pPr algn="ctr"/>
              <a:r>
                <a:rPr lang="zh-CN" altLang="en-US" sz="2400" b="1">
                  <a:solidFill>
                    <a:schemeClr val="bg1"/>
                  </a:solidFill>
                </a:rPr>
                <a:t>分析</a:t>
              </a:r>
              <a:endParaRPr lang="zh-CN" altLang="en-US" sz="2400" b="1">
                <a:solidFill>
                  <a:schemeClr val="bg1"/>
                </a:solidFill>
              </a:endParaRPr>
            </a:p>
          </p:txBody>
        </p:sp>
      </p:grpSp>
      <p:grpSp>
        <p:nvGrpSpPr>
          <p:cNvPr id="25" name="组合 24"/>
          <p:cNvGrpSpPr/>
          <p:nvPr/>
        </p:nvGrpSpPr>
        <p:grpSpPr>
          <a:xfrm>
            <a:off x="3983990" y="2747010"/>
            <a:ext cx="1963420" cy="1963420"/>
            <a:chOff x="6274" y="4326"/>
            <a:chExt cx="3092" cy="3092"/>
          </a:xfrm>
        </p:grpSpPr>
        <p:sp>
          <p:nvSpPr>
            <p:cNvPr id="12" name="圆角矩形 11"/>
            <p:cNvSpPr/>
            <p:nvPr/>
          </p:nvSpPr>
          <p:spPr>
            <a:xfrm rot="2700000">
              <a:off x="6274" y="4326"/>
              <a:ext cx="3093" cy="3093"/>
            </a:xfrm>
            <a:prstGeom prst="roundRect">
              <a:avLst>
                <a:gd name="adj" fmla="val 6808"/>
              </a:avLst>
            </a:prstGeom>
            <a:solidFill>
              <a:srgbClr val="E4AD66"/>
            </a:solidFill>
            <a:ln w="381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400">
                <a:solidFill>
                  <a:srgbClr val="FEFABC"/>
                </a:solidFill>
                <a:latin typeface="Bebas" pitchFamily="2" charset="0"/>
                <a:ea typeface="微软雅黑" panose="020B0503020204020204" charset="-122"/>
                <a:sym typeface="Bebas" pitchFamily="2" charset="0"/>
              </a:endParaRPr>
            </a:p>
          </p:txBody>
        </p:sp>
        <p:sp>
          <p:nvSpPr>
            <p:cNvPr id="9" name="文本框 8"/>
            <p:cNvSpPr txBox="1"/>
            <p:nvPr/>
          </p:nvSpPr>
          <p:spPr>
            <a:xfrm>
              <a:off x="6918" y="5218"/>
              <a:ext cx="1804" cy="1307"/>
            </a:xfrm>
            <a:prstGeom prst="rect">
              <a:avLst/>
            </a:prstGeom>
            <a:noFill/>
          </p:spPr>
          <p:txBody>
            <a:bodyPr wrap="square" rtlCol="0">
              <a:spAutoFit/>
            </a:bodyPr>
            <a:p>
              <a:pPr algn="ctr"/>
              <a:r>
                <a:rPr lang="zh-CN" altLang="en-US" sz="2400" b="1">
                  <a:solidFill>
                    <a:schemeClr val="bg1"/>
                  </a:solidFill>
                </a:rPr>
                <a:t>内容</a:t>
              </a:r>
              <a:endParaRPr lang="zh-CN" altLang="en-US" sz="2400" b="1">
                <a:solidFill>
                  <a:schemeClr val="bg1"/>
                </a:solidFill>
              </a:endParaRPr>
            </a:p>
            <a:p>
              <a:pPr algn="ctr"/>
              <a:r>
                <a:rPr lang="zh-CN" altLang="en-US" sz="2400" b="1">
                  <a:solidFill>
                    <a:schemeClr val="bg1"/>
                  </a:solidFill>
                </a:rPr>
                <a:t>规划</a:t>
              </a:r>
              <a:endParaRPr lang="zh-CN" altLang="en-US" sz="2400" b="1">
                <a:solidFill>
                  <a:schemeClr val="bg1"/>
                </a:solidFill>
              </a:endParaRPr>
            </a:p>
          </p:txBody>
        </p:sp>
      </p:grpSp>
      <p:grpSp>
        <p:nvGrpSpPr>
          <p:cNvPr id="26" name="组合 25"/>
          <p:cNvGrpSpPr/>
          <p:nvPr/>
        </p:nvGrpSpPr>
        <p:grpSpPr>
          <a:xfrm>
            <a:off x="6186805" y="2747010"/>
            <a:ext cx="1963420" cy="1963420"/>
            <a:chOff x="9743" y="4326"/>
            <a:chExt cx="3092" cy="3092"/>
          </a:xfrm>
        </p:grpSpPr>
        <p:sp>
          <p:nvSpPr>
            <p:cNvPr id="13" name="圆角矩形 12"/>
            <p:cNvSpPr/>
            <p:nvPr/>
          </p:nvSpPr>
          <p:spPr>
            <a:xfrm rot="2700000">
              <a:off x="9743" y="4326"/>
              <a:ext cx="3093" cy="3093"/>
            </a:xfrm>
            <a:prstGeom prst="roundRect">
              <a:avLst>
                <a:gd name="adj" fmla="val 6808"/>
              </a:avLst>
            </a:prstGeom>
            <a:solidFill>
              <a:srgbClr val="31939A"/>
            </a:solidFill>
            <a:ln w="381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400">
                <a:solidFill>
                  <a:srgbClr val="FEFABC"/>
                </a:solidFill>
                <a:latin typeface="Bebas" pitchFamily="2" charset="0"/>
                <a:ea typeface="微软雅黑" panose="020B0503020204020204" charset="-122"/>
                <a:sym typeface="Bebas" pitchFamily="2" charset="0"/>
              </a:endParaRPr>
            </a:p>
          </p:txBody>
        </p:sp>
        <p:sp>
          <p:nvSpPr>
            <p:cNvPr id="10" name="文本框 9"/>
            <p:cNvSpPr txBox="1"/>
            <p:nvPr/>
          </p:nvSpPr>
          <p:spPr>
            <a:xfrm>
              <a:off x="10387" y="5218"/>
              <a:ext cx="1804" cy="1307"/>
            </a:xfrm>
            <a:prstGeom prst="rect">
              <a:avLst/>
            </a:prstGeom>
            <a:noFill/>
          </p:spPr>
          <p:txBody>
            <a:bodyPr wrap="square" rtlCol="0">
              <a:spAutoFit/>
            </a:bodyPr>
            <a:p>
              <a:pPr algn="ctr"/>
              <a:r>
                <a:rPr lang="zh-CN" altLang="en-US" sz="2400" b="1">
                  <a:solidFill>
                    <a:schemeClr val="bg1"/>
                  </a:solidFill>
                </a:rPr>
                <a:t>活动</a:t>
              </a:r>
              <a:endParaRPr lang="zh-CN" altLang="en-US" sz="2400" b="1">
                <a:solidFill>
                  <a:schemeClr val="bg1"/>
                </a:solidFill>
              </a:endParaRPr>
            </a:p>
            <a:p>
              <a:pPr algn="ctr"/>
              <a:r>
                <a:rPr lang="zh-CN" altLang="en-US" sz="2400" b="1">
                  <a:solidFill>
                    <a:schemeClr val="bg1"/>
                  </a:solidFill>
                </a:rPr>
                <a:t>策划</a:t>
              </a:r>
              <a:endParaRPr lang="zh-CN" altLang="en-US" sz="2400" b="1">
                <a:solidFill>
                  <a:schemeClr val="bg1"/>
                </a:solidFill>
              </a:endParaRPr>
            </a:p>
          </p:txBody>
        </p:sp>
      </p:grpSp>
      <p:grpSp>
        <p:nvGrpSpPr>
          <p:cNvPr id="27" name="组合 26"/>
          <p:cNvGrpSpPr/>
          <p:nvPr/>
        </p:nvGrpSpPr>
        <p:grpSpPr>
          <a:xfrm>
            <a:off x="8389620" y="2747010"/>
            <a:ext cx="1963420" cy="1963420"/>
            <a:chOff x="13212" y="4326"/>
            <a:chExt cx="3092" cy="3092"/>
          </a:xfrm>
        </p:grpSpPr>
        <p:sp>
          <p:nvSpPr>
            <p:cNvPr id="14" name="圆角矩形 13"/>
            <p:cNvSpPr/>
            <p:nvPr/>
          </p:nvSpPr>
          <p:spPr>
            <a:xfrm rot="2700000">
              <a:off x="13212" y="4326"/>
              <a:ext cx="3093" cy="3093"/>
            </a:xfrm>
            <a:prstGeom prst="roundRect">
              <a:avLst>
                <a:gd name="adj" fmla="val 6808"/>
              </a:avLst>
            </a:prstGeom>
            <a:solidFill>
              <a:srgbClr val="48B39D"/>
            </a:solidFill>
            <a:ln w="381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400">
                <a:solidFill>
                  <a:srgbClr val="FEFABC"/>
                </a:solidFill>
                <a:latin typeface="Bebas" pitchFamily="2" charset="0"/>
                <a:ea typeface="微软雅黑" panose="020B0503020204020204" charset="-122"/>
                <a:sym typeface="Bebas" pitchFamily="2" charset="0"/>
              </a:endParaRPr>
            </a:p>
          </p:txBody>
        </p:sp>
        <p:sp>
          <p:nvSpPr>
            <p:cNvPr id="23" name="文本框 22"/>
            <p:cNvSpPr txBox="1"/>
            <p:nvPr/>
          </p:nvSpPr>
          <p:spPr>
            <a:xfrm>
              <a:off x="13856" y="5218"/>
              <a:ext cx="1804" cy="1307"/>
            </a:xfrm>
            <a:prstGeom prst="rect">
              <a:avLst/>
            </a:prstGeom>
            <a:noFill/>
          </p:spPr>
          <p:txBody>
            <a:bodyPr wrap="square" rtlCol="0">
              <a:spAutoFit/>
            </a:bodyPr>
            <a:p>
              <a:pPr algn="ctr"/>
              <a:r>
                <a:rPr lang="zh-CN" altLang="en-US" sz="2400" b="1">
                  <a:solidFill>
                    <a:schemeClr val="bg1"/>
                  </a:solidFill>
                </a:rPr>
                <a:t>效果</a:t>
              </a:r>
              <a:endParaRPr lang="zh-CN" altLang="en-US" sz="2400" b="1">
                <a:solidFill>
                  <a:schemeClr val="bg1"/>
                </a:solidFill>
              </a:endParaRPr>
            </a:p>
            <a:p>
              <a:pPr algn="ctr"/>
              <a:r>
                <a:rPr lang="zh-CN" altLang="en-US" sz="2400" b="1">
                  <a:solidFill>
                    <a:schemeClr val="bg1"/>
                  </a:solidFill>
                </a:rPr>
                <a:t>监控</a:t>
              </a:r>
              <a:endParaRPr lang="zh-CN" altLang="en-US" sz="2400" b="1">
                <a:solidFill>
                  <a:schemeClr val="bg1"/>
                </a:solidFill>
              </a:endParaRPr>
            </a:p>
          </p:txBody>
        </p:sp>
      </p:gr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fltVal val="0"/>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animEffect transition="in" filter="fade">
                                      <p:cBhvr>
                                        <p:cTn id="17" dur="500"/>
                                        <p:tgtEl>
                                          <p:spTgt spid="24"/>
                                        </p:tgtEl>
                                      </p:cBhvr>
                                    </p:animEffect>
                                  </p:childTnLst>
                                </p:cTn>
                              </p:par>
                            </p:childTnLst>
                          </p:cTn>
                        </p:par>
                        <p:par>
                          <p:cTn id="18" fill="hold">
                            <p:stCondLst>
                              <p:cond delay="1350"/>
                            </p:stCondLst>
                            <p:childTnLst>
                              <p:par>
                                <p:cTn id="19" presetID="53" presetClass="entr" presetSubtype="16" fill="hold"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par>
                          <p:cTn id="24" fill="hold">
                            <p:stCondLst>
                              <p:cond delay="1850"/>
                            </p:stCondLst>
                            <p:childTnLst>
                              <p:par>
                                <p:cTn id="25" presetID="53" presetClass="entr" presetSubtype="16"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500" fill="hold"/>
                                        <p:tgtEl>
                                          <p:spTgt spid="26"/>
                                        </p:tgtEl>
                                        <p:attrNameLst>
                                          <p:attrName>ppt_w</p:attrName>
                                        </p:attrNameLst>
                                      </p:cBhvr>
                                      <p:tavLst>
                                        <p:tav tm="0">
                                          <p:val>
                                            <p:fltVal val="0"/>
                                          </p:val>
                                        </p:tav>
                                        <p:tav tm="100000">
                                          <p:val>
                                            <p:strVal val="#ppt_w"/>
                                          </p:val>
                                        </p:tav>
                                      </p:tavLst>
                                    </p:anim>
                                    <p:anim calcmode="lin" valueType="num">
                                      <p:cBhvr>
                                        <p:cTn id="28" dur="500" fill="hold"/>
                                        <p:tgtEl>
                                          <p:spTgt spid="26"/>
                                        </p:tgtEl>
                                        <p:attrNameLst>
                                          <p:attrName>ppt_h</p:attrName>
                                        </p:attrNameLst>
                                      </p:cBhvr>
                                      <p:tavLst>
                                        <p:tav tm="0">
                                          <p:val>
                                            <p:fltVal val="0"/>
                                          </p:val>
                                        </p:tav>
                                        <p:tav tm="100000">
                                          <p:val>
                                            <p:strVal val="#ppt_h"/>
                                          </p:val>
                                        </p:tav>
                                      </p:tavLst>
                                    </p:anim>
                                    <p:animEffect transition="in" filter="fade">
                                      <p:cBhvr>
                                        <p:cTn id="29" dur="500"/>
                                        <p:tgtEl>
                                          <p:spTgt spid="26"/>
                                        </p:tgtEl>
                                      </p:cBhvr>
                                    </p:animEffect>
                                  </p:childTnLst>
                                </p:cTn>
                              </p:par>
                            </p:childTnLst>
                          </p:cTn>
                        </p:par>
                        <p:par>
                          <p:cTn id="30" fill="hold">
                            <p:stCondLst>
                              <p:cond delay="2350"/>
                            </p:stCondLst>
                            <p:childTnLst>
                              <p:par>
                                <p:cTn id="31" presetID="53" presetClass="entr" presetSubtype="16" fill="hold" nodeType="after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p:cTn id="33" dur="500" fill="hold"/>
                                        <p:tgtEl>
                                          <p:spTgt spid="27"/>
                                        </p:tgtEl>
                                        <p:attrNameLst>
                                          <p:attrName>ppt_w</p:attrName>
                                        </p:attrNameLst>
                                      </p:cBhvr>
                                      <p:tavLst>
                                        <p:tav tm="0">
                                          <p:val>
                                            <p:fltVal val="0"/>
                                          </p:val>
                                        </p:tav>
                                        <p:tav tm="100000">
                                          <p:val>
                                            <p:strVal val="#ppt_w"/>
                                          </p:val>
                                        </p:tav>
                                      </p:tavLst>
                                    </p:anim>
                                    <p:anim calcmode="lin" valueType="num">
                                      <p:cBhvr>
                                        <p:cTn id="34" dur="500" fill="hold"/>
                                        <p:tgtEl>
                                          <p:spTgt spid="27"/>
                                        </p:tgtEl>
                                        <p:attrNameLst>
                                          <p:attrName>ppt_h</p:attrName>
                                        </p:attrNameLst>
                                      </p:cBhvr>
                                      <p:tavLst>
                                        <p:tav tm="0">
                                          <p:val>
                                            <p:fltVal val="0"/>
                                          </p:val>
                                        </p:tav>
                                        <p:tav tm="100000">
                                          <p:val>
                                            <p:strVal val="#ppt_h"/>
                                          </p:val>
                                        </p:tav>
                                      </p:tavLst>
                                    </p:anim>
                                    <p:animEffect transition="in" filter="fade">
                                      <p:cBhvr>
                                        <p:cTn id="3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438912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前期分析</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26629" name="圆角右箭头 4"/>
          <p:cNvSpPr/>
          <p:nvPr/>
        </p:nvSpPr>
        <p:spPr>
          <a:xfrm>
            <a:off x="4338955" y="1835150"/>
            <a:ext cx="1439863" cy="1635125"/>
          </a:xfrm>
          <a:custGeom>
            <a:avLst/>
            <a:gdLst/>
            <a:ahLst/>
            <a:cxnLst>
              <a:cxn ang="0">
                <a:pos x="0" y="1635330"/>
              </a:cxn>
              <a:cxn ang="0">
                <a:pos x="0" y="810186"/>
              </a:cxn>
              <a:cxn ang="0">
                <a:pos x="630145" y="180041"/>
              </a:cxn>
              <a:cxn ang="0">
                <a:pos x="1080248" y="180041"/>
              </a:cxn>
              <a:cxn ang="0">
                <a:pos x="1080248" y="0"/>
              </a:cxn>
              <a:cxn ang="0">
                <a:pos x="1440331" y="360083"/>
              </a:cxn>
              <a:cxn ang="0">
                <a:pos x="1080248" y="720166"/>
              </a:cxn>
              <a:cxn ang="0">
                <a:pos x="1080248" y="540124"/>
              </a:cxn>
              <a:cxn ang="0">
                <a:pos x="630145" y="540124"/>
              </a:cxn>
              <a:cxn ang="0">
                <a:pos x="360083" y="810186"/>
              </a:cxn>
              <a:cxn ang="0">
                <a:pos x="360083" y="1635330"/>
              </a:cxn>
              <a:cxn ang="0">
                <a:pos x="0" y="1635330"/>
              </a:cxn>
            </a:cxnLst>
            <a:pathLst>
              <a:path w="1440331" h="1635330">
                <a:moveTo>
                  <a:pt x="0" y="1635330"/>
                </a:moveTo>
                <a:lnTo>
                  <a:pt x="0" y="810186"/>
                </a:lnTo>
                <a:cubicBezTo>
                  <a:pt x="0" y="462167"/>
                  <a:pt x="282126" y="180041"/>
                  <a:pt x="630145" y="180041"/>
                </a:cubicBezTo>
                <a:lnTo>
                  <a:pt x="1080248" y="180041"/>
                </a:lnTo>
                <a:lnTo>
                  <a:pt x="1080248" y="0"/>
                </a:lnTo>
                <a:lnTo>
                  <a:pt x="1440331" y="360083"/>
                </a:lnTo>
                <a:lnTo>
                  <a:pt x="1080248" y="720166"/>
                </a:lnTo>
                <a:lnTo>
                  <a:pt x="1080248" y="540124"/>
                </a:lnTo>
                <a:lnTo>
                  <a:pt x="630145" y="540124"/>
                </a:lnTo>
                <a:cubicBezTo>
                  <a:pt x="480994" y="540124"/>
                  <a:pt x="360083" y="661035"/>
                  <a:pt x="360083" y="810186"/>
                </a:cubicBezTo>
                <a:lnTo>
                  <a:pt x="360083" y="1635330"/>
                </a:lnTo>
                <a:lnTo>
                  <a:pt x="0" y="1635330"/>
                </a:lnTo>
                <a:close/>
              </a:path>
            </a:pathLst>
          </a:custGeom>
          <a:solidFill>
            <a:schemeClr val="bg2">
              <a:alpha val="100000"/>
            </a:schemeClr>
          </a:solidFill>
          <a:ln w="9525">
            <a:noFill/>
          </a:ln>
        </p:spPr>
        <p:txBody>
          <a:bodyPr/>
          <a:p>
            <a:endParaRPr lang="zh-CN" altLang="en-US"/>
          </a:p>
        </p:txBody>
      </p:sp>
      <p:sp>
        <p:nvSpPr>
          <p:cNvPr id="26630" name="圆角右箭头 5"/>
          <p:cNvSpPr/>
          <p:nvPr/>
        </p:nvSpPr>
        <p:spPr>
          <a:xfrm rot="5400000">
            <a:off x="6229668" y="1944688"/>
            <a:ext cx="1430337" cy="1646237"/>
          </a:xfrm>
          <a:custGeom>
            <a:avLst/>
            <a:gdLst/>
            <a:ahLst/>
            <a:cxnLst>
              <a:cxn ang="0">
                <a:pos x="0" y="1646093"/>
              </a:cxn>
              <a:cxn ang="0">
                <a:pos x="0" y="804889"/>
              </a:cxn>
              <a:cxn ang="0">
                <a:pos x="626024" y="178865"/>
              </a:cxn>
              <a:cxn ang="0">
                <a:pos x="1073185" y="178864"/>
              </a:cxn>
              <a:cxn ang="0">
                <a:pos x="1073185" y="0"/>
              </a:cxn>
              <a:cxn ang="0">
                <a:pos x="1430913" y="357728"/>
              </a:cxn>
              <a:cxn ang="0">
                <a:pos x="1073185" y="715457"/>
              </a:cxn>
              <a:cxn ang="0">
                <a:pos x="1073185" y="536592"/>
              </a:cxn>
              <a:cxn ang="0">
                <a:pos x="626024" y="536592"/>
              </a:cxn>
              <a:cxn ang="0">
                <a:pos x="357728" y="804888"/>
              </a:cxn>
              <a:cxn ang="0">
                <a:pos x="357728" y="1646093"/>
              </a:cxn>
              <a:cxn ang="0">
                <a:pos x="0" y="1646093"/>
              </a:cxn>
            </a:cxnLst>
            <a:pathLst>
              <a:path w="1430913" h="1646093">
                <a:moveTo>
                  <a:pt x="0" y="1646093"/>
                </a:moveTo>
                <a:lnTo>
                  <a:pt x="0" y="804889"/>
                </a:lnTo>
                <a:cubicBezTo>
                  <a:pt x="0" y="459145"/>
                  <a:pt x="280280" y="178865"/>
                  <a:pt x="626024" y="178865"/>
                </a:cubicBezTo>
                <a:lnTo>
                  <a:pt x="1073185" y="178864"/>
                </a:lnTo>
                <a:lnTo>
                  <a:pt x="1073185" y="0"/>
                </a:lnTo>
                <a:lnTo>
                  <a:pt x="1430913" y="357728"/>
                </a:lnTo>
                <a:lnTo>
                  <a:pt x="1073185" y="715457"/>
                </a:lnTo>
                <a:lnTo>
                  <a:pt x="1073185" y="536592"/>
                </a:lnTo>
                <a:lnTo>
                  <a:pt x="626024" y="536592"/>
                </a:lnTo>
                <a:cubicBezTo>
                  <a:pt x="477848" y="536592"/>
                  <a:pt x="357728" y="656712"/>
                  <a:pt x="357728" y="804888"/>
                </a:cubicBezTo>
                <a:lnTo>
                  <a:pt x="357728" y="1646093"/>
                </a:lnTo>
                <a:lnTo>
                  <a:pt x="0" y="1646093"/>
                </a:lnTo>
                <a:close/>
              </a:path>
            </a:pathLst>
          </a:custGeom>
          <a:solidFill>
            <a:srgbClr val="48B39D"/>
          </a:solidFill>
          <a:ln w="9525">
            <a:noFill/>
          </a:ln>
        </p:spPr>
        <p:txBody>
          <a:bodyPr/>
          <a:p>
            <a:endParaRPr lang="zh-CN" altLang="en-US"/>
          </a:p>
        </p:txBody>
      </p:sp>
      <p:sp>
        <p:nvSpPr>
          <p:cNvPr id="26631" name="圆角右箭头 6"/>
          <p:cNvSpPr/>
          <p:nvPr/>
        </p:nvSpPr>
        <p:spPr>
          <a:xfrm rot="16200000">
            <a:off x="4267518" y="3703638"/>
            <a:ext cx="1430337" cy="1646237"/>
          </a:xfrm>
          <a:custGeom>
            <a:avLst/>
            <a:gdLst/>
            <a:ahLst/>
            <a:cxnLst>
              <a:cxn ang="0">
                <a:pos x="0" y="1646093"/>
              </a:cxn>
              <a:cxn ang="0">
                <a:pos x="0" y="804889"/>
              </a:cxn>
              <a:cxn ang="0">
                <a:pos x="626024" y="178865"/>
              </a:cxn>
              <a:cxn ang="0">
                <a:pos x="1073185" y="178864"/>
              </a:cxn>
              <a:cxn ang="0">
                <a:pos x="1073185" y="0"/>
              </a:cxn>
              <a:cxn ang="0">
                <a:pos x="1430913" y="357728"/>
              </a:cxn>
              <a:cxn ang="0">
                <a:pos x="1073185" y="715457"/>
              </a:cxn>
              <a:cxn ang="0">
                <a:pos x="1073185" y="536592"/>
              </a:cxn>
              <a:cxn ang="0">
                <a:pos x="626024" y="536592"/>
              </a:cxn>
              <a:cxn ang="0">
                <a:pos x="357728" y="804888"/>
              </a:cxn>
              <a:cxn ang="0">
                <a:pos x="357728" y="1646093"/>
              </a:cxn>
              <a:cxn ang="0">
                <a:pos x="0" y="1646093"/>
              </a:cxn>
            </a:cxnLst>
            <a:pathLst>
              <a:path w="1430913" h="1646093">
                <a:moveTo>
                  <a:pt x="0" y="1646093"/>
                </a:moveTo>
                <a:lnTo>
                  <a:pt x="0" y="804889"/>
                </a:lnTo>
                <a:cubicBezTo>
                  <a:pt x="0" y="459145"/>
                  <a:pt x="280280" y="178865"/>
                  <a:pt x="626024" y="178865"/>
                </a:cubicBezTo>
                <a:lnTo>
                  <a:pt x="1073185" y="178864"/>
                </a:lnTo>
                <a:lnTo>
                  <a:pt x="1073185" y="0"/>
                </a:lnTo>
                <a:lnTo>
                  <a:pt x="1430913" y="357728"/>
                </a:lnTo>
                <a:lnTo>
                  <a:pt x="1073185" y="715457"/>
                </a:lnTo>
                <a:lnTo>
                  <a:pt x="1073185" y="536592"/>
                </a:lnTo>
                <a:lnTo>
                  <a:pt x="626024" y="536592"/>
                </a:lnTo>
                <a:cubicBezTo>
                  <a:pt x="477848" y="536592"/>
                  <a:pt x="357728" y="656712"/>
                  <a:pt x="357728" y="804888"/>
                </a:cubicBezTo>
                <a:lnTo>
                  <a:pt x="357728" y="1646093"/>
                </a:lnTo>
                <a:lnTo>
                  <a:pt x="0" y="1646093"/>
                </a:lnTo>
                <a:close/>
              </a:path>
            </a:pathLst>
          </a:custGeom>
          <a:solidFill>
            <a:srgbClr val="E4AD66"/>
          </a:solidFill>
          <a:ln w="9525">
            <a:noFill/>
          </a:ln>
        </p:spPr>
        <p:txBody>
          <a:bodyPr/>
          <a:p>
            <a:endParaRPr lang="zh-CN" altLang="en-US"/>
          </a:p>
        </p:txBody>
      </p:sp>
      <p:sp>
        <p:nvSpPr>
          <p:cNvPr id="26632" name="圆角右箭头 7"/>
          <p:cNvSpPr/>
          <p:nvPr/>
        </p:nvSpPr>
        <p:spPr>
          <a:xfrm flipH="1" flipV="1">
            <a:off x="6156643" y="3800475"/>
            <a:ext cx="1439862" cy="1635125"/>
          </a:xfrm>
          <a:custGeom>
            <a:avLst/>
            <a:gdLst/>
            <a:ahLst/>
            <a:cxnLst>
              <a:cxn ang="0">
                <a:pos x="0" y="1635330"/>
              </a:cxn>
              <a:cxn ang="0">
                <a:pos x="0" y="810186"/>
              </a:cxn>
              <a:cxn ang="0">
                <a:pos x="630145" y="180041"/>
              </a:cxn>
              <a:cxn ang="0">
                <a:pos x="1080248" y="180041"/>
              </a:cxn>
              <a:cxn ang="0">
                <a:pos x="1080248" y="0"/>
              </a:cxn>
              <a:cxn ang="0">
                <a:pos x="1440331" y="360083"/>
              </a:cxn>
              <a:cxn ang="0">
                <a:pos x="1080248" y="720166"/>
              </a:cxn>
              <a:cxn ang="0">
                <a:pos x="1080248" y="540124"/>
              </a:cxn>
              <a:cxn ang="0">
                <a:pos x="630145" y="540124"/>
              </a:cxn>
              <a:cxn ang="0">
                <a:pos x="360083" y="810186"/>
              </a:cxn>
              <a:cxn ang="0">
                <a:pos x="360083" y="1635330"/>
              </a:cxn>
              <a:cxn ang="0">
                <a:pos x="0" y="1635330"/>
              </a:cxn>
            </a:cxnLst>
            <a:pathLst>
              <a:path w="1440331" h="1635330">
                <a:moveTo>
                  <a:pt x="0" y="1635330"/>
                </a:moveTo>
                <a:lnTo>
                  <a:pt x="0" y="810186"/>
                </a:lnTo>
                <a:cubicBezTo>
                  <a:pt x="0" y="462167"/>
                  <a:pt x="282126" y="180041"/>
                  <a:pt x="630145" y="180041"/>
                </a:cubicBezTo>
                <a:lnTo>
                  <a:pt x="1080248" y="180041"/>
                </a:lnTo>
                <a:lnTo>
                  <a:pt x="1080248" y="0"/>
                </a:lnTo>
                <a:lnTo>
                  <a:pt x="1440331" y="360083"/>
                </a:lnTo>
                <a:lnTo>
                  <a:pt x="1080248" y="720166"/>
                </a:lnTo>
                <a:lnTo>
                  <a:pt x="1080248" y="540124"/>
                </a:lnTo>
                <a:lnTo>
                  <a:pt x="630145" y="540124"/>
                </a:lnTo>
                <a:cubicBezTo>
                  <a:pt x="480994" y="540124"/>
                  <a:pt x="360083" y="661035"/>
                  <a:pt x="360083" y="810186"/>
                </a:cubicBezTo>
                <a:lnTo>
                  <a:pt x="360083" y="1635330"/>
                </a:lnTo>
                <a:lnTo>
                  <a:pt x="0" y="1635330"/>
                </a:lnTo>
                <a:close/>
              </a:path>
            </a:pathLst>
          </a:custGeom>
          <a:solidFill>
            <a:schemeClr val="tx2">
              <a:alpha val="100000"/>
            </a:schemeClr>
          </a:solidFill>
          <a:ln w="9525">
            <a:noFill/>
          </a:ln>
        </p:spPr>
        <p:txBody>
          <a:bodyPr/>
          <a:p>
            <a:endParaRPr lang="zh-CN" altLang="en-US"/>
          </a:p>
        </p:txBody>
      </p:sp>
      <p:sp>
        <p:nvSpPr>
          <p:cNvPr id="26634" name="TextBox 9"/>
          <p:cNvSpPr txBox="1"/>
          <p:nvPr/>
        </p:nvSpPr>
        <p:spPr>
          <a:xfrm>
            <a:off x="5110480" y="3356610"/>
            <a:ext cx="1751330" cy="521970"/>
          </a:xfrm>
          <a:prstGeom prst="rect">
            <a:avLst/>
          </a:prstGeom>
          <a:noFill/>
          <a:ln w="9525">
            <a:noFill/>
          </a:ln>
        </p:spPr>
        <p:txBody>
          <a:bodyPr>
            <a:spAutoFit/>
          </a:bodyPr>
          <a:p>
            <a:pPr lvl="0" algn="ctr" eaLnBrk="1" hangingPunct="1"/>
            <a:r>
              <a:rPr lang="zh-CN" altLang="en-US" sz="2800" b="1" dirty="0">
                <a:solidFill>
                  <a:schemeClr val="accent1"/>
                </a:solidFill>
                <a:latin typeface="微软雅黑" panose="020B0503020204020204" charset="-122"/>
                <a:ea typeface="微软雅黑" panose="020B0503020204020204" charset="-122"/>
              </a:rPr>
              <a:t>前期分析</a:t>
            </a:r>
            <a:endParaRPr lang="zh-CN" altLang="en-US" sz="2800" b="1" dirty="0">
              <a:solidFill>
                <a:schemeClr val="accent1"/>
              </a:solidFill>
              <a:latin typeface="微软雅黑" panose="020B0503020204020204" charset="-122"/>
              <a:ea typeface="微软雅黑" panose="020B0503020204020204" charset="-122"/>
            </a:endParaRPr>
          </a:p>
        </p:txBody>
      </p:sp>
      <p:grpSp>
        <p:nvGrpSpPr>
          <p:cNvPr id="26636" name="组合 11"/>
          <p:cNvGrpSpPr/>
          <p:nvPr/>
        </p:nvGrpSpPr>
        <p:grpSpPr>
          <a:xfrm>
            <a:off x="7793355" y="1807845"/>
            <a:ext cx="2080895" cy="735965"/>
            <a:chOff x="0" y="-43196"/>
            <a:chExt cx="2080093" cy="736237"/>
          </a:xfrm>
        </p:grpSpPr>
        <p:sp>
          <p:nvSpPr>
            <p:cNvPr id="26637" name="TextBox 12"/>
            <p:cNvSpPr txBox="1"/>
            <p:nvPr/>
          </p:nvSpPr>
          <p:spPr>
            <a:xfrm>
              <a:off x="231051" y="-43196"/>
              <a:ext cx="1762716" cy="398927"/>
            </a:xfrm>
            <a:prstGeom prst="rect">
              <a:avLst/>
            </a:prstGeom>
            <a:noFill/>
            <a:ln w="9525">
              <a:noFill/>
            </a:ln>
          </p:spPr>
          <p:txBody>
            <a:bodyPr wrap="square">
              <a:spAutoFit/>
            </a:bodyPr>
            <a:p>
              <a:pPr lvl="0" algn="ctr" eaLnBrk="1" hangingPunct="1"/>
              <a:r>
                <a:rPr lang="zh-CN" altLang="en-US" sz="2000" b="1" dirty="0">
                  <a:solidFill>
                    <a:schemeClr val="tx1"/>
                  </a:solidFill>
                  <a:latin typeface="微软雅黑" panose="020B0503020204020204" charset="-122"/>
                  <a:ea typeface="微软雅黑" panose="020B0503020204020204" charset="-122"/>
                </a:rPr>
                <a:t>目标用户分析</a:t>
              </a:r>
              <a:endParaRPr lang="zh-CN" altLang="en-US" sz="2000" b="1" dirty="0">
                <a:solidFill>
                  <a:schemeClr val="tx1"/>
                </a:solidFill>
                <a:latin typeface="微软雅黑" panose="020B0503020204020204" charset="-122"/>
                <a:ea typeface="微软雅黑" panose="020B0503020204020204" charset="-122"/>
              </a:endParaRPr>
            </a:p>
          </p:txBody>
        </p:sp>
        <p:sp>
          <p:nvSpPr>
            <p:cNvPr id="26638" name="TextBox 13"/>
            <p:cNvSpPr txBox="1"/>
            <p:nvPr/>
          </p:nvSpPr>
          <p:spPr>
            <a:xfrm>
              <a:off x="0" y="355731"/>
              <a:ext cx="2080093" cy="337310"/>
            </a:xfrm>
            <a:prstGeom prst="rect">
              <a:avLst/>
            </a:prstGeom>
            <a:noFill/>
            <a:ln w="9525">
              <a:noFill/>
            </a:ln>
          </p:spPr>
          <p:txBody>
            <a:bodyPr wrap="square">
              <a:spAutoFit/>
            </a:bodyPr>
            <a:p>
              <a:pPr lvl="0" algn="ctr" eaLnBrk="1" hangingPunct="1"/>
              <a:r>
                <a:rPr lang="zh-CN" altLang="en-US" sz="1600" dirty="0">
                  <a:solidFill>
                    <a:schemeClr val="tx1"/>
                  </a:solidFill>
                  <a:latin typeface="微软雅黑" panose="020B0503020204020204" charset="-122"/>
                  <a:ea typeface="微软雅黑" panose="020B0503020204020204" charset="-122"/>
                </a:rPr>
                <a:t>建立用户的兴趣图谱</a:t>
              </a:r>
              <a:endParaRPr lang="zh-CN" altLang="en-US" sz="1600" dirty="0">
                <a:solidFill>
                  <a:schemeClr val="tx1"/>
                </a:solidFill>
                <a:latin typeface="微软雅黑" panose="020B0503020204020204" charset="-122"/>
                <a:ea typeface="微软雅黑" panose="020B0503020204020204" charset="-122"/>
              </a:endParaRPr>
            </a:p>
          </p:txBody>
        </p:sp>
      </p:grpSp>
      <p:grpSp>
        <p:nvGrpSpPr>
          <p:cNvPr id="26639" name="组合 14"/>
          <p:cNvGrpSpPr/>
          <p:nvPr/>
        </p:nvGrpSpPr>
        <p:grpSpPr>
          <a:xfrm>
            <a:off x="7793355" y="3878897"/>
            <a:ext cx="2482215" cy="1471930"/>
            <a:chOff x="0" y="-66070"/>
            <a:chExt cx="2481259" cy="1472576"/>
          </a:xfrm>
        </p:grpSpPr>
        <p:sp>
          <p:nvSpPr>
            <p:cNvPr id="26640" name="TextBox 15"/>
            <p:cNvSpPr txBox="1"/>
            <p:nvPr/>
          </p:nvSpPr>
          <p:spPr>
            <a:xfrm>
              <a:off x="231051" y="-66070"/>
              <a:ext cx="1985515" cy="398955"/>
            </a:xfrm>
            <a:prstGeom prst="rect">
              <a:avLst/>
            </a:prstGeom>
            <a:noFill/>
            <a:ln w="9525">
              <a:noFill/>
            </a:ln>
          </p:spPr>
          <p:txBody>
            <a:bodyPr wrap="square">
              <a:spAutoFit/>
            </a:bodyPr>
            <a:p>
              <a:pPr lvl="0" algn="ctr" eaLnBrk="1" hangingPunct="1"/>
              <a:r>
                <a:rPr lang="zh-CN" altLang="en-US" sz="2000" b="1" dirty="0">
                  <a:solidFill>
                    <a:schemeClr val="tx1"/>
                  </a:solidFill>
                  <a:latin typeface="微软雅黑" panose="020B0503020204020204" charset="-122"/>
                  <a:ea typeface="微软雅黑" panose="020B0503020204020204" charset="-122"/>
                </a:rPr>
                <a:t>竞争对手分析</a:t>
              </a:r>
              <a:endParaRPr lang="zh-CN" altLang="en-US" sz="2000" b="1" dirty="0">
                <a:solidFill>
                  <a:schemeClr val="tx1"/>
                </a:solidFill>
                <a:latin typeface="微软雅黑" panose="020B0503020204020204" charset="-122"/>
                <a:ea typeface="微软雅黑" panose="020B0503020204020204" charset="-122"/>
              </a:endParaRPr>
            </a:p>
          </p:txBody>
        </p:sp>
        <p:sp>
          <p:nvSpPr>
            <p:cNvPr id="26641" name="TextBox 16"/>
            <p:cNvSpPr txBox="1"/>
            <p:nvPr/>
          </p:nvSpPr>
          <p:spPr>
            <a:xfrm>
              <a:off x="0" y="329709"/>
              <a:ext cx="2481259" cy="1076797"/>
            </a:xfrm>
            <a:prstGeom prst="rect">
              <a:avLst/>
            </a:prstGeom>
            <a:noFill/>
            <a:ln w="9525">
              <a:noFill/>
            </a:ln>
          </p:spPr>
          <p:txBody>
            <a:bodyPr wrap="square">
              <a:spAutoFit/>
            </a:bodyPr>
            <a:p>
              <a:pPr lvl="0" algn="ctr" eaLnBrk="1" hangingPunct="1"/>
              <a:r>
                <a:rPr lang="zh-CN" altLang="en-US" sz="1600" dirty="0">
                  <a:solidFill>
                    <a:schemeClr val="tx1"/>
                  </a:solidFill>
                  <a:latin typeface="微软雅黑" panose="020B0503020204020204" charset="-122"/>
                  <a:ea typeface="微软雅黑" panose="020B0503020204020204" charset="-122"/>
                </a:rPr>
                <a:t>按照行业情况，竞争对手的粉丝数、关注数、微博总数、首次发博时间、话题分布等基本指标考察</a:t>
              </a:r>
              <a:endParaRPr lang="zh-CN" altLang="en-US" sz="1600" dirty="0">
                <a:solidFill>
                  <a:schemeClr val="tx1"/>
                </a:solidFill>
                <a:latin typeface="微软雅黑" panose="020B0503020204020204" charset="-122"/>
                <a:ea typeface="微软雅黑" panose="020B0503020204020204" charset="-122"/>
              </a:endParaRPr>
            </a:p>
          </p:txBody>
        </p:sp>
      </p:grpSp>
      <p:grpSp>
        <p:nvGrpSpPr>
          <p:cNvPr id="26642" name="组合 17"/>
          <p:cNvGrpSpPr/>
          <p:nvPr/>
        </p:nvGrpSpPr>
        <p:grpSpPr>
          <a:xfrm>
            <a:off x="1787844" y="1781173"/>
            <a:ext cx="2457450" cy="1419862"/>
            <a:chOff x="-533634" y="-53980"/>
            <a:chExt cx="2458531" cy="1419932"/>
          </a:xfrm>
        </p:grpSpPr>
        <p:sp>
          <p:nvSpPr>
            <p:cNvPr id="26643" name="TextBox 18"/>
            <p:cNvSpPr txBox="1"/>
            <p:nvPr/>
          </p:nvSpPr>
          <p:spPr>
            <a:xfrm>
              <a:off x="231103" y="-53980"/>
              <a:ext cx="1462690" cy="398800"/>
            </a:xfrm>
            <a:prstGeom prst="rect">
              <a:avLst/>
            </a:prstGeom>
            <a:noFill/>
            <a:ln w="9525">
              <a:noFill/>
            </a:ln>
          </p:spPr>
          <p:txBody>
            <a:bodyPr>
              <a:spAutoFit/>
            </a:bodyPr>
            <a:p>
              <a:pPr lvl="0" algn="ctr" eaLnBrk="1" hangingPunct="1"/>
              <a:r>
                <a:rPr lang="zh-CN" altLang="en-US" sz="2000" b="1" dirty="0">
                  <a:solidFill>
                    <a:schemeClr val="tx1"/>
                  </a:solidFill>
                  <a:latin typeface="微软雅黑" panose="020B0503020204020204" charset="-122"/>
                  <a:ea typeface="微软雅黑" panose="020B0503020204020204" charset="-122"/>
                </a:rPr>
                <a:t>平台分析</a:t>
              </a:r>
              <a:endParaRPr lang="zh-CN" altLang="en-US" sz="2000" b="1" dirty="0">
                <a:solidFill>
                  <a:schemeClr val="tx1"/>
                </a:solidFill>
                <a:latin typeface="微软雅黑" panose="020B0503020204020204" charset="-122"/>
                <a:ea typeface="微软雅黑" panose="020B0503020204020204" charset="-122"/>
              </a:endParaRPr>
            </a:p>
          </p:txBody>
        </p:sp>
        <p:sp>
          <p:nvSpPr>
            <p:cNvPr id="26644" name="TextBox 19"/>
            <p:cNvSpPr txBox="1"/>
            <p:nvPr/>
          </p:nvSpPr>
          <p:spPr>
            <a:xfrm>
              <a:off x="-533634" y="289574"/>
              <a:ext cx="2458531" cy="1076378"/>
            </a:xfrm>
            <a:prstGeom prst="rect">
              <a:avLst/>
            </a:prstGeom>
            <a:noFill/>
            <a:ln w="9525">
              <a:noFill/>
            </a:ln>
          </p:spPr>
          <p:txBody>
            <a:bodyPr wrap="square">
              <a:spAutoFit/>
            </a:bodyPr>
            <a:p>
              <a:pPr lvl="0" algn="ctr" eaLnBrk="1" hangingPunct="1"/>
              <a:r>
                <a:rPr lang="zh-CN" altLang="en-US" sz="1600" dirty="0">
                  <a:solidFill>
                    <a:schemeClr val="tx1"/>
                  </a:solidFill>
                  <a:latin typeface="微软雅黑" panose="020B0503020204020204" charset="-122"/>
                  <a:ea typeface="微软雅黑" panose="020B0503020204020204" charset="-122"/>
                </a:rPr>
                <a:t>以新浪微博企业版为例：</a:t>
              </a:r>
              <a:endParaRPr lang="zh-CN" altLang="en-US" sz="1600" dirty="0">
                <a:solidFill>
                  <a:schemeClr val="tx1"/>
                </a:solidFill>
                <a:latin typeface="微软雅黑" panose="020B0503020204020204" charset="-122"/>
                <a:ea typeface="微软雅黑" panose="020B0503020204020204" charset="-122"/>
              </a:endParaRPr>
            </a:p>
            <a:p>
              <a:pPr lvl="0" algn="ctr" eaLnBrk="1" hangingPunct="1"/>
              <a:r>
                <a:rPr lang="zh-CN" altLang="en-US" sz="1600" dirty="0">
                  <a:solidFill>
                    <a:schemeClr val="tx1"/>
                  </a:solidFill>
                  <a:latin typeface="微软雅黑" panose="020B0503020204020204" charset="-122"/>
                  <a:ea typeface="微软雅黑" panose="020B0503020204020204" charset="-122"/>
                </a:rPr>
                <a:t>更丰富的页面展示功能；</a:t>
              </a:r>
              <a:endParaRPr lang="zh-CN" altLang="en-US" sz="1600" dirty="0">
                <a:solidFill>
                  <a:schemeClr val="tx1"/>
                </a:solidFill>
                <a:latin typeface="微软雅黑" panose="020B0503020204020204" charset="-122"/>
                <a:ea typeface="微软雅黑" panose="020B0503020204020204" charset="-122"/>
              </a:endParaRPr>
            </a:p>
            <a:p>
              <a:pPr lvl="0" algn="ctr" eaLnBrk="1" hangingPunct="1"/>
              <a:r>
                <a:rPr lang="zh-CN" altLang="en-US" sz="1600" dirty="0">
                  <a:solidFill>
                    <a:schemeClr val="tx1"/>
                  </a:solidFill>
                  <a:latin typeface="微软雅黑" panose="020B0503020204020204" charset="-122"/>
                  <a:ea typeface="微软雅黑" panose="020B0503020204020204" charset="-122"/>
                </a:rPr>
                <a:t>不断推出新功能；</a:t>
              </a:r>
              <a:endParaRPr lang="zh-CN" altLang="en-US" sz="1600" dirty="0">
                <a:solidFill>
                  <a:schemeClr val="tx1"/>
                </a:solidFill>
                <a:latin typeface="微软雅黑" panose="020B0503020204020204" charset="-122"/>
                <a:ea typeface="微软雅黑" panose="020B0503020204020204" charset="-122"/>
              </a:endParaRPr>
            </a:p>
            <a:p>
              <a:pPr lvl="0" algn="ctr" eaLnBrk="1" hangingPunct="1"/>
              <a:r>
                <a:rPr lang="zh-CN" altLang="en-US" sz="1600" dirty="0">
                  <a:solidFill>
                    <a:schemeClr val="tx1"/>
                  </a:solidFill>
                  <a:latin typeface="微软雅黑" panose="020B0503020204020204" charset="-122"/>
                  <a:ea typeface="微软雅黑" panose="020B0503020204020204" charset="-122"/>
                </a:rPr>
                <a:t>量化公开的业界报告</a:t>
              </a:r>
              <a:endParaRPr lang="zh-CN" altLang="en-US" sz="1600" dirty="0">
                <a:solidFill>
                  <a:schemeClr val="tx1"/>
                </a:solidFill>
                <a:latin typeface="微软雅黑" panose="020B0503020204020204" charset="-122"/>
                <a:ea typeface="微软雅黑" panose="020B0503020204020204" charset="-122"/>
              </a:endParaRPr>
            </a:p>
          </p:txBody>
        </p:sp>
      </p:grpSp>
      <p:grpSp>
        <p:nvGrpSpPr>
          <p:cNvPr id="26645" name="组合 20"/>
          <p:cNvGrpSpPr/>
          <p:nvPr/>
        </p:nvGrpSpPr>
        <p:grpSpPr>
          <a:xfrm>
            <a:off x="1577658" y="4009389"/>
            <a:ext cx="2667635" cy="1203325"/>
            <a:chOff x="-743912" y="-32397"/>
            <a:chExt cx="2668808" cy="1203734"/>
          </a:xfrm>
        </p:grpSpPr>
        <p:sp>
          <p:nvSpPr>
            <p:cNvPr id="26646" name="TextBox 21"/>
            <p:cNvSpPr txBox="1"/>
            <p:nvPr/>
          </p:nvSpPr>
          <p:spPr>
            <a:xfrm>
              <a:off x="231103" y="-32397"/>
              <a:ext cx="1462690" cy="398916"/>
            </a:xfrm>
            <a:prstGeom prst="rect">
              <a:avLst/>
            </a:prstGeom>
            <a:noFill/>
            <a:ln w="9525">
              <a:noFill/>
            </a:ln>
          </p:spPr>
          <p:txBody>
            <a:bodyPr>
              <a:spAutoFit/>
            </a:bodyPr>
            <a:p>
              <a:pPr lvl="0" algn="ctr" eaLnBrk="1" hangingPunct="1"/>
              <a:r>
                <a:rPr lang="zh-CN" altLang="en-US" sz="2000" b="1" dirty="0">
                  <a:solidFill>
                    <a:schemeClr val="tx1"/>
                  </a:solidFill>
                  <a:latin typeface="微软雅黑" panose="020B0503020204020204" charset="-122"/>
                  <a:ea typeface="微软雅黑" panose="020B0503020204020204" charset="-122"/>
                </a:rPr>
                <a:t>自身分析</a:t>
              </a:r>
              <a:endParaRPr lang="zh-CN" altLang="en-US" sz="2000" b="1" dirty="0">
                <a:solidFill>
                  <a:schemeClr val="tx1"/>
                </a:solidFill>
                <a:latin typeface="微软雅黑" panose="020B0503020204020204" charset="-122"/>
                <a:ea typeface="微软雅黑" panose="020B0503020204020204" charset="-122"/>
              </a:endParaRPr>
            </a:p>
          </p:txBody>
        </p:sp>
        <p:sp>
          <p:nvSpPr>
            <p:cNvPr id="26647" name="TextBox 22"/>
            <p:cNvSpPr txBox="1"/>
            <p:nvPr/>
          </p:nvSpPr>
          <p:spPr>
            <a:xfrm>
              <a:off x="-743912" y="341110"/>
              <a:ext cx="2668808" cy="830227"/>
            </a:xfrm>
            <a:prstGeom prst="rect">
              <a:avLst/>
            </a:prstGeom>
            <a:noFill/>
            <a:ln w="9525">
              <a:noFill/>
            </a:ln>
          </p:spPr>
          <p:txBody>
            <a:bodyPr wrap="square">
              <a:spAutoFit/>
            </a:bodyPr>
            <a:p>
              <a:pPr lvl="0" algn="ctr" eaLnBrk="1" hangingPunct="1"/>
              <a:r>
                <a:rPr lang="zh-CN" altLang="en-US" sz="1600" dirty="0">
                  <a:solidFill>
                    <a:schemeClr val="tx1"/>
                  </a:solidFill>
                  <a:latin typeface="微软雅黑" panose="020B0503020204020204" charset="-122"/>
                  <a:ea typeface="微软雅黑" panose="020B0503020204020204" charset="-122"/>
                </a:rPr>
                <a:t>如将微博的24小时分布情况，和目标用户24小时的转发和评论情况做一个对比</a:t>
              </a:r>
              <a:endParaRPr lang="zh-CN" altLang="en-US" sz="1600" dirty="0">
                <a:solidFill>
                  <a:schemeClr val="tx1"/>
                </a:solidFill>
                <a:latin typeface="微软雅黑" panose="020B0503020204020204" charset="-122"/>
                <a:ea typeface="微软雅黑" panose="020B0503020204020204" charset="-122"/>
              </a:endParaRPr>
            </a:p>
          </p:txBody>
        </p:sp>
      </p:gr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26634"/>
                                        </p:tgtEl>
                                        <p:attrNameLst>
                                          <p:attrName>style.visibility</p:attrName>
                                        </p:attrNameLst>
                                      </p:cBhvr>
                                      <p:to>
                                        <p:strVal val="visible"/>
                                      </p:to>
                                    </p:set>
                                    <p:anim calcmode="lin" valueType="num">
                                      <p:cBhvr additive="base">
                                        <p:cTn id="16" dur="500"/>
                                        <p:tgtEl>
                                          <p:spTgt spid="26634"/>
                                        </p:tgtEl>
                                        <p:attrNameLst>
                                          <p:attrName>ppt_y</p:attrName>
                                        </p:attrNameLst>
                                      </p:cBhvr>
                                      <p:tavLst>
                                        <p:tav tm="0">
                                          <p:val>
                                            <p:strVal val="#ppt_y+#ppt_h*1.125000"/>
                                          </p:val>
                                        </p:tav>
                                        <p:tav tm="100000">
                                          <p:val>
                                            <p:strVal val="#ppt_y"/>
                                          </p:val>
                                        </p:tav>
                                      </p:tavLst>
                                    </p:anim>
                                    <p:animEffect transition="in" filter="wipe(up)">
                                      <p:cBhvr>
                                        <p:cTn id="17" dur="500"/>
                                        <p:tgtEl>
                                          <p:spTgt spid="26634"/>
                                        </p:tgtEl>
                                      </p:cBhvr>
                                    </p:animEffect>
                                  </p:childTnLst>
                                </p:cTn>
                              </p:par>
                            </p:childTnLst>
                          </p:cTn>
                        </p:par>
                        <p:par>
                          <p:cTn id="18" fill="hold">
                            <p:stCondLst>
                              <p:cond delay="500"/>
                            </p:stCondLst>
                            <p:childTnLst>
                              <p:par>
                                <p:cTn id="19" presetID="22" presetClass="entr" presetSubtype="4" fill="hold" nodeType="afterEffect">
                                  <p:stCondLst>
                                    <p:cond delay="0"/>
                                  </p:stCondLst>
                                  <p:childTnLst>
                                    <p:set>
                                      <p:cBhvr>
                                        <p:cTn id="20" dur="1" fill="hold">
                                          <p:stCondLst>
                                            <p:cond delay="0"/>
                                          </p:stCondLst>
                                        </p:cTn>
                                        <p:tgtEl>
                                          <p:spTgt spid="26629"/>
                                        </p:tgtEl>
                                        <p:attrNameLst>
                                          <p:attrName>style.visibility</p:attrName>
                                        </p:attrNameLst>
                                      </p:cBhvr>
                                      <p:to>
                                        <p:strVal val="visible"/>
                                      </p:to>
                                    </p:set>
                                    <p:animEffect transition="in" filter="wipe(down)">
                                      <p:cBhvr>
                                        <p:cTn id="21" dur="500"/>
                                        <p:tgtEl>
                                          <p:spTgt spid="26629"/>
                                        </p:tgtEl>
                                      </p:cBhvr>
                                    </p:animEffect>
                                  </p:childTnLst>
                                </p:cTn>
                              </p:par>
                              <p:par>
                                <p:cTn id="22" presetID="22" presetClass="entr" presetSubtype="1" fill="hold" nodeType="withEffect">
                                  <p:stCondLst>
                                    <p:cond delay="200"/>
                                  </p:stCondLst>
                                  <p:childTnLst>
                                    <p:set>
                                      <p:cBhvr>
                                        <p:cTn id="23" dur="1" fill="hold">
                                          <p:stCondLst>
                                            <p:cond delay="0"/>
                                          </p:stCondLst>
                                        </p:cTn>
                                        <p:tgtEl>
                                          <p:spTgt spid="26630"/>
                                        </p:tgtEl>
                                        <p:attrNameLst>
                                          <p:attrName>style.visibility</p:attrName>
                                        </p:attrNameLst>
                                      </p:cBhvr>
                                      <p:to>
                                        <p:strVal val="visible"/>
                                      </p:to>
                                    </p:set>
                                    <p:animEffect transition="in" filter="wipe(up)">
                                      <p:cBhvr>
                                        <p:cTn id="24" dur="500"/>
                                        <p:tgtEl>
                                          <p:spTgt spid="26630"/>
                                        </p:tgtEl>
                                      </p:cBhvr>
                                    </p:animEffect>
                                  </p:childTnLst>
                                </p:cTn>
                              </p:par>
                              <p:par>
                                <p:cTn id="25" presetID="22" presetClass="entr" presetSubtype="2" fill="hold" nodeType="withEffect">
                                  <p:stCondLst>
                                    <p:cond delay="500"/>
                                  </p:stCondLst>
                                  <p:childTnLst>
                                    <p:set>
                                      <p:cBhvr>
                                        <p:cTn id="26" dur="1" fill="hold">
                                          <p:stCondLst>
                                            <p:cond delay="0"/>
                                          </p:stCondLst>
                                        </p:cTn>
                                        <p:tgtEl>
                                          <p:spTgt spid="26632"/>
                                        </p:tgtEl>
                                        <p:attrNameLst>
                                          <p:attrName>style.visibility</p:attrName>
                                        </p:attrNameLst>
                                      </p:cBhvr>
                                      <p:to>
                                        <p:strVal val="visible"/>
                                      </p:to>
                                    </p:set>
                                    <p:animEffect transition="in" filter="wipe(right)">
                                      <p:cBhvr>
                                        <p:cTn id="27" dur="500"/>
                                        <p:tgtEl>
                                          <p:spTgt spid="26632"/>
                                        </p:tgtEl>
                                      </p:cBhvr>
                                    </p:animEffect>
                                  </p:childTnLst>
                                </p:cTn>
                              </p:par>
                              <p:par>
                                <p:cTn id="28" presetID="22" presetClass="entr" presetSubtype="4" fill="hold" nodeType="withEffect">
                                  <p:stCondLst>
                                    <p:cond delay="800"/>
                                  </p:stCondLst>
                                  <p:childTnLst>
                                    <p:set>
                                      <p:cBhvr>
                                        <p:cTn id="29" dur="1" fill="hold">
                                          <p:stCondLst>
                                            <p:cond delay="0"/>
                                          </p:stCondLst>
                                        </p:cTn>
                                        <p:tgtEl>
                                          <p:spTgt spid="26631"/>
                                        </p:tgtEl>
                                        <p:attrNameLst>
                                          <p:attrName>style.visibility</p:attrName>
                                        </p:attrNameLst>
                                      </p:cBhvr>
                                      <p:to>
                                        <p:strVal val="visible"/>
                                      </p:to>
                                    </p:set>
                                    <p:animEffect transition="in" filter="wipe(down)">
                                      <p:cBhvr>
                                        <p:cTn id="30" dur="500"/>
                                        <p:tgtEl>
                                          <p:spTgt spid="26631"/>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26636"/>
                                        </p:tgtEl>
                                        <p:attrNameLst>
                                          <p:attrName>style.visibility</p:attrName>
                                        </p:attrNameLst>
                                      </p:cBhvr>
                                      <p:to>
                                        <p:strVal val="visible"/>
                                      </p:to>
                                    </p:set>
                                    <p:animEffect transition="in" filter="wipe(left)">
                                      <p:cBhvr>
                                        <p:cTn id="34" dur="500"/>
                                        <p:tgtEl>
                                          <p:spTgt spid="26636"/>
                                        </p:tgtEl>
                                      </p:cBhvr>
                                    </p:animEffect>
                                  </p:childTnLst>
                                </p:cTn>
                              </p:par>
                              <p:par>
                                <p:cTn id="35" presetID="22" presetClass="entr" presetSubtype="8" fill="hold" nodeType="withEffect">
                                  <p:stCondLst>
                                    <p:cond delay="0"/>
                                  </p:stCondLst>
                                  <p:childTnLst>
                                    <p:set>
                                      <p:cBhvr>
                                        <p:cTn id="36" dur="1" fill="hold">
                                          <p:stCondLst>
                                            <p:cond delay="0"/>
                                          </p:stCondLst>
                                        </p:cTn>
                                        <p:tgtEl>
                                          <p:spTgt spid="26639"/>
                                        </p:tgtEl>
                                        <p:attrNameLst>
                                          <p:attrName>style.visibility</p:attrName>
                                        </p:attrNameLst>
                                      </p:cBhvr>
                                      <p:to>
                                        <p:strVal val="visible"/>
                                      </p:to>
                                    </p:set>
                                    <p:animEffect transition="in" filter="wipe(left)">
                                      <p:cBhvr>
                                        <p:cTn id="37" dur="500"/>
                                        <p:tgtEl>
                                          <p:spTgt spid="26639"/>
                                        </p:tgtEl>
                                      </p:cBhvr>
                                    </p:animEffect>
                                  </p:childTnLst>
                                </p:cTn>
                              </p:par>
                              <p:par>
                                <p:cTn id="38" presetID="22" presetClass="entr" presetSubtype="2" fill="hold" nodeType="withEffect">
                                  <p:stCondLst>
                                    <p:cond delay="0"/>
                                  </p:stCondLst>
                                  <p:childTnLst>
                                    <p:set>
                                      <p:cBhvr>
                                        <p:cTn id="39" dur="1" fill="hold">
                                          <p:stCondLst>
                                            <p:cond delay="0"/>
                                          </p:stCondLst>
                                        </p:cTn>
                                        <p:tgtEl>
                                          <p:spTgt spid="26645"/>
                                        </p:tgtEl>
                                        <p:attrNameLst>
                                          <p:attrName>style.visibility</p:attrName>
                                        </p:attrNameLst>
                                      </p:cBhvr>
                                      <p:to>
                                        <p:strVal val="visible"/>
                                      </p:to>
                                    </p:set>
                                    <p:animEffect transition="in" filter="wipe(right)">
                                      <p:cBhvr>
                                        <p:cTn id="40" dur="500"/>
                                        <p:tgtEl>
                                          <p:spTgt spid="26645"/>
                                        </p:tgtEl>
                                      </p:cBhvr>
                                    </p:animEffect>
                                  </p:childTnLst>
                                </p:cTn>
                              </p:par>
                              <p:par>
                                <p:cTn id="41" presetID="22" presetClass="entr" presetSubtype="2" fill="hold" nodeType="withEffect">
                                  <p:stCondLst>
                                    <p:cond delay="0"/>
                                  </p:stCondLst>
                                  <p:childTnLst>
                                    <p:set>
                                      <p:cBhvr>
                                        <p:cTn id="42" dur="1" fill="hold">
                                          <p:stCondLst>
                                            <p:cond delay="0"/>
                                          </p:stCondLst>
                                        </p:cTn>
                                        <p:tgtEl>
                                          <p:spTgt spid="26642"/>
                                        </p:tgtEl>
                                        <p:attrNameLst>
                                          <p:attrName>style.visibility</p:attrName>
                                        </p:attrNameLst>
                                      </p:cBhvr>
                                      <p:to>
                                        <p:strVal val="visible"/>
                                      </p:to>
                                    </p:set>
                                    <p:animEffect transition="in" filter="wipe(right)">
                                      <p:cBhvr>
                                        <p:cTn id="43" dur="500"/>
                                        <p:tgtEl>
                                          <p:spTgt spid="26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6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438912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内容规划</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37893" name="Rectangle 3"/>
          <p:cNvSpPr/>
          <p:nvPr/>
        </p:nvSpPr>
        <p:spPr>
          <a:xfrm>
            <a:off x="1089025" y="1260158"/>
            <a:ext cx="4668838" cy="528637"/>
          </a:xfrm>
          <a:prstGeom prst="rect">
            <a:avLst/>
          </a:prstGeom>
          <a:solidFill>
            <a:srgbClr val="48B39D"/>
          </a:solidFill>
          <a:ln w="9525">
            <a:noFill/>
          </a:ln>
        </p:spPr>
        <p:txBody>
          <a:bodyPr wrap="none" anchor="ctr"/>
          <a:p>
            <a:pPr algn="ctr"/>
            <a:r>
              <a:rPr lang="zh-CN" altLang="en-US" sz="2000" b="1" dirty="0">
                <a:solidFill>
                  <a:srgbClr val="F8F8F8"/>
                </a:solidFill>
                <a:latin typeface="微软雅黑" panose="020B0503020204020204" charset="-122"/>
                <a:ea typeface="微软雅黑" panose="020B0503020204020204" charset="-122"/>
              </a:rPr>
              <a:t>微博定位</a:t>
            </a:r>
            <a:endParaRPr lang="zh-CN" altLang="en-US" sz="2000" b="1" dirty="0">
              <a:solidFill>
                <a:srgbClr val="F8F8F8"/>
              </a:solidFill>
              <a:latin typeface="微软雅黑" panose="020B0503020204020204" charset="-122"/>
              <a:ea typeface="微软雅黑" panose="020B0503020204020204" charset="-122"/>
            </a:endParaRPr>
          </a:p>
        </p:txBody>
      </p:sp>
      <p:sp>
        <p:nvSpPr>
          <p:cNvPr id="37894" name="AutoShape 6"/>
          <p:cNvSpPr/>
          <p:nvPr/>
        </p:nvSpPr>
        <p:spPr>
          <a:xfrm>
            <a:off x="1089025" y="2060575"/>
            <a:ext cx="4631055" cy="4078605"/>
          </a:xfrm>
          <a:prstGeom prst="roundRect">
            <a:avLst>
              <a:gd name="adj" fmla="val 0"/>
            </a:avLst>
          </a:prstGeom>
          <a:noFill/>
          <a:ln w="3175" cap="flat" cmpd="sng">
            <a:solidFill>
              <a:srgbClr val="969696"/>
            </a:solidFill>
            <a:prstDash val="solid"/>
            <a:round/>
            <a:headEnd type="none" w="med" len="med"/>
            <a:tailEnd type="none" w="med" len="med"/>
          </a:ln>
        </p:spPr>
        <p:txBody>
          <a:bodyPr anchor="t"/>
          <a:p>
            <a:pPr marL="357505" indent="-357505">
              <a:lnSpc>
                <a:spcPct val="120000"/>
              </a:lnSpc>
              <a:spcBef>
                <a:spcPct val="50000"/>
              </a:spcBef>
              <a:buClr>
                <a:srgbClr val="1A5264"/>
              </a:buClr>
              <a:buFont typeface="Wingdings" panose="05000000000000000000" pitchFamily="2" charset="2"/>
              <a:buChar char="l"/>
            </a:pPr>
            <a:endParaRPr lang="zh-CN" altLang="en-US" sz="1600" dirty="0">
              <a:solidFill>
                <a:schemeClr val="accent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内容定位：独立领域定位的微博更具长远商业价值。</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lnSpc>
                <a:spcPct val="120000"/>
              </a:lnSpc>
              <a:spcBef>
                <a:spcPct val="50000"/>
              </a:spcBef>
              <a:buClr>
                <a:srgbClr val="1A5264"/>
              </a:buClr>
              <a:buFont typeface="Wingdings" panose="05000000000000000000" pitchFamily="2" charset="2"/>
              <a:buNone/>
            </a:pP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调性定位：调性并不显现化，常常匿形于微博内容中。确定好微博的调性有助于用户形成记忆点，也便于微博的推广互动。</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indent="0">
              <a:buClr>
                <a:schemeClr val="accent2"/>
              </a:buClr>
              <a:buFont typeface="Wingdings" panose="05000000000000000000" pitchFamily="2" charset="2"/>
              <a:buNone/>
            </a:pPr>
            <a:endParaRPr lang="zh-CN" altLang="en-US" sz="1600" dirty="0">
              <a:solidFill>
                <a:schemeClr val="accent1"/>
              </a:solidFill>
              <a:latin typeface="Calibri" panose="020F0502020204030204" charset="0"/>
              <a:ea typeface="宋体" panose="02010600030101010101" pitchFamily="2" charset="-122"/>
              <a:sym typeface="Calibri" panose="020F0502020204030204" charset="0"/>
            </a:endParaRPr>
          </a:p>
          <a:p>
            <a:pPr marL="357505" indent="-357505">
              <a:lnSpc>
                <a:spcPct val="120000"/>
              </a:lnSpc>
              <a:spcBef>
                <a:spcPct val="50000"/>
              </a:spcBef>
              <a:buClr>
                <a:schemeClr val="accent2"/>
              </a:buClr>
              <a:buFont typeface="Wingdings" panose="05000000000000000000" pitchFamily="2" charset="2"/>
              <a:buChar char="l"/>
            </a:pPr>
            <a:endParaRPr lang="zh-CN" altLang="en-US" sz="1600" dirty="0">
              <a:solidFill>
                <a:schemeClr val="accent1"/>
              </a:solidFill>
              <a:latin typeface="Calibri" panose="020F0502020204030204" charset="0"/>
              <a:ea typeface="Calibri" panose="020F0502020204030204" charset="0"/>
              <a:sym typeface="Calibri" panose="020F0502020204030204" charset="0"/>
            </a:endParaRPr>
          </a:p>
        </p:txBody>
      </p:sp>
      <p:pic>
        <p:nvPicPr>
          <p:cNvPr id="37895" name="Picture 57"/>
          <p:cNvPicPr>
            <a:picLocks noChangeAspect="1"/>
          </p:cNvPicPr>
          <p:nvPr/>
        </p:nvPicPr>
        <p:blipFill>
          <a:blip r:embed="rId3">
            <a:lum bright="23999"/>
          </a:blip>
          <a:srcRect t="50449" r="-420"/>
          <a:stretch>
            <a:fillRect/>
          </a:stretch>
        </p:blipFill>
        <p:spPr>
          <a:xfrm>
            <a:off x="906463" y="1798320"/>
            <a:ext cx="5038725" cy="123825"/>
          </a:xfrm>
          <a:prstGeom prst="rect">
            <a:avLst/>
          </a:prstGeom>
          <a:noFill/>
          <a:ln w="9525">
            <a:noFill/>
          </a:ln>
        </p:spPr>
      </p:pic>
      <p:pic>
        <p:nvPicPr>
          <p:cNvPr id="37896" name="Picture 57"/>
          <p:cNvPicPr>
            <a:picLocks noChangeAspect="1"/>
          </p:cNvPicPr>
          <p:nvPr/>
        </p:nvPicPr>
        <p:blipFill>
          <a:blip r:embed="rId3">
            <a:lum bright="23999"/>
          </a:blip>
          <a:srcRect t="50449" r="-420"/>
          <a:stretch>
            <a:fillRect/>
          </a:stretch>
        </p:blipFill>
        <p:spPr>
          <a:xfrm>
            <a:off x="906463" y="6138863"/>
            <a:ext cx="5038725" cy="125412"/>
          </a:xfrm>
          <a:prstGeom prst="rect">
            <a:avLst/>
          </a:prstGeom>
          <a:noFill/>
          <a:ln w="9525">
            <a:noFill/>
          </a:ln>
        </p:spPr>
      </p:pic>
      <p:sp>
        <p:nvSpPr>
          <p:cNvPr id="37897" name="Rectangle 3"/>
          <p:cNvSpPr/>
          <p:nvPr/>
        </p:nvSpPr>
        <p:spPr>
          <a:xfrm>
            <a:off x="6276975" y="1250633"/>
            <a:ext cx="4667250" cy="528637"/>
          </a:xfrm>
          <a:prstGeom prst="rect">
            <a:avLst/>
          </a:prstGeom>
          <a:solidFill>
            <a:schemeClr val="tx2"/>
          </a:solidFill>
          <a:ln w="9525">
            <a:noFill/>
          </a:ln>
        </p:spPr>
        <p:txBody>
          <a:bodyPr wrap="none" anchor="ctr"/>
          <a:p>
            <a:pPr algn="ctr"/>
            <a:r>
              <a:rPr lang="zh-CN" altLang="en-US" sz="2000" b="1" dirty="0">
                <a:solidFill>
                  <a:srgbClr val="F8F8F8"/>
                </a:solidFill>
                <a:latin typeface="微软雅黑" panose="020B0503020204020204" charset="-122"/>
                <a:ea typeface="微软雅黑" panose="020B0503020204020204" charset="-122"/>
              </a:rPr>
              <a:t>内容分类</a:t>
            </a:r>
            <a:endParaRPr lang="zh-CN" altLang="en-US" sz="2000" b="1" dirty="0">
              <a:solidFill>
                <a:srgbClr val="F8F8F8"/>
              </a:solidFill>
              <a:latin typeface="微软雅黑" panose="020B0503020204020204" charset="-122"/>
              <a:ea typeface="微软雅黑" panose="020B0503020204020204" charset="-122"/>
            </a:endParaRPr>
          </a:p>
        </p:txBody>
      </p:sp>
      <p:sp>
        <p:nvSpPr>
          <p:cNvPr id="37898" name="AutoShape 6"/>
          <p:cNvSpPr/>
          <p:nvPr/>
        </p:nvSpPr>
        <p:spPr>
          <a:xfrm>
            <a:off x="6276975" y="2060575"/>
            <a:ext cx="4631055" cy="4078605"/>
          </a:xfrm>
          <a:prstGeom prst="roundRect">
            <a:avLst>
              <a:gd name="adj" fmla="val 0"/>
            </a:avLst>
          </a:prstGeom>
          <a:noFill/>
          <a:ln w="3175" cap="flat" cmpd="sng">
            <a:solidFill>
              <a:srgbClr val="969696"/>
            </a:solidFill>
            <a:prstDash val="solid"/>
            <a:round/>
            <a:headEnd type="none" w="med" len="med"/>
            <a:tailEnd type="none" w="med" len="med"/>
          </a:ln>
        </p:spPr>
        <p:txBody>
          <a:bodyPr anchor="t"/>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品牌推广类：品牌故事、企业活动、企业新闻、经营理念以及其他形式的品牌语调用以宣传公司品牌，树立形象。</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产品介绍类：产品归类、产品盘点、产品功能、产品上线等一切以产品为中心的内容，以及引导和教育市场的内容，还有店面环境、顾客反馈、良好体验等以宣传产品为主的内容。</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行业类：对行业规则、行业法律或者行业重大事件等信息的及时更新，有助于扩大微博账号在本行业内的影响力。</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rgbClr val="1A5264"/>
              </a:buClr>
              <a:buFont typeface="Wingdings" panose="05000000000000000000" pitchFamily="2" charset="2"/>
              <a:buChar char="l"/>
            </a:pPr>
            <a:r>
              <a:rPr lang="zh-CN" altLang="en-US" sz="1600" dirty="0">
                <a:solidFill>
                  <a:schemeClr val="tx1"/>
                </a:solidFill>
                <a:latin typeface="微软雅黑" panose="020B0503020204020204" charset="-122"/>
                <a:ea typeface="微软雅黑" panose="020B0503020204020204" charset="-122"/>
                <a:sym typeface="微软雅黑" panose="020B0503020204020204" charset="-122"/>
              </a:rPr>
              <a:t>活动类：微博话题、转发有奖等与产品、增粉、活跃粉有关的内容。</a:t>
            </a:r>
            <a:endParaRPr lang="zh-CN" altLang="en-US" sz="1600" dirty="0">
              <a:solidFill>
                <a:schemeClr val="tx1"/>
              </a:solidFill>
              <a:latin typeface="微软雅黑" panose="020B0503020204020204" charset="-122"/>
              <a:ea typeface="微软雅黑" panose="020B0503020204020204" charset="-122"/>
              <a:sym typeface="微软雅黑" panose="020B0503020204020204" charset="-122"/>
            </a:endParaRPr>
          </a:p>
          <a:p>
            <a:pPr marL="357505" indent="-357505">
              <a:lnSpc>
                <a:spcPct val="120000"/>
              </a:lnSpc>
              <a:spcBef>
                <a:spcPct val="50000"/>
              </a:spcBef>
              <a:buClr>
                <a:schemeClr val="accent2"/>
              </a:buClr>
              <a:buFont typeface="Wingdings" panose="05000000000000000000" pitchFamily="2" charset="2"/>
              <a:buChar char="l"/>
            </a:pPr>
            <a:endParaRPr lang="zh-CN" altLang="en-US" sz="1600" dirty="0">
              <a:solidFill>
                <a:schemeClr val="accent1"/>
              </a:solidFill>
              <a:latin typeface="Calibri" panose="020F0502020204030204" charset="0"/>
              <a:ea typeface="Calibri" panose="020F0502020204030204" charset="0"/>
              <a:sym typeface="Calibri" panose="020F0502020204030204" charset="0"/>
            </a:endParaRPr>
          </a:p>
        </p:txBody>
      </p:sp>
      <p:pic>
        <p:nvPicPr>
          <p:cNvPr id="37899" name="Picture 57"/>
          <p:cNvPicPr>
            <a:picLocks noChangeAspect="1"/>
          </p:cNvPicPr>
          <p:nvPr/>
        </p:nvPicPr>
        <p:blipFill>
          <a:blip r:embed="rId3">
            <a:lum bright="23999"/>
          </a:blip>
          <a:srcRect t="50449" r="-420"/>
          <a:stretch>
            <a:fillRect/>
          </a:stretch>
        </p:blipFill>
        <p:spPr>
          <a:xfrm>
            <a:off x="6094413" y="1788795"/>
            <a:ext cx="5038725" cy="123825"/>
          </a:xfrm>
          <a:prstGeom prst="rect">
            <a:avLst/>
          </a:prstGeom>
          <a:noFill/>
          <a:ln w="9525">
            <a:noFill/>
          </a:ln>
        </p:spPr>
      </p:pic>
      <p:pic>
        <p:nvPicPr>
          <p:cNvPr id="37900" name="Picture 57"/>
          <p:cNvPicPr>
            <a:picLocks noChangeAspect="1"/>
          </p:cNvPicPr>
          <p:nvPr/>
        </p:nvPicPr>
        <p:blipFill>
          <a:blip r:embed="rId3">
            <a:lum bright="23999"/>
          </a:blip>
          <a:srcRect t="50449" r="-420"/>
          <a:stretch>
            <a:fillRect/>
          </a:stretch>
        </p:blipFill>
        <p:spPr>
          <a:xfrm>
            <a:off x="6094413" y="6138863"/>
            <a:ext cx="5038725" cy="125412"/>
          </a:xfrm>
          <a:prstGeom prst="rect">
            <a:avLst/>
          </a:prstGeom>
          <a:noFill/>
          <a:ln w="9525">
            <a:noFill/>
          </a:ln>
        </p:spPr>
      </p:pic>
    </p:spTree>
    <p:custDataLst>
      <p:tags r:id="rId4"/>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49"/>
                            </p:stCondLst>
                            <p:childTnLst>
                              <p:par>
                                <p:cTn id="13" presetID="47" presetClass="entr" presetSubtype="0" fill="hold" nodeType="afterEffect">
                                  <p:stCondLst>
                                    <p:cond delay="0"/>
                                  </p:stCondLst>
                                  <p:childTnLst>
                                    <p:set>
                                      <p:cBhvr>
                                        <p:cTn id="14" dur="1" fill="hold">
                                          <p:stCondLst>
                                            <p:cond delay="0"/>
                                          </p:stCondLst>
                                        </p:cTn>
                                        <p:tgtEl>
                                          <p:spTgt spid="37895"/>
                                        </p:tgtEl>
                                        <p:attrNameLst>
                                          <p:attrName>style.visibility</p:attrName>
                                        </p:attrNameLst>
                                      </p:cBhvr>
                                      <p:to>
                                        <p:strVal val="visible"/>
                                      </p:to>
                                    </p:set>
                                    <p:animEffect transition="in" filter="fade">
                                      <p:cBhvr>
                                        <p:cTn id="15" dur="500"/>
                                        <p:tgtEl>
                                          <p:spTgt spid="37895"/>
                                        </p:tgtEl>
                                      </p:cBhvr>
                                    </p:animEffect>
                                    <p:anim calcmode="lin" valueType="num">
                                      <p:cBhvr>
                                        <p:cTn id="16" dur="500" fill="hold"/>
                                        <p:tgtEl>
                                          <p:spTgt spid="37895"/>
                                        </p:tgtEl>
                                        <p:attrNameLst>
                                          <p:attrName>ppt_x</p:attrName>
                                        </p:attrNameLst>
                                      </p:cBhvr>
                                      <p:tavLst>
                                        <p:tav tm="0">
                                          <p:val>
                                            <p:strVal val="#ppt_x"/>
                                          </p:val>
                                        </p:tav>
                                        <p:tav tm="100000">
                                          <p:val>
                                            <p:strVal val="#ppt_x"/>
                                          </p:val>
                                        </p:tav>
                                      </p:tavLst>
                                    </p:anim>
                                    <p:anim calcmode="lin" valueType="num">
                                      <p:cBhvr>
                                        <p:cTn id="17" dur="500" fill="hold"/>
                                        <p:tgtEl>
                                          <p:spTgt spid="37895"/>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37893"/>
                                        </p:tgtEl>
                                        <p:attrNameLst>
                                          <p:attrName>style.visibility</p:attrName>
                                        </p:attrNameLst>
                                      </p:cBhvr>
                                      <p:to>
                                        <p:strVal val="visible"/>
                                      </p:to>
                                    </p:set>
                                    <p:animEffect transition="in" filter="fade">
                                      <p:cBhvr>
                                        <p:cTn id="20" dur="500"/>
                                        <p:tgtEl>
                                          <p:spTgt spid="37893"/>
                                        </p:tgtEl>
                                      </p:cBhvr>
                                    </p:animEffect>
                                    <p:anim calcmode="lin" valueType="num">
                                      <p:cBhvr>
                                        <p:cTn id="21" dur="500" fill="hold"/>
                                        <p:tgtEl>
                                          <p:spTgt spid="37893"/>
                                        </p:tgtEl>
                                        <p:attrNameLst>
                                          <p:attrName>ppt_x</p:attrName>
                                        </p:attrNameLst>
                                      </p:cBhvr>
                                      <p:tavLst>
                                        <p:tav tm="0">
                                          <p:val>
                                            <p:strVal val="#ppt_x"/>
                                          </p:val>
                                        </p:tav>
                                        <p:tav tm="100000">
                                          <p:val>
                                            <p:strVal val="#ppt_x"/>
                                          </p:val>
                                        </p:tav>
                                      </p:tavLst>
                                    </p:anim>
                                    <p:anim calcmode="lin" valueType="num">
                                      <p:cBhvr>
                                        <p:cTn id="22" dur="500" fill="hold"/>
                                        <p:tgtEl>
                                          <p:spTgt spid="37893"/>
                                        </p:tgtEl>
                                        <p:attrNameLst>
                                          <p:attrName>ppt_y</p:attrName>
                                        </p:attrNameLst>
                                      </p:cBhvr>
                                      <p:tavLst>
                                        <p:tav tm="0">
                                          <p:val>
                                            <p:strVal val="#ppt_y-.1"/>
                                          </p:val>
                                        </p:tav>
                                        <p:tav tm="100000">
                                          <p:val>
                                            <p:strVal val="#ppt_y"/>
                                          </p:val>
                                        </p:tav>
                                      </p:tavLst>
                                    </p:anim>
                                  </p:childTnLst>
                                </p:cTn>
                              </p:par>
                            </p:childTnLst>
                          </p:cTn>
                        </p:par>
                        <p:par>
                          <p:cTn id="23" fill="hold">
                            <p:stCondLst>
                              <p:cond delay="1149"/>
                            </p:stCondLst>
                            <p:childTnLst>
                              <p:par>
                                <p:cTn id="24" presetID="22" presetClass="entr" presetSubtype="1" fill="hold" grpId="0" nodeType="afterEffect">
                                  <p:stCondLst>
                                    <p:cond delay="0"/>
                                  </p:stCondLst>
                                  <p:childTnLst>
                                    <p:set>
                                      <p:cBhvr>
                                        <p:cTn id="25" dur="1" fill="hold">
                                          <p:stCondLst>
                                            <p:cond delay="0"/>
                                          </p:stCondLst>
                                        </p:cTn>
                                        <p:tgtEl>
                                          <p:spTgt spid="37894"/>
                                        </p:tgtEl>
                                        <p:attrNameLst>
                                          <p:attrName>style.visibility</p:attrName>
                                        </p:attrNameLst>
                                      </p:cBhvr>
                                      <p:to>
                                        <p:strVal val="visible"/>
                                      </p:to>
                                    </p:set>
                                    <p:animEffect transition="in" filter="wipe(up)">
                                      <p:cBhvr>
                                        <p:cTn id="26" dur="500"/>
                                        <p:tgtEl>
                                          <p:spTgt spid="37894"/>
                                        </p:tgtEl>
                                      </p:cBhvr>
                                    </p:animEffect>
                                  </p:childTnLst>
                                </p:cTn>
                              </p:par>
                            </p:childTnLst>
                          </p:cTn>
                        </p:par>
                        <p:par>
                          <p:cTn id="27" fill="hold">
                            <p:stCondLst>
                              <p:cond delay="1649"/>
                            </p:stCondLst>
                            <p:childTnLst>
                              <p:par>
                                <p:cTn id="28" presetID="22" presetClass="entr" presetSubtype="1" fill="hold" nodeType="afterEffect">
                                  <p:stCondLst>
                                    <p:cond delay="0"/>
                                  </p:stCondLst>
                                  <p:childTnLst>
                                    <p:set>
                                      <p:cBhvr>
                                        <p:cTn id="29" dur="1" fill="hold">
                                          <p:stCondLst>
                                            <p:cond delay="0"/>
                                          </p:stCondLst>
                                        </p:cTn>
                                        <p:tgtEl>
                                          <p:spTgt spid="37896"/>
                                        </p:tgtEl>
                                        <p:attrNameLst>
                                          <p:attrName>style.visibility</p:attrName>
                                        </p:attrNameLst>
                                      </p:cBhvr>
                                      <p:to>
                                        <p:strVal val="visible"/>
                                      </p:to>
                                    </p:set>
                                    <p:animEffect transition="in" filter="wipe(up)">
                                      <p:cBhvr>
                                        <p:cTn id="30" dur="500"/>
                                        <p:tgtEl>
                                          <p:spTgt spid="37896"/>
                                        </p:tgtEl>
                                      </p:cBhvr>
                                    </p:animEffect>
                                  </p:childTnLst>
                                </p:cTn>
                              </p:par>
                            </p:childTnLst>
                          </p:cTn>
                        </p:par>
                        <p:par>
                          <p:cTn id="31" fill="hold">
                            <p:stCondLst>
                              <p:cond delay="2149"/>
                            </p:stCondLst>
                            <p:childTnLst>
                              <p:par>
                                <p:cTn id="32" presetID="47" presetClass="entr" presetSubtype="0" fill="hold" grpId="0" nodeType="afterEffect">
                                  <p:stCondLst>
                                    <p:cond delay="0"/>
                                  </p:stCondLst>
                                  <p:childTnLst>
                                    <p:set>
                                      <p:cBhvr>
                                        <p:cTn id="33" dur="1" fill="hold">
                                          <p:stCondLst>
                                            <p:cond delay="0"/>
                                          </p:stCondLst>
                                        </p:cTn>
                                        <p:tgtEl>
                                          <p:spTgt spid="37897"/>
                                        </p:tgtEl>
                                        <p:attrNameLst>
                                          <p:attrName>style.visibility</p:attrName>
                                        </p:attrNameLst>
                                      </p:cBhvr>
                                      <p:to>
                                        <p:strVal val="visible"/>
                                      </p:to>
                                    </p:set>
                                    <p:animEffect transition="in" filter="fade">
                                      <p:cBhvr>
                                        <p:cTn id="34" dur="500"/>
                                        <p:tgtEl>
                                          <p:spTgt spid="37897"/>
                                        </p:tgtEl>
                                      </p:cBhvr>
                                    </p:animEffect>
                                    <p:anim calcmode="lin" valueType="num">
                                      <p:cBhvr>
                                        <p:cTn id="35" dur="500" fill="hold"/>
                                        <p:tgtEl>
                                          <p:spTgt spid="37897"/>
                                        </p:tgtEl>
                                        <p:attrNameLst>
                                          <p:attrName>ppt_x</p:attrName>
                                        </p:attrNameLst>
                                      </p:cBhvr>
                                      <p:tavLst>
                                        <p:tav tm="0">
                                          <p:val>
                                            <p:strVal val="#ppt_x"/>
                                          </p:val>
                                        </p:tav>
                                        <p:tav tm="100000">
                                          <p:val>
                                            <p:strVal val="#ppt_x"/>
                                          </p:val>
                                        </p:tav>
                                      </p:tavLst>
                                    </p:anim>
                                    <p:anim calcmode="lin" valueType="num">
                                      <p:cBhvr>
                                        <p:cTn id="36" dur="500" fill="hold"/>
                                        <p:tgtEl>
                                          <p:spTgt spid="37897"/>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37899"/>
                                        </p:tgtEl>
                                        <p:attrNameLst>
                                          <p:attrName>style.visibility</p:attrName>
                                        </p:attrNameLst>
                                      </p:cBhvr>
                                      <p:to>
                                        <p:strVal val="visible"/>
                                      </p:to>
                                    </p:set>
                                    <p:animEffect transition="in" filter="fade">
                                      <p:cBhvr>
                                        <p:cTn id="39" dur="500"/>
                                        <p:tgtEl>
                                          <p:spTgt spid="37899"/>
                                        </p:tgtEl>
                                      </p:cBhvr>
                                    </p:animEffect>
                                    <p:anim calcmode="lin" valueType="num">
                                      <p:cBhvr>
                                        <p:cTn id="40" dur="500" fill="hold"/>
                                        <p:tgtEl>
                                          <p:spTgt spid="37899"/>
                                        </p:tgtEl>
                                        <p:attrNameLst>
                                          <p:attrName>ppt_x</p:attrName>
                                        </p:attrNameLst>
                                      </p:cBhvr>
                                      <p:tavLst>
                                        <p:tav tm="0">
                                          <p:val>
                                            <p:strVal val="#ppt_x"/>
                                          </p:val>
                                        </p:tav>
                                        <p:tav tm="100000">
                                          <p:val>
                                            <p:strVal val="#ppt_x"/>
                                          </p:val>
                                        </p:tav>
                                      </p:tavLst>
                                    </p:anim>
                                    <p:anim calcmode="lin" valueType="num">
                                      <p:cBhvr>
                                        <p:cTn id="41" dur="500" fill="hold"/>
                                        <p:tgtEl>
                                          <p:spTgt spid="37899"/>
                                        </p:tgtEl>
                                        <p:attrNameLst>
                                          <p:attrName>ppt_y</p:attrName>
                                        </p:attrNameLst>
                                      </p:cBhvr>
                                      <p:tavLst>
                                        <p:tav tm="0">
                                          <p:val>
                                            <p:strVal val="#ppt_y-.1"/>
                                          </p:val>
                                        </p:tav>
                                        <p:tav tm="100000">
                                          <p:val>
                                            <p:strVal val="#ppt_y"/>
                                          </p:val>
                                        </p:tav>
                                      </p:tavLst>
                                    </p:anim>
                                  </p:childTnLst>
                                </p:cTn>
                              </p:par>
                            </p:childTnLst>
                          </p:cTn>
                        </p:par>
                        <p:par>
                          <p:cTn id="42" fill="hold">
                            <p:stCondLst>
                              <p:cond delay="2649"/>
                            </p:stCondLst>
                            <p:childTnLst>
                              <p:par>
                                <p:cTn id="43" presetID="22" presetClass="entr" presetSubtype="1" fill="hold" grpId="0" nodeType="afterEffect">
                                  <p:stCondLst>
                                    <p:cond delay="0"/>
                                  </p:stCondLst>
                                  <p:childTnLst>
                                    <p:set>
                                      <p:cBhvr>
                                        <p:cTn id="44" dur="1" fill="hold">
                                          <p:stCondLst>
                                            <p:cond delay="0"/>
                                          </p:stCondLst>
                                        </p:cTn>
                                        <p:tgtEl>
                                          <p:spTgt spid="37898"/>
                                        </p:tgtEl>
                                        <p:attrNameLst>
                                          <p:attrName>style.visibility</p:attrName>
                                        </p:attrNameLst>
                                      </p:cBhvr>
                                      <p:to>
                                        <p:strVal val="visible"/>
                                      </p:to>
                                    </p:set>
                                    <p:animEffect transition="in" filter="wipe(up)">
                                      <p:cBhvr>
                                        <p:cTn id="45" dur="500"/>
                                        <p:tgtEl>
                                          <p:spTgt spid="37898"/>
                                        </p:tgtEl>
                                      </p:cBhvr>
                                    </p:animEffect>
                                  </p:childTnLst>
                                </p:cTn>
                              </p:par>
                            </p:childTnLst>
                          </p:cTn>
                        </p:par>
                        <p:par>
                          <p:cTn id="46" fill="hold">
                            <p:stCondLst>
                              <p:cond delay="3149"/>
                            </p:stCondLst>
                            <p:childTnLst>
                              <p:par>
                                <p:cTn id="47" presetID="22" presetClass="entr" presetSubtype="1" fill="hold" nodeType="afterEffect">
                                  <p:stCondLst>
                                    <p:cond delay="0"/>
                                  </p:stCondLst>
                                  <p:childTnLst>
                                    <p:set>
                                      <p:cBhvr>
                                        <p:cTn id="48" dur="1" fill="hold">
                                          <p:stCondLst>
                                            <p:cond delay="0"/>
                                          </p:stCondLst>
                                        </p:cTn>
                                        <p:tgtEl>
                                          <p:spTgt spid="37900"/>
                                        </p:tgtEl>
                                        <p:attrNameLst>
                                          <p:attrName>style.visibility</p:attrName>
                                        </p:attrNameLst>
                                      </p:cBhvr>
                                      <p:to>
                                        <p:strVal val="visible"/>
                                      </p:to>
                                    </p:set>
                                    <p:animEffect transition="in" filter="wipe(up)">
                                      <p:cBhvr>
                                        <p:cTn id="49" dur="500"/>
                                        <p:tgtEl>
                                          <p:spTgt spid="37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7893" grpId="0" bldLvl="0" animBg="1"/>
      <p:bldP spid="37894" grpId="0" bldLvl="0" animBg="1"/>
      <p:bldP spid="37897" grpId="0" bldLvl="0" animBg="1"/>
      <p:bldP spid="37898"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345440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altLang="en-US" sz="3200" b="1" dirty="0">
                <a:solidFill>
                  <a:schemeClr val="tx1"/>
                </a:solidFill>
                <a:latin typeface="微软雅黑" panose="020B0503020204020204" charset="-122"/>
                <a:ea typeface="微软雅黑" panose="020B0503020204020204" charset="-122"/>
              </a:rPr>
              <a:t>活动策划</a:t>
            </a:r>
            <a:endParaRPr lang="zh-CN" altLang="en-US"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37" name="矩形 36"/>
          <p:cNvSpPr/>
          <p:nvPr/>
        </p:nvSpPr>
        <p:spPr>
          <a:xfrm>
            <a:off x="1855470" y="2194560"/>
            <a:ext cx="178435" cy="17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文本框 37"/>
          <p:cNvSpPr txBox="1"/>
          <p:nvPr/>
        </p:nvSpPr>
        <p:spPr>
          <a:xfrm>
            <a:off x="2188210" y="2066925"/>
            <a:ext cx="8242300" cy="1087755"/>
          </a:xfrm>
          <a:prstGeom prst="rect">
            <a:avLst/>
          </a:prstGeom>
          <a:noFill/>
        </p:spPr>
        <p:txBody>
          <a:bodyPr wrap="square" rtlCol="0">
            <a:spAutoFit/>
          </a:bodyPr>
          <a:p>
            <a:pPr>
              <a:lnSpc>
                <a:spcPct val="120000"/>
              </a:lnSpc>
              <a:spcBef>
                <a:spcPts val="0"/>
              </a:spcBef>
              <a:spcAft>
                <a:spcPts val="0"/>
              </a:spcAft>
            </a:pPr>
            <a:r>
              <a:rPr lang="zh-CN" altLang="en-US"/>
              <a:t>微博活动是个人或者企业在微博营销中非常重要的一种手段和方法，主要是通过现金、虚拟货币或者实物的奖励来吸引用户参与活动，从而达到账号推广、增加粉丝、同时引导消费的目的。</a:t>
            </a:r>
            <a:endParaRPr lang="zh-CN" altLang="en-US"/>
          </a:p>
        </p:txBody>
      </p:sp>
      <p:sp>
        <p:nvSpPr>
          <p:cNvPr id="39" name="矩形 38"/>
          <p:cNvSpPr/>
          <p:nvPr/>
        </p:nvSpPr>
        <p:spPr>
          <a:xfrm>
            <a:off x="1855470" y="3839845"/>
            <a:ext cx="178435" cy="17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文本框 39"/>
          <p:cNvSpPr txBox="1"/>
          <p:nvPr/>
        </p:nvSpPr>
        <p:spPr>
          <a:xfrm>
            <a:off x="2188210" y="3703320"/>
            <a:ext cx="8242300" cy="810260"/>
          </a:xfrm>
          <a:prstGeom prst="rect">
            <a:avLst/>
          </a:prstGeom>
          <a:noFill/>
        </p:spPr>
        <p:txBody>
          <a:bodyPr wrap="square" rtlCol="0">
            <a:spAutoFit/>
          </a:bodyPr>
          <a:p>
            <a:pPr>
              <a:lnSpc>
                <a:spcPct val="130000"/>
              </a:lnSpc>
              <a:spcBef>
                <a:spcPts val="0"/>
              </a:spcBef>
              <a:spcAft>
                <a:spcPts val="0"/>
              </a:spcAft>
            </a:pPr>
            <a:r>
              <a:rPr lang="zh-CN" altLang="en-US"/>
              <a:t>目前按微博上可以发起的活动包括有奖转发、有奖征集、幸运转盘、限时抢、预约报名、免费试用、预约抢购等七种活动。</a:t>
            </a:r>
            <a:endParaRPr lang="zh-CN" altLang="en-US"/>
          </a:p>
        </p:txBody>
      </p:sp>
      <p:sp>
        <p:nvSpPr>
          <p:cNvPr id="3" name="矩形 2"/>
          <p:cNvSpPr/>
          <p:nvPr/>
        </p:nvSpPr>
        <p:spPr>
          <a:xfrm>
            <a:off x="1855470" y="5165090"/>
            <a:ext cx="178435" cy="17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188210" y="4996180"/>
            <a:ext cx="8242300" cy="810260"/>
          </a:xfrm>
          <a:prstGeom prst="rect">
            <a:avLst/>
          </a:prstGeom>
          <a:noFill/>
        </p:spPr>
        <p:txBody>
          <a:bodyPr wrap="square" rtlCol="0">
            <a:spAutoFit/>
          </a:bodyPr>
          <a:p>
            <a:pPr>
              <a:lnSpc>
                <a:spcPct val="130000"/>
              </a:lnSpc>
              <a:spcBef>
                <a:spcPts val="0"/>
              </a:spcBef>
              <a:spcAft>
                <a:spcPts val="0"/>
              </a:spcAft>
            </a:pPr>
            <a:r>
              <a:rPr lang="zh-CN" altLang="en-US">
                <a:sym typeface="+mn-ea"/>
              </a:rPr>
              <a:t>只有经过认证的用户才可发起活动，其中个人认证用户（橙V）可以发起有奖转发、幸运转盘和限时抢三种活动，官方认证用户（蓝V）则可以发起所有活动。</a:t>
            </a:r>
            <a:endParaRPr lang="zh-CN" altLang="en-US"/>
          </a:p>
        </p:txBody>
      </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49"/>
                            </p:stCondLst>
                            <p:childTnLst>
                              <p:par>
                                <p:cTn id="13" presetID="12" presetClass="entr" presetSubtype="4"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p:tgtEl>
                                          <p:spTgt spid="37"/>
                                        </p:tgtEl>
                                        <p:attrNameLst>
                                          <p:attrName>ppt_y</p:attrName>
                                        </p:attrNameLst>
                                      </p:cBhvr>
                                      <p:tavLst>
                                        <p:tav tm="0">
                                          <p:val>
                                            <p:strVal val="#ppt_y+#ppt_h*1.125000"/>
                                          </p:val>
                                        </p:tav>
                                        <p:tav tm="100000">
                                          <p:val>
                                            <p:strVal val="#ppt_y"/>
                                          </p:val>
                                        </p:tav>
                                      </p:tavLst>
                                    </p:anim>
                                    <p:animEffect transition="in" filter="wipe(up)">
                                      <p:cBhvr>
                                        <p:cTn id="16" dur="500"/>
                                        <p:tgtEl>
                                          <p:spTgt spid="37"/>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p:tgtEl>
                                          <p:spTgt spid="38"/>
                                        </p:tgtEl>
                                        <p:attrNameLst>
                                          <p:attrName>ppt_y</p:attrName>
                                        </p:attrNameLst>
                                      </p:cBhvr>
                                      <p:tavLst>
                                        <p:tav tm="0">
                                          <p:val>
                                            <p:strVal val="#ppt_y+#ppt_h*1.125000"/>
                                          </p:val>
                                        </p:tav>
                                        <p:tav tm="100000">
                                          <p:val>
                                            <p:strVal val="#ppt_y"/>
                                          </p:val>
                                        </p:tav>
                                      </p:tavLst>
                                    </p:anim>
                                    <p:animEffect transition="in" filter="wipe(up)">
                                      <p:cBhvr>
                                        <p:cTn id="20" dur="500"/>
                                        <p:tgtEl>
                                          <p:spTgt spid="38"/>
                                        </p:tgtEl>
                                      </p:cBhvr>
                                    </p:animEffect>
                                  </p:childTnLst>
                                </p:cTn>
                              </p:par>
                            </p:childTnLst>
                          </p:cTn>
                        </p:par>
                        <p:par>
                          <p:cTn id="21" fill="hold">
                            <p:stCondLst>
                              <p:cond delay="1149"/>
                            </p:stCondLst>
                            <p:childTnLst>
                              <p:par>
                                <p:cTn id="22" presetID="12" presetClass="entr" presetSubtype="4"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additive="base">
                                        <p:cTn id="24" dur="500"/>
                                        <p:tgtEl>
                                          <p:spTgt spid="39"/>
                                        </p:tgtEl>
                                        <p:attrNameLst>
                                          <p:attrName>ppt_y</p:attrName>
                                        </p:attrNameLst>
                                      </p:cBhvr>
                                      <p:tavLst>
                                        <p:tav tm="0">
                                          <p:val>
                                            <p:strVal val="#ppt_y+#ppt_h*1.125000"/>
                                          </p:val>
                                        </p:tav>
                                        <p:tav tm="100000">
                                          <p:val>
                                            <p:strVal val="#ppt_y"/>
                                          </p:val>
                                        </p:tav>
                                      </p:tavLst>
                                    </p:anim>
                                    <p:animEffect transition="in" filter="wipe(up)">
                                      <p:cBhvr>
                                        <p:cTn id="25" dur="500"/>
                                        <p:tgtEl>
                                          <p:spTgt spid="39"/>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additive="base">
                                        <p:cTn id="28" dur="500"/>
                                        <p:tgtEl>
                                          <p:spTgt spid="40"/>
                                        </p:tgtEl>
                                        <p:attrNameLst>
                                          <p:attrName>ppt_y</p:attrName>
                                        </p:attrNameLst>
                                      </p:cBhvr>
                                      <p:tavLst>
                                        <p:tav tm="0">
                                          <p:val>
                                            <p:strVal val="#ppt_y+#ppt_h*1.125000"/>
                                          </p:val>
                                        </p:tav>
                                        <p:tav tm="100000">
                                          <p:val>
                                            <p:strVal val="#ppt_y"/>
                                          </p:val>
                                        </p:tav>
                                      </p:tavLst>
                                    </p:anim>
                                    <p:animEffect transition="in" filter="wipe(up)">
                                      <p:cBhvr>
                                        <p:cTn id="29" dur="500"/>
                                        <p:tgtEl>
                                          <p:spTgt spid="40"/>
                                        </p:tgtEl>
                                      </p:cBhvr>
                                    </p:animEffect>
                                  </p:childTnLst>
                                </p:cTn>
                              </p:par>
                            </p:childTnLst>
                          </p:cTn>
                        </p:par>
                        <p:par>
                          <p:cTn id="30" fill="hold">
                            <p:stCondLst>
                              <p:cond delay="1649"/>
                            </p:stCondLst>
                            <p:childTnLst>
                              <p:par>
                                <p:cTn id="31" presetID="12" presetClass="entr" presetSubtype="4"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p:tgtEl>
                                          <p:spTgt spid="3"/>
                                        </p:tgtEl>
                                        <p:attrNameLst>
                                          <p:attrName>ppt_y</p:attrName>
                                        </p:attrNameLst>
                                      </p:cBhvr>
                                      <p:tavLst>
                                        <p:tav tm="0">
                                          <p:val>
                                            <p:strVal val="#ppt_y+#ppt_h*1.125000"/>
                                          </p:val>
                                        </p:tav>
                                        <p:tav tm="100000">
                                          <p:val>
                                            <p:strVal val="#ppt_y"/>
                                          </p:val>
                                        </p:tav>
                                      </p:tavLst>
                                    </p:anim>
                                    <p:animEffect transition="in" filter="wipe(up)">
                                      <p:cBhvr>
                                        <p:cTn id="34" dur="500"/>
                                        <p:tgtEl>
                                          <p:spTgt spid="3"/>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7" grpId="0" bldLvl="0" animBg="1"/>
      <p:bldP spid="38" grpId="0"/>
      <p:bldP spid="39" grpId="0" bldLvl="0" animBg="1"/>
      <p:bldP spid="40" grpId="0"/>
      <p:bldP spid="3" grpId="0" bldLvl="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345440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altLang="en-US" sz="3200" b="1" dirty="0">
                <a:solidFill>
                  <a:schemeClr val="tx1"/>
                </a:solidFill>
                <a:latin typeface="微软雅黑" panose="020B0503020204020204" charset="-122"/>
                <a:ea typeface="微软雅黑" panose="020B0503020204020204" charset="-122"/>
              </a:rPr>
              <a:t>活动策划</a:t>
            </a:r>
            <a:endParaRPr lang="zh-CN" altLang="en-US"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6" name="文本框 5"/>
          <p:cNvSpPr txBox="1"/>
          <p:nvPr/>
        </p:nvSpPr>
        <p:spPr>
          <a:xfrm>
            <a:off x="8481695" y="1984375"/>
            <a:ext cx="1085850" cy="460375"/>
          </a:xfrm>
          <a:prstGeom prst="rect">
            <a:avLst/>
          </a:prstGeom>
          <a:noFill/>
        </p:spPr>
        <p:txBody>
          <a:bodyPr wrap="square" rtlCol="0">
            <a:spAutoFit/>
          </a:bodyPr>
          <a:p>
            <a:pPr algn="ctr"/>
            <a:r>
              <a:rPr lang="zh-CN" altLang="en-US" sz="2400" b="1">
                <a:solidFill>
                  <a:schemeClr val="bg1"/>
                </a:solidFill>
                <a:latin typeface="微软雅黑" panose="020B0503020204020204" charset="-122"/>
                <a:ea typeface="微软雅黑" panose="020B0503020204020204" charset="-122"/>
              </a:rPr>
              <a:t>案例</a:t>
            </a:r>
            <a:r>
              <a:rPr lang="en-US" altLang="zh-CN" sz="2400" b="1">
                <a:solidFill>
                  <a:schemeClr val="bg1"/>
                </a:solidFill>
                <a:latin typeface="微软雅黑" panose="020B0503020204020204" charset="-122"/>
                <a:ea typeface="微软雅黑" panose="020B0503020204020204" charset="-122"/>
              </a:rPr>
              <a:t>3</a:t>
            </a:r>
            <a:endParaRPr lang="en-US" altLang="zh-CN" sz="2400" b="1">
              <a:solidFill>
                <a:schemeClr val="bg1"/>
              </a:solidFill>
              <a:latin typeface="微软雅黑" panose="020B0503020204020204" charset="-122"/>
              <a:ea typeface="微软雅黑" panose="020B0503020204020204" charset="-122"/>
            </a:endParaRPr>
          </a:p>
        </p:txBody>
      </p:sp>
      <p:grpSp>
        <p:nvGrpSpPr>
          <p:cNvPr id="8" name="组合 7"/>
          <p:cNvGrpSpPr/>
          <p:nvPr/>
        </p:nvGrpSpPr>
        <p:grpSpPr>
          <a:xfrm>
            <a:off x="1583055" y="2056765"/>
            <a:ext cx="3644265" cy="3543935"/>
            <a:chOff x="2493" y="3239"/>
            <a:chExt cx="5739" cy="5581"/>
          </a:xfrm>
        </p:grpSpPr>
        <p:sp>
          <p:nvSpPr>
            <p:cNvPr id="23" name="椭圆 30"/>
            <p:cNvSpPr>
              <a:spLocks noChangeAspect="1"/>
            </p:cNvSpPr>
            <p:nvPr/>
          </p:nvSpPr>
          <p:spPr bwMode="auto">
            <a:xfrm>
              <a:off x="2963" y="3679"/>
              <a:ext cx="4859" cy="4725"/>
            </a:xfrm>
            <a:prstGeom prst="ellipse">
              <a:avLst/>
            </a:prstGeom>
            <a:solidFill>
              <a:srgbClr val="1990AE"/>
            </a:solidFill>
            <a:ln>
              <a:noFill/>
            </a:ln>
          </p:spPr>
          <p:txBody>
            <a:bodyPr wrap="none" lIns="87920" tIns="43960" rIns="87920" bIns="43960" anchor="ctr"/>
            <a:lstStyle/>
            <a:p>
              <a:pPr fontAlgn="base">
                <a:spcBef>
                  <a:spcPct val="0"/>
                </a:spcBef>
                <a:spcAft>
                  <a:spcPct val="0"/>
                </a:spcAft>
              </a:pPr>
              <a:endParaRPr lang="zh-CN" altLang="en-US" sz="2000" b="1" kern="0">
                <a:solidFill>
                  <a:prstClr val="white"/>
                </a:solidFill>
                <a:latin typeface="微软雅黑" panose="020B0503020204020204" charset="-122"/>
                <a:ea typeface="微软雅黑" panose="020B0503020204020204" charset="-122"/>
              </a:endParaRPr>
            </a:p>
          </p:txBody>
        </p:sp>
        <p:sp>
          <p:nvSpPr>
            <p:cNvPr id="24" name="椭圆 23"/>
            <p:cNvSpPr>
              <a:spLocks noChangeAspect="1"/>
            </p:cNvSpPr>
            <p:nvPr/>
          </p:nvSpPr>
          <p:spPr bwMode="auto">
            <a:xfrm>
              <a:off x="2493" y="3239"/>
              <a:ext cx="5739" cy="5581"/>
            </a:xfrm>
            <a:prstGeom prst="ellipse">
              <a:avLst/>
            </a:prstGeom>
            <a:noFill/>
            <a:ln w="76200">
              <a:solidFill>
                <a:srgbClr val="1990AE"/>
              </a:solidFill>
              <a:round/>
            </a:ln>
            <a:extLst>
              <a:ext uri="{909E8E84-426E-40DD-AFC4-6F175D3DCCD1}">
                <a14:hiddenFill xmlns:a14="http://schemas.microsoft.com/office/drawing/2010/main">
                  <a:solidFill>
                    <a:srgbClr val="FFFFFF"/>
                  </a:solidFill>
                </a14:hiddenFill>
              </a:ext>
            </a:extLst>
          </p:spPr>
          <p:txBody>
            <a:bodyPr lIns="87920" tIns="43960" rIns="87920" bIns="43960" anchor="ctr"/>
            <a:lstStyle/>
            <a:p>
              <a:pPr algn="ctr" fontAlgn="base">
                <a:spcBef>
                  <a:spcPct val="0"/>
                </a:spcBef>
                <a:spcAft>
                  <a:spcPct val="0"/>
                </a:spcAft>
                <a:defRPr/>
              </a:pPr>
              <a:endParaRPr lang="zh-CN" altLang="en-US" kern="0" dirty="0">
                <a:solidFill>
                  <a:srgbClr val="0070C0"/>
                </a:solidFill>
                <a:latin typeface="微软雅黑" panose="020B0503020204020204" charset="-122"/>
                <a:ea typeface="微软雅黑" panose="020B0503020204020204" charset="-122"/>
              </a:endParaRPr>
            </a:p>
          </p:txBody>
        </p:sp>
        <p:sp>
          <p:nvSpPr>
            <p:cNvPr id="25" name="Rectangle 13"/>
            <p:cNvSpPr>
              <a:spLocks noChangeArrowheads="1"/>
            </p:cNvSpPr>
            <p:nvPr/>
          </p:nvSpPr>
          <p:spPr bwMode="auto">
            <a:xfrm>
              <a:off x="3418" y="5708"/>
              <a:ext cx="3387" cy="1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920" tIns="43960" rIns="87920" bIns="43960">
              <a:spAutoFit/>
            </a:bodyPr>
            <a:lstStyle/>
            <a:p>
              <a:pPr algn="ctr" fontAlgn="base">
                <a:spcBef>
                  <a:spcPct val="0"/>
                </a:spcBef>
                <a:spcAft>
                  <a:spcPct val="0"/>
                </a:spcAft>
                <a:defRPr/>
              </a:pPr>
              <a:r>
                <a:rPr lang="zh-CN" sz="2400" b="1" kern="0" dirty="0">
                  <a:solidFill>
                    <a:prstClr val="white">
                      <a:lumMod val="95000"/>
                    </a:prstClr>
                  </a:solidFill>
                  <a:latin typeface="微软雅黑" panose="020B0503020204020204" charset="-122"/>
                  <a:ea typeface="微软雅黑" panose="020B0503020204020204" charset="-122"/>
                </a:rPr>
                <a:t>微博活动策划注意事项</a:t>
              </a:r>
              <a:endParaRPr lang="zh-CN" sz="2400" b="1" kern="0" dirty="0">
                <a:solidFill>
                  <a:prstClr val="white">
                    <a:lumMod val="95000"/>
                  </a:prstClr>
                </a:solidFill>
                <a:latin typeface="微软雅黑" panose="020B0503020204020204" charset="-122"/>
                <a:ea typeface="微软雅黑" panose="020B0503020204020204" charset="-122"/>
              </a:endParaRPr>
            </a:p>
          </p:txBody>
        </p:sp>
      </p:grpSp>
      <p:grpSp>
        <p:nvGrpSpPr>
          <p:cNvPr id="32" name="Group 24"/>
          <p:cNvGrpSpPr/>
          <p:nvPr/>
        </p:nvGrpSpPr>
        <p:grpSpPr bwMode="auto">
          <a:xfrm rot="0">
            <a:off x="4906010" y="3352800"/>
            <a:ext cx="981075" cy="951865"/>
            <a:chOff x="0" y="0"/>
            <a:chExt cx="739990" cy="739990"/>
          </a:xfrm>
        </p:grpSpPr>
        <p:grpSp>
          <p:nvGrpSpPr>
            <p:cNvPr id="33" name="Group 25"/>
            <p:cNvGrpSpPr>
              <a:grpSpLocks noChangeAspect="1"/>
            </p:cNvGrpSpPr>
            <p:nvPr/>
          </p:nvGrpSpPr>
          <p:grpSpPr bwMode="auto">
            <a:xfrm>
              <a:off x="0" y="0"/>
              <a:ext cx="739990" cy="739990"/>
              <a:chOff x="0" y="0"/>
              <a:chExt cx="822211" cy="822211"/>
            </a:xfrm>
          </p:grpSpPr>
          <p:sp>
            <p:nvSpPr>
              <p:cNvPr id="35" name="椭圆 35"/>
              <p:cNvSpPr>
                <a:spLocks noChangeAspect="1" noChangeArrowheads="1"/>
              </p:cNvSpPr>
              <p:nvPr/>
            </p:nvSpPr>
            <p:spPr bwMode="auto">
              <a:xfrm>
                <a:off x="0" y="0"/>
                <a:ext cx="822211" cy="822211"/>
              </a:xfrm>
              <a:prstGeom prst="ellipse">
                <a:avLst/>
              </a:prstGeom>
              <a:solidFill>
                <a:srgbClr val="5F5CA3"/>
              </a:solidFill>
              <a:ln>
                <a:solidFill>
                  <a:schemeClr val="bg1"/>
                </a:solidFill>
              </a:ln>
              <a:extLst>
                <a:ext uri="{91240B29-F687-4F45-9708-019B960494DF}">
                  <a14:hiddenLine xmlns:a14="http://schemas.microsoft.com/office/drawing/2010/main" w="9525">
                    <a:solidFill>
                      <a:srgbClr val="000000"/>
                    </a:solidFill>
                    <a:round/>
                  </a14:hiddenLine>
                </a:ext>
              </a:extLst>
            </p:spPr>
            <p:txBody>
              <a:bodyPr wrap="none" anchor="ctr"/>
              <a:lstStyle/>
              <a:p>
                <a:pPr algn="ctr" eaLnBrk="0" fontAlgn="ctr" hangingPunct="0">
                  <a:spcBef>
                    <a:spcPct val="0"/>
                  </a:spcBef>
                  <a:spcAft>
                    <a:spcPct val="0"/>
                  </a:spcAft>
                  <a:buClr>
                    <a:srgbClr val="FF0000"/>
                  </a:buClr>
                  <a:buSzPct val="70000"/>
                  <a:defRPr/>
                </a:pPr>
                <a:endParaRPr lang="zh-CN" altLang="en-US" sz="2800" kern="0">
                  <a:solidFill>
                    <a:prstClr val="white"/>
                  </a:solidFill>
                  <a:latin typeface="微软雅黑" panose="020B0503020204020204" charset="-122"/>
                  <a:ea typeface="微软雅黑" panose="020B0503020204020204" charset="-122"/>
                </a:endParaRPr>
              </a:p>
            </p:txBody>
          </p:sp>
          <p:sp>
            <p:nvSpPr>
              <p:cNvPr id="36" name="椭圆 36"/>
              <p:cNvSpPr>
                <a:spLocks noChangeAspect="1"/>
              </p:cNvSpPr>
              <p:nvPr/>
            </p:nvSpPr>
            <p:spPr bwMode="auto">
              <a:xfrm>
                <a:off x="51058" y="51168"/>
                <a:ext cx="720096" cy="719876"/>
              </a:xfrm>
              <a:prstGeom prst="ellipse">
                <a:avLst/>
              </a:prstGeom>
              <a:solidFill>
                <a:srgbClr val="FFFFFF"/>
              </a:solidFill>
              <a:ln w="12700">
                <a:solidFill>
                  <a:srgbClr val="FFFFFF"/>
                </a:solidFill>
                <a:round/>
              </a:ln>
            </p:spPr>
            <p:txBody>
              <a:bodyPr anchor="ctr"/>
              <a:lstStyle/>
              <a:p>
                <a:pPr fontAlgn="base">
                  <a:spcBef>
                    <a:spcPct val="0"/>
                  </a:spcBef>
                  <a:spcAft>
                    <a:spcPct val="0"/>
                  </a:spcAft>
                  <a:buClr>
                    <a:srgbClr val="FF0000"/>
                  </a:buClr>
                  <a:buSzPct val="70000"/>
                  <a:defRPr/>
                </a:pPr>
                <a:endParaRPr lang="zh-CN" altLang="en-US" sz="2400" kern="0" dirty="0">
                  <a:solidFill>
                    <a:prstClr val="white"/>
                  </a:solidFill>
                  <a:latin typeface="微软雅黑" panose="020B0503020204020204" charset="-122"/>
                  <a:ea typeface="微软雅黑" panose="020B0503020204020204" charset="-122"/>
                </a:endParaRPr>
              </a:p>
            </p:txBody>
          </p:sp>
        </p:grpSp>
        <p:sp>
          <p:nvSpPr>
            <p:cNvPr id="34" name="Rectangle 13"/>
            <p:cNvSpPr>
              <a:spLocks noChangeArrowheads="1"/>
            </p:cNvSpPr>
            <p:nvPr/>
          </p:nvSpPr>
          <p:spPr bwMode="auto">
            <a:xfrm>
              <a:off x="110919" y="186203"/>
              <a:ext cx="518152" cy="40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defRPr/>
              </a:pPr>
              <a:r>
                <a:rPr lang="en-US" altLang="zh-CN" sz="2800" b="1" kern="0" dirty="0">
                  <a:solidFill>
                    <a:schemeClr val="tx1"/>
                  </a:solidFill>
                  <a:latin typeface="微软雅黑" panose="020B0503020204020204" charset="-122"/>
                  <a:ea typeface="微软雅黑" panose="020B0503020204020204" charset="-122"/>
                </a:rPr>
                <a:t>02</a:t>
              </a:r>
              <a:endParaRPr lang="en-US" altLang="zh-CN" sz="2800" b="1" kern="0" dirty="0">
                <a:solidFill>
                  <a:schemeClr val="tx1"/>
                </a:solidFill>
                <a:latin typeface="微软雅黑" panose="020B0503020204020204" charset="-122"/>
                <a:ea typeface="微软雅黑" panose="020B0503020204020204" charset="-122"/>
              </a:endParaRPr>
            </a:p>
          </p:txBody>
        </p:sp>
      </p:grpSp>
      <p:grpSp>
        <p:nvGrpSpPr>
          <p:cNvPr id="7" name="Group 29"/>
          <p:cNvGrpSpPr/>
          <p:nvPr/>
        </p:nvGrpSpPr>
        <p:grpSpPr bwMode="auto">
          <a:xfrm rot="0">
            <a:off x="3996055" y="4722495"/>
            <a:ext cx="981075" cy="951865"/>
            <a:chOff x="0" y="0"/>
            <a:chExt cx="740120" cy="740120"/>
          </a:xfrm>
        </p:grpSpPr>
        <p:grpSp>
          <p:nvGrpSpPr>
            <p:cNvPr id="9" name="Group 30"/>
            <p:cNvGrpSpPr>
              <a:grpSpLocks noChangeAspect="1"/>
            </p:cNvGrpSpPr>
            <p:nvPr/>
          </p:nvGrpSpPr>
          <p:grpSpPr bwMode="auto">
            <a:xfrm>
              <a:off x="0" y="0"/>
              <a:ext cx="740120" cy="740120"/>
              <a:chOff x="0" y="0"/>
              <a:chExt cx="822355" cy="822355"/>
            </a:xfrm>
          </p:grpSpPr>
          <p:sp>
            <p:nvSpPr>
              <p:cNvPr id="10" name="椭圆 41"/>
              <p:cNvSpPr>
                <a:spLocks noChangeAspect="1" noChangeArrowheads="1"/>
              </p:cNvSpPr>
              <p:nvPr/>
            </p:nvSpPr>
            <p:spPr bwMode="auto">
              <a:xfrm>
                <a:off x="0" y="0"/>
                <a:ext cx="822355" cy="822355"/>
              </a:xfrm>
              <a:prstGeom prst="ellipse">
                <a:avLst/>
              </a:prstGeom>
              <a:solidFill>
                <a:srgbClr val="5F5CA3"/>
              </a:solidFill>
              <a:ln>
                <a:solidFill>
                  <a:schemeClr val="bg1"/>
                </a:solidFill>
              </a:ln>
              <a:extLst>
                <a:ext uri="{91240B29-F687-4F45-9708-019B960494DF}">
                  <a14:hiddenLine xmlns:a14="http://schemas.microsoft.com/office/drawing/2010/main" w="9525">
                    <a:solidFill>
                      <a:srgbClr val="000000"/>
                    </a:solidFill>
                    <a:round/>
                  </a14:hiddenLine>
                </a:ext>
              </a:extLst>
            </p:spPr>
            <p:txBody>
              <a:bodyPr wrap="none" anchor="ctr"/>
              <a:lstStyle/>
              <a:p>
                <a:pPr algn="ctr" eaLnBrk="0" fontAlgn="ctr" hangingPunct="0">
                  <a:spcBef>
                    <a:spcPct val="0"/>
                  </a:spcBef>
                  <a:spcAft>
                    <a:spcPct val="0"/>
                  </a:spcAft>
                  <a:buClr>
                    <a:srgbClr val="FF0000"/>
                  </a:buClr>
                  <a:buSzPct val="70000"/>
                  <a:defRPr/>
                </a:pPr>
                <a:endParaRPr lang="zh-CN" altLang="en-US" sz="2800" kern="0">
                  <a:solidFill>
                    <a:srgbClr val="0070C0"/>
                  </a:solidFill>
                  <a:latin typeface="微软雅黑" panose="020B0503020204020204" charset="-122"/>
                  <a:ea typeface="微软雅黑" panose="020B0503020204020204" charset="-122"/>
                </a:endParaRPr>
              </a:p>
            </p:txBody>
          </p:sp>
          <p:sp>
            <p:nvSpPr>
              <p:cNvPr id="41" name="椭圆 42"/>
              <p:cNvSpPr>
                <a:spLocks noChangeAspect="1"/>
              </p:cNvSpPr>
              <p:nvPr/>
            </p:nvSpPr>
            <p:spPr bwMode="auto">
              <a:xfrm>
                <a:off x="51066" y="51177"/>
                <a:ext cx="720222" cy="720002"/>
              </a:xfrm>
              <a:prstGeom prst="ellipse">
                <a:avLst/>
              </a:prstGeom>
              <a:solidFill>
                <a:sysClr val="window" lastClr="FFFFFF"/>
              </a:solidFill>
              <a:ln w="12700">
                <a:solidFill>
                  <a:schemeClr val="bg1"/>
                </a:solidFill>
                <a:round/>
              </a:ln>
            </p:spPr>
            <p:txBody>
              <a:bodyPr anchor="ctr"/>
              <a:lstStyle/>
              <a:p>
                <a:pPr fontAlgn="base">
                  <a:spcBef>
                    <a:spcPct val="0"/>
                  </a:spcBef>
                  <a:spcAft>
                    <a:spcPct val="0"/>
                  </a:spcAft>
                  <a:buClr>
                    <a:srgbClr val="FF0000"/>
                  </a:buClr>
                  <a:buSzPct val="70000"/>
                  <a:defRPr/>
                </a:pPr>
                <a:endParaRPr lang="zh-CN" altLang="en-US" sz="2400" kern="0" dirty="0">
                  <a:solidFill>
                    <a:srgbClr val="0070C0"/>
                  </a:solidFill>
                  <a:latin typeface="微软雅黑" panose="020B0503020204020204" charset="-122"/>
                  <a:ea typeface="微软雅黑" panose="020B0503020204020204" charset="-122"/>
                </a:endParaRPr>
              </a:p>
            </p:txBody>
          </p:sp>
        </p:grpSp>
        <p:sp>
          <p:nvSpPr>
            <p:cNvPr id="11" name="Rectangle 13"/>
            <p:cNvSpPr>
              <a:spLocks noChangeArrowheads="1"/>
            </p:cNvSpPr>
            <p:nvPr/>
          </p:nvSpPr>
          <p:spPr bwMode="auto">
            <a:xfrm>
              <a:off x="117278" y="192160"/>
              <a:ext cx="505564" cy="40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defRPr/>
              </a:pPr>
              <a:r>
                <a:rPr lang="en-US" sz="2800" b="1" kern="0">
                  <a:solidFill>
                    <a:schemeClr val="tx1"/>
                  </a:solidFill>
                  <a:latin typeface="微软雅黑" panose="020B0503020204020204" charset="-122"/>
                  <a:ea typeface="微软雅黑" panose="020B0503020204020204" charset="-122"/>
                </a:rPr>
                <a:t>03</a:t>
              </a:r>
              <a:endParaRPr lang="en-US" sz="2800" b="1" kern="0">
                <a:solidFill>
                  <a:schemeClr val="tx1"/>
                </a:solidFill>
                <a:latin typeface="微软雅黑" panose="020B0503020204020204" charset="-122"/>
                <a:ea typeface="微软雅黑" panose="020B0503020204020204" charset="-122"/>
              </a:endParaRPr>
            </a:p>
          </p:txBody>
        </p:sp>
      </p:grpSp>
      <p:sp>
        <p:nvSpPr>
          <p:cNvPr id="50" name="TextBox 49"/>
          <p:cNvSpPr txBox="1"/>
          <p:nvPr/>
        </p:nvSpPr>
        <p:spPr bwMode="auto">
          <a:xfrm>
            <a:off x="5324475" y="1974850"/>
            <a:ext cx="4910455" cy="603885"/>
          </a:xfrm>
          <a:prstGeom prst="rect">
            <a:avLst/>
          </a:prstGeom>
          <a:noFill/>
        </p:spPr>
        <p:txBody>
          <a:bodyPr wrap="square" lIns="87920" tIns="43960" rIns="87920" bIns="43960">
            <a:spAutoFit/>
          </a:bodyPr>
          <a:lstStyle/>
          <a:p>
            <a:pPr>
              <a:lnSpc>
                <a:spcPct val="120000"/>
              </a:lnSpc>
              <a:spcBef>
                <a:spcPts val="0"/>
              </a:spcBef>
              <a:spcAft>
                <a:spcPts val="0"/>
              </a:spcAft>
              <a:defRPr/>
            </a:pPr>
            <a:r>
              <a:rPr sz="1400" kern="0" dirty="0">
                <a:solidFill>
                  <a:prstClr val="black">
                    <a:lumMod val="85000"/>
                    <a:lumOff val="15000"/>
                  </a:prstClr>
                </a:solidFill>
                <a:latin typeface="微软雅黑" panose="020B0503020204020204" charset="-122"/>
                <a:ea typeface="微软雅黑" panose="020B0503020204020204" charset="-122"/>
              </a:rPr>
              <a:t>微博活动设置时的规则应该简单明了，不宜过度复杂，过度复杂的规则会影响用户的参与度，影响活动的传播力度</a:t>
            </a:r>
            <a:r>
              <a:rPr lang="zh-CN" sz="1400" kern="0" dirty="0">
                <a:solidFill>
                  <a:prstClr val="black">
                    <a:lumMod val="85000"/>
                    <a:lumOff val="15000"/>
                  </a:prstClr>
                </a:solidFill>
                <a:latin typeface="微软雅黑" panose="020B0503020204020204" charset="-122"/>
                <a:ea typeface="微软雅黑" panose="020B0503020204020204" charset="-122"/>
              </a:rPr>
              <a:t>。</a:t>
            </a:r>
            <a:endParaRPr lang="zh-CN" sz="1400" kern="0" dirty="0">
              <a:solidFill>
                <a:prstClr val="black">
                  <a:lumMod val="85000"/>
                  <a:lumOff val="15000"/>
                </a:prstClr>
              </a:solidFill>
              <a:latin typeface="微软雅黑" panose="020B0503020204020204" charset="-122"/>
              <a:ea typeface="微软雅黑" panose="020B0503020204020204" charset="-122"/>
            </a:endParaRPr>
          </a:p>
        </p:txBody>
      </p:sp>
      <p:sp>
        <p:nvSpPr>
          <p:cNvPr id="51" name="TextBox 50"/>
          <p:cNvSpPr txBox="1"/>
          <p:nvPr/>
        </p:nvSpPr>
        <p:spPr bwMode="auto">
          <a:xfrm>
            <a:off x="6071235" y="3382645"/>
            <a:ext cx="4231005" cy="862330"/>
          </a:xfrm>
          <a:prstGeom prst="rect">
            <a:avLst/>
          </a:prstGeom>
          <a:noFill/>
        </p:spPr>
        <p:txBody>
          <a:bodyPr wrap="square" lIns="87920" tIns="43960" rIns="87920" bIns="43960">
            <a:spAutoFit/>
          </a:bodyPr>
          <a:lstStyle/>
          <a:p>
            <a:pPr>
              <a:lnSpc>
                <a:spcPct val="120000"/>
              </a:lnSpc>
              <a:spcBef>
                <a:spcPts val="0"/>
              </a:spcBef>
              <a:spcAft>
                <a:spcPts val="0"/>
              </a:spcAft>
              <a:defRPr/>
            </a:pPr>
            <a:r>
              <a:rPr lang="zh-CN" altLang="en-US" sz="1400" kern="0" dirty="0">
                <a:solidFill>
                  <a:schemeClr val="tx1">
                    <a:lumMod val="95000"/>
                    <a:lumOff val="5000"/>
                  </a:schemeClr>
                </a:solidFill>
                <a:latin typeface="微软雅黑" panose="020B0503020204020204" charset="-122"/>
                <a:ea typeface="微软雅黑" panose="020B0503020204020204" charset="-122"/>
              </a:rPr>
              <a:t>进行活动时所发出的奖品应该与微博本身推广的产品或内容相关，相关性不强的奖品所吸引来的参与人群也与目标用户不符，容易造成浪费。</a:t>
            </a:r>
            <a:endParaRPr lang="zh-CN" altLang="en-US" sz="1400" kern="0" dirty="0">
              <a:solidFill>
                <a:schemeClr val="tx1">
                  <a:lumMod val="95000"/>
                  <a:lumOff val="5000"/>
                </a:schemeClr>
              </a:solidFill>
              <a:latin typeface="微软雅黑" panose="020B0503020204020204" charset="-122"/>
              <a:ea typeface="微软雅黑" panose="020B0503020204020204" charset="-122"/>
            </a:endParaRPr>
          </a:p>
        </p:txBody>
      </p:sp>
      <p:sp>
        <p:nvSpPr>
          <p:cNvPr id="52" name="TextBox 51"/>
          <p:cNvSpPr txBox="1"/>
          <p:nvPr/>
        </p:nvSpPr>
        <p:spPr bwMode="auto">
          <a:xfrm>
            <a:off x="5227320" y="4996815"/>
            <a:ext cx="4980305" cy="603885"/>
          </a:xfrm>
          <a:prstGeom prst="rect">
            <a:avLst/>
          </a:prstGeom>
          <a:noFill/>
        </p:spPr>
        <p:txBody>
          <a:bodyPr wrap="square" lIns="87920" tIns="43960" rIns="87920" bIns="43960">
            <a:spAutoFit/>
          </a:bodyPr>
          <a:lstStyle/>
          <a:p>
            <a:pPr>
              <a:lnSpc>
                <a:spcPct val="120000"/>
              </a:lnSpc>
              <a:spcBef>
                <a:spcPts val="0"/>
              </a:spcBef>
              <a:spcAft>
                <a:spcPts val="0"/>
              </a:spcAft>
              <a:defRPr/>
            </a:pPr>
            <a:r>
              <a:rPr lang="zh-CN" altLang="en-US" sz="1400" kern="0" dirty="0">
                <a:solidFill>
                  <a:schemeClr val="tx1">
                    <a:lumMod val="95000"/>
                    <a:lumOff val="5000"/>
                  </a:schemeClr>
                </a:solidFill>
                <a:latin typeface="微软雅黑" panose="020B0503020204020204" charset="-122"/>
                <a:ea typeface="微软雅黑" panose="020B0503020204020204" charset="-122"/>
              </a:rPr>
              <a:t>活动期间保证活跃度，包括活动结束后的名单公布，可以私信中奖者晒单从而形成二次、三次传播。</a:t>
            </a:r>
            <a:endParaRPr lang="zh-CN" altLang="en-US" sz="1400" kern="0" dirty="0">
              <a:solidFill>
                <a:schemeClr val="tx1">
                  <a:lumMod val="95000"/>
                  <a:lumOff val="5000"/>
                </a:schemeClr>
              </a:solidFill>
              <a:latin typeface="微软雅黑" panose="020B0503020204020204" charset="-122"/>
              <a:ea typeface="微软雅黑" panose="020B0503020204020204" charset="-122"/>
            </a:endParaRPr>
          </a:p>
        </p:txBody>
      </p:sp>
      <p:grpSp>
        <p:nvGrpSpPr>
          <p:cNvPr id="12" name="组合 11"/>
          <p:cNvGrpSpPr/>
          <p:nvPr/>
        </p:nvGrpSpPr>
        <p:grpSpPr>
          <a:xfrm>
            <a:off x="4031615" y="1826895"/>
            <a:ext cx="980440" cy="951230"/>
            <a:chOff x="6349" y="2877"/>
            <a:chExt cx="1544" cy="1498"/>
          </a:xfrm>
        </p:grpSpPr>
        <p:grpSp>
          <p:nvGrpSpPr>
            <p:cNvPr id="46" name="Group 25"/>
            <p:cNvGrpSpPr>
              <a:grpSpLocks noChangeAspect="1"/>
            </p:cNvGrpSpPr>
            <p:nvPr/>
          </p:nvGrpSpPr>
          <p:grpSpPr bwMode="auto">
            <a:xfrm rot="0">
              <a:off x="6349" y="2877"/>
              <a:ext cx="1545" cy="1499"/>
              <a:chOff x="0" y="0"/>
              <a:chExt cx="822211" cy="822211"/>
            </a:xfrm>
          </p:grpSpPr>
          <p:sp>
            <p:nvSpPr>
              <p:cNvPr id="48" name="椭圆 35"/>
              <p:cNvSpPr>
                <a:spLocks noChangeAspect="1" noChangeArrowheads="1"/>
              </p:cNvSpPr>
              <p:nvPr/>
            </p:nvSpPr>
            <p:spPr bwMode="auto">
              <a:xfrm>
                <a:off x="0" y="0"/>
                <a:ext cx="822211" cy="822211"/>
              </a:xfrm>
              <a:prstGeom prst="ellipse">
                <a:avLst/>
              </a:prstGeom>
              <a:solidFill>
                <a:srgbClr val="5F5CA3"/>
              </a:solidFill>
              <a:ln>
                <a:solidFill>
                  <a:schemeClr val="bg1"/>
                </a:solidFill>
              </a:ln>
              <a:extLst>
                <a:ext uri="{91240B29-F687-4F45-9708-019B960494DF}">
                  <a14:hiddenLine xmlns:a14="http://schemas.microsoft.com/office/drawing/2010/main" w="9525">
                    <a:solidFill>
                      <a:srgbClr val="000000"/>
                    </a:solidFill>
                    <a:round/>
                  </a14:hiddenLine>
                </a:ext>
              </a:extLst>
            </p:spPr>
            <p:txBody>
              <a:bodyPr wrap="none" anchor="ctr"/>
              <a:lstStyle/>
              <a:p>
                <a:pPr algn="ctr" eaLnBrk="0" fontAlgn="ctr" hangingPunct="0">
                  <a:spcBef>
                    <a:spcPct val="0"/>
                  </a:spcBef>
                  <a:spcAft>
                    <a:spcPct val="0"/>
                  </a:spcAft>
                  <a:buClr>
                    <a:srgbClr val="FF0000"/>
                  </a:buClr>
                  <a:buSzPct val="70000"/>
                  <a:defRPr/>
                </a:pPr>
                <a:endParaRPr lang="zh-CN" altLang="en-US" sz="2800" kern="0">
                  <a:solidFill>
                    <a:srgbClr val="0070C0"/>
                  </a:solidFill>
                  <a:latin typeface="微软雅黑" panose="020B0503020204020204" charset="-122"/>
                  <a:ea typeface="微软雅黑" panose="020B0503020204020204" charset="-122"/>
                </a:endParaRPr>
              </a:p>
            </p:txBody>
          </p:sp>
          <p:sp>
            <p:nvSpPr>
              <p:cNvPr id="49" name="椭圆 36"/>
              <p:cNvSpPr>
                <a:spLocks noChangeAspect="1"/>
              </p:cNvSpPr>
              <p:nvPr/>
            </p:nvSpPr>
            <p:spPr bwMode="auto">
              <a:xfrm>
                <a:off x="51058" y="51168"/>
                <a:ext cx="720096" cy="719876"/>
              </a:xfrm>
              <a:prstGeom prst="ellipse">
                <a:avLst/>
              </a:prstGeom>
              <a:solidFill>
                <a:sysClr val="window" lastClr="FFFFFF"/>
              </a:solidFill>
              <a:ln w="12700">
                <a:solidFill>
                  <a:schemeClr val="bg1"/>
                </a:solidFill>
                <a:round/>
              </a:ln>
            </p:spPr>
            <p:txBody>
              <a:bodyPr anchor="ctr"/>
              <a:lstStyle/>
              <a:p>
                <a:pPr fontAlgn="base">
                  <a:spcBef>
                    <a:spcPct val="0"/>
                  </a:spcBef>
                  <a:spcAft>
                    <a:spcPct val="0"/>
                  </a:spcAft>
                  <a:buClr>
                    <a:srgbClr val="FF0000"/>
                  </a:buClr>
                  <a:buSzPct val="70000"/>
                  <a:defRPr/>
                </a:pPr>
                <a:endParaRPr lang="zh-CN" altLang="en-US" sz="2400" kern="0" dirty="0">
                  <a:solidFill>
                    <a:srgbClr val="0070C0"/>
                  </a:solidFill>
                  <a:latin typeface="微软雅黑" panose="020B0503020204020204" charset="-122"/>
                  <a:ea typeface="微软雅黑" panose="020B0503020204020204" charset="-122"/>
                </a:endParaRPr>
              </a:p>
            </p:txBody>
          </p:sp>
        </p:grpSp>
        <p:sp>
          <p:nvSpPr>
            <p:cNvPr id="13" name="文本框 12"/>
            <p:cNvSpPr txBox="1"/>
            <p:nvPr/>
          </p:nvSpPr>
          <p:spPr>
            <a:xfrm>
              <a:off x="6609" y="3239"/>
              <a:ext cx="1026" cy="822"/>
            </a:xfrm>
            <a:prstGeom prst="rect">
              <a:avLst/>
            </a:prstGeom>
            <a:noFill/>
          </p:spPr>
          <p:txBody>
            <a:bodyPr wrap="square" rtlCol="0">
              <a:spAutoFit/>
            </a:bodyPr>
            <a:p>
              <a:r>
                <a:rPr lang="en-US" altLang="zh-CN" sz="2800" b="1">
                  <a:latin typeface="微软雅黑" panose="020B0503020204020204" charset="-122"/>
                  <a:ea typeface="微软雅黑" panose="020B0503020204020204" charset="-122"/>
                </a:rPr>
                <a:t>01</a:t>
              </a:r>
              <a:endParaRPr lang="en-US" altLang="zh-CN" sz="2800" b="1">
                <a:latin typeface="微软雅黑" panose="020B0503020204020204" charset="-122"/>
                <a:ea typeface="微软雅黑" panose="020B0503020204020204" charset="-122"/>
              </a:endParaRPr>
            </a:p>
          </p:txBody>
        </p:sp>
      </p:gr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49"/>
                            </p:stCondLst>
                            <p:childTnLst>
                              <p:par>
                                <p:cTn id="13" presetID="53" presetClass="entr" presetSubtype="16"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par>
                          <p:cTn id="18" fill="hold">
                            <p:stCondLst>
                              <p:cond delay="1149"/>
                            </p:stCondLst>
                            <p:childTnLst>
                              <p:par>
                                <p:cTn id="19" presetID="21" presetClass="entr" presetSubtype="1"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heel(1)">
                                      <p:cBhvr>
                                        <p:cTn id="21" dur="500"/>
                                        <p:tgtEl>
                                          <p:spTgt spid="12"/>
                                        </p:tgtEl>
                                      </p:cBhvr>
                                    </p:animEffect>
                                  </p:childTnLst>
                                </p:cTn>
                              </p:par>
                            </p:childTnLst>
                          </p:cTn>
                        </p:par>
                        <p:par>
                          <p:cTn id="22" fill="hold">
                            <p:stCondLst>
                              <p:cond delay="1649"/>
                            </p:stCondLst>
                            <p:childTnLst>
                              <p:par>
                                <p:cTn id="23" presetID="10" presetClass="entr" presetSubtype="0" fill="hold" grpId="0" nodeType="after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fade">
                                      <p:cBhvr>
                                        <p:cTn id="25" dur="500"/>
                                        <p:tgtEl>
                                          <p:spTgt spid="50"/>
                                        </p:tgtEl>
                                      </p:cBhvr>
                                    </p:animEffect>
                                  </p:childTnLst>
                                </p:cTn>
                              </p:par>
                            </p:childTnLst>
                          </p:cTn>
                        </p:par>
                        <p:par>
                          <p:cTn id="26" fill="hold">
                            <p:stCondLst>
                              <p:cond delay="2149"/>
                            </p:stCondLst>
                            <p:childTnLst>
                              <p:par>
                                <p:cTn id="27" presetID="21" presetClass="entr" presetSubtype="1"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heel(1)">
                                      <p:cBhvr>
                                        <p:cTn id="29" dur="500"/>
                                        <p:tgtEl>
                                          <p:spTgt spid="32"/>
                                        </p:tgtEl>
                                      </p:cBhvr>
                                    </p:animEffect>
                                  </p:childTnLst>
                                </p:cTn>
                              </p:par>
                            </p:childTnLst>
                          </p:cTn>
                        </p:par>
                        <p:par>
                          <p:cTn id="30" fill="hold">
                            <p:stCondLst>
                              <p:cond delay="2649"/>
                            </p:stCondLst>
                            <p:childTnLst>
                              <p:par>
                                <p:cTn id="31" presetID="10" presetClass="entr" presetSubtype="0" fill="hold" grpId="0"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fade">
                                      <p:cBhvr>
                                        <p:cTn id="33" dur="500"/>
                                        <p:tgtEl>
                                          <p:spTgt spid="51"/>
                                        </p:tgtEl>
                                      </p:cBhvr>
                                    </p:animEffect>
                                  </p:childTnLst>
                                </p:cTn>
                              </p:par>
                            </p:childTnLst>
                          </p:cTn>
                        </p:par>
                        <p:par>
                          <p:cTn id="34" fill="hold">
                            <p:stCondLst>
                              <p:cond delay="3149"/>
                            </p:stCondLst>
                            <p:childTnLst>
                              <p:par>
                                <p:cTn id="35" presetID="21" presetClass="entr" presetSubtype="1"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heel(1)">
                                      <p:cBhvr>
                                        <p:cTn id="37" dur="500"/>
                                        <p:tgtEl>
                                          <p:spTgt spid="7"/>
                                        </p:tgtEl>
                                      </p:cBhvr>
                                    </p:animEffect>
                                  </p:childTnLst>
                                </p:cTn>
                              </p:par>
                            </p:childTnLst>
                          </p:cTn>
                        </p:par>
                        <p:par>
                          <p:cTn id="38" fill="hold">
                            <p:stCondLst>
                              <p:cond delay="3649"/>
                            </p:stCondLst>
                            <p:childTnLst>
                              <p:par>
                                <p:cTn id="39" presetID="10" presetClass="entr" presetSubtype="0"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0" grpId="0"/>
      <p:bldP spid="51" grpId="0"/>
      <p:bldP spid="52" grpId="0"/>
    </p:bldLst>
  </p:timing>
</p:sld>
</file>

<file path=ppt/tags/tag1.xml><?xml version="1.0" encoding="utf-8"?>
<p:tagLst xmlns:p="http://schemas.openxmlformats.org/presentationml/2006/main">
  <p:tag name="KSO_WM_TAG_VERSION" val="1.0"/>
  <p:tag name="KSO_WM_TEMPLATE_CATEGORY" val="custom"/>
  <p:tag name="KSO_WM_TEMPLATE_INDEX" val="20185054"/>
</p:tagLst>
</file>

<file path=ppt/tags/tag10.xml><?xml version="1.0" encoding="utf-8"?>
<p:tagLst xmlns:p="http://schemas.openxmlformats.org/presentationml/2006/main">
  <p:tag name="KSO_WM_TAG_VERSION" val="1.0"/>
  <p:tag name="KSO_WM_BEAUTIFY_FLAG" val="#wm#"/>
  <p:tag name="KSO_WM_UNIT_TYPE" val="i"/>
  <p:tag name="KSO_WM_UNIT_ID" val="diagram719_3*i*0"/>
  <p:tag name="KSO_WM_TEMPLATE_CATEGORY" val="diagram"/>
  <p:tag name="KSO_WM_TEMPLATE_INDEX" val="719"/>
  <p:tag name="KSO_WM_UNIT_INDEX" val="0"/>
</p:tagLst>
</file>

<file path=ppt/tags/tag11.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1"/>
  <p:tag name="KSO_WM_UNIT_ID" val="diagram719_3*l_i*1_1"/>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12.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2"/>
  <p:tag name="KSO_WM_UNIT_ID" val="diagram719_3*l_i*1_2"/>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 name="KSO_WM_UNIT_USESOURCEFORMAT_APPLY" val="0"/>
</p:tagLst>
</file>

<file path=ppt/tags/tag13.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3"/>
  <p:tag name="KSO_WM_UNIT_ID" val="diagram719_3*l_i*1_3"/>
  <p:tag name="KSO_WM_UNIT_CLEAR" val="1"/>
  <p:tag name="KSO_WM_UNIT_LAYERLEVEL" val="1_1"/>
  <p:tag name="KSO_WM_DIAGRAM_GROUP_CODE" val="l1-1"/>
  <p:tag name="KSO_WM_UNIT_LINE_FORE_SCHEMECOLOR_INDEX" val="5"/>
  <p:tag name="KSO_WM_UNIT_LINE_FILL_TYPE" val="2"/>
  <p:tag name="KSO_WM_UNIT_USESOURCEFORMAT_APPLY" val="0"/>
</p:tagLst>
</file>

<file path=ppt/tags/tag14.xml><?xml version="1.0" encoding="utf-8"?>
<p:tagLst xmlns:p="http://schemas.openxmlformats.org/presentationml/2006/main">
  <p:tag name="KSO_WM_TAG_VERSION" val="1.0"/>
  <p:tag name="KSO_WM_BEAUTIFY_FLAG" val="#wm#"/>
  <p:tag name="KSO_WM_TEMPLATE_CATEGORY" val="diagram"/>
  <p:tag name="KSO_WM_TEMPLATE_INDEX" val="719"/>
  <p:tag name="KSO_WM_UNIT_TYPE" val="l_h_f"/>
  <p:tag name="KSO_WM_UNIT_INDEX" val="1_1_1"/>
  <p:tag name="KSO_WM_UNIT_ID" val="diagram719_3*l_h_f*1_1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 name="KSO_WM_UNIT_USESOURCEFORMAT_APPLY" val="0"/>
</p:tagLst>
</file>

<file path=ppt/tags/tag15.xml><?xml version="1.0" encoding="utf-8"?>
<p:tagLst xmlns:p="http://schemas.openxmlformats.org/presentationml/2006/main">
  <p:tag name="KSO_WM_TAG_VERSION" val="1.0"/>
  <p:tag name="KSO_WM_BEAUTIFY_FLAG" val="#wm#"/>
  <p:tag name="KSO_WM_UNIT_TYPE" val="i"/>
  <p:tag name="KSO_WM_UNIT_ID" val="diagram719_3*i*9"/>
  <p:tag name="KSO_WM_TEMPLATE_CATEGORY" val="diagram"/>
  <p:tag name="KSO_WM_TEMPLATE_INDEX" val="719"/>
  <p:tag name="KSO_WM_UNIT_INDEX" val="9"/>
</p:tagLst>
</file>

<file path=ppt/tags/tag16.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4"/>
  <p:tag name="KSO_WM_UNIT_ID" val="diagram719_3*l_i*1_4"/>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17.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5"/>
  <p:tag name="KSO_WM_UNIT_ID" val="diagram719_3*l_i*1_5"/>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 name="KSO_WM_UNIT_USESOURCEFORMAT_APPLY" val="0"/>
</p:tagLst>
</file>

<file path=ppt/tags/tag18.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6"/>
  <p:tag name="KSO_WM_UNIT_ID" val="diagram719_3*l_i*1_6"/>
  <p:tag name="KSO_WM_UNIT_CLEAR" val="1"/>
  <p:tag name="KSO_WM_UNIT_LAYERLEVEL" val="1_1"/>
  <p:tag name="KSO_WM_DIAGRAM_GROUP_CODE" val="l1-1"/>
  <p:tag name="KSO_WM_UNIT_LINE_FORE_SCHEMECOLOR_INDEX" val="5"/>
  <p:tag name="KSO_WM_UNIT_LINE_FILL_TYPE" val="2"/>
  <p:tag name="KSO_WM_UNIT_USESOURCEFORMAT_APPLY" val="0"/>
</p:tagLst>
</file>

<file path=ppt/tags/tag19.xml><?xml version="1.0" encoding="utf-8"?>
<p:tagLst xmlns:p="http://schemas.openxmlformats.org/presentationml/2006/main">
  <p:tag name="KSO_WM_TAG_VERSION" val="1.0"/>
  <p:tag name="KSO_WM_BEAUTIFY_FLAG" val="#wm#"/>
  <p:tag name="KSO_WM_TEMPLATE_CATEGORY" val="diagram"/>
  <p:tag name="KSO_WM_TEMPLATE_INDEX" val="719"/>
  <p:tag name="KSO_WM_UNIT_TYPE" val="l_h_f"/>
  <p:tag name="KSO_WM_UNIT_INDEX" val="1_2_1"/>
  <p:tag name="KSO_WM_UNIT_ID" val="diagram719_3*l_h_f*1_2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 name="KSO_WM_UNIT_USESOURCEFORMAT_APPLY" val="0"/>
</p:tagLst>
</file>

<file path=ppt/tags/tag2.xml><?xml version="1.0" encoding="utf-8"?>
<p:tagLst xmlns:p="http://schemas.openxmlformats.org/presentationml/2006/main">
  <p:tag name="KSO_WM_TAG_VERSION" val="1.0"/>
  <p:tag name="KSO_WM_TEMPLATE_CATEGORY" val="custom"/>
  <p:tag name="KSO_WM_TEMPLATE_INDEX" val="20185054"/>
</p:tagLst>
</file>

<file path=ppt/tags/tag20.xml><?xml version="1.0" encoding="utf-8"?>
<p:tagLst xmlns:p="http://schemas.openxmlformats.org/presentationml/2006/main">
  <p:tag name="KSO_WM_TAG_VERSION" val="1.0"/>
  <p:tag name="KSO_WM_BEAUTIFY_FLAG" val="#wm#"/>
  <p:tag name="KSO_WM_TEMPLATE_CATEGORY" val="diagram"/>
  <p:tag name="KSO_WM_TEMPLATE_INDEX" val="719"/>
  <p:tag name="KSO_WM_UNIT_TYPE" val="g"/>
  <p:tag name="KSO_WM_UNIT_INDEX" val="1"/>
  <p:tag name="KSO_WM_UNIT_ID" val="diagram719_3*g*1"/>
  <p:tag name="KSO_WM_UNIT_CLEAR" val="1"/>
  <p:tag name="KSO_WM_UNIT_LAYERLEVEL" val="1"/>
  <p:tag name="KSO_WM_UNIT_VALUE" val="15"/>
  <p:tag name="KSO_WM_UNIT_HIGHLIGHT" val="0"/>
  <p:tag name="KSO_WM_UNIT_COMPATIBLE" val="1"/>
  <p:tag name="KSO_WM_UNIT_RELATE_UNITID" val="diagram719_3*l*1"/>
  <p:tag name="KSO_WM_UNIT_PRESET_TEXT_INDEX" val="3"/>
  <p:tag name="KSO_WM_UNIT_PRESET_TEXT_LEN" val="17"/>
</p:tagLst>
</file>

<file path=ppt/tags/tag21.xml><?xml version="1.0" encoding="utf-8"?>
<p:tagLst xmlns:p="http://schemas.openxmlformats.org/presentationml/2006/main">
  <p:tag name="KSO_WM_SLIDE_ID" val="diagram719_3"/>
  <p:tag name="KSO_WM_SLIDE_INDEX" val="3"/>
  <p:tag name="KSO_WM_SLIDE_ITEM_CNT" val="3"/>
  <p:tag name="KSO_WM_SLIDE_LAYOUT" val="l_g"/>
  <p:tag name="KSO_WM_SLIDE_LAYOUT_CNT" val="1_1"/>
  <p:tag name="KSO_WM_SLIDE_TYPE" val="text"/>
  <p:tag name="KSO_WM_BEAUTIFY_FLAG" val="#wm#"/>
  <p:tag name="KSO_WM_SLIDE_POSITION" val="89*156"/>
  <p:tag name="KSO_WM_SLIDE_SIZE" val="782*226"/>
  <p:tag name="KSO_WM_TEMPLATE_CATEGORY" val="custom"/>
  <p:tag name="KSO_WM_TEMPLATE_INDEX" val="20185054"/>
  <p:tag name="KSO_WM_TAG_VERSION" val="1.0"/>
  <p:tag name="KSO_WM_DIAGRAM_GROUP_CODE" val="l1-1"/>
</p:tagLst>
</file>

<file path=ppt/tags/tag22.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1_1"/>
  <p:tag name="KSO_WM_UNIT_ID" val="custom20185054_14*l_h_a*1_1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0"/>
</p:tagLst>
</file>

<file path=ppt/tags/tag23.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1_1"/>
  <p:tag name="KSO_WM_UNIT_ID" val="custom20185054_14*l_h_f*1_1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24.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2_1"/>
  <p:tag name="KSO_WM_UNIT_ID" val="custom20185054_14*l_h_f*1_2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25.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2_1"/>
  <p:tag name="KSO_WM_UNIT_ID" val="custom20185054_14*l_h_a*1_2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6"/>
  <p:tag name="KSO_WM_UNIT_FILL_TYPE" val="1"/>
  <p:tag name="KSO_WM_UNIT_TEXT_FILL_FORE_SCHEMECOLOR_INDEX" val="14"/>
  <p:tag name="KSO_WM_UNIT_TEXT_FILL_TYPE" val="1"/>
  <p:tag name="KSO_WM_UNIT_USESOURCEFORMAT_APPLY" val="0"/>
</p:tagLst>
</file>

<file path=ppt/tags/tag26.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14*a*1"/>
  <p:tag name="KSO_WM_UNIT_LAYERLEVEL" val="1"/>
  <p:tag name="KSO_WM_UNIT_VALUE" val="25"/>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27.xml><?xml version="1.0" encoding="utf-8"?>
<p:tagLst xmlns:p="http://schemas.openxmlformats.org/presentationml/2006/main">
  <p:tag name="KSO_WM_SLIDE_ID" val="custom20185054_14"/>
  <p:tag name="KSO_WM_SLIDE_INDEX" val="14"/>
  <p:tag name="KSO_WM_SLIDE_ITEM_CNT" val="2"/>
  <p:tag name="KSO_WM_SLIDE_LAYOUT" val="l_a"/>
  <p:tag name="KSO_WM_SLIDE_LAYOUT_CNT" val="1_1"/>
  <p:tag name="KSO_WM_SLIDE_TYPE" val="text"/>
  <p:tag name="KSO_WM_BEAUTIFY_FLAG" val="#wm#"/>
  <p:tag name="KSO_WM_SLIDE_POSITION" val="62*203"/>
  <p:tag name="KSO_WM_SLIDE_SIZE" val="835*111"/>
  <p:tag name="KSO_WM_TEMPLATE_CATEGORY" val="custom"/>
  <p:tag name="KSO_WM_TEMPLATE_INDEX" val="20185054"/>
  <p:tag name="KSO_WM_TAG_VERSION" val="1.0"/>
  <p:tag name="KSO_WM_DIAGRAM_GROUP_CODE" val="l1-2"/>
  <p:tag name="KSO_WM_SLIDE_SUBTYPE" val="diag"/>
</p:tagLst>
</file>

<file path=ppt/tags/tag28.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6*a*1"/>
  <p:tag name="KSO_WM_UNIT_LAYERLEVEL" val="1"/>
  <p:tag name="KSO_WM_UNIT_VALUE" val="22"/>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29.xml><?xml version="1.0" encoding="utf-8"?>
<p:tagLst xmlns:p="http://schemas.openxmlformats.org/presentationml/2006/main">
  <p:tag name="KSO_WM_TEMPLATE_CATEGORY" val="custom"/>
  <p:tag name="KSO_WM_TEMPLATE_INDEX" val="20185054"/>
  <p:tag name="KSO_WM_UNIT_TYPE" val="e"/>
  <p:tag name="KSO_WM_UNIT_INDEX" val="1"/>
  <p:tag name="KSO_WM_UNIT_ID" val="custom20185054_6*e*1"/>
  <p:tag name="KSO_WM_UNIT_LAYERLEVEL" val="1"/>
  <p:tag name="KSO_WM_UNIT_VALUE" val="2"/>
  <p:tag name="KSO_WM_UNIT_HIGHLIGHT" val="0"/>
  <p:tag name="KSO_WM_UNIT_COMPATIBLE" val="1"/>
  <p:tag name="KSO_WM_UNIT_CLEAR" val="0"/>
  <p:tag name="KSO_WM_BEAUTIFY_FLAG" val="#wm#"/>
  <p:tag name="KSO_WM_TAG_VERSION" val="1.0"/>
  <p:tag name="KSO_WM_UNIT_PRESET_TEXT" val="1"/>
</p:tagLst>
</file>

<file path=ppt/tags/tag3.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4"/>
  <p:tag name="KSO_WM_TAG_VERSION" val="1.0"/>
  <p:tag name="KSO_WM_TEMPLATE_THUMBS_INDEX" val="1"/>
  <p:tag name="KSO_WM_BEAUTIFY_FLAG" val="#wm#"/>
</p:tagLst>
</file>

<file path=ppt/tags/tag30.xml><?xml version="1.0" encoding="utf-8"?>
<p:tagLst xmlns:p="http://schemas.openxmlformats.org/presentationml/2006/main">
  <p:tag name="KSO_WM_TEMPLATE_CATEGORY" val="custom"/>
  <p:tag name="KSO_WM_TEMPLATE_INDEX" val="20185054"/>
  <p:tag name="KSO_WM_TAG_VERSION" val="1.0"/>
  <p:tag name="KSO_WM_SLIDE_ID" val="custom20185054_6"/>
  <p:tag name="KSO_WM_SLIDE_INDEX" val="6"/>
  <p:tag name="KSO_WM_SLIDE_ITEM_CNT" val="2"/>
  <p:tag name="KSO_WM_SLIDE_LAYOUT" val="a_f_e"/>
  <p:tag name="KSO_WM_SLIDE_LAYOUT_CNT" val="1_1_1"/>
  <p:tag name="KSO_WM_SLIDE_TYPE" val="sectionTitle"/>
  <p:tag name="KSO_WM_BEAUTIFY_FLAG" val="#wm#"/>
  <p:tag name="KSO_WM_SLIDE_SUBTYPE" val="pureTxt"/>
</p:tagLst>
</file>

<file path=ppt/tags/tag31.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32.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33.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34.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35.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36.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37.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38.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39.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4.xml><?xml version="1.0" encoding="utf-8"?>
<p:tagLst xmlns:p="http://schemas.openxmlformats.org/presentationml/2006/main">
  <p:tag name="KSO_WM_TAG_VERSION" val="1.0"/>
  <p:tag name="KSO_WM_TEMPLATE_CATEGORY" val="custom"/>
  <p:tag name="KSO_WM_TEMPLATE_INDEX" val="20185054"/>
</p:tagLst>
</file>

<file path=ppt/tags/tag40.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41.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42.xml><?xml version="1.0" encoding="utf-8"?>
<p:tagLst xmlns:p="http://schemas.openxmlformats.org/presentationml/2006/main">
  <p:tag name="MH" val="20151008135026"/>
  <p:tag name="MH_LIBRARY" val="GRAPHIC"/>
  <p:tag name="MH_TYPE" val="SubTitle"/>
  <p:tag name="MH_ORDER" val="1"/>
</p:tagLst>
</file>

<file path=ppt/tags/tag43.xml><?xml version="1.0" encoding="utf-8"?>
<p:tagLst xmlns:p="http://schemas.openxmlformats.org/presentationml/2006/main">
  <p:tag name="MH" val="20151008135026"/>
  <p:tag name="MH_LIBRARY" val="GRAPHIC"/>
  <p:tag name="MH_TYPE" val="Other"/>
  <p:tag name="MH_ORDER" val="1"/>
</p:tagLst>
</file>

<file path=ppt/tags/tag44.xml><?xml version="1.0" encoding="utf-8"?>
<p:tagLst xmlns:p="http://schemas.openxmlformats.org/presentationml/2006/main">
  <p:tag name="MH" val="20151008135026"/>
  <p:tag name="MH_LIBRARY" val="GRAPHIC"/>
  <p:tag name="MH_TYPE" val="SubTitle"/>
  <p:tag name="MH_ORDER" val="2"/>
</p:tagLst>
</file>

<file path=ppt/tags/tag45.xml><?xml version="1.0" encoding="utf-8"?>
<p:tagLst xmlns:p="http://schemas.openxmlformats.org/presentationml/2006/main">
  <p:tag name="MH" val="20151008135026"/>
  <p:tag name="MH_LIBRARY" val="GRAPHIC"/>
  <p:tag name="MH_TYPE" val="SubTitle"/>
  <p:tag name="MH_ORDER" val="3"/>
</p:tagLst>
</file>

<file path=ppt/tags/tag46.xml><?xml version="1.0" encoding="utf-8"?>
<p:tagLst xmlns:p="http://schemas.openxmlformats.org/presentationml/2006/main">
  <p:tag name="MH" val="20151008135026"/>
  <p:tag name="MH_LIBRARY" val="GRAPHIC"/>
  <p:tag name="MH_TYPE" val="Other"/>
  <p:tag name="MH_ORDER" val="2"/>
</p:tagLst>
</file>

<file path=ppt/tags/tag47.xml><?xml version="1.0" encoding="utf-8"?>
<p:tagLst xmlns:p="http://schemas.openxmlformats.org/presentationml/2006/main">
  <p:tag name="MH" val="20151008135026"/>
  <p:tag name="MH_LIBRARY" val="GRAPHIC"/>
  <p:tag name="MH_TYPE" val="SubTitle"/>
  <p:tag name="MH_ORDER" val="4"/>
</p:tagLst>
</file>

<file path=ppt/tags/tag48.xml><?xml version="1.0" encoding="utf-8"?>
<p:tagLst xmlns:p="http://schemas.openxmlformats.org/presentationml/2006/main">
  <p:tag name="MH" val="20151008135026"/>
  <p:tag name="MH_LIBRARY" val="GRAPHIC"/>
  <p:tag name="MH_TYPE" val="Other"/>
  <p:tag name="MH_ORDER" val="3"/>
</p:tagLst>
</file>

<file path=ppt/tags/tag49.xml><?xml version="1.0" encoding="utf-8"?>
<p:tagLst xmlns:p="http://schemas.openxmlformats.org/presentationml/2006/main">
  <p:tag name="MH" val="20151008135026"/>
  <p:tag name="MH_LIBRARY" val="GRAPHIC"/>
  <p:tag name="MH_TYPE" val="Other"/>
  <p:tag name="MH_ORDER" val="4"/>
</p:tagLst>
</file>

<file path=ppt/tags/tag5.xml><?xml version="1.0" encoding="utf-8"?>
<p:tagLst xmlns:p="http://schemas.openxmlformats.org/presentationml/2006/main">
  <p:tag name="KSO_WM_TAG_VERSION" val="1.0"/>
  <p:tag name="KSO_WM_TEMPLATE_CATEGORY" val="custom"/>
  <p:tag name="KSO_WM_TEMPLATE_INDEX" val="20185054"/>
</p:tagLst>
</file>

<file path=ppt/tags/tag50.xml><?xml version="1.0" encoding="utf-8"?>
<p:tagLst xmlns:p="http://schemas.openxmlformats.org/presentationml/2006/main">
  <p:tag name="MH" val="20151008135026"/>
  <p:tag name="MH_LIBRARY" val="GRAPHIC"/>
  <p:tag name="MH_TYPE" val="Other"/>
  <p:tag name="MH_ORDER" val="5"/>
</p:tagLst>
</file>

<file path=ppt/tags/tag51.xml><?xml version="1.0" encoding="utf-8"?>
<p:tagLst xmlns:p="http://schemas.openxmlformats.org/presentationml/2006/main">
  <p:tag name="MH" val="20151008135026"/>
  <p:tag name="MH_LIBRARY" val="GRAPHIC"/>
  <p:tag name="MH_TYPE" val="Other"/>
  <p:tag name="MH_ORDER" val="6"/>
</p:tagLst>
</file>

<file path=ppt/tags/tag52.xml><?xml version="1.0" encoding="utf-8"?>
<p:tagLst xmlns:p="http://schemas.openxmlformats.org/presentationml/2006/main">
  <p:tag name="MH" val="20151008135026"/>
  <p:tag name="MH_LIBRARY" val="GRAPHIC"/>
  <p:tag name="MH_TYPE" val="Other"/>
  <p:tag name="MH_ORDER" val="7"/>
</p:tagLst>
</file>

<file path=ppt/tags/tag53.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54.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6*a*1"/>
  <p:tag name="KSO_WM_UNIT_LAYERLEVEL" val="1"/>
  <p:tag name="KSO_WM_UNIT_VALUE" val="22"/>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55.xml><?xml version="1.0" encoding="utf-8"?>
<p:tagLst xmlns:p="http://schemas.openxmlformats.org/presentationml/2006/main">
  <p:tag name="KSO_WM_TEMPLATE_CATEGORY" val="custom"/>
  <p:tag name="KSO_WM_TEMPLATE_INDEX" val="20185054"/>
  <p:tag name="KSO_WM_UNIT_TYPE" val="e"/>
  <p:tag name="KSO_WM_UNIT_INDEX" val="1"/>
  <p:tag name="KSO_WM_UNIT_ID" val="custom20185054_6*e*1"/>
  <p:tag name="KSO_WM_UNIT_LAYERLEVEL" val="1"/>
  <p:tag name="KSO_WM_UNIT_VALUE" val="2"/>
  <p:tag name="KSO_WM_UNIT_HIGHLIGHT" val="0"/>
  <p:tag name="KSO_WM_UNIT_COMPATIBLE" val="1"/>
  <p:tag name="KSO_WM_UNIT_CLEAR" val="0"/>
  <p:tag name="KSO_WM_BEAUTIFY_FLAG" val="#wm#"/>
  <p:tag name="KSO_WM_TAG_VERSION" val="1.0"/>
  <p:tag name="KSO_WM_UNIT_PRESET_TEXT" val="1"/>
</p:tagLst>
</file>

<file path=ppt/tags/tag56.xml><?xml version="1.0" encoding="utf-8"?>
<p:tagLst xmlns:p="http://schemas.openxmlformats.org/presentationml/2006/main">
  <p:tag name="KSO_WM_TEMPLATE_CATEGORY" val="custom"/>
  <p:tag name="KSO_WM_TEMPLATE_INDEX" val="20185054"/>
  <p:tag name="KSO_WM_TAG_VERSION" val="1.0"/>
  <p:tag name="KSO_WM_SLIDE_ID" val="custom20185054_6"/>
  <p:tag name="KSO_WM_SLIDE_INDEX" val="6"/>
  <p:tag name="KSO_WM_SLIDE_ITEM_CNT" val="2"/>
  <p:tag name="KSO_WM_SLIDE_LAYOUT" val="a_f_e"/>
  <p:tag name="KSO_WM_SLIDE_LAYOUT_CNT" val="1_1_1"/>
  <p:tag name="KSO_WM_SLIDE_TYPE" val="sectionTitle"/>
  <p:tag name="KSO_WM_BEAUTIFY_FLAG" val="#wm#"/>
  <p:tag name="KSO_WM_SLIDE_SUBTYPE" val="pureTxt"/>
</p:tagLst>
</file>

<file path=ppt/tags/tag57.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58.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59.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6.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4"/>
  <p:tag name="KSO_WM_TAG_VERSION" val="1.0"/>
  <p:tag name="KSO_WM_TEMPLATE_THUMBS_INDEX" val="1、6、10、17、19、22、"/>
  <p:tag name="KSO_WM_BEAUTIFY_FLAG" val="#wm#"/>
</p:tagLst>
</file>

<file path=ppt/tags/tag60.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61.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62.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63.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64.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65.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66.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67.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68.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69.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7.xml><?xml version="1.0" encoding="utf-8"?>
<p:tagLst xmlns:p="http://schemas.openxmlformats.org/presentationml/2006/main">
  <p:tag name="KSO_WM_TAG_VERSION" val="1.0"/>
  <p:tag name="KSO_WM_BEAUTIFY_FLAG" val="#wm#"/>
  <p:tag name="KSO_WM_UNIT_TYPE" val="i"/>
  <p:tag name="KSO_WM_UNIT_ID" val="custom20185054_1*i*0"/>
  <p:tag name="KSO_WM_TEMPLATE_CATEGORY" val="custom"/>
  <p:tag name="KSO_WM_TEMPLATE_INDEX" val="20185054"/>
  <p:tag name="KSO_WM_UNIT_INDEX" val="0"/>
</p:tagLst>
</file>

<file path=ppt/tags/tag70.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71.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22*a*1"/>
  <p:tag name="KSO_WM_UNIT_LAYERLEVEL" val="1"/>
  <p:tag name="KSO_WM_UNIT_VALUE" val="6"/>
  <p:tag name="KSO_WM_UNIT_ISCONTENTSTITLE" val="0"/>
  <p:tag name="KSO_WM_UNIT_HIGHLIGHT" val="0"/>
  <p:tag name="KSO_WM_UNIT_COMPATIBLE" val="0"/>
  <p:tag name="KSO_WM_UNIT_CLEAR" val="0"/>
  <p:tag name="KSO_WM_BEAUTIFY_FLAG" val="#wm#"/>
  <p:tag name="KSO_WM_TAG_VERSION" val="1.0"/>
  <p:tag name="KSO_WM_UNIT_PRESET_TEXT" val="谢谢观看"/>
</p:tagLst>
</file>

<file path=ppt/tags/tag72.xml><?xml version="1.0" encoding="utf-8"?>
<p:tagLst xmlns:p="http://schemas.openxmlformats.org/presentationml/2006/main">
  <p:tag name="KSO_WM_TEMPLATE_CATEGORY" val="custom"/>
  <p:tag name="KSO_WM_TEMPLATE_INDEX" val="20185054"/>
  <p:tag name="KSO_WM_UNIT_TYPE" val="b"/>
  <p:tag name="KSO_WM_UNIT_INDEX" val="1"/>
  <p:tag name="KSO_WM_UNIT_ID" val="custom20185054_22*b*1"/>
  <p:tag name="KSO_WM_UNIT_LAYERLEVEL" val="1"/>
  <p:tag name="KSO_WM_UNIT_VALUE" val="30"/>
  <p:tag name="KSO_WM_UNIT_ISCONTENTSTITLE" val="0"/>
  <p:tag name="KSO_WM_UNIT_HIGHLIGHT" val="0"/>
  <p:tag name="KSO_WM_UNIT_COMPATIBLE" val="0"/>
  <p:tag name="KSO_WM_UNIT_CLEAR" val="0"/>
  <p:tag name="KSO_WM_BEAUTIFY_FLAG" val="#wm#"/>
  <p:tag name="KSO_WM_TAG_VERSION" val="1.0"/>
  <p:tag name="KSO_WM_UNIT_PRESET_TEXT" val="THANK YOU"/>
</p:tagLst>
</file>

<file path=ppt/tags/tag73.xml><?xml version="1.0" encoding="utf-8"?>
<p:tagLst xmlns:p="http://schemas.openxmlformats.org/presentationml/2006/main">
  <p:tag name="KSO_WM_TEMPLATE_CATEGORY" val="custom"/>
  <p:tag name="KSO_WM_TEMPLATE_INDEX" val="20185054"/>
  <p:tag name="KSO_WM_TAG_VERSION" val="1.0"/>
  <p:tag name="KSO_WM_SLIDE_ID" val="custom20185054_22"/>
  <p:tag name="KSO_WM_SLIDE_INDEX" val="22"/>
  <p:tag name="KSO_WM_SLIDE_ITEM_CNT" val="2"/>
  <p:tag name="KSO_WM_SLIDE_LAYOUT" val="a_b"/>
  <p:tag name="KSO_WM_SLIDE_LAYOUT_CNT" val="1_1"/>
  <p:tag name="KSO_WM_SLIDE_TYPE" val="endPage"/>
  <p:tag name="KSO_WM_BEAUTIFY_FLAG" val="#wm#"/>
  <p:tag name="KSO_WM_SLIDE_SUBTYPE" val="pureTxt"/>
</p:tagLst>
</file>

<file path=ppt/tags/tag8.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1*a*1"/>
  <p:tag name="KSO_WM_UNIT_LAYERLEVEL" val="1"/>
  <p:tag name="KSO_WM_UNIT_VALUE" val="10"/>
  <p:tag name="KSO_WM_UNIT_ISCONTENTSTITLE" val="0"/>
  <p:tag name="KSO_WM_UNIT_HIGHLIGHT" val="0"/>
  <p:tag name="KSO_WM_UNIT_COMPATIBLE" val="0"/>
  <p:tag name="KSO_WM_UNIT_CLEAR" val="0"/>
  <p:tag name="KSO_WM_BEAUTIFY_FLAG" val="#wm#"/>
  <p:tag name="KSO_WM_TAG_VERSION" val="1.0"/>
  <p:tag name="KSO_WM_UNIT_PRESET_TEXT" val="绿色渐变简约模板"/>
</p:tagLst>
</file>

<file path=ppt/tags/tag9.xml><?xml version="1.0" encoding="utf-8"?>
<p:tagLst xmlns:p="http://schemas.openxmlformats.org/presentationml/2006/main">
  <p:tag name="KSO_WM_TEMPLATE_CATEGORY" val="custom"/>
  <p:tag name="KSO_WM_TEMPLATE_INDEX" val="20185054"/>
  <p:tag name="KSO_WM_TAG_VERSION" val="1.0"/>
  <p:tag name="KSO_WM_SLIDE_ID" val="custom20185054_1"/>
  <p:tag name="KSO_WM_SLIDE_INDEX" val="1"/>
  <p:tag name="KSO_WM_SLIDE_ITEM_CNT" val="2"/>
  <p:tag name="KSO_WM_SLIDE_LAYOUT" val="a_b"/>
  <p:tag name="KSO_WM_SLIDE_LAYOUT_CNT" val="1_1"/>
  <p:tag name="KSO_WM_SLIDE_TYPE" val="title"/>
  <p:tag name="KSO_WM_TEMPLATE_THUMBS_INDEX" val="1"/>
  <p:tag name="KSO_WM_BEAUTIFY_FLAG" val="#wm#"/>
  <p:tag name="KSO_WM_SLIDE_SUBTYPE" val="pureTxt"/>
</p:tagLst>
</file>

<file path=ppt/theme/theme1.xml><?xml version="1.0" encoding="utf-8"?>
<a:theme xmlns:a="http://schemas.openxmlformats.org/drawingml/2006/main" name="Office 主题">
  <a:themeElements>
    <a:clrScheme name="自定义 127">
      <a:dk1>
        <a:srgbClr val="000000"/>
      </a:dk1>
      <a:lt1>
        <a:srgbClr val="FFFFFF"/>
      </a:lt1>
      <a:dk2>
        <a:srgbClr val="46B3BB"/>
      </a:dk2>
      <a:lt2>
        <a:srgbClr val="44ADDB"/>
      </a:lt2>
      <a:accent1>
        <a:srgbClr val="38A39A"/>
      </a:accent1>
      <a:accent2>
        <a:srgbClr val="31939A"/>
      </a:accent2>
      <a:accent3>
        <a:srgbClr val="48B39D"/>
      </a:accent3>
      <a:accent4>
        <a:srgbClr val="31939A"/>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127">
      <a:dk1>
        <a:srgbClr val="000000"/>
      </a:dk1>
      <a:lt1>
        <a:srgbClr val="FFFFFF"/>
      </a:lt1>
      <a:dk2>
        <a:srgbClr val="46B3BB"/>
      </a:dk2>
      <a:lt2>
        <a:srgbClr val="44ADDB"/>
      </a:lt2>
      <a:accent1>
        <a:srgbClr val="38A39A"/>
      </a:accent1>
      <a:accent2>
        <a:srgbClr val="31939A"/>
      </a:accent2>
      <a:accent3>
        <a:srgbClr val="48B39D"/>
      </a:accent3>
      <a:accent4>
        <a:srgbClr val="31939A"/>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1950</Words>
  <Application>WPS 演示</Application>
  <PresentationFormat>宽屏</PresentationFormat>
  <Paragraphs>240</Paragraphs>
  <Slides>19</Slides>
  <Notes>1</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19</vt:i4>
      </vt:variant>
    </vt:vector>
  </HeadingPairs>
  <TitlesOfParts>
    <vt:vector size="39" baseType="lpstr">
      <vt:lpstr>Arial</vt:lpstr>
      <vt:lpstr>宋体</vt:lpstr>
      <vt:lpstr>Wingdings</vt:lpstr>
      <vt:lpstr>黑体</vt:lpstr>
      <vt:lpstr>微软雅黑</vt:lpstr>
      <vt:lpstr>Bebas</vt:lpstr>
      <vt:lpstr>Calibri</vt:lpstr>
      <vt:lpstr>Times New Roman</vt:lpstr>
      <vt:lpstr>幼圆</vt:lpstr>
      <vt:lpstr>Times New Roman</vt:lpstr>
      <vt:lpstr>幼圆</vt:lpstr>
      <vt:lpstr>Swiss911 UCm BT</vt:lpstr>
      <vt:lpstr>Roboto</vt:lpstr>
      <vt:lpstr>Roboto</vt:lpstr>
      <vt:lpstr>Arial Unicode MS</vt:lpstr>
      <vt:lpstr>Segoe Print</vt:lpstr>
      <vt:lpstr>Gulim</vt:lpstr>
      <vt:lpstr>Impact</vt:lpstr>
      <vt:lpstr>Office 主题</vt:lpstr>
      <vt:lpstr>1_Office 主题</vt:lpstr>
      <vt:lpstr>微博营销实施</vt:lpstr>
      <vt:lpstr>PowerPoint 演示文稿</vt:lpstr>
      <vt:lpstr>PowerPoint 演示文稿</vt:lpstr>
      <vt:lpstr>微博营销 实施步骤</vt:lpstr>
      <vt:lpstr>PowerPoint 演示文稿</vt:lpstr>
      <vt:lpstr>PowerPoint 演示文稿</vt:lpstr>
      <vt:lpstr>PowerPoint 演示文稿</vt:lpstr>
      <vt:lpstr>PowerPoint 演示文稿</vt:lpstr>
      <vt:lpstr>PowerPoint 演示文稿</vt:lpstr>
      <vt:lpstr>PowerPoint 演示文稿</vt:lpstr>
      <vt:lpstr>微博营销常用工具</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MK</cp:lastModifiedBy>
  <cp:revision>21</cp:revision>
  <dcterms:created xsi:type="dcterms:W3CDTF">2018-03-08T10:22:00Z</dcterms:created>
  <dcterms:modified xsi:type="dcterms:W3CDTF">2018-05-08T02:26:42Z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