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9" r:id="rId3"/>
  </p:sldMasterIdLst>
  <p:notesMasterIdLst>
    <p:notesMasterId r:id="rId5"/>
  </p:notesMasterIdLst>
  <p:sldIdLst>
    <p:sldId id="262" r:id="rId4"/>
    <p:sldId id="265" r:id="rId6"/>
    <p:sldId id="267" r:id="rId7"/>
    <p:sldId id="264" r:id="rId8"/>
    <p:sldId id="271" r:id="rId9"/>
    <p:sldId id="328" r:id="rId10"/>
    <p:sldId id="329" r:id="rId11"/>
    <p:sldId id="330" r:id="rId12"/>
    <p:sldId id="331" r:id="rId13"/>
    <p:sldId id="332" r:id="rId14"/>
    <p:sldId id="333" r:id="rId15"/>
    <p:sldId id="334" r:id="rId16"/>
    <p:sldId id="335" r:id="rId17"/>
    <p:sldId id="336" r:id="rId18"/>
    <p:sldId id="273" r:id="rId19"/>
    <p:sldId id="275" r:id="rId20"/>
    <p:sldId id="337" r:id="rId21"/>
    <p:sldId id="338" r:id="rId22"/>
    <p:sldId id="276" r:id="rId23"/>
    <p:sldId id="283" r:id="rId24"/>
    <p:sldId id="319" r:id="rId25"/>
    <p:sldId id="320" r:id="rId26"/>
    <p:sldId id="347" r:id="rId27"/>
    <p:sldId id="321" r:id="rId28"/>
    <p:sldId id="294"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A39A"/>
    <a:srgbClr val="87DAF8"/>
    <a:srgbClr val="31939A"/>
    <a:srgbClr val="277479"/>
    <a:srgbClr val="27757A"/>
    <a:srgbClr val="27767B"/>
    <a:srgbClr val="48B39D"/>
    <a:srgbClr val="327C6F"/>
    <a:srgbClr val="DAEFF5"/>
    <a:srgbClr val="44AF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114" d="100"/>
          <a:sy n="114" d="100"/>
        </p:scale>
        <p:origin x="6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CFE29B-0165-4071-8AA1-F96FDF997C0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42A2A0-5881-4310-B79C-032DD5E1F1F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2A2A0-5881-4310-B79C-032DD5E1F1F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2A2A0-5881-4310-B79C-032DD5E1F1F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1CEB0A-A192-456E-B819-88B8C4A39D3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1CEB0A-A192-456E-B819-88B8C4A39D39}"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1CEB0A-A192-456E-B819-88B8C4A39D3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2A2A0-5881-4310-B79C-032DD5E1F1F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CBF84D-EE77-4DF6-9C00-8C2FCC90D90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2A2A0-5881-4310-B79C-032DD5E1F1F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D792D-E4D4-4505-8445-869BD132060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2A2A0-5881-4310-B79C-032DD5E1F1F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gradFill>
          <a:gsLst>
            <a:gs pos="0">
              <a:schemeClr val="bg2"/>
            </a:gs>
            <a:gs pos="46000">
              <a:schemeClr val="tx2"/>
            </a:gs>
            <a:gs pos="100000">
              <a:schemeClr val="accent3"/>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Freeform 5"/>
          <p:cNvSpPr/>
          <p:nvPr userDrawn="1"/>
        </p:nvSpPr>
        <p:spPr bwMode="auto">
          <a:xfrm flipH="1">
            <a:off x="5340436" y="0"/>
            <a:ext cx="2635289" cy="2840813"/>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8" name="Freeform 6"/>
          <p:cNvSpPr/>
          <p:nvPr userDrawn="1"/>
        </p:nvSpPr>
        <p:spPr bwMode="auto">
          <a:xfrm flipH="1">
            <a:off x="5340436" y="1610532"/>
            <a:ext cx="6851564" cy="5247466"/>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9" name="Freeform 7"/>
          <p:cNvSpPr/>
          <p:nvPr userDrawn="1"/>
        </p:nvSpPr>
        <p:spPr bwMode="auto">
          <a:xfrm flipH="1">
            <a:off x="6668426" y="0"/>
            <a:ext cx="4754243" cy="1610532"/>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10" name="Freeform 8"/>
          <p:cNvSpPr/>
          <p:nvPr userDrawn="1"/>
        </p:nvSpPr>
        <p:spPr bwMode="auto">
          <a:xfrm flipH="1">
            <a:off x="7975725" y="0"/>
            <a:ext cx="4216275" cy="6798312"/>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2" name="标题 1"/>
          <p:cNvSpPr>
            <a:spLocks noGrp="1"/>
          </p:cNvSpPr>
          <p:nvPr>
            <p:ph type="ctrTitle" hasCustomPrompt="1"/>
          </p:nvPr>
        </p:nvSpPr>
        <p:spPr>
          <a:xfrm>
            <a:off x="880110" y="2971800"/>
            <a:ext cx="7102645" cy="1241358"/>
          </a:xfrm>
        </p:spPr>
        <p:txBody>
          <a:bodyPr anchor="b">
            <a:normAutofit/>
          </a:bodyPr>
          <a:lstStyle>
            <a:lvl1pPr algn="l">
              <a:defRPr sz="6000" b="1">
                <a:solidFill>
                  <a:schemeClr val="bg1"/>
                </a:solidFill>
              </a:defRPr>
            </a:lvl1pPr>
          </a:lstStyle>
          <a:p>
            <a:r>
              <a:rPr lang="zh-CN" altLang="en-US" dirty="0"/>
              <a:t>单击此处</a:t>
            </a:r>
            <a:r>
              <a:rPr lang="zh-CN" altLang="en-US" dirty="0" smtClean="0"/>
              <a:t>编辑标题</a:t>
            </a:r>
            <a:endParaRPr lang="zh-CN" altLang="en-US" dirty="0"/>
          </a:p>
        </p:txBody>
      </p:sp>
      <p:sp>
        <p:nvSpPr>
          <p:cNvPr id="3" name="副标题 2"/>
          <p:cNvSpPr>
            <a:spLocks noGrp="1"/>
          </p:cNvSpPr>
          <p:nvPr>
            <p:ph type="subTitle" idx="1"/>
          </p:nvPr>
        </p:nvSpPr>
        <p:spPr>
          <a:xfrm>
            <a:off x="880110" y="4317933"/>
            <a:ext cx="7102645" cy="808136"/>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bg>
      <p:bgPr>
        <a:gradFill>
          <a:gsLst>
            <a:gs pos="0">
              <a:schemeClr val="bg2"/>
            </a:gs>
            <a:gs pos="46000">
              <a:schemeClr val="tx2"/>
            </a:gs>
            <a:gs pos="100000">
              <a:schemeClr val="accent3"/>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Freeform 5"/>
          <p:cNvSpPr/>
          <p:nvPr/>
        </p:nvSpPr>
        <p:spPr bwMode="auto">
          <a:xfrm flipH="1">
            <a:off x="5340436" y="0"/>
            <a:ext cx="2635289" cy="2840813"/>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8" name="Freeform 6"/>
          <p:cNvSpPr/>
          <p:nvPr/>
        </p:nvSpPr>
        <p:spPr bwMode="auto">
          <a:xfrm flipH="1">
            <a:off x="5340436" y="1610532"/>
            <a:ext cx="6851564" cy="5247466"/>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9" name="Freeform 7"/>
          <p:cNvSpPr/>
          <p:nvPr/>
        </p:nvSpPr>
        <p:spPr bwMode="auto">
          <a:xfrm flipH="1">
            <a:off x="6668426" y="0"/>
            <a:ext cx="4754243" cy="1610532"/>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10" name="Freeform 8"/>
          <p:cNvSpPr/>
          <p:nvPr/>
        </p:nvSpPr>
        <p:spPr bwMode="auto">
          <a:xfrm flipH="1">
            <a:off x="7975725" y="0"/>
            <a:ext cx="4216275" cy="6798312"/>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2" name="标题 1"/>
          <p:cNvSpPr>
            <a:spLocks noGrp="1"/>
          </p:cNvSpPr>
          <p:nvPr>
            <p:ph type="ctrTitle" hasCustomPrompt="1"/>
          </p:nvPr>
        </p:nvSpPr>
        <p:spPr>
          <a:xfrm>
            <a:off x="880110" y="3289828"/>
            <a:ext cx="7102645" cy="923330"/>
          </a:xfrm>
        </p:spPr>
        <p:txBody>
          <a:bodyPr anchor="b">
            <a:normAutofit/>
          </a:bodyPr>
          <a:lstStyle>
            <a:lvl1pPr algn="l">
              <a:defRPr sz="6000" b="1">
                <a:solidFill>
                  <a:schemeClr val="bg1"/>
                </a:solidFill>
              </a:defRPr>
            </a:lvl1pPr>
          </a:lstStyle>
          <a:p>
            <a:r>
              <a:rPr lang="zh-CN" altLang="en-US" dirty="0"/>
              <a:t>单击此处编辑标题</a:t>
            </a:r>
            <a:endParaRPr lang="zh-CN" altLang="en-US" dirty="0"/>
          </a:p>
        </p:txBody>
      </p:sp>
      <p:sp>
        <p:nvSpPr>
          <p:cNvPr id="3" name="副标题 2"/>
          <p:cNvSpPr>
            <a:spLocks noGrp="1"/>
          </p:cNvSpPr>
          <p:nvPr>
            <p:ph type="subTitle" idx="1"/>
          </p:nvPr>
        </p:nvSpPr>
        <p:spPr>
          <a:xfrm>
            <a:off x="880110" y="4317933"/>
            <a:ext cx="7102645" cy="808136"/>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bg>
      <p:bgPr>
        <a:gradFill>
          <a:gsLst>
            <a:gs pos="0">
              <a:schemeClr val="bg2"/>
            </a:gs>
            <a:gs pos="46000">
              <a:schemeClr val="tx2"/>
            </a:gs>
            <a:gs pos="100000">
              <a:schemeClr val="accent3"/>
            </a:gs>
          </a:gsLst>
          <a:path path="circle">
            <a:fillToRect l="50000" t="130000" r="50000" b="-30000"/>
          </a:path>
        </a:gradFill>
        <a:effectLst/>
      </p:bgPr>
    </p:bg>
    <p:spTree>
      <p:nvGrpSpPr>
        <p:cNvPr id="1" name=""/>
        <p:cNvGrpSpPr/>
        <p:nvPr/>
      </p:nvGrpSpPr>
      <p:grpSpPr>
        <a:xfrm>
          <a:off x="0" y="0"/>
          <a:ext cx="0" cy="0"/>
          <a:chOff x="0" y="0"/>
          <a:chExt cx="0" cy="0"/>
        </a:xfrm>
      </p:grpSpPr>
      <p:sp>
        <p:nvSpPr>
          <p:cNvPr id="6" name="Freeform 5"/>
          <p:cNvSpPr/>
          <p:nvPr/>
        </p:nvSpPr>
        <p:spPr bwMode="auto">
          <a:xfrm flipH="1">
            <a:off x="5340436" y="0"/>
            <a:ext cx="2635289" cy="2840813"/>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7" name="Freeform 6"/>
          <p:cNvSpPr/>
          <p:nvPr/>
        </p:nvSpPr>
        <p:spPr bwMode="auto">
          <a:xfrm flipH="1">
            <a:off x="5340436" y="1610532"/>
            <a:ext cx="6851564" cy="5247466"/>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dirty="0">
              <a:solidFill>
                <a:schemeClr val="bg1"/>
              </a:solidFill>
            </a:endParaRPr>
          </a:p>
        </p:txBody>
      </p:sp>
      <p:sp>
        <p:nvSpPr>
          <p:cNvPr id="8" name="Freeform 7"/>
          <p:cNvSpPr/>
          <p:nvPr/>
        </p:nvSpPr>
        <p:spPr bwMode="auto">
          <a:xfrm flipH="1">
            <a:off x="6668426" y="0"/>
            <a:ext cx="4754243" cy="1610532"/>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9" name="Freeform 8"/>
          <p:cNvSpPr/>
          <p:nvPr/>
        </p:nvSpPr>
        <p:spPr bwMode="auto">
          <a:xfrm flipH="1">
            <a:off x="7975725" y="0"/>
            <a:ext cx="4216275" cy="6798312"/>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723900" y="1689101"/>
            <a:ext cx="9131300" cy="1727200"/>
          </a:xfrm>
        </p:spPr>
        <p:txBody>
          <a:bodyPr anchor="b" anchorCtr="0">
            <a:normAutofit/>
          </a:bodyPr>
          <a:lstStyle>
            <a:lvl1pPr algn="l">
              <a:defRPr sz="6600" b="1">
                <a:solidFill>
                  <a:schemeClr val="bg1"/>
                </a:solidFill>
              </a:defRPr>
            </a:lvl1pPr>
          </a:lstStyle>
          <a:p>
            <a:r>
              <a:rPr lang="zh-CN" altLang="en-US" dirty="0"/>
              <a:t>单击此处编辑标题</a:t>
            </a:r>
            <a:endParaRPr lang="zh-CN" altLang="en-US" dirty="0"/>
          </a:p>
        </p:txBody>
      </p:sp>
      <p:sp>
        <p:nvSpPr>
          <p:cNvPr id="11" name="文本占位符 10"/>
          <p:cNvSpPr>
            <a:spLocks noGrp="1"/>
          </p:cNvSpPr>
          <p:nvPr>
            <p:ph type="body" sz="quarter" idx="13" hasCustomPrompt="1"/>
          </p:nvPr>
        </p:nvSpPr>
        <p:spPr>
          <a:xfrm>
            <a:off x="723900" y="3568700"/>
            <a:ext cx="9131300" cy="1551762"/>
          </a:xfrm>
        </p:spPr>
        <p:txBody>
          <a:bodyPr>
            <a:normAutofit/>
          </a:bodyPr>
          <a:lstStyle>
            <a:lvl1pPr marL="0" indent="0">
              <a:buNone/>
              <a:defRPr sz="2000">
                <a:solidFill>
                  <a:schemeClr val="bg1"/>
                </a:solidFill>
              </a:defRPr>
            </a:lvl1pPr>
          </a:lstStyle>
          <a:p>
            <a:pPr lvl="0"/>
            <a:r>
              <a:rPr lang="zh-CN" altLang="en-US" dirty="0"/>
              <a:t>单机此处编辑文本</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仅标题">
    <p:bg>
      <p:bgPr>
        <a:gradFill>
          <a:gsLst>
            <a:gs pos="0">
              <a:schemeClr val="bg2"/>
            </a:gs>
            <a:gs pos="46000">
              <a:schemeClr val="tx2"/>
            </a:gs>
            <a:gs pos="100000">
              <a:schemeClr val="accent3"/>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Freeform 5"/>
          <p:cNvSpPr/>
          <p:nvPr/>
        </p:nvSpPr>
        <p:spPr bwMode="auto">
          <a:xfrm flipH="1">
            <a:off x="5340436" y="0"/>
            <a:ext cx="2635289" cy="2840813"/>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8" name="Freeform 6"/>
          <p:cNvSpPr/>
          <p:nvPr/>
        </p:nvSpPr>
        <p:spPr bwMode="auto">
          <a:xfrm flipH="1">
            <a:off x="5340436" y="1610532"/>
            <a:ext cx="6851564" cy="5247466"/>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9" name="Freeform 7"/>
          <p:cNvSpPr/>
          <p:nvPr/>
        </p:nvSpPr>
        <p:spPr bwMode="auto">
          <a:xfrm flipH="1">
            <a:off x="6668426" y="0"/>
            <a:ext cx="4754243" cy="1610532"/>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10" name="Freeform 8"/>
          <p:cNvSpPr/>
          <p:nvPr/>
        </p:nvSpPr>
        <p:spPr bwMode="auto">
          <a:xfrm flipH="1">
            <a:off x="7975725" y="0"/>
            <a:ext cx="4216275" cy="6798312"/>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2" name="标题 1"/>
          <p:cNvSpPr>
            <a:spLocks noGrp="1"/>
          </p:cNvSpPr>
          <p:nvPr>
            <p:ph type="title" hasCustomPrompt="1"/>
          </p:nvPr>
        </p:nvSpPr>
        <p:spPr>
          <a:xfrm>
            <a:off x="762000" y="2159000"/>
            <a:ext cx="5715000" cy="1382450"/>
          </a:xfrm>
        </p:spPr>
        <p:txBody>
          <a:bodyPr anchor="b" anchorCtr="0">
            <a:normAutofit/>
          </a:bodyPr>
          <a:lstStyle>
            <a:lvl1pPr algn="l">
              <a:defRPr sz="8000" b="1">
                <a:solidFill>
                  <a:schemeClr val="bg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762000" y="3733201"/>
            <a:ext cx="5715000" cy="1185937"/>
          </a:xfrm>
        </p:spPr>
        <p:txBody>
          <a:bodyPr>
            <a:normAutofit/>
          </a:bodyPr>
          <a:lstStyle>
            <a:lvl1pPr marL="0" indent="0" algn="l">
              <a:buNone/>
              <a:defRPr sz="3200">
                <a:solidFill>
                  <a:schemeClr val="bg1"/>
                </a:solidFill>
              </a:defRPr>
            </a:lvl1pPr>
          </a:lstStyle>
          <a:p>
            <a:pPr lvl="0"/>
            <a:r>
              <a:rPr lang="zh-CN" altLang="en-US" dirty="0"/>
              <a:t>编辑文本</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gradFill>
          <a:gsLst>
            <a:gs pos="0">
              <a:schemeClr val="bg2"/>
            </a:gs>
            <a:gs pos="46000">
              <a:schemeClr val="tx2"/>
            </a:gs>
            <a:gs pos="100000">
              <a:schemeClr val="accent3"/>
            </a:gs>
          </a:gsLst>
          <a:path path="circle">
            <a:fillToRect l="50000" t="130000" r="50000" b="-30000"/>
          </a:path>
        </a:gradFill>
        <a:effectLst/>
      </p:bgPr>
    </p:bg>
    <p:spTree>
      <p:nvGrpSpPr>
        <p:cNvPr id="1" name=""/>
        <p:cNvGrpSpPr/>
        <p:nvPr/>
      </p:nvGrpSpPr>
      <p:grpSpPr>
        <a:xfrm>
          <a:off x="0" y="0"/>
          <a:ext cx="0" cy="0"/>
          <a:chOff x="0" y="0"/>
          <a:chExt cx="0" cy="0"/>
        </a:xfrm>
      </p:grpSpPr>
      <p:sp>
        <p:nvSpPr>
          <p:cNvPr id="6" name="Freeform 5"/>
          <p:cNvSpPr/>
          <p:nvPr userDrawn="1"/>
        </p:nvSpPr>
        <p:spPr bwMode="auto">
          <a:xfrm flipH="1">
            <a:off x="5340436" y="0"/>
            <a:ext cx="2635289" cy="2840813"/>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7" name="Freeform 6"/>
          <p:cNvSpPr/>
          <p:nvPr userDrawn="1"/>
        </p:nvSpPr>
        <p:spPr bwMode="auto">
          <a:xfrm flipH="1">
            <a:off x="5340436" y="1610532"/>
            <a:ext cx="6851564" cy="5247466"/>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dirty="0">
              <a:solidFill>
                <a:schemeClr val="bg1"/>
              </a:solidFill>
            </a:endParaRPr>
          </a:p>
        </p:txBody>
      </p:sp>
      <p:sp>
        <p:nvSpPr>
          <p:cNvPr id="8" name="Freeform 7"/>
          <p:cNvSpPr/>
          <p:nvPr userDrawn="1"/>
        </p:nvSpPr>
        <p:spPr bwMode="auto">
          <a:xfrm flipH="1">
            <a:off x="6668426" y="0"/>
            <a:ext cx="4754243" cy="1610532"/>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9" name="Freeform 8"/>
          <p:cNvSpPr/>
          <p:nvPr userDrawn="1"/>
        </p:nvSpPr>
        <p:spPr bwMode="auto">
          <a:xfrm flipH="1">
            <a:off x="7975725" y="0"/>
            <a:ext cx="4216275" cy="6798312"/>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723900" y="1689101"/>
            <a:ext cx="9131300" cy="1727200"/>
          </a:xfrm>
        </p:spPr>
        <p:txBody>
          <a:bodyPr anchor="b" anchorCtr="0">
            <a:normAutofit/>
          </a:bodyPr>
          <a:lstStyle>
            <a:lvl1pPr algn="l">
              <a:defRPr sz="6600" b="1">
                <a:solidFill>
                  <a:schemeClr val="bg1"/>
                </a:solidFill>
              </a:defRPr>
            </a:lvl1pPr>
          </a:lstStyle>
          <a:p>
            <a:r>
              <a:rPr lang="zh-CN" altLang="en-US" dirty="0" smtClean="0"/>
              <a:t>单击此处编辑标题</a:t>
            </a:r>
            <a:endParaRPr lang="zh-CN" altLang="en-US" dirty="0"/>
          </a:p>
        </p:txBody>
      </p:sp>
      <p:sp>
        <p:nvSpPr>
          <p:cNvPr id="11" name="文本占位符 10"/>
          <p:cNvSpPr>
            <a:spLocks noGrp="1"/>
          </p:cNvSpPr>
          <p:nvPr>
            <p:ph type="body" sz="quarter" idx="13" hasCustomPrompt="1"/>
          </p:nvPr>
        </p:nvSpPr>
        <p:spPr>
          <a:xfrm>
            <a:off x="723900" y="3568700"/>
            <a:ext cx="9131300" cy="1551762"/>
          </a:xfrm>
        </p:spPr>
        <p:txBody>
          <a:bodyPr>
            <a:normAutofit/>
          </a:bodyPr>
          <a:lstStyle>
            <a:lvl1pPr marL="0" indent="0">
              <a:buNone/>
              <a:defRPr sz="2000">
                <a:solidFill>
                  <a:schemeClr val="bg1"/>
                </a:solidFill>
              </a:defRPr>
            </a:lvl1pPr>
          </a:lstStyle>
          <a:p>
            <a:pPr lvl="0"/>
            <a:r>
              <a:rPr lang="zh-CN" altLang="en-US" dirty="0" smtClean="0"/>
              <a:t>单机此处编辑文本</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839788" y="2615609"/>
            <a:ext cx="5157787" cy="3574054"/>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gradFill>
          <a:gsLst>
            <a:gs pos="0">
              <a:schemeClr val="bg2"/>
            </a:gs>
            <a:gs pos="46000">
              <a:schemeClr val="tx2"/>
            </a:gs>
            <a:gs pos="100000">
              <a:schemeClr val="accent3"/>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Freeform 5"/>
          <p:cNvSpPr/>
          <p:nvPr userDrawn="1"/>
        </p:nvSpPr>
        <p:spPr bwMode="auto">
          <a:xfrm flipH="1">
            <a:off x="5340436" y="0"/>
            <a:ext cx="2635289" cy="2840813"/>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8" name="Freeform 6"/>
          <p:cNvSpPr/>
          <p:nvPr userDrawn="1"/>
        </p:nvSpPr>
        <p:spPr bwMode="auto">
          <a:xfrm flipH="1">
            <a:off x="5340436" y="1610532"/>
            <a:ext cx="6851564" cy="5247466"/>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9" name="Freeform 7"/>
          <p:cNvSpPr/>
          <p:nvPr userDrawn="1"/>
        </p:nvSpPr>
        <p:spPr bwMode="auto">
          <a:xfrm flipH="1">
            <a:off x="6668426" y="0"/>
            <a:ext cx="4754243" cy="1610532"/>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10" name="Freeform 8"/>
          <p:cNvSpPr/>
          <p:nvPr userDrawn="1"/>
        </p:nvSpPr>
        <p:spPr bwMode="auto">
          <a:xfrm flipH="1">
            <a:off x="7975725" y="0"/>
            <a:ext cx="4216275" cy="6798312"/>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2" name="标题 1"/>
          <p:cNvSpPr>
            <a:spLocks noGrp="1"/>
          </p:cNvSpPr>
          <p:nvPr>
            <p:ph type="title" hasCustomPrompt="1"/>
          </p:nvPr>
        </p:nvSpPr>
        <p:spPr>
          <a:xfrm>
            <a:off x="762000" y="2159000"/>
            <a:ext cx="5715000" cy="1382450"/>
          </a:xfrm>
        </p:spPr>
        <p:txBody>
          <a:bodyPr anchor="b" anchorCtr="0">
            <a:normAutofit/>
          </a:bodyPr>
          <a:lstStyle>
            <a:lvl1pPr algn="l">
              <a:defRPr sz="8000" b="1">
                <a:solidFill>
                  <a:schemeClr val="bg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762000" y="3733201"/>
            <a:ext cx="5715000" cy="1185937"/>
          </a:xfrm>
        </p:spPr>
        <p:txBody>
          <a:bodyPr>
            <a:normAutofit/>
          </a:bodyPr>
          <a:lstStyle>
            <a:lvl1pPr marL="0" indent="0" algn="l">
              <a:buNone/>
              <a:defRPr sz="3200">
                <a:solidFill>
                  <a:schemeClr val="bg1"/>
                </a:solidFill>
              </a:defRPr>
            </a:lvl1pPr>
          </a:lstStyle>
          <a:p>
            <a:pPr lvl="0"/>
            <a:r>
              <a:rPr lang="zh-CN" altLang="en-US" dirty="0"/>
              <a:t>编辑文本</a:t>
            </a:r>
            <a:endParaRPr lang="zh-CN"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smtClean="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smtClean="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4" Type="http://schemas.openxmlformats.org/officeDocument/2006/relationships/theme" Target="../theme/theme2.xml"/><Relationship Id="rId13" Type="http://schemas.openxmlformats.org/officeDocument/2006/relationships/tags" Target="../tags/tag6.xml"/><Relationship Id="rId12" Type="http://schemas.openxmlformats.org/officeDocument/2006/relationships/tags" Target="../tags/tag5.xml"/><Relationship Id="rId11" Type="http://schemas.openxmlformats.org/officeDocument/2006/relationships/tags" Target="../tags/tag4.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7.xml"/><Relationship Id="rId4" Type="http://schemas.openxmlformats.org/officeDocument/2006/relationships/tags" Target="../tags/tag47.xml"/><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tags" Target="../tags/tag46.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tags" Target="../tags/tag49.xml"/><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tags" Target="../tags/tag48.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tags" Target="../tags/tag51.xml"/><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tags" Target="../tags/tag50.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7.xml"/><Relationship Id="rId4" Type="http://schemas.openxmlformats.org/officeDocument/2006/relationships/tags" Target="../tags/tag53.xml"/><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tags" Target="../tags/tag52.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7.xml"/><Relationship Id="rId5" Type="http://schemas.openxmlformats.org/officeDocument/2006/relationships/tags" Target="../tags/tag55.xml"/><Relationship Id="rId4" Type="http://schemas.openxmlformats.org/officeDocument/2006/relationships/image" Target="../media/image17.jpeg"/><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tags" Target="../tags/tag54.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3.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7.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7.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7.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65.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0" Type="http://schemas.openxmlformats.org/officeDocument/2006/relationships/notesSlide" Target="../notesSlides/notesSlide2.xml"/><Relationship Id="rId2" Type="http://schemas.openxmlformats.org/officeDocument/2006/relationships/tags" Target="../tags/tag11.xml"/><Relationship Id="rId19" Type="http://schemas.openxmlformats.org/officeDocument/2006/relationships/slideLayout" Target="../slideLayouts/slideLayout7.xml"/><Relationship Id="rId18" Type="http://schemas.openxmlformats.org/officeDocument/2006/relationships/tags" Target="../tags/tag26.xml"/><Relationship Id="rId17" Type="http://schemas.openxmlformats.org/officeDocument/2006/relationships/image" Target="../media/image1.jpeg"/><Relationship Id="rId16" Type="http://schemas.openxmlformats.org/officeDocument/2006/relationships/tags" Target="../tags/tag25.xml"/><Relationship Id="rId15" Type="http://schemas.openxmlformats.org/officeDocument/2006/relationships/tags" Target="../tags/tag24.xml"/><Relationship Id="rId14" Type="http://schemas.openxmlformats.org/officeDocument/2006/relationships/tags" Target="../tags/tag23.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tags" Target="../tags/tag10.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3.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4.xml"/><Relationship Id="rId3" Type="http://schemas.openxmlformats.org/officeDocument/2006/relationships/tags" Target="../tags/tag70.xml"/><Relationship Id="rId2" Type="http://schemas.openxmlformats.org/officeDocument/2006/relationships/image" Target="../media/image1.jpeg"/><Relationship Id="rId1" Type="http://schemas.openxmlformats.org/officeDocument/2006/relationships/tags" Target="../tags/tag69.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4.xml"/><Relationship Id="rId3" Type="http://schemas.openxmlformats.org/officeDocument/2006/relationships/tags" Target="../tags/tag72.xml"/><Relationship Id="rId2" Type="http://schemas.openxmlformats.org/officeDocument/2006/relationships/image" Target="../media/image1.jpeg"/><Relationship Id="rId1" Type="http://schemas.openxmlformats.org/officeDocument/2006/relationships/tags" Target="../tags/tag71.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4.xml"/><Relationship Id="rId3" Type="http://schemas.openxmlformats.org/officeDocument/2006/relationships/tags" Target="../tags/tag74.xml"/><Relationship Id="rId2" Type="http://schemas.openxmlformats.org/officeDocument/2006/relationships/image" Target="../media/image1.jpeg"/><Relationship Id="rId1" Type="http://schemas.openxmlformats.org/officeDocument/2006/relationships/tags" Target="../tags/tag73.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4.xml"/><Relationship Id="rId4" Type="http://schemas.openxmlformats.org/officeDocument/2006/relationships/tags" Target="../tags/tag76.xml"/><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tags" Target="../tags/tag75.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6.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7.xml"/><Relationship Id="rId7" Type="http://schemas.openxmlformats.org/officeDocument/2006/relationships/tags" Target="../tags/tag32.xml"/><Relationship Id="rId6" Type="http://schemas.openxmlformats.org/officeDocument/2006/relationships/image" Target="../media/image1.jpeg"/><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3.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7.xml"/><Relationship Id="rId3" Type="http://schemas.openxmlformats.org/officeDocument/2006/relationships/tags" Target="../tags/tag37.xml"/><Relationship Id="rId2" Type="http://schemas.openxmlformats.org/officeDocument/2006/relationships/image" Target="../media/image1.jpeg"/><Relationship Id="rId1" Type="http://schemas.openxmlformats.org/officeDocument/2006/relationships/tags" Target="../tags/tag36.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7.xml"/><Relationship Id="rId6" Type="http://schemas.openxmlformats.org/officeDocument/2006/relationships/tags" Target="../tags/tag39.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ags" Target="../tags/tag38.xml"/></Relationships>
</file>

<file path=ppt/slides/_rels/slide7.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jpeg"/><Relationship Id="rId11" Type="http://schemas.openxmlformats.org/officeDocument/2006/relationships/notesSlide" Target="../notesSlides/notesSlide7.xml"/><Relationship Id="rId10" Type="http://schemas.openxmlformats.org/officeDocument/2006/relationships/slideLayout" Target="../slideLayouts/slideLayout7.xml"/><Relationship Id="rId1" Type="http://schemas.openxmlformats.org/officeDocument/2006/relationships/tags" Target="../tags/tag40.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tags" Target="../tags/tag43.xml"/><Relationship Id="rId2" Type="http://schemas.openxmlformats.org/officeDocument/2006/relationships/image" Target="../media/image1.jpeg"/><Relationship Id="rId1" Type="http://schemas.openxmlformats.org/officeDocument/2006/relationships/tags" Target="../tags/tag42.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tags" Target="../tags/tag45.xml"/><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tags" Target="../tags/tag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826770" y="2205355"/>
            <a:ext cx="3406140" cy="10147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6000" dirty="0">
              <a:solidFill>
                <a:schemeClr val="bg1"/>
              </a:solidFill>
              <a:latin typeface="+mj-ea"/>
              <a:ea typeface="+mj-ea"/>
            </a:endParaRPr>
          </a:p>
        </p:txBody>
      </p:sp>
      <p:sp>
        <p:nvSpPr>
          <p:cNvPr id="4" name="标题 3"/>
          <p:cNvSpPr>
            <a:spLocks noGrp="1"/>
          </p:cNvSpPr>
          <p:nvPr>
            <p:ph type="ctrTitle"/>
            <p:custDataLst>
              <p:tags r:id="rId2"/>
            </p:custDataLst>
          </p:nvPr>
        </p:nvSpPr>
        <p:spPr>
          <a:xfrm>
            <a:off x="880110" y="3457575"/>
            <a:ext cx="8456295" cy="1241425"/>
          </a:xfrm>
        </p:spPr>
        <p:txBody>
          <a:bodyPr>
            <a:normAutofit/>
          </a:bodyPr>
          <a:lstStyle/>
          <a:p>
            <a:pPr algn="l"/>
            <a:r>
              <a:rPr lang="zh-CN" altLang="en-US">
                <a:sym typeface="+mn-ea"/>
              </a:rPr>
              <a:t>淘宝头条应用</a:t>
            </a:r>
            <a:endParaRPr lang="zh-CN" altLang="en-US">
              <a:sym typeface="+mn-ea"/>
            </a:endParaRPr>
          </a:p>
        </p:txBody>
      </p:sp>
      <p:sp>
        <p:nvSpPr>
          <p:cNvPr id="2" name="文本框 1"/>
          <p:cNvSpPr txBox="1"/>
          <p:nvPr/>
        </p:nvSpPr>
        <p:spPr>
          <a:xfrm>
            <a:off x="880110" y="2251710"/>
            <a:ext cx="2967355" cy="922020"/>
          </a:xfrm>
          <a:prstGeom prst="rect">
            <a:avLst/>
          </a:prstGeom>
          <a:noFill/>
        </p:spPr>
        <p:txBody>
          <a:bodyPr wrap="square" rtlCol="0">
            <a:spAutoFit/>
          </a:bodyPr>
          <a:p>
            <a:r>
              <a:rPr lang="zh-CN" altLang="en-US" sz="5400" b="1">
                <a:solidFill>
                  <a:schemeClr val="bg1"/>
                </a:solidFill>
              </a:rPr>
              <a:t>课件十九</a:t>
            </a:r>
            <a:endParaRPr lang="zh-CN" altLang="en-US" sz="5400" b="1">
              <a:solidFill>
                <a:schemeClr val="bg1"/>
              </a:solidFill>
            </a:endParaRPr>
          </a:p>
        </p:txBody>
      </p:sp>
    </p:spTree>
    <p:custDataLst>
      <p:tags r:id="rId3"/>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995680" y="259715"/>
            <a:ext cx="6005830" cy="1111885"/>
          </a:xfrm>
          <a:prstGeom prst="rect">
            <a:avLst/>
          </a:prstGeom>
        </p:spPr>
        <p:txBody>
          <a:bodyPr vert="horz" wrap="square" lIns="91440" tIns="45720" rIns="91440" bIns="45720" rtlCol="0" anchor="ctr">
            <a:normAutofit/>
          </a:bodyPr>
          <a:lstStyle>
            <a:lvl1pPr>
              <a:lnSpc>
                <a:spcPct val="90000"/>
              </a:lnSpc>
              <a:spcBef>
                <a:spcPct val="0"/>
              </a:spcBef>
              <a:buNone/>
              <a:defRPr sz="4000">
                <a:solidFill>
                  <a:srgbClr val="00B0F0"/>
                </a:solidFill>
                <a:latin typeface="+mj-lt"/>
                <a:ea typeface="+mj-ea"/>
                <a:cs typeface="+mj-cs"/>
              </a:defRPr>
            </a:lvl1pPr>
          </a:lstStyle>
          <a:p>
            <a:r>
              <a:rPr lang="en-US" altLang="zh-CN" sz="3200" b="1" dirty="0">
                <a:solidFill>
                  <a:schemeClr val="tx1"/>
                </a:solidFill>
                <a:latin typeface="微软雅黑" panose="020B0503020204020204" charset="-122"/>
                <a:ea typeface="微软雅黑" panose="020B0503020204020204" charset="-122"/>
              </a:rPr>
              <a:t>淘宝头条入驻标准及准入规则</a:t>
            </a:r>
            <a:endParaRPr lang="en-US" altLang="zh-CN" sz="3200" b="1" dirty="0">
              <a:solidFill>
                <a:schemeClr val="tx1"/>
              </a:solidFill>
              <a:latin typeface="微软雅黑" panose="020B0503020204020204" charset="-122"/>
              <a:ea typeface="微软雅黑" panose="020B0503020204020204" charset="-122"/>
            </a:endParaRPr>
          </a:p>
        </p:txBody>
      </p:sp>
      <p:pic>
        <p:nvPicPr>
          <p:cNvPr id="4" name="图片 3" descr="20149309313"/>
          <p:cNvPicPr>
            <a:picLocks noChangeAspect="1"/>
          </p:cNvPicPr>
          <p:nvPr/>
        </p:nvPicPr>
        <p:blipFill>
          <a:blip r:embed="rId2"/>
          <a:stretch>
            <a:fillRect/>
          </a:stretch>
        </p:blipFill>
        <p:spPr>
          <a:xfrm>
            <a:off x="9034145" y="635"/>
            <a:ext cx="2990300" cy="900007"/>
          </a:xfrm>
          <a:prstGeom prst="rect">
            <a:avLst/>
          </a:prstGeom>
        </p:spPr>
      </p:pic>
      <p:sp>
        <p:nvSpPr>
          <p:cNvPr id="601" name="Content Placeholder 2"/>
          <p:cNvSpPr txBox="1"/>
          <p:nvPr/>
        </p:nvSpPr>
        <p:spPr>
          <a:xfrm>
            <a:off x="5108575" y="3858895"/>
            <a:ext cx="6473825" cy="412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087755" rtl="0" eaLnBrk="1" fontAlgn="auto" latinLnBrk="0" hangingPunct="1">
              <a:lnSpc>
                <a:spcPct val="100000"/>
              </a:lnSpc>
              <a:spcBef>
                <a:spcPts val="0"/>
              </a:spcBef>
              <a:spcAft>
                <a:spcPts val="0"/>
              </a:spcAft>
              <a:buClrTx/>
              <a:buSzTx/>
              <a:buFont typeface="Arial" panose="020B0604020202020204" pitchFamily="34" charset="0"/>
              <a:buNone/>
              <a:defRPr/>
            </a:pPr>
            <a:r>
              <a:rPr kumimoji="0"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mn-cs"/>
              </a:rPr>
              <a:t>领域内专业人士或机构：原创视频PGC制作者、机构或平台。</a:t>
            </a:r>
            <a:endParaRPr kumimoji="0" lang="en-US" altLang="zh-CN"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602" name="文本框 601"/>
          <p:cNvSpPr txBox="1"/>
          <p:nvPr/>
        </p:nvSpPr>
        <p:spPr>
          <a:xfrm>
            <a:off x="5019040" y="1890395"/>
            <a:ext cx="2870200" cy="429895"/>
          </a:xfrm>
          <a:prstGeom prst="rect">
            <a:avLst/>
          </a:prstGeom>
          <a:noFill/>
        </p:spPr>
        <p:txBody>
          <a:bodyPr wrap="square" rtlCol="0">
            <a:spAutoFit/>
          </a:bodyPr>
          <a:lstStyle/>
          <a:p>
            <a:pPr marR="0" defTabSz="685165" eaLnBrk="1" fontAlgn="auto" hangingPunct="1">
              <a:spcBef>
                <a:spcPts val="0"/>
              </a:spcBef>
              <a:spcAft>
                <a:spcPts val="0"/>
              </a:spcAft>
              <a:buClrTx/>
              <a:buSzTx/>
              <a:buFontTx/>
              <a:buNone/>
              <a:defRPr/>
            </a:pPr>
            <a:r>
              <a:rPr kumimoji="0" lang="zh-CN" altLang="en-US" sz="2200" b="1" kern="1200" cap="none" spc="0" normalizeH="0" baseline="0" noProof="0" dirty="0" smtClean="0">
                <a:solidFill>
                  <a:schemeClr val="tx1">
                    <a:lumMod val="95000"/>
                    <a:lumOff val="5000"/>
                  </a:schemeClr>
                </a:solidFill>
                <a:latin typeface="+mn-lt"/>
                <a:ea typeface="+mn-ea"/>
                <a:cs typeface="+mn-cs"/>
              </a:rPr>
              <a:t>淘宝头条的准入规则：</a:t>
            </a:r>
            <a:endParaRPr kumimoji="0" lang="zh-CN" altLang="en-US" sz="2200" b="1" kern="1200" cap="none" spc="0" normalizeH="0" baseline="0" noProof="0" dirty="0" smtClean="0">
              <a:solidFill>
                <a:schemeClr val="tx1">
                  <a:lumMod val="95000"/>
                  <a:lumOff val="5000"/>
                </a:schemeClr>
              </a:solidFill>
              <a:latin typeface="+mn-lt"/>
              <a:ea typeface="+mn-ea"/>
              <a:cs typeface="+mn-cs"/>
            </a:endParaRPr>
          </a:p>
        </p:txBody>
      </p:sp>
      <p:grpSp>
        <p:nvGrpSpPr>
          <p:cNvPr id="594" name="组合 593"/>
          <p:cNvGrpSpPr/>
          <p:nvPr/>
        </p:nvGrpSpPr>
        <p:grpSpPr>
          <a:xfrm>
            <a:off x="5108575" y="2647950"/>
            <a:ext cx="4416425" cy="787400"/>
            <a:chOff x="8765" y="3570"/>
            <a:chExt cx="6955" cy="1240"/>
          </a:xfrm>
        </p:grpSpPr>
        <p:sp>
          <p:nvSpPr>
            <p:cNvPr id="40" name=" 40"/>
            <p:cNvSpPr/>
            <p:nvPr/>
          </p:nvSpPr>
          <p:spPr>
            <a:xfrm flipH="1">
              <a:off x="8765" y="3570"/>
              <a:ext cx="6955" cy="124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8" name="文本框 37"/>
            <p:cNvSpPr txBox="1"/>
            <p:nvPr/>
          </p:nvSpPr>
          <p:spPr>
            <a:xfrm>
              <a:off x="9921" y="3900"/>
              <a:ext cx="5573" cy="580"/>
            </a:xfrm>
            <a:prstGeom prst="rect">
              <a:avLst/>
            </a:prstGeom>
            <a:noFill/>
          </p:spPr>
          <p:txBody>
            <a:bodyPr wrap="square" rtlCol="0">
              <a:spAutoFit/>
            </a:bodyPr>
            <a:p>
              <a:r>
                <a:rPr lang="zh-CN" altLang="en-US" b="1">
                  <a:solidFill>
                    <a:schemeClr val="bg1"/>
                  </a:solidFill>
                </a:rPr>
                <a:t>视频领域</a:t>
              </a:r>
              <a:endParaRPr lang="zh-CN" altLang="en-US" b="1">
                <a:solidFill>
                  <a:schemeClr val="bg1"/>
                </a:solidFill>
              </a:endParaRPr>
            </a:p>
          </p:txBody>
        </p:sp>
      </p:grpSp>
      <p:sp>
        <p:nvSpPr>
          <p:cNvPr id="39" name="Content Placeholder 2"/>
          <p:cNvSpPr txBox="1"/>
          <p:nvPr/>
        </p:nvSpPr>
        <p:spPr>
          <a:xfrm>
            <a:off x="5108575" y="4639945"/>
            <a:ext cx="6473825" cy="8528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087755" rtl="0" eaLnBrk="1" fontAlgn="auto" latinLnBrk="0" hangingPunct="1">
              <a:lnSpc>
                <a:spcPct val="115000"/>
              </a:lnSpc>
              <a:spcBef>
                <a:spcPts val="0"/>
              </a:spcBef>
              <a:spcAft>
                <a:spcPts val="0"/>
              </a:spcAft>
              <a:buClrTx/>
              <a:buSzTx/>
              <a:buFont typeface="Arial" panose="020B0604020202020204" pitchFamily="34" charset="0"/>
              <a:buNone/>
              <a:defRPr/>
            </a:pPr>
            <a:r>
              <a:rPr kumimoji="0"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mn-cs"/>
              </a:rPr>
              <a:t>自媒体：分享海外视频等模糊版权内容的账号，必须是有一定影响力的大V、Kol。</a:t>
            </a:r>
            <a:endParaRPr kumimoji="0" lang="en-US" altLang="zh-CN"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592" name="矩形 591"/>
          <p:cNvSpPr/>
          <p:nvPr/>
        </p:nvSpPr>
        <p:spPr>
          <a:xfrm>
            <a:off x="4840605" y="3976370"/>
            <a:ext cx="178435" cy="17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93" name="矩形 592"/>
          <p:cNvSpPr/>
          <p:nvPr/>
        </p:nvSpPr>
        <p:spPr>
          <a:xfrm>
            <a:off x="4840605" y="4768215"/>
            <a:ext cx="178435" cy="17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371439702"/>
          <p:cNvPicPr>
            <a:picLocks noChangeAspect="1"/>
          </p:cNvPicPr>
          <p:nvPr/>
        </p:nvPicPr>
        <p:blipFill>
          <a:blip r:embed="rId3"/>
          <a:stretch>
            <a:fillRect/>
          </a:stretch>
        </p:blipFill>
        <p:spPr>
          <a:xfrm>
            <a:off x="28575" y="2177415"/>
            <a:ext cx="4447540" cy="3558540"/>
          </a:xfrm>
          <a:prstGeom prst="rect">
            <a:avLst/>
          </a:prstGeom>
        </p:spPr>
      </p:pic>
    </p:spTree>
    <p:custDataLst>
      <p:tags r:id="rId4"/>
    </p:custData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100"/>
                            </p:stCondLst>
                            <p:childTnLst>
                              <p:par>
                                <p:cTn id="13" presetID="2" presetClass="entr" presetSubtype="2" decel="100000" fill="hold" grpId="0" nodeType="afterEffect">
                                  <p:stCondLst>
                                    <p:cond delay="0"/>
                                  </p:stCondLst>
                                  <p:childTnLst>
                                    <p:set>
                                      <p:cBhvr>
                                        <p:cTn id="14" dur="1" fill="hold">
                                          <p:stCondLst>
                                            <p:cond delay="0"/>
                                          </p:stCondLst>
                                        </p:cTn>
                                        <p:tgtEl>
                                          <p:spTgt spid="602"/>
                                        </p:tgtEl>
                                        <p:attrNameLst>
                                          <p:attrName>style.visibility</p:attrName>
                                        </p:attrNameLst>
                                      </p:cBhvr>
                                      <p:to>
                                        <p:strVal val="visible"/>
                                      </p:to>
                                    </p:set>
                                    <p:anim calcmode="lin" valueType="num">
                                      <p:cBhvr additive="base">
                                        <p:cTn id="15" dur="500" fill="hold"/>
                                        <p:tgtEl>
                                          <p:spTgt spid="602"/>
                                        </p:tgtEl>
                                        <p:attrNameLst>
                                          <p:attrName>ppt_x</p:attrName>
                                        </p:attrNameLst>
                                      </p:cBhvr>
                                      <p:tavLst>
                                        <p:tav tm="0">
                                          <p:val>
                                            <p:strVal val="1+#ppt_w/2"/>
                                          </p:val>
                                        </p:tav>
                                        <p:tav tm="100000">
                                          <p:val>
                                            <p:strVal val="#ppt_x"/>
                                          </p:val>
                                        </p:tav>
                                      </p:tavLst>
                                    </p:anim>
                                    <p:anim calcmode="lin" valueType="num">
                                      <p:cBhvr additive="base">
                                        <p:cTn id="16" dur="500" fill="hold"/>
                                        <p:tgtEl>
                                          <p:spTgt spid="602"/>
                                        </p:tgtEl>
                                        <p:attrNameLst>
                                          <p:attrName>ppt_y</p:attrName>
                                        </p:attrNameLst>
                                      </p:cBhvr>
                                      <p:tavLst>
                                        <p:tav tm="0">
                                          <p:val>
                                            <p:strVal val="#ppt_y"/>
                                          </p:val>
                                        </p:tav>
                                        <p:tav tm="100000">
                                          <p:val>
                                            <p:strVal val="#ppt_y"/>
                                          </p:val>
                                        </p:tav>
                                      </p:tavLst>
                                    </p:anim>
                                  </p:childTnLst>
                                </p:cTn>
                              </p:par>
                            </p:childTnLst>
                          </p:cTn>
                        </p:par>
                        <p:par>
                          <p:cTn id="17" fill="hold">
                            <p:stCondLst>
                              <p:cond delay="1600"/>
                            </p:stCondLst>
                            <p:childTnLst>
                              <p:par>
                                <p:cTn id="18" presetID="2" presetClass="entr" presetSubtype="2" fill="hold" nodeType="afterEffect">
                                  <p:stCondLst>
                                    <p:cond delay="0"/>
                                  </p:stCondLst>
                                  <p:childTnLst>
                                    <p:set>
                                      <p:cBhvr>
                                        <p:cTn id="19" dur="1" fill="hold">
                                          <p:stCondLst>
                                            <p:cond delay="0"/>
                                          </p:stCondLst>
                                        </p:cTn>
                                        <p:tgtEl>
                                          <p:spTgt spid="594"/>
                                        </p:tgtEl>
                                        <p:attrNameLst>
                                          <p:attrName>style.visibility</p:attrName>
                                        </p:attrNameLst>
                                      </p:cBhvr>
                                      <p:to>
                                        <p:strVal val="visible"/>
                                      </p:to>
                                    </p:set>
                                    <p:anim calcmode="lin" valueType="num">
                                      <p:cBhvr additive="base">
                                        <p:cTn id="20" dur="500" fill="hold"/>
                                        <p:tgtEl>
                                          <p:spTgt spid="594"/>
                                        </p:tgtEl>
                                        <p:attrNameLst>
                                          <p:attrName>ppt_x</p:attrName>
                                        </p:attrNameLst>
                                      </p:cBhvr>
                                      <p:tavLst>
                                        <p:tav tm="0">
                                          <p:val>
                                            <p:strVal val="1+#ppt_w/2"/>
                                          </p:val>
                                        </p:tav>
                                        <p:tav tm="100000">
                                          <p:val>
                                            <p:strVal val="#ppt_x"/>
                                          </p:val>
                                        </p:tav>
                                      </p:tavLst>
                                    </p:anim>
                                    <p:anim calcmode="lin" valueType="num">
                                      <p:cBhvr additive="base">
                                        <p:cTn id="21" dur="500" fill="hold"/>
                                        <p:tgtEl>
                                          <p:spTgt spid="594"/>
                                        </p:tgtEl>
                                        <p:attrNameLst>
                                          <p:attrName>ppt_y</p:attrName>
                                        </p:attrNameLst>
                                      </p:cBhvr>
                                      <p:tavLst>
                                        <p:tav tm="0">
                                          <p:val>
                                            <p:strVal val="#ppt_y"/>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par>
                          <p:cTn id="26" fill="hold">
                            <p:stCondLst>
                              <p:cond delay="2100"/>
                            </p:stCondLst>
                            <p:childTnLst>
                              <p:par>
                                <p:cTn id="27" presetID="12" presetClass="entr" presetSubtype="4" fill="hold" grpId="0" nodeType="afterEffect">
                                  <p:stCondLst>
                                    <p:cond delay="0"/>
                                  </p:stCondLst>
                                  <p:childTnLst>
                                    <p:set>
                                      <p:cBhvr>
                                        <p:cTn id="28" dur="1" fill="hold">
                                          <p:stCondLst>
                                            <p:cond delay="0"/>
                                          </p:stCondLst>
                                        </p:cTn>
                                        <p:tgtEl>
                                          <p:spTgt spid="592"/>
                                        </p:tgtEl>
                                        <p:attrNameLst>
                                          <p:attrName>style.visibility</p:attrName>
                                        </p:attrNameLst>
                                      </p:cBhvr>
                                      <p:to>
                                        <p:strVal val="visible"/>
                                      </p:to>
                                    </p:set>
                                    <p:anim calcmode="lin" valueType="num">
                                      <p:cBhvr additive="base">
                                        <p:cTn id="29" dur="500"/>
                                        <p:tgtEl>
                                          <p:spTgt spid="592"/>
                                        </p:tgtEl>
                                        <p:attrNameLst>
                                          <p:attrName>ppt_y</p:attrName>
                                        </p:attrNameLst>
                                      </p:cBhvr>
                                      <p:tavLst>
                                        <p:tav tm="0">
                                          <p:val>
                                            <p:strVal val="#ppt_y+#ppt_h*1.125000"/>
                                          </p:val>
                                        </p:tav>
                                        <p:tav tm="100000">
                                          <p:val>
                                            <p:strVal val="#ppt_y"/>
                                          </p:val>
                                        </p:tav>
                                      </p:tavLst>
                                    </p:anim>
                                    <p:animEffect transition="in" filter="wipe(up)">
                                      <p:cBhvr>
                                        <p:cTn id="30" dur="500"/>
                                        <p:tgtEl>
                                          <p:spTgt spid="592"/>
                                        </p:tgtEl>
                                      </p:cBhvr>
                                    </p:animEffect>
                                  </p:childTnLst>
                                </p:cTn>
                              </p:par>
                              <p:par>
                                <p:cTn id="31" presetID="2" presetClass="entr" presetSubtype="2" decel="100000" fill="hold" grpId="0" nodeType="withEffect">
                                  <p:stCondLst>
                                    <p:cond delay="250"/>
                                  </p:stCondLst>
                                  <p:childTnLst>
                                    <p:set>
                                      <p:cBhvr>
                                        <p:cTn id="32" dur="1" fill="hold">
                                          <p:stCondLst>
                                            <p:cond delay="0"/>
                                          </p:stCondLst>
                                        </p:cTn>
                                        <p:tgtEl>
                                          <p:spTgt spid="601"/>
                                        </p:tgtEl>
                                        <p:attrNameLst>
                                          <p:attrName>style.visibility</p:attrName>
                                        </p:attrNameLst>
                                      </p:cBhvr>
                                      <p:to>
                                        <p:strVal val="visible"/>
                                      </p:to>
                                    </p:set>
                                    <p:anim calcmode="lin" valueType="num">
                                      <p:cBhvr additive="base">
                                        <p:cTn id="33" dur="500" fill="hold"/>
                                        <p:tgtEl>
                                          <p:spTgt spid="601"/>
                                        </p:tgtEl>
                                        <p:attrNameLst>
                                          <p:attrName>ppt_x</p:attrName>
                                        </p:attrNameLst>
                                      </p:cBhvr>
                                      <p:tavLst>
                                        <p:tav tm="0">
                                          <p:val>
                                            <p:strVal val="1+#ppt_w/2"/>
                                          </p:val>
                                        </p:tav>
                                        <p:tav tm="100000">
                                          <p:val>
                                            <p:strVal val="#ppt_x"/>
                                          </p:val>
                                        </p:tav>
                                      </p:tavLst>
                                    </p:anim>
                                    <p:anim calcmode="lin" valueType="num">
                                      <p:cBhvr additive="base">
                                        <p:cTn id="34" dur="500" fill="hold"/>
                                        <p:tgtEl>
                                          <p:spTgt spid="601"/>
                                        </p:tgtEl>
                                        <p:attrNameLst>
                                          <p:attrName>ppt_y</p:attrName>
                                        </p:attrNameLst>
                                      </p:cBhvr>
                                      <p:tavLst>
                                        <p:tav tm="0">
                                          <p:val>
                                            <p:strVal val="#ppt_y"/>
                                          </p:val>
                                        </p:tav>
                                        <p:tav tm="100000">
                                          <p:val>
                                            <p:strVal val="#ppt_y"/>
                                          </p:val>
                                        </p:tav>
                                      </p:tavLst>
                                    </p:anim>
                                  </p:childTnLst>
                                </p:cTn>
                              </p:par>
                            </p:childTnLst>
                          </p:cTn>
                        </p:par>
                        <p:par>
                          <p:cTn id="35" fill="hold">
                            <p:stCondLst>
                              <p:cond delay="2600"/>
                            </p:stCondLst>
                            <p:childTnLst>
                              <p:par>
                                <p:cTn id="36" presetID="12" presetClass="entr" presetSubtype="4" fill="hold" grpId="0" nodeType="afterEffect">
                                  <p:stCondLst>
                                    <p:cond delay="0"/>
                                  </p:stCondLst>
                                  <p:childTnLst>
                                    <p:set>
                                      <p:cBhvr>
                                        <p:cTn id="37" dur="1" fill="hold">
                                          <p:stCondLst>
                                            <p:cond delay="0"/>
                                          </p:stCondLst>
                                        </p:cTn>
                                        <p:tgtEl>
                                          <p:spTgt spid="593"/>
                                        </p:tgtEl>
                                        <p:attrNameLst>
                                          <p:attrName>style.visibility</p:attrName>
                                        </p:attrNameLst>
                                      </p:cBhvr>
                                      <p:to>
                                        <p:strVal val="visible"/>
                                      </p:to>
                                    </p:set>
                                    <p:anim calcmode="lin" valueType="num">
                                      <p:cBhvr additive="base">
                                        <p:cTn id="38" dur="500"/>
                                        <p:tgtEl>
                                          <p:spTgt spid="593"/>
                                        </p:tgtEl>
                                        <p:attrNameLst>
                                          <p:attrName>ppt_y</p:attrName>
                                        </p:attrNameLst>
                                      </p:cBhvr>
                                      <p:tavLst>
                                        <p:tav tm="0">
                                          <p:val>
                                            <p:strVal val="#ppt_y+#ppt_h*1.125000"/>
                                          </p:val>
                                        </p:tav>
                                        <p:tav tm="100000">
                                          <p:val>
                                            <p:strVal val="#ppt_y"/>
                                          </p:val>
                                        </p:tav>
                                      </p:tavLst>
                                    </p:anim>
                                    <p:animEffect transition="in" filter="wipe(up)">
                                      <p:cBhvr>
                                        <p:cTn id="39" dur="500"/>
                                        <p:tgtEl>
                                          <p:spTgt spid="593"/>
                                        </p:tgtEl>
                                      </p:cBhvr>
                                    </p:animEffect>
                                  </p:childTnLst>
                                </p:cTn>
                              </p:par>
                              <p:par>
                                <p:cTn id="40" presetID="2" presetClass="entr" presetSubtype="2" decel="100000" fill="hold" grpId="0" nodeType="withEffect">
                                  <p:stCondLst>
                                    <p:cond delay="25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500" fill="hold"/>
                                        <p:tgtEl>
                                          <p:spTgt spid="39"/>
                                        </p:tgtEl>
                                        <p:attrNameLst>
                                          <p:attrName>ppt_x</p:attrName>
                                        </p:attrNameLst>
                                      </p:cBhvr>
                                      <p:tavLst>
                                        <p:tav tm="0">
                                          <p:val>
                                            <p:strVal val="1+#ppt_w/2"/>
                                          </p:val>
                                        </p:tav>
                                        <p:tav tm="100000">
                                          <p:val>
                                            <p:strVal val="#ppt_x"/>
                                          </p:val>
                                        </p:tav>
                                      </p:tavLst>
                                    </p:anim>
                                    <p:anim calcmode="lin" valueType="num">
                                      <p:cBhvr additive="base">
                                        <p:cTn id="43"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01" grpId="0"/>
      <p:bldP spid="602" grpId="0"/>
      <p:bldP spid="39" grpId="0"/>
      <p:bldP spid="592" grpId="0" bldLvl="0" animBg="1"/>
      <p:bldP spid="59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995680" y="259715"/>
            <a:ext cx="6005830" cy="1111885"/>
          </a:xfrm>
          <a:prstGeom prst="rect">
            <a:avLst/>
          </a:prstGeom>
        </p:spPr>
        <p:txBody>
          <a:bodyPr vert="horz" wrap="square" lIns="91440" tIns="45720" rIns="91440" bIns="45720" rtlCol="0" anchor="ctr">
            <a:normAutofit/>
          </a:bodyPr>
          <a:lstStyle>
            <a:lvl1pPr>
              <a:lnSpc>
                <a:spcPct val="90000"/>
              </a:lnSpc>
              <a:spcBef>
                <a:spcPct val="0"/>
              </a:spcBef>
              <a:buNone/>
              <a:defRPr sz="4000">
                <a:solidFill>
                  <a:srgbClr val="00B0F0"/>
                </a:solidFill>
                <a:latin typeface="+mj-lt"/>
                <a:ea typeface="+mj-ea"/>
                <a:cs typeface="+mj-cs"/>
              </a:defRPr>
            </a:lvl1pPr>
          </a:lstStyle>
          <a:p>
            <a:r>
              <a:rPr lang="en-US" altLang="zh-CN" sz="3200" b="1" dirty="0">
                <a:solidFill>
                  <a:schemeClr val="tx1"/>
                </a:solidFill>
                <a:latin typeface="微软雅黑" panose="020B0503020204020204" charset="-122"/>
                <a:ea typeface="微软雅黑" panose="020B0503020204020204" charset="-122"/>
              </a:rPr>
              <a:t>淘宝头条入驻标准及准入规则</a:t>
            </a:r>
            <a:endParaRPr lang="en-US" altLang="zh-CN" sz="3200" b="1" dirty="0">
              <a:solidFill>
                <a:schemeClr val="tx1"/>
              </a:solidFill>
              <a:latin typeface="微软雅黑" panose="020B0503020204020204" charset="-122"/>
              <a:ea typeface="微软雅黑" panose="020B0503020204020204" charset="-122"/>
            </a:endParaRPr>
          </a:p>
        </p:txBody>
      </p:sp>
      <p:pic>
        <p:nvPicPr>
          <p:cNvPr id="4" name="图片 3" descr="20149309313"/>
          <p:cNvPicPr>
            <a:picLocks noChangeAspect="1"/>
          </p:cNvPicPr>
          <p:nvPr/>
        </p:nvPicPr>
        <p:blipFill>
          <a:blip r:embed="rId2"/>
          <a:stretch>
            <a:fillRect/>
          </a:stretch>
        </p:blipFill>
        <p:spPr>
          <a:xfrm>
            <a:off x="9034145" y="635"/>
            <a:ext cx="2990300" cy="900007"/>
          </a:xfrm>
          <a:prstGeom prst="rect">
            <a:avLst/>
          </a:prstGeom>
        </p:spPr>
      </p:pic>
      <p:sp>
        <p:nvSpPr>
          <p:cNvPr id="601" name="Content Placeholder 2"/>
          <p:cNvSpPr txBox="1"/>
          <p:nvPr/>
        </p:nvSpPr>
        <p:spPr>
          <a:xfrm>
            <a:off x="5108575" y="3239770"/>
            <a:ext cx="6473825" cy="412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087755" rtl="0" eaLnBrk="1" fontAlgn="auto" latinLnBrk="0" hangingPunct="1">
              <a:lnSpc>
                <a:spcPct val="115000"/>
              </a:lnSpc>
              <a:spcBef>
                <a:spcPts val="0"/>
              </a:spcBef>
              <a:spcAft>
                <a:spcPts val="0"/>
              </a:spcAft>
              <a:buClrTx/>
              <a:buSzTx/>
              <a:buFont typeface="Arial" panose="020B0604020202020204" pitchFamily="34" charset="0"/>
              <a:buNone/>
              <a:defRPr/>
            </a:pPr>
            <a:r>
              <a:rPr kumimoji="0"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mn-cs"/>
              </a:rPr>
              <a:t>记者或编辑：传统媒体体育记者、工作两年以上的体育运动垂直网站编辑。</a:t>
            </a:r>
            <a:endParaRPr kumimoji="0" lang="en-US" altLang="zh-CN"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602" name="文本框 601"/>
          <p:cNvSpPr txBox="1"/>
          <p:nvPr/>
        </p:nvSpPr>
        <p:spPr>
          <a:xfrm>
            <a:off x="5019040" y="1414145"/>
            <a:ext cx="2870200" cy="429895"/>
          </a:xfrm>
          <a:prstGeom prst="rect">
            <a:avLst/>
          </a:prstGeom>
          <a:noFill/>
        </p:spPr>
        <p:txBody>
          <a:bodyPr wrap="square" rtlCol="0">
            <a:spAutoFit/>
          </a:bodyPr>
          <a:lstStyle/>
          <a:p>
            <a:pPr marR="0" defTabSz="685165" eaLnBrk="1" fontAlgn="auto" hangingPunct="1">
              <a:spcBef>
                <a:spcPts val="0"/>
              </a:spcBef>
              <a:spcAft>
                <a:spcPts val="0"/>
              </a:spcAft>
              <a:buClrTx/>
              <a:buSzTx/>
              <a:buFontTx/>
              <a:buNone/>
              <a:defRPr/>
            </a:pPr>
            <a:r>
              <a:rPr kumimoji="0" lang="zh-CN" altLang="en-US" sz="2200" b="1" kern="1200" cap="none" spc="0" normalizeH="0" baseline="0" noProof="0" dirty="0" smtClean="0">
                <a:solidFill>
                  <a:schemeClr val="tx1">
                    <a:lumMod val="95000"/>
                    <a:lumOff val="5000"/>
                  </a:schemeClr>
                </a:solidFill>
                <a:latin typeface="+mn-lt"/>
                <a:ea typeface="+mn-ea"/>
                <a:cs typeface="+mn-cs"/>
              </a:rPr>
              <a:t>淘宝头条的准入规则：</a:t>
            </a:r>
            <a:endParaRPr kumimoji="0" lang="zh-CN" altLang="en-US" sz="2200" b="1" kern="1200" cap="none" spc="0" normalizeH="0" baseline="0" noProof="0" dirty="0" smtClean="0">
              <a:solidFill>
                <a:schemeClr val="tx1">
                  <a:lumMod val="95000"/>
                  <a:lumOff val="5000"/>
                </a:schemeClr>
              </a:solidFill>
              <a:latin typeface="+mn-lt"/>
              <a:ea typeface="+mn-ea"/>
              <a:cs typeface="+mn-cs"/>
            </a:endParaRPr>
          </a:p>
        </p:txBody>
      </p:sp>
      <p:grpSp>
        <p:nvGrpSpPr>
          <p:cNvPr id="594" name="组合 593"/>
          <p:cNvGrpSpPr/>
          <p:nvPr/>
        </p:nvGrpSpPr>
        <p:grpSpPr>
          <a:xfrm>
            <a:off x="5108575" y="2171700"/>
            <a:ext cx="4416425" cy="787400"/>
            <a:chOff x="8765" y="3570"/>
            <a:chExt cx="6955" cy="1240"/>
          </a:xfrm>
        </p:grpSpPr>
        <p:sp>
          <p:nvSpPr>
            <p:cNvPr id="40" name=" 40"/>
            <p:cNvSpPr/>
            <p:nvPr/>
          </p:nvSpPr>
          <p:spPr>
            <a:xfrm flipH="1">
              <a:off x="8765" y="3570"/>
              <a:ext cx="6955" cy="124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8" name="文本框 37"/>
            <p:cNvSpPr txBox="1"/>
            <p:nvPr/>
          </p:nvSpPr>
          <p:spPr>
            <a:xfrm>
              <a:off x="9921" y="3900"/>
              <a:ext cx="5573" cy="580"/>
            </a:xfrm>
            <a:prstGeom prst="rect">
              <a:avLst/>
            </a:prstGeom>
            <a:noFill/>
          </p:spPr>
          <p:txBody>
            <a:bodyPr wrap="square" rtlCol="0">
              <a:spAutoFit/>
            </a:bodyPr>
            <a:p>
              <a:r>
                <a:rPr lang="zh-CN" altLang="en-US" b="1">
                  <a:solidFill>
                    <a:schemeClr val="bg1"/>
                  </a:solidFill>
                </a:rPr>
                <a:t>体育运动领域</a:t>
              </a:r>
              <a:endParaRPr lang="zh-CN" altLang="en-US" b="1">
                <a:solidFill>
                  <a:schemeClr val="bg1"/>
                </a:solidFill>
              </a:endParaRPr>
            </a:p>
          </p:txBody>
        </p:sp>
      </p:grpSp>
      <p:sp>
        <p:nvSpPr>
          <p:cNvPr id="39" name="Content Placeholder 2"/>
          <p:cNvSpPr txBox="1"/>
          <p:nvPr/>
        </p:nvSpPr>
        <p:spPr>
          <a:xfrm>
            <a:off x="5108575" y="4185920"/>
            <a:ext cx="6473825" cy="6642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087755" rtl="0" eaLnBrk="1" fontAlgn="auto" latinLnBrk="0" hangingPunct="1">
              <a:lnSpc>
                <a:spcPct val="115000"/>
              </a:lnSpc>
              <a:spcBef>
                <a:spcPts val="0"/>
              </a:spcBef>
              <a:spcAft>
                <a:spcPts val="0"/>
              </a:spcAft>
              <a:buClrTx/>
              <a:buSzTx/>
              <a:buFont typeface="Arial" panose="020B0604020202020204" pitchFamily="34" charset="0"/>
              <a:buNone/>
              <a:defRPr/>
            </a:pPr>
            <a:r>
              <a:rPr kumimoji="0"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mn-cs"/>
              </a:rPr>
              <a:t>领域内专业人士或机构：网站；自由撰稿人；能提供相关工作经历证明文件的圈内人士。</a:t>
            </a:r>
            <a:endParaRPr kumimoji="0" lang="en-US" altLang="zh-CN"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592" name="矩形 591"/>
          <p:cNvSpPr/>
          <p:nvPr/>
        </p:nvSpPr>
        <p:spPr>
          <a:xfrm>
            <a:off x="4840605" y="3357245"/>
            <a:ext cx="178435" cy="17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93" name="矩形 592"/>
          <p:cNvSpPr/>
          <p:nvPr/>
        </p:nvSpPr>
        <p:spPr>
          <a:xfrm>
            <a:off x="4840605" y="4339590"/>
            <a:ext cx="178435" cy="17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descr="11S58PICtYW_1024"/>
          <p:cNvPicPr>
            <a:picLocks noChangeAspect="1"/>
          </p:cNvPicPr>
          <p:nvPr/>
        </p:nvPicPr>
        <p:blipFill>
          <a:blip r:embed="rId3"/>
          <a:stretch>
            <a:fillRect/>
          </a:stretch>
        </p:blipFill>
        <p:spPr>
          <a:xfrm>
            <a:off x="825500" y="1720850"/>
            <a:ext cx="3121025" cy="4273550"/>
          </a:xfrm>
          <a:prstGeom prst="rect">
            <a:avLst/>
          </a:prstGeom>
        </p:spPr>
      </p:pic>
      <p:sp>
        <p:nvSpPr>
          <p:cNvPr id="5" name="Content Placeholder 2"/>
          <p:cNvSpPr txBox="1"/>
          <p:nvPr/>
        </p:nvSpPr>
        <p:spPr>
          <a:xfrm>
            <a:off x="5108575" y="5224780"/>
            <a:ext cx="6473825" cy="6642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087755" rtl="0" eaLnBrk="1" fontAlgn="auto" latinLnBrk="0" hangingPunct="1">
              <a:lnSpc>
                <a:spcPct val="115000"/>
              </a:lnSpc>
              <a:spcBef>
                <a:spcPts val="0"/>
              </a:spcBef>
              <a:spcAft>
                <a:spcPts val="0"/>
              </a:spcAft>
              <a:buClrTx/>
              <a:buSzTx/>
              <a:buFont typeface="Arial" panose="020B0604020202020204" pitchFamily="34" charset="0"/>
              <a:buNone/>
              <a:defRPr/>
            </a:pPr>
            <a:r>
              <a:rPr kumimoji="0"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mn-cs"/>
              </a:rPr>
              <a:t>自媒体：外部渠道（微信公众号、今日头条等）长期固定产出与体育、运动相关的资讯、装备测评内容，粉丝数在十万以上。</a:t>
            </a:r>
            <a:endParaRPr kumimoji="0" lang="en-US" altLang="zh-CN"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6" name="矩形 5"/>
          <p:cNvSpPr/>
          <p:nvPr/>
        </p:nvSpPr>
        <p:spPr>
          <a:xfrm>
            <a:off x="4840605" y="5368925"/>
            <a:ext cx="178435" cy="17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4"/>
    </p:custData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100"/>
                            </p:stCondLst>
                            <p:childTnLst>
                              <p:par>
                                <p:cTn id="13" presetID="2" presetClass="entr" presetSubtype="2" decel="100000" fill="hold" grpId="0" nodeType="afterEffect">
                                  <p:stCondLst>
                                    <p:cond delay="0"/>
                                  </p:stCondLst>
                                  <p:childTnLst>
                                    <p:set>
                                      <p:cBhvr>
                                        <p:cTn id="14" dur="1" fill="hold">
                                          <p:stCondLst>
                                            <p:cond delay="0"/>
                                          </p:stCondLst>
                                        </p:cTn>
                                        <p:tgtEl>
                                          <p:spTgt spid="602"/>
                                        </p:tgtEl>
                                        <p:attrNameLst>
                                          <p:attrName>style.visibility</p:attrName>
                                        </p:attrNameLst>
                                      </p:cBhvr>
                                      <p:to>
                                        <p:strVal val="visible"/>
                                      </p:to>
                                    </p:set>
                                    <p:anim calcmode="lin" valueType="num">
                                      <p:cBhvr additive="base">
                                        <p:cTn id="15" dur="500" fill="hold"/>
                                        <p:tgtEl>
                                          <p:spTgt spid="602"/>
                                        </p:tgtEl>
                                        <p:attrNameLst>
                                          <p:attrName>ppt_x</p:attrName>
                                        </p:attrNameLst>
                                      </p:cBhvr>
                                      <p:tavLst>
                                        <p:tav tm="0">
                                          <p:val>
                                            <p:strVal val="1+#ppt_w/2"/>
                                          </p:val>
                                        </p:tav>
                                        <p:tav tm="100000">
                                          <p:val>
                                            <p:strVal val="#ppt_x"/>
                                          </p:val>
                                        </p:tav>
                                      </p:tavLst>
                                    </p:anim>
                                    <p:anim calcmode="lin" valueType="num">
                                      <p:cBhvr additive="base">
                                        <p:cTn id="16" dur="500" fill="hold"/>
                                        <p:tgtEl>
                                          <p:spTgt spid="602"/>
                                        </p:tgtEl>
                                        <p:attrNameLst>
                                          <p:attrName>ppt_y</p:attrName>
                                        </p:attrNameLst>
                                      </p:cBhvr>
                                      <p:tavLst>
                                        <p:tav tm="0">
                                          <p:val>
                                            <p:strVal val="#ppt_y"/>
                                          </p:val>
                                        </p:tav>
                                        <p:tav tm="100000">
                                          <p:val>
                                            <p:strVal val="#ppt_y"/>
                                          </p:val>
                                        </p:tav>
                                      </p:tavLst>
                                    </p:anim>
                                  </p:childTnLst>
                                </p:cTn>
                              </p:par>
                            </p:childTnLst>
                          </p:cTn>
                        </p:par>
                        <p:par>
                          <p:cTn id="17" fill="hold">
                            <p:stCondLst>
                              <p:cond delay="1600"/>
                            </p:stCondLst>
                            <p:childTnLst>
                              <p:par>
                                <p:cTn id="18" presetID="2" presetClass="entr" presetSubtype="2" fill="hold" nodeType="afterEffect">
                                  <p:stCondLst>
                                    <p:cond delay="0"/>
                                  </p:stCondLst>
                                  <p:childTnLst>
                                    <p:set>
                                      <p:cBhvr>
                                        <p:cTn id="19" dur="1" fill="hold">
                                          <p:stCondLst>
                                            <p:cond delay="0"/>
                                          </p:stCondLst>
                                        </p:cTn>
                                        <p:tgtEl>
                                          <p:spTgt spid="594"/>
                                        </p:tgtEl>
                                        <p:attrNameLst>
                                          <p:attrName>style.visibility</p:attrName>
                                        </p:attrNameLst>
                                      </p:cBhvr>
                                      <p:to>
                                        <p:strVal val="visible"/>
                                      </p:to>
                                    </p:set>
                                    <p:anim calcmode="lin" valueType="num">
                                      <p:cBhvr additive="base">
                                        <p:cTn id="20" dur="500" fill="hold"/>
                                        <p:tgtEl>
                                          <p:spTgt spid="594"/>
                                        </p:tgtEl>
                                        <p:attrNameLst>
                                          <p:attrName>ppt_x</p:attrName>
                                        </p:attrNameLst>
                                      </p:cBhvr>
                                      <p:tavLst>
                                        <p:tav tm="0">
                                          <p:val>
                                            <p:strVal val="1+#ppt_w/2"/>
                                          </p:val>
                                        </p:tav>
                                        <p:tav tm="100000">
                                          <p:val>
                                            <p:strVal val="#ppt_x"/>
                                          </p:val>
                                        </p:tav>
                                      </p:tavLst>
                                    </p:anim>
                                    <p:anim calcmode="lin" valueType="num">
                                      <p:cBhvr additive="base">
                                        <p:cTn id="21" dur="500" fill="hold"/>
                                        <p:tgtEl>
                                          <p:spTgt spid="594"/>
                                        </p:tgtEl>
                                        <p:attrNameLst>
                                          <p:attrName>ppt_y</p:attrName>
                                        </p:attrNameLst>
                                      </p:cBhvr>
                                      <p:tavLst>
                                        <p:tav tm="0">
                                          <p:val>
                                            <p:strVal val="#ppt_y"/>
                                          </p:val>
                                        </p:tav>
                                        <p:tav tm="100000">
                                          <p:val>
                                            <p:strVal val="#ppt_y"/>
                                          </p:val>
                                        </p:tav>
                                      </p:tavLst>
                                    </p:anim>
                                  </p:childTnLst>
                                </p:cTn>
                              </p:par>
                              <p:par>
                                <p:cTn id="22" presetID="12" presetClass="entr" presetSubtype="8"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p:tgtEl>
                                          <p:spTgt spid="3"/>
                                        </p:tgtEl>
                                        <p:attrNameLst>
                                          <p:attrName>ppt_x</p:attrName>
                                        </p:attrNameLst>
                                      </p:cBhvr>
                                      <p:tavLst>
                                        <p:tav tm="0">
                                          <p:val>
                                            <p:strVal val="#ppt_x-#ppt_w*1.125000"/>
                                          </p:val>
                                        </p:tav>
                                        <p:tav tm="100000">
                                          <p:val>
                                            <p:strVal val="#ppt_x"/>
                                          </p:val>
                                        </p:tav>
                                      </p:tavLst>
                                    </p:anim>
                                    <p:animEffect transition="in" filter="wipe(right)">
                                      <p:cBhvr>
                                        <p:cTn id="25" dur="500"/>
                                        <p:tgtEl>
                                          <p:spTgt spid="3"/>
                                        </p:tgtEl>
                                      </p:cBhvr>
                                    </p:animEffect>
                                  </p:childTnLst>
                                </p:cTn>
                              </p:par>
                            </p:childTnLst>
                          </p:cTn>
                        </p:par>
                        <p:par>
                          <p:cTn id="26" fill="hold">
                            <p:stCondLst>
                              <p:cond delay="2100"/>
                            </p:stCondLst>
                            <p:childTnLst>
                              <p:par>
                                <p:cTn id="27" presetID="12" presetClass="entr" presetSubtype="4" fill="hold" grpId="0" nodeType="afterEffect">
                                  <p:stCondLst>
                                    <p:cond delay="0"/>
                                  </p:stCondLst>
                                  <p:childTnLst>
                                    <p:set>
                                      <p:cBhvr>
                                        <p:cTn id="28" dur="1" fill="hold">
                                          <p:stCondLst>
                                            <p:cond delay="0"/>
                                          </p:stCondLst>
                                        </p:cTn>
                                        <p:tgtEl>
                                          <p:spTgt spid="592"/>
                                        </p:tgtEl>
                                        <p:attrNameLst>
                                          <p:attrName>style.visibility</p:attrName>
                                        </p:attrNameLst>
                                      </p:cBhvr>
                                      <p:to>
                                        <p:strVal val="visible"/>
                                      </p:to>
                                    </p:set>
                                    <p:anim calcmode="lin" valueType="num">
                                      <p:cBhvr additive="base">
                                        <p:cTn id="29" dur="500"/>
                                        <p:tgtEl>
                                          <p:spTgt spid="592"/>
                                        </p:tgtEl>
                                        <p:attrNameLst>
                                          <p:attrName>ppt_y</p:attrName>
                                        </p:attrNameLst>
                                      </p:cBhvr>
                                      <p:tavLst>
                                        <p:tav tm="0">
                                          <p:val>
                                            <p:strVal val="#ppt_y+#ppt_h*1.125000"/>
                                          </p:val>
                                        </p:tav>
                                        <p:tav tm="100000">
                                          <p:val>
                                            <p:strVal val="#ppt_y"/>
                                          </p:val>
                                        </p:tav>
                                      </p:tavLst>
                                    </p:anim>
                                    <p:animEffect transition="in" filter="wipe(up)">
                                      <p:cBhvr>
                                        <p:cTn id="30" dur="500"/>
                                        <p:tgtEl>
                                          <p:spTgt spid="592"/>
                                        </p:tgtEl>
                                      </p:cBhvr>
                                    </p:animEffect>
                                  </p:childTnLst>
                                </p:cTn>
                              </p:par>
                              <p:par>
                                <p:cTn id="31" presetID="2" presetClass="entr" presetSubtype="2" decel="100000" fill="hold" grpId="0" nodeType="withEffect">
                                  <p:stCondLst>
                                    <p:cond delay="250"/>
                                  </p:stCondLst>
                                  <p:childTnLst>
                                    <p:set>
                                      <p:cBhvr>
                                        <p:cTn id="32" dur="1" fill="hold">
                                          <p:stCondLst>
                                            <p:cond delay="0"/>
                                          </p:stCondLst>
                                        </p:cTn>
                                        <p:tgtEl>
                                          <p:spTgt spid="601"/>
                                        </p:tgtEl>
                                        <p:attrNameLst>
                                          <p:attrName>style.visibility</p:attrName>
                                        </p:attrNameLst>
                                      </p:cBhvr>
                                      <p:to>
                                        <p:strVal val="visible"/>
                                      </p:to>
                                    </p:set>
                                    <p:anim calcmode="lin" valueType="num">
                                      <p:cBhvr additive="base">
                                        <p:cTn id="33" dur="500" fill="hold"/>
                                        <p:tgtEl>
                                          <p:spTgt spid="601"/>
                                        </p:tgtEl>
                                        <p:attrNameLst>
                                          <p:attrName>ppt_x</p:attrName>
                                        </p:attrNameLst>
                                      </p:cBhvr>
                                      <p:tavLst>
                                        <p:tav tm="0">
                                          <p:val>
                                            <p:strVal val="1+#ppt_w/2"/>
                                          </p:val>
                                        </p:tav>
                                        <p:tav tm="100000">
                                          <p:val>
                                            <p:strVal val="#ppt_x"/>
                                          </p:val>
                                        </p:tav>
                                      </p:tavLst>
                                    </p:anim>
                                    <p:anim calcmode="lin" valueType="num">
                                      <p:cBhvr additive="base">
                                        <p:cTn id="34" dur="500" fill="hold"/>
                                        <p:tgtEl>
                                          <p:spTgt spid="601"/>
                                        </p:tgtEl>
                                        <p:attrNameLst>
                                          <p:attrName>ppt_y</p:attrName>
                                        </p:attrNameLst>
                                      </p:cBhvr>
                                      <p:tavLst>
                                        <p:tav tm="0">
                                          <p:val>
                                            <p:strVal val="#ppt_y"/>
                                          </p:val>
                                        </p:tav>
                                        <p:tav tm="100000">
                                          <p:val>
                                            <p:strVal val="#ppt_y"/>
                                          </p:val>
                                        </p:tav>
                                      </p:tavLst>
                                    </p:anim>
                                  </p:childTnLst>
                                </p:cTn>
                              </p:par>
                            </p:childTnLst>
                          </p:cTn>
                        </p:par>
                        <p:par>
                          <p:cTn id="35" fill="hold">
                            <p:stCondLst>
                              <p:cond delay="2600"/>
                            </p:stCondLst>
                            <p:childTnLst>
                              <p:par>
                                <p:cTn id="36" presetID="12" presetClass="entr" presetSubtype="4" fill="hold" grpId="0" nodeType="afterEffect">
                                  <p:stCondLst>
                                    <p:cond delay="0"/>
                                  </p:stCondLst>
                                  <p:childTnLst>
                                    <p:set>
                                      <p:cBhvr>
                                        <p:cTn id="37" dur="1" fill="hold">
                                          <p:stCondLst>
                                            <p:cond delay="0"/>
                                          </p:stCondLst>
                                        </p:cTn>
                                        <p:tgtEl>
                                          <p:spTgt spid="593"/>
                                        </p:tgtEl>
                                        <p:attrNameLst>
                                          <p:attrName>style.visibility</p:attrName>
                                        </p:attrNameLst>
                                      </p:cBhvr>
                                      <p:to>
                                        <p:strVal val="visible"/>
                                      </p:to>
                                    </p:set>
                                    <p:anim calcmode="lin" valueType="num">
                                      <p:cBhvr additive="base">
                                        <p:cTn id="38" dur="500"/>
                                        <p:tgtEl>
                                          <p:spTgt spid="593"/>
                                        </p:tgtEl>
                                        <p:attrNameLst>
                                          <p:attrName>ppt_y</p:attrName>
                                        </p:attrNameLst>
                                      </p:cBhvr>
                                      <p:tavLst>
                                        <p:tav tm="0">
                                          <p:val>
                                            <p:strVal val="#ppt_y+#ppt_h*1.125000"/>
                                          </p:val>
                                        </p:tav>
                                        <p:tav tm="100000">
                                          <p:val>
                                            <p:strVal val="#ppt_y"/>
                                          </p:val>
                                        </p:tav>
                                      </p:tavLst>
                                    </p:anim>
                                    <p:animEffect transition="in" filter="wipe(up)">
                                      <p:cBhvr>
                                        <p:cTn id="39" dur="500"/>
                                        <p:tgtEl>
                                          <p:spTgt spid="593"/>
                                        </p:tgtEl>
                                      </p:cBhvr>
                                    </p:animEffect>
                                  </p:childTnLst>
                                </p:cTn>
                              </p:par>
                              <p:par>
                                <p:cTn id="40" presetID="2" presetClass="entr" presetSubtype="2" decel="100000" fill="hold" grpId="0" nodeType="withEffect">
                                  <p:stCondLst>
                                    <p:cond delay="25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500" fill="hold"/>
                                        <p:tgtEl>
                                          <p:spTgt spid="39"/>
                                        </p:tgtEl>
                                        <p:attrNameLst>
                                          <p:attrName>ppt_x</p:attrName>
                                        </p:attrNameLst>
                                      </p:cBhvr>
                                      <p:tavLst>
                                        <p:tav tm="0">
                                          <p:val>
                                            <p:strVal val="1+#ppt_w/2"/>
                                          </p:val>
                                        </p:tav>
                                        <p:tav tm="100000">
                                          <p:val>
                                            <p:strVal val="#ppt_x"/>
                                          </p:val>
                                        </p:tav>
                                      </p:tavLst>
                                    </p:anim>
                                    <p:anim calcmode="lin" valueType="num">
                                      <p:cBhvr additive="base">
                                        <p:cTn id="43" dur="500" fill="hold"/>
                                        <p:tgtEl>
                                          <p:spTgt spid="39"/>
                                        </p:tgtEl>
                                        <p:attrNameLst>
                                          <p:attrName>ppt_y</p:attrName>
                                        </p:attrNameLst>
                                      </p:cBhvr>
                                      <p:tavLst>
                                        <p:tav tm="0">
                                          <p:val>
                                            <p:strVal val="#ppt_y"/>
                                          </p:val>
                                        </p:tav>
                                        <p:tav tm="100000">
                                          <p:val>
                                            <p:strVal val="#ppt_y"/>
                                          </p:val>
                                        </p:tav>
                                      </p:tavLst>
                                    </p:anim>
                                  </p:childTnLst>
                                </p:cTn>
                              </p:par>
                            </p:childTnLst>
                          </p:cTn>
                        </p:par>
                        <p:par>
                          <p:cTn id="44" fill="hold">
                            <p:stCondLst>
                              <p:cond delay="3100"/>
                            </p:stCondLst>
                            <p:childTnLst>
                              <p:par>
                                <p:cTn id="45" presetID="12" presetClass="entr" presetSubtype="4"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p:tgtEl>
                                          <p:spTgt spid="6"/>
                                        </p:tgtEl>
                                        <p:attrNameLst>
                                          <p:attrName>ppt_y</p:attrName>
                                        </p:attrNameLst>
                                      </p:cBhvr>
                                      <p:tavLst>
                                        <p:tav tm="0">
                                          <p:val>
                                            <p:strVal val="#ppt_y+#ppt_h*1.125000"/>
                                          </p:val>
                                        </p:tav>
                                        <p:tav tm="100000">
                                          <p:val>
                                            <p:strVal val="#ppt_y"/>
                                          </p:val>
                                        </p:tav>
                                      </p:tavLst>
                                    </p:anim>
                                    <p:animEffect transition="in" filter="wipe(up)">
                                      <p:cBhvr>
                                        <p:cTn id="48" dur="500"/>
                                        <p:tgtEl>
                                          <p:spTgt spid="6"/>
                                        </p:tgtEl>
                                      </p:cBhvr>
                                    </p:animEffect>
                                  </p:childTnLst>
                                </p:cTn>
                              </p:par>
                              <p:par>
                                <p:cTn id="49" presetID="2" presetClass="entr" presetSubtype="2" decel="100000" fill="hold" grpId="0" nodeType="withEffect">
                                  <p:stCondLst>
                                    <p:cond delay="25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1+#ppt_w/2"/>
                                          </p:val>
                                        </p:tav>
                                        <p:tav tm="100000">
                                          <p:val>
                                            <p:strVal val="#ppt_x"/>
                                          </p:val>
                                        </p:tav>
                                      </p:tavLst>
                                    </p:anim>
                                    <p:anim calcmode="lin" valueType="num">
                                      <p:cBhvr additive="base">
                                        <p:cTn id="5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01" grpId="0"/>
      <p:bldP spid="602" grpId="0"/>
      <p:bldP spid="39" grpId="0"/>
      <p:bldP spid="592" grpId="0" bldLvl="0" animBg="1"/>
      <p:bldP spid="593" grpId="0" bldLvl="0" animBg="1"/>
      <p:bldP spid="5" grpId="0"/>
      <p:bldP spid="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995680" y="259715"/>
            <a:ext cx="6005830" cy="1111885"/>
          </a:xfrm>
          <a:prstGeom prst="rect">
            <a:avLst/>
          </a:prstGeom>
        </p:spPr>
        <p:txBody>
          <a:bodyPr vert="horz" wrap="square" lIns="91440" tIns="45720" rIns="91440" bIns="45720" rtlCol="0" anchor="ctr">
            <a:normAutofit/>
          </a:bodyPr>
          <a:lstStyle>
            <a:lvl1pPr>
              <a:lnSpc>
                <a:spcPct val="90000"/>
              </a:lnSpc>
              <a:spcBef>
                <a:spcPct val="0"/>
              </a:spcBef>
              <a:buNone/>
              <a:defRPr sz="4000">
                <a:solidFill>
                  <a:srgbClr val="00B0F0"/>
                </a:solidFill>
                <a:latin typeface="+mj-lt"/>
                <a:ea typeface="+mj-ea"/>
                <a:cs typeface="+mj-cs"/>
              </a:defRPr>
            </a:lvl1pPr>
          </a:lstStyle>
          <a:p>
            <a:r>
              <a:rPr lang="en-US" altLang="zh-CN" sz="3200" b="1" dirty="0">
                <a:solidFill>
                  <a:schemeClr val="tx1"/>
                </a:solidFill>
                <a:latin typeface="微软雅黑" panose="020B0503020204020204" charset="-122"/>
                <a:ea typeface="微软雅黑" panose="020B0503020204020204" charset="-122"/>
              </a:rPr>
              <a:t>淘宝头条入驻标准及准入规则</a:t>
            </a:r>
            <a:endParaRPr lang="en-US" altLang="zh-CN" sz="3200" b="1" dirty="0">
              <a:solidFill>
                <a:schemeClr val="tx1"/>
              </a:solidFill>
              <a:latin typeface="微软雅黑" panose="020B0503020204020204" charset="-122"/>
              <a:ea typeface="微软雅黑" panose="020B0503020204020204" charset="-122"/>
            </a:endParaRPr>
          </a:p>
        </p:txBody>
      </p:sp>
      <p:pic>
        <p:nvPicPr>
          <p:cNvPr id="4" name="图片 3" descr="20149309313"/>
          <p:cNvPicPr>
            <a:picLocks noChangeAspect="1"/>
          </p:cNvPicPr>
          <p:nvPr/>
        </p:nvPicPr>
        <p:blipFill>
          <a:blip r:embed="rId2"/>
          <a:stretch>
            <a:fillRect/>
          </a:stretch>
        </p:blipFill>
        <p:spPr>
          <a:xfrm>
            <a:off x="9034145" y="635"/>
            <a:ext cx="2990300" cy="900007"/>
          </a:xfrm>
          <a:prstGeom prst="rect">
            <a:avLst/>
          </a:prstGeom>
        </p:spPr>
      </p:pic>
      <p:sp>
        <p:nvSpPr>
          <p:cNvPr id="601" name="Content Placeholder 2"/>
          <p:cNvSpPr txBox="1"/>
          <p:nvPr/>
        </p:nvSpPr>
        <p:spPr>
          <a:xfrm>
            <a:off x="6175375" y="4227195"/>
            <a:ext cx="4272915" cy="9899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087755" rtl="0" eaLnBrk="1" fontAlgn="auto" latinLnBrk="0" hangingPunct="1">
              <a:lnSpc>
                <a:spcPct val="115000"/>
              </a:lnSpc>
              <a:spcBef>
                <a:spcPts val="0"/>
              </a:spcBef>
              <a:spcAft>
                <a:spcPts val="0"/>
              </a:spcAft>
              <a:buClrTx/>
              <a:buSzTx/>
              <a:buFont typeface="Arial" panose="020B0604020202020204" pitchFamily="34" charset="0"/>
              <a:buNone/>
              <a:defRPr/>
            </a:pPr>
            <a:r>
              <a:rPr kumimoji="0"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mn-cs"/>
              </a:rPr>
              <a:t>领域内专业人士或机构：既有医生、育儿师从业资质的专业人士。</a:t>
            </a:r>
            <a:endParaRPr kumimoji="0" lang="en-US" altLang="zh-CN"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602" name="文本框 601"/>
          <p:cNvSpPr txBox="1"/>
          <p:nvPr/>
        </p:nvSpPr>
        <p:spPr>
          <a:xfrm>
            <a:off x="6085840" y="2401570"/>
            <a:ext cx="2870200" cy="429895"/>
          </a:xfrm>
          <a:prstGeom prst="rect">
            <a:avLst/>
          </a:prstGeom>
          <a:noFill/>
        </p:spPr>
        <p:txBody>
          <a:bodyPr wrap="square" rtlCol="0">
            <a:spAutoFit/>
          </a:bodyPr>
          <a:lstStyle/>
          <a:p>
            <a:pPr marR="0" defTabSz="685165" eaLnBrk="1" fontAlgn="auto" hangingPunct="1">
              <a:spcBef>
                <a:spcPts val="0"/>
              </a:spcBef>
              <a:spcAft>
                <a:spcPts val="0"/>
              </a:spcAft>
              <a:buClrTx/>
              <a:buSzTx/>
              <a:buFontTx/>
              <a:buNone/>
              <a:defRPr/>
            </a:pPr>
            <a:r>
              <a:rPr kumimoji="0" lang="zh-CN" altLang="en-US" sz="2200" b="1" kern="1200" cap="none" spc="0" normalizeH="0" baseline="0" noProof="0" dirty="0" smtClean="0">
                <a:solidFill>
                  <a:schemeClr val="tx1">
                    <a:lumMod val="95000"/>
                    <a:lumOff val="5000"/>
                  </a:schemeClr>
                </a:solidFill>
                <a:latin typeface="+mn-lt"/>
                <a:ea typeface="+mn-ea"/>
                <a:cs typeface="+mn-cs"/>
              </a:rPr>
              <a:t>淘宝头条的准入规则：</a:t>
            </a:r>
            <a:endParaRPr kumimoji="0" lang="zh-CN" altLang="en-US" sz="2200" b="1" kern="1200" cap="none" spc="0" normalizeH="0" baseline="0" noProof="0" dirty="0" smtClean="0">
              <a:solidFill>
                <a:schemeClr val="tx1">
                  <a:lumMod val="95000"/>
                  <a:lumOff val="5000"/>
                </a:schemeClr>
              </a:solidFill>
              <a:latin typeface="+mn-lt"/>
              <a:ea typeface="+mn-ea"/>
              <a:cs typeface="+mn-cs"/>
            </a:endParaRPr>
          </a:p>
        </p:txBody>
      </p:sp>
      <p:grpSp>
        <p:nvGrpSpPr>
          <p:cNvPr id="594" name="组合 593"/>
          <p:cNvGrpSpPr/>
          <p:nvPr/>
        </p:nvGrpSpPr>
        <p:grpSpPr>
          <a:xfrm>
            <a:off x="6175375" y="3159125"/>
            <a:ext cx="4416425" cy="787400"/>
            <a:chOff x="8765" y="3570"/>
            <a:chExt cx="6955" cy="1240"/>
          </a:xfrm>
        </p:grpSpPr>
        <p:sp>
          <p:nvSpPr>
            <p:cNvPr id="40" name=" 40"/>
            <p:cNvSpPr/>
            <p:nvPr/>
          </p:nvSpPr>
          <p:spPr>
            <a:xfrm flipH="1">
              <a:off x="8765" y="3570"/>
              <a:ext cx="6955" cy="124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8" name="文本框 37"/>
            <p:cNvSpPr txBox="1"/>
            <p:nvPr/>
          </p:nvSpPr>
          <p:spPr>
            <a:xfrm>
              <a:off x="9921" y="3900"/>
              <a:ext cx="5573" cy="580"/>
            </a:xfrm>
            <a:prstGeom prst="rect">
              <a:avLst/>
            </a:prstGeom>
            <a:noFill/>
          </p:spPr>
          <p:txBody>
            <a:bodyPr wrap="square" rtlCol="0">
              <a:spAutoFit/>
            </a:bodyPr>
            <a:p>
              <a:r>
                <a:rPr lang="zh-CN" altLang="en-US" b="1">
                  <a:solidFill>
                    <a:schemeClr val="bg1"/>
                  </a:solidFill>
                </a:rPr>
                <a:t>母婴、健康领域</a:t>
              </a:r>
              <a:endParaRPr lang="zh-CN" altLang="en-US" b="1">
                <a:solidFill>
                  <a:schemeClr val="bg1"/>
                </a:solidFill>
              </a:endParaRPr>
            </a:p>
          </p:txBody>
        </p:sp>
      </p:grpSp>
      <p:sp>
        <p:nvSpPr>
          <p:cNvPr id="592" name="矩形 591"/>
          <p:cNvSpPr/>
          <p:nvPr/>
        </p:nvSpPr>
        <p:spPr>
          <a:xfrm>
            <a:off x="5907405" y="4344670"/>
            <a:ext cx="178435" cy="17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55u58PICZeE"/>
          <p:cNvPicPr>
            <a:picLocks noChangeAspect="1"/>
          </p:cNvPicPr>
          <p:nvPr/>
        </p:nvPicPr>
        <p:blipFill>
          <a:blip r:embed="rId3"/>
          <a:stretch>
            <a:fillRect/>
          </a:stretch>
        </p:blipFill>
        <p:spPr>
          <a:xfrm>
            <a:off x="905510" y="1844040"/>
            <a:ext cx="4241800" cy="4196080"/>
          </a:xfrm>
          <a:prstGeom prst="rect">
            <a:avLst/>
          </a:prstGeom>
        </p:spPr>
      </p:pic>
    </p:spTree>
    <p:custDataLst>
      <p:tags r:id="rId4"/>
    </p:custData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100"/>
                            </p:stCondLst>
                            <p:childTnLst>
                              <p:par>
                                <p:cTn id="13" presetID="2" presetClass="entr" presetSubtype="2" decel="100000" fill="hold" grpId="0" nodeType="afterEffect">
                                  <p:stCondLst>
                                    <p:cond delay="0"/>
                                  </p:stCondLst>
                                  <p:childTnLst>
                                    <p:set>
                                      <p:cBhvr>
                                        <p:cTn id="14" dur="1" fill="hold">
                                          <p:stCondLst>
                                            <p:cond delay="0"/>
                                          </p:stCondLst>
                                        </p:cTn>
                                        <p:tgtEl>
                                          <p:spTgt spid="602"/>
                                        </p:tgtEl>
                                        <p:attrNameLst>
                                          <p:attrName>style.visibility</p:attrName>
                                        </p:attrNameLst>
                                      </p:cBhvr>
                                      <p:to>
                                        <p:strVal val="visible"/>
                                      </p:to>
                                    </p:set>
                                    <p:anim calcmode="lin" valueType="num">
                                      <p:cBhvr additive="base">
                                        <p:cTn id="15" dur="500" fill="hold"/>
                                        <p:tgtEl>
                                          <p:spTgt spid="602"/>
                                        </p:tgtEl>
                                        <p:attrNameLst>
                                          <p:attrName>ppt_x</p:attrName>
                                        </p:attrNameLst>
                                      </p:cBhvr>
                                      <p:tavLst>
                                        <p:tav tm="0">
                                          <p:val>
                                            <p:strVal val="1+#ppt_w/2"/>
                                          </p:val>
                                        </p:tav>
                                        <p:tav tm="100000">
                                          <p:val>
                                            <p:strVal val="#ppt_x"/>
                                          </p:val>
                                        </p:tav>
                                      </p:tavLst>
                                    </p:anim>
                                    <p:anim calcmode="lin" valueType="num">
                                      <p:cBhvr additive="base">
                                        <p:cTn id="16" dur="500" fill="hold"/>
                                        <p:tgtEl>
                                          <p:spTgt spid="602"/>
                                        </p:tgtEl>
                                        <p:attrNameLst>
                                          <p:attrName>ppt_y</p:attrName>
                                        </p:attrNameLst>
                                      </p:cBhvr>
                                      <p:tavLst>
                                        <p:tav tm="0">
                                          <p:val>
                                            <p:strVal val="#ppt_y"/>
                                          </p:val>
                                        </p:tav>
                                        <p:tav tm="100000">
                                          <p:val>
                                            <p:strVal val="#ppt_y"/>
                                          </p:val>
                                        </p:tav>
                                      </p:tavLst>
                                    </p:anim>
                                  </p:childTnLst>
                                </p:cTn>
                              </p:par>
                            </p:childTnLst>
                          </p:cTn>
                        </p:par>
                        <p:par>
                          <p:cTn id="17" fill="hold">
                            <p:stCondLst>
                              <p:cond delay="1600"/>
                            </p:stCondLst>
                            <p:childTnLst>
                              <p:par>
                                <p:cTn id="18" presetID="2" presetClass="entr" presetSubtype="2" fill="hold" nodeType="afterEffect">
                                  <p:stCondLst>
                                    <p:cond delay="0"/>
                                  </p:stCondLst>
                                  <p:childTnLst>
                                    <p:set>
                                      <p:cBhvr>
                                        <p:cTn id="19" dur="1" fill="hold">
                                          <p:stCondLst>
                                            <p:cond delay="0"/>
                                          </p:stCondLst>
                                        </p:cTn>
                                        <p:tgtEl>
                                          <p:spTgt spid="594"/>
                                        </p:tgtEl>
                                        <p:attrNameLst>
                                          <p:attrName>style.visibility</p:attrName>
                                        </p:attrNameLst>
                                      </p:cBhvr>
                                      <p:to>
                                        <p:strVal val="visible"/>
                                      </p:to>
                                    </p:set>
                                    <p:anim calcmode="lin" valueType="num">
                                      <p:cBhvr additive="base">
                                        <p:cTn id="20" dur="500" fill="hold"/>
                                        <p:tgtEl>
                                          <p:spTgt spid="594"/>
                                        </p:tgtEl>
                                        <p:attrNameLst>
                                          <p:attrName>ppt_x</p:attrName>
                                        </p:attrNameLst>
                                      </p:cBhvr>
                                      <p:tavLst>
                                        <p:tav tm="0">
                                          <p:val>
                                            <p:strVal val="1+#ppt_w/2"/>
                                          </p:val>
                                        </p:tav>
                                        <p:tav tm="100000">
                                          <p:val>
                                            <p:strVal val="#ppt_x"/>
                                          </p:val>
                                        </p:tav>
                                      </p:tavLst>
                                    </p:anim>
                                    <p:anim calcmode="lin" valueType="num">
                                      <p:cBhvr additive="base">
                                        <p:cTn id="21" dur="500" fill="hold"/>
                                        <p:tgtEl>
                                          <p:spTgt spid="594"/>
                                        </p:tgtEl>
                                        <p:attrNameLst>
                                          <p:attrName>ppt_y</p:attrName>
                                        </p:attrNameLst>
                                      </p:cBhvr>
                                      <p:tavLst>
                                        <p:tav tm="0">
                                          <p:val>
                                            <p:strVal val="#ppt_y"/>
                                          </p:val>
                                        </p:tav>
                                        <p:tav tm="100000">
                                          <p:val>
                                            <p:strVal val="#ppt_y"/>
                                          </p:val>
                                        </p:tav>
                                      </p:tavLst>
                                    </p:anim>
                                  </p:childTnLst>
                                </p:cTn>
                              </p:par>
                              <p:par>
                                <p:cTn id="22" presetID="12" presetClass="entr" presetSubtype="8"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p:tgtEl>
                                          <p:spTgt spid="7"/>
                                        </p:tgtEl>
                                        <p:attrNameLst>
                                          <p:attrName>ppt_x</p:attrName>
                                        </p:attrNameLst>
                                      </p:cBhvr>
                                      <p:tavLst>
                                        <p:tav tm="0">
                                          <p:val>
                                            <p:strVal val="#ppt_x-#ppt_w*1.125000"/>
                                          </p:val>
                                        </p:tav>
                                        <p:tav tm="100000">
                                          <p:val>
                                            <p:strVal val="#ppt_x"/>
                                          </p:val>
                                        </p:tav>
                                      </p:tavLst>
                                    </p:anim>
                                    <p:animEffect transition="in" filter="wipe(right)">
                                      <p:cBhvr>
                                        <p:cTn id="25" dur="500"/>
                                        <p:tgtEl>
                                          <p:spTgt spid="7"/>
                                        </p:tgtEl>
                                      </p:cBhvr>
                                    </p:animEffect>
                                  </p:childTnLst>
                                </p:cTn>
                              </p:par>
                            </p:childTnLst>
                          </p:cTn>
                        </p:par>
                        <p:par>
                          <p:cTn id="26" fill="hold">
                            <p:stCondLst>
                              <p:cond delay="2100"/>
                            </p:stCondLst>
                            <p:childTnLst>
                              <p:par>
                                <p:cTn id="27" presetID="12" presetClass="entr" presetSubtype="4" fill="hold" grpId="0" nodeType="afterEffect">
                                  <p:stCondLst>
                                    <p:cond delay="0"/>
                                  </p:stCondLst>
                                  <p:childTnLst>
                                    <p:set>
                                      <p:cBhvr>
                                        <p:cTn id="28" dur="1" fill="hold">
                                          <p:stCondLst>
                                            <p:cond delay="0"/>
                                          </p:stCondLst>
                                        </p:cTn>
                                        <p:tgtEl>
                                          <p:spTgt spid="592"/>
                                        </p:tgtEl>
                                        <p:attrNameLst>
                                          <p:attrName>style.visibility</p:attrName>
                                        </p:attrNameLst>
                                      </p:cBhvr>
                                      <p:to>
                                        <p:strVal val="visible"/>
                                      </p:to>
                                    </p:set>
                                    <p:anim calcmode="lin" valueType="num">
                                      <p:cBhvr additive="base">
                                        <p:cTn id="29" dur="500"/>
                                        <p:tgtEl>
                                          <p:spTgt spid="592"/>
                                        </p:tgtEl>
                                        <p:attrNameLst>
                                          <p:attrName>ppt_y</p:attrName>
                                        </p:attrNameLst>
                                      </p:cBhvr>
                                      <p:tavLst>
                                        <p:tav tm="0">
                                          <p:val>
                                            <p:strVal val="#ppt_y+#ppt_h*1.125000"/>
                                          </p:val>
                                        </p:tav>
                                        <p:tav tm="100000">
                                          <p:val>
                                            <p:strVal val="#ppt_y"/>
                                          </p:val>
                                        </p:tav>
                                      </p:tavLst>
                                    </p:anim>
                                    <p:animEffect transition="in" filter="wipe(up)">
                                      <p:cBhvr>
                                        <p:cTn id="30" dur="500"/>
                                        <p:tgtEl>
                                          <p:spTgt spid="592"/>
                                        </p:tgtEl>
                                      </p:cBhvr>
                                    </p:animEffect>
                                  </p:childTnLst>
                                </p:cTn>
                              </p:par>
                              <p:par>
                                <p:cTn id="31" presetID="2" presetClass="entr" presetSubtype="2" decel="100000" fill="hold" grpId="0" nodeType="withEffect">
                                  <p:stCondLst>
                                    <p:cond delay="250"/>
                                  </p:stCondLst>
                                  <p:childTnLst>
                                    <p:set>
                                      <p:cBhvr>
                                        <p:cTn id="32" dur="1" fill="hold">
                                          <p:stCondLst>
                                            <p:cond delay="0"/>
                                          </p:stCondLst>
                                        </p:cTn>
                                        <p:tgtEl>
                                          <p:spTgt spid="601"/>
                                        </p:tgtEl>
                                        <p:attrNameLst>
                                          <p:attrName>style.visibility</p:attrName>
                                        </p:attrNameLst>
                                      </p:cBhvr>
                                      <p:to>
                                        <p:strVal val="visible"/>
                                      </p:to>
                                    </p:set>
                                    <p:anim calcmode="lin" valueType="num">
                                      <p:cBhvr additive="base">
                                        <p:cTn id="33" dur="500" fill="hold"/>
                                        <p:tgtEl>
                                          <p:spTgt spid="601"/>
                                        </p:tgtEl>
                                        <p:attrNameLst>
                                          <p:attrName>ppt_x</p:attrName>
                                        </p:attrNameLst>
                                      </p:cBhvr>
                                      <p:tavLst>
                                        <p:tav tm="0">
                                          <p:val>
                                            <p:strVal val="1+#ppt_w/2"/>
                                          </p:val>
                                        </p:tav>
                                        <p:tav tm="100000">
                                          <p:val>
                                            <p:strVal val="#ppt_x"/>
                                          </p:val>
                                        </p:tav>
                                      </p:tavLst>
                                    </p:anim>
                                    <p:anim calcmode="lin" valueType="num">
                                      <p:cBhvr additive="base">
                                        <p:cTn id="34" dur="500" fill="hold"/>
                                        <p:tgtEl>
                                          <p:spTgt spid="6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01" grpId="0"/>
      <p:bldP spid="602" grpId="0"/>
      <p:bldP spid="59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995680" y="259715"/>
            <a:ext cx="6005830" cy="1111885"/>
          </a:xfrm>
          <a:prstGeom prst="rect">
            <a:avLst/>
          </a:prstGeom>
        </p:spPr>
        <p:txBody>
          <a:bodyPr vert="horz" wrap="square" lIns="91440" tIns="45720" rIns="91440" bIns="45720" rtlCol="0" anchor="ctr">
            <a:normAutofit/>
          </a:bodyPr>
          <a:lstStyle>
            <a:lvl1pPr>
              <a:lnSpc>
                <a:spcPct val="90000"/>
              </a:lnSpc>
              <a:spcBef>
                <a:spcPct val="0"/>
              </a:spcBef>
              <a:buNone/>
              <a:defRPr sz="4000">
                <a:solidFill>
                  <a:srgbClr val="00B0F0"/>
                </a:solidFill>
                <a:latin typeface="+mj-lt"/>
                <a:ea typeface="+mj-ea"/>
                <a:cs typeface="+mj-cs"/>
              </a:defRPr>
            </a:lvl1pPr>
          </a:lstStyle>
          <a:p>
            <a:r>
              <a:rPr lang="en-US" altLang="zh-CN" sz="3200" b="1" dirty="0">
                <a:solidFill>
                  <a:schemeClr val="tx1"/>
                </a:solidFill>
                <a:latin typeface="微软雅黑" panose="020B0503020204020204" charset="-122"/>
                <a:ea typeface="微软雅黑" panose="020B0503020204020204" charset="-122"/>
              </a:rPr>
              <a:t>淘宝头条入驻标准及准入规则</a:t>
            </a:r>
            <a:endParaRPr lang="en-US" altLang="zh-CN" sz="3200" b="1" dirty="0">
              <a:solidFill>
                <a:schemeClr val="tx1"/>
              </a:solidFill>
              <a:latin typeface="微软雅黑" panose="020B0503020204020204" charset="-122"/>
              <a:ea typeface="微软雅黑" panose="020B0503020204020204" charset="-122"/>
            </a:endParaRPr>
          </a:p>
        </p:txBody>
      </p:sp>
      <p:pic>
        <p:nvPicPr>
          <p:cNvPr id="4" name="图片 3" descr="20149309313"/>
          <p:cNvPicPr>
            <a:picLocks noChangeAspect="1"/>
          </p:cNvPicPr>
          <p:nvPr/>
        </p:nvPicPr>
        <p:blipFill>
          <a:blip r:embed="rId2"/>
          <a:stretch>
            <a:fillRect/>
          </a:stretch>
        </p:blipFill>
        <p:spPr>
          <a:xfrm>
            <a:off x="9034145" y="635"/>
            <a:ext cx="2990300" cy="900007"/>
          </a:xfrm>
          <a:prstGeom prst="rect">
            <a:avLst/>
          </a:prstGeom>
        </p:spPr>
      </p:pic>
      <p:sp>
        <p:nvSpPr>
          <p:cNvPr id="601" name="Content Placeholder 2"/>
          <p:cNvSpPr txBox="1"/>
          <p:nvPr/>
        </p:nvSpPr>
        <p:spPr>
          <a:xfrm>
            <a:off x="5108575" y="3858895"/>
            <a:ext cx="6473825" cy="412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087755" rtl="0" eaLnBrk="1" fontAlgn="auto" latinLnBrk="0" hangingPunct="1">
              <a:lnSpc>
                <a:spcPct val="100000"/>
              </a:lnSpc>
              <a:spcBef>
                <a:spcPts val="0"/>
              </a:spcBef>
              <a:spcAft>
                <a:spcPts val="0"/>
              </a:spcAft>
              <a:buClrTx/>
              <a:buSzTx/>
              <a:buFont typeface="Arial" panose="020B0604020202020204" pitchFamily="34" charset="0"/>
              <a:buNone/>
              <a:defRPr/>
            </a:pPr>
            <a:r>
              <a:rPr kumimoji="0"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mn-cs"/>
              </a:rPr>
              <a:t>领域内专业人士或机构：摄影师、摄影杂志等。</a:t>
            </a:r>
            <a:endParaRPr kumimoji="0" lang="en-US" altLang="zh-CN"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602" name="文本框 601"/>
          <p:cNvSpPr txBox="1"/>
          <p:nvPr/>
        </p:nvSpPr>
        <p:spPr>
          <a:xfrm>
            <a:off x="5019040" y="1890395"/>
            <a:ext cx="2870200" cy="429895"/>
          </a:xfrm>
          <a:prstGeom prst="rect">
            <a:avLst/>
          </a:prstGeom>
          <a:noFill/>
        </p:spPr>
        <p:txBody>
          <a:bodyPr wrap="square" rtlCol="0">
            <a:spAutoFit/>
          </a:bodyPr>
          <a:lstStyle/>
          <a:p>
            <a:pPr marR="0" defTabSz="685165" eaLnBrk="1" fontAlgn="auto" hangingPunct="1">
              <a:spcBef>
                <a:spcPts val="0"/>
              </a:spcBef>
              <a:spcAft>
                <a:spcPts val="0"/>
              </a:spcAft>
              <a:buClrTx/>
              <a:buSzTx/>
              <a:buFontTx/>
              <a:buNone/>
              <a:defRPr/>
            </a:pPr>
            <a:r>
              <a:rPr kumimoji="0" lang="zh-CN" altLang="en-US" sz="2200" b="1" kern="1200" cap="none" spc="0" normalizeH="0" baseline="0" noProof="0" dirty="0" smtClean="0">
                <a:solidFill>
                  <a:schemeClr val="tx1">
                    <a:lumMod val="95000"/>
                    <a:lumOff val="5000"/>
                  </a:schemeClr>
                </a:solidFill>
                <a:latin typeface="+mn-lt"/>
                <a:ea typeface="+mn-ea"/>
                <a:cs typeface="+mn-cs"/>
              </a:rPr>
              <a:t>淘宝头条的准入规则：</a:t>
            </a:r>
            <a:endParaRPr kumimoji="0" lang="zh-CN" altLang="en-US" sz="2200" b="1" kern="1200" cap="none" spc="0" normalizeH="0" baseline="0" noProof="0" dirty="0" smtClean="0">
              <a:solidFill>
                <a:schemeClr val="tx1">
                  <a:lumMod val="95000"/>
                  <a:lumOff val="5000"/>
                </a:schemeClr>
              </a:solidFill>
              <a:latin typeface="+mn-lt"/>
              <a:ea typeface="+mn-ea"/>
              <a:cs typeface="+mn-cs"/>
            </a:endParaRPr>
          </a:p>
        </p:txBody>
      </p:sp>
      <p:grpSp>
        <p:nvGrpSpPr>
          <p:cNvPr id="594" name="组合 593"/>
          <p:cNvGrpSpPr/>
          <p:nvPr/>
        </p:nvGrpSpPr>
        <p:grpSpPr>
          <a:xfrm>
            <a:off x="5108575" y="2647950"/>
            <a:ext cx="4416425" cy="787400"/>
            <a:chOff x="8765" y="3570"/>
            <a:chExt cx="6955" cy="1240"/>
          </a:xfrm>
        </p:grpSpPr>
        <p:sp>
          <p:nvSpPr>
            <p:cNvPr id="40" name=" 40"/>
            <p:cNvSpPr/>
            <p:nvPr/>
          </p:nvSpPr>
          <p:spPr>
            <a:xfrm flipH="1">
              <a:off x="8765" y="3570"/>
              <a:ext cx="6955" cy="124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8" name="文本框 37"/>
            <p:cNvSpPr txBox="1"/>
            <p:nvPr/>
          </p:nvSpPr>
          <p:spPr>
            <a:xfrm>
              <a:off x="9921" y="3900"/>
              <a:ext cx="5573" cy="580"/>
            </a:xfrm>
            <a:prstGeom prst="rect">
              <a:avLst/>
            </a:prstGeom>
            <a:noFill/>
          </p:spPr>
          <p:txBody>
            <a:bodyPr wrap="square" rtlCol="0">
              <a:spAutoFit/>
            </a:bodyPr>
            <a:p>
              <a:r>
                <a:rPr lang="zh-CN" altLang="en-US" b="1">
                  <a:solidFill>
                    <a:schemeClr val="bg1"/>
                  </a:solidFill>
                </a:rPr>
                <a:t>摄影领域</a:t>
              </a:r>
              <a:endParaRPr lang="zh-CN" altLang="en-US" b="1">
                <a:solidFill>
                  <a:schemeClr val="bg1"/>
                </a:solidFill>
              </a:endParaRPr>
            </a:p>
          </p:txBody>
        </p:sp>
      </p:grpSp>
      <p:sp>
        <p:nvSpPr>
          <p:cNvPr id="39" name="Content Placeholder 2"/>
          <p:cNvSpPr txBox="1"/>
          <p:nvPr/>
        </p:nvSpPr>
        <p:spPr>
          <a:xfrm>
            <a:off x="5108575" y="4639945"/>
            <a:ext cx="6473825" cy="8528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087755" rtl="0" eaLnBrk="1" fontAlgn="auto" latinLnBrk="0" hangingPunct="1">
              <a:lnSpc>
                <a:spcPct val="115000"/>
              </a:lnSpc>
              <a:spcBef>
                <a:spcPts val="0"/>
              </a:spcBef>
              <a:spcAft>
                <a:spcPts val="0"/>
              </a:spcAft>
              <a:buClrTx/>
              <a:buSzTx/>
              <a:buFont typeface="Arial" panose="020B0604020202020204" pitchFamily="34" charset="0"/>
              <a:buNone/>
              <a:defRPr/>
            </a:pPr>
            <a:r>
              <a:rPr kumimoji="0"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mn-cs"/>
              </a:rPr>
              <a:t>自媒体：外部渠道（微信公众号、今日头条、微博、豆瓣等）长期固定产出摄影内容，粉丝量在五千以上。</a:t>
            </a:r>
            <a:endParaRPr kumimoji="0" lang="en-US" altLang="zh-CN"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592" name="矩形 591"/>
          <p:cNvSpPr/>
          <p:nvPr/>
        </p:nvSpPr>
        <p:spPr>
          <a:xfrm>
            <a:off x="4840605" y="3976370"/>
            <a:ext cx="178435" cy="17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93" name="矩形 592"/>
          <p:cNvSpPr/>
          <p:nvPr/>
        </p:nvSpPr>
        <p:spPr>
          <a:xfrm>
            <a:off x="4840605" y="4768215"/>
            <a:ext cx="178435" cy="17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descr="2531170_121650487001_2"/>
          <p:cNvPicPr>
            <a:picLocks noChangeAspect="1"/>
          </p:cNvPicPr>
          <p:nvPr/>
        </p:nvPicPr>
        <p:blipFill>
          <a:blip r:embed="rId3"/>
          <a:stretch>
            <a:fillRect/>
          </a:stretch>
        </p:blipFill>
        <p:spPr>
          <a:xfrm>
            <a:off x="995680" y="1540510"/>
            <a:ext cx="3711575" cy="4632960"/>
          </a:xfrm>
          <a:prstGeom prst="rect">
            <a:avLst/>
          </a:prstGeom>
        </p:spPr>
      </p:pic>
    </p:spTree>
    <p:custDataLst>
      <p:tags r:id="rId4"/>
    </p:custData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100"/>
                            </p:stCondLst>
                            <p:childTnLst>
                              <p:par>
                                <p:cTn id="13" presetID="2" presetClass="entr" presetSubtype="2" decel="100000" fill="hold" grpId="0" nodeType="afterEffect">
                                  <p:stCondLst>
                                    <p:cond delay="0"/>
                                  </p:stCondLst>
                                  <p:childTnLst>
                                    <p:set>
                                      <p:cBhvr>
                                        <p:cTn id="14" dur="1" fill="hold">
                                          <p:stCondLst>
                                            <p:cond delay="0"/>
                                          </p:stCondLst>
                                        </p:cTn>
                                        <p:tgtEl>
                                          <p:spTgt spid="602"/>
                                        </p:tgtEl>
                                        <p:attrNameLst>
                                          <p:attrName>style.visibility</p:attrName>
                                        </p:attrNameLst>
                                      </p:cBhvr>
                                      <p:to>
                                        <p:strVal val="visible"/>
                                      </p:to>
                                    </p:set>
                                    <p:anim calcmode="lin" valueType="num">
                                      <p:cBhvr additive="base">
                                        <p:cTn id="15" dur="500" fill="hold"/>
                                        <p:tgtEl>
                                          <p:spTgt spid="602"/>
                                        </p:tgtEl>
                                        <p:attrNameLst>
                                          <p:attrName>ppt_x</p:attrName>
                                        </p:attrNameLst>
                                      </p:cBhvr>
                                      <p:tavLst>
                                        <p:tav tm="0">
                                          <p:val>
                                            <p:strVal val="1+#ppt_w/2"/>
                                          </p:val>
                                        </p:tav>
                                        <p:tav tm="100000">
                                          <p:val>
                                            <p:strVal val="#ppt_x"/>
                                          </p:val>
                                        </p:tav>
                                      </p:tavLst>
                                    </p:anim>
                                    <p:anim calcmode="lin" valueType="num">
                                      <p:cBhvr additive="base">
                                        <p:cTn id="16" dur="500" fill="hold"/>
                                        <p:tgtEl>
                                          <p:spTgt spid="602"/>
                                        </p:tgtEl>
                                        <p:attrNameLst>
                                          <p:attrName>ppt_y</p:attrName>
                                        </p:attrNameLst>
                                      </p:cBhvr>
                                      <p:tavLst>
                                        <p:tav tm="0">
                                          <p:val>
                                            <p:strVal val="#ppt_y"/>
                                          </p:val>
                                        </p:tav>
                                        <p:tav tm="100000">
                                          <p:val>
                                            <p:strVal val="#ppt_y"/>
                                          </p:val>
                                        </p:tav>
                                      </p:tavLst>
                                    </p:anim>
                                  </p:childTnLst>
                                </p:cTn>
                              </p:par>
                            </p:childTnLst>
                          </p:cTn>
                        </p:par>
                        <p:par>
                          <p:cTn id="17" fill="hold">
                            <p:stCondLst>
                              <p:cond delay="1600"/>
                            </p:stCondLst>
                            <p:childTnLst>
                              <p:par>
                                <p:cTn id="18" presetID="2" presetClass="entr" presetSubtype="2" fill="hold" nodeType="afterEffect">
                                  <p:stCondLst>
                                    <p:cond delay="0"/>
                                  </p:stCondLst>
                                  <p:childTnLst>
                                    <p:set>
                                      <p:cBhvr>
                                        <p:cTn id="19" dur="1" fill="hold">
                                          <p:stCondLst>
                                            <p:cond delay="0"/>
                                          </p:stCondLst>
                                        </p:cTn>
                                        <p:tgtEl>
                                          <p:spTgt spid="594"/>
                                        </p:tgtEl>
                                        <p:attrNameLst>
                                          <p:attrName>style.visibility</p:attrName>
                                        </p:attrNameLst>
                                      </p:cBhvr>
                                      <p:to>
                                        <p:strVal val="visible"/>
                                      </p:to>
                                    </p:set>
                                    <p:anim calcmode="lin" valueType="num">
                                      <p:cBhvr additive="base">
                                        <p:cTn id="20" dur="500" fill="hold"/>
                                        <p:tgtEl>
                                          <p:spTgt spid="594"/>
                                        </p:tgtEl>
                                        <p:attrNameLst>
                                          <p:attrName>ppt_x</p:attrName>
                                        </p:attrNameLst>
                                      </p:cBhvr>
                                      <p:tavLst>
                                        <p:tav tm="0">
                                          <p:val>
                                            <p:strVal val="1+#ppt_w/2"/>
                                          </p:val>
                                        </p:tav>
                                        <p:tav tm="100000">
                                          <p:val>
                                            <p:strVal val="#ppt_x"/>
                                          </p:val>
                                        </p:tav>
                                      </p:tavLst>
                                    </p:anim>
                                    <p:anim calcmode="lin" valueType="num">
                                      <p:cBhvr additive="base">
                                        <p:cTn id="21" dur="500" fill="hold"/>
                                        <p:tgtEl>
                                          <p:spTgt spid="594"/>
                                        </p:tgtEl>
                                        <p:attrNameLst>
                                          <p:attrName>ppt_y</p:attrName>
                                        </p:attrNameLst>
                                      </p:cBhvr>
                                      <p:tavLst>
                                        <p:tav tm="0">
                                          <p:val>
                                            <p:strVal val="#ppt_y"/>
                                          </p:val>
                                        </p:tav>
                                        <p:tav tm="100000">
                                          <p:val>
                                            <p:strVal val="#ppt_y"/>
                                          </p:val>
                                        </p:tav>
                                      </p:tavLst>
                                    </p:anim>
                                  </p:childTnLst>
                                </p:cTn>
                              </p:par>
                              <p:par>
                                <p:cTn id="22" presetID="12" presetClass="entr" presetSubtype="4"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p:tgtEl>
                                          <p:spTgt spid="3"/>
                                        </p:tgtEl>
                                        <p:attrNameLst>
                                          <p:attrName>ppt_y</p:attrName>
                                        </p:attrNameLst>
                                      </p:cBhvr>
                                      <p:tavLst>
                                        <p:tav tm="0">
                                          <p:val>
                                            <p:strVal val="#ppt_y+#ppt_h*1.125000"/>
                                          </p:val>
                                        </p:tav>
                                        <p:tav tm="100000">
                                          <p:val>
                                            <p:strVal val="#ppt_y"/>
                                          </p:val>
                                        </p:tav>
                                      </p:tavLst>
                                    </p:anim>
                                    <p:animEffect transition="in" filter="wipe(up)">
                                      <p:cBhvr>
                                        <p:cTn id="25" dur="500"/>
                                        <p:tgtEl>
                                          <p:spTgt spid="3"/>
                                        </p:tgtEl>
                                      </p:cBhvr>
                                    </p:animEffect>
                                  </p:childTnLst>
                                </p:cTn>
                              </p:par>
                            </p:childTnLst>
                          </p:cTn>
                        </p:par>
                        <p:par>
                          <p:cTn id="26" fill="hold">
                            <p:stCondLst>
                              <p:cond delay="2100"/>
                            </p:stCondLst>
                            <p:childTnLst>
                              <p:par>
                                <p:cTn id="27" presetID="12" presetClass="entr" presetSubtype="4" fill="hold" grpId="0" nodeType="afterEffect">
                                  <p:stCondLst>
                                    <p:cond delay="0"/>
                                  </p:stCondLst>
                                  <p:childTnLst>
                                    <p:set>
                                      <p:cBhvr>
                                        <p:cTn id="28" dur="1" fill="hold">
                                          <p:stCondLst>
                                            <p:cond delay="0"/>
                                          </p:stCondLst>
                                        </p:cTn>
                                        <p:tgtEl>
                                          <p:spTgt spid="592"/>
                                        </p:tgtEl>
                                        <p:attrNameLst>
                                          <p:attrName>style.visibility</p:attrName>
                                        </p:attrNameLst>
                                      </p:cBhvr>
                                      <p:to>
                                        <p:strVal val="visible"/>
                                      </p:to>
                                    </p:set>
                                    <p:anim calcmode="lin" valueType="num">
                                      <p:cBhvr additive="base">
                                        <p:cTn id="29" dur="500"/>
                                        <p:tgtEl>
                                          <p:spTgt spid="592"/>
                                        </p:tgtEl>
                                        <p:attrNameLst>
                                          <p:attrName>ppt_y</p:attrName>
                                        </p:attrNameLst>
                                      </p:cBhvr>
                                      <p:tavLst>
                                        <p:tav tm="0">
                                          <p:val>
                                            <p:strVal val="#ppt_y+#ppt_h*1.125000"/>
                                          </p:val>
                                        </p:tav>
                                        <p:tav tm="100000">
                                          <p:val>
                                            <p:strVal val="#ppt_y"/>
                                          </p:val>
                                        </p:tav>
                                      </p:tavLst>
                                    </p:anim>
                                    <p:animEffect transition="in" filter="wipe(up)">
                                      <p:cBhvr>
                                        <p:cTn id="30" dur="500"/>
                                        <p:tgtEl>
                                          <p:spTgt spid="592"/>
                                        </p:tgtEl>
                                      </p:cBhvr>
                                    </p:animEffect>
                                  </p:childTnLst>
                                </p:cTn>
                              </p:par>
                              <p:par>
                                <p:cTn id="31" presetID="2" presetClass="entr" presetSubtype="2" decel="100000" fill="hold" grpId="0" nodeType="withEffect">
                                  <p:stCondLst>
                                    <p:cond delay="250"/>
                                  </p:stCondLst>
                                  <p:childTnLst>
                                    <p:set>
                                      <p:cBhvr>
                                        <p:cTn id="32" dur="1" fill="hold">
                                          <p:stCondLst>
                                            <p:cond delay="0"/>
                                          </p:stCondLst>
                                        </p:cTn>
                                        <p:tgtEl>
                                          <p:spTgt spid="601"/>
                                        </p:tgtEl>
                                        <p:attrNameLst>
                                          <p:attrName>style.visibility</p:attrName>
                                        </p:attrNameLst>
                                      </p:cBhvr>
                                      <p:to>
                                        <p:strVal val="visible"/>
                                      </p:to>
                                    </p:set>
                                    <p:anim calcmode="lin" valueType="num">
                                      <p:cBhvr additive="base">
                                        <p:cTn id="33" dur="500" fill="hold"/>
                                        <p:tgtEl>
                                          <p:spTgt spid="601"/>
                                        </p:tgtEl>
                                        <p:attrNameLst>
                                          <p:attrName>ppt_x</p:attrName>
                                        </p:attrNameLst>
                                      </p:cBhvr>
                                      <p:tavLst>
                                        <p:tav tm="0">
                                          <p:val>
                                            <p:strVal val="1+#ppt_w/2"/>
                                          </p:val>
                                        </p:tav>
                                        <p:tav tm="100000">
                                          <p:val>
                                            <p:strVal val="#ppt_x"/>
                                          </p:val>
                                        </p:tav>
                                      </p:tavLst>
                                    </p:anim>
                                    <p:anim calcmode="lin" valueType="num">
                                      <p:cBhvr additive="base">
                                        <p:cTn id="34" dur="500" fill="hold"/>
                                        <p:tgtEl>
                                          <p:spTgt spid="601"/>
                                        </p:tgtEl>
                                        <p:attrNameLst>
                                          <p:attrName>ppt_y</p:attrName>
                                        </p:attrNameLst>
                                      </p:cBhvr>
                                      <p:tavLst>
                                        <p:tav tm="0">
                                          <p:val>
                                            <p:strVal val="#ppt_y"/>
                                          </p:val>
                                        </p:tav>
                                        <p:tav tm="100000">
                                          <p:val>
                                            <p:strVal val="#ppt_y"/>
                                          </p:val>
                                        </p:tav>
                                      </p:tavLst>
                                    </p:anim>
                                  </p:childTnLst>
                                </p:cTn>
                              </p:par>
                            </p:childTnLst>
                          </p:cTn>
                        </p:par>
                        <p:par>
                          <p:cTn id="35" fill="hold">
                            <p:stCondLst>
                              <p:cond delay="2600"/>
                            </p:stCondLst>
                            <p:childTnLst>
                              <p:par>
                                <p:cTn id="36" presetID="12" presetClass="entr" presetSubtype="4" fill="hold" grpId="0" nodeType="afterEffect">
                                  <p:stCondLst>
                                    <p:cond delay="0"/>
                                  </p:stCondLst>
                                  <p:childTnLst>
                                    <p:set>
                                      <p:cBhvr>
                                        <p:cTn id="37" dur="1" fill="hold">
                                          <p:stCondLst>
                                            <p:cond delay="0"/>
                                          </p:stCondLst>
                                        </p:cTn>
                                        <p:tgtEl>
                                          <p:spTgt spid="593"/>
                                        </p:tgtEl>
                                        <p:attrNameLst>
                                          <p:attrName>style.visibility</p:attrName>
                                        </p:attrNameLst>
                                      </p:cBhvr>
                                      <p:to>
                                        <p:strVal val="visible"/>
                                      </p:to>
                                    </p:set>
                                    <p:anim calcmode="lin" valueType="num">
                                      <p:cBhvr additive="base">
                                        <p:cTn id="38" dur="500"/>
                                        <p:tgtEl>
                                          <p:spTgt spid="593"/>
                                        </p:tgtEl>
                                        <p:attrNameLst>
                                          <p:attrName>ppt_y</p:attrName>
                                        </p:attrNameLst>
                                      </p:cBhvr>
                                      <p:tavLst>
                                        <p:tav tm="0">
                                          <p:val>
                                            <p:strVal val="#ppt_y+#ppt_h*1.125000"/>
                                          </p:val>
                                        </p:tav>
                                        <p:tav tm="100000">
                                          <p:val>
                                            <p:strVal val="#ppt_y"/>
                                          </p:val>
                                        </p:tav>
                                      </p:tavLst>
                                    </p:anim>
                                    <p:animEffect transition="in" filter="wipe(up)">
                                      <p:cBhvr>
                                        <p:cTn id="39" dur="500"/>
                                        <p:tgtEl>
                                          <p:spTgt spid="593"/>
                                        </p:tgtEl>
                                      </p:cBhvr>
                                    </p:animEffect>
                                  </p:childTnLst>
                                </p:cTn>
                              </p:par>
                              <p:par>
                                <p:cTn id="40" presetID="2" presetClass="entr" presetSubtype="2" decel="100000" fill="hold" grpId="0" nodeType="withEffect">
                                  <p:stCondLst>
                                    <p:cond delay="25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500" fill="hold"/>
                                        <p:tgtEl>
                                          <p:spTgt spid="39"/>
                                        </p:tgtEl>
                                        <p:attrNameLst>
                                          <p:attrName>ppt_x</p:attrName>
                                        </p:attrNameLst>
                                      </p:cBhvr>
                                      <p:tavLst>
                                        <p:tav tm="0">
                                          <p:val>
                                            <p:strVal val="1+#ppt_w/2"/>
                                          </p:val>
                                        </p:tav>
                                        <p:tav tm="100000">
                                          <p:val>
                                            <p:strVal val="#ppt_x"/>
                                          </p:val>
                                        </p:tav>
                                      </p:tavLst>
                                    </p:anim>
                                    <p:anim calcmode="lin" valueType="num">
                                      <p:cBhvr additive="base">
                                        <p:cTn id="43"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01" grpId="0"/>
      <p:bldP spid="602" grpId="0"/>
      <p:bldP spid="39" grpId="0"/>
      <p:bldP spid="592" grpId="0" bldLvl="0" animBg="1"/>
      <p:bldP spid="59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995680" y="259715"/>
            <a:ext cx="6005830" cy="1111885"/>
          </a:xfrm>
          <a:prstGeom prst="rect">
            <a:avLst/>
          </a:prstGeom>
        </p:spPr>
        <p:txBody>
          <a:bodyPr vert="horz" wrap="square" lIns="91440" tIns="45720" rIns="91440" bIns="45720" rtlCol="0" anchor="ctr">
            <a:normAutofit/>
          </a:bodyPr>
          <a:lstStyle>
            <a:lvl1pPr>
              <a:lnSpc>
                <a:spcPct val="90000"/>
              </a:lnSpc>
              <a:spcBef>
                <a:spcPct val="0"/>
              </a:spcBef>
              <a:buNone/>
              <a:defRPr sz="4000">
                <a:solidFill>
                  <a:srgbClr val="00B0F0"/>
                </a:solidFill>
                <a:latin typeface="+mj-lt"/>
                <a:ea typeface="+mj-ea"/>
                <a:cs typeface="+mj-cs"/>
              </a:defRPr>
            </a:lvl1pPr>
          </a:lstStyle>
          <a:p>
            <a:r>
              <a:rPr lang="en-US" altLang="zh-CN" sz="3200" b="1" dirty="0">
                <a:solidFill>
                  <a:schemeClr val="tx1"/>
                </a:solidFill>
                <a:latin typeface="微软雅黑" panose="020B0503020204020204" charset="-122"/>
                <a:ea typeface="微软雅黑" panose="020B0503020204020204" charset="-122"/>
              </a:rPr>
              <a:t>淘宝头条入驻标准及准入规则</a:t>
            </a:r>
            <a:endParaRPr lang="en-US" altLang="zh-CN" sz="3200" b="1" dirty="0">
              <a:solidFill>
                <a:schemeClr val="tx1"/>
              </a:solidFill>
              <a:latin typeface="微软雅黑" panose="020B0503020204020204" charset="-122"/>
              <a:ea typeface="微软雅黑" panose="020B0503020204020204" charset="-122"/>
            </a:endParaRPr>
          </a:p>
        </p:txBody>
      </p:sp>
      <p:pic>
        <p:nvPicPr>
          <p:cNvPr id="4" name="图片 3" descr="20149309313"/>
          <p:cNvPicPr>
            <a:picLocks noChangeAspect="1"/>
          </p:cNvPicPr>
          <p:nvPr/>
        </p:nvPicPr>
        <p:blipFill>
          <a:blip r:embed="rId2"/>
          <a:stretch>
            <a:fillRect/>
          </a:stretch>
        </p:blipFill>
        <p:spPr>
          <a:xfrm>
            <a:off x="9034145" y="635"/>
            <a:ext cx="2990300" cy="900007"/>
          </a:xfrm>
          <a:prstGeom prst="rect">
            <a:avLst/>
          </a:prstGeom>
        </p:spPr>
      </p:pic>
      <p:sp>
        <p:nvSpPr>
          <p:cNvPr id="601" name="Content Placeholder 2"/>
          <p:cNvSpPr txBox="1"/>
          <p:nvPr/>
        </p:nvSpPr>
        <p:spPr>
          <a:xfrm>
            <a:off x="5108575" y="3564255"/>
            <a:ext cx="5657215" cy="412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087755" rtl="0" eaLnBrk="1" fontAlgn="auto" latinLnBrk="0" hangingPunct="1">
              <a:lnSpc>
                <a:spcPct val="100000"/>
              </a:lnSpc>
              <a:spcBef>
                <a:spcPts val="0"/>
              </a:spcBef>
              <a:spcAft>
                <a:spcPts val="0"/>
              </a:spcAft>
              <a:buClrTx/>
              <a:buSzTx/>
              <a:buFont typeface="Arial" panose="020B0604020202020204" pitchFamily="34" charset="0"/>
              <a:buNone/>
              <a:defRPr/>
            </a:pPr>
            <a:r>
              <a:rPr kumimoji="0"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mn-cs"/>
              </a:rPr>
              <a:t>记者或编辑：工作两年以上的数码领域的编辑或记者。</a:t>
            </a:r>
            <a:endParaRPr kumimoji="0" lang="en-US" altLang="zh-CN"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602" name="文本框 601"/>
          <p:cNvSpPr txBox="1"/>
          <p:nvPr/>
        </p:nvSpPr>
        <p:spPr>
          <a:xfrm>
            <a:off x="5019040" y="1585595"/>
            <a:ext cx="2870200" cy="429895"/>
          </a:xfrm>
          <a:prstGeom prst="rect">
            <a:avLst/>
          </a:prstGeom>
          <a:noFill/>
        </p:spPr>
        <p:txBody>
          <a:bodyPr wrap="square" rtlCol="0">
            <a:spAutoFit/>
          </a:bodyPr>
          <a:lstStyle/>
          <a:p>
            <a:pPr marR="0" defTabSz="685165" eaLnBrk="1" fontAlgn="auto" hangingPunct="1">
              <a:spcBef>
                <a:spcPts val="0"/>
              </a:spcBef>
              <a:spcAft>
                <a:spcPts val="0"/>
              </a:spcAft>
              <a:buClrTx/>
              <a:buSzTx/>
              <a:buFontTx/>
              <a:buNone/>
              <a:defRPr/>
            </a:pPr>
            <a:r>
              <a:rPr kumimoji="0" lang="zh-CN" altLang="en-US" sz="2200" b="1" kern="1200" cap="none" spc="0" normalizeH="0" baseline="0" noProof="0" dirty="0" smtClean="0">
                <a:solidFill>
                  <a:schemeClr val="tx1">
                    <a:lumMod val="95000"/>
                    <a:lumOff val="5000"/>
                  </a:schemeClr>
                </a:solidFill>
                <a:latin typeface="+mn-lt"/>
                <a:ea typeface="+mn-ea"/>
                <a:cs typeface="+mn-cs"/>
              </a:rPr>
              <a:t>淘宝头条的准入规则：</a:t>
            </a:r>
            <a:endParaRPr kumimoji="0" lang="zh-CN" altLang="en-US" sz="2200" b="1" kern="1200" cap="none" spc="0" normalizeH="0" baseline="0" noProof="0" dirty="0" smtClean="0">
              <a:solidFill>
                <a:schemeClr val="tx1">
                  <a:lumMod val="95000"/>
                  <a:lumOff val="5000"/>
                </a:schemeClr>
              </a:solidFill>
              <a:latin typeface="+mn-lt"/>
              <a:ea typeface="+mn-ea"/>
              <a:cs typeface="+mn-cs"/>
            </a:endParaRPr>
          </a:p>
        </p:txBody>
      </p:sp>
      <p:grpSp>
        <p:nvGrpSpPr>
          <p:cNvPr id="594" name="组合 593"/>
          <p:cNvGrpSpPr/>
          <p:nvPr/>
        </p:nvGrpSpPr>
        <p:grpSpPr>
          <a:xfrm>
            <a:off x="5108575" y="2343150"/>
            <a:ext cx="4416425" cy="787400"/>
            <a:chOff x="8765" y="3570"/>
            <a:chExt cx="6955" cy="1240"/>
          </a:xfrm>
        </p:grpSpPr>
        <p:sp>
          <p:nvSpPr>
            <p:cNvPr id="40" name=" 40"/>
            <p:cNvSpPr/>
            <p:nvPr/>
          </p:nvSpPr>
          <p:spPr>
            <a:xfrm flipH="1">
              <a:off x="8765" y="3570"/>
              <a:ext cx="6955" cy="124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8" name="文本框 37"/>
            <p:cNvSpPr txBox="1"/>
            <p:nvPr/>
          </p:nvSpPr>
          <p:spPr>
            <a:xfrm>
              <a:off x="9921" y="3900"/>
              <a:ext cx="5573" cy="580"/>
            </a:xfrm>
            <a:prstGeom prst="rect">
              <a:avLst/>
            </a:prstGeom>
            <a:noFill/>
          </p:spPr>
          <p:txBody>
            <a:bodyPr wrap="square" rtlCol="0">
              <a:spAutoFit/>
            </a:bodyPr>
            <a:p>
              <a:r>
                <a:rPr lang="zh-CN" altLang="en-US" b="1">
                  <a:solidFill>
                    <a:schemeClr val="bg1"/>
                  </a:solidFill>
                </a:rPr>
                <a:t>数码领域</a:t>
              </a:r>
              <a:endParaRPr lang="zh-CN" altLang="en-US" b="1">
                <a:solidFill>
                  <a:schemeClr val="bg1"/>
                </a:solidFill>
              </a:endParaRPr>
            </a:p>
          </p:txBody>
        </p:sp>
      </p:grpSp>
      <p:sp>
        <p:nvSpPr>
          <p:cNvPr id="39" name="Content Placeholder 2"/>
          <p:cNvSpPr txBox="1"/>
          <p:nvPr/>
        </p:nvSpPr>
        <p:spPr>
          <a:xfrm>
            <a:off x="5108575" y="4335145"/>
            <a:ext cx="4191000" cy="4648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087755" rtl="0" eaLnBrk="1" fontAlgn="auto" latinLnBrk="0" hangingPunct="1">
              <a:lnSpc>
                <a:spcPct val="115000"/>
              </a:lnSpc>
              <a:spcBef>
                <a:spcPts val="0"/>
              </a:spcBef>
              <a:spcAft>
                <a:spcPts val="0"/>
              </a:spcAft>
              <a:buClrTx/>
              <a:buSzTx/>
              <a:buFont typeface="Arial" panose="020B0604020202020204" pitchFamily="34" charset="0"/>
              <a:buNone/>
              <a:defRPr/>
            </a:pPr>
            <a:r>
              <a:rPr kumimoji="0"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mn-cs"/>
              </a:rPr>
              <a:t>领域内专业人士或机构：垂直网站。</a:t>
            </a:r>
            <a:endParaRPr kumimoji="0" lang="en-US" altLang="zh-CN"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592" name="矩形 591"/>
          <p:cNvSpPr/>
          <p:nvPr/>
        </p:nvSpPr>
        <p:spPr>
          <a:xfrm>
            <a:off x="4840605" y="3671570"/>
            <a:ext cx="178435" cy="17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93" name="矩形 592"/>
          <p:cNvSpPr/>
          <p:nvPr/>
        </p:nvSpPr>
        <p:spPr>
          <a:xfrm>
            <a:off x="4840605" y="4463415"/>
            <a:ext cx="178435" cy="17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5" name="组合 4"/>
          <p:cNvGrpSpPr/>
          <p:nvPr/>
        </p:nvGrpSpPr>
        <p:grpSpPr>
          <a:xfrm>
            <a:off x="645795" y="2179955"/>
            <a:ext cx="3735705" cy="4684395"/>
            <a:chOff x="2977484" y="1071882"/>
            <a:chExt cx="3246853" cy="4071617"/>
          </a:xfrm>
        </p:grpSpPr>
        <p:pic>
          <p:nvPicPr>
            <p:cNvPr id="39957" name="Picture 4"/>
            <p:cNvPicPr>
              <a:picLocks noChangeAspect="1"/>
            </p:cNvPicPr>
            <p:nvPr/>
          </p:nvPicPr>
          <p:blipFill>
            <a:blip r:embed="rId3"/>
            <a:stretch>
              <a:fillRect/>
            </a:stretch>
          </p:blipFill>
          <p:spPr>
            <a:xfrm>
              <a:off x="2977484" y="1071882"/>
              <a:ext cx="3246853" cy="4071617"/>
            </a:xfrm>
            <a:prstGeom prst="rect">
              <a:avLst/>
            </a:prstGeom>
            <a:noFill/>
            <a:ln w="9525">
              <a:noFill/>
            </a:ln>
          </p:spPr>
        </p:pic>
        <p:sp>
          <p:nvSpPr>
            <p:cNvPr id="6" name="Rectangle 5"/>
            <p:cNvSpPr/>
            <p:nvPr/>
          </p:nvSpPr>
          <p:spPr>
            <a:xfrm>
              <a:off x="3402204" y="1408726"/>
              <a:ext cx="2066064" cy="274034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685165" rtl="0" eaLnBrk="1" fontAlgn="auto" latinLnBrk="0" hangingPunct="1">
                <a:lnSpc>
                  <a:spcPct val="100000"/>
                </a:lnSpc>
                <a:spcBef>
                  <a:spcPts val="0"/>
                </a:spcBef>
                <a:spcAft>
                  <a:spcPts val="0"/>
                </a:spcAft>
                <a:buClrTx/>
                <a:buSzTx/>
                <a:buFontTx/>
                <a:buNone/>
                <a:defRPr/>
              </a:pPr>
              <a:endParaRPr kumimoji="0" lang="en-US" sz="1015" b="0" i="0" u="none" strike="noStrike" kern="1200" cap="none" spc="0" normalizeH="0" baseline="0" noProof="0">
                <a:ln>
                  <a:noFill/>
                </a:ln>
                <a:solidFill>
                  <a:schemeClr val="lt1"/>
                </a:solidFill>
                <a:effectLst/>
                <a:uLnTx/>
                <a:uFillTx/>
                <a:latin typeface="+mn-lt"/>
                <a:ea typeface="+mn-ea"/>
                <a:cs typeface="+mn-cs"/>
              </a:endParaRPr>
            </a:p>
          </p:txBody>
        </p:sp>
      </p:grpSp>
      <p:sp>
        <p:nvSpPr>
          <p:cNvPr id="7" name="Content Placeholder 2"/>
          <p:cNvSpPr txBox="1"/>
          <p:nvPr/>
        </p:nvSpPr>
        <p:spPr>
          <a:xfrm>
            <a:off x="5108575" y="5055870"/>
            <a:ext cx="6125845" cy="6635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087755" rtl="0" eaLnBrk="1" fontAlgn="auto" latinLnBrk="0" hangingPunct="1">
              <a:lnSpc>
                <a:spcPct val="100000"/>
              </a:lnSpc>
              <a:spcBef>
                <a:spcPts val="0"/>
              </a:spcBef>
              <a:spcAft>
                <a:spcPts val="0"/>
              </a:spcAft>
              <a:buClrTx/>
              <a:buSzTx/>
              <a:buFont typeface="Arial" panose="020B0604020202020204" pitchFamily="34" charset="0"/>
              <a:buNone/>
              <a:defRPr/>
            </a:pPr>
            <a:r>
              <a:rPr kumimoji="0"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mn-cs"/>
              </a:rPr>
              <a:t>自媒体：外部渠道（微信公众号、各个客户端自媒体号）长期固定产出数码资讯、评测内容，粉丝数达2w+。</a:t>
            </a:r>
            <a:endParaRPr kumimoji="0" lang="en-US" altLang="zh-CN"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8" name="矩形 7"/>
          <p:cNvSpPr/>
          <p:nvPr/>
        </p:nvSpPr>
        <p:spPr>
          <a:xfrm>
            <a:off x="4840605" y="5163185"/>
            <a:ext cx="178435" cy="17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5"/>
    </p:custData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100"/>
                            </p:stCondLst>
                            <p:childTnLst>
                              <p:par>
                                <p:cTn id="13" presetID="2" presetClass="entr" presetSubtype="2" decel="100000" fill="hold" grpId="0" nodeType="afterEffect">
                                  <p:stCondLst>
                                    <p:cond delay="0"/>
                                  </p:stCondLst>
                                  <p:childTnLst>
                                    <p:set>
                                      <p:cBhvr>
                                        <p:cTn id="14" dur="1" fill="hold">
                                          <p:stCondLst>
                                            <p:cond delay="0"/>
                                          </p:stCondLst>
                                        </p:cTn>
                                        <p:tgtEl>
                                          <p:spTgt spid="602"/>
                                        </p:tgtEl>
                                        <p:attrNameLst>
                                          <p:attrName>style.visibility</p:attrName>
                                        </p:attrNameLst>
                                      </p:cBhvr>
                                      <p:to>
                                        <p:strVal val="visible"/>
                                      </p:to>
                                    </p:set>
                                    <p:anim calcmode="lin" valueType="num">
                                      <p:cBhvr additive="base">
                                        <p:cTn id="15" dur="500" fill="hold"/>
                                        <p:tgtEl>
                                          <p:spTgt spid="602"/>
                                        </p:tgtEl>
                                        <p:attrNameLst>
                                          <p:attrName>ppt_x</p:attrName>
                                        </p:attrNameLst>
                                      </p:cBhvr>
                                      <p:tavLst>
                                        <p:tav tm="0">
                                          <p:val>
                                            <p:strVal val="1+#ppt_w/2"/>
                                          </p:val>
                                        </p:tav>
                                        <p:tav tm="100000">
                                          <p:val>
                                            <p:strVal val="#ppt_x"/>
                                          </p:val>
                                        </p:tav>
                                      </p:tavLst>
                                    </p:anim>
                                    <p:anim calcmode="lin" valueType="num">
                                      <p:cBhvr additive="base">
                                        <p:cTn id="16" dur="500" fill="hold"/>
                                        <p:tgtEl>
                                          <p:spTgt spid="602"/>
                                        </p:tgtEl>
                                        <p:attrNameLst>
                                          <p:attrName>ppt_y</p:attrName>
                                        </p:attrNameLst>
                                      </p:cBhvr>
                                      <p:tavLst>
                                        <p:tav tm="0">
                                          <p:val>
                                            <p:strVal val="#ppt_y"/>
                                          </p:val>
                                        </p:tav>
                                        <p:tav tm="100000">
                                          <p:val>
                                            <p:strVal val="#ppt_y"/>
                                          </p:val>
                                        </p:tav>
                                      </p:tavLst>
                                    </p:anim>
                                  </p:childTnLst>
                                </p:cTn>
                              </p:par>
                            </p:childTnLst>
                          </p:cTn>
                        </p:par>
                        <p:par>
                          <p:cTn id="17" fill="hold">
                            <p:stCondLst>
                              <p:cond delay="1600"/>
                            </p:stCondLst>
                            <p:childTnLst>
                              <p:par>
                                <p:cTn id="18" presetID="2" presetClass="entr" presetSubtype="2" fill="hold" nodeType="afterEffect">
                                  <p:stCondLst>
                                    <p:cond delay="0"/>
                                  </p:stCondLst>
                                  <p:childTnLst>
                                    <p:set>
                                      <p:cBhvr>
                                        <p:cTn id="19" dur="1" fill="hold">
                                          <p:stCondLst>
                                            <p:cond delay="0"/>
                                          </p:stCondLst>
                                        </p:cTn>
                                        <p:tgtEl>
                                          <p:spTgt spid="594"/>
                                        </p:tgtEl>
                                        <p:attrNameLst>
                                          <p:attrName>style.visibility</p:attrName>
                                        </p:attrNameLst>
                                      </p:cBhvr>
                                      <p:to>
                                        <p:strVal val="visible"/>
                                      </p:to>
                                    </p:set>
                                    <p:anim calcmode="lin" valueType="num">
                                      <p:cBhvr additive="base">
                                        <p:cTn id="20" dur="500" fill="hold"/>
                                        <p:tgtEl>
                                          <p:spTgt spid="594"/>
                                        </p:tgtEl>
                                        <p:attrNameLst>
                                          <p:attrName>ppt_x</p:attrName>
                                        </p:attrNameLst>
                                      </p:cBhvr>
                                      <p:tavLst>
                                        <p:tav tm="0">
                                          <p:val>
                                            <p:strVal val="1+#ppt_w/2"/>
                                          </p:val>
                                        </p:tav>
                                        <p:tav tm="100000">
                                          <p:val>
                                            <p:strVal val="#ppt_x"/>
                                          </p:val>
                                        </p:tav>
                                      </p:tavLst>
                                    </p:anim>
                                    <p:anim calcmode="lin" valueType="num">
                                      <p:cBhvr additive="base">
                                        <p:cTn id="21" dur="500" fill="hold"/>
                                        <p:tgtEl>
                                          <p:spTgt spid="594"/>
                                        </p:tgtEl>
                                        <p:attrNameLst>
                                          <p:attrName>ppt_y</p:attrName>
                                        </p:attrNameLst>
                                      </p:cBhvr>
                                      <p:tavLst>
                                        <p:tav tm="0">
                                          <p:val>
                                            <p:strVal val="#ppt_y"/>
                                          </p:val>
                                        </p:tav>
                                        <p:tav tm="100000">
                                          <p:val>
                                            <p:strVal val="#ppt_y"/>
                                          </p:val>
                                        </p:tav>
                                      </p:tavLst>
                                    </p:anim>
                                  </p:childTnLst>
                                </p:cTn>
                              </p:par>
                            </p:childTnLst>
                          </p:cTn>
                        </p:par>
                        <p:par>
                          <p:cTn id="22" fill="hold">
                            <p:stCondLst>
                              <p:cond delay="2100"/>
                            </p:stCondLst>
                            <p:childTnLst>
                              <p:par>
                                <p:cTn id="23" presetID="2" presetClass="entr" presetSubtype="4" decel="10000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2600"/>
                            </p:stCondLst>
                            <p:childTnLst>
                              <p:par>
                                <p:cTn id="28" presetID="12" presetClass="entr" presetSubtype="4" fill="hold" grpId="0" nodeType="afterEffect">
                                  <p:stCondLst>
                                    <p:cond delay="0"/>
                                  </p:stCondLst>
                                  <p:childTnLst>
                                    <p:set>
                                      <p:cBhvr>
                                        <p:cTn id="29" dur="1" fill="hold">
                                          <p:stCondLst>
                                            <p:cond delay="0"/>
                                          </p:stCondLst>
                                        </p:cTn>
                                        <p:tgtEl>
                                          <p:spTgt spid="592"/>
                                        </p:tgtEl>
                                        <p:attrNameLst>
                                          <p:attrName>style.visibility</p:attrName>
                                        </p:attrNameLst>
                                      </p:cBhvr>
                                      <p:to>
                                        <p:strVal val="visible"/>
                                      </p:to>
                                    </p:set>
                                    <p:anim calcmode="lin" valueType="num">
                                      <p:cBhvr additive="base">
                                        <p:cTn id="30" dur="500"/>
                                        <p:tgtEl>
                                          <p:spTgt spid="592"/>
                                        </p:tgtEl>
                                        <p:attrNameLst>
                                          <p:attrName>ppt_y</p:attrName>
                                        </p:attrNameLst>
                                      </p:cBhvr>
                                      <p:tavLst>
                                        <p:tav tm="0">
                                          <p:val>
                                            <p:strVal val="#ppt_y+#ppt_h*1.125000"/>
                                          </p:val>
                                        </p:tav>
                                        <p:tav tm="100000">
                                          <p:val>
                                            <p:strVal val="#ppt_y"/>
                                          </p:val>
                                        </p:tav>
                                      </p:tavLst>
                                    </p:anim>
                                    <p:animEffect transition="in" filter="wipe(up)">
                                      <p:cBhvr>
                                        <p:cTn id="31" dur="500"/>
                                        <p:tgtEl>
                                          <p:spTgt spid="592"/>
                                        </p:tgtEl>
                                      </p:cBhvr>
                                    </p:animEffect>
                                  </p:childTnLst>
                                </p:cTn>
                              </p:par>
                              <p:par>
                                <p:cTn id="32" presetID="2" presetClass="entr" presetSubtype="2" decel="100000" fill="hold" grpId="0" nodeType="withEffect">
                                  <p:stCondLst>
                                    <p:cond delay="250"/>
                                  </p:stCondLst>
                                  <p:childTnLst>
                                    <p:set>
                                      <p:cBhvr>
                                        <p:cTn id="33" dur="1" fill="hold">
                                          <p:stCondLst>
                                            <p:cond delay="0"/>
                                          </p:stCondLst>
                                        </p:cTn>
                                        <p:tgtEl>
                                          <p:spTgt spid="601"/>
                                        </p:tgtEl>
                                        <p:attrNameLst>
                                          <p:attrName>style.visibility</p:attrName>
                                        </p:attrNameLst>
                                      </p:cBhvr>
                                      <p:to>
                                        <p:strVal val="visible"/>
                                      </p:to>
                                    </p:set>
                                    <p:anim calcmode="lin" valueType="num">
                                      <p:cBhvr additive="base">
                                        <p:cTn id="34" dur="500" fill="hold"/>
                                        <p:tgtEl>
                                          <p:spTgt spid="601"/>
                                        </p:tgtEl>
                                        <p:attrNameLst>
                                          <p:attrName>ppt_x</p:attrName>
                                        </p:attrNameLst>
                                      </p:cBhvr>
                                      <p:tavLst>
                                        <p:tav tm="0">
                                          <p:val>
                                            <p:strVal val="1+#ppt_w/2"/>
                                          </p:val>
                                        </p:tav>
                                        <p:tav tm="100000">
                                          <p:val>
                                            <p:strVal val="#ppt_x"/>
                                          </p:val>
                                        </p:tav>
                                      </p:tavLst>
                                    </p:anim>
                                    <p:anim calcmode="lin" valueType="num">
                                      <p:cBhvr additive="base">
                                        <p:cTn id="35" dur="500" fill="hold"/>
                                        <p:tgtEl>
                                          <p:spTgt spid="601"/>
                                        </p:tgtEl>
                                        <p:attrNameLst>
                                          <p:attrName>ppt_y</p:attrName>
                                        </p:attrNameLst>
                                      </p:cBhvr>
                                      <p:tavLst>
                                        <p:tav tm="0">
                                          <p:val>
                                            <p:strVal val="#ppt_y"/>
                                          </p:val>
                                        </p:tav>
                                        <p:tav tm="100000">
                                          <p:val>
                                            <p:strVal val="#ppt_y"/>
                                          </p:val>
                                        </p:tav>
                                      </p:tavLst>
                                    </p:anim>
                                  </p:childTnLst>
                                </p:cTn>
                              </p:par>
                            </p:childTnLst>
                          </p:cTn>
                        </p:par>
                        <p:par>
                          <p:cTn id="36" fill="hold">
                            <p:stCondLst>
                              <p:cond delay="3100"/>
                            </p:stCondLst>
                            <p:childTnLst>
                              <p:par>
                                <p:cTn id="37" presetID="12" presetClass="entr" presetSubtype="4" fill="hold" grpId="0" nodeType="afterEffect">
                                  <p:stCondLst>
                                    <p:cond delay="0"/>
                                  </p:stCondLst>
                                  <p:childTnLst>
                                    <p:set>
                                      <p:cBhvr>
                                        <p:cTn id="38" dur="1" fill="hold">
                                          <p:stCondLst>
                                            <p:cond delay="0"/>
                                          </p:stCondLst>
                                        </p:cTn>
                                        <p:tgtEl>
                                          <p:spTgt spid="593"/>
                                        </p:tgtEl>
                                        <p:attrNameLst>
                                          <p:attrName>style.visibility</p:attrName>
                                        </p:attrNameLst>
                                      </p:cBhvr>
                                      <p:to>
                                        <p:strVal val="visible"/>
                                      </p:to>
                                    </p:set>
                                    <p:anim calcmode="lin" valueType="num">
                                      <p:cBhvr additive="base">
                                        <p:cTn id="39" dur="500"/>
                                        <p:tgtEl>
                                          <p:spTgt spid="593"/>
                                        </p:tgtEl>
                                        <p:attrNameLst>
                                          <p:attrName>ppt_y</p:attrName>
                                        </p:attrNameLst>
                                      </p:cBhvr>
                                      <p:tavLst>
                                        <p:tav tm="0">
                                          <p:val>
                                            <p:strVal val="#ppt_y+#ppt_h*1.125000"/>
                                          </p:val>
                                        </p:tav>
                                        <p:tav tm="100000">
                                          <p:val>
                                            <p:strVal val="#ppt_y"/>
                                          </p:val>
                                        </p:tav>
                                      </p:tavLst>
                                    </p:anim>
                                    <p:animEffect transition="in" filter="wipe(up)">
                                      <p:cBhvr>
                                        <p:cTn id="40" dur="500"/>
                                        <p:tgtEl>
                                          <p:spTgt spid="593"/>
                                        </p:tgtEl>
                                      </p:cBhvr>
                                    </p:animEffect>
                                  </p:childTnLst>
                                </p:cTn>
                              </p:par>
                              <p:par>
                                <p:cTn id="41" presetID="2" presetClass="entr" presetSubtype="2" decel="100000" fill="hold" grpId="0" nodeType="withEffect">
                                  <p:stCondLst>
                                    <p:cond delay="25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1+#ppt_w/2"/>
                                          </p:val>
                                        </p:tav>
                                        <p:tav tm="100000">
                                          <p:val>
                                            <p:strVal val="#ppt_x"/>
                                          </p:val>
                                        </p:tav>
                                      </p:tavLst>
                                    </p:anim>
                                    <p:anim calcmode="lin" valueType="num">
                                      <p:cBhvr additive="base">
                                        <p:cTn id="44" dur="500" fill="hold"/>
                                        <p:tgtEl>
                                          <p:spTgt spid="39"/>
                                        </p:tgtEl>
                                        <p:attrNameLst>
                                          <p:attrName>ppt_y</p:attrName>
                                        </p:attrNameLst>
                                      </p:cBhvr>
                                      <p:tavLst>
                                        <p:tav tm="0">
                                          <p:val>
                                            <p:strVal val="#ppt_y"/>
                                          </p:val>
                                        </p:tav>
                                        <p:tav tm="100000">
                                          <p:val>
                                            <p:strVal val="#ppt_y"/>
                                          </p:val>
                                        </p:tav>
                                      </p:tavLst>
                                    </p:anim>
                                  </p:childTnLst>
                                </p:cTn>
                              </p:par>
                            </p:childTnLst>
                          </p:cTn>
                        </p:par>
                        <p:par>
                          <p:cTn id="45" fill="hold">
                            <p:stCondLst>
                              <p:cond delay="3600"/>
                            </p:stCondLst>
                            <p:childTnLst>
                              <p:par>
                                <p:cTn id="46" presetID="12" presetClass="entr" presetSubtype="4"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p:tgtEl>
                                          <p:spTgt spid="8"/>
                                        </p:tgtEl>
                                        <p:attrNameLst>
                                          <p:attrName>ppt_y</p:attrName>
                                        </p:attrNameLst>
                                      </p:cBhvr>
                                      <p:tavLst>
                                        <p:tav tm="0">
                                          <p:val>
                                            <p:strVal val="#ppt_y+#ppt_h*1.125000"/>
                                          </p:val>
                                        </p:tav>
                                        <p:tav tm="100000">
                                          <p:val>
                                            <p:strVal val="#ppt_y"/>
                                          </p:val>
                                        </p:tav>
                                      </p:tavLst>
                                    </p:anim>
                                    <p:animEffect transition="in" filter="wipe(up)">
                                      <p:cBhvr>
                                        <p:cTn id="49" dur="500"/>
                                        <p:tgtEl>
                                          <p:spTgt spid="8"/>
                                        </p:tgtEl>
                                      </p:cBhvr>
                                    </p:animEffect>
                                  </p:childTnLst>
                                </p:cTn>
                              </p:par>
                              <p:par>
                                <p:cTn id="50" presetID="2" presetClass="entr" presetSubtype="2" decel="100000" fill="hold" grpId="0" nodeType="withEffect">
                                  <p:stCondLst>
                                    <p:cond delay="25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1+#ppt_w/2"/>
                                          </p:val>
                                        </p:tav>
                                        <p:tav tm="100000">
                                          <p:val>
                                            <p:strVal val="#ppt_x"/>
                                          </p:val>
                                        </p:tav>
                                      </p:tavLst>
                                    </p:anim>
                                    <p:anim calcmode="lin" valueType="num">
                                      <p:cBhvr additive="base">
                                        <p:cTn id="5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01" grpId="0"/>
      <p:bldP spid="602" grpId="0"/>
      <p:bldP spid="39" grpId="0"/>
      <p:bldP spid="592" grpId="0" bldLvl="0" animBg="1"/>
      <p:bldP spid="593" grpId="0" bldLvl="0" animBg="1"/>
      <p:bldP spid="7" grpId="0"/>
      <p:bldP spid="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935480" y="2561590"/>
            <a:ext cx="4559935" cy="1104265"/>
          </a:xfrm>
        </p:spPr>
        <p:txBody>
          <a:bodyPr>
            <a:normAutofit/>
          </a:bodyPr>
          <a:lstStyle/>
          <a:p>
            <a:r>
              <a:rPr lang="zh-CN" altLang="en-US" sz="4400" dirty="0"/>
              <a:t>淘宝头条应用</a:t>
            </a:r>
            <a:endParaRPr lang="zh-CN" altLang="en-US" sz="4400" dirty="0"/>
          </a:p>
        </p:txBody>
      </p:sp>
      <p:sp>
        <p:nvSpPr>
          <p:cNvPr id="4" name="矩形 3"/>
          <p:cNvSpPr/>
          <p:nvPr>
            <p:custDataLst>
              <p:tags r:id="rId2"/>
            </p:custDataLst>
          </p:nvPr>
        </p:nvSpPr>
        <p:spPr>
          <a:xfrm>
            <a:off x="8229600" y="804333"/>
            <a:ext cx="2658533" cy="4284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700"/>
              <a:t>2</a:t>
            </a:r>
            <a:endParaRPr lang="en-US" altLang="zh-CN" sz="28700"/>
          </a:p>
        </p:txBody>
      </p:sp>
    </p:spTree>
    <p:custDataLst>
      <p:tags r:id="rId3"/>
    </p:custData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20149309313"/>
          <p:cNvPicPr>
            <a:picLocks noChangeAspect="1"/>
          </p:cNvPicPr>
          <p:nvPr/>
        </p:nvPicPr>
        <p:blipFill>
          <a:blip r:embed="rId1"/>
          <a:stretch>
            <a:fillRect/>
          </a:stretch>
        </p:blipFill>
        <p:spPr>
          <a:xfrm>
            <a:off x="9034145" y="635"/>
            <a:ext cx="2990300" cy="900007"/>
          </a:xfrm>
          <a:prstGeom prst="rect">
            <a:avLst/>
          </a:prstGeom>
        </p:spPr>
      </p:pic>
      <p:sp>
        <p:nvSpPr>
          <p:cNvPr id="10" name="文本框 9"/>
          <p:cNvSpPr txBox="1"/>
          <p:nvPr>
            <p:custDataLst>
              <p:tags r:id="rId2"/>
            </p:custDataLst>
          </p:nvPr>
        </p:nvSpPr>
        <p:spPr>
          <a:xfrm>
            <a:off x="4243070" y="1678940"/>
            <a:ext cx="3454400" cy="548005"/>
          </a:xfrm>
          <a:prstGeom prst="rect">
            <a:avLst/>
          </a:prstGeom>
        </p:spPr>
        <p:txBody>
          <a:bodyPr vert="horz" wrap="square" lIns="91440" tIns="45720" rIns="91440" bIns="45720" rtlCol="0" anchor="ctr">
            <a:normAutofit lnSpcReduction="10000"/>
          </a:bodyPr>
          <a:lstStyle>
            <a:lvl1pPr>
              <a:lnSpc>
                <a:spcPct val="90000"/>
              </a:lnSpc>
              <a:spcBef>
                <a:spcPct val="0"/>
              </a:spcBef>
              <a:buNone/>
              <a:defRPr sz="4000">
                <a:solidFill>
                  <a:srgbClr val="00B0F0"/>
                </a:solidFill>
                <a:latin typeface="+mj-lt"/>
                <a:ea typeface="+mj-ea"/>
                <a:cs typeface="+mj-cs"/>
              </a:defRPr>
            </a:lvl1pPr>
          </a:lstStyle>
          <a:p>
            <a:pPr algn="ctr">
              <a:lnSpc>
                <a:spcPct val="100000"/>
              </a:lnSpc>
            </a:pPr>
            <a:r>
              <a:rPr lang="zh-CN" sz="2800" b="1" dirty="0">
                <a:solidFill>
                  <a:schemeClr val="tx1"/>
                </a:solidFill>
                <a:latin typeface="微软雅黑" panose="020B0503020204020204" charset="-122"/>
                <a:ea typeface="微软雅黑" panose="020B0503020204020204" charset="-122"/>
              </a:rPr>
              <a:t>案例一：科技蟹</a:t>
            </a:r>
            <a:endParaRPr lang="zh-CN" sz="2800" b="1" dirty="0">
              <a:solidFill>
                <a:schemeClr val="tx1"/>
              </a:solidFill>
              <a:latin typeface="微软雅黑" panose="020B0503020204020204" charset="-122"/>
              <a:ea typeface="微软雅黑" panose="020B0503020204020204" charset="-122"/>
            </a:endParaRPr>
          </a:p>
        </p:txBody>
      </p:sp>
      <p:sp>
        <p:nvSpPr>
          <p:cNvPr id="2" name="文本框 1"/>
          <p:cNvSpPr txBox="1"/>
          <p:nvPr/>
        </p:nvSpPr>
        <p:spPr>
          <a:xfrm>
            <a:off x="1997710" y="2565400"/>
            <a:ext cx="7945755" cy="1129665"/>
          </a:xfrm>
          <a:prstGeom prst="rect">
            <a:avLst/>
          </a:prstGeom>
          <a:noFill/>
        </p:spPr>
        <p:txBody>
          <a:bodyPr wrap="square" rtlCol="0">
            <a:spAutoFit/>
          </a:bodyPr>
          <a:p>
            <a:pPr indent="457200" fontAlgn="auto">
              <a:lnSpc>
                <a:spcPct val="125000"/>
              </a:lnSpc>
              <a:spcBef>
                <a:spcPts val="0"/>
              </a:spcBef>
              <a:spcAft>
                <a:spcPts val="0"/>
              </a:spcAft>
            </a:pPr>
            <a:r>
              <a:rPr lang="zh-CN" altLang="en-US"/>
              <a:t>科技蟹原本是微信自媒体中的腰部账号，后来以男性用户为目标群体于去年6月份转战淘宝头条号，4个月实现变现。科技蟹最高阅读量文章137. 35万，百万以上阅读量的文章是4篇，超10万阅读量有30篇。</a:t>
            </a:r>
            <a:endParaRPr lang="zh-CN" altLang="en-US"/>
          </a:p>
        </p:txBody>
      </p:sp>
      <p:sp>
        <p:nvSpPr>
          <p:cNvPr id="167" name=" 167"/>
          <p:cNvSpPr/>
          <p:nvPr/>
        </p:nvSpPr>
        <p:spPr>
          <a:xfrm>
            <a:off x="1494790" y="1404620"/>
            <a:ext cx="8951595" cy="4904740"/>
          </a:xfrm>
          <a:prstGeom prst="roundRect">
            <a:avLst/>
          </a:prstGeom>
          <a:noFill/>
          <a:ln>
            <a:solidFill>
              <a:schemeClr val="accent1"/>
            </a:solidFill>
          </a:ln>
          <a:extLst>
            <a:ext uri="{909E8E84-426E-40DD-AFC4-6F175D3DCCD1}">
              <a14:hiddenFill xmlns:a14="http://schemas.microsoft.com/office/drawing/2010/main">
                <a:solidFill>
                  <a:srgbClr val="81BBE8"/>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3" name="直接连接符 2"/>
          <p:cNvCxnSpPr/>
          <p:nvPr/>
        </p:nvCxnSpPr>
        <p:spPr>
          <a:xfrm>
            <a:off x="2401570" y="1953260"/>
            <a:ext cx="1056640" cy="0"/>
          </a:xfrm>
          <a:prstGeom prst="line">
            <a:avLst/>
          </a:prstGeom>
          <a:ln w="15875">
            <a:solidFill>
              <a:srgbClr val="38A39A"/>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8220710" y="1953260"/>
            <a:ext cx="1056640" cy="0"/>
          </a:xfrm>
          <a:prstGeom prst="line">
            <a:avLst/>
          </a:prstGeom>
          <a:ln w="15875">
            <a:solidFill>
              <a:srgbClr val="38A39A"/>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997710" y="3852545"/>
            <a:ext cx="7945755" cy="783590"/>
          </a:xfrm>
          <a:prstGeom prst="rect">
            <a:avLst/>
          </a:prstGeom>
          <a:noFill/>
        </p:spPr>
        <p:txBody>
          <a:bodyPr wrap="square" rtlCol="0">
            <a:spAutoFit/>
          </a:bodyPr>
          <a:p>
            <a:pPr indent="457200" fontAlgn="auto">
              <a:lnSpc>
                <a:spcPct val="125000"/>
              </a:lnSpc>
              <a:spcBef>
                <a:spcPts val="0"/>
              </a:spcBef>
              <a:spcAft>
                <a:spcPts val="0"/>
              </a:spcAft>
            </a:pPr>
            <a:r>
              <a:rPr lang="zh-CN" altLang="en-US"/>
              <a:t>最初取名叫“玩物尚志”，试图做一个男性生活方式的账号，包括钢笔、手机、钓鱼、手办、威士忌等内容甚至还有减肥、旅行、读书的内容。</a:t>
            </a:r>
            <a:endParaRPr lang="zh-CN" altLang="en-US"/>
          </a:p>
        </p:txBody>
      </p:sp>
      <p:sp>
        <p:nvSpPr>
          <p:cNvPr id="6" name="文本框 5"/>
          <p:cNvSpPr txBox="1"/>
          <p:nvPr/>
        </p:nvSpPr>
        <p:spPr>
          <a:xfrm>
            <a:off x="1997075" y="4856480"/>
            <a:ext cx="7945755" cy="783590"/>
          </a:xfrm>
          <a:prstGeom prst="rect">
            <a:avLst/>
          </a:prstGeom>
          <a:noFill/>
        </p:spPr>
        <p:txBody>
          <a:bodyPr wrap="square" rtlCol="0">
            <a:spAutoFit/>
          </a:bodyPr>
          <a:p>
            <a:pPr indent="457200" fontAlgn="auto">
              <a:lnSpc>
                <a:spcPct val="125000"/>
              </a:lnSpc>
              <a:spcBef>
                <a:spcPts val="0"/>
              </a:spcBef>
              <a:spcAft>
                <a:spcPts val="0"/>
              </a:spcAft>
            </a:pPr>
            <a:r>
              <a:rPr lang="zh-CN" altLang="en-US"/>
              <a:t>做了几个月后，改名“科技蟹”，并且通过这个有很明显的品类暗示，数码、3C、手机，都是可以做的。</a:t>
            </a:r>
            <a:endParaRPr lang="zh-CN" altLang="en-US"/>
          </a:p>
        </p:txBody>
      </p:sp>
    </p:spTree>
    <p:custDataLst>
      <p:tags r:id="rId3"/>
    </p:custData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p:cTn id="7" dur="500" fill="hold"/>
                                        <p:tgtEl>
                                          <p:spTgt spid="167"/>
                                        </p:tgtEl>
                                        <p:attrNameLst>
                                          <p:attrName>ppt_w</p:attrName>
                                        </p:attrNameLst>
                                      </p:cBhvr>
                                      <p:tavLst>
                                        <p:tav tm="0">
                                          <p:val>
                                            <p:fltVal val="0"/>
                                          </p:val>
                                        </p:tav>
                                        <p:tav tm="100000">
                                          <p:val>
                                            <p:strVal val="#ppt_w"/>
                                          </p:val>
                                        </p:tav>
                                      </p:tavLst>
                                    </p:anim>
                                    <p:anim calcmode="lin" valueType="num">
                                      <p:cBhvr>
                                        <p:cTn id="8" dur="500" fill="hold"/>
                                        <p:tgtEl>
                                          <p:spTgt spid="16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right)">
                                      <p:cBhvr>
                                        <p:cTn id="13" dur="500"/>
                                        <p:tgtEl>
                                          <p:spTgt spid="3"/>
                                        </p:tgtEl>
                                      </p:cBhvr>
                                    </p:animEffect>
                                  </p:childTnLst>
                                </p:cTn>
                              </p:par>
                              <p:par>
                                <p:cTn id="14" presetID="12" presetClass="entr" presetSubtype="2"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left)">
                                      <p:cBhvr>
                                        <p:cTn id="17" dur="500"/>
                                        <p:tgtEl>
                                          <p:spTgt spid="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up)">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7" grpId="0" animBg="1"/>
      <p:bldP spid="2"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20149309313"/>
          <p:cNvPicPr>
            <a:picLocks noChangeAspect="1"/>
          </p:cNvPicPr>
          <p:nvPr/>
        </p:nvPicPr>
        <p:blipFill>
          <a:blip r:embed="rId1"/>
          <a:stretch>
            <a:fillRect/>
          </a:stretch>
        </p:blipFill>
        <p:spPr>
          <a:xfrm>
            <a:off x="9034145" y="635"/>
            <a:ext cx="2990300" cy="900007"/>
          </a:xfrm>
          <a:prstGeom prst="rect">
            <a:avLst/>
          </a:prstGeom>
        </p:spPr>
      </p:pic>
      <p:sp>
        <p:nvSpPr>
          <p:cNvPr id="10" name="文本框 9"/>
          <p:cNvSpPr txBox="1"/>
          <p:nvPr>
            <p:custDataLst>
              <p:tags r:id="rId2"/>
            </p:custDataLst>
          </p:nvPr>
        </p:nvSpPr>
        <p:spPr>
          <a:xfrm>
            <a:off x="3752850" y="1550035"/>
            <a:ext cx="4173855" cy="687070"/>
          </a:xfrm>
          <a:prstGeom prst="rect">
            <a:avLst/>
          </a:prstGeom>
        </p:spPr>
        <p:txBody>
          <a:bodyPr vert="horz" wrap="square" lIns="91440" tIns="45720" rIns="91440" bIns="45720" rtlCol="0" anchor="ctr">
            <a:normAutofit/>
          </a:bodyPr>
          <a:lstStyle>
            <a:lvl1pPr>
              <a:lnSpc>
                <a:spcPct val="90000"/>
              </a:lnSpc>
              <a:spcBef>
                <a:spcPct val="0"/>
              </a:spcBef>
              <a:buNone/>
              <a:defRPr sz="4000">
                <a:solidFill>
                  <a:srgbClr val="00B0F0"/>
                </a:solidFill>
                <a:latin typeface="+mj-lt"/>
                <a:ea typeface="+mj-ea"/>
                <a:cs typeface="+mj-cs"/>
              </a:defRPr>
            </a:lvl1pPr>
          </a:lstStyle>
          <a:p>
            <a:pPr algn="ctr">
              <a:lnSpc>
                <a:spcPct val="100000"/>
              </a:lnSpc>
            </a:pPr>
            <a:r>
              <a:rPr lang="zh-CN" sz="2800" b="1" dirty="0">
                <a:solidFill>
                  <a:schemeClr val="tx1"/>
                </a:solidFill>
                <a:latin typeface="微软雅黑" panose="020B0503020204020204" charset="-122"/>
                <a:ea typeface="微软雅黑" panose="020B0503020204020204" charset="-122"/>
              </a:rPr>
              <a:t>案例二：30秒会化妆</a:t>
            </a:r>
            <a:endParaRPr lang="zh-CN" sz="2800" b="1" dirty="0">
              <a:solidFill>
                <a:schemeClr val="tx1"/>
              </a:solidFill>
              <a:latin typeface="微软雅黑" panose="020B0503020204020204" charset="-122"/>
              <a:ea typeface="微软雅黑" panose="020B0503020204020204" charset="-122"/>
            </a:endParaRPr>
          </a:p>
        </p:txBody>
      </p:sp>
      <p:sp>
        <p:nvSpPr>
          <p:cNvPr id="2" name="文本框 1"/>
          <p:cNvSpPr txBox="1"/>
          <p:nvPr/>
        </p:nvSpPr>
        <p:spPr>
          <a:xfrm>
            <a:off x="2687320" y="3433445"/>
            <a:ext cx="6590030" cy="1129665"/>
          </a:xfrm>
          <a:prstGeom prst="rect">
            <a:avLst/>
          </a:prstGeom>
          <a:noFill/>
        </p:spPr>
        <p:txBody>
          <a:bodyPr wrap="square" rtlCol="0">
            <a:spAutoFit/>
          </a:bodyPr>
          <a:p>
            <a:pPr indent="457200" fontAlgn="auto">
              <a:lnSpc>
                <a:spcPct val="125000"/>
              </a:lnSpc>
              <a:spcBef>
                <a:spcPts val="0"/>
              </a:spcBef>
              <a:spcAft>
                <a:spcPts val="0"/>
              </a:spcAft>
            </a:pPr>
            <a:r>
              <a:rPr lang="zh-CN" altLang="en-US"/>
              <a:t>此前也是一直运营着UC号和微信公众号， 2016年6月入驻淘宝头条号，目前达到了9万+的粉丝量，团队也由最初“试水”的两人扩增至50人，刚好快一年了。</a:t>
            </a:r>
            <a:endParaRPr lang="zh-CN" altLang="en-US"/>
          </a:p>
        </p:txBody>
      </p:sp>
      <p:sp>
        <p:nvSpPr>
          <p:cNvPr id="167" name=" 167"/>
          <p:cNvSpPr/>
          <p:nvPr/>
        </p:nvSpPr>
        <p:spPr>
          <a:xfrm>
            <a:off x="1494790" y="1404620"/>
            <a:ext cx="8951595" cy="4904740"/>
          </a:xfrm>
          <a:prstGeom prst="roundRect">
            <a:avLst/>
          </a:prstGeom>
          <a:noFill/>
          <a:ln>
            <a:solidFill>
              <a:schemeClr val="accent1"/>
            </a:solidFill>
          </a:ln>
          <a:extLst>
            <a:ext uri="{909E8E84-426E-40DD-AFC4-6F175D3DCCD1}">
              <a14:hiddenFill xmlns:a14="http://schemas.microsoft.com/office/drawing/2010/main">
                <a:solidFill>
                  <a:srgbClr val="81BBE8"/>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3" name="直接连接符 2"/>
          <p:cNvCxnSpPr/>
          <p:nvPr/>
        </p:nvCxnSpPr>
        <p:spPr>
          <a:xfrm>
            <a:off x="2401570" y="1953260"/>
            <a:ext cx="1056640" cy="0"/>
          </a:xfrm>
          <a:prstGeom prst="line">
            <a:avLst/>
          </a:prstGeom>
          <a:ln w="15875">
            <a:solidFill>
              <a:srgbClr val="38A39A"/>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8220710" y="1953260"/>
            <a:ext cx="1056640" cy="0"/>
          </a:xfrm>
          <a:prstGeom prst="line">
            <a:avLst/>
          </a:prstGeom>
          <a:ln w="15875">
            <a:solidFill>
              <a:srgbClr val="38A39A"/>
            </a:solidFill>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p:cTn id="7" dur="500" fill="hold"/>
                                        <p:tgtEl>
                                          <p:spTgt spid="167"/>
                                        </p:tgtEl>
                                        <p:attrNameLst>
                                          <p:attrName>ppt_w</p:attrName>
                                        </p:attrNameLst>
                                      </p:cBhvr>
                                      <p:tavLst>
                                        <p:tav tm="0">
                                          <p:val>
                                            <p:fltVal val="0"/>
                                          </p:val>
                                        </p:tav>
                                        <p:tav tm="100000">
                                          <p:val>
                                            <p:strVal val="#ppt_w"/>
                                          </p:val>
                                        </p:tav>
                                      </p:tavLst>
                                    </p:anim>
                                    <p:anim calcmode="lin" valueType="num">
                                      <p:cBhvr>
                                        <p:cTn id="8" dur="500" fill="hold"/>
                                        <p:tgtEl>
                                          <p:spTgt spid="16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right)">
                                      <p:cBhvr>
                                        <p:cTn id="13" dur="500"/>
                                        <p:tgtEl>
                                          <p:spTgt spid="3"/>
                                        </p:tgtEl>
                                      </p:cBhvr>
                                    </p:animEffect>
                                  </p:childTnLst>
                                </p:cTn>
                              </p:par>
                              <p:par>
                                <p:cTn id="14" presetID="12" presetClass="entr" presetSubtype="2"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left)">
                                      <p:cBhvr>
                                        <p:cTn id="17" dur="500"/>
                                        <p:tgtEl>
                                          <p:spTgt spid="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7"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20149309313"/>
          <p:cNvPicPr>
            <a:picLocks noChangeAspect="1"/>
          </p:cNvPicPr>
          <p:nvPr/>
        </p:nvPicPr>
        <p:blipFill>
          <a:blip r:embed="rId1"/>
          <a:stretch>
            <a:fillRect/>
          </a:stretch>
        </p:blipFill>
        <p:spPr>
          <a:xfrm>
            <a:off x="9034145" y="635"/>
            <a:ext cx="2990300" cy="900007"/>
          </a:xfrm>
          <a:prstGeom prst="rect">
            <a:avLst/>
          </a:prstGeom>
        </p:spPr>
      </p:pic>
      <p:sp>
        <p:nvSpPr>
          <p:cNvPr id="10" name="文本框 9"/>
          <p:cNvSpPr txBox="1"/>
          <p:nvPr>
            <p:custDataLst>
              <p:tags r:id="rId2"/>
            </p:custDataLst>
          </p:nvPr>
        </p:nvSpPr>
        <p:spPr>
          <a:xfrm>
            <a:off x="3752850" y="1550035"/>
            <a:ext cx="4173855" cy="687070"/>
          </a:xfrm>
          <a:prstGeom prst="rect">
            <a:avLst/>
          </a:prstGeom>
        </p:spPr>
        <p:txBody>
          <a:bodyPr vert="horz" wrap="square" lIns="91440" tIns="45720" rIns="91440" bIns="45720" rtlCol="0" anchor="ctr">
            <a:normAutofit/>
          </a:bodyPr>
          <a:lstStyle>
            <a:lvl1pPr>
              <a:lnSpc>
                <a:spcPct val="90000"/>
              </a:lnSpc>
              <a:spcBef>
                <a:spcPct val="0"/>
              </a:spcBef>
              <a:buNone/>
              <a:defRPr sz="4000">
                <a:solidFill>
                  <a:srgbClr val="00B0F0"/>
                </a:solidFill>
                <a:latin typeface="+mj-lt"/>
                <a:ea typeface="+mj-ea"/>
                <a:cs typeface="+mj-cs"/>
              </a:defRPr>
            </a:lvl1pPr>
          </a:lstStyle>
          <a:p>
            <a:pPr algn="ctr">
              <a:lnSpc>
                <a:spcPct val="100000"/>
              </a:lnSpc>
            </a:pPr>
            <a:r>
              <a:rPr lang="zh-CN" sz="2800" b="1" dirty="0">
                <a:solidFill>
                  <a:schemeClr val="tx1"/>
                </a:solidFill>
                <a:latin typeface="微软雅黑" panose="020B0503020204020204" charset="-122"/>
                <a:ea typeface="微软雅黑" panose="020B0503020204020204" charset="-122"/>
              </a:rPr>
              <a:t>案例三：SIZE传媒</a:t>
            </a:r>
            <a:endParaRPr lang="zh-CN" sz="2800" b="1" dirty="0">
              <a:solidFill>
                <a:schemeClr val="tx1"/>
              </a:solidFill>
              <a:latin typeface="微软雅黑" panose="020B0503020204020204" charset="-122"/>
              <a:ea typeface="微软雅黑" panose="020B0503020204020204" charset="-122"/>
            </a:endParaRPr>
          </a:p>
        </p:txBody>
      </p:sp>
      <p:sp>
        <p:nvSpPr>
          <p:cNvPr id="2" name="文本框 1"/>
          <p:cNvSpPr txBox="1"/>
          <p:nvPr/>
        </p:nvSpPr>
        <p:spPr>
          <a:xfrm>
            <a:off x="2687320" y="3333750"/>
            <a:ext cx="6590030" cy="1822450"/>
          </a:xfrm>
          <a:prstGeom prst="rect">
            <a:avLst/>
          </a:prstGeom>
          <a:noFill/>
        </p:spPr>
        <p:txBody>
          <a:bodyPr wrap="square" rtlCol="0">
            <a:spAutoFit/>
          </a:bodyPr>
          <a:p>
            <a:pPr indent="457200" fontAlgn="auto">
              <a:lnSpc>
                <a:spcPct val="125000"/>
              </a:lnSpc>
              <a:spcBef>
                <a:spcPts val="0"/>
              </a:spcBef>
              <a:spcAft>
                <a:spcPts val="0"/>
              </a:spcAft>
            </a:pPr>
            <a:r>
              <a:rPr lang="zh-CN" altLang="en-US"/>
              <a:t>2016年4月中下旬，size受淘宝小二的邀请，入驻成为淘宝达人。“SIZE传媒”以杂志起家，目前旗下两本杂志分别是《SIZE尺码》、《SIZE潮流生活》。2016年9月，5个月时间size的粉丝数达到了10万量级。“SIZE传媒”每天全渠道产出60篇左右的内容，日均阅读量15万(不含有好货)左右。</a:t>
            </a:r>
            <a:endParaRPr lang="zh-CN" altLang="en-US"/>
          </a:p>
        </p:txBody>
      </p:sp>
      <p:sp>
        <p:nvSpPr>
          <p:cNvPr id="167" name=" 167"/>
          <p:cNvSpPr/>
          <p:nvPr/>
        </p:nvSpPr>
        <p:spPr>
          <a:xfrm>
            <a:off x="1494790" y="1404620"/>
            <a:ext cx="8951595" cy="4904740"/>
          </a:xfrm>
          <a:prstGeom prst="roundRect">
            <a:avLst/>
          </a:prstGeom>
          <a:noFill/>
          <a:ln>
            <a:solidFill>
              <a:schemeClr val="accent1"/>
            </a:solidFill>
          </a:ln>
          <a:extLst>
            <a:ext uri="{909E8E84-426E-40DD-AFC4-6F175D3DCCD1}">
              <a14:hiddenFill xmlns:a14="http://schemas.microsoft.com/office/drawing/2010/main">
                <a:solidFill>
                  <a:srgbClr val="81BBE8"/>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cxnSp>
        <p:nvCxnSpPr>
          <p:cNvPr id="3" name="直接连接符 2"/>
          <p:cNvCxnSpPr/>
          <p:nvPr/>
        </p:nvCxnSpPr>
        <p:spPr>
          <a:xfrm>
            <a:off x="2401570" y="1953260"/>
            <a:ext cx="1056640" cy="0"/>
          </a:xfrm>
          <a:prstGeom prst="line">
            <a:avLst/>
          </a:prstGeom>
          <a:ln w="15875">
            <a:solidFill>
              <a:srgbClr val="38A39A"/>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8220710" y="1953260"/>
            <a:ext cx="1056640" cy="0"/>
          </a:xfrm>
          <a:prstGeom prst="line">
            <a:avLst/>
          </a:prstGeom>
          <a:ln w="15875">
            <a:solidFill>
              <a:srgbClr val="38A39A"/>
            </a:solidFill>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p:cTn id="7" dur="500" fill="hold"/>
                                        <p:tgtEl>
                                          <p:spTgt spid="167"/>
                                        </p:tgtEl>
                                        <p:attrNameLst>
                                          <p:attrName>ppt_w</p:attrName>
                                        </p:attrNameLst>
                                      </p:cBhvr>
                                      <p:tavLst>
                                        <p:tav tm="0">
                                          <p:val>
                                            <p:fltVal val="0"/>
                                          </p:val>
                                        </p:tav>
                                        <p:tav tm="100000">
                                          <p:val>
                                            <p:strVal val="#ppt_w"/>
                                          </p:val>
                                        </p:tav>
                                      </p:tavLst>
                                    </p:anim>
                                    <p:anim calcmode="lin" valueType="num">
                                      <p:cBhvr>
                                        <p:cTn id="8" dur="500" fill="hold"/>
                                        <p:tgtEl>
                                          <p:spTgt spid="16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ppt_x</p:attrName>
                                        </p:attrNameLst>
                                      </p:cBhvr>
                                      <p:tavLst>
                                        <p:tav tm="0">
                                          <p:val>
                                            <p:strVal val="#ppt_x-#ppt_w*1.125000"/>
                                          </p:val>
                                        </p:tav>
                                        <p:tav tm="100000">
                                          <p:val>
                                            <p:strVal val="#ppt_x"/>
                                          </p:val>
                                        </p:tav>
                                      </p:tavLst>
                                    </p:anim>
                                    <p:animEffect transition="in" filter="wipe(right)">
                                      <p:cBhvr>
                                        <p:cTn id="13" dur="500"/>
                                        <p:tgtEl>
                                          <p:spTgt spid="3"/>
                                        </p:tgtEl>
                                      </p:cBhvr>
                                    </p:animEffect>
                                  </p:childTnLst>
                                </p:cTn>
                              </p:par>
                              <p:par>
                                <p:cTn id="14" presetID="12" presetClass="entr" presetSubtype="2"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left)">
                                      <p:cBhvr>
                                        <p:cTn id="17" dur="500"/>
                                        <p:tgtEl>
                                          <p:spTgt spid="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7"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20149309313"/>
          <p:cNvPicPr>
            <a:picLocks noChangeAspect="1"/>
          </p:cNvPicPr>
          <p:nvPr/>
        </p:nvPicPr>
        <p:blipFill>
          <a:blip r:embed="rId1"/>
          <a:stretch>
            <a:fillRect/>
          </a:stretch>
        </p:blipFill>
        <p:spPr>
          <a:xfrm>
            <a:off x="9034145" y="635"/>
            <a:ext cx="2990300" cy="900007"/>
          </a:xfrm>
          <a:prstGeom prst="rect">
            <a:avLst/>
          </a:prstGeom>
        </p:spPr>
      </p:pic>
      <p:sp>
        <p:nvSpPr>
          <p:cNvPr id="36869" name="Rectangle 5"/>
          <p:cNvSpPr/>
          <p:nvPr/>
        </p:nvSpPr>
        <p:spPr>
          <a:xfrm>
            <a:off x="551180" y="3697923"/>
            <a:ext cx="11493500" cy="2584450"/>
          </a:xfrm>
          <a:prstGeom prst="rect">
            <a:avLst/>
          </a:prstGeom>
          <a:solidFill>
            <a:schemeClr val="bg1"/>
          </a:solidFill>
          <a:ln w="9525">
            <a:noFill/>
          </a:ln>
        </p:spPr>
        <p:txBody>
          <a:bodyPr anchor="t"/>
          <a:p>
            <a:endParaRPr lang="zh-CN" altLang="en-US" dirty="0">
              <a:latin typeface="Arial" panose="020B0604020202020204" pitchFamily="34" charset="0"/>
              <a:ea typeface="宋体" panose="02010600030101010101" pitchFamily="2" charset="-122"/>
            </a:endParaRPr>
          </a:p>
        </p:txBody>
      </p:sp>
      <p:grpSp>
        <p:nvGrpSpPr>
          <p:cNvPr id="13" name="组合 12"/>
          <p:cNvGrpSpPr/>
          <p:nvPr/>
        </p:nvGrpSpPr>
        <p:grpSpPr>
          <a:xfrm>
            <a:off x="1951355" y="1622425"/>
            <a:ext cx="3722370" cy="1384300"/>
            <a:chOff x="3073" y="2555"/>
            <a:chExt cx="5862" cy="2180"/>
          </a:xfrm>
        </p:grpSpPr>
        <p:sp>
          <p:nvSpPr>
            <p:cNvPr id="68" name="Freeform 19"/>
            <p:cNvSpPr/>
            <p:nvPr/>
          </p:nvSpPr>
          <p:spPr bwMode="auto">
            <a:xfrm>
              <a:off x="3073" y="2555"/>
              <a:ext cx="5863" cy="2180"/>
            </a:xfrm>
            <a:custGeom>
              <a:avLst/>
              <a:gdLst>
                <a:gd name="T0" fmla="*/ 0 w 893"/>
                <a:gd name="T1" fmla="*/ 0 h 278"/>
                <a:gd name="T2" fmla="*/ 0 w 893"/>
                <a:gd name="T3" fmla="*/ 0 h 278"/>
                <a:gd name="T4" fmla="*/ 696 w 893"/>
                <a:gd name="T5" fmla="*/ 0 h 278"/>
                <a:gd name="T6" fmla="*/ 838 w 893"/>
                <a:gd name="T7" fmla="*/ 155 h 278"/>
                <a:gd name="T8" fmla="*/ 892 w 893"/>
                <a:gd name="T9" fmla="*/ 112 h 278"/>
                <a:gd name="T10" fmla="*/ 835 w 893"/>
                <a:gd name="T11" fmla="*/ 244 h 278"/>
                <a:gd name="T12" fmla="*/ 686 w 893"/>
                <a:gd name="T13" fmla="*/ 277 h 278"/>
                <a:gd name="T14" fmla="*/ 735 w 893"/>
                <a:gd name="T15" fmla="*/ 237 h 278"/>
                <a:gd name="T16" fmla="*/ 639 w 893"/>
                <a:gd name="T17" fmla="*/ 135 h 278"/>
                <a:gd name="T18" fmla="*/ 0 w 893"/>
                <a:gd name="T19" fmla="*/ 135 h 278"/>
                <a:gd name="T20" fmla="*/ 0 w 893"/>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0" y="0"/>
                  </a:moveTo>
                  <a:lnTo>
                    <a:pt x="0" y="0"/>
                  </a:lnTo>
                  <a:lnTo>
                    <a:pt x="696" y="0"/>
                  </a:lnTo>
                  <a:lnTo>
                    <a:pt x="838" y="155"/>
                  </a:lnTo>
                  <a:lnTo>
                    <a:pt x="892" y="112"/>
                  </a:lnTo>
                  <a:lnTo>
                    <a:pt x="835" y="244"/>
                  </a:lnTo>
                  <a:lnTo>
                    <a:pt x="686" y="277"/>
                  </a:lnTo>
                  <a:lnTo>
                    <a:pt x="735" y="237"/>
                  </a:lnTo>
                  <a:lnTo>
                    <a:pt x="639" y="135"/>
                  </a:lnTo>
                  <a:lnTo>
                    <a:pt x="0" y="135"/>
                  </a:lnTo>
                  <a:lnTo>
                    <a:pt x="0" y="0"/>
                  </a:lnTo>
                </a:path>
              </a:pathLst>
            </a:custGeom>
            <a:solidFill>
              <a:srgbClr val="48B39D"/>
            </a:solidFill>
            <a:ln w="3175" cap="flat" cmpd="sng" algn="ctr">
              <a:noFill/>
              <a:prstDash val="solid"/>
            </a:ln>
            <a:effectLst>
              <a:outerShdw blurRad="50800" dist="38100" dir="2700000" algn="tl" rotWithShape="0">
                <a:prstClr val="black">
                  <a:alpha val="40000"/>
                </a:prstClr>
              </a:outerShdw>
            </a:effectLst>
          </p:spPr>
          <p:txBody>
            <a:bodyPr lIns="93282" tIns="46641" rIns="93282" bIns="46641" anchor="ctr"/>
            <a:p>
              <a:pPr>
                <a:lnSpc>
                  <a:spcPct val="120000"/>
                </a:lnSpc>
              </a:pPr>
              <a:endParaRPr lang="en-US" sz="1200" kern="0">
                <a:solidFill>
                  <a:srgbClr val="F9F9F9"/>
                </a:solidFill>
                <a:latin typeface="微软雅黑" panose="020B0503020204020204" charset="-122"/>
                <a:ea typeface="微软雅黑" panose="020B0503020204020204" charset="-122"/>
              </a:endParaRPr>
            </a:p>
          </p:txBody>
        </p:sp>
        <p:sp>
          <p:nvSpPr>
            <p:cNvPr id="73" name="TextBox 53"/>
            <p:cNvSpPr txBox="1">
              <a:spLocks noChangeArrowheads="1"/>
            </p:cNvSpPr>
            <p:nvPr/>
          </p:nvSpPr>
          <p:spPr bwMode="auto">
            <a:xfrm>
              <a:off x="3119" y="2793"/>
              <a:ext cx="4038"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2" rIns="91426" bIns="45712" numCol="1" anchor="t" anchorCtr="0" compatLnSpc="1">
              <a:spAutoFit/>
            </a:bodyPr>
            <a:p>
              <a:pPr lvl="0" algn="ctr" fontAlgn="base">
                <a:spcBef>
                  <a:spcPct val="0"/>
                </a:spcBef>
                <a:spcAft>
                  <a:spcPct val="0"/>
                </a:spcAft>
                <a:defRPr/>
              </a:pPr>
              <a:r>
                <a:rPr lang="zh-CN" altLang="en-US" b="1" kern="0" dirty="0">
                  <a:solidFill>
                    <a:schemeClr val="tx1"/>
                  </a:solidFill>
                  <a:latin typeface="微软雅黑" panose="020B0503020204020204" charset="-122"/>
                  <a:ea typeface="微软雅黑" panose="020B0503020204020204" charset="-122"/>
                  <a:cs typeface="宋体" panose="02010600030101010101" pitchFamily="2" charset="-122"/>
                </a:rPr>
                <a:t>账号定位细分</a:t>
              </a:r>
              <a:endParaRPr lang="zh-CN" altLang="en-US" b="1" kern="0" dirty="0">
                <a:solidFill>
                  <a:schemeClr val="tx1"/>
                </a:solidFill>
                <a:latin typeface="微软雅黑" panose="020B0503020204020204" charset="-122"/>
                <a:ea typeface="微软雅黑" panose="020B0503020204020204" charset="-122"/>
                <a:cs typeface="宋体" panose="02010600030101010101" pitchFamily="2" charset="-122"/>
              </a:endParaRPr>
            </a:p>
          </p:txBody>
        </p:sp>
      </p:grpSp>
      <p:grpSp>
        <p:nvGrpSpPr>
          <p:cNvPr id="14" name="组合 13"/>
          <p:cNvGrpSpPr/>
          <p:nvPr/>
        </p:nvGrpSpPr>
        <p:grpSpPr>
          <a:xfrm>
            <a:off x="1874520" y="3250565"/>
            <a:ext cx="2953385" cy="1263650"/>
            <a:chOff x="2952" y="5119"/>
            <a:chExt cx="4651" cy="1990"/>
          </a:xfrm>
        </p:grpSpPr>
        <p:sp>
          <p:nvSpPr>
            <p:cNvPr id="67" name="Freeform 18"/>
            <p:cNvSpPr/>
            <p:nvPr/>
          </p:nvSpPr>
          <p:spPr bwMode="auto">
            <a:xfrm>
              <a:off x="3073" y="5119"/>
              <a:ext cx="4530" cy="1991"/>
            </a:xfrm>
            <a:custGeom>
              <a:avLst/>
              <a:gdLst>
                <a:gd name="T0" fmla="*/ 0 w 690"/>
                <a:gd name="T1" fmla="*/ 190 h 254"/>
                <a:gd name="T2" fmla="*/ 0 w 690"/>
                <a:gd name="T3" fmla="*/ 190 h 254"/>
                <a:gd name="T4" fmla="*/ 0 w 690"/>
                <a:gd name="T5" fmla="*/ 62 h 254"/>
                <a:gd name="T6" fmla="*/ 618 w 690"/>
                <a:gd name="T7" fmla="*/ 62 h 254"/>
                <a:gd name="T8" fmla="*/ 618 w 690"/>
                <a:gd name="T9" fmla="*/ 0 h 254"/>
                <a:gd name="T10" fmla="*/ 689 w 690"/>
                <a:gd name="T11" fmla="*/ 128 h 254"/>
                <a:gd name="T12" fmla="*/ 618 w 690"/>
                <a:gd name="T13" fmla="*/ 253 h 254"/>
                <a:gd name="T14" fmla="*/ 618 w 690"/>
                <a:gd name="T15" fmla="*/ 190 h 254"/>
                <a:gd name="T16" fmla="*/ 0 w 690"/>
                <a:gd name="T17"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254">
                  <a:moveTo>
                    <a:pt x="0" y="190"/>
                  </a:moveTo>
                  <a:lnTo>
                    <a:pt x="0" y="190"/>
                  </a:lnTo>
                  <a:lnTo>
                    <a:pt x="0" y="62"/>
                  </a:lnTo>
                  <a:lnTo>
                    <a:pt x="618" y="62"/>
                  </a:lnTo>
                  <a:lnTo>
                    <a:pt x="618" y="0"/>
                  </a:lnTo>
                  <a:lnTo>
                    <a:pt x="689" y="128"/>
                  </a:lnTo>
                  <a:lnTo>
                    <a:pt x="618" y="253"/>
                  </a:lnTo>
                  <a:lnTo>
                    <a:pt x="618" y="190"/>
                  </a:lnTo>
                  <a:lnTo>
                    <a:pt x="0" y="190"/>
                  </a:lnTo>
                </a:path>
              </a:pathLst>
            </a:custGeom>
            <a:solidFill>
              <a:srgbClr val="48B39D"/>
            </a:solidFill>
            <a:ln w="3175" cap="flat" cmpd="sng" algn="ctr">
              <a:noFill/>
              <a:prstDash val="solid"/>
            </a:ln>
            <a:effectLst>
              <a:outerShdw blurRad="50800" dist="38100" dir="2700000" algn="tl" rotWithShape="0">
                <a:prstClr val="black">
                  <a:alpha val="40000"/>
                </a:prstClr>
              </a:outerShdw>
            </a:effectLst>
          </p:spPr>
          <p:txBody>
            <a:bodyPr lIns="93282" tIns="46641" rIns="93282" bIns="46641" anchor="ctr"/>
            <a:p>
              <a:pPr>
                <a:lnSpc>
                  <a:spcPct val="120000"/>
                </a:lnSpc>
              </a:pPr>
              <a:endParaRPr lang="en-US" sz="1200" kern="0">
                <a:solidFill>
                  <a:srgbClr val="F9F9F9"/>
                </a:solidFill>
                <a:latin typeface="微软雅黑" panose="020B0503020204020204" charset="-122"/>
                <a:ea typeface="微软雅黑" panose="020B0503020204020204" charset="-122"/>
              </a:endParaRPr>
            </a:p>
          </p:txBody>
        </p:sp>
        <p:sp>
          <p:nvSpPr>
            <p:cNvPr id="74" name="TextBox 53"/>
            <p:cNvSpPr txBox="1">
              <a:spLocks noChangeArrowheads="1"/>
            </p:cNvSpPr>
            <p:nvPr/>
          </p:nvSpPr>
          <p:spPr bwMode="auto">
            <a:xfrm>
              <a:off x="2952" y="5812"/>
              <a:ext cx="4205"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2" rIns="91426" bIns="45712" numCol="1" anchor="t" anchorCtr="0" compatLnSpc="1">
              <a:spAutoFit/>
            </a:bodyPr>
            <a:p>
              <a:pPr lvl="0" algn="ctr" fontAlgn="base">
                <a:spcBef>
                  <a:spcPct val="0"/>
                </a:spcBef>
                <a:spcAft>
                  <a:spcPct val="0"/>
                </a:spcAft>
                <a:defRPr/>
              </a:pPr>
              <a:r>
                <a:rPr lang="zh-CN" altLang="en-US" b="1" kern="0" dirty="0">
                  <a:solidFill>
                    <a:schemeClr val="tx1"/>
                  </a:solidFill>
                  <a:latin typeface="微软雅黑" panose="020B0503020204020204" charset="-122"/>
                  <a:ea typeface="微软雅黑" panose="020B0503020204020204" charset="-122"/>
                  <a:cs typeface="宋体" panose="02010600030101010101" pitchFamily="2" charset="-122"/>
                </a:rPr>
                <a:t>平台规则把握</a:t>
              </a:r>
              <a:endParaRPr lang="zh-CN" altLang="en-US" b="1" kern="0" dirty="0">
                <a:solidFill>
                  <a:schemeClr val="tx1"/>
                </a:solidFill>
                <a:latin typeface="微软雅黑" panose="020B0503020204020204" charset="-122"/>
                <a:ea typeface="微软雅黑" panose="020B0503020204020204" charset="-122"/>
                <a:cs typeface="宋体" panose="02010600030101010101" pitchFamily="2" charset="-122"/>
              </a:endParaRPr>
            </a:p>
          </p:txBody>
        </p:sp>
      </p:grpSp>
      <p:grpSp>
        <p:nvGrpSpPr>
          <p:cNvPr id="15" name="组合 14"/>
          <p:cNvGrpSpPr/>
          <p:nvPr/>
        </p:nvGrpSpPr>
        <p:grpSpPr>
          <a:xfrm>
            <a:off x="1951355" y="4758690"/>
            <a:ext cx="3722370" cy="1384300"/>
            <a:chOff x="3073" y="7494"/>
            <a:chExt cx="5862" cy="2180"/>
          </a:xfrm>
        </p:grpSpPr>
        <p:sp>
          <p:nvSpPr>
            <p:cNvPr id="70" name="Freeform 21"/>
            <p:cNvSpPr/>
            <p:nvPr/>
          </p:nvSpPr>
          <p:spPr bwMode="auto">
            <a:xfrm>
              <a:off x="3073" y="7494"/>
              <a:ext cx="5863" cy="2180"/>
            </a:xfrm>
            <a:custGeom>
              <a:avLst/>
              <a:gdLst>
                <a:gd name="T0" fmla="*/ 0 w 893"/>
                <a:gd name="T1" fmla="*/ 277 h 278"/>
                <a:gd name="T2" fmla="*/ 0 w 893"/>
                <a:gd name="T3" fmla="*/ 277 h 278"/>
                <a:gd name="T4" fmla="*/ 696 w 893"/>
                <a:gd name="T5" fmla="*/ 277 h 278"/>
                <a:gd name="T6" fmla="*/ 838 w 893"/>
                <a:gd name="T7" fmla="*/ 125 h 278"/>
                <a:gd name="T8" fmla="*/ 892 w 893"/>
                <a:gd name="T9" fmla="*/ 165 h 278"/>
                <a:gd name="T10" fmla="*/ 835 w 893"/>
                <a:gd name="T11" fmla="*/ 33 h 278"/>
                <a:gd name="T12" fmla="*/ 686 w 893"/>
                <a:gd name="T13" fmla="*/ 0 h 278"/>
                <a:gd name="T14" fmla="*/ 735 w 893"/>
                <a:gd name="T15" fmla="*/ 40 h 278"/>
                <a:gd name="T16" fmla="*/ 639 w 893"/>
                <a:gd name="T17" fmla="*/ 142 h 278"/>
                <a:gd name="T18" fmla="*/ 0 w 893"/>
                <a:gd name="T19" fmla="*/ 142 h 278"/>
                <a:gd name="T20" fmla="*/ 0 w 893"/>
                <a:gd name="T21"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0" y="277"/>
                  </a:moveTo>
                  <a:lnTo>
                    <a:pt x="0" y="277"/>
                  </a:lnTo>
                  <a:lnTo>
                    <a:pt x="696" y="277"/>
                  </a:lnTo>
                  <a:lnTo>
                    <a:pt x="838" y="125"/>
                  </a:lnTo>
                  <a:lnTo>
                    <a:pt x="892" y="165"/>
                  </a:lnTo>
                  <a:lnTo>
                    <a:pt x="835" y="33"/>
                  </a:lnTo>
                  <a:lnTo>
                    <a:pt x="686" y="0"/>
                  </a:lnTo>
                  <a:lnTo>
                    <a:pt x="735" y="40"/>
                  </a:lnTo>
                  <a:lnTo>
                    <a:pt x="639" y="142"/>
                  </a:lnTo>
                  <a:lnTo>
                    <a:pt x="0" y="142"/>
                  </a:lnTo>
                  <a:lnTo>
                    <a:pt x="0" y="277"/>
                  </a:lnTo>
                </a:path>
              </a:pathLst>
            </a:custGeom>
            <a:solidFill>
              <a:srgbClr val="48B39D"/>
            </a:solidFill>
            <a:ln w="3175" cap="flat" cmpd="sng" algn="ctr">
              <a:noFill/>
              <a:prstDash val="solid"/>
            </a:ln>
            <a:effectLst>
              <a:outerShdw blurRad="50800" dist="38100" dir="2700000" algn="tl" rotWithShape="0">
                <a:prstClr val="black">
                  <a:alpha val="40000"/>
                </a:prstClr>
              </a:outerShdw>
            </a:effectLst>
          </p:spPr>
          <p:txBody>
            <a:bodyPr lIns="93282" tIns="46641" rIns="93282" bIns="46641" anchor="ctr"/>
            <a:p>
              <a:pPr>
                <a:lnSpc>
                  <a:spcPct val="120000"/>
                </a:lnSpc>
              </a:pPr>
              <a:endParaRPr lang="en-US" sz="1200" kern="0">
                <a:solidFill>
                  <a:srgbClr val="F9F9F9"/>
                </a:solidFill>
                <a:latin typeface="微软雅黑" panose="020B0503020204020204" charset="-122"/>
                <a:ea typeface="微软雅黑" panose="020B0503020204020204" charset="-122"/>
              </a:endParaRPr>
            </a:p>
          </p:txBody>
        </p:sp>
        <p:sp>
          <p:nvSpPr>
            <p:cNvPr id="75" name="TextBox 53"/>
            <p:cNvSpPr txBox="1">
              <a:spLocks noChangeArrowheads="1"/>
            </p:cNvSpPr>
            <p:nvPr/>
          </p:nvSpPr>
          <p:spPr bwMode="auto">
            <a:xfrm>
              <a:off x="3138" y="8862"/>
              <a:ext cx="4146"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2" rIns="91426" bIns="45712" numCol="1" anchor="t" anchorCtr="0" compatLnSpc="1">
              <a:spAutoFit/>
            </a:bodyPr>
            <a:p>
              <a:pPr lvl="0" algn="ctr" fontAlgn="base">
                <a:spcBef>
                  <a:spcPct val="0"/>
                </a:spcBef>
                <a:spcAft>
                  <a:spcPct val="0"/>
                </a:spcAft>
                <a:defRPr/>
              </a:pPr>
              <a:r>
                <a:rPr lang="zh-CN" altLang="en-US" b="1" kern="0" dirty="0">
                  <a:solidFill>
                    <a:schemeClr val="tx1"/>
                  </a:solidFill>
                  <a:latin typeface="微软雅黑" panose="020B0503020204020204" charset="-122"/>
                  <a:ea typeface="微软雅黑" panose="020B0503020204020204" charset="-122"/>
                  <a:cs typeface="宋体" panose="02010600030101010101" pitchFamily="2" charset="-122"/>
                </a:rPr>
                <a:t>用户画像精准分析</a:t>
              </a:r>
              <a:endParaRPr lang="zh-CN" altLang="en-US" b="1" kern="0" dirty="0">
                <a:solidFill>
                  <a:schemeClr val="tx1"/>
                </a:solidFill>
                <a:latin typeface="微软雅黑" panose="020B0503020204020204" charset="-122"/>
                <a:ea typeface="微软雅黑" panose="020B0503020204020204" charset="-122"/>
                <a:cs typeface="宋体" panose="02010600030101010101" pitchFamily="2" charset="-122"/>
              </a:endParaRPr>
            </a:p>
          </p:txBody>
        </p:sp>
      </p:grpSp>
      <p:grpSp>
        <p:nvGrpSpPr>
          <p:cNvPr id="18" name="组合 17"/>
          <p:cNvGrpSpPr/>
          <p:nvPr/>
        </p:nvGrpSpPr>
        <p:grpSpPr>
          <a:xfrm>
            <a:off x="6365875" y="4758690"/>
            <a:ext cx="3722370" cy="1384300"/>
            <a:chOff x="10025" y="7494"/>
            <a:chExt cx="5862" cy="2180"/>
          </a:xfrm>
        </p:grpSpPr>
        <p:sp>
          <p:nvSpPr>
            <p:cNvPr id="71" name="Freeform 22"/>
            <p:cNvSpPr/>
            <p:nvPr/>
          </p:nvSpPr>
          <p:spPr bwMode="auto">
            <a:xfrm>
              <a:off x="10025" y="7494"/>
              <a:ext cx="5863" cy="2180"/>
            </a:xfrm>
            <a:custGeom>
              <a:avLst/>
              <a:gdLst>
                <a:gd name="T0" fmla="*/ 892 w 893"/>
                <a:gd name="T1" fmla="*/ 277 h 278"/>
                <a:gd name="T2" fmla="*/ 892 w 893"/>
                <a:gd name="T3" fmla="*/ 277 h 278"/>
                <a:gd name="T4" fmla="*/ 195 w 893"/>
                <a:gd name="T5" fmla="*/ 277 h 278"/>
                <a:gd name="T6" fmla="*/ 53 w 893"/>
                <a:gd name="T7" fmla="*/ 125 h 278"/>
                <a:gd name="T8" fmla="*/ 0 w 893"/>
                <a:gd name="T9" fmla="*/ 165 h 278"/>
                <a:gd name="T10" fmla="*/ 57 w 893"/>
                <a:gd name="T11" fmla="*/ 33 h 278"/>
                <a:gd name="T12" fmla="*/ 206 w 893"/>
                <a:gd name="T13" fmla="*/ 0 h 278"/>
                <a:gd name="T14" fmla="*/ 156 w 893"/>
                <a:gd name="T15" fmla="*/ 40 h 278"/>
                <a:gd name="T16" fmla="*/ 252 w 893"/>
                <a:gd name="T17" fmla="*/ 142 h 278"/>
                <a:gd name="T18" fmla="*/ 892 w 893"/>
                <a:gd name="T19" fmla="*/ 142 h 278"/>
                <a:gd name="T20" fmla="*/ 892 w 893"/>
                <a:gd name="T21"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892" y="277"/>
                  </a:moveTo>
                  <a:lnTo>
                    <a:pt x="892" y="277"/>
                  </a:lnTo>
                  <a:lnTo>
                    <a:pt x="195" y="277"/>
                  </a:lnTo>
                  <a:lnTo>
                    <a:pt x="53" y="125"/>
                  </a:lnTo>
                  <a:lnTo>
                    <a:pt x="0" y="165"/>
                  </a:lnTo>
                  <a:lnTo>
                    <a:pt x="57" y="33"/>
                  </a:lnTo>
                  <a:lnTo>
                    <a:pt x="206" y="0"/>
                  </a:lnTo>
                  <a:lnTo>
                    <a:pt x="156" y="40"/>
                  </a:lnTo>
                  <a:lnTo>
                    <a:pt x="252" y="142"/>
                  </a:lnTo>
                  <a:lnTo>
                    <a:pt x="892" y="142"/>
                  </a:lnTo>
                  <a:lnTo>
                    <a:pt x="892" y="277"/>
                  </a:lnTo>
                </a:path>
              </a:pathLst>
            </a:custGeom>
            <a:solidFill>
              <a:srgbClr val="48B39D"/>
            </a:solidFill>
            <a:ln w="3175" cap="flat" cmpd="sng" algn="ctr">
              <a:noFill/>
              <a:prstDash val="solid"/>
            </a:ln>
            <a:effectLst>
              <a:outerShdw blurRad="50800" dist="38100" dir="2700000" algn="tl" rotWithShape="0">
                <a:prstClr val="black">
                  <a:alpha val="40000"/>
                </a:prstClr>
              </a:outerShdw>
            </a:effectLst>
          </p:spPr>
          <p:txBody>
            <a:bodyPr lIns="93282" tIns="46641" rIns="93282" bIns="46641" anchor="ctr"/>
            <a:p>
              <a:pPr>
                <a:lnSpc>
                  <a:spcPct val="120000"/>
                </a:lnSpc>
              </a:pPr>
              <a:endParaRPr lang="en-US" sz="1200" kern="0">
                <a:solidFill>
                  <a:srgbClr val="F9F9F9"/>
                </a:solidFill>
                <a:latin typeface="微软雅黑" panose="020B0503020204020204" charset="-122"/>
                <a:ea typeface="微软雅黑" panose="020B0503020204020204" charset="-122"/>
              </a:endParaRPr>
            </a:p>
          </p:txBody>
        </p:sp>
        <p:sp>
          <p:nvSpPr>
            <p:cNvPr id="76" name="TextBox 53"/>
            <p:cNvSpPr txBox="1">
              <a:spLocks noChangeArrowheads="1"/>
            </p:cNvSpPr>
            <p:nvPr/>
          </p:nvSpPr>
          <p:spPr bwMode="auto">
            <a:xfrm>
              <a:off x="11876" y="8862"/>
              <a:ext cx="4011"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2" rIns="91426" bIns="45712" numCol="1" anchor="t" anchorCtr="0" compatLnSpc="1">
              <a:spAutoFit/>
            </a:bodyPr>
            <a:p>
              <a:pPr lvl="0" algn="ctr" fontAlgn="base">
                <a:spcBef>
                  <a:spcPct val="0"/>
                </a:spcBef>
                <a:spcAft>
                  <a:spcPct val="0"/>
                </a:spcAft>
                <a:defRPr/>
              </a:pPr>
              <a:r>
                <a:rPr lang="zh-CN" altLang="en-US" b="1" kern="0" dirty="0">
                  <a:solidFill>
                    <a:schemeClr val="tx1"/>
                  </a:solidFill>
                  <a:latin typeface="微软雅黑" panose="020B0503020204020204" charset="-122"/>
                  <a:ea typeface="微软雅黑" panose="020B0503020204020204" charset="-122"/>
                  <a:cs typeface="宋体" panose="02010600030101010101" pitchFamily="2" charset="-122"/>
                </a:rPr>
                <a:t>变现渠道多样化</a:t>
              </a:r>
              <a:endParaRPr lang="zh-CN" altLang="en-US" b="1" kern="0" dirty="0">
                <a:solidFill>
                  <a:schemeClr val="tx1"/>
                </a:solidFill>
                <a:latin typeface="微软雅黑" panose="020B0503020204020204" charset="-122"/>
                <a:ea typeface="微软雅黑" panose="020B0503020204020204" charset="-122"/>
                <a:cs typeface="宋体" panose="02010600030101010101" pitchFamily="2" charset="-122"/>
              </a:endParaRPr>
            </a:p>
          </p:txBody>
        </p:sp>
      </p:grpSp>
      <p:grpSp>
        <p:nvGrpSpPr>
          <p:cNvPr id="17" name="组合 16"/>
          <p:cNvGrpSpPr/>
          <p:nvPr/>
        </p:nvGrpSpPr>
        <p:grpSpPr>
          <a:xfrm>
            <a:off x="7212330" y="3250565"/>
            <a:ext cx="2952750" cy="1263650"/>
            <a:chOff x="11358" y="5119"/>
            <a:chExt cx="4650" cy="1990"/>
          </a:xfrm>
        </p:grpSpPr>
        <p:sp>
          <p:nvSpPr>
            <p:cNvPr id="72" name="Freeform 23"/>
            <p:cNvSpPr/>
            <p:nvPr/>
          </p:nvSpPr>
          <p:spPr bwMode="auto">
            <a:xfrm>
              <a:off x="11358" y="5119"/>
              <a:ext cx="4530" cy="1991"/>
            </a:xfrm>
            <a:custGeom>
              <a:avLst/>
              <a:gdLst>
                <a:gd name="T0" fmla="*/ 689 w 690"/>
                <a:gd name="T1" fmla="*/ 190 h 254"/>
                <a:gd name="T2" fmla="*/ 689 w 690"/>
                <a:gd name="T3" fmla="*/ 190 h 254"/>
                <a:gd name="T4" fmla="*/ 689 w 690"/>
                <a:gd name="T5" fmla="*/ 62 h 254"/>
                <a:gd name="T6" fmla="*/ 71 w 690"/>
                <a:gd name="T7" fmla="*/ 62 h 254"/>
                <a:gd name="T8" fmla="*/ 67 w 690"/>
                <a:gd name="T9" fmla="*/ 0 h 254"/>
                <a:gd name="T10" fmla="*/ 0 w 690"/>
                <a:gd name="T11" fmla="*/ 128 h 254"/>
                <a:gd name="T12" fmla="*/ 71 w 690"/>
                <a:gd name="T13" fmla="*/ 253 h 254"/>
                <a:gd name="T14" fmla="*/ 71 w 690"/>
                <a:gd name="T15" fmla="*/ 190 h 254"/>
                <a:gd name="T16" fmla="*/ 689 w 690"/>
                <a:gd name="T17"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254">
                  <a:moveTo>
                    <a:pt x="689" y="190"/>
                  </a:moveTo>
                  <a:lnTo>
                    <a:pt x="689" y="190"/>
                  </a:lnTo>
                  <a:lnTo>
                    <a:pt x="689" y="62"/>
                  </a:lnTo>
                  <a:lnTo>
                    <a:pt x="71" y="62"/>
                  </a:lnTo>
                  <a:lnTo>
                    <a:pt x="67" y="0"/>
                  </a:lnTo>
                  <a:lnTo>
                    <a:pt x="0" y="128"/>
                  </a:lnTo>
                  <a:lnTo>
                    <a:pt x="71" y="253"/>
                  </a:lnTo>
                  <a:lnTo>
                    <a:pt x="71" y="190"/>
                  </a:lnTo>
                  <a:lnTo>
                    <a:pt x="689" y="190"/>
                  </a:lnTo>
                </a:path>
              </a:pathLst>
            </a:custGeom>
            <a:solidFill>
              <a:srgbClr val="48B39D"/>
            </a:solidFill>
            <a:ln w="3175" cap="flat" cmpd="sng" algn="ctr">
              <a:noFill/>
              <a:prstDash val="solid"/>
            </a:ln>
            <a:effectLst>
              <a:outerShdw blurRad="50800" dist="38100" dir="2700000" algn="tl" rotWithShape="0">
                <a:prstClr val="black">
                  <a:alpha val="40000"/>
                </a:prstClr>
              </a:outerShdw>
            </a:effectLst>
          </p:spPr>
          <p:txBody>
            <a:bodyPr lIns="93282" tIns="46641" rIns="93282" bIns="46641" anchor="ctr"/>
            <a:p>
              <a:pPr>
                <a:lnSpc>
                  <a:spcPct val="120000"/>
                </a:lnSpc>
              </a:pPr>
              <a:endParaRPr lang="en-US" sz="1200" kern="0">
                <a:solidFill>
                  <a:srgbClr val="F9F9F9"/>
                </a:solidFill>
                <a:latin typeface="微软雅黑" panose="020B0503020204020204" charset="-122"/>
                <a:ea typeface="微软雅黑" panose="020B0503020204020204" charset="-122"/>
              </a:endParaRPr>
            </a:p>
          </p:txBody>
        </p:sp>
        <p:sp>
          <p:nvSpPr>
            <p:cNvPr id="77" name="TextBox 53"/>
            <p:cNvSpPr txBox="1">
              <a:spLocks noChangeArrowheads="1"/>
            </p:cNvSpPr>
            <p:nvPr/>
          </p:nvSpPr>
          <p:spPr bwMode="auto">
            <a:xfrm>
              <a:off x="12018" y="5812"/>
              <a:ext cx="3990"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2" rIns="91426" bIns="45712" numCol="1" anchor="t" anchorCtr="0" compatLnSpc="1">
              <a:spAutoFit/>
            </a:bodyPr>
            <a:p>
              <a:pPr lvl="0" algn="ctr" fontAlgn="base">
                <a:spcBef>
                  <a:spcPct val="0"/>
                </a:spcBef>
                <a:spcAft>
                  <a:spcPct val="0"/>
                </a:spcAft>
                <a:defRPr/>
              </a:pPr>
              <a:r>
                <a:rPr lang="zh-CN" altLang="en-US" b="1" kern="0" dirty="0">
                  <a:solidFill>
                    <a:schemeClr val="tx1"/>
                  </a:solidFill>
                  <a:latin typeface="微软雅黑" panose="020B0503020204020204" charset="-122"/>
                  <a:ea typeface="微软雅黑" panose="020B0503020204020204" charset="-122"/>
                  <a:cs typeface="宋体" panose="02010600030101010101" pitchFamily="2" charset="-122"/>
                </a:rPr>
                <a:t>多渠道运营账号</a:t>
              </a:r>
              <a:endParaRPr lang="zh-CN" altLang="en-US" b="1" kern="0" dirty="0">
                <a:solidFill>
                  <a:schemeClr val="tx1"/>
                </a:solidFill>
                <a:latin typeface="微软雅黑" panose="020B0503020204020204" charset="-122"/>
                <a:ea typeface="微软雅黑" panose="020B0503020204020204" charset="-122"/>
                <a:cs typeface="宋体" panose="02010600030101010101" pitchFamily="2" charset="-122"/>
              </a:endParaRPr>
            </a:p>
          </p:txBody>
        </p:sp>
      </p:grpSp>
      <p:grpSp>
        <p:nvGrpSpPr>
          <p:cNvPr id="16" name="组合 15"/>
          <p:cNvGrpSpPr/>
          <p:nvPr/>
        </p:nvGrpSpPr>
        <p:grpSpPr>
          <a:xfrm>
            <a:off x="6365875" y="1622425"/>
            <a:ext cx="3749040" cy="1384300"/>
            <a:chOff x="10025" y="2555"/>
            <a:chExt cx="5904" cy="2180"/>
          </a:xfrm>
        </p:grpSpPr>
        <p:sp>
          <p:nvSpPr>
            <p:cNvPr id="69" name="Freeform 20"/>
            <p:cNvSpPr/>
            <p:nvPr/>
          </p:nvSpPr>
          <p:spPr bwMode="auto">
            <a:xfrm>
              <a:off x="10025" y="2555"/>
              <a:ext cx="5863" cy="2180"/>
            </a:xfrm>
            <a:custGeom>
              <a:avLst/>
              <a:gdLst>
                <a:gd name="T0" fmla="*/ 892 w 893"/>
                <a:gd name="T1" fmla="*/ 0 h 278"/>
                <a:gd name="T2" fmla="*/ 892 w 893"/>
                <a:gd name="T3" fmla="*/ 0 h 278"/>
                <a:gd name="T4" fmla="*/ 195 w 893"/>
                <a:gd name="T5" fmla="*/ 0 h 278"/>
                <a:gd name="T6" fmla="*/ 53 w 893"/>
                <a:gd name="T7" fmla="*/ 155 h 278"/>
                <a:gd name="T8" fmla="*/ 0 w 893"/>
                <a:gd name="T9" fmla="*/ 112 h 278"/>
                <a:gd name="T10" fmla="*/ 57 w 893"/>
                <a:gd name="T11" fmla="*/ 244 h 278"/>
                <a:gd name="T12" fmla="*/ 206 w 893"/>
                <a:gd name="T13" fmla="*/ 277 h 278"/>
                <a:gd name="T14" fmla="*/ 156 w 893"/>
                <a:gd name="T15" fmla="*/ 237 h 278"/>
                <a:gd name="T16" fmla="*/ 252 w 893"/>
                <a:gd name="T17" fmla="*/ 135 h 278"/>
                <a:gd name="T18" fmla="*/ 892 w 893"/>
                <a:gd name="T19" fmla="*/ 135 h 278"/>
                <a:gd name="T20" fmla="*/ 892 w 893"/>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892" y="0"/>
                  </a:moveTo>
                  <a:lnTo>
                    <a:pt x="892" y="0"/>
                  </a:lnTo>
                  <a:lnTo>
                    <a:pt x="195" y="0"/>
                  </a:lnTo>
                  <a:lnTo>
                    <a:pt x="53" y="155"/>
                  </a:lnTo>
                  <a:lnTo>
                    <a:pt x="0" y="112"/>
                  </a:lnTo>
                  <a:lnTo>
                    <a:pt x="57" y="244"/>
                  </a:lnTo>
                  <a:lnTo>
                    <a:pt x="206" y="277"/>
                  </a:lnTo>
                  <a:lnTo>
                    <a:pt x="156" y="237"/>
                  </a:lnTo>
                  <a:lnTo>
                    <a:pt x="252" y="135"/>
                  </a:lnTo>
                  <a:lnTo>
                    <a:pt x="892" y="135"/>
                  </a:lnTo>
                  <a:lnTo>
                    <a:pt x="892" y="0"/>
                  </a:lnTo>
                </a:path>
              </a:pathLst>
            </a:custGeom>
            <a:solidFill>
              <a:srgbClr val="48B39D"/>
            </a:solidFill>
            <a:ln w="3175" cap="flat" cmpd="sng" algn="ctr">
              <a:noFill/>
              <a:prstDash val="solid"/>
            </a:ln>
            <a:effectLst>
              <a:outerShdw blurRad="50800" dist="38100" dir="2700000" algn="tl" rotWithShape="0">
                <a:prstClr val="black">
                  <a:alpha val="40000"/>
                </a:prstClr>
              </a:outerShdw>
            </a:effectLst>
          </p:spPr>
          <p:txBody>
            <a:bodyPr lIns="93282" tIns="46641" rIns="93282" bIns="46641" anchor="ctr"/>
            <a:p>
              <a:pPr>
                <a:lnSpc>
                  <a:spcPct val="120000"/>
                </a:lnSpc>
              </a:pPr>
              <a:endParaRPr lang="en-US" sz="1200" kern="0">
                <a:solidFill>
                  <a:srgbClr val="F9F9F9"/>
                </a:solidFill>
                <a:latin typeface="微软雅黑" panose="020B0503020204020204" charset="-122"/>
                <a:ea typeface="微软雅黑" panose="020B0503020204020204" charset="-122"/>
              </a:endParaRPr>
            </a:p>
          </p:txBody>
        </p:sp>
        <p:sp>
          <p:nvSpPr>
            <p:cNvPr id="78" name="TextBox 77"/>
            <p:cNvSpPr txBox="1">
              <a:spLocks noChangeArrowheads="1"/>
            </p:cNvSpPr>
            <p:nvPr/>
          </p:nvSpPr>
          <p:spPr bwMode="auto">
            <a:xfrm>
              <a:off x="12017" y="2793"/>
              <a:ext cx="3913"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2" rIns="91426" bIns="45712" numCol="1" anchor="t" anchorCtr="0" compatLnSpc="1">
              <a:spAutoFit/>
            </a:bodyPr>
            <a:p>
              <a:pPr lvl="0" algn="ctr" fontAlgn="base">
                <a:spcBef>
                  <a:spcPct val="0"/>
                </a:spcBef>
                <a:spcAft>
                  <a:spcPct val="0"/>
                </a:spcAft>
                <a:defRPr/>
              </a:pPr>
              <a:r>
                <a:rPr lang="zh-CN" altLang="en-US" b="1" kern="0" dirty="0">
                  <a:solidFill>
                    <a:schemeClr val="tx1"/>
                  </a:solidFill>
                  <a:latin typeface="微软雅黑" panose="020B0503020204020204" charset="-122"/>
                  <a:ea typeface="微软雅黑" panose="020B0503020204020204" charset="-122"/>
                  <a:cs typeface="宋体" panose="02010600030101010101" pitchFamily="2" charset="-122"/>
                </a:rPr>
                <a:t>文章数据分析</a:t>
              </a:r>
              <a:endParaRPr lang="zh-CN" altLang="en-US" b="1" kern="0" dirty="0">
                <a:solidFill>
                  <a:schemeClr val="tx1"/>
                </a:solidFill>
                <a:latin typeface="微软雅黑" panose="020B0503020204020204" charset="-122"/>
                <a:ea typeface="微软雅黑" panose="020B0503020204020204" charset="-122"/>
                <a:cs typeface="宋体" panose="02010600030101010101" pitchFamily="2" charset="-122"/>
              </a:endParaRPr>
            </a:p>
          </p:txBody>
        </p:sp>
      </p:grpSp>
      <p:grpSp>
        <p:nvGrpSpPr>
          <p:cNvPr id="79" name="组合 78"/>
          <p:cNvGrpSpPr/>
          <p:nvPr/>
        </p:nvGrpSpPr>
        <p:grpSpPr>
          <a:xfrm rot="0">
            <a:off x="5022215" y="3126105"/>
            <a:ext cx="1991360" cy="1623060"/>
            <a:chOff x="3910879" y="2268230"/>
            <a:chExt cx="1586249" cy="1292655"/>
          </a:xfrm>
          <a:solidFill>
            <a:srgbClr val="327C6F"/>
          </a:solidFill>
        </p:grpSpPr>
        <p:sp>
          <p:nvSpPr>
            <p:cNvPr id="80" name="AutoShape 17"/>
            <p:cNvSpPr>
              <a:spLocks noChangeArrowheads="1"/>
            </p:cNvSpPr>
            <p:nvPr/>
          </p:nvSpPr>
          <p:spPr bwMode="auto">
            <a:xfrm>
              <a:off x="3910879" y="2268230"/>
              <a:ext cx="1586249" cy="1292655"/>
            </a:xfrm>
            <a:prstGeom prst="hexagon">
              <a:avLst>
                <a:gd name="adj" fmla="val 30740"/>
                <a:gd name="vf" fmla="val 115470"/>
              </a:avLst>
            </a:prstGeom>
            <a:grpFill/>
            <a:ln w="3175" cap="flat" cmpd="sng" algn="ctr">
              <a:noFill/>
              <a:prstDash val="solid"/>
            </a:ln>
            <a:effectLst>
              <a:outerShdw blurRad="50800" dist="38100" dir="5400000" algn="t" rotWithShape="0">
                <a:prstClr val="black">
                  <a:alpha val="40000"/>
                </a:prstClr>
              </a:outerShdw>
            </a:effectLst>
          </p:spPr>
          <p:txBody>
            <a:bodyPr anchor="ctr"/>
            <a:p>
              <a:pPr algn="ctr" fontAlgn="base">
                <a:lnSpc>
                  <a:spcPct val="120000"/>
                </a:lnSpc>
                <a:spcBef>
                  <a:spcPct val="0"/>
                </a:spcBef>
                <a:spcAft>
                  <a:spcPct val="0"/>
                </a:spcAft>
                <a:defRPr/>
              </a:pPr>
              <a:endParaRPr lang="en-US" altLang="zh-SG" sz="1200" kern="0" dirty="0">
                <a:solidFill>
                  <a:srgbClr val="4D4D4D"/>
                </a:solidFill>
                <a:latin typeface="微软雅黑" panose="020B0503020204020204" charset="-122"/>
                <a:ea typeface="微软雅黑" panose="020B0503020204020204" charset="-122"/>
              </a:endParaRPr>
            </a:p>
          </p:txBody>
        </p:sp>
        <p:sp>
          <p:nvSpPr>
            <p:cNvPr id="81" name="TextBox 80"/>
            <p:cNvSpPr txBox="1"/>
            <p:nvPr/>
          </p:nvSpPr>
          <p:spPr>
            <a:xfrm>
              <a:off x="4252596" y="2534524"/>
              <a:ext cx="902811" cy="759106"/>
            </a:xfrm>
            <a:prstGeom prst="rect">
              <a:avLst/>
            </a:prstGeom>
            <a:grpFill/>
            <a:ln>
              <a:noFill/>
            </a:ln>
          </p:spPr>
          <p:txBody>
            <a:bodyPr wrap="square" rtlCol="0">
              <a:spAutoFit/>
            </a:bodyPr>
            <a:p>
              <a:pPr algn="ctr"/>
              <a:r>
                <a:rPr lang="zh-CN" altLang="en-US" sz="2800" b="1" dirty="0">
                  <a:solidFill>
                    <a:schemeClr val="bg1"/>
                  </a:solidFill>
                  <a:latin typeface="微软雅黑" panose="020B0503020204020204" charset="-122"/>
                  <a:ea typeface="微软雅黑" panose="020B0503020204020204" charset="-122"/>
                  <a:cs typeface="Arial Unicode MS" pitchFamily="34" charset="-122"/>
                </a:rPr>
                <a:t>案例分析</a:t>
              </a:r>
              <a:endParaRPr lang="zh-CN" altLang="en-US" sz="2800" b="1" dirty="0">
                <a:solidFill>
                  <a:schemeClr val="bg1"/>
                </a:solidFill>
                <a:latin typeface="微软雅黑" panose="020B0503020204020204" charset="-122"/>
                <a:ea typeface="微软雅黑" panose="020B0503020204020204" charset="-122"/>
                <a:cs typeface="Arial Unicode MS" pitchFamily="34" charset="-122"/>
              </a:endParaRPr>
            </a:p>
          </p:txBody>
        </p:sp>
      </p:grpSp>
    </p:spTree>
    <p:custDataLst>
      <p:tags r:id="rId2"/>
    </p:custData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400" decel="100000"/>
                                        <p:tgtEl>
                                          <p:spTgt spid="79"/>
                                        </p:tgtEl>
                                      </p:cBhvr>
                                    </p:animEffect>
                                    <p:anim calcmode="lin" valueType="num">
                                      <p:cBhvr>
                                        <p:cTn id="8" dur="400" decel="100000" fill="hold"/>
                                        <p:tgtEl>
                                          <p:spTgt spid="79"/>
                                        </p:tgtEl>
                                        <p:attrNameLst>
                                          <p:attrName>style.rotation</p:attrName>
                                        </p:attrNameLst>
                                      </p:cBhvr>
                                      <p:tavLst>
                                        <p:tav tm="0">
                                          <p:val>
                                            <p:fltVal val="-90"/>
                                          </p:val>
                                        </p:tav>
                                        <p:tav tm="100000">
                                          <p:val>
                                            <p:fltVal val="0"/>
                                          </p:val>
                                        </p:tav>
                                      </p:tavLst>
                                    </p:anim>
                                    <p:anim calcmode="lin" valueType="num">
                                      <p:cBhvr>
                                        <p:cTn id="9" dur="400" decel="100000" fill="hold"/>
                                        <p:tgtEl>
                                          <p:spTgt spid="79"/>
                                        </p:tgtEl>
                                        <p:attrNameLst>
                                          <p:attrName>ppt_x</p:attrName>
                                        </p:attrNameLst>
                                      </p:cBhvr>
                                      <p:tavLst>
                                        <p:tav tm="0">
                                          <p:val>
                                            <p:strVal val="#ppt_x+0.4"/>
                                          </p:val>
                                        </p:tav>
                                        <p:tav tm="100000">
                                          <p:val>
                                            <p:strVal val="#ppt_x-0.05"/>
                                          </p:val>
                                        </p:tav>
                                      </p:tavLst>
                                    </p:anim>
                                    <p:anim calcmode="lin" valueType="num">
                                      <p:cBhvr>
                                        <p:cTn id="10" dur="400" decel="100000" fill="hold"/>
                                        <p:tgtEl>
                                          <p:spTgt spid="79"/>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79"/>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79"/>
                                        </p:tgtEl>
                                        <p:attrNameLst>
                                          <p:attrName>ppt_y</p:attrName>
                                        </p:attrNameLst>
                                      </p:cBhvr>
                                      <p:tavLst>
                                        <p:tav tm="0">
                                          <p:val>
                                            <p:strVal val="#ppt_y+0.1"/>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right)">
                                      <p:cBhvr>
                                        <p:cTn id="28" dur="500"/>
                                        <p:tgtEl>
                                          <p:spTgt spid="16"/>
                                        </p:tgtEl>
                                      </p:cBhvr>
                                    </p:animEffect>
                                  </p:childTnLst>
                                </p:cTn>
                              </p:par>
                            </p:childTnLst>
                          </p:cTn>
                        </p:par>
                        <p:par>
                          <p:cTn id="29" fill="hold">
                            <p:stCondLst>
                              <p:cond delay="2500"/>
                            </p:stCondLst>
                            <p:childTnLst>
                              <p:par>
                                <p:cTn id="30" presetID="22" presetClass="entr" presetSubtype="2"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right)">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custDataLst>
              <p:tags r:id="rId1"/>
            </p:custDataLst>
          </p:nvPr>
        </p:nvGrpSpPr>
        <p:grpSpPr>
          <a:xfrm>
            <a:off x="933450" y="3371850"/>
            <a:ext cx="2874646" cy="1466850"/>
            <a:chOff x="878204" y="2914650"/>
            <a:chExt cx="2874646" cy="1466850"/>
          </a:xfrm>
        </p:grpSpPr>
        <p:sp>
          <p:nvSpPr>
            <p:cNvPr id="6" name="椭圆 5"/>
            <p:cNvSpPr/>
            <p:nvPr>
              <p:custDataLst>
                <p:tags r:id="rId2"/>
              </p:custDataLst>
            </p:nvPr>
          </p:nvSpPr>
          <p:spPr>
            <a:xfrm>
              <a:off x="878204" y="3102610"/>
              <a:ext cx="1080008" cy="1080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2" name="五角星 1"/>
            <p:cNvSpPr/>
            <p:nvPr>
              <p:custDataLst>
                <p:tags r:id="rId3"/>
              </p:custDataLst>
            </p:nvPr>
          </p:nvSpPr>
          <p:spPr>
            <a:xfrm>
              <a:off x="989964" y="3200083"/>
              <a:ext cx="828006" cy="828006"/>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en-US" altLang="zh-CN" dirty="0" smtClean="0">
                  <a:solidFill>
                    <a:schemeClr val="accent1"/>
                  </a:solidFill>
                </a:rPr>
                <a:t>1</a:t>
              </a:r>
              <a:endParaRPr lang="zh-CN" altLang="en-US" dirty="0">
                <a:solidFill>
                  <a:schemeClr val="accent1"/>
                </a:solidFill>
              </a:endParaRPr>
            </a:p>
          </p:txBody>
        </p:sp>
        <p:cxnSp>
          <p:nvCxnSpPr>
            <p:cNvPr id="10" name="直接连接符 9"/>
            <p:cNvCxnSpPr/>
            <p:nvPr>
              <p:custDataLst>
                <p:tags r:id="rId4"/>
              </p:custDataLst>
            </p:nvPr>
          </p:nvCxnSpPr>
          <p:spPr>
            <a:xfrm>
              <a:off x="2076450" y="2914650"/>
              <a:ext cx="0" cy="1466850"/>
            </a:xfrm>
            <a:prstGeom prst="line">
              <a:avLst/>
            </a:prstGeom>
          </p:spPr>
          <p:style>
            <a:lnRef idx="1">
              <a:schemeClr val="accent1"/>
            </a:lnRef>
            <a:fillRef idx="0">
              <a:schemeClr val="accent1"/>
            </a:fillRef>
            <a:effectRef idx="0">
              <a:schemeClr val="accent1"/>
            </a:effectRef>
            <a:fontRef idx="minor">
              <a:schemeClr val="tx1"/>
            </a:fontRef>
          </p:style>
        </p:cxnSp>
        <p:sp>
          <p:nvSpPr>
            <p:cNvPr id="12" name="文本框 11"/>
            <p:cNvSpPr txBox="1"/>
            <p:nvPr>
              <p:custDataLst>
                <p:tags r:id="rId5"/>
              </p:custDataLst>
            </p:nvPr>
          </p:nvSpPr>
          <p:spPr>
            <a:xfrm>
              <a:off x="2184279" y="3004309"/>
              <a:ext cx="1568571" cy="1287532"/>
            </a:xfrm>
            <a:prstGeom prst="rect">
              <a:avLst/>
            </a:prstGeom>
            <a:noFill/>
          </p:spPr>
          <p:txBody>
            <a:bodyPr wrap="square" rtlCol="0" anchor="ctr">
              <a:normAutofit lnSpcReduction="10000"/>
            </a:bodyPr>
            <a:lstStyle/>
            <a:p>
              <a:pPr>
                <a:lnSpc>
                  <a:spcPct val="150000"/>
                </a:lnSpc>
              </a:pPr>
              <a:r>
                <a:rPr lang="zh-CN" altLang="en-US" dirty="0"/>
                <a:t>认识淘宝头条</a:t>
              </a:r>
              <a:endParaRPr lang="zh-CN" altLang="en-US" dirty="0"/>
            </a:p>
          </p:txBody>
        </p:sp>
      </p:grpSp>
      <p:grpSp>
        <p:nvGrpSpPr>
          <p:cNvPr id="14" name="组合 13"/>
          <p:cNvGrpSpPr/>
          <p:nvPr>
            <p:custDataLst>
              <p:tags r:id="rId6"/>
            </p:custDataLst>
          </p:nvPr>
        </p:nvGrpSpPr>
        <p:grpSpPr>
          <a:xfrm>
            <a:off x="4537075" y="3371850"/>
            <a:ext cx="2838451" cy="1466850"/>
            <a:chOff x="914399" y="2914650"/>
            <a:chExt cx="2838451" cy="1466850"/>
          </a:xfrm>
        </p:grpSpPr>
        <p:sp>
          <p:nvSpPr>
            <p:cNvPr id="15" name="椭圆 14"/>
            <p:cNvSpPr/>
            <p:nvPr>
              <p:custDataLst>
                <p:tags r:id="rId7"/>
              </p:custDataLst>
            </p:nvPr>
          </p:nvSpPr>
          <p:spPr>
            <a:xfrm>
              <a:off x="914399" y="3138488"/>
              <a:ext cx="1080008" cy="1080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6" name="五角星 15"/>
            <p:cNvSpPr/>
            <p:nvPr>
              <p:custDataLst>
                <p:tags r:id="rId8"/>
              </p:custDataLst>
            </p:nvPr>
          </p:nvSpPr>
          <p:spPr>
            <a:xfrm>
              <a:off x="1038224" y="3224213"/>
              <a:ext cx="828006" cy="828006"/>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en-US" altLang="zh-CN" dirty="0" smtClean="0">
                  <a:solidFill>
                    <a:schemeClr val="accent1"/>
                  </a:solidFill>
                </a:rPr>
                <a:t>2</a:t>
              </a:r>
              <a:endParaRPr lang="zh-CN" altLang="en-US" dirty="0">
                <a:solidFill>
                  <a:schemeClr val="accent1"/>
                </a:solidFill>
              </a:endParaRPr>
            </a:p>
          </p:txBody>
        </p:sp>
        <p:cxnSp>
          <p:nvCxnSpPr>
            <p:cNvPr id="17" name="直接连接符 16"/>
            <p:cNvCxnSpPr/>
            <p:nvPr>
              <p:custDataLst>
                <p:tags r:id="rId9"/>
              </p:custDataLst>
            </p:nvPr>
          </p:nvCxnSpPr>
          <p:spPr>
            <a:xfrm>
              <a:off x="2076450" y="2914650"/>
              <a:ext cx="0" cy="1466850"/>
            </a:xfrm>
            <a:prstGeom prst="line">
              <a:avLst/>
            </a:prstGeom>
          </p:spPr>
          <p:style>
            <a:lnRef idx="1">
              <a:schemeClr val="accent1"/>
            </a:lnRef>
            <a:fillRef idx="0">
              <a:schemeClr val="accent1"/>
            </a:fillRef>
            <a:effectRef idx="0">
              <a:schemeClr val="accent1"/>
            </a:effectRef>
            <a:fontRef idx="minor">
              <a:schemeClr val="tx1"/>
            </a:fontRef>
          </p:style>
        </p:cxnSp>
        <p:sp>
          <p:nvSpPr>
            <p:cNvPr id="18" name="文本框 17"/>
            <p:cNvSpPr txBox="1"/>
            <p:nvPr>
              <p:custDataLst>
                <p:tags r:id="rId10"/>
              </p:custDataLst>
            </p:nvPr>
          </p:nvSpPr>
          <p:spPr>
            <a:xfrm>
              <a:off x="2184279" y="3004309"/>
              <a:ext cx="1568571" cy="1287532"/>
            </a:xfrm>
            <a:prstGeom prst="rect">
              <a:avLst/>
            </a:prstGeom>
            <a:noFill/>
          </p:spPr>
          <p:txBody>
            <a:bodyPr wrap="square" rtlCol="0" anchor="ctr">
              <a:normAutofit lnSpcReduction="10000"/>
            </a:bodyPr>
            <a:lstStyle/>
            <a:p>
              <a:pPr>
                <a:lnSpc>
                  <a:spcPct val="150000"/>
                </a:lnSpc>
              </a:pPr>
              <a:r>
                <a:rPr lang="zh-CN" altLang="en-US" dirty="0"/>
                <a:t>淘宝头条应用</a:t>
              </a:r>
              <a:endParaRPr lang="zh-CN" altLang="en-US" dirty="0"/>
            </a:p>
          </p:txBody>
        </p:sp>
      </p:grpSp>
      <p:grpSp>
        <p:nvGrpSpPr>
          <p:cNvPr id="19" name="组合 18"/>
          <p:cNvGrpSpPr/>
          <p:nvPr>
            <p:custDataLst>
              <p:tags r:id="rId11"/>
            </p:custDataLst>
          </p:nvPr>
        </p:nvGrpSpPr>
        <p:grpSpPr>
          <a:xfrm>
            <a:off x="8080375" y="3371850"/>
            <a:ext cx="3106420" cy="1466850"/>
            <a:chOff x="914399" y="2914650"/>
            <a:chExt cx="3106420" cy="1466850"/>
          </a:xfrm>
        </p:grpSpPr>
        <p:sp>
          <p:nvSpPr>
            <p:cNvPr id="20" name="椭圆 19"/>
            <p:cNvSpPr/>
            <p:nvPr>
              <p:custDataLst>
                <p:tags r:id="rId12"/>
              </p:custDataLst>
            </p:nvPr>
          </p:nvSpPr>
          <p:spPr>
            <a:xfrm>
              <a:off x="914399" y="3138488"/>
              <a:ext cx="1080008" cy="1080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21" name="五角星 20"/>
            <p:cNvSpPr/>
            <p:nvPr>
              <p:custDataLst>
                <p:tags r:id="rId13"/>
              </p:custDataLst>
            </p:nvPr>
          </p:nvSpPr>
          <p:spPr>
            <a:xfrm>
              <a:off x="1038224" y="3224213"/>
              <a:ext cx="828006" cy="828006"/>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en-US" altLang="zh-CN" dirty="0" smtClean="0">
                  <a:solidFill>
                    <a:schemeClr val="accent1"/>
                  </a:solidFill>
                </a:rPr>
                <a:t>3</a:t>
              </a:r>
              <a:endParaRPr lang="zh-CN" altLang="en-US" dirty="0">
                <a:solidFill>
                  <a:schemeClr val="accent1"/>
                </a:solidFill>
              </a:endParaRPr>
            </a:p>
          </p:txBody>
        </p:sp>
        <p:cxnSp>
          <p:nvCxnSpPr>
            <p:cNvPr id="22" name="直接连接符 21"/>
            <p:cNvCxnSpPr/>
            <p:nvPr>
              <p:custDataLst>
                <p:tags r:id="rId14"/>
              </p:custDataLst>
            </p:nvPr>
          </p:nvCxnSpPr>
          <p:spPr>
            <a:xfrm>
              <a:off x="2076450" y="2914650"/>
              <a:ext cx="0" cy="1466850"/>
            </a:xfrm>
            <a:prstGeom prst="line">
              <a:avLst/>
            </a:prstGeom>
          </p:spPr>
          <p:style>
            <a:lnRef idx="1">
              <a:schemeClr val="accent1"/>
            </a:lnRef>
            <a:fillRef idx="0">
              <a:schemeClr val="accent1"/>
            </a:fillRef>
            <a:effectRef idx="0">
              <a:schemeClr val="accent1"/>
            </a:effectRef>
            <a:fontRef idx="minor">
              <a:schemeClr val="tx1"/>
            </a:fontRef>
          </p:style>
        </p:cxnSp>
        <p:sp>
          <p:nvSpPr>
            <p:cNvPr id="23" name="文本框 22"/>
            <p:cNvSpPr txBox="1"/>
            <p:nvPr>
              <p:custDataLst>
                <p:tags r:id="rId15"/>
              </p:custDataLst>
            </p:nvPr>
          </p:nvSpPr>
          <p:spPr>
            <a:xfrm>
              <a:off x="2184399" y="3004185"/>
              <a:ext cx="1836420" cy="1287780"/>
            </a:xfrm>
            <a:prstGeom prst="rect">
              <a:avLst/>
            </a:prstGeom>
            <a:noFill/>
          </p:spPr>
          <p:txBody>
            <a:bodyPr wrap="square" rtlCol="0" anchor="ctr">
              <a:normAutofit lnSpcReduction="10000"/>
            </a:bodyPr>
            <a:lstStyle/>
            <a:p>
              <a:pPr>
                <a:lnSpc>
                  <a:spcPct val="150000"/>
                </a:lnSpc>
              </a:pPr>
              <a:r>
                <a:rPr lang="zh-CN" altLang="en-US" dirty="0"/>
                <a:t>淘宝头条申请流程与合作方式</a:t>
              </a:r>
              <a:endParaRPr lang="zh-CN" altLang="en-US" dirty="0"/>
            </a:p>
          </p:txBody>
        </p:sp>
      </p:grpSp>
      <p:sp>
        <p:nvSpPr>
          <p:cNvPr id="40" name="文本框 39"/>
          <p:cNvSpPr txBox="1"/>
          <p:nvPr>
            <p:custDataLst>
              <p:tags r:id="rId16"/>
            </p:custDataLst>
          </p:nvPr>
        </p:nvSpPr>
        <p:spPr>
          <a:xfrm>
            <a:off x="3658235" y="915035"/>
            <a:ext cx="4644390" cy="1638935"/>
          </a:xfrm>
          <a:prstGeom prst="rect">
            <a:avLst/>
          </a:prstGeom>
          <a:noFill/>
        </p:spPr>
        <p:txBody>
          <a:bodyPr wrap="square" rtlCol="0" anchor="ctr">
            <a:normAutofit/>
          </a:bodyPr>
          <a:lstStyle/>
          <a:p>
            <a:pPr algn="ctr" fontAlgn="auto">
              <a:lnSpc>
                <a:spcPct val="100000"/>
              </a:lnSpc>
            </a:pPr>
            <a:r>
              <a:rPr lang="zh-CN" altLang="en-US" sz="3200" dirty="0" smtClean="0">
                <a:latin typeface="+mj-ea"/>
                <a:ea typeface="+mj-ea"/>
                <a:sym typeface="+mn-ea"/>
              </a:rPr>
              <a:t>目 录</a:t>
            </a:r>
            <a:br>
              <a:rPr lang="en-US" altLang="zh-CN" sz="2400" dirty="0" smtClean="0">
                <a:latin typeface="黑体" panose="02010609060101010101" pitchFamily="49" charset="-122"/>
                <a:ea typeface="黑体" panose="02010609060101010101" pitchFamily="49" charset="-122"/>
                <a:sym typeface="+mn-ea"/>
              </a:rPr>
            </a:br>
            <a:r>
              <a:rPr lang="en-US" altLang="zh-CN" sz="2400" dirty="0" smtClean="0">
                <a:solidFill>
                  <a:srgbClr val="01A49F"/>
                </a:solidFill>
                <a:sym typeface="+mn-ea"/>
              </a:rPr>
              <a:t>contents </a:t>
            </a:r>
            <a:endParaRPr lang="en-US" altLang="zh-CN" sz="2400" dirty="0"/>
          </a:p>
        </p:txBody>
      </p:sp>
      <p:pic>
        <p:nvPicPr>
          <p:cNvPr id="7" name="图片 6" descr="20149309313"/>
          <p:cNvPicPr>
            <a:picLocks noChangeAspect="1"/>
          </p:cNvPicPr>
          <p:nvPr/>
        </p:nvPicPr>
        <p:blipFill>
          <a:blip r:embed="rId17"/>
          <a:stretch>
            <a:fillRect/>
          </a:stretch>
        </p:blipFill>
        <p:spPr>
          <a:xfrm>
            <a:off x="9034145" y="635"/>
            <a:ext cx="2990300" cy="900007"/>
          </a:xfrm>
          <a:prstGeom prst="rect">
            <a:avLst/>
          </a:prstGeom>
        </p:spPr>
      </p:pic>
    </p:spTree>
    <p:custDataLst>
      <p:tags r:id="rId18"/>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0"/>
                                        </p:tgtEl>
                                        <p:attrNameLst>
                                          <p:attrName>ppt_y</p:attrName>
                                        </p:attrNameLst>
                                      </p:cBhvr>
                                      <p:tavLst>
                                        <p:tav tm="0">
                                          <p:val>
                                            <p:strVal val="#ppt_y"/>
                                          </p:val>
                                        </p:tav>
                                        <p:tav tm="100000">
                                          <p:val>
                                            <p:strVal val="#ppt_y"/>
                                          </p:val>
                                        </p:tav>
                                      </p:tavLst>
                                    </p:anim>
                                    <p:anim calcmode="lin" valueType="num">
                                      <p:cBhvr>
                                        <p:cTn id="9"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0"/>
                                        </p:tgtEl>
                                      </p:cBhvr>
                                    </p:animEffect>
                                  </p:childTnLst>
                                </p:cTn>
                              </p:par>
                            </p:childTnLst>
                          </p:cTn>
                        </p:par>
                        <p:par>
                          <p:cTn id="12" fill="hold">
                            <p:stCondLst>
                              <p:cond delay="1049"/>
                            </p:stCondLst>
                            <p:childTnLst>
                              <p:par>
                                <p:cTn id="13" presetID="37"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900" decel="100000" fill="hold"/>
                                        <p:tgtEl>
                                          <p:spTgt spid="1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9" fill="hold">
                            <p:stCondLst>
                              <p:cond delay="2049"/>
                            </p:stCondLst>
                            <p:childTnLst>
                              <p:par>
                                <p:cTn id="20" presetID="37"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900" decel="100000" fill="hold"/>
                                        <p:tgtEl>
                                          <p:spTgt spid="14"/>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6" fill="hold">
                            <p:stCondLst>
                              <p:cond delay="3049"/>
                            </p:stCondLst>
                            <p:childTnLst>
                              <p:par>
                                <p:cTn id="27" presetID="37" presetClass="entr" presetSubtype="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900" decel="100000" fill="hold"/>
                                        <p:tgtEl>
                                          <p:spTgt spid="1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1551305" y="2245360"/>
            <a:ext cx="4945380" cy="1727200"/>
          </a:xfrm>
        </p:spPr>
        <p:txBody>
          <a:bodyPr>
            <a:normAutofit/>
          </a:bodyPr>
          <a:lstStyle/>
          <a:p>
            <a:r>
              <a:rPr lang="en-US" altLang="zh-CN" sz="4400"/>
              <a:t>淘宝头条申请</a:t>
            </a:r>
            <a:br>
              <a:rPr lang="en-US" altLang="zh-CN" sz="4400"/>
            </a:br>
            <a:r>
              <a:rPr lang="en-US" altLang="zh-CN" sz="4400"/>
              <a:t>流程与合作方式</a:t>
            </a:r>
            <a:endParaRPr lang="en-US" altLang="zh-CN" sz="4400"/>
          </a:p>
        </p:txBody>
      </p:sp>
      <p:sp>
        <p:nvSpPr>
          <p:cNvPr id="4" name="矩形 3"/>
          <p:cNvSpPr/>
          <p:nvPr>
            <p:custDataLst>
              <p:tags r:id="rId2"/>
            </p:custDataLst>
          </p:nvPr>
        </p:nvSpPr>
        <p:spPr>
          <a:xfrm>
            <a:off x="8229600" y="804333"/>
            <a:ext cx="2658533" cy="4284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700"/>
              <a:t>3</a:t>
            </a:r>
            <a:endParaRPr lang="en-US" altLang="zh-CN" sz="28700"/>
          </a:p>
        </p:txBody>
      </p:sp>
    </p:spTree>
    <p:custDataLst>
      <p:tags r:id="rId3"/>
    </p:custDataLst>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8200" y="257175"/>
            <a:ext cx="4577080" cy="1325880"/>
          </a:xfrm>
        </p:spPr>
        <p:txBody>
          <a:bodyPr vert="horz" wrap="square" lIns="91440" tIns="45720" rIns="91440" bIns="45720" rtlCol="0" anchor="ctr">
            <a:normAutofit/>
          </a:bodyPr>
          <a:lstStyle/>
          <a:p>
            <a:r>
              <a:rPr sz="3200" b="1">
                <a:latin typeface="微软雅黑" panose="020B0503020204020204" charset="-122"/>
                <a:ea typeface="微软雅黑" panose="020B0503020204020204" charset="-122"/>
                <a:sym typeface="+mn-ea"/>
              </a:rPr>
              <a:t>淘宝头条申请</a:t>
            </a:r>
            <a:r>
              <a:rPr lang="zh-CN" sz="3200" b="1">
                <a:latin typeface="微软雅黑" panose="020B0503020204020204" charset="-122"/>
                <a:ea typeface="微软雅黑" panose="020B0503020204020204" charset="-122"/>
                <a:sym typeface="+mn-ea"/>
              </a:rPr>
              <a:t>入驻</a:t>
            </a:r>
            <a:r>
              <a:rPr sz="3200" b="1">
                <a:latin typeface="微软雅黑" panose="020B0503020204020204" charset="-122"/>
                <a:ea typeface="微软雅黑" panose="020B0503020204020204" charset="-122"/>
                <a:sym typeface="+mn-ea"/>
              </a:rPr>
              <a:t>流程</a:t>
            </a:r>
            <a:endParaRPr sz="3200" b="1">
              <a:latin typeface="微软雅黑" panose="020B0503020204020204" charset="-122"/>
              <a:ea typeface="微软雅黑" panose="020B0503020204020204" charset="-122"/>
              <a:sym typeface="+mn-ea"/>
            </a:endParaRPr>
          </a:p>
        </p:txBody>
      </p:sp>
      <p:pic>
        <p:nvPicPr>
          <p:cNvPr id="7" name="图片 6" descr="20149309313"/>
          <p:cNvPicPr>
            <a:picLocks noChangeAspect="1"/>
          </p:cNvPicPr>
          <p:nvPr/>
        </p:nvPicPr>
        <p:blipFill>
          <a:blip r:embed="rId2"/>
          <a:stretch>
            <a:fillRect/>
          </a:stretch>
        </p:blipFill>
        <p:spPr>
          <a:xfrm>
            <a:off x="9034145" y="635"/>
            <a:ext cx="2990300" cy="900007"/>
          </a:xfrm>
          <a:prstGeom prst="rect">
            <a:avLst/>
          </a:prstGeom>
        </p:spPr>
      </p:pic>
      <p:sp>
        <p:nvSpPr>
          <p:cNvPr id="8" name="矩形 7"/>
          <p:cNvSpPr/>
          <p:nvPr/>
        </p:nvSpPr>
        <p:spPr>
          <a:xfrm>
            <a:off x="1219835" y="4870768"/>
            <a:ext cx="2101850" cy="544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b="1" dirty="0">
                <a:solidFill>
                  <a:schemeClr val="bg1"/>
                </a:solidFill>
                <a:latin typeface="+mn-ea"/>
              </a:rPr>
              <a:t>第二步</a:t>
            </a:r>
            <a:endParaRPr lang="zh-CN" altLang="en-US" sz="2000" b="1" dirty="0">
              <a:solidFill>
                <a:schemeClr val="bg1"/>
              </a:solidFill>
              <a:latin typeface="+mn-ea"/>
            </a:endParaRPr>
          </a:p>
        </p:txBody>
      </p:sp>
      <p:sp>
        <p:nvSpPr>
          <p:cNvPr id="9" name="矩形 8"/>
          <p:cNvSpPr/>
          <p:nvPr/>
        </p:nvSpPr>
        <p:spPr>
          <a:xfrm>
            <a:off x="1937385" y="4035743"/>
            <a:ext cx="2103438" cy="546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b="1">
                <a:solidFill>
                  <a:schemeClr val="bg1"/>
                </a:solidFill>
                <a:latin typeface="+mn-ea"/>
              </a:rPr>
              <a:t>第三步</a:t>
            </a:r>
            <a:endParaRPr lang="zh-CN" altLang="en-US" sz="2000" b="1">
              <a:solidFill>
                <a:schemeClr val="bg1"/>
              </a:solidFill>
              <a:latin typeface="+mn-ea"/>
            </a:endParaRPr>
          </a:p>
        </p:txBody>
      </p:sp>
      <p:sp>
        <p:nvSpPr>
          <p:cNvPr id="10" name="任意多边形 9"/>
          <p:cNvSpPr/>
          <p:nvPr/>
        </p:nvSpPr>
        <p:spPr>
          <a:xfrm rot="1800000">
            <a:off x="1958023" y="4505643"/>
            <a:ext cx="1341437" cy="438150"/>
          </a:xfrm>
          <a:custGeom>
            <a:avLst/>
            <a:gdLst>
              <a:gd name="connsiteX0" fmla="*/ 0 w 1060962"/>
              <a:gd name="connsiteY0" fmla="*/ 348582 h 348582"/>
              <a:gd name="connsiteX1" fmla="*/ 603762 w 1060962"/>
              <a:gd name="connsiteY1" fmla="*/ 0 h 348582"/>
              <a:gd name="connsiteX2" fmla="*/ 1060962 w 1060962"/>
              <a:gd name="connsiteY2" fmla="*/ 0 h 348582"/>
              <a:gd name="connsiteX3" fmla="*/ 457200 w 1060962"/>
              <a:gd name="connsiteY3" fmla="*/ 348582 h 348582"/>
            </a:gdLst>
            <a:ahLst/>
            <a:cxnLst>
              <a:cxn ang="0">
                <a:pos x="connsiteX0" y="connsiteY0"/>
              </a:cxn>
              <a:cxn ang="0">
                <a:pos x="connsiteX1" y="connsiteY1"/>
              </a:cxn>
              <a:cxn ang="0">
                <a:pos x="connsiteX2" y="connsiteY2"/>
              </a:cxn>
              <a:cxn ang="0">
                <a:pos x="connsiteX3" y="connsiteY3"/>
              </a:cxn>
            </a:cxnLst>
            <a:rect l="l" t="t" r="r" b="b"/>
            <a:pathLst>
              <a:path w="1060962" h="348582">
                <a:moveTo>
                  <a:pt x="0" y="348582"/>
                </a:moveTo>
                <a:lnTo>
                  <a:pt x="603762" y="0"/>
                </a:lnTo>
                <a:lnTo>
                  <a:pt x="1060962" y="0"/>
                </a:lnTo>
                <a:lnTo>
                  <a:pt x="457200" y="348582"/>
                </a:lnTo>
                <a:close/>
              </a:path>
            </a:pathLst>
          </a:custGeom>
          <a:solidFill>
            <a:srgbClr val="2776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mn-ea"/>
            </a:endParaRPr>
          </a:p>
        </p:txBody>
      </p:sp>
      <p:sp>
        <p:nvSpPr>
          <p:cNvPr id="11" name="矩形 10"/>
          <p:cNvSpPr/>
          <p:nvPr/>
        </p:nvSpPr>
        <p:spPr>
          <a:xfrm>
            <a:off x="2659698" y="3199130"/>
            <a:ext cx="2103437" cy="546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b="1">
                <a:solidFill>
                  <a:schemeClr val="bg1"/>
                </a:solidFill>
                <a:latin typeface="+mn-ea"/>
              </a:rPr>
              <a:t>第四步</a:t>
            </a:r>
            <a:endParaRPr lang="zh-CN" altLang="en-US" sz="2000" b="1" dirty="0">
              <a:solidFill>
                <a:schemeClr val="bg1"/>
              </a:solidFill>
              <a:latin typeface="+mn-ea"/>
            </a:endParaRPr>
          </a:p>
        </p:txBody>
      </p:sp>
      <p:sp>
        <p:nvSpPr>
          <p:cNvPr id="12" name="任意多边形 11"/>
          <p:cNvSpPr/>
          <p:nvPr/>
        </p:nvSpPr>
        <p:spPr>
          <a:xfrm rot="1800000">
            <a:off x="2680335" y="3669030"/>
            <a:ext cx="1339850" cy="441325"/>
          </a:xfrm>
          <a:custGeom>
            <a:avLst/>
            <a:gdLst>
              <a:gd name="connsiteX0" fmla="*/ 0 w 1060962"/>
              <a:gd name="connsiteY0" fmla="*/ 348582 h 348582"/>
              <a:gd name="connsiteX1" fmla="*/ 603762 w 1060962"/>
              <a:gd name="connsiteY1" fmla="*/ 0 h 348582"/>
              <a:gd name="connsiteX2" fmla="*/ 1060962 w 1060962"/>
              <a:gd name="connsiteY2" fmla="*/ 0 h 348582"/>
              <a:gd name="connsiteX3" fmla="*/ 457200 w 1060962"/>
              <a:gd name="connsiteY3" fmla="*/ 348582 h 348582"/>
            </a:gdLst>
            <a:ahLst/>
            <a:cxnLst>
              <a:cxn ang="0">
                <a:pos x="connsiteX0" y="connsiteY0"/>
              </a:cxn>
              <a:cxn ang="0">
                <a:pos x="connsiteX1" y="connsiteY1"/>
              </a:cxn>
              <a:cxn ang="0">
                <a:pos x="connsiteX2" y="connsiteY2"/>
              </a:cxn>
              <a:cxn ang="0">
                <a:pos x="connsiteX3" y="connsiteY3"/>
              </a:cxn>
            </a:cxnLst>
            <a:rect l="l" t="t" r="r" b="b"/>
            <a:pathLst>
              <a:path w="1060962" h="348582">
                <a:moveTo>
                  <a:pt x="0" y="348582"/>
                </a:moveTo>
                <a:lnTo>
                  <a:pt x="603762" y="0"/>
                </a:lnTo>
                <a:lnTo>
                  <a:pt x="1060962" y="0"/>
                </a:lnTo>
                <a:lnTo>
                  <a:pt x="457200" y="348582"/>
                </a:lnTo>
                <a:close/>
              </a:path>
            </a:pathLst>
          </a:custGeom>
          <a:solidFill>
            <a:srgbClr val="2775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mn-ea"/>
            </a:endParaRPr>
          </a:p>
        </p:txBody>
      </p:sp>
      <p:sp>
        <p:nvSpPr>
          <p:cNvPr id="13" name="矩形 12"/>
          <p:cNvSpPr/>
          <p:nvPr/>
        </p:nvSpPr>
        <p:spPr>
          <a:xfrm>
            <a:off x="3380423" y="2368868"/>
            <a:ext cx="2101850" cy="546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b="1">
                <a:solidFill>
                  <a:schemeClr val="bg1"/>
                </a:solidFill>
                <a:latin typeface="+mn-ea"/>
              </a:rPr>
              <a:t>第五步</a:t>
            </a:r>
            <a:endParaRPr lang="zh-CN" altLang="en-US" sz="2000" b="1" dirty="0">
              <a:solidFill>
                <a:schemeClr val="bg1"/>
              </a:solidFill>
              <a:latin typeface="+mn-ea"/>
            </a:endParaRPr>
          </a:p>
        </p:txBody>
      </p:sp>
      <p:sp>
        <p:nvSpPr>
          <p:cNvPr id="14" name="任意多边形 13"/>
          <p:cNvSpPr/>
          <p:nvPr/>
        </p:nvSpPr>
        <p:spPr>
          <a:xfrm rot="1800000">
            <a:off x="3401060" y="2840355"/>
            <a:ext cx="1339850" cy="439738"/>
          </a:xfrm>
          <a:custGeom>
            <a:avLst/>
            <a:gdLst>
              <a:gd name="connsiteX0" fmla="*/ 0 w 1060962"/>
              <a:gd name="connsiteY0" fmla="*/ 348582 h 348582"/>
              <a:gd name="connsiteX1" fmla="*/ 603762 w 1060962"/>
              <a:gd name="connsiteY1" fmla="*/ 0 h 348582"/>
              <a:gd name="connsiteX2" fmla="*/ 1060962 w 1060962"/>
              <a:gd name="connsiteY2" fmla="*/ 0 h 348582"/>
              <a:gd name="connsiteX3" fmla="*/ 457200 w 1060962"/>
              <a:gd name="connsiteY3" fmla="*/ 348582 h 348582"/>
            </a:gdLst>
            <a:ahLst/>
            <a:cxnLst>
              <a:cxn ang="0">
                <a:pos x="connsiteX0" y="connsiteY0"/>
              </a:cxn>
              <a:cxn ang="0">
                <a:pos x="connsiteX1" y="connsiteY1"/>
              </a:cxn>
              <a:cxn ang="0">
                <a:pos x="connsiteX2" y="connsiteY2"/>
              </a:cxn>
              <a:cxn ang="0">
                <a:pos x="connsiteX3" y="connsiteY3"/>
              </a:cxn>
            </a:cxnLst>
            <a:rect l="l" t="t" r="r" b="b"/>
            <a:pathLst>
              <a:path w="1060962" h="348582">
                <a:moveTo>
                  <a:pt x="0" y="348582"/>
                </a:moveTo>
                <a:lnTo>
                  <a:pt x="603762" y="0"/>
                </a:lnTo>
                <a:lnTo>
                  <a:pt x="1060962" y="0"/>
                </a:lnTo>
                <a:lnTo>
                  <a:pt x="457200" y="348582"/>
                </a:lnTo>
                <a:close/>
              </a:path>
            </a:pathLst>
          </a:custGeom>
          <a:solidFill>
            <a:srgbClr val="2774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mn-ea"/>
            </a:endParaRPr>
          </a:p>
        </p:txBody>
      </p:sp>
      <p:sp>
        <p:nvSpPr>
          <p:cNvPr id="15" name="任意多边形 14"/>
          <p:cNvSpPr/>
          <p:nvPr/>
        </p:nvSpPr>
        <p:spPr>
          <a:xfrm rot="1800000">
            <a:off x="4123373" y="2003743"/>
            <a:ext cx="1339850" cy="441325"/>
          </a:xfrm>
          <a:custGeom>
            <a:avLst/>
            <a:gdLst>
              <a:gd name="connsiteX0" fmla="*/ 0 w 1060962"/>
              <a:gd name="connsiteY0" fmla="*/ 348582 h 348582"/>
              <a:gd name="connsiteX1" fmla="*/ 603762 w 1060962"/>
              <a:gd name="connsiteY1" fmla="*/ 0 h 348582"/>
              <a:gd name="connsiteX2" fmla="*/ 1060962 w 1060962"/>
              <a:gd name="connsiteY2" fmla="*/ 0 h 348582"/>
              <a:gd name="connsiteX3" fmla="*/ 457200 w 1060962"/>
              <a:gd name="connsiteY3" fmla="*/ 348582 h 348582"/>
            </a:gdLst>
            <a:ahLst/>
            <a:cxnLst>
              <a:cxn ang="0">
                <a:pos x="connsiteX0" y="connsiteY0"/>
              </a:cxn>
              <a:cxn ang="0">
                <a:pos x="connsiteX1" y="connsiteY1"/>
              </a:cxn>
              <a:cxn ang="0">
                <a:pos x="connsiteX2" y="connsiteY2"/>
              </a:cxn>
              <a:cxn ang="0">
                <a:pos x="connsiteX3" y="connsiteY3"/>
              </a:cxn>
            </a:cxnLst>
            <a:rect l="l" t="t" r="r" b="b"/>
            <a:pathLst>
              <a:path w="1060962" h="348582">
                <a:moveTo>
                  <a:pt x="0" y="348582"/>
                </a:moveTo>
                <a:lnTo>
                  <a:pt x="603762" y="0"/>
                </a:lnTo>
                <a:lnTo>
                  <a:pt x="1060962" y="0"/>
                </a:lnTo>
                <a:lnTo>
                  <a:pt x="457200" y="348582"/>
                </a:lnTo>
                <a:close/>
              </a:path>
            </a:pathLst>
          </a:custGeom>
          <a:solidFill>
            <a:srgbClr val="2774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mn-ea"/>
            </a:endParaRPr>
          </a:p>
        </p:txBody>
      </p:sp>
      <p:sp>
        <p:nvSpPr>
          <p:cNvPr id="16" name="任意多边形 15"/>
          <p:cNvSpPr/>
          <p:nvPr/>
        </p:nvSpPr>
        <p:spPr>
          <a:xfrm>
            <a:off x="4101148" y="1403668"/>
            <a:ext cx="2720975" cy="808037"/>
          </a:xfrm>
          <a:custGeom>
            <a:avLst/>
            <a:gdLst>
              <a:gd name="connsiteX0" fmla="*/ 0 w 2152749"/>
              <a:gd name="connsiteY0" fmla="*/ 104311 h 640423"/>
              <a:gd name="connsiteX1" fmla="*/ 1717237 w 2152749"/>
              <a:gd name="connsiteY1" fmla="*/ 104311 h 640423"/>
              <a:gd name="connsiteX2" fmla="*/ 1717237 w 2152749"/>
              <a:gd name="connsiteY2" fmla="*/ 536111 h 640423"/>
              <a:gd name="connsiteX3" fmla="*/ 0 w 2152749"/>
              <a:gd name="connsiteY3" fmla="*/ 536111 h 640423"/>
              <a:gd name="connsiteX4" fmla="*/ 1717238 w 2152749"/>
              <a:gd name="connsiteY4" fmla="*/ 0 h 640423"/>
              <a:gd name="connsiteX5" fmla="*/ 2152749 w 2152749"/>
              <a:gd name="connsiteY5" fmla="*/ 320212 h 640423"/>
              <a:gd name="connsiteX6" fmla="*/ 1717238 w 2152749"/>
              <a:gd name="connsiteY6" fmla="*/ 640423 h 64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2749" h="640423">
                <a:moveTo>
                  <a:pt x="0" y="104311"/>
                </a:moveTo>
                <a:lnTo>
                  <a:pt x="1717237" y="104311"/>
                </a:lnTo>
                <a:lnTo>
                  <a:pt x="1717237" y="536111"/>
                </a:lnTo>
                <a:lnTo>
                  <a:pt x="0" y="536111"/>
                </a:lnTo>
                <a:close/>
                <a:moveTo>
                  <a:pt x="1717238" y="0"/>
                </a:moveTo>
                <a:lnTo>
                  <a:pt x="2152749" y="320212"/>
                </a:lnTo>
                <a:lnTo>
                  <a:pt x="1717238" y="6404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b="1" dirty="0">
                <a:solidFill>
                  <a:schemeClr val="bg1"/>
                </a:solidFill>
                <a:latin typeface="+mn-ea"/>
              </a:rPr>
              <a:t>第六步</a:t>
            </a:r>
            <a:endParaRPr lang="zh-CN" altLang="en-US" sz="2000" b="1" dirty="0">
              <a:solidFill>
                <a:schemeClr val="bg1"/>
              </a:solidFill>
              <a:latin typeface="+mn-ea"/>
            </a:endParaRPr>
          </a:p>
        </p:txBody>
      </p:sp>
      <p:sp>
        <p:nvSpPr>
          <p:cNvPr id="17" name="TextBox 59"/>
          <p:cNvSpPr txBox="1">
            <a:spLocks noChangeArrowheads="1"/>
          </p:cNvSpPr>
          <p:nvPr/>
        </p:nvSpPr>
        <p:spPr bwMode="auto">
          <a:xfrm>
            <a:off x="2910205" y="5698490"/>
            <a:ext cx="3912235" cy="54419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rIns="9000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eaLnBrk="1" fontAlgn="auto" hangingPunct="1">
              <a:lnSpc>
                <a:spcPct val="130000"/>
              </a:lnSpc>
              <a:spcBef>
                <a:spcPts val="0"/>
              </a:spcBef>
              <a:spcAft>
                <a:spcPts val="0"/>
              </a:spcAft>
              <a:defRPr/>
            </a:pPr>
            <a:r>
              <a:rPr lang="zh-CN" altLang="en-US">
                <a:solidFill>
                  <a:schemeClr val="tx1"/>
                </a:solidFill>
                <a:effectLst/>
                <a:latin typeface="+mn-ea"/>
                <a:ea typeface="+mn-ea"/>
              </a:rPr>
              <a:t>用非卖家账号登录并开通淘宝达人</a:t>
            </a:r>
            <a:endParaRPr lang="zh-CN" altLang="en-US">
              <a:solidFill>
                <a:schemeClr val="tx1"/>
              </a:solidFill>
              <a:effectLst/>
              <a:latin typeface="+mn-ea"/>
              <a:ea typeface="+mn-ea"/>
            </a:endParaRPr>
          </a:p>
        </p:txBody>
      </p:sp>
      <p:sp>
        <p:nvSpPr>
          <p:cNvPr id="21" name="矩形 20"/>
          <p:cNvSpPr/>
          <p:nvPr/>
        </p:nvSpPr>
        <p:spPr>
          <a:xfrm>
            <a:off x="501015" y="5698173"/>
            <a:ext cx="2101850" cy="544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r>
              <a:rPr lang="zh-CN" altLang="en-US" sz="2000" b="1" dirty="0">
                <a:solidFill>
                  <a:schemeClr val="bg1"/>
                </a:solidFill>
                <a:latin typeface="+mn-ea"/>
              </a:rPr>
              <a:t>第一步</a:t>
            </a:r>
            <a:endParaRPr lang="zh-CN" altLang="en-US" sz="2000" b="1" dirty="0">
              <a:solidFill>
                <a:schemeClr val="bg1"/>
              </a:solidFill>
              <a:latin typeface="+mn-ea"/>
            </a:endParaRPr>
          </a:p>
        </p:txBody>
      </p:sp>
      <p:sp>
        <p:nvSpPr>
          <p:cNvPr id="22" name="任意多边形 21"/>
          <p:cNvSpPr/>
          <p:nvPr/>
        </p:nvSpPr>
        <p:spPr>
          <a:xfrm rot="1800000">
            <a:off x="1239203" y="5333048"/>
            <a:ext cx="1341437" cy="438150"/>
          </a:xfrm>
          <a:custGeom>
            <a:avLst/>
            <a:gdLst>
              <a:gd name="connsiteX0" fmla="*/ 0 w 1060962"/>
              <a:gd name="connsiteY0" fmla="*/ 348582 h 348582"/>
              <a:gd name="connsiteX1" fmla="*/ 603762 w 1060962"/>
              <a:gd name="connsiteY1" fmla="*/ 0 h 348582"/>
              <a:gd name="connsiteX2" fmla="*/ 1060962 w 1060962"/>
              <a:gd name="connsiteY2" fmla="*/ 0 h 348582"/>
              <a:gd name="connsiteX3" fmla="*/ 457200 w 1060962"/>
              <a:gd name="connsiteY3" fmla="*/ 348582 h 348582"/>
            </a:gdLst>
            <a:ahLst/>
            <a:cxnLst>
              <a:cxn ang="0">
                <a:pos x="connsiteX0" y="connsiteY0"/>
              </a:cxn>
              <a:cxn ang="0">
                <a:pos x="connsiteX1" y="connsiteY1"/>
              </a:cxn>
              <a:cxn ang="0">
                <a:pos x="connsiteX2" y="connsiteY2"/>
              </a:cxn>
              <a:cxn ang="0">
                <a:pos x="connsiteX3" y="connsiteY3"/>
              </a:cxn>
            </a:cxnLst>
            <a:rect l="l" t="t" r="r" b="b"/>
            <a:pathLst>
              <a:path w="1060962" h="348582">
                <a:moveTo>
                  <a:pt x="0" y="348582"/>
                </a:moveTo>
                <a:lnTo>
                  <a:pt x="603762" y="0"/>
                </a:lnTo>
                <a:lnTo>
                  <a:pt x="1060962" y="0"/>
                </a:lnTo>
                <a:lnTo>
                  <a:pt x="457200" y="348582"/>
                </a:lnTo>
                <a:close/>
              </a:path>
            </a:pathLst>
          </a:custGeom>
          <a:solidFill>
            <a:srgbClr val="2776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a:solidFill>
                <a:srgbClr val="FFFFFF"/>
              </a:solidFill>
              <a:latin typeface="+mn-ea"/>
            </a:endParaRPr>
          </a:p>
        </p:txBody>
      </p:sp>
      <p:sp>
        <p:nvSpPr>
          <p:cNvPr id="23" name="TextBox 59"/>
          <p:cNvSpPr txBox="1">
            <a:spLocks noChangeArrowheads="1"/>
          </p:cNvSpPr>
          <p:nvPr/>
        </p:nvSpPr>
        <p:spPr bwMode="auto">
          <a:xfrm>
            <a:off x="3648075" y="4871085"/>
            <a:ext cx="6414135" cy="54419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rIns="9000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eaLnBrk="1" fontAlgn="auto" hangingPunct="1">
              <a:lnSpc>
                <a:spcPct val="130000"/>
              </a:lnSpc>
              <a:spcBef>
                <a:spcPts val="0"/>
              </a:spcBef>
              <a:spcAft>
                <a:spcPts val="0"/>
              </a:spcAft>
              <a:defRPr/>
            </a:pPr>
            <a:r>
              <a:rPr lang="zh-CN" altLang="en-US">
                <a:solidFill>
                  <a:schemeClr val="tx1"/>
                </a:solidFill>
                <a:effectLst/>
                <a:latin typeface="+mn-ea"/>
                <a:ea typeface="+mn-ea"/>
              </a:rPr>
              <a:t>信息认证，包括账号支付宝绑定、实名认证与身份认证三步</a:t>
            </a:r>
            <a:endParaRPr lang="zh-CN" altLang="en-US">
              <a:solidFill>
                <a:schemeClr val="tx1"/>
              </a:solidFill>
              <a:effectLst/>
              <a:latin typeface="+mn-ea"/>
              <a:ea typeface="+mn-ea"/>
            </a:endParaRPr>
          </a:p>
        </p:txBody>
      </p:sp>
      <p:sp>
        <p:nvSpPr>
          <p:cNvPr id="24" name="TextBox 59"/>
          <p:cNvSpPr txBox="1">
            <a:spLocks noChangeArrowheads="1"/>
          </p:cNvSpPr>
          <p:nvPr/>
        </p:nvSpPr>
        <p:spPr bwMode="auto">
          <a:xfrm>
            <a:off x="4253865" y="4104640"/>
            <a:ext cx="7381240" cy="54419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rIns="9000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eaLnBrk="1" fontAlgn="auto" hangingPunct="1">
              <a:lnSpc>
                <a:spcPct val="130000"/>
              </a:lnSpc>
              <a:spcBef>
                <a:spcPts val="0"/>
              </a:spcBef>
              <a:spcAft>
                <a:spcPts val="0"/>
              </a:spcAft>
              <a:defRPr/>
            </a:pPr>
            <a:r>
              <a:rPr lang="zh-CN" altLang="en-US">
                <a:solidFill>
                  <a:schemeClr val="tx1"/>
                </a:solidFill>
                <a:effectLst/>
                <a:latin typeface="+mn-ea"/>
                <a:ea typeface="+mn-ea"/>
              </a:rPr>
              <a:t>填写基本信息，包括：淘宝会员名、支付宝账号、支付宝实名、联系人姓名、联系人电话等。</a:t>
            </a:r>
            <a:endParaRPr lang="zh-CN" altLang="en-US">
              <a:solidFill>
                <a:schemeClr val="tx1"/>
              </a:solidFill>
              <a:effectLst/>
              <a:latin typeface="+mn-ea"/>
              <a:ea typeface="+mn-ea"/>
            </a:endParaRPr>
          </a:p>
        </p:txBody>
      </p:sp>
      <p:sp>
        <p:nvSpPr>
          <p:cNvPr id="25" name="TextBox 59"/>
          <p:cNvSpPr txBox="1">
            <a:spLocks noChangeArrowheads="1"/>
          </p:cNvSpPr>
          <p:nvPr/>
        </p:nvSpPr>
        <p:spPr bwMode="auto">
          <a:xfrm>
            <a:off x="5052695" y="3201035"/>
            <a:ext cx="4867275" cy="54419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rIns="9000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eaLnBrk="1" fontAlgn="auto" hangingPunct="1">
              <a:lnSpc>
                <a:spcPct val="130000"/>
              </a:lnSpc>
              <a:spcBef>
                <a:spcPts val="0"/>
              </a:spcBef>
              <a:spcAft>
                <a:spcPts val="0"/>
              </a:spcAft>
              <a:defRPr/>
            </a:pPr>
            <a:r>
              <a:rPr lang="zh-CN" altLang="en-US">
                <a:solidFill>
                  <a:schemeClr val="tx1"/>
                </a:solidFill>
                <a:effectLst/>
                <a:latin typeface="+mn-ea"/>
                <a:ea typeface="+mn-ea"/>
              </a:rPr>
              <a:t>填写账号信息，包括账号名称与账号头像。</a:t>
            </a:r>
            <a:endParaRPr lang="zh-CN" altLang="en-US">
              <a:solidFill>
                <a:schemeClr val="tx1"/>
              </a:solidFill>
              <a:effectLst/>
              <a:latin typeface="+mn-ea"/>
              <a:ea typeface="+mn-ea"/>
            </a:endParaRPr>
          </a:p>
        </p:txBody>
      </p:sp>
      <p:sp>
        <p:nvSpPr>
          <p:cNvPr id="26" name="TextBox 59"/>
          <p:cNvSpPr txBox="1">
            <a:spLocks noChangeArrowheads="1"/>
          </p:cNvSpPr>
          <p:nvPr/>
        </p:nvSpPr>
        <p:spPr bwMode="auto">
          <a:xfrm>
            <a:off x="5680710" y="2371090"/>
            <a:ext cx="2075815" cy="54419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rIns="9000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eaLnBrk="1" fontAlgn="auto" hangingPunct="1">
              <a:lnSpc>
                <a:spcPct val="130000"/>
              </a:lnSpc>
              <a:spcBef>
                <a:spcPts val="0"/>
              </a:spcBef>
              <a:spcAft>
                <a:spcPts val="0"/>
              </a:spcAft>
              <a:defRPr/>
            </a:pPr>
            <a:r>
              <a:rPr lang="zh-CN" altLang="en-US">
                <a:solidFill>
                  <a:schemeClr val="tx1"/>
                </a:solidFill>
                <a:effectLst/>
                <a:latin typeface="+mn-ea"/>
                <a:ea typeface="+mn-ea"/>
              </a:rPr>
              <a:t>点击确认开通即可。</a:t>
            </a:r>
            <a:endParaRPr lang="zh-CN" altLang="en-US">
              <a:solidFill>
                <a:schemeClr val="tx1"/>
              </a:solidFill>
              <a:effectLst/>
              <a:latin typeface="+mn-ea"/>
              <a:ea typeface="+mn-ea"/>
            </a:endParaRPr>
          </a:p>
        </p:txBody>
      </p:sp>
      <p:sp>
        <p:nvSpPr>
          <p:cNvPr id="27" name="TextBox 59"/>
          <p:cNvSpPr txBox="1">
            <a:spLocks noChangeArrowheads="1"/>
          </p:cNvSpPr>
          <p:nvPr/>
        </p:nvSpPr>
        <p:spPr bwMode="auto">
          <a:xfrm>
            <a:off x="7013575" y="1535430"/>
            <a:ext cx="4621530" cy="54419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rIns="9000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eaLnBrk="1" fontAlgn="auto" hangingPunct="1">
              <a:lnSpc>
                <a:spcPct val="130000"/>
              </a:lnSpc>
              <a:spcBef>
                <a:spcPts val="0"/>
              </a:spcBef>
              <a:spcAft>
                <a:spcPts val="0"/>
              </a:spcAft>
              <a:defRPr/>
            </a:pPr>
            <a:r>
              <a:rPr lang="zh-CN" altLang="en-US">
                <a:solidFill>
                  <a:schemeClr val="tx1"/>
                </a:solidFill>
                <a:effectLst/>
                <a:latin typeface="+mn-ea"/>
                <a:ea typeface="+mn-ea"/>
              </a:rPr>
              <a:t>向淘宝头条官方邮箱提交淘宝头条号申请。</a:t>
            </a:r>
            <a:endParaRPr lang="zh-CN" altLang="en-US">
              <a:solidFill>
                <a:schemeClr val="tx1"/>
              </a:solidFill>
              <a:effectLst/>
              <a:latin typeface="+mn-ea"/>
              <a:ea typeface="+mn-ea"/>
            </a:endParaRPr>
          </a:p>
        </p:txBody>
      </p:sp>
    </p:spTree>
    <p:custDataLst>
      <p:tags r:id="rId3"/>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949"/>
                            </p:stCondLst>
                            <p:childTnLst>
                              <p:par>
                                <p:cTn id="13" presetID="22" presetClass="entr" presetSubtype="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449"/>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1949"/>
                            </p:stCondLst>
                            <p:childTnLst>
                              <p:par>
                                <p:cTn id="21" presetID="22" presetClass="entr" presetSubtype="4" fill="hold" grpId="0" nodeType="afterEffect">
                                  <p:stCondLst>
                                    <p:cond delay="200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par>
                          <p:cTn id="24" fill="hold">
                            <p:stCondLst>
                              <p:cond delay="4449"/>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4949"/>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5449"/>
                            </p:stCondLst>
                            <p:childTnLst>
                              <p:par>
                                <p:cTn id="33" presetID="22" presetClass="entr" presetSubtype="4" fill="hold" grpId="0" nodeType="afterEffect">
                                  <p:stCondLst>
                                    <p:cond delay="200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par>
                          <p:cTn id="36" fill="hold">
                            <p:stCondLst>
                              <p:cond delay="7949"/>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8449"/>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childTnLst>
                          </p:cTn>
                        </p:par>
                        <p:par>
                          <p:cTn id="44" fill="hold">
                            <p:stCondLst>
                              <p:cond delay="8949"/>
                            </p:stCondLst>
                            <p:childTnLst>
                              <p:par>
                                <p:cTn id="45" presetID="22" presetClass="entr" presetSubtype="4" fill="hold" grpId="0" nodeType="afterEffect">
                                  <p:stCondLst>
                                    <p:cond delay="200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par>
                          <p:cTn id="48" fill="hold">
                            <p:stCondLst>
                              <p:cond delay="11449"/>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par>
                          <p:cTn id="52" fill="hold">
                            <p:stCondLst>
                              <p:cond delay="11949"/>
                            </p:stCondLst>
                            <p:childTnLst>
                              <p:par>
                                <p:cTn id="53" presetID="22" presetClass="entr" presetSubtype="8"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par>
                          <p:cTn id="56" fill="hold">
                            <p:stCondLst>
                              <p:cond delay="12449"/>
                            </p:stCondLst>
                            <p:childTnLst>
                              <p:par>
                                <p:cTn id="57" presetID="22" presetClass="entr" presetSubtype="4" fill="hold" grpId="0" nodeType="afterEffect">
                                  <p:stCondLst>
                                    <p:cond delay="200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childTnLst>
                          </p:cTn>
                        </p:par>
                        <p:par>
                          <p:cTn id="60" fill="hold">
                            <p:stCondLst>
                              <p:cond delay="14949"/>
                            </p:stCondLst>
                            <p:childTnLst>
                              <p:par>
                                <p:cTn id="61" presetID="22" presetClass="entr" presetSubtype="8"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wipe(left)">
                                      <p:cBhvr>
                                        <p:cTn id="63" dur="500"/>
                                        <p:tgtEl>
                                          <p:spTgt spid="13"/>
                                        </p:tgtEl>
                                      </p:cBhvr>
                                    </p:animEffect>
                                  </p:childTnLst>
                                </p:cTn>
                              </p:par>
                            </p:childTnLst>
                          </p:cTn>
                        </p:par>
                        <p:par>
                          <p:cTn id="64" fill="hold">
                            <p:stCondLst>
                              <p:cond delay="15449"/>
                            </p:stCondLst>
                            <p:childTnLst>
                              <p:par>
                                <p:cTn id="65" presetID="22" presetClass="entr" presetSubtype="8"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500"/>
                                        <p:tgtEl>
                                          <p:spTgt spid="26"/>
                                        </p:tgtEl>
                                      </p:cBhvr>
                                    </p:animEffect>
                                  </p:childTnLst>
                                </p:cTn>
                              </p:par>
                            </p:childTnLst>
                          </p:cTn>
                        </p:par>
                        <p:par>
                          <p:cTn id="68" fill="hold">
                            <p:stCondLst>
                              <p:cond delay="15949"/>
                            </p:stCondLst>
                            <p:childTnLst>
                              <p:par>
                                <p:cTn id="69" presetID="22" presetClass="entr" presetSubtype="4" fill="hold" grpId="0" nodeType="afterEffect">
                                  <p:stCondLst>
                                    <p:cond delay="2000"/>
                                  </p:stCondLst>
                                  <p:childTnLst>
                                    <p:set>
                                      <p:cBhvr>
                                        <p:cTn id="70" dur="1" fill="hold">
                                          <p:stCondLst>
                                            <p:cond delay="0"/>
                                          </p:stCondLst>
                                        </p:cTn>
                                        <p:tgtEl>
                                          <p:spTgt spid="15"/>
                                        </p:tgtEl>
                                        <p:attrNameLst>
                                          <p:attrName>style.visibility</p:attrName>
                                        </p:attrNameLst>
                                      </p:cBhvr>
                                      <p:to>
                                        <p:strVal val="visible"/>
                                      </p:to>
                                    </p:set>
                                    <p:animEffect transition="in" filter="wipe(down)">
                                      <p:cBhvr>
                                        <p:cTn id="71" dur="500"/>
                                        <p:tgtEl>
                                          <p:spTgt spid="15"/>
                                        </p:tgtEl>
                                      </p:cBhvr>
                                    </p:animEffect>
                                  </p:childTnLst>
                                </p:cTn>
                              </p:par>
                            </p:childTnLst>
                          </p:cTn>
                        </p:par>
                        <p:par>
                          <p:cTn id="72" fill="hold">
                            <p:stCondLst>
                              <p:cond delay="18449"/>
                            </p:stCondLst>
                            <p:childTnLst>
                              <p:par>
                                <p:cTn id="73" presetID="22" presetClass="entr" presetSubtype="8"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500"/>
                                        <p:tgtEl>
                                          <p:spTgt spid="16"/>
                                        </p:tgtEl>
                                      </p:cBhvr>
                                    </p:animEffect>
                                  </p:childTnLst>
                                </p:cTn>
                              </p:par>
                            </p:childTnLst>
                          </p:cTn>
                        </p:par>
                        <p:par>
                          <p:cTn id="76" fill="hold">
                            <p:stCondLst>
                              <p:cond delay="18949"/>
                            </p:stCondLst>
                            <p:childTnLst>
                              <p:par>
                                <p:cTn id="77" presetID="22" presetClass="entr" presetSubtype="8"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P spid="17" grpId="0"/>
      <p:bldP spid="22" grpId="0" animBg="1"/>
      <p:bldP spid="8" grpId="0" animBg="1"/>
      <p:bldP spid="23" grpId="0"/>
      <p:bldP spid="24" grpId="0"/>
      <p:bldP spid="25" grpId="0"/>
      <p:bldP spid="26" grpId="0"/>
      <p:bldP spid="27" grpId="0"/>
      <p:bldP spid="9" grpId="0" animBg="1"/>
      <p:bldP spid="11" grpId="0" animBg="1"/>
      <p:bldP spid="13" grpId="0" animBg="1"/>
      <p:bldP spid="16" grpId="0" animBg="1"/>
      <p:bldP spid="10" grpId="0" animBg="1"/>
      <p:bldP spid="12"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8200" y="257175"/>
            <a:ext cx="4390390" cy="1325880"/>
          </a:xfrm>
        </p:spPr>
        <p:txBody>
          <a:bodyPr vert="horz" wrap="square" lIns="91440" tIns="45720" rIns="91440" bIns="45720" rtlCol="0" anchor="ctr">
            <a:normAutofit/>
          </a:bodyPr>
          <a:lstStyle/>
          <a:p>
            <a:r>
              <a:rPr lang="zh-CN" sz="3200" b="1">
                <a:latin typeface="微软雅黑" panose="020B0503020204020204" charset="-122"/>
                <a:ea typeface="微软雅黑" panose="020B0503020204020204" charset="-122"/>
                <a:sym typeface="+mn-ea"/>
              </a:rPr>
              <a:t>补充：淘宝达人</a:t>
            </a:r>
            <a:endParaRPr lang="zh-CN" sz="3200" b="1">
              <a:latin typeface="微软雅黑" panose="020B0503020204020204" charset="-122"/>
              <a:ea typeface="微软雅黑" panose="020B0503020204020204" charset="-122"/>
              <a:sym typeface="+mn-ea"/>
            </a:endParaRPr>
          </a:p>
        </p:txBody>
      </p:sp>
      <p:pic>
        <p:nvPicPr>
          <p:cNvPr id="7" name="图片 6" descr="20149309313"/>
          <p:cNvPicPr>
            <a:picLocks noChangeAspect="1"/>
          </p:cNvPicPr>
          <p:nvPr/>
        </p:nvPicPr>
        <p:blipFill>
          <a:blip r:embed="rId2"/>
          <a:stretch>
            <a:fillRect/>
          </a:stretch>
        </p:blipFill>
        <p:spPr>
          <a:xfrm>
            <a:off x="9034145" y="635"/>
            <a:ext cx="2990300" cy="900007"/>
          </a:xfrm>
          <a:prstGeom prst="rect">
            <a:avLst/>
          </a:prstGeom>
        </p:spPr>
      </p:pic>
      <p:sp>
        <p:nvSpPr>
          <p:cNvPr id="37" name="矩形 36"/>
          <p:cNvSpPr/>
          <p:nvPr/>
        </p:nvSpPr>
        <p:spPr>
          <a:xfrm>
            <a:off x="954405" y="1678305"/>
            <a:ext cx="178435" cy="17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文本框 37"/>
          <p:cNvSpPr txBox="1"/>
          <p:nvPr/>
        </p:nvSpPr>
        <p:spPr>
          <a:xfrm>
            <a:off x="1287145" y="1583055"/>
            <a:ext cx="10255250" cy="645160"/>
          </a:xfrm>
          <a:prstGeom prst="rect">
            <a:avLst/>
          </a:prstGeom>
          <a:noFill/>
        </p:spPr>
        <p:txBody>
          <a:bodyPr wrap="square" rtlCol="0">
            <a:spAutoFit/>
          </a:bodyPr>
          <a:p>
            <a:pPr>
              <a:lnSpc>
                <a:spcPct val="100000"/>
              </a:lnSpc>
              <a:spcBef>
                <a:spcPts val="0"/>
              </a:spcBef>
              <a:spcAft>
                <a:spcPts val="0"/>
              </a:spcAft>
            </a:pPr>
            <a:r>
              <a:rPr lang="zh-CN" altLang="en-US"/>
              <a:t>淘宝达人是淘宝网上对相关领域有专业认识的乐于购物乐于分享的一群人，他们可以帮助客户选择更优质的产品。</a:t>
            </a:r>
            <a:endParaRPr lang="zh-CN" altLang="en-US"/>
          </a:p>
        </p:txBody>
      </p:sp>
      <p:sp>
        <p:nvSpPr>
          <p:cNvPr id="18437" name="椭圆 4"/>
          <p:cNvSpPr/>
          <p:nvPr/>
        </p:nvSpPr>
        <p:spPr>
          <a:xfrm>
            <a:off x="837883" y="3134043"/>
            <a:ext cx="2951162" cy="2951162"/>
          </a:xfrm>
          <a:prstGeom prst="ellipse">
            <a:avLst/>
          </a:prstGeom>
          <a:solidFill>
            <a:srgbClr val="27767B"/>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18438" name="TextBox 5"/>
          <p:cNvSpPr txBox="1"/>
          <p:nvPr/>
        </p:nvSpPr>
        <p:spPr>
          <a:xfrm>
            <a:off x="4907915" y="2701290"/>
            <a:ext cx="320675" cy="368300"/>
          </a:xfrm>
          <a:prstGeom prst="rect">
            <a:avLst/>
          </a:prstGeom>
          <a:noFill/>
          <a:ln w="9525">
            <a:noFill/>
          </a:ln>
        </p:spPr>
        <p:txBody>
          <a:bodyPr wrap="none" anchor="t">
            <a:spAutoFit/>
          </a:bodyPr>
          <a:p>
            <a:r>
              <a:rPr lang="en-US" altLang="x-none" b="1" dirty="0">
                <a:solidFill>
                  <a:schemeClr val="accent1"/>
                </a:solidFill>
                <a:latin typeface="微软雅黑" panose="020B0503020204020204" charset="-122"/>
                <a:ea typeface="微软雅黑" panose="020B0503020204020204" charset="-122"/>
              </a:rPr>
              <a:t>■</a:t>
            </a:r>
            <a:endParaRPr lang="zh-CN" altLang="en-US" b="1" dirty="0">
              <a:solidFill>
                <a:schemeClr val="accent1"/>
              </a:solidFill>
              <a:latin typeface="微软雅黑" panose="020B0503020204020204" charset="-122"/>
              <a:ea typeface="微软雅黑" panose="020B0503020204020204" charset="-122"/>
            </a:endParaRPr>
          </a:p>
        </p:txBody>
      </p:sp>
      <p:sp>
        <p:nvSpPr>
          <p:cNvPr id="18439" name="TextBox 6"/>
          <p:cNvSpPr txBox="1"/>
          <p:nvPr/>
        </p:nvSpPr>
        <p:spPr>
          <a:xfrm>
            <a:off x="5180965" y="2744153"/>
            <a:ext cx="5761038" cy="829945"/>
          </a:xfrm>
          <a:prstGeom prst="rect">
            <a:avLst/>
          </a:prstGeom>
          <a:noFill/>
          <a:ln w="9525">
            <a:noFill/>
          </a:ln>
        </p:spPr>
        <p:txBody>
          <a:bodyPr anchor="t">
            <a:spAutoFit/>
          </a:bodyPr>
          <a:p>
            <a:r>
              <a:rPr lang="zh-CN" altLang="en-US" sz="1600" dirty="0">
                <a:latin typeface="微软雅黑" panose="020B0503020204020204" charset="-122"/>
                <a:ea typeface="微软雅黑" panose="020B0503020204020204" charset="-122"/>
              </a:rPr>
              <a:t>对达人的专业度、内容质量和平台数据表现进行数据评估后，会将达人分为普通达人、创作达人、大咖和红人四个等级，并根据其能力、发展方向和数据表现给予不同的权益工具和资源。</a:t>
            </a:r>
            <a:endParaRPr lang="zh-CN" altLang="en-US" sz="1600" dirty="0">
              <a:latin typeface="微软雅黑" panose="020B0503020204020204" charset="-122"/>
              <a:ea typeface="微软雅黑" panose="020B0503020204020204" charset="-122"/>
            </a:endParaRPr>
          </a:p>
        </p:txBody>
      </p:sp>
      <p:sp>
        <p:nvSpPr>
          <p:cNvPr id="18441" name="TextBox 8"/>
          <p:cNvSpPr txBox="1"/>
          <p:nvPr/>
        </p:nvSpPr>
        <p:spPr>
          <a:xfrm>
            <a:off x="5180965" y="3915093"/>
            <a:ext cx="5761038" cy="583565"/>
          </a:xfrm>
          <a:prstGeom prst="rect">
            <a:avLst/>
          </a:prstGeom>
          <a:noFill/>
          <a:ln w="9525">
            <a:noFill/>
          </a:ln>
        </p:spPr>
        <p:txBody>
          <a:bodyPr anchor="t">
            <a:spAutoFit/>
          </a:bodyPr>
          <a:p>
            <a:r>
              <a:rPr lang="zh-CN" altLang="en-US" sz="1600" dirty="0">
                <a:latin typeface="微软雅黑" panose="020B0503020204020204" charset="-122"/>
                <a:ea typeface="微软雅黑" panose="020B0503020204020204" charset="-122"/>
              </a:rPr>
              <a:t>增加订阅号功能，账号可将内容推动给粉丝，形成订阅粉丝的回访通络；同时增加粉丝画像，实现粉丝属性的可视化。</a:t>
            </a:r>
            <a:endParaRPr lang="zh-CN" altLang="en-US" sz="1600" dirty="0">
              <a:latin typeface="微软雅黑" panose="020B0503020204020204" charset="-122"/>
              <a:ea typeface="微软雅黑" panose="020B0503020204020204" charset="-122"/>
            </a:endParaRPr>
          </a:p>
        </p:txBody>
      </p:sp>
      <p:sp>
        <p:nvSpPr>
          <p:cNvPr id="18443" name="TextBox 10"/>
          <p:cNvSpPr txBox="1"/>
          <p:nvPr/>
        </p:nvSpPr>
        <p:spPr>
          <a:xfrm>
            <a:off x="5186045" y="4835208"/>
            <a:ext cx="5761038" cy="583565"/>
          </a:xfrm>
          <a:prstGeom prst="rect">
            <a:avLst/>
          </a:prstGeom>
          <a:noFill/>
          <a:ln w="9525">
            <a:noFill/>
          </a:ln>
        </p:spPr>
        <p:txBody>
          <a:bodyPr anchor="t">
            <a:spAutoFit/>
          </a:bodyPr>
          <a:p>
            <a:r>
              <a:rPr lang="zh-CN" altLang="en-US" sz="1600" dirty="0">
                <a:latin typeface="微软雅黑" panose="020B0503020204020204" charset="-122"/>
                <a:ea typeface="微软雅黑" panose="020B0503020204020204" charset="-122"/>
              </a:rPr>
              <a:t>允许达人申请对外开放的频道，获得后根据需求配置不同的发布工具。</a:t>
            </a:r>
            <a:endParaRPr lang="zh-CN" altLang="en-US" sz="1600" dirty="0">
              <a:latin typeface="微软雅黑" panose="020B0503020204020204" charset="-122"/>
              <a:ea typeface="微软雅黑" panose="020B0503020204020204" charset="-122"/>
            </a:endParaRPr>
          </a:p>
        </p:txBody>
      </p:sp>
      <p:sp>
        <p:nvSpPr>
          <p:cNvPr id="18445" name="TextBox 12"/>
          <p:cNvSpPr txBox="1"/>
          <p:nvPr/>
        </p:nvSpPr>
        <p:spPr>
          <a:xfrm>
            <a:off x="5187950" y="5605145"/>
            <a:ext cx="5759450" cy="583565"/>
          </a:xfrm>
          <a:prstGeom prst="rect">
            <a:avLst/>
          </a:prstGeom>
          <a:noFill/>
          <a:ln w="9525">
            <a:noFill/>
          </a:ln>
        </p:spPr>
        <p:txBody>
          <a:bodyPr anchor="t">
            <a:spAutoFit/>
          </a:bodyPr>
          <a:p>
            <a:r>
              <a:rPr lang="zh-CN" altLang="en-US" sz="1600" dirty="0">
                <a:latin typeface="微软雅黑" panose="020B0503020204020204" charset="-122"/>
                <a:ea typeface="微软雅黑" panose="020B0503020204020204" charset="-122"/>
              </a:rPr>
              <a:t>强化内容数据和粉丝数据分析，包含内容在各渠道的表现及成交情况。</a:t>
            </a:r>
            <a:endParaRPr lang="zh-CN" altLang="en-US" sz="1600" dirty="0">
              <a:latin typeface="微软雅黑" panose="020B0503020204020204" charset="-122"/>
              <a:ea typeface="微软雅黑" panose="020B0503020204020204" charset="-122"/>
            </a:endParaRPr>
          </a:p>
        </p:txBody>
      </p:sp>
      <p:sp>
        <p:nvSpPr>
          <p:cNvPr id="18446" name="TextBox 13"/>
          <p:cNvSpPr txBox="1"/>
          <p:nvPr/>
        </p:nvSpPr>
        <p:spPr>
          <a:xfrm>
            <a:off x="1033145" y="4261485"/>
            <a:ext cx="2009140" cy="768350"/>
          </a:xfrm>
          <a:prstGeom prst="rect">
            <a:avLst/>
          </a:prstGeom>
          <a:noFill/>
          <a:ln w="9525">
            <a:noFill/>
          </a:ln>
        </p:spPr>
        <p:txBody>
          <a:bodyPr wrap="square" anchor="t">
            <a:spAutoFit/>
          </a:bodyPr>
          <a:p>
            <a:pPr algn="ctr"/>
            <a:r>
              <a:rPr lang="zh-CN" altLang="en-US" sz="2200" b="1" dirty="0">
                <a:solidFill>
                  <a:srgbClr val="F8F8F8"/>
                </a:solidFill>
                <a:latin typeface="微软雅黑" panose="020B0503020204020204" charset="-122"/>
                <a:ea typeface="微软雅黑" panose="020B0503020204020204" charset="-122"/>
              </a:rPr>
              <a:t>新版淘宝达人的升级内容</a:t>
            </a:r>
            <a:endParaRPr lang="zh-CN" altLang="en-US" sz="2200" b="1" dirty="0">
              <a:solidFill>
                <a:srgbClr val="F8F8F8"/>
              </a:solidFill>
              <a:latin typeface="微软雅黑" panose="020B0503020204020204" charset="-122"/>
              <a:ea typeface="微软雅黑" panose="020B0503020204020204" charset="-122"/>
            </a:endParaRPr>
          </a:p>
        </p:txBody>
      </p:sp>
      <p:grpSp>
        <p:nvGrpSpPr>
          <p:cNvPr id="18447" name="组合 18446"/>
          <p:cNvGrpSpPr/>
          <p:nvPr/>
        </p:nvGrpSpPr>
        <p:grpSpPr>
          <a:xfrm>
            <a:off x="2312670" y="2506980"/>
            <a:ext cx="865188" cy="865188"/>
            <a:chOff x="0" y="0"/>
            <a:chExt cx="864096" cy="864096"/>
          </a:xfrm>
        </p:grpSpPr>
        <p:sp>
          <p:nvSpPr>
            <p:cNvPr id="27" name="椭圆 15"/>
            <p:cNvSpPr/>
            <p:nvPr/>
          </p:nvSpPr>
          <p:spPr>
            <a:xfrm>
              <a:off x="0" y="0"/>
              <a:ext cx="864096" cy="864096"/>
            </a:xfrm>
            <a:prstGeom prst="ellipse">
              <a:avLst/>
            </a:prstGeom>
            <a:solidFill>
              <a:schemeClr val="tx2"/>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18448" name="TextBox 16"/>
            <p:cNvSpPr txBox="1"/>
            <p:nvPr/>
          </p:nvSpPr>
          <p:spPr>
            <a:xfrm>
              <a:off x="57667" y="80133"/>
              <a:ext cx="755335" cy="646331"/>
            </a:xfrm>
            <a:prstGeom prst="rect">
              <a:avLst/>
            </a:prstGeom>
            <a:noFill/>
            <a:ln w="9525">
              <a:noFill/>
            </a:ln>
          </p:spPr>
          <p:txBody>
            <a:bodyPr wrap="none" anchor="t">
              <a:spAutoFit/>
            </a:bodyPr>
            <a:p>
              <a:r>
                <a:rPr lang="en-US" altLang="x-none" sz="3600" dirty="0">
                  <a:solidFill>
                    <a:srgbClr val="F8F8F8"/>
                  </a:solidFill>
                  <a:latin typeface="微软雅黑" panose="020B0503020204020204" charset="-122"/>
                  <a:ea typeface="微软雅黑" panose="020B0503020204020204" charset="-122"/>
                </a:rPr>
                <a:t>01</a:t>
              </a:r>
              <a:endParaRPr lang="zh-CN" altLang="en-US" sz="3600" dirty="0">
                <a:solidFill>
                  <a:srgbClr val="F8F8F8"/>
                </a:solidFill>
                <a:latin typeface="微软雅黑" panose="020B0503020204020204" charset="-122"/>
                <a:ea typeface="微软雅黑" panose="020B0503020204020204" charset="-122"/>
              </a:endParaRPr>
            </a:p>
          </p:txBody>
        </p:sp>
      </p:grpSp>
      <p:grpSp>
        <p:nvGrpSpPr>
          <p:cNvPr id="18450" name="组合 18449"/>
          <p:cNvGrpSpPr/>
          <p:nvPr/>
        </p:nvGrpSpPr>
        <p:grpSpPr>
          <a:xfrm>
            <a:off x="3212783" y="3342005"/>
            <a:ext cx="865187" cy="865188"/>
            <a:chOff x="0" y="0"/>
            <a:chExt cx="864096" cy="864096"/>
          </a:xfrm>
        </p:grpSpPr>
        <p:sp>
          <p:nvSpPr>
            <p:cNvPr id="31" name="椭圆 18"/>
            <p:cNvSpPr/>
            <p:nvPr/>
          </p:nvSpPr>
          <p:spPr>
            <a:xfrm>
              <a:off x="0" y="0"/>
              <a:ext cx="864096" cy="864096"/>
            </a:xfrm>
            <a:prstGeom prst="ellipse">
              <a:avLst/>
            </a:prstGeom>
            <a:solidFill>
              <a:schemeClr val="tx2"/>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18451" name="TextBox 19"/>
            <p:cNvSpPr txBox="1"/>
            <p:nvPr/>
          </p:nvSpPr>
          <p:spPr>
            <a:xfrm>
              <a:off x="46567" y="108630"/>
              <a:ext cx="726481" cy="646331"/>
            </a:xfrm>
            <a:prstGeom prst="rect">
              <a:avLst/>
            </a:prstGeom>
            <a:noFill/>
            <a:ln w="9525">
              <a:noFill/>
            </a:ln>
          </p:spPr>
          <p:txBody>
            <a:bodyPr wrap="none" anchor="t">
              <a:spAutoFit/>
            </a:bodyPr>
            <a:p>
              <a:r>
                <a:rPr lang="en-US" altLang="x-none" sz="3600" dirty="0">
                  <a:solidFill>
                    <a:srgbClr val="F8F8F8"/>
                  </a:solidFill>
                  <a:latin typeface="微软雅黑" panose="020B0503020204020204" charset="-122"/>
                  <a:ea typeface="微软雅黑" panose="020B0503020204020204" charset="-122"/>
                </a:rPr>
                <a:t>02</a:t>
              </a:r>
              <a:endParaRPr lang="zh-CN" altLang="en-US" sz="3600" dirty="0">
                <a:solidFill>
                  <a:srgbClr val="F8F8F8"/>
                </a:solidFill>
                <a:latin typeface="微软雅黑" panose="020B0503020204020204" charset="-122"/>
                <a:ea typeface="微软雅黑" panose="020B0503020204020204" charset="-122"/>
              </a:endParaRPr>
            </a:p>
          </p:txBody>
        </p:sp>
      </p:grpSp>
      <p:grpSp>
        <p:nvGrpSpPr>
          <p:cNvPr id="18453" name="组合 18452"/>
          <p:cNvGrpSpPr/>
          <p:nvPr/>
        </p:nvGrpSpPr>
        <p:grpSpPr>
          <a:xfrm>
            <a:off x="3401695" y="4597718"/>
            <a:ext cx="863600" cy="865187"/>
            <a:chOff x="0" y="0"/>
            <a:chExt cx="864096" cy="864096"/>
          </a:xfrm>
        </p:grpSpPr>
        <p:sp>
          <p:nvSpPr>
            <p:cNvPr id="34" name="椭圆 24"/>
            <p:cNvSpPr/>
            <p:nvPr/>
          </p:nvSpPr>
          <p:spPr>
            <a:xfrm>
              <a:off x="0" y="0"/>
              <a:ext cx="864096" cy="864096"/>
            </a:xfrm>
            <a:prstGeom prst="ellipse">
              <a:avLst/>
            </a:prstGeom>
            <a:solidFill>
              <a:schemeClr val="tx2"/>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18454" name="TextBox 25"/>
            <p:cNvSpPr txBox="1"/>
            <p:nvPr/>
          </p:nvSpPr>
          <p:spPr>
            <a:xfrm>
              <a:off x="62062" y="122984"/>
              <a:ext cx="755335" cy="646331"/>
            </a:xfrm>
            <a:prstGeom prst="rect">
              <a:avLst/>
            </a:prstGeom>
            <a:noFill/>
            <a:ln w="9525">
              <a:noFill/>
            </a:ln>
          </p:spPr>
          <p:txBody>
            <a:bodyPr wrap="none" anchor="t">
              <a:spAutoFit/>
            </a:bodyPr>
            <a:p>
              <a:r>
                <a:rPr lang="en-US" altLang="x-none" sz="3600" dirty="0">
                  <a:solidFill>
                    <a:srgbClr val="F8F8F8"/>
                  </a:solidFill>
                  <a:latin typeface="微软雅黑" panose="020B0503020204020204" charset="-122"/>
                  <a:ea typeface="微软雅黑" panose="020B0503020204020204" charset="-122"/>
                </a:rPr>
                <a:t>03</a:t>
              </a:r>
              <a:endParaRPr lang="zh-CN" altLang="en-US" sz="3600" dirty="0">
                <a:solidFill>
                  <a:srgbClr val="F8F8F8"/>
                </a:solidFill>
                <a:latin typeface="微软雅黑" panose="020B0503020204020204" charset="-122"/>
                <a:ea typeface="微软雅黑" panose="020B0503020204020204" charset="-122"/>
              </a:endParaRPr>
            </a:p>
          </p:txBody>
        </p:sp>
      </p:grpSp>
      <p:grpSp>
        <p:nvGrpSpPr>
          <p:cNvPr id="18456" name="组合 18455"/>
          <p:cNvGrpSpPr/>
          <p:nvPr/>
        </p:nvGrpSpPr>
        <p:grpSpPr>
          <a:xfrm>
            <a:off x="2746058" y="5551805"/>
            <a:ext cx="863600" cy="863600"/>
            <a:chOff x="0" y="0"/>
            <a:chExt cx="864096" cy="864096"/>
          </a:xfrm>
        </p:grpSpPr>
        <p:sp>
          <p:nvSpPr>
            <p:cNvPr id="35" name="椭圆 27"/>
            <p:cNvSpPr/>
            <p:nvPr/>
          </p:nvSpPr>
          <p:spPr>
            <a:xfrm>
              <a:off x="0" y="0"/>
              <a:ext cx="864096" cy="864096"/>
            </a:xfrm>
            <a:prstGeom prst="ellipse">
              <a:avLst/>
            </a:prstGeom>
            <a:solidFill>
              <a:schemeClr val="tx2"/>
            </a:solid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18457" name="TextBox 28"/>
            <p:cNvSpPr txBox="1"/>
            <p:nvPr/>
          </p:nvSpPr>
          <p:spPr>
            <a:xfrm>
              <a:off x="44719" y="109084"/>
              <a:ext cx="726481" cy="646331"/>
            </a:xfrm>
            <a:prstGeom prst="rect">
              <a:avLst/>
            </a:prstGeom>
            <a:noFill/>
            <a:ln w="9525">
              <a:noFill/>
            </a:ln>
          </p:spPr>
          <p:txBody>
            <a:bodyPr wrap="none" anchor="t">
              <a:spAutoFit/>
            </a:bodyPr>
            <a:p>
              <a:r>
                <a:rPr lang="en-US" altLang="x-none" sz="3600" dirty="0">
                  <a:solidFill>
                    <a:srgbClr val="F8F8F8"/>
                  </a:solidFill>
                  <a:latin typeface="微软雅黑" panose="020B0503020204020204" charset="-122"/>
                  <a:ea typeface="微软雅黑" panose="020B0503020204020204" charset="-122"/>
                </a:rPr>
                <a:t>04</a:t>
              </a:r>
              <a:endParaRPr lang="zh-CN" altLang="en-US" sz="3600" dirty="0">
                <a:solidFill>
                  <a:srgbClr val="F8F8F8"/>
                </a:solidFill>
                <a:latin typeface="微软雅黑" panose="020B0503020204020204" charset="-122"/>
                <a:ea typeface="微软雅黑" panose="020B0503020204020204" charset="-122"/>
              </a:endParaRPr>
            </a:p>
          </p:txBody>
        </p:sp>
      </p:grpSp>
      <p:sp>
        <p:nvSpPr>
          <p:cNvPr id="36" name="TextBox 5"/>
          <p:cNvSpPr txBox="1"/>
          <p:nvPr/>
        </p:nvSpPr>
        <p:spPr>
          <a:xfrm>
            <a:off x="4907915" y="3872230"/>
            <a:ext cx="320675" cy="368300"/>
          </a:xfrm>
          <a:prstGeom prst="rect">
            <a:avLst/>
          </a:prstGeom>
          <a:noFill/>
          <a:ln w="9525">
            <a:noFill/>
          </a:ln>
        </p:spPr>
        <p:txBody>
          <a:bodyPr wrap="none" anchor="t">
            <a:spAutoFit/>
          </a:bodyPr>
          <a:p>
            <a:r>
              <a:rPr lang="en-US" altLang="x-none" b="1" dirty="0">
                <a:solidFill>
                  <a:schemeClr val="accent1"/>
                </a:solidFill>
                <a:latin typeface="微软雅黑" panose="020B0503020204020204" charset="-122"/>
                <a:ea typeface="微软雅黑" panose="020B0503020204020204" charset="-122"/>
              </a:rPr>
              <a:t>■</a:t>
            </a:r>
            <a:endParaRPr lang="zh-CN" altLang="en-US" b="1" dirty="0">
              <a:solidFill>
                <a:schemeClr val="accent1"/>
              </a:solidFill>
              <a:latin typeface="微软雅黑" panose="020B0503020204020204" charset="-122"/>
              <a:ea typeface="微软雅黑" panose="020B0503020204020204" charset="-122"/>
            </a:endParaRPr>
          </a:p>
        </p:txBody>
      </p:sp>
      <p:sp>
        <p:nvSpPr>
          <p:cNvPr id="39" name="TextBox 5"/>
          <p:cNvSpPr txBox="1"/>
          <p:nvPr/>
        </p:nvSpPr>
        <p:spPr>
          <a:xfrm>
            <a:off x="4907915" y="4792345"/>
            <a:ext cx="320675" cy="368300"/>
          </a:xfrm>
          <a:prstGeom prst="rect">
            <a:avLst/>
          </a:prstGeom>
          <a:noFill/>
          <a:ln w="9525">
            <a:noFill/>
          </a:ln>
        </p:spPr>
        <p:txBody>
          <a:bodyPr wrap="none" anchor="t">
            <a:spAutoFit/>
          </a:bodyPr>
          <a:p>
            <a:r>
              <a:rPr lang="en-US" altLang="x-none" b="1" dirty="0">
                <a:solidFill>
                  <a:schemeClr val="accent1"/>
                </a:solidFill>
                <a:latin typeface="微软雅黑" panose="020B0503020204020204" charset="-122"/>
                <a:ea typeface="微软雅黑" panose="020B0503020204020204" charset="-122"/>
              </a:rPr>
              <a:t>■</a:t>
            </a:r>
            <a:endParaRPr lang="zh-CN" altLang="en-US" b="1" dirty="0">
              <a:solidFill>
                <a:schemeClr val="accent1"/>
              </a:solidFill>
              <a:latin typeface="微软雅黑" panose="020B0503020204020204" charset="-122"/>
              <a:ea typeface="微软雅黑" panose="020B0503020204020204" charset="-122"/>
            </a:endParaRPr>
          </a:p>
        </p:txBody>
      </p:sp>
      <p:sp>
        <p:nvSpPr>
          <p:cNvPr id="40" name="TextBox 5"/>
          <p:cNvSpPr txBox="1"/>
          <p:nvPr/>
        </p:nvSpPr>
        <p:spPr>
          <a:xfrm>
            <a:off x="4907915" y="5562600"/>
            <a:ext cx="320675" cy="368300"/>
          </a:xfrm>
          <a:prstGeom prst="rect">
            <a:avLst/>
          </a:prstGeom>
          <a:noFill/>
          <a:ln w="9525">
            <a:noFill/>
          </a:ln>
        </p:spPr>
        <p:txBody>
          <a:bodyPr wrap="none" anchor="t">
            <a:spAutoFit/>
          </a:bodyPr>
          <a:p>
            <a:r>
              <a:rPr lang="en-US" altLang="x-none" b="1" dirty="0">
                <a:solidFill>
                  <a:schemeClr val="accent1"/>
                </a:solidFill>
                <a:latin typeface="微软雅黑" panose="020B0503020204020204" charset="-122"/>
                <a:ea typeface="微软雅黑" panose="020B0503020204020204" charset="-122"/>
              </a:rPr>
              <a:t>■</a:t>
            </a:r>
            <a:endParaRPr lang="zh-CN" altLang="en-US" b="1" dirty="0">
              <a:solidFill>
                <a:schemeClr val="accent1"/>
              </a:solidFill>
              <a:latin typeface="微软雅黑" panose="020B0503020204020204" charset="-122"/>
              <a:ea typeface="微软雅黑" panose="020B0503020204020204" charset="-122"/>
            </a:endParaRPr>
          </a:p>
        </p:txBody>
      </p:sp>
    </p:spTree>
    <p:custDataLst>
      <p:tags r:id="rId3"/>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800"/>
                            </p:stCondLst>
                            <p:childTnLst>
                              <p:par>
                                <p:cTn id="13" presetID="1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p:tgtEl>
                                          <p:spTgt spid="37"/>
                                        </p:tgtEl>
                                        <p:attrNameLst>
                                          <p:attrName>ppt_y</p:attrName>
                                        </p:attrNameLst>
                                      </p:cBhvr>
                                      <p:tavLst>
                                        <p:tav tm="0">
                                          <p:val>
                                            <p:strVal val="#ppt_y+#ppt_h*1.125000"/>
                                          </p:val>
                                        </p:tav>
                                        <p:tav tm="100000">
                                          <p:val>
                                            <p:strVal val="#ppt_y"/>
                                          </p:val>
                                        </p:tav>
                                      </p:tavLst>
                                    </p:anim>
                                    <p:animEffect transition="in" filter="wipe(up)">
                                      <p:cBhvr>
                                        <p:cTn id="16" dur="500"/>
                                        <p:tgtEl>
                                          <p:spTgt spid="37"/>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p:tgtEl>
                                          <p:spTgt spid="38"/>
                                        </p:tgtEl>
                                        <p:attrNameLst>
                                          <p:attrName>ppt_y</p:attrName>
                                        </p:attrNameLst>
                                      </p:cBhvr>
                                      <p:tavLst>
                                        <p:tav tm="0">
                                          <p:val>
                                            <p:strVal val="#ppt_y+#ppt_h*1.125000"/>
                                          </p:val>
                                        </p:tav>
                                        <p:tav tm="100000">
                                          <p:val>
                                            <p:strVal val="#ppt_y"/>
                                          </p:val>
                                        </p:tav>
                                      </p:tavLst>
                                    </p:anim>
                                    <p:animEffect transition="in" filter="wipe(up)">
                                      <p:cBhvr>
                                        <p:cTn id="20" dur="500"/>
                                        <p:tgtEl>
                                          <p:spTgt spid="38"/>
                                        </p:tgtEl>
                                      </p:cBhvr>
                                    </p:animEffect>
                                  </p:childTnLst>
                                </p:cTn>
                              </p:par>
                            </p:childTnLst>
                          </p:cTn>
                        </p:par>
                        <p:par>
                          <p:cTn id="21" fill="hold">
                            <p:stCondLst>
                              <p:cond delay="1300"/>
                            </p:stCondLst>
                            <p:childTnLst>
                              <p:par>
                                <p:cTn id="22" presetID="10" presetClass="entr" presetSubtype="0" fill="hold" grpId="0" nodeType="afterEffect">
                                  <p:stCondLst>
                                    <p:cond delay="0"/>
                                  </p:stCondLst>
                                  <p:childTnLst>
                                    <p:set>
                                      <p:cBhvr>
                                        <p:cTn id="23" dur="1" fill="hold">
                                          <p:stCondLst>
                                            <p:cond delay="0"/>
                                          </p:stCondLst>
                                        </p:cTn>
                                        <p:tgtEl>
                                          <p:spTgt spid="18446"/>
                                        </p:tgtEl>
                                        <p:attrNameLst>
                                          <p:attrName>style.visibility</p:attrName>
                                        </p:attrNameLst>
                                      </p:cBhvr>
                                      <p:to>
                                        <p:strVal val="visible"/>
                                      </p:to>
                                    </p:set>
                                    <p:anim calcmode="lin" valueType="num">
                                      <p:cBhvr>
                                        <p:cTn id="24" dur="500" fill="hold"/>
                                        <p:tgtEl>
                                          <p:spTgt spid="18446"/>
                                        </p:tgtEl>
                                        <p:attrNameLst>
                                          <p:attrName>ppt_w</p:attrName>
                                        </p:attrNameLst>
                                      </p:cBhvr>
                                      <p:tavLst>
                                        <p:tav tm="0">
                                          <p:val>
                                            <p:fltVal val="0.000000"/>
                                          </p:val>
                                        </p:tav>
                                        <p:tav tm="100000">
                                          <p:val>
                                            <p:strVal val="#ppt_w"/>
                                          </p:val>
                                        </p:tav>
                                      </p:tavLst>
                                    </p:anim>
                                    <p:anim calcmode="lin" valueType="num">
                                      <p:cBhvr>
                                        <p:cTn id="25" dur="500" fill="hold"/>
                                        <p:tgtEl>
                                          <p:spTgt spid="18446"/>
                                        </p:tgtEl>
                                        <p:attrNameLst>
                                          <p:attrName>ppt_h</p:attrName>
                                        </p:attrNameLst>
                                      </p:cBhvr>
                                      <p:tavLst>
                                        <p:tav tm="0">
                                          <p:val>
                                            <p:fltVal val="0.000000"/>
                                          </p:val>
                                        </p:tav>
                                        <p:tav tm="100000">
                                          <p:val>
                                            <p:strVal val="#ppt_h"/>
                                          </p:val>
                                        </p:tav>
                                      </p:tavLst>
                                    </p:anim>
                                    <p:animEffect transition="in" filter="fade">
                                      <p:cBhvr>
                                        <p:cTn id="26" dur="500"/>
                                        <p:tgtEl>
                                          <p:spTgt spid="1844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437"/>
                                        </p:tgtEl>
                                        <p:attrNameLst>
                                          <p:attrName>style.visibility</p:attrName>
                                        </p:attrNameLst>
                                      </p:cBhvr>
                                      <p:to>
                                        <p:strVal val="visible"/>
                                      </p:to>
                                    </p:set>
                                    <p:anim calcmode="lin" valueType="num">
                                      <p:cBhvr>
                                        <p:cTn id="29" dur="500" fill="hold"/>
                                        <p:tgtEl>
                                          <p:spTgt spid="18437"/>
                                        </p:tgtEl>
                                        <p:attrNameLst>
                                          <p:attrName>ppt_w</p:attrName>
                                        </p:attrNameLst>
                                      </p:cBhvr>
                                      <p:tavLst>
                                        <p:tav tm="0">
                                          <p:val>
                                            <p:fltVal val="0.000000"/>
                                          </p:val>
                                        </p:tav>
                                        <p:tav tm="100000">
                                          <p:val>
                                            <p:strVal val="#ppt_w"/>
                                          </p:val>
                                        </p:tav>
                                      </p:tavLst>
                                    </p:anim>
                                    <p:anim calcmode="lin" valueType="num">
                                      <p:cBhvr>
                                        <p:cTn id="30" dur="500" fill="hold"/>
                                        <p:tgtEl>
                                          <p:spTgt spid="18437"/>
                                        </p:tgtEl>
                                        <p:attrNameLst>
                                          <p:attrName>ppt_h</p:attrName>
                                        </p:attrNameLst>
                                      </p:cBhvr>
                                      <p:tavLst>
                                        <p:tav tm="0">
                                          <p:val>
                                            <p:fltVal val="0.000000"/>
                                          </p:val>
                                        </p:tav>
                                        <p:tav tm="100000">
                                          <p:val>
                                            <p:strVal val="#ppt_h"/>
                                          </p:val>
                                        </p:tav>
                                      </p:tavLst>
                                    </p:anim>
                                    <p:animEffect transition="in" filter="fade">
                                      <p:cBhvr>
                                        <p:cTn id="31" dur="500"/>
                                        <p:tgtEl>
                                          <p:spTgt spid="18437"/>
                                        </p:tgtEl>
                                      </p:cBhvr>
                                    </p:animEffect>
                                  </p:childTnLst>
                                </p:cTn>
                              </p:par>
                            </p:childTnLst>
                          </p:cTn>
                        </p:par>
                        <p:par>
                          <p:cTn id="32" fill="hold">
                            <p:stCondLst>
                              <p:cond delay="1800"/>
                            </p:stCondLst>
                            <p:childTnLst>
                              <p:par>
                                <p:cTn id="33" presetID="52" presetClass="entr" presetSubtype="0" fill="hold" nodeType="afterEffect">
                                  <p:stCondLst>
                                    <p:cond delay="0"/>
                                  </p:stCondLst>
                                  <p:childTnLst>
                                    <p:set>
                                      <p:cBhvr>
                                        <p:cTn id="34" dur="1" fill="hold">
                                          <p:stCondLst>
                                            <p:cond delay="0"/>
                                          </p:stCondLst>
                                        </p:cTn>
                                        <p:tgtEl>
                                          <p:spTgt spid="18447"/>
                                        </p:tgtEl>
                                        <p:attrNameLst>
                                          <p:attrName>style.visibility</p:attrName>
                                        </p:attrNameLst>
                                      </p:cBhvr>
                                      <p:to>
                                        <p:strVal val="visible"/>
                                      </p:to>
                                    </p:set>
                                    <p:animScale>
                                      <p:cBhvr>
                                        <p:cTn id="35" dur="1000" decel="50000" fill="hold">
                                          <p:stCondLst>
                                            <p:cond delay="0"/>
                                          </p:stCondLst>
                                        </p:cTn>
                                        <p:tgtEl>
                                          <p:spTgt spid="184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8447"/>
                                        </p:tgtEl>
                                        <p:attrNameLst>
                                          <p:attrName>ppt_x</p:attrName>
                                          <p:attrName>ppt_y</p:attrName>
                                        </p:attrNameLst>
                                      </p:cBhvr>
                                    </p:animMotion>
                                    <p:animEffect transition="in" filter="fade">
                                      <p:cBhvr>
                                        <p:cTn id="37" dur="1000"/>
                                        <p:tgtEl>
                                          <p:spTgt spid="18447"/>
                                        </p:tgtEl>
                                      </p:cBhvr>
                                    </p:animEffect>
                                  </p:childTnLst>
                                </p:cTn>
                              </p:par>
                              <p:par>
                                <p:cTn id="38" presetID="52" presetClass="entr" presetSubtype="0" fill="hold" nodeType="withEffect">
                                  <p:stCondLst>
                                    <p:cond delay="200"/>
                                  </p:stCondLst>
                                  <p:childTnLst>
                                    <p:set>
                                      <p:cBhvr>
                                        <p:cTn id="39" dur="1" fill="hold">
                                          <p:stCondLst>
                                            <p:cond delay="0"/>
                                          </p:stCondLst>
                                        </p:cTn>
                                        <p:tgtEl>
                                          <p:spTgt spid="18450"/>
                                        </p:tgtEl>
                                        <p:attrNameLst>
                                          <p:attrName>style.visibility</p:attrName>
                                        </p:attrNameLst>
                                      </p:cBhvr>
                                      <p:to>
                                        <p:strVal val="visible"/>
                                      </p:to>
                                    </p:set>
                                    <p:animScale>
                                      <p:cBhvr>
                                        <p:cTn id="40" dur="1000" decel="50000" fill="hold">
                                          <p:stCondLst>
                                            <p:cond delay="0"/>
                                          </p:stCondLst>
                                        </p:cTn>
                                        <p:tgtEl>
                                          <p:spTgt spid="184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8450"/>
                                        </p:tgtEl>
                                        <p:attrNameLst>
                                          <p:attrName>ppt_x</p:attrName>
                                          <p:attrName>ppt_y</p:attrName>
                                        </p:attrNameLst>
                                      </p:cBhvr>
                                    </p:animMotion>
                                    <p:animEffect transition="in" filter="fade">
                                      <p:cBhvr>
                                        <p:cTn id="42" dur="1000"/>
                                        <p:tgtEl>
                                          <p:spTgt spid="18450"/>
                                        </p:tgtEl>
                                      </p:cBhvr>
                                    </p:animEffect>
                                  </p:childTnLst>
                                </p:cTn>
                              </p:par>
                              <p:par>
                                <p:cTn id="43" presetID="52" presetClass="entr" presetSubtype="0" fill="hold" nodeType="withEffect">
                                  <p:stCondLst>
                                    <p:cond delay="400"/>
                                  </p:stCondLst>
                                  <p:childTnLst>
                                    <p:set>
                                      <p:cBhvr>
                                        <p:cTn id="44" dur="1" fill="hold">
                                          <p:stCondLst>
                                            <p:cond delay="0"/>
                                          </p:stCondLst>
                                        </p:cTn>
                                        <p:tgtEl>
                                          <p:spTgt spid="18453"/>
                                        </p:tgtEl>
                                        <p:attrNameLst>
                                          <p:attrName>style.visibility</p:attrName>
                                        </p:attrNameLst>
                                      </p:cBhvr>
                                      <p:to>
                                        <p:strVal val="visible"/>
                                      </p:to>
                                    </p:set>
                                    <p:animScale>
                                      <p:cBhvr>
                                        <p:cTn id="45" dur="1000" decel="50000" fill="hold">
                                          <p:stCondLst>
                                            <p:cond delay="0"/>
                                          </p:stCondLst>
                                        </p:cTn>
                                        <p:tgtEl>
                                          <p:spTgt spid="184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18453"/>
                                        </p:tgtEl>
                                        <p:attrNameLst>
                                          <p:attrName>ppt_x</p:attrName>
                                          <p:attrName>ppt_y</p:attrName>
                                        </p:attrNameLst>
                                      </p:cBhvr>
                                    </p:animMotion>
                                    <p:animEffect transition="in" filter="fade">
                                      <p:cBhvr>
                                        <p:cTn id="47" dur="1000"/>
                                        <p:tgtEl>
                                          <p:spTgt spid="18453"/>
                                        </p:tgtEl>
                                      </p:cBhvr>
                                    </p:animEffect>
                                  </p:childTnLst>
                                </p:cTn>
                              </p:par>
                              <p:par>
                                <p:cTn id="48" presetID="52" presetClass="entr" presetSubtype="0" fill="hold" nodeType="withEffect">
                                  <p:stCondLst>
                                    <p:cond delay="600"/>
                                  </p:stCondLst>
                                  <p:childTnLst>
                                    <p:set>
                                      <p:cBhvr>
                                        <p:cTn id="49" dur="1" fill="hold">
                                          <p:stCondLst>
                                            <p:cond delay="0"/>
                                          </p:stCondLst>
                                        </p:cTn>
                                        <p:tgtEl>
                                          <p:spTgt spid="18456"/>
                                        </p:tgtEl>
                                        <p:attrNameLst>
                                          <p:attrName>style.visibility</p:attrName>
                                        </p:attrNameLst>
                                      </p:cBhvr>
                                      <p:to>
                                        <p:strVal val="visible"/>
                                      </p:to>
                                    </p:set>
                                    <p:animScale>
                                      <p:cBhvr>
                                        <p:cTn id="50" dur="1000" decel="50000" fill="hold">
                                          <p:stCondLst>
                                            <p:cond delay="0"/>
                                          </p:stCondLst>
                                        </p:cTn>
                                        <p:tgtEl>
                                          <p:spTgt spid="184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8456"/>
                                        </p:tgtEl>
                                        <p:attrNameLst>
                                          <p:attrName>ppt_x</p:attrName>
                                          <p:attrName>ppt_y</p:attrName>
                                        </p:attrNameLst>
                                      </p:cBhvr>
                                    </p:animMotion>
                                    <p:animEffect transition="in" filter="fade">
                                      <p:cBhvr>
                                        <p:cTn id="52" dur="1000"/>
                                        <p:tgtEl>
                                          <p:spTgt spid="18456"/>
                                        </p:tgtEl>
                                      </p:cBhvr>
                                    </p:animEffect>
                                  </p:childTnLst>
                                </p:cTn>
                              </p:par>
                            </p:childTnLst>
                          </p:cTn>
                        </p:par>
                        <p:par>
                          <p:cTn id="53" fill="hold">
                            <p:stCondLst>
                              <p:cond delay="2800"/>
                            </p:stCondLst>
                            <p:childTnLst>
                              <p:par>
                                <p:cTn id="54" presetID="2" presetClass="entr" presetSubtype="6" fill="hold" grpId="0" nodeType="afterEffect">
                                  <p:stCondLst>
                                    <p:cond delay="0"/>
                                  </p:stCondLst>
                                  <p:childTnLst>
                                    <p:set>
                                      <p:cBhvr>
                                        <p:cTn id="55" dur="1" fill="hold">
                                          <p:stCondLst>
                                            <p:cond delay="0"/>
                                          </p:stCondLst>
                                        </p:cTn>
                                        <p:tgtEl>
                                          <p:spTgt spid="18438"/>
                                        </p:tgtEl>
                                        <p:attrNameLst>
                                          <p:attrName>style.visibility</p:attrName>
                                        </p:attrNameLst>
                                      </p:cBhvr>
                                      <p:to>
                                        <p:strVal val="visible"/>
                                      </p:to>
                                    </p:set>
                                    <p:anim calcmode="lin" valueType="num">
                                      <p:cBhvr additive="base">
                                        <p:cTn id="56" dur="500" fill="hold"/>
                                        <p:tgtEl>
                                          <p:spTgt spid="18438"/>
                                        </p:tgtEl>
                                        <p:attrNameLst>
                                          <p:attrName>ppt_x</p:attrName>
                                        </p:attrNameLst>
                                      </p:cBhvr>
                                      <p:tavLst>
                                        <p:tav tm="0">
                                          <p:val>
                                            <p:strVal val="1+#ppt_w/2"/>
                                          </p:val>
                                        </p:tav>
                                        <p:tav tm="100000">
                                          <p:val>
                                            <p:strVal val="#ppt_x"/>
                                          </p:val>
                                        </p:tav>
                                      </p:tavLst>
                                    </p:anim>
                                    <p:anim calcmode="lin" valueType="num">
                                      <p:cBhvr additive="base">
                                        <p:cTn id="57" dur="500" fill="hold"/>
                                        <p:tgtEl>
                                          <p:spTgt spid="18438"/>
                                        </p:tgtEl>
                                        <p:attrNameLst>
                                          <p:attrName>ppt_y</p:attrName>
                                        </p:attrNameLst>
                                      </p:cBhvr>
                                      <p:tavLst>
                                        <p:tav tm="0">
                                          <p:val>
                                            <p:strVal val="1+#ppt_h/2"/>
                                          </p:val>
                                        </p:tav>
                                        <p:tav tm="100000">
                                          <p:val>
                                            <p:strVal val="#ppt_y"/>
                                          </p:val>
                                        </p:tav>
                                      </p:tavLst>
                                    </p:anim>
                                  </p:childTnLst>
                                </p:cTn>
                              </p:par>
                            </p:childTnLst>
                          </p:cTn>
                        </p:par>
                        <p:par>
                          <p:cTn id="58" fill="hold">
                            <p:stCondLst>
                              <p:cond delay="3300"/>
                            </p:stCondLst>
                            <p:childTnLst>
                              <p:par>
                                <p:cTn id="59" presetID="22" presetClass="entr" presetSubtype="1" fill="hold" grpId="0" nodeType="afterEffect">
                                  <p:stCondLst>
                                    <p:cond delay="0"/>
                                  </p:stCondLst>
                                  <p:childTnLst>
                                    <p:set>
                                      <p:cBhvr>
                                        <p:cTn id="60" dur="1" fill="hold">
                                          <p:stCondLst>
                                            <p:cond delay="0"/>
                                          </p:stCondLst>
                                        </p:cTn>
                                        <p:tgtEl>
                                          <p:spTgt spid="18439"/>
                                        </p:tgtEl>
                                        <p:attrNameLst>
                                          <p:attrName>style.visibility</p:attrName>
                                        </p:attrNameLst>
                                      </p:cBhvr>
                                      <p:to>
                                        <p:strVal val="visible"/>
                                      </p:to>
                                    </p:set>
                                    <p:animEffect transition="in" filter="wipe(up)">
                                      <p:cBhvr>
                                        <p:cTn id="61" dur="500"/>
                                        <p:tgtEl>
                                          <p:spTgt spid="18439"/>
                                        </p:tgtEl>
                                      </p:cBhvr>
                                    </p:animEffect>
                                  </p:childTnLst>
                                </p:cTn>
                              </p:par>
                            </p:childTnLst>
                          </p:cTn>
                        </p:par>
                        <p:par>
                          <p:cTn id="62" fill="hold">
                            <p:stCondLst>
                              <p:cond delay="3800"/>
                            </p:stCondLst>
                            <p:childTnLst>
                              <p:par>
                                <p:cTn id="63" presetID="2" presetClass="entr" presetSubtype="6"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500" fill="hold"/>
                                        <p:tgtEl>
                                          <p:spTgt spid="36"/>
                                        </p:tgtEl>
                                        <p:attrNameLst>
                                          <p:attrName>ppt_x</p:attrName>
                                        </p:attrNameLst>
                                      </p:cBhvr>
                                      <p:tavLst>
                                        <p:tav tm="0">
                                          <p:val>
                                            <p:strVal val="1+#ppt_w/2"/>
                                          </p:val>
                                        </p:tav>
                                        <p:tav tm="100000">
                                          <p:val>
                                            <p:strVal val="#ppt_x"/>
                                          </p:val>
                                        </p:tav>
                                      </p:tavLst>
                                    </p:anim>
                                    <p:anim calcmode="lin" valueType="num">
                                      <p:cBhvr additive="base">
                                        <p:cTn id="66" dur="500" fill="hold"/>
                                        <p:tgtEl>
                                          <p:spTgt spid="36"/>
                                        </p:tgtEl>
                                        <p:attrNameLst>
                                          <p:attrName>ppt_y</p:attrName>
                                        </p:attrNameLst>
                                      </p:cBhvr>
                                      <p:tavLst>
                                        <p:tav tm="0">
                                          <p:val>
                                            <p:strVal val="1+#ppt_h/2"/>
                                          </p:val>
                                        </p:tav>
                                        <p:tav tm="100000">
                                          <p:val>
                                            <p:strVal val="#ppt_y"/>
                                          </p:val>
                                        </p:tav>
                                      </p:tavLst>
                                    </p:anim>
                                  </p:childTnLst>
                                </p:cTn>
                              </p:par>
                            </p:childTnLst>
                          </p:cTn>
                        </p:par>
                        <p:par>
                          <p:cTn id="67" fill="hold">
                            <p:stCondLst>
                              <p:cond delay="4300"/>
                            </p:stCondLst>
                            <p:childTnLst>
                              <p:par>
                                <p:cTn id="68" presetID="22" presetClass="entr" presetSubtype="1" fill="hold" grpId="0" nodeType="afterEffect">
                                  <p:stCondLst>
                                    <p:cond delay="0"/>
                                  </p:stCondLst>
                                  <p:childTnLst>
                                    <p:set>
                                      <p:cBhvr>
                                        <p:cTn id="69" dur="1" fill="hold">
                                          <p:stCondLst>
                                            <p:cond delay="0"/>
                                          </p:stCondLst>
                                        </p:cTn>
                                        <p:tgtEl>
                                          <p:spTgt spid="18441"/>
                                        </p:tgtEl>
                                        <p:attrNameLst>
                                          <p:attrName>style.visibility</p:attrName>
                                        </p:attrNameLst>
                                      </p:cBhvr>
                                      <p:to>
                                        <p:strVal val="visible"/>
                                      </p:to>
                                    </p:set>
                                    <p:animEffect transition="in" filter="wipe(up)">
                                      <p:cBhvr>
                                        <p:cTn id="70" dur="500"/>
                                        <p:tgtEl>
                                          <p:spTgt spid="18441"/>
                                        </p:tgtEl>
                                      </p:cBhvr>
                                    </p:animEffect>
                                  </p:childTnLst>
                                </p:cTn>
                              </p:par>
                            </p:childTnLst>
                          </p:cTn>
                        </p:par>
                        <p:par>
                          <p:cTn id="71" fill="hold">
                            <p:stCondLst>
                              <p:cond delay="4800"/>
                            </p:stCondLst>
                            <p:childTnLst>
                              <p:par>
                                <p:cTn id="72" presetID="2" presetClass="entr" presetSubtype="6"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 calcmode="lin" valueType="num">
                                      <p:cBhvr additive="base">
                                        <p:cTn id="74" dur="500" fill="hold"/>
                                        <p:tgtEl>
                                          <p:spTgt spid="39"/>
                                        </p:tgtEl>
                                        <p:attrNameLst>
                                          <p:attrName>ppt_x</p:attrName>
                                        </p:attrNameLst>
                                      </p:cBhvr>
                                      <p:tavLst>
                                        <p:tav tm="0">
                                          <p:val>
                                            <p:strVal val="1+#ppt_w/2"/>
                                          </p:val>
                                        </p:tav>
                                        <p:tav tm="100000">
                                          <p:val>
                                            <p:strVal val="#ppt_x"/>
                                          </p:val>
                                        </p:tav>
                                      </p:tavLst>
                                    </p:anim>
                                    <p:anim calcmode="lin" valueType="num">
                                      <p:cBhvr additive="base">
                                        <p:cTn id="75" dur="500" fill="hold"/>
                                        <p:tgtEl>
                                          <p:spTgt spid="39"/>
                                        </p:tgtEl>
                                        <p:attrNameLst>
                                          <p:attrName>ppt_y</p:attrName>
                                        </p:attrNameLst>
                                      </p:cBhvr>
                                      <p:tavLst>
                                        <p:tav tm="0">
                                          <p:val>
                                            <p:strVal val="1+#ppt_h/2"/>
                                          </p:val>
                                        </p:tav>
                                        <p:tav tm="100000">
                                          <p:val>
                                            <p:strVal val="#ppt_y"/>
                                          </p:val>
                                        </p:tav>
                                      </p:tavLst>
                                    </p:anim>
                                  </p:childTnLst>
                                </p:cTn>
                              </p:par>
                            </p:childTnLst>
                          </p:cTn>
                        </p:par>
                        <p:par>
                          <p:cTn id="76" fill="hold">
                            <p:stCondLst>
                              <p:cond delay="5300"/>
                            </p:stCondLst>
                            <p:childTnLst>
                              <p:par>
                                <p:cTn id="77" presetID="22" presetClass="entr" presetSubtype="1" fill="hold" grpId="0" nodeType="afterEffect">
                                  <p:stCondLst>
                                    <p:cond delay="0"/>
                                  </p:stCondLst>
                                  <p:childTnLst>
                                    <p:set>
                                      <p:cBhvr>
                                        <p:cTn id="78" dur="1" fill="hold">
                                          <p:stCondLst>
                                            <p:cond delay="0"/>
                                          </p:stCondLst>
                                        </p:cTn>
                                        <p:tgtEl>
                                          <p:spTgt spid="18443"/>
                                        </p:tgtEl>
                                        <p:attrNameLst>
                                          <p:attrName>style.visibility</p:attrName>
                                        </p:attrNameLst>
                                      </p:cBhvr>
                                      <p:to>
                                        <p:strVal val="visible"/>
                                      </p:to>
                                    </p:set>
                                    <p:animEffect transition="in" filter="wipe(up)">
                                      <p:cBhvr>
                                        <p:cTn id="79" dur="500"/>
                                        <p:tgtEl>
                                          <p:spTgt spid="18443"/>
                                        </p:tgtEl>
                                      </p:cBhvr>
                                    </p:animEffect>
                                  </p:childTnLst>
                                </p:cTn>
                              </p:par>
                            </p:childTnLst>
                          </p:cTn>
                        </p:par>
                        <p:par>
                          <p:cTn id="80" fill="hold">
                            <p:stCondLst>
                              <p:cond delay="5800"/>
                            </p:stCondLst>
                            <p:childTnLst>
                              <p:par>
                                <p:cTn id="81" presetID="2" presetClass="entr" presetSubtype="6" fill="hold" grpId="0" nodeType="after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additive="base">
                                        <p:cTn id="83" dur="500" fill="hold"/>
                                        <p:tgtEl>
                                          <p:spTgt spid="40"/>
                                        </p:tgtEl>
                                        <p:attrNameLst>
                                          <p:attrName>ppt_x</p:attrName>
                                        </p:attrNameLst>
                                      </p:cBhvr>
                                      <p:tavLst>
                                        <p:tav tm="0">
                                          <p:val>
                                            <p:strVal val="1+#ppt_w/2"/>
                                          </p:val>
                                        </p:tav>
                                        <p:tav tm="100000">
                                          <p:val>
                                            <p:strVal val="#ppt_x"/>
                                          </p:val>
                                        </p:tav>
                                      </p:tavLst>
                                    </p:anim>
                                    <p:anim calcmode="lin" valueType="num">
                                      <p:cBhvr additive="base">
                                        <p:cTn id="84" dur="500" fill="hold"/>
                                        <p:tgtEl>
                                          <p:spTgt spid="40"/>
                                        </p:tgtEl>
                                        <p:attrNameLst>
                                          <p:attrName>ppt_y</p:attrName>
                                        </p:attrNameLst>
                                      </p:cBhvr>
                                      <p:tavLst>
                                        <p:tav tm="0">
                                          <p:val>
                                            <p:strVal val="1+#ppt_h/2"/>
                                          </p:val>
                                        </p:tav>
                                        <p:tav tm="100000">
                                          <p:val>
                                            <p:strVal val="#ppt_y"/>
                                          </p:val>
                                        </p:tav>
                                      </p:tavLst>
                                    </p:anim>
                                  </p:childTnLst>
                                </p:cTn>
                              </p:par>
                            </p:childTnLst>
                          </p:cTn>
                        </p:par>
                        <p:par>
                          <p:cTn id="85" fill="hold">
                            <p:stCondLst>
                              <p:cond delay="6300"/>
                            </p:stCondLst>
                            <p:childTnLst>
                              <p:par>
                                <p:cTn id="86" presetID="22" presetClass="entr" presetSubtype="1" fill="hold" grpId="0" nodeType="afterEffect">
                                  <p:stCondLst>
                                    <p:cond delay="0"/>
                                  </p:stCondLst>
                                  <p:childTnLst>
                                    <p:set>
                                      <p:cBhvr>
                                        <p:cTn id="87" dur="1" fill="hold">
                                          <p:stCondLst>
                                            <p:cond delay="0"/>
                                          </p:stCondLst>
                                        </p:cTn>
                                        <p:tgtEl>
                                          <p:spTgt spid="18445"/>
                                        </p:tgtEl>
                                        <p:attrNameLst>
                                          <p:attrName>style.visibility</p:attrName>
                                        </p:attrNameLst>
                                      </p:cBhvr>
                                      <p:to>
                                        <p:strVal val="visible"/>
                                      </p:to>
                                    </p:set>
                                    <p:animEffect transition="in" filter="wipe(up)">
                                      <p:cBhvr>
                                        <p:cTn id="88" dur="500"/>
                                        <p:tgtEl>
                                          <p:spTgt spid="18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bldLvl="0" animBg="1"/>
      <p:bldP spid="38" grpId="0"/>
      <p:bldP spid="18437" grpId="0" bldLvl="0" animBg="1"/>
      <p:bldP spid="18438" grpId="0"/>
      <p:bldP spid="18439" grpId="0"/>
      <p:bldP spid="18441" grpId="0"/>
      <p:bldP spid="18443" grpId="0"/>
      <p:bldP spid="18445" grpId="0"/>
      <p:bldP spid="18446" grpId="0"/>
      <p:bldP spid="36"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8200" y="257175"/>
            <a:ext cx="4390390" cy="1325880"/>
          </a:xfrm>
        </p:spPr>
        <p:txBody>
          <a:bodyPr vert="horz" wrap="square" lIns="91440" tIns="45720" rIns="91440" bIns="45720" rtlCol="0" anchor="ctr">
            <a:normAutofit/>
          </a:bodyPr>
          <a:lstStyle/>
          <a:p>
            <a:r>
              <a:rPr sz="3200" b="1">
                <a:latin typeface="微软雅黑" panose="020B0503020204020204" charset="-122"/>
                <a:ea typeface="微软雅黑" panose="020B0503020204020204" charset="-122"/>
                <a:sym typeface="+mn-ea"/>
              </a:rPr>
              <a:t>寻找达人合作的方式</a:t>
            </a:r>
            <a:endParaRPr sz="3200" b="1">
              <a:latin typeface="微软雅黑" panose="020B0503020204020204" charset="-122"/>
              <a:ea typeface="微软雅黑" panose="020B0503020204020204" charset="-122"/>
              <a:sym typeface="+mn-ea"/>
            </a:endParaRPr>
          </a:p>
        </p:txBody>
      </p:sp>
      <p:pic>
        <p:nvPicPr>
          <p:cNvPr id="7" name="图片 6" descr="20149309313"/>
          <p:cNvPicPr>
            <a:picLocks noChangeAspect="1"/>
          </p:cNvPicPr>
          <p:nvPr/>
        </p:nvPicPr>
        <p:blipFill>
          <a:blip r:embed="rId2"/>
          <a:stretch>
            <a:fillRect/>
          </a:stretch>
        </p:blipFill>
        <p:spPr>
          <a:xfrm>
            <a:off x="9034145" y="635"/>
            <a:ext cx="2990300" cy="900007"/>
          </a:xfrm>
          <a:prstGeom prst="rect">
            <a:avLst/>
          </a:prstGeom>
        </p:spPr>
      </p:pic>
      <p:cxnSp>
        <p:nvCxnSpPr>
          <p:cNvPr id="6" name="直接连接符 5"/>
          <p:cNvCxnSpPr/>
          <p:nvPr/>
        </p:nvCxnSpPr>
        <p:spPr>
          <a:xfrm flipV="1">
            <a:off x="830580" y="3900805"/>
            <a:ext cx="10871200" cy="127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815975" y="3059113"/>
            <a:ext cx="428625" cy="84296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201738" y="2944813"/>
            <a:ext cx="157163" cy="15716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grpSp>
        <p:nvGrpSpPr>
          <p:cNvPr id="4" name="组合 3"/>
          <p:cNvGrpSpPr/>
          <p:nvPr/>
        </p:nvGrpSpPr>
        <p:grpSpPr>
          <a:xfrm>
            <a:off x="1202055" y="2024380"/>
            <a:ext cx="863600" cy="863600"/>
            <a:chOff x="1893" y="3188"/>
            <a:chExt cx="1360" cy="1360"/>
          </a:xfrm>
        </p:grpSpPr>
        <p:sp>
          <p:nvSpPr>
            <p:cNvPr id="9" name="椭圆 8"/>
            <p:cNvSpPr/>
            <p:nvPr/>
          </p:nvSpPr>
          <p:spPr>
            <a:xfrm>
              <a:off x="2068" y="3363"/>
              <a:ext cx="1013" cy="10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01</a:t>
              </a:r>
              <a:endParaRPr kumimoji="0" lang="zh-CN" altLang="en-US" sz="16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grpSp>
          <p:nvGrpSpPr>
            <p:cNvPr id="30728" name="组合 9"/>
            <p:cNvGrpSpPr/>
            <p:nvPr/>
          </p:nvGrpSpPr>
          <p:grpSpPr>
            <a:xfrm>
              <a:off x="1893" y="3188"/>
              <a:ext cx="1360" cy="1360"/>
              <a:chOff x="857250" y="1893093"/>
              <a:chExt cx="864394" cy="864394"/>
            </a:xfrm>
          </p:grpSpPr>
          <p:sp>
            <p:nvSpPr>
              <p:cNvPr id="11" name="弧形 10"/>
              <p:cNvSpPr/>
              <p:nvPr/>
            </p:nvSpPr>
            <p:spPr>
              <a:xfrm>
                <a:off x="857250" y="1893093"/>
                <a:ext cx="864394" cy="864394"/>
              </a:xfrm>
              <a:prstGeom prst="arc">
                <a:avLst>
                  <a:gd name="adj1" fmla="val 3406397"/>
                  <a:gd name="adj2" fmla="val 20528884"/>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弧形 11"/>
              <p:cNvSpPr/>
              <p:nvPr/>
            </p:nvSpPr>
            <p:spPr>
              <a:xfrm>
                <a:off x="857250" y="1893093"/>
                <a:ext cx="864394" cy="864394"/>
              </a:xfrm>
              <a:prstGeom prst="arc">
                <a:avLst>
                  <a:gd name="adj1" fmla="val 7448849"/>
                  <a:gd name="adj2" fmla="val 17571339"/>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30729" name="文本框 12"/>
          <p:cNvSpPr txBox="1"/>
          <p:nvPr/>
        </p:nvSpPr>
        <p:spPr>
          <a:xfrm>
            <a:off x="2159000" y="1948180"/>
            <a:ext cx="2087245" cy="939165"/>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ts val="600"/>
              </a:spcBef>
              <a:spcAft>
                <a:spcPts val="0"/>
              </a:spcAft>
              <a:buNone/>
            </a:pPr>
            <a:r>
              <a:rPr lang="en-US" altLang="zh-CN" sz="1600" dirty="0">
                <a:latin typeface="微软雅黑" panose="020B0503020204020204" charset="-122"/>
                <a:ea typeface="微软雅黑" panose="020B0503020204020204" charset="-122"/>
              </a:rPr>
              <a:t>在淘宝头条，有好货，必买清单里找一些推荐相关产品的账号</a:t>
            </a:r>
            <a:endParaRPr lang="en-US" altLang="zh-CN" sz="1600" dirty="0">
              <a:latin typeface="微软雅黑" panose="020B0503020204020204" charset="-122"/>
              <a:ea typeface="微软雅黑" panose="020B0503020204020204" charset="-122"/>
            </a:endParaRPr>
          </a:p>
        </p:txBody>
      </p:sp>
      <p:grpSp>
        <p:nvGrpSpPr>
          <p:cNvPr id="5" name="组合 4"/>
          <p:cNvGrpSpPr/>
          <p:nvPr/>
        </p:nvGrpSpPr>
        <p:grpSpPr>
          <a:xfrm>
            <a:off x="2159000" y="3919855"/>
            <a:ext cx="506095" cy="941705"/>
            <a:chOff x="3400" y="6173"/>
            <a:chExt cx="797" cy="1483"/>
          </a:xfrm>
        </p:grpSpPr>
        <p:cxnSp>
          <p:nvCxnSpPr>
            <p:cNvPr id="14" name="直接连接符 13"/>
            <p:cNvCxnSpPr/>
            <p:nvPr/>
          </p:nvCxnSpPr>
          <p:spPr>
            <a:xfrm flipH="1">
              <a:off x="3523" y="6173"/>
              <a:ext cx="675" cy="132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flipV="1">
              <a:off x="3400" y="7408"/>
              <a:ext cx="248" cy="24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grpSp>
      <p:grpSp>
        <p:nvGrpSpPr>
          <p:cNvPr id="17" name="组合 16"/>
          <p:cNvGrpSpPr/>
          <p:nvPr/>
        </p:nvGrpSpPr>
        <p:grpSpPr>
          <a:xfrm>
            <a:off x="1459230" y="4933950"/>
            <a:ext cx="863600" cy="863600"/>
            <a:chOff x="2298" y="7770"/>
            <a:chExt cx="1360" cy="1360"/>
          </a:xfrm>
        </p:grpSpPr>
        <p:sp>
          <p:nvSpPr>
            <p:cNvPr id="16" name="椭圆 15"/>
            <p:cNvSpPr/>
            <p:nvPr/>
          </p:nvSpPr>
          <p:spPr>
            <a:xfrm>
              <a:off x="2473" y="7945"/>
              <a:ext cx="1013" cy="10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02</a:t>
              </a:r>
              <a:endParaRPr kumimoji="0" lang="zh-CN" altLang="en-US" sz="16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grpSp>
          <p:nvGrpSpPr>
            <p:cNvPr id="30733" name="组合 16"/>
            <p:cNvGrpSpPr/>
            <p:nvPr/>
          </p:nvGrpSpPr>
          <p:grpSpPr>
            <a:xfrm>
              <a:off x="2298" y="7770"/>
              <a:ext cx="1360" cy="1360"/>
              <a:chOff x="857250" y="1893093"/>
              <a:chExt cx="864394" cy="864394"/>
            </a:xfrm>
          </p:grpSpPr>
          <p:sp>
            <p:nvSpPr>
              <p:cNvPr id="18" name="弧形 17"/>
              <p:cNvSpPr/>
              <p:nvPr/>
            </p:nvSpPr>
            <p:spPr>
              <a:xfrm>
                <a:off x="857250" y="1893093"/>
                <a:ext cx="864394" cy="864394"/>
              </a:xfrm>
              <a:prstGeom prst="arc">
                <a:avLst>
                  <a:gd name="adj1" fmla="val 3406397"/>
                  <a:gd name="adj2" fmla="val 20528884"/>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 name="弧形 18"/>
              <p:cNvSpPr/>
              <p:nvPr/>
            </p:nvSpPr>
            <p:spPr>
              <a:xfrm>
                <a:off x="857250" y="1893093"/>
                <a:ext cx="864394" cy="864394"/>
              </a:xfrm>
              <a:prstGeom prst="arc">
                <a:avLst>
                  <a:gd name="adj1" fmla="val 7448849"/>
                  <a:gd name="adj2" fmla="val 17571339"/>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30734" name="文本框 19"/>
          <p:cNvSpPr txBox="1"/>
          <p:nvPr/>
        </p:nvSpPr>
        <p:spPr>
          <a:xfrm>
            <a:off x="2589530" y="5104765"/>
            <a:ext cx="1788795" cy="656590"/>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ts val="600"/>
              </a:spcBef>
              <a:spcAft>
                <a:spcPts val="0"/>
              </a:spcAft>
              <a:buNone/>
            </a:pPr>
            <a:r>
              <a:rPr lang="en-US" altLang="zh-CN" sz="1600" dirty="0">
                <a:latin typeface="微软雅黑" panose="020B0503020204020204" charset="-122"/>
                <a:ea typeface="微软雅黑" panose="020B0503020204020204" charset="-122"/>
              </a:rPr>
              <a:t>通过阿里V任务平台寻找达人推广</a:t>
            </a:r>
            <a:endParaRPr lang="en-US" altLang="zh-CN" sz="1600" dirty="0">
              <a:latin typeface="微软雅黑" panose="020B0503020204020204" charset="-122"/>
              <a:ea typeface="微软雅黑" panose="020B0503020204020204" charset="-122"/>
            </a:endParaRPr>
          </a:p>
        </p:txBody>
      </p:sp>
      <p:grpSp>
        <p:nvGrpSpPr>
          <p:cNvPr id="10" name="组合 9"/>
          <p:cNvGrpSpPr/>
          <p:nvPr/>
        </p:nvGrpSpPr>
        <p:grpSpPr>
          <a:xfrm>
            <a:off x="4927600" y="2945130"/>
            <a:ext cx="543560" cy="957580"/>
            <a:chOff x="9375" y="4638"/>
            <a:chExt cx="856" cy="1508"/>
          </a:xfrm>
        </p:grpSpPr>
        <p:cxnSp>
          <p:nvCxnSpPr>
            <p:cNvPr id="21" name="直接连接符 20"/>
            <p:cNvCxnSpPr/>
            <p:nvPr/>
          </p:nvCxnSpPr>
          <p:spPr>
            <a:xfrm flipV="1">
              <a:off x="9375" y="4818"/>
              <a:ext cx="675" cy="132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9983" y="4638"/>
              <a:ext cx="248" cy="24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grpSp>
      <p:grpSp>
        <p:nvGrpSpPr>
          <p:cNvPr id="20" name="组合 19"/>
          <p:cNvGrpSpPr/>
          <p:nvPr/>
        </p:nvGrpSpPr>
        <p:grpSpPr>
          <a:xfrm>
            <a:off x="5313680" y="2024380"/>
            <a:ext cx="863600" cy="863600"/>
            <a:chOff x="9983" y="3188"/>
            <a:chExt cx="1360" cy="1360"/>
          </a:xfrm>
        </p:grpSpPr>
        <p:sp>
          <p:nvSpPr>
            <p:cNvPr id="23" name="椭圆 22"/>
            <p:cNvSpPr/>
            <p:nvPr/>
          </p:nvSpPr>
          <p:spPr>
            <a:xfrm>
              <a:off x="10158" y="3363"/>
              <a:ext cx="1013" cy="10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03</a:t>
              </a:r>
              <a:endParaRPr kumimoji="0" lang="zh-CN" altLang="en-US" sz="16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grpSp>
          <p:nvGrpSpPr>
            <p:cNvPr id="30738" name="组合 23"/>
            <p:cNvGrpSpPr/>
            <p:nvPr/>
          </p:nvGrpSpPr>
          <p:grpSpPr>
            <a:xfrm>
              <a:off x="9983" y="3188"/>
              <a:ext cx="1360" cy="1360"/>
              <a:chOff x="857250" y="1893093"/>
              <a:chExt cx="864394" cy="864394"/>
            </a:xfrm>
          </p:grpSpPr>
          <p:sp>
            <p:nvSpPr>
              <p:cNvPr id="25" name="弧形 24"/>
              <p:cNvSpPr/>
              <p:nvPr/>
            </p:nvSpPr>
            <p:spPr>
              <a:xfrm>
                <a:off x="857250" y="1893093"/>
                <a:ext cx="864394" cy="864394"/>
              </a:xfrm>
              <a:prstGeom prst="arc">
                <a:avLst>
                  <a:gd name="adj1" fmla="val 3406397"/>
                  <a:gd name="adj2" fmla="val 20528884"/>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6" name="弧形 25"/>
              <p:cNvSpPr/>
              <p:nvPr/>
            </p:nvSpPr>
            <p:spPr>
              <a:xfrm>
                <a:off x="857250" y="1893093"/>
                <a:ext cx="864394" cy="864394"/>
              </a:xfrm>
              <a:prstGeom prst="arc">
                <a:avLst>
                  <a:gd name="adj1" fmla="val 7448849"/>
                  <a:gd name="adj2" fmla="val 17571339"/>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30739" name="文本框 26"/>
          <p:cNvSpPr txBox="1"/>
          <p:nvPr/>
        </p:nvSpPr>
        <p:spPr>
          <a:xfrm>
            <a:off x="6434455" y="2135505"/>
            <a:ext cx="1336040" cy="939165"/>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ts val="600"/>
              </a:spcBef>
              <a:spcAft>
                <a:spcPts val="0"/>
              </a:spcAft>
              <a:buNone/>
            </a:pPr>
            <a:r>
              <a:rPr lang="en-US" altLang="zh-CN" sz="1600" dirty="0">
                <a:latin typeface="微软雅黑" panose="020B0503020204020204" charset="-122"/>
                <a:ea typeface="微软雅黑" panose="020B0503020204020204" charset="-122"/>
              </a:rPr>
              <a:t>通过搜索达人QQ群寻找达人合作</a:t>
            </a:r>
            <a:endParaRPr lang="en-US" altLang="zh-CN" sz="1600" dirty="0">
              <a:latin typeface="微软雅黑" panose="020B0503020204020204" charset="-122"/>
              <a:ea typeface="微软雅黑" panose="020B0503020204020204" charset="-122"/>
            </a:endParaRPr>
          </a:p>
        </p:txBody>
      </p:sp>
      <p:grpSp>
        <p:nvGrpSpPr>
          <p:cNvPr id="13" name="组合 12"/>
          <p:cNvGrpSpPr/>
          <p:nvPr/>
        </p:nvGrpSpPr>
        <p:grpSpPr>
          <a:xfrm>
            <a:off x="6270625" y="3919855"/>
            <a:ext cx="506095" cy="941705"/>
            <a:chOff x="11490" y="6173"/>
            <a:chExt cx="797" cy="1483"/>
          </a:xfrm>
        </p:grpSpPr>
        <p:cxnSp>
          <p:nvCxnSpPr>
            <p:cNvPr id="28" name="直接连接符 27"/>
            <p:cNvCxnSpPr/>
            <p:nvPr/>
          </p:nvCxnSpPr>
          <p:spPr>
            <a:xfrm flipH="1">
              <a:off x="11613" y="6173"/>
              <a:ext cx="675" cy="132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flipV="1">
              <a:off x="11490" y="7408"/>
              <a:ext cx="248" cy="24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grpSp>
      <p:grpSp>
        <p:nvGrpSpPr>
          <p:cNvPr id="24" name="组合 23"/>
          <p:cNvGrpSpPr/>
          <p:nvPr/>
        </p:nvGrpSpPr>
        <p:grpSpPr>
          <a:xfrm>
            <a:off x="5570855" y="4933950"/>
            <a:ext cx="863600" cy="863600"/>
            <a:chOff x="10388" y="7770"/>
            <a:chExt cx="1360" cy="1360"/>
          </a:xfrm>
        </p:grpSpPr>
        <p:sp>
          <p:nvSpPr>
            <p:cNvPr id="30" name="椭圆 29"/>
            <p:cNvSpPr/>
            <p:nvPr/>
          </p:nvSpPr>
          <p:spPr>
            <a:xfrm>
              <a:off x="10563" y="7945"/>
              <a:ext cx="1013" cy="10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04</a:t>
              </a:r>
              <a:endParaRPr kumimoji="0" lang="zh-CN" altLang="en-US" sz="16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grpSp>
          <p:nvGrpSpPr>
            <p:cNvPr id="30743" name="组合 30"/>
            <p:cNvGrpSpPr/>
            <p:nvPr/>
          </p:nvGrpSpPr>
          <p:grpSpPr>
            <a:xfrm>
              <a:off x="10388" y="7770"/>
              <a:ext cx="1360" cy="1360"/>
              <a:chOff x="857250" y="1893093"/>
              <a:chExt cx="864394" cy="864394"/>
            </a:xfrm>
          </p:grpSpPr>
          <p:sp>
            <p:nvSpPr>
              <p:cNvPr id="32" name="弧形 31"/>
              <p:cNvSpPr/>
              <p:nvPr/>
            </p:nvSpPr>
            <p:spPr>
              <a:xfrm>
                <a:off x="857250" y="1893093"/>
                <a:ext cx="864394" cy="864394"/>
              </a:xfrm>
              <a:prstGeom prst="arc">
                <a:avLst>
                  <a:gd name="adj1" fmla="val 3406397"/>
                  <a:gd name="adj2" fmla="val 20528884"/>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3" name="弧形 32"/>
              <p:cNvSpPr/>
              <p:nvPr/>
            </p:nvSpPr>
            <p:spPr>
              <a:xfrm>
                <a:off x="857250" y="1893093"/>
                <a:ext cx="864394" cy="864394"/>
              </a:xfrm>
              <a:prstGeom prst="arc">
                <a:avLst>
                  <a:gd name="adj1" fmla="val 7448849"/>
                  <a:gd name="adj2" fmla="val 17571339"/>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30744" name="文本框 33"/>
          <p:cNvSpPr txBox="1"/>
          <p:nvPr/>
        </p:nvSpPr>
        <p:spPr>
          <a:xfrm>
            <a:off x="6678930" y="5213985"/>
            <a:ext cx="1609725" cy="583565"/>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ts val="600"/>
              </a:spcBef>
              <a:buNone/>
            </a:pPr>
            <a:r>
              <a:rPr lang="en-US" altLang="zh-CN" sz="1600" dirty="0">
                <a:latin typeface="微软雅黑" panose="020B0503020204020204" charset="-122"/>
                <a:ea typeface="微软雅黑" panose="020B0503020204020204" charset="-122"/>
              </a:rPr>
              <a:t>通过淘宝联盟寻找达人合作</a:t>
            </a:r>
            <a:endParaRPr lang="en-US" altLang="zh-CN" sz="1600" dirty="0">
              <a:latin typeface="微软雅黑" panose="020B0503020204020204" charset="-122"/>
              <a:ea typeface="微软雅黑" panose="020B0503020204020204" charset="-122"/>
            </a:endParaRPr>
          </a:p>
        </p:txBody>
      </p:sp>
      <p:grpSp>
        <p:nvGrpSpPr>
          <p:cNvPr id="42" name="组合 41"/>
          <p:cNvGrpSpPr/>
          <p:nvPr/>
        </p:nvGrpSpPr>
        <p:grpSpPr>
          <a:xfrm>
            <a:off x="8595360" y="2945130"/>
            <a:ext cx="543560" cy="957580"/>
            <a:chOff x="9375" y="4638"/>
            <a:chExt cx="856" cy="1508"/>
          </a:xfrm>
        </p:grpSpPr>
        <p:cxnSp>
          <p:nvCxnSpPr>
            <p:cNvPr id="43" name="直接连接符 42"/>
            <p:cNvCxnSpPr/>
            <p:nvPr/>
          </p:nvCxnSpPr>
          <p:spPr>
            <a:xfrm flipV="1">
              <a:off x="9375" y="4818"/>
              <a:ext cx="675" cy="132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9983" y="4638"/>
              <a:ext cx="248" cy="24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grpSp>
      <p:grpSp>
        <p:nvGrpSpPr>
          <p:cNvPr id="45" name="组合 44"/>
          <p:cNvGrpSpPr/>
          <p:nvPr/>
        </p:nvGrpSpPr>
        <p:grpSpPr>
          <a:xfrm>
            <a:off x="8981440" y="2024380"/>
            <a:ext cx="863600" cy="863600"/>
            <a:chOff x="9983" y="3188"/>
            <a:chExt cx="1360" cy="1360"/>
          </a:xfrm>
        </p:grpSpPr>
        <p:sp>
          <p:nvSpPr>
            <p:cNvPr id="46" name="椭圆 45"/>
            <p:cNvSpPr/>
            <p:nvPr/>
          </p:nvSpPr>
          <p:spPr>
            <a:xfrm>
              <a:off x="10158" y="3363"/>
              <a:ext cx="1013" cy="10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05</a:t>
              </a:r>
              <a:endParaRPr kumimoji="0" lang="zh-CN" altLang="en-US" sz="16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grpSp>
          <p:nvGrpSpPr>
            <p:cNvPr id="47" name="组合 23"/>
            <p:cNvGrpSpPr/>
            <p:nvPr/>
          </p:nvGrpSpPr>
          <p:grpSpPr>
            <a:xfrm>
              <a:off x="9983" y="3188"/>
              <a:ext cx="1360" cy="1360"/>
              <a:chOff x="857250" y="1893093"/>
              <a:chExt cx="864394" cy="864394"/>
            </a:xfrm>
          </p:grpSpPr>
          <p:sp>
            <p:nvSpPr>
              <p:cNvPr id="48" name="弧形 47"/>
              <p:cNvSpPr/>
              <p:nvPr/>
            </p:nvSpPr>
            <p:spPr>
              <a:xfrm>
                <a:off x="857250" y="1893093"/>
                <a:ext cx="864394" cy="864394"/>
              </a:xfrm>
              <a:prstGeom prst="arc">
                <a:avLst>
                  <a:gd name="adj1" fmla="val 3406397"/>
                  <a:gd name="adj2" fmla="val 20528884"/>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9" name="弧形 48"/>
              <p:cNvSpPr/>
              <p:nvPr/>
            </p:nvSpPr>
            <p:spPr>
              <a:xfrm>
                <a:off x="857250" y="1893093"/>
                <a:ext cx="864394" cy="864394"/>
              </a:xfrm>
              <a:prstGeom prst="arc">
                <a:avLst>
                  <a:gd name="adj1" fmla="val 7448849"/>
                  <a:gd name="adj2" fmla="val 17571339"/>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50" name="文本框 26"/>
          <p:cNvSpPr txBox="1"/>
          <p:nvPr/>
        </p:nvSpPr>
        <p:spPr>
          <a:xfrm>
            <a:off x="10102215" y="2135505"/>
            <a:ext cx="1822450" cy="939165"/>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15000"/>
              </a:lnSpc>
              <a:spcBef>
                <a:spcPts val="600"/>
              </a:spcBef>
              <a:spcAft>
                <a:spcPts val="0"/>
              </a:spcAft>
              <a:buNone/>
            </a:pPr>
            <a:r>
              <a:rPr lang="en-US" altLang="zh-CN" sz="1600" dirty="0">
                <a:latin typeface="微软雅黑" panose="020B0503020204020204" charset="-122"/>
                <a:ea typeface="微软雅黑" panose="020B0503020204020204" charset="-122"/>
              </a:rPr>
              <a:t>豆瓣、知乎、百度贴吧</a:t>
            </a:r>
            <a:r>
              <a:rPr lang="zh-CN" altLang="en-US" sz="1600" dirty="0">
                <a:latin typeface="微软雅黑" panose="020B0503020204020204" charset="-122"/>
                <a:ea typeface="微软雅黑" panose="020B0503020204020204" charset="-122"/>
              </a:rPr>
              <a:t>等</a:t>
            </a:r>
            <a:r>
              <a:rPr lang="en-US" altLang="zh-CN" sz="1600" dirty="0">
                <a:latin typeface="微软雅黑" panose="020B0503020204020204" charset="-122"/>
                <a:ea typeface="微软雅黑" panose="020B0503020204020204" charset="-122"/>
              </a:rPr>
              <a:t>寻找合适的达人进行合作。</a:t>
            </a:r>
            <a:endParaRPr lang="en-US" altLang="zh-CN" sz="1600" dirty="0">
              <a:latin typeface="微软雅黑" panose="020B0503020204020204" charset="-122"/>
              <a:ea typeface="微软雅黑" panose="020B0503020204020204" charset="-122"/>
            </a:endParaRPr>
          </a:p>
        </p:txBody>
      </p:sp>
    </p:spTree>
    <p:custDataLst>
      <p:tags r:id="rId3"/>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899"/>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399"/>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1899"/>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399"/>
                            </p:stCondLst>
                            <p:childTnLst>
                              <p:par>
                                <p:cTn id="25" presetID="49" presetClass="entr" presetSubtype="0" decel="10000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 calcmode="lin" valueType="num">
                                      <p:cBhvr>
                                        <p:cTn id="29" dur="500" fill="hold"/>
                                        <p:tgtEl>
                                          <p:spTgt spid="4"/>
                                        </p:tgtEl>
                                        <p:attrNameLst>
                                          <p:attrName>style.rotation</p:attrName>
                                        </p:attrNameLst>
                                      </p:cBhvr>
                                      <p:tavLst>
                                        <p:tav tm="0">
                                          <p:val>
                                            <p:fltVal val="360"/>
                                          </p:val>
                                        </p:tav>
                                        <p:tav tm="100000">
                                          <p:val>
                                            <p:fltVal val="0"/>
                                          </p:val>
                                        </p:tav>
                                      </p:tavLst>
                                    </p:anim>
                                    <p:animEffect transition="in" filter="fade">
                                      <p:cBhvr>
                                        <p:cTn id="30" dur="500"/>
                                        <p:tgtEl>
                                          <p:spTgt spid="4"/>
                                        </p:tgtEl>
                                      </p:cBhvr>
                                    </p:animEffect>
                                  </p:childTnLst>
                                </p:cTn>
                              </p:par>
                            </p:childTnLst>
                          </p:cTn>
                        </p:par>
                        <p:par>
                          <p:cTn id="31" fill="hold">
                            <p:stCondLst>
                              <p:cond delay="2899"/>
                            </p:stCondLst>
                            <p:childTnLst>
                              <p:par>
                                <p:cTn id="32" presetID="10" presetClass="entr" presetSubtype="0" fill="hold" grpId="0" nodeType="afterEffect">
                                  <p:stCondLst>
                                    <p:cond delay="0"/>
                                  </p:stCondLst>
                                  <p:childTnLst>
                                    <p:set>
                                      <p:cBhvr>
                                        <p:cTn id="33" dur="1" fill="hold">
                                          <p:stCondLst>
                                            <p:cond delay="0"/>
                                          </p:stCondLst>
                                        </p:cTn>
                                        <p:tgtEl>
                                          <p:spTgt spid="30729"/>
                                        </p:tgtEl>
                                        <p:attrNameLst>
                                          <p:attrName>style.visibility</p:attrName>
                                        </p:attrNameLst>
                                      </p:cBhvr>
                                      <p:to>
                                        <p:strVal val="visible"/>
                                      </p:to>
                                    </p:set>
                                    <p:animEffect transition="in" filter="fade">
                                      <p:cBhvr>
                                        <p:cTn id="34" dur="500"/>
                                        <p:tgtEl>
                                          <p:spTgt spid="30729"/>
                                        </p:tgtEl>
                                      </p:cBhvr>
                                    </p:animEffect>
                                  </p:childTnLst>
                                </p:cTn>
                              </p:par>
                            </p:childTnLst>
                          </p:cTn>
                        </p:par>
                        <p:par>
                          <p:cTn id="35" fill="hold">
                            <p:stCondLst>
                              <p:cond delay="3399"/>
                            </p:stCondLst>
                            <p:childTnLst>
                              <p:par>
                                <p:cTn id="36" presetID="22" presetClass="entr" presetSubtype="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cTn>
                              </p:par>
                            </p:childTnLst>
                          </p:cTn>
                        </p:par>
                        <p:par>
                          <p:cTn id="39" fill="hold">
                            <p:stCondLst>
                              <p:cond delay="3899"/>
                            </p:stCondLst>
                            <p:childTnLst>
                              <p:par>
                                <p:cTn id="40" presetID="49" presetClass="entr" presetSubtype="0" decel="10000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style.rotation</p:attrName>
                                        </p:attrNameLst>
                                      </p:cBhvr>
                                      <p:tavLst>
                                        <p:tav tm="0">
                                          <p:val>
                                            <p:fltVal val="360"/>
                                          </p:val>
                                        </p:tav>
                                        <p:tav tm="100000">
                                          <p:val>
                                            <p:fltVal val="0"/>
                                          </p:val>
                                        </p:tav>
                                      </p:tavLst>
                                    </p:anim>
                                    <p:animEffect transition="in" filter="fade">
                                      <p:cBhvr>
                                        <p:cTn id="45" dur="500"/>
                                        <p:tgtEl>
                                          <p:spTgt spid="17"/>
                                        </p:tgtEl>
                                      </p:cBhvr>
                                    </p:animEffect>
                                  </p:childTnLst>
                                </p:cTn>
                              </p:par>
                            </p:childTnLst>
                          </p:cTn>
                        </p:par>
                        <p:par>
                          <p:cTn id="46" fill="hold">
                            <p:stCondLst>
                              <p:cond delay="4399"/>
                            </p:stCondLst>
                            <p:childTnLst>
                              <p:par>
                                <p:cTn id="47" presetID="10" presetClass="entr" presetSubtype="0" fill="hold" grpId="0" nodeType="afterEffect">
                                  <p:stCondLst>
                                    <p:cond delay="0"/>
                                  </p:stCondLst>
                                  <p:childTnLst>
                                    <p:set>
                                      <p:cBhvr>
                                        <p:cTn id="48" dur="1" fill="hold">
                                          <p:stCondLst>
                                            <p:cond delay="0"/>
                                          </p:stCondLst>
                                        </p:cTn>
                                        <p:tgtEl>
                                          <p:spTgt spid="30734"/>
                                        </p:tgtEl>
                                        <p:attrNameLst>
                                          <p:attrName>style.visibility</p:attrName>
                                        </p:attrNameLst>
                                      </p:cBhvr>
                                      <p:to>
                                        <p:strVal val="visible"/>
                                      </p:to>
                                    </p:set>
                                    <p:animEffect transition="in" filter="fade">
                                      <p:cBhvr>
                                        <p:cTn id="49" dur="500"/>
                                        <p:tgtEl>
                                          <p:spTgt spid="30734"/>
                                        </p:tgtEl>
                                      </p:cBhvr>
                                    </p:animEffect>
                                  </p:childTnLst>
                                </p:cTn>
                              </p:par>
                            </p:childTnLst>
                          </p:cTn>
                        </p:par>
                        <p:par>
                          <p:cTn id="50" fill="hold">
                            <p:stCondLst>
                              <p:cond delay="4899"/>
                            </p:stCondLst>
                            <p:childTnLst>
                              <p:par>
                                <p:cTn id="51" presetID="22" presetClass="entr" presetSubtype="4"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500"/>
                                        <p:tgtEl>
                                          <p:spTgt spid="10"/>
                                        </p:tgtEl>
                                      </p:cBhvr>
                                    </p:animEffect>
                                  </p:childTnLst>
                                </p:cTn>
                              </p:par>
                            </p:childTnLst>
                          </p:cTn>
                        </p:par>
                        <p:par>
                          <p:cTn id="54" fill="hold">
                            <p:stCondLst>
                              <p:cond delay="5399"/>
                            </p:stCondLst>
                            <p:childTnLst>
                              <p:par>
                                <p:cTn id="55" presetID="49" presetClass="entr" presetSubtype="0" decel="100000"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 calcmode="lin" valueType="num">
                                      <p:cBhvr>
                                        <p:cTn id="59" dur="500" fill="hold"/>
                                        <p:tgtEl>
                                          <p:spTgt spid="20"/>
                                        </p:tgtEl>
                                        <p:attrNameLst>
                                          <p:attrName>style.rotation</p:attrName>
                                        </p:attrNameLst>
                                      </p:cBhvr>
                                      <p:tavLst>
                                        <p:tav tm="0">
                                          <p:val>
                                            <p:fltVal val="360"/>
                                          </p:val>
                                        </p:tav>
                                        <p:tav tm="100000">
                                          <p:val>
                                            <p:fltVal val="0"/>
                                          </p:val>
                                        </p:tav>
                                      </p:tavLst>
                                    </p:anim>
                                    <p:animEffect transition="in" filter="fade">
                                      <p:cBhvr>
                                        <p:cTn id="60" dur="500"/>
                                        <p:tgtEl>
                                          <p:spTgt spid="20"/>
                                        </p:tgtEl>
                                      </p:cBhvr>
                                    </p:animEffect>
                                  </p:childTnLst>
                                </p:cTn>
                              </p:par>
                            </p:childTnLst>
                          </p:cTn>
                        </p:par>
                        <p:par>
                          <p:cTn id="61" fill="hold">
                            <p:stCondLst>
                              <p:cond delay="5899"/>
                            </p:stCondLst>
                            <p:childTnLst>
                              <p:par>
                                <p:cTn id="62" presetID="10" presetClass="entr" presetSubtype="0" fill="hold" grpId="0" nodeType="afterEffect">
                                  <p:stCondLst>
                                    <p:cond delay="0"/>
                                  </p:stCondLst>
                                  <p:childTnLst>
                                    <p:set>
                                      <p:cBhvr>
                                        <p:cTn id="63" dur="1" fill="hold">
                                          <p:stCondLst>
                                            <p:cond delay="0"/>
                                          </p:stCondLst>
                                        </p:cTn>
                                        <p:tgtEl>
                                          <p:spTgt spid="30739"/>
                                        </p:tgtEl>
                                        <p:attrNameLst>
                                          <p:attrName>style.visibility</p:attrName>
                                        </p:attrNameLst>
                                      </p:cBhvr>
                                      <p:to>
                                        <p:strVal val="visible"/>
                                      </p:to>
                                    </p:set>
                                    <p:animEffect transition="in" filter="fade">
                                      <p:cBhvr>
                                        <p:cTn id="64" dur="500"/>
                                        <p:tgtEl>
                                          <p:spTgt spid="30739"/>
                                        </p:tgtEl>
                                      </p:cBhvr>
                                    </p:animEffect>
                                  </p:childTnLst>
                                </p:cTn>
                              </p:par>
                            </p:childTnLst>
                          </p:cTn>
                        </p:par>
                        <p:par>
                          <p:cTn id="65" fill="hold">
                            <p:stCondLst>
                              <p:cond delay="6399"/>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500"/>
                                        <p:tgtEl>
                                          <p:spTgt spid="13"/>
                                        </p:tgtEl>
                                      </p:cBhvr>
                                    </p:animEffect>
                                  </p:childTnLst>
                                </p:cTn>
                              </p:par>
                            </p:childTnLst>
                          </p:cTn>
                        </p:par>
                        <p:par>
                          <p:cTn id="69" fill="hold">
                            <p:stCondLst>
                              <p:cond delay="6899"/>
                            </p:stCondLst>
                            <p:childTnLst>
                              <p:par>
                                <p:cTn id="70" presetID="49" presetClass="entr" presetSubtype="0" decel="100000"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500" fill="hold"/>
                                        <p:tgtEl>
                                          <p:spTgt spid="24"/>
                                        </p:tgtEl>
                                        <p:attrNameLst>
                                          <p:attrName>ppt_w</p:attrName>
                                        </p:attrNameLst>
                                      </p:cBhvr>
                                      <p:tavLst>
                                        <p:tav tm="0">
                                          <p:val>
                                            <p:fltVal val="0"/>
                                          </p:val>
                                        </p:tav>
                                        <p:tav tm="100000">
                                          <p:val>
                                            <p:strVal val="#ppt_w"/>
                                          </p:val>
                                        </p:tav>
                                      </p:tavLst>
                                    </p:anim>
                                    <p:anim calcmode="lin" valueType="num">
                                      <p:cBhvr>
                                        <p:cTn id="73" dur="500" fill="hold"/>
                                        <p:tgtEl>
                                          <p:spTgt spid="24"/>
                                        </p:tgtEl>
                                        <p:attrNameLst>
                                          <p:attrName>ppt_h</p:attrName>
                                        </p:attrNameLst>
                                      </p:cBhvr>
                                      <p:tavLst>
                                        <p:tav tm="0">
                                          <p:val>
                                            <p:fltVal val="0"/>
                                          </p:val>
                                        </p:tav>
                                        <p:tav tm="100000">
                                          <p:val>
                                            <p:strVal val="#ppt_h"/>
                                          </p:val>
                                        </p:tav>
                                      </p:tavLst>
                                    </p:anim>
                                    <p:anim calcmode="lin" valueType="num">
                                      <p:cBhvr>
                                        <p:cTn id="74" dur="500" fill="hold"/>
                                        <p:tgtEl>
                                          <p:spTgt spid="24"/>
                                        </p:tgtEl>
                                        <p:attrNameLst>
                                          <p:attrName>style.rotation</p:attrName>
                                        </p:attrNameLst>
                                      </p:cBhvr>
                                      <p:tavLst>
                                        <p:tav tm="0">
                                          <p:val>
                                            <p:fltVal val="360"/>
                                          </p:val>
                                        </p:tav>
                                        <p:tav tm="100000">
                                          <p:val>
                                            <p:fltVal val="0"/>
                                          </p:val>
                                        </p:tav>
                                      </p:tavLst>
                                    </p:anim>
                                    <p:animEffect transition="in" filter="fade">
                                      <p:cBhvr>
                                        <p:cTn id="75" dur="500"/>
                                        <p:tgtEl>
                                          <p:spTgt spid="24"/>
                                        </p:tgtEl>
                                      </p:cBhvr>
                                    </p:animEffect>
                                  </p:childTnLst>
                                </p:cTn>
                              </p:par>
                            </p:childTnLst>
                          </p:cTn>
                        </p:par>
                        <p:par>
                          <p:cTn id="76" fill="hold">
                            <p:stCondLst>
                              <p:cond delay="7399"/>
                            </p:stCondLst>
                            <p:childTnLst>
                              <p:par>
                                <p:cTn id="77" presetID="10" presetClass="entr" presetSubtype="0" fill="hold" grpId="0" nodeType="afterEffect">
                                  <p:stCondLst>
                                    <p:cond delay="0"/>
                                  </p:stCondLst>
                                  <p:childTnLst>
                                    <p:set>
                                      <p:cBhvr>
                                        <p:cTn id="78" dur="1" fill="hold">
                                          <p:stCondLst>
                                            <p:cond delay="0"/>
                                          </p:stCondLst>
                                        </p:cTn>
                                        <p:tgtEl>
                                          <p:spTgt spid="30744"/>
                                        </p:tgtEl>
                                        <p:attrNameLst>
                                          <p:attrName>style.visibility</p:attrName>
                                        </p:attrNameLst>
                                      </p:cBhvr>
                                      <p:to>
                                        <p:strVal val="visible"/>
                                      </p:to>
                                    </p:set>
                                    <p:animEffect transition="in" filter="fade">
                                      <p:cBhvr>
                                        <p:cTn id="79" dur="500"/>
                                        <p:tgtEl>
                                          <p:spTgt spid="30744"/>
                                        </p:tgtEl>
                                      </p:cBhvr>
                                    </p:animEffect>
                                  </p:childTnLst>
                                </p:cTn>
                              </p:par>
                            </p:childTnLst>
                          </p:cTn>
                        </p:par>
                        <p:par>
                          <p:cTn id="80" fill="hold">
                            <p:stCondLst>
                              <p:cond delay="7899"/>
                            </p:stCondLst>
                            <p:childTnLst>
                              <p:par>
                                <p:cTn id="81" presetID="22" presetClass="entr" presetSubtype="4" fill="hold" nodeType="after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wipe(down)">
                                      <p:cBhvr>
                                        <p:cTn id="83" dur="500"/>
                                        <p:tgtEl>
                                          <p:spTgt spid="42"/>
                                        </p:tgtEl>
                                      </p:cBhvr>
                                    </p:animEffect>
                                  </p:childTnLst>
                                </p:cTn>
                              </p:par>
                            </p:childTnLst>
                          </p:cTn>
                        </p:par>
                        <p:par>
                          <p:cTn id="84" fill="hold">
                            <p:stCondLst>
                              <p:cond delay="8399"/>
                            </p:stCondLst>
                            <p:childTnLst>
                              <p:par>
                                <p:cTn id="85" presetID="49" presetClass="entr" presetSubtype="0" decel="100000" fill="hold"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500" fill="hold"/>
                                        <p:tgtEl>
                                          <p:spTgt spid="45"/>
                                        </p:tgtEl>
                                        <p:attrNameLst>
                                          <p:attrName>ppt_w</p:attrName>
                                        </p:attrNameLst>
                                      </p:cBhvr>
                                      <p:tavLst>
                                        <p:tav tm="0">
                                          <p:val>
                                            <p:fltVal val="0"/>
                                          </p:val>
                                        </p:tav>
                                        <p:tav tm="100000">
                                          <p:val>
                                            <p:strVal val="#ppt_w"/>
                                          </p:val>
                                        </p:tav>
                                      </p:tavLst>
                                    </p:anim>
                                    <p:anim calcmode="lin" valueType="num">
                                      <p:cBhvr>
                                        <p:cTn id="88" dur="500" fill="hold"/>
                                        <p:tgtEl>
                                          <p:spTgt spid="45"/>
                                        </p:tgtEl>
                                        <p:attrNameLst>
                                          <p:attrName>ppt_h</p:attrName>
                                        </p:attrNameLst>
                                      </p:cBhvr>
                                      <p:tavLst>
                                        <p:tav tm="0">
                                          <p:val>
                                            <p:fltVal val="0"/>
                                          </p:val>
                                        </p:tav>
                                        <p:tav tm="100000">
                                          <p:val>
                                            <p:strVal val="#ppt_h"/>
                                          </p:val>
                                        </p:tav>
                                      </p:tavLst>
                                    </p:anim>
                                    <p:anim calcmode="lin" valueType="num">
                                      <p:cBhvr>
                                        <p:cTn id="89" dur="500" fill="hold"/>
                                        <p:tgtEl>
                                          <p:spTgt spid="45"/>
                                        </p:tgtEl>
                                        <p:attrNameLst>
                                          <p:attrName>style.rotation</p:attrName>
                                        </p:attrNameLst>
                                      </p:cBhvr>
                                      <p:tavLst>
                                        <p:tav tm="0">
                                          <p:val>
                                            <p:fltVal val="360"/>
                                          </p:val>
                                        </p:tav>
                                        <p:tav tm="100000">
                                          <p:val>
                                            <p:fltVal val="0"/>
                                          </p:val>
                                        </p:tav>
                                      </p:tavLst>
                                    </p:anim>
                                    <p:animEffect transition="in" filter="fade">
                                      <p:cBhvr>
                                        <p:cTn id="90" dur="500"/>
                                        <p:tgtEl>
                                          <p:spTgt spid="45"/>
                                        </p:tgtEl>
                                      </p:cBhvr>
                                    </p:animEffect>
                                  </p:childTnLst>
                                </p:cTn>
                              </p:par>
                            </p:childTnLst>
                          </p:cTn>
                        </p:par>
                        <p:par>
                          <p:cTn id="91" fill="hold">
                            <p:stCondLst>
                              <p:cond delay="8899"/>
                            </p:stCondLst>
                            <p:childTnLst>
                              <p:par>
                                <p:cTn id="92" presetID="10" presetClass="entr" presetSubtype="0" fill="hold" grpId="0" nodeType="after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ldLvl="0" animBg="1"/>
      <p:bldP spid="30729" grpId="0"/>
      <p:bldP spid="30734" grpId="0"/>
      <p:bldP spid="30739" grpId="0"/>
      <p:bldP spid="30744"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8200" y="257175"/>
            <a:ext cx="3192145" cy="1325880"/>
          </a:xfrm>
        </p:spPr>
        <p:txBody>
          <a:bodyPr vert="horz" wrap="square" lIns="91440" tIns="45720" rIns="91440" bIns="45720" rtlCol="0" anchor="ctr">
            <a:normAutofit/>
          </a:bodyPr>
          <a:lstStyle/>
          <a:p>
            <a:r>
              <a:rPr sz="3200" b="1">
                <a:latin typeface="微软雅黑" panose="020B0503020204020204" charset="-122"/>
                <a:ea typeface="微软雅黑" panose="020B0503020204020204" charset="-122"/>
                <a:sym typeface="+mn-ea"/>
              </a:rPr>
              <a:t>寻找达人合作</a:t>
            </a:r>
            <a:endParaRPr sz="3200" b="1">
              <a:latin typeface="微软雅黑" panose="020B0503020204020204" charset="-122"/>
              <a:ea typeface="微软雅黑" panose="020B0503020204020204" charset="-122"/>
              <a:sym typeface="+mn-ea"/>
            </a:endParaRPr>
          </a:p>
        </p:txBody>
      </p:sp>
      <p:pic>
        <p:nvPicPr>
          <p:cNvPr id="7" name="图片 6" descr="20149309313"/>
          <p:cNvPicPr>
            <a:picLocks noChangeAspect="1"/>
          </p:cNvPicPr>
          <p:nvPr/>
        </p:nvPicPr>
        <p:blipFill>
          <a:blip r:embed="rId2"/>
          <a:stretch>
            <a:fillRect/>
          </a:stretch>
        </p:blipFill>
        <p:spPr>
          <a:xfrm>
            <a:off x="9034145" y="635"/>
            <a:ext cx="2990300" cy="900007"/>
          </a:xfrm>
          <a:prstGeom prst="rect">
            <a:avLst/>
          </a:prstGeom>
        </p:spPr>
      </p:pic>
      <p:sp>
        <p:nvSpPr>
          <p:cNvPr id="52" name="椭圆 51"/>
          <p:cNvSpPr/>
          <p:nvPr/>
        </p:nvSpPr>
        <p:spPr>
          <a:xfrm>
            <a:off x="1200785" y="1676400"/>
            <a:ext cx="4220210" cy="3799205"/>
          </a:xfrm>
          <a:prstGeom prst="ellipse">
            <a:avLst/>
          </a:prstGeom>
          <a:blipFill dpi="0" rotWithShape="1">
            <a:blip r:embed="rId3"/>
            <a:srcRect/>
            <a:stretch>
              <a:fillRect/>
            </a:stretch>
          </a:blip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87920" tIns="43960" rIns="87920" bIns="43960" rtlCol="0" anchor="ctr"/>
          <a:p>
            <a:pPr algn="ctr"/>
            <a:endParaRPr lang="zh-CN" altLang="en-US"/>
          </a:p>
        </p:txBody>
      </p:sp>
      <p:sp>
        <p:nvSpPr>
          <p:cNvPr id="53" name="椭圆 27"/>
          <p:cNvSpPr/>
          <p:nvPr/>
        </p:nvSpPr>
        <p:spPr>
          <a:xfrm>
            <a:off x="1122045" y="4628515"/>
            <a:ext cx="4359275" cy="1257935"/>
          </a:xfrm>
          <a:custGeom>
            <a:avLst/>
            <a:gdLst/>
            <a:ahLst/>
            <a:cxnLst/>
            <a:rect l="l" t="t" r="r" b="b"/>
            <a:pathLst>
              <a:path w="2380082" h="762827">
                <a:moveTo>
                  <a:pt x="349297" y="0"/>
                </a:moveTo>
                <a:cubicBezTo>
                  <a:pt x="546893" y="245775"/>
                  <a:pt x="850131" y="402787"/>
                  <a:pt x="1190041" y="402787"/>
                </a:cubicBezTo>
                <a:cubicBezTo>
                  <a:pt x="1529952" y="402787"/>
                  <a:pt x="1833190" y="245775"/>
                  <a:pt x="2030786" y="0"/>
                </a:cubicBezTo>
                <a:lnTo>
                  <a:pt x="2380082" y="133440"/>
                </a:lnTo>
                <a:cubicBezTo>
                  <a:pt x="2121047" y="513475"/>
                  <a:pt x="1684663" y="762827"/>
                  <a:pt x="1190041" y="762827"/>
                </a:cubicBezTo>
                <a:cubicBezTo>
                  <a:pt x="695419" y="762827"/>
                  <a:pt x="259036" y="513475"/>
                  <a:pt x="0" y="133441"/>
                </a:cubicBezTo>
                <a:close/>
              </a:path>
            </a:pathLst>
          </a:custGeom>
          <a:solidFill>
            <a:srgbClr val="31939A"/>
          </a:solidFill>
          <a:ln>
            <a:noFill/>
          </a:ln>
        </p:spPr>
        <p:style>
          <a:lnRef idx="2">
            <a:schemeClr val="accent1">
              <a:shade val="50000"/>
            </a:schemeClr>
          </a:lnRef>
          <a:fillRef idx="1">
            <a:schemeClr val="accent1"/>
          </a:fillRef>
          <a:effectRef idx="0">
            <a:schemeClr val="accent1"/>
          </a:effectRef>
          <a:fontRef idx="minor">
            <a:schemeClr val="lt1"/>
          </a:fontRef>
        </p:style>
        <p:txBody>
          <a:bodyPr lIns="87920" tIns="43960" rIns="87920" bIns="43960" rtlCol="0" anchor="ctr"/>
          <a:p>
            <a:pPr algn="ctr"/>
            <a:endParaRPr lang="zh-CN" altLang="en-US"/>
          </a:p>
        </p:txBody>
      </p:sp>
      <p:sp>
        <p:nvSpPr>
          <p:cNvPr id="66" name="矩形 65"/>
          <p:cNvSpPr/>
          <p:nvPr/>
        </p:nvSpPr>
        <p:spPr>
          <a:xfrm>
            <a:off x="1677035" y="4065270"/>
            <a:ext cx="3380740" cy="1489075"/>
          </a:xfrm>
          <a:prstGeom prst="rect">
            <a:avLst/>
          </a:prstGeom>
        </p:spPr>
        <p:txBody>
          <a:bodyPr wrap="square" lIns="87920" tIns="43960" rIns="87920" bIns="43960">
            <a:prstTxWarp prst="textArchDown">
              <a:avLst/>
            </a:prstTxWarp>
            <a:spAutoFit/>
          </a:bodyPr>
          <a:p>
            <a:pPr algn="ctr">
              <a:defRPr/>
            </a:pPr>
            <a:r>
              <a:rPr lang="zh-CN" sz="2000" b="1" kern="0" spc="289" dirty="0">
                <a:solidFill>
                  <a:schemeClr val="bg1"/>
                </a:solidFill>
                <a:latin typeface="Arial" panose="020B0604020202020204" pitchFamily="34" charset="0"/>
                <a:ea typeface="微软雅黑" panose="020B0503020204020204" charset="-122"/>
              </a:rPr>
              <a:t>寻找达人合作需注意</a:t>
            </a:r>
            <a:endParaRPr lang="zh-CN" sz="2000" b="1" kern="0" spc="289" dirty="0">
              <a:solidFill>
                <a:schemeClr val="bg1"/>
              </a:solidFill>
              <a:latin typeface="Arial" panose="020B0604020202020204" pitchFamily="34" charset="0"/>
              <a:ea typeface="微软雅黑" panose="020B0503020204020204" charset="-122"/>
            </a:endParaRPr>
          </a:p>
        </p:txBody>
      </p:sp>
      <p:sp>
        <p:nvSpPr>
          <p:cNvPr id="67" name="椭圆 66"/>
          <p:cNvSpPr/>
          <p:nvPr/>
        </p:nvSpPr>
        <p:spPr>
          <a:xfrm>
            <a:off x="2131695" y="1613535"/>
            <a:ext cx="800100" cy="720090"/>
          </a:xfrm>
          <a:prstGeom prst="ellipse">
            <a:avLst/>
          </a:prstGeom>
          <a:solidFill>
            <a:schemeClr val="tx2">
              <a:alpha val="3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7920" tIns="43960" rIns="87920" bIns="43960" rtlCol="0" anchor="ctr"/>
          <a:p>
            <a:pPr algn="ctr"/>
            <a:endParaRPr lang="zh-CN" altLang="en-US"/>
          </a:p>
        </p:txBody>
      </p:sp>
      <p:sp>
        <p:nvSpPr>
          <p:cNvPr id="68" name="椭圆 67"/>
          <p:cNvSpPr/>
          <p:nvPr/>
        </p:nvSpPr>
        <p:spPr>
          <a:xfrm>
            <a:off x="5480685" y="2793365"/>
            <a:ext cx="1161415" cy="1153160"/>
          </a:xfrm>
          <a:prstGeom prst="ellipse">
            <a:avLst/>
          </a:prstGeom>
          <a:solidFill>
            <a:srgbClr val="87DAF8">
              <a:alpha val="47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7920" tIns="43960" rIns="87920" bIns="43960" rtlCol="0" anchor="ctr"/>
          <a:p>
            <a:pPr algn="ctr"/>
            <a:endParaRPr lang="zh-CN" altLang="en-US"/>
          </a:p>
        </p:txBody>
      </p:sp>
      <p:grpSp>
        <p:nvGrpSpPr>
          <p:cNvPr id="5" name="组合 4"/>
          <p:cNvGrpSpPr/>
          <p:nvPr/>
        </p:nvGrpSpPr>
        <p:grpSpPr>
          <a:xfrm>
            <a:off x="8469630" y="2535555"/>
            <a:ext cx="259080" cy="389890"/>
            <a:chOff x="13338" y="3993"/>
            <a:chExt cx="408" cy="614"/>
          </a:xfrm>
        </p:grpSpPr>
        <p:sp>
          <p:nvSpPr>
            <p:cNvPr id="26" name="矩形 14"/>
            <p:cNvSpPr/>
            <p:nvPr/>
          </p:nvSpPr>
          <p:spPr>
            <a:xfrm rot="18900000" flipH="1">
              <a:off x="13352" y="4227"/>
              <a:ext cx="380" cy="380"/>
            </a:xfrm>
            <a:custGeom>
              <a:avLst/>
              <a:gdLst/>
              <a:ahLst/>
              <a:cxnLst/>
              <a:rect l="l" t="t" r="r" b="b"/>
              <a:pathLst>
                <a:path w="535418" h="535418">
                  <a:moveTo>
                    <a:pt x="144016" y="535418"/>
                  </a:moveTo>
                  <a:lnTo>
                    <a:pt x="0" y="391402"/>
                  </a:lnTo>
                  <a:lnTo>
                    <a:pt x="391402" y="391402"/>
                  </a:lnTo>
                  <a:lnTo>
                    <a:pt x="391402" y="0"/>
                  </a:lnTo>
                  <a:lnTo>
                    <a:pt x="535418" y="144016"/>
                  </a:lnTo>
                  <a:lnTo>
                    <a:pt x="535418" y="391402"/>
                  </a:lnTo>
                  <a:lnTo>
                    <a:pt x="535418" y="535418"/>
                  </a:lnTo>
                  <a:lnTo>
                    <a:pt x="391402" y="5354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14"/>
            <p:cNvSpPr/>
            <p:nvPr/>
          </p:nvSpPr>
          <p:spPr>
            <a:xfrm rot="18900000" flipH="1">
              <a:off x="13338" y="3993"/>
              <a:ext cx="408" cy="408"/>
            </a:xfrm>
            <a:custGeom>
              <a:avLst/>
              <a:gdLst/>
              <a:ahLst/>
              <a:cxnLst/>
              <a:rect l="l" t="t" r="r" b="b"/>
              <a:pathLst>
                <a:path w="575182" h="575183">
                  <a:moveTo>
                    <a:pt x="183779" y="575183"/>
                  </a:moveTo>
                  <a:lnTo>
                    <a:pt x="0" y="391403"/>
                  </a:lnTo>
                  <a:lnTo>
                    <a:pt x="391402" y="391403"/>
                  </a:lnTo>
                  <a:lnTo>
                    <a:pt x="391402" y="0"/>
                  </a:lnTo>
                  <a:lnTo>
                    <a:pt x="575182" y="183780"/>
                  </a:lnTo>
                  <a:lnTo>
                    <a:pt x="575182" y="391403"/>
                  </a:lnTo>
                  <a:lnTo>
                    <a:pt x="575182" y="575183"/>
                  </a:lnTo>
                  <a:lnTo>
                    <a:pt x="391402" y="57518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rot="0">
            <a:off x="7071995" y="1507490"/>
            <a:ext cx="3691255" cy="1008380"/>
            <a:chOff x="6137721" y="808083"/>
            <a:chExt cx="3076271" cy="840203"/>
          </a:xfrm>
        </p:grpSpPr>
        <p:sp>
          <p:nvSpPr>
            <p:cNvPr id="29" name="矩形 28"/>
            <p:cNvSpPr/>
            <p:nvPr/>
          </p:nvSpPr>
          <p:spPr>
            <a:xfrm>
              <a:off x="6137721" y="808083"/>
              <a:ext cx="3076271" cy="84020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6416881" y="1017222"/>
              <a:ext cx="2173452" cy="358198"/>
            </a:xfrm>
            <a:prstGeom prst="rect">
              <a:avLst/>
            </a:prstGeom>
            <a:noFill/>
          </p:spPr>
          <p:txBody>
            <a:bodyPr wrap="square" rtlCol="0">
              <a:spAutoFit/>
            </a:bodyPr>
            <a:lstStyle/>
            <a:p>
              <a:r>
                <a:rPr lang="zh-CN" altLang="en-US" sz="2200" b="1" dirty="0">
                  <a:solidFill>
                    <a:schemeClr val="tx1"/>
                  </a:solidFill>
                  <a:latin typeface="微软雅黑" panose="020B0503020204020204" charset="-122"/>
                  <a:ea typeface="微软雅黑" panose="020B0503020204020204" charset="-122"/>
                </a:rPr>
                <a:t>自身的商品要过硬</a:t>
              </a:r>
              <a:endParaRPr lang="zh-CN" altLang="en-US" sz="2200" b="1" dirty="0">
                <a:solidFill>
                  <a:schemeClr val="tx1"/>
                </a:solidFill>
                <a:latin typeface="微软雅黑" panose="020B0503020204020204" charset="-122"/>
                <a:ea typeface="微软雅黑" panose="020B0503020204020204" charset="-122"/>
              </a:endParaRPr>
            </a:p>
          </p:txBody>
        </p:sp>
      </p:grpSp>
      <p:grpSp>
        <p:nvGrpSpPr>
          <p:cNvPr id="33" name="组合 32"/>
          <p:cNvGrpSpPr>
            <a:grpSpLocks noChangeAspect="1"/>
          </p:cNvGrpSpPr>
          <p:nvPr/>
        </p:nvGrpSpPr>
        <p:grpSpPr>
          <a:xfrm rot="5400000">
            <a:off x="8399780" y="4257675"/>
            <a:ext cx="415925" cy="259080"/>
            <a:chOff x="2611994" y="2508012"/>
            <a:chExt cx="401305" cy="250202"/>
          </a:xfrm>
          <a:solidFill>
            <a:schemeClr val="accent1">
              <a:lumMod val="75000"/>
            </a:schemeClr>
          </a:solidFill>
        </p:grpSpPr>
        <p:sp>
          <p:nvSpPr>
            <p:cNvPr id="34" name="矩形 14"/>
            <p:cNvSpPr/>
            <p:nvPr/>
          </p:nvSpPr>
          <p:spPr>
            <a:xfrm rot="13500000" flipH="1">
              <a:off x="2780394" y="2516351"/>
              <a:ext cx="232905" cy="232905"/>
            </a:xfrm>
            <a:custGeom>
              <a:avLst/>
              <a:gdLst/>
              <a:ahLst/>
              <a:cxnLst/>
              <a:rect l="l" t="t" r="r" b="b"/>
              <a:pathLst>
                <a:path w="535418" h="535418">
                  <a:moveTo>
                    <a:pt x="144016" y="535418"/>
                  </a:moveTo>
                  <a:lnTo>
                    <a:pt x="0" y="391402"/>
                  </a:lnTo>
                  <a:lnTo>
                    <a:pt x="391402" y="391402"/>
                  </a:lnTo>
                  <a:lnTo>
                    <a:pt x="391402" y="0"/>
                  </a:lnTo>
                  <a:lnTo>
                    <a:pt x="535418" y="144016"/>
                  </a:lnTo>
                  <a:lnTo>
                    <a:pt x="535418" y="391402"/>
                  </a:lnTo>
                  <a:lnTo>
                    <a:pt x="535418" y="535418"/>
                  </a:lnTo>
                  <a:lnTo>
                    <a:pt x="391402" y="535418"/>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14"/>
            <p:cNvSpPr/>
            <p:nvPr/>
          </p:nvSpPr>
          <p:spPr>
            <a:xfrm rot="13500000" flipH="1">
              <a:off x="2611994" y="2508011"/>
              <a:ext cx="250202" cy="250203"/>
            </a:xfrm>
            <a:custGeom>
              <a:avLst/>
              <a:gdLst/>
              <a:ahLst/>
              <a:cxnLst/>
              <a:rect l="l" t="t" r="r" b="b"/>
              <a:pathLst>
                <a:path w="575182" h="575183">
                  <a:moveTo>
                    <a:pt x="183779" y="575183"/>
                  </a:moveTo>
                  <a:lnTo>
                    <a:pt x="0" y="391403"/>
                  </a:lnTo>
                  <a:lnTo>
                    <a:pt x="391402" y="391403"/>
                  </a:lnTo>
                  <a:lnTo>
                    <a:pt x="391402" y="0"/>
                  </a:lnTo>
                  <a:lnTo>
                    <a:pt x="575182" y="183780"/>
                  </a:lnTo>
                  <a:lnTo>
                    <a:pt x="575182" y="391403"/>
                  </a:lnTo>
                  <a:lnTo>
                    <a:pt x="575182" y="575183"/>
                  </a:lnTo>
                  <a:lnTo>
                    <a:pt x="391402" y="5751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0">
            <a:off x="7071995" y="3213735"/>
            <a:ext cx="3691255" cy="927100"/>
            <a:chOff x="6137721" y="2113427"/>
            <a:chExt cx="3076272" cy="772479"/>
          </a:xfrm>
        </p:grpSpPr>
        <p:sp>
          <p:nvSpPr>
            <p:cNvPr id="37" name="矩形 36"/>
            <p:cNvSpPr/>
            <p:nvPr/>
          </p:nvSpPr>
          <p:spPr>
            <a:xfrm>
              <a:off x="6137721" y="2113427"/>
              <a:ext cx="3076272" cy="7724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6416882" y="2299239"/>
              <a:ext cx="2351603" cy="358198"/>
            </a:xfrm>
            <a:prstGeom prst="rect">
              <a:avLst/>
            </a:prstGeom>
            <a:noFill/>
          </p:spPr>
          <p:txBody>
            <a:bodyPr wrap="square" rtlCol="0">
              <a:spAutoFit/>
            </a:bodyPr>
            <a:lstStyle>
              <a:defPPr>
                <a:defRPr lang="zh-CN"/>
              </a:defPPr>
              <a:lvl1pPr>
                <a:defRPr sz="2900">
                  <a:solidFill>
                    <a:schemeClr val="bg1"/>
                  </a:solidFill>
                  <a:latin typeface="微软雅黑" panose="020B0503020204020204" charset="-122"/>
                  <a:ea typeface="微软雅黑" panose="020B0503020204020204" charset="-122"/>
                </a:defRPr>
              </a:lvl1pPr>
            </a:lstStyle>
            <a:p>
              <a:r>
                <a:rPr lang="zh-CN" altLang="en-US" sz="2200" b="1" dirty="0">
                  <a:solidFill>
                    <a:schemeClr val="tx1"/>
                  </a:solidFill>
                </a:rPr>
                <a:t>多了解平台规则</a:t>
              </a:r>
              <a:endParaRPr lang="zh-CN" altLang="en-US" sz="2200" b="1" dirty="0">
                <a:solidFill>
                  <a:schemeClr val="tx1"/>
                </a:solidFill>
              </a:endParaRPr>
            </a:p>
          </p:txBody>
        </p:sp>
      </p:grpSp>
      <p:grpSp>
        <p:nvGrpSpPr>
          <p:cNvPr id="42" name="组合 41"/>
          <p:cNvGrpSpPr/>
          <p:nvPr/>
        </p:nvGrpSpPr>
        <p:grpSpPr>
          <a:xfrm rot="0">
            <a:off x="7071995" y="4834890"/>
            <a:ext cx="3691255" cy="1018540"/>
            <a:chOff x="6137721" y="3666388"/>
            <a:chExt cx="3076272" cy="848669"/>
          </a:xfrm>
        </p:grpSpPr>
        <p:sp>
          <p:nvSpPr>
            <p:cNvPr id="43" name="矩形 42"/>
            <p:cNvSpPr/>
            <p:nvPr/>
          </p:nvSpPr>
          <p:spPr>
            <a:xfrm>
              <a:off x="6137721" y="3666388"/>
              <a:ext cx="3076272" cy="84866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6245679" y="3907655"/>
              <a:ext cx="2860885" cy="358198"/>
            </a:xfrm>
            <a:prstGeom prst="rect">
              <a:avLst/>
            </a:prstGeom>
            <a:noFill/>
          </p:spPr>
          <p:txBody>
            <a:bodyPr wrap="square" rtlCol="0">
              <a:spAutoFit/>
            </a:bodyPr>
            <a:lstStyle>
              <a:defPPr>
                <a:defRPr lang="zh-CN"/>
              </a:defPPr>
              <a:lvl1pPr>
                <a:defRPr sz="2900">
                  <a:solidFill>
                    <a:schemeClr val="bg1"/>
                  </a:solidFill>
                  <a:latin typeface="微软雅黑" panose="020B0503020204020204" charset="-122"/>
                  <a:ea typeface="微软雅黑" panose="020B0503020204020204" charset="-122"/>
                </a:defRPr>
              </a:lvl1pPr>
            </a:lstStyle>
            <a:p>
              <a:pPr algn="ctr"/>
              <a:r>
                <a:rPr lang="zh-CN" altLang="en-US" sz="2200" b="1" dirty="0">
                  <a:solidFill>
                    <a:schemeClr val="tx1"/>
                  </a:solidFill>
                </a:rPr>
                <a:t>选择专属属性相符的达人</a:t>
              </a:r>
              <a:endParaRPr lang="zh-CN" altLang="en-US" sz="2200" b="1" dirty="0">
                <a:solidFill>
                  <a:schemeClr val="tx1"/>
                </a:solidFill>
              </a:endParaRPr>
            </a:p>
          </p:txBody>
        </p:sp>
      </p:grpSp>
    </p:spTree>
    <p:custDataLst>
      <p:tags r:id="rId4"/>
    </p:custData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750"/>
                            </p:stCondLst>
                            <p:childTnLst>
                              <p:par>
                                <p:cTn id="13" presetID="2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childTnLst>
                                </p:cTn>
                              </p:par>
                            </p:childTnLst>
                          </p:cTn>
                        </p:par>
                        <p:par>
                          <p:cTn id="17" fill="hold">
                            <p:stCondLst>
                              <p:cond delay="1250"/>
                            </p:stCondLst>
                            <p:childTnLst>
                              <p:par>
                                <p:cTn id="18" presetID="23" presetClass="entr" presetSubtype="16" fill="hold" grpId="0" nodeType="afterEffect">
                                  <p:stCondLst>
                                    <p:cond delay="0"/>
                                  </p:stCondLst>
                                  <p:childTnLst>
                                    <p:set>
                                      <p:cBhvr>
                                        <p:cTn id="19" dur="1" fill="hold">
                                          <p:stCondLst>
                                            <p:cond delay="0"/>
                                          </p:stCondLst>
                                        </p:cTn>
                                        <p:tgtEl>
                                          <p:spTgt spid="67"/>
                                        </p:tgtEl>
                                        <p:attrNameLst>
                                          <p:attrName>style.visibility</p:attrName>
                                        </p:attrNameLst>
                                      </p:cBhvr>
                                      <p:to>
                                        <p:strVal val="visible"/>
                                      </p:to>
                                    </p:set>
                                    <p:anim calcmode="lin" valueType="num">
                                      <p:cBhvr>
                                        <p:cTn id="20" dur="500" fill="hold"/>
                                        <p:tgtEl>
                                          <p:spTgt spid="67"/>
                                        </p:tgtEl>
                                        <p:attrNameLst>
                                          <p:attrName>ppt_w</p:attrName>
                                        </p:attrNameLst>
                                      </p:cBhvr>
                                      <p:tavLst>
                                        <p:tav tm="0">
                                          <p:val>
                                            <p:fltVal val="0"/>
                                          </p:val>
                                        </p:tav>
                                        <p:tav tm="100000">
                                          <p:val>
                                            <p:strVal val="#ppt_w"/>
                                          </p:val>
                                        </p:tav>
                                      </p:tavLst>
                                    </p:anim>
                                    <p:anim calcmode="lin" valueType="num">
                                      <p:cBhvr>
                                        <p:cTn id="21" dur="500" fill="hold"/>
                                        <p:tgtEl>
                                          <p:spTgt spid="67"/>
                                        </p:tgtEl>
                                        <p:attrNameLst>
                                          <p:attrName>ppt_h</p:attrName>
                                        </p:attrNameLst>
                                      </p:cBhvr>
                                      <p:tavLst>
                                        <p:tav tm="0">
                                          <p:val>
                                            <p:fltVal val="0"/>
                                          </p:val>
                                        </p:tav>
                                        <p:tav tm="100000">
                                          <p:val>
                                            <p:strVal val="#ppt_h"/>
                                          </p:val>
                                        </p:tav>
                                      </p:tavLst>
                                    </p:anim>
                                  </p:childTnLst>
                                </p:cTn>
                              </p:par>
                            </p:childTnLst>
                          </p:cTn>
                        </p:par>
                        <p:par>
                          <p:cTn id="22" fill="hold">
                            <p:stCondLst>
                              <p:cond delay="1750"/>
                            </p:stCondLst>
                            <p:childTnLst>
                              <p:par>
                                <p:cTn id="23" presetID="23" presetClass="entr" presetSubtype="16" fill="hold" grpId="0" nodeType="afterEffect">
                                  <p:stCondLst>
                                    <p:cond delay="0"/>
                                  </p:stCondLst>
                                  <p:childTnLst>
                                    <p:set>
                                      <p:cBhvr>
                                        <p:cTn id="24" dur="1" fill="hold">
                                          <p:stCondLst>
                                            <p:cond delay="0"/>
                                          </p:stCondLst>
                                        </p:cTn>
                                        <p:tgtEl>
                                          <p:spTgt spid="68"/>
                                        </p:tgtEl>
                                        <p:attrNameLst>
                                          <p:attrName>style.visibility</p:attrName>
                                        </p:attrNameLst>
                                      </p:cBhvr>
                                      <p:to>
                                        <p:strVal val="visible"/>
                                      </p:to>
                                    </p:set>
                                    <p:anim calcmode="lin" valueType="num">
                                      <p:cBhvr>
                                        <p:cTn id="25" dur="500" fill="hold"/>
                                        <p:tgtEl>
                                          <p:spTgt spid="68"/>
                                        </p:tgtEl>
                                        <p:attrNameLst>
                                          <p:attrName>ppt_w</p:attrName>
                                        </p:attrNameLst>
                                      </p:cBhvr>
                                      <p:tavLst>
                                        <p:tav tm="0">
                                          <p:val>
                                            <p:fltVal val="0"/>
                                          </p:val>
                                        </p:tav>
                                        <p:tav tm="100000">
                                          <p:val>
                                            <p:strVal val="#ppt_w"/>
                                          </p:val>
                                        </p:tav>
                                      </p:tavLst>
                                    </p:anim>
                                    <p:anim calcmode="lin" valueType="num">
                                      <p:cBhvr>
                                        <p:cTn id="26" dur="500" fill="hold"/>
                                        <p:tgtEl>
                                          <p:spTgt spid="68"/>
                                        </p:tgtEl>
                                        <p:attrNameLst>
                                          <p:attrName>ppt_h</p:attrName>
                                        </p:attrNameLst>
                                      </p:cBhvr>
                                      <p:tavLst>
                                        <p:tav tm="0">
                                          <p:val>
                                            <p:fltVal val="0"/>
                                          </p:val>
                                        </p:tav>
                                        <p:tav tm="100000">
                                          <p:val>
                                            <p:strVal val="#ppt_h"/>
                                          </p:val>
                                        </p:tav>
                                      </p:tavLst>
                                    </p:anim>
                                  </p:childTnLst>
                                </p:cTn>
                              </p:par>
                            </p:childTnLst>
                          </p:cTn>
                        </p:par>
                        <p:par>
                          <p:cTn id="27" fill="hold">
                            <p:stCondLst>
                              <p:cond delay="2250"/>
                            </p:stCondLst>
                            <p:childTnLst>
                              <p:par>
                                <p:cTn id="28" presetID="22" presetClass="entr" presetSubtype="8"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childTnLst>
                          </p:cTn>
                        </p:par>
                        <p:par>
                          <p:cTn id="31" fill="hold">
                            <p:stCondLst>
                              <p:cond delay="2750"/>
                            </p:stCondLst>
                            <p:childTnLst>
                              <p:par>
                                <p:cTn id="32" presetID="12" presetClass="entr" presetSubtype="1"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p:tgtEl>
                                          <p:spTgt spid="28"/>
                                        </p:tgtEl>
                                        <p:attrNameLst>
                                          <p:attrName>ppt_y</p:attrName>
                                        </p:attrNameLst>
                                      </p:cBhvr>
                                      <p:tavLst>
                                        <p:tav tm="0">
                                          <p:val>
                                            <p:strVal val="#ppt_y-#ppt_h*1.125000"/>
                                          </p:val>
                                        </p:tav>
                                        <p:tav tm="100000">
                                          <p:val>
                                            <p:strVal val="#ppt_y"/>
                                          </p:val>
                                        </p:tav>
                                      </p:tavLst>
                                    </p:anim>
                                    <p:animEffect transition="in" filter="wipe(down)">
                                      <p:cBhvr>
                                        <p:cTn id="35" dur="500"/>
                                        <p:tgtEl>
                                          <p:spTgt spid="28"/>
                                        </p:tgtEl>
                                      </p:cBhvr>
                                    </p:animEffect>
                                  </p:childTnLst>
                                </p:cTn>
                              </p:par>
                            </p:childTnLst>
                          </p:cTn>
                        </p:par>
                        <p:par>
                          <p:cTn id="36" fill="hold">
                            <p:stCondLst>
                              <p:cond delay="3250"/>
                            </p:stCondLst>
                            <p:childTnLst>
                              <p:par>
                                <p:cTn id="37" presetID="12" presetClass="entr" presetSubtype="1"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p:tgtEl>
                                          <p:spTgt spid="5"/>
                                        </p:tgtEl>
                                        <p:attrNameLst>
                                          <p:attrName>ppt_y</p:attrName>
                                        </p:attrNameLst>
                                      </p:cBhvr>
                                      <p:tavLst>
                                        <p:tav tm="0">
                                          <p:val>
                                            <p:strVal val="#ppt_y-#ppt_h*1.125000"/>
                                          </p:val>
                                        </p:tav>
                                        <p:tav tm="100000">
                                          <p:val>
                                            <p:strVal val="#ppt_y"/>
                                          </p:val>
                                        </p:tav>
                                      </p:tavLst>
                                    </p:anim>
                                    <p:animEffect transition="in" filter="wipe(down)">
                                      <p:cBhvr>
                                        <p:cTn id="40" dur="500"/>
                                        <p:tgtEl>
                                          <p:spTgt spid="5"/>
                                        </p:tgtEl>
                                      </p:cBhvr>
                                    </p:animEffect>
                                  </p:childTnLst>
                                </p:cTn>
                              </p:par>
                            </p:childTnLst>
                          </p:cTn>
                        </p:par>
                        <p:par>
                          <p:cTn id="41" fill="hold">
                            <p:stCondLst>
                              <p:cond delay="3750"/>
                            </p:stCondLst>
                            <p:childTnLst>
                              <p:par>
                                <p:cTn id="42" presetID="12" presetClass="entr" presetSubtype="1" fill="hold" nodeType="after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p:tgtEl>
                                          <p:spTgt spid="36"/>
                                        </p:tgtEl>
                                        <p:attrNameLst>
                                          <p:attrName>ppt_y</p:attrName>
                                        </p:attrNameLst>
                                      </p:cBhvr>
                                      <p:tavLst>
                                        <p:tav tm="0">
                                          <p:val>
                                            <p:strVal val="#ppt_y-#ppt_h*1.125000"/>
                                          </p:val>
                                        </p:tav>
                                        <p:tav tm="100000">
                                          <p:val>
                                            <p:strVal val="#ppt_y"/>
                                          </p:val>
                                        </p:tav>
                                      </p:tavLst>
                                    </p:anim>
                                    <p:animEffect transition="in" filter="wipe(down)">
                                      <p:cBhvr>
                                        <p:cTn id="45" dur="500"/>
                                        <p:tgtEl>
                                          <p:spTgt spid="36"/>
                                        </p:tgtEl>
                                      </p:cBhvr>
                                    </p:animEffect>
                                  </p:childTnLst>
                                </p:cTn>
                              </p:par>
                            </p:childTnLst>
                          </p:cTn>
                        </p:par>
                        <p:par>
                          <p:cTn id="46" fill="hold">
                            <p:stCondLst>
                              <p:cond delay="4250"/>
                            </p:stCondLst>
                            <p:childTnLst>
                              <p:par>
                                <p:cTn id="47" presetID="12" presetClass="entr" presetSubtype="1"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p:tgtEl>
                                          <p:spTgt spid="33"/>
                                        </p:tgtEl>
                                        <p:attrNameLst>
                                          <p:attrName>ppt_y</p:attrName>
                                        </p:attrNameLst>
                                      </p:cBhvr>
                                      <p:tavLst>
                                        <p:tav tm="0">
                                          <p:val>
                                            <p:strVal val="#ppt_y-#ppt_h*1.125000"/>
                                          </p:val>
                                        </p:tav>
                                        <p:tav tm="100000">
                                          <p:val>
                                            <p:strVal val="#ppt_y"/>
                                          </p:val>
                                        </p:tav>
                                      </p:tavLst>
                                    </p:anim>
                                    <p:animEffect transition="in" filter="wipe(down)">
                                      <p:cBhvr>
                                        <p:cTn id="50" dur="500"/>
                                        <p:tgtEl>
                                          <p:spTgt spid="33"/>
                                        </p:tgtEl>
                                      </p:cBhvr>
                                    </p:animEffect>
                                  </p:childTnLst>
                                </p:cTn>
                              </p:par>
                            </p:childTnLst>
                          </p:cTn>
                        </p:par>
                        <p:par>
                          <p:cTn id="51" fill="hold">
                            <p:stCondLst>
                              <p:cond delay="4750"/>
                            </p:stCondLst>
                            <p:childTnLst>
                              <p:par>
                                <p:cTn id="52" presetID="12" presetClass="entr" presetSubtype="1"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additive="base">
                                        <p:cTn id="54" dur="500"/>
                                        <p:tgtEl>
                                          <p:spTgt spid="42"/>
                                        </p:tgtEl>
                                        <p:attrNameLst>
                                          <p:attrName>ppt_y</p:attrName>
                                        </p:attrNameLst>
                                      </p:cBhvr>
                                      <p:tavLst>
                                        <p:tav tm="0">
                                          <p:val>
                                            <p:strVal val="#ppt_y-#ppt_h*1.125000"/>
                                          </p:val>
                                        </p:tav>
                                        <p:tav tm="100000">
                                          <p:val>
                                            <p:strVal val="#ppt_y"/>
                                          </p:val>
                                        </p:tav>
                                      </p:tavLst>
                                    </p:anim>
                                    <p:animEffect transition="in" filter="wipe(down)">
                                      <p:cBhvr>
                                        <p:cTn id="5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2" grpId="0" animBg="1"/>
      <p:bldP spid="67" grpId="0" animBg="1"/>
      <p:bldP spid="68" grpId="0" animBg="1"/>
      <p:bldP spid="5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zh-CN" altLang="en-US" sz="7200"/>
              <a:t>谢谢观看</a:t>
            </a:r>
            <a:endParaRPr lang="zh-CN" altLang="en-US" sz="7200"/>
          </a:p>
        </p:txBody>
      </p:sp>
      <p:sp>
        <p:nvSpPr>
          <p:cNvPr id="4" name="内容占位符 3"/>
          <p:cNvSpPr>
            <a:spLocks noGrp="1"/>
          </p:cNvSpPr>
          <p:nvPr>
            <p:ph sz="quarter" idx="13"/>
            <p:custDataLst>
              <p:tags r:id="rId2"/>
            </p:custDataLst>
          </p:nvPr>
        </p:nvSpPr>
        <p:spPr/>
        <p:txBody>
          <a:bodyPr/>
          <a:lstStyle/>
          <a:p>
            <a:r>
              <a:rPr lang="en-US" altLang="zh-CN"/>
              <a:t>THANK YOU</a:t>
            </a:r>
            <a:endParaRPr lang="en-US" altLang="zh-CN"/>
          </a:p>
        </p:txBody>
      </p:sp>
    </p:spTree>
    <p:custDataLst>
      <p:tags r:id="rId3"/>
    </p:custDataLst>
  </p:cSld>
  <p:clrMapOvr>
    <a:masterClrMapping/>
  </p:clrMapOvr>
  <p:transition>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custDataLst>
              <p:tags r:id="rId1"/>
            </p:custDataLst>
          </p:nvPr>
        </p:nvSpPr>
        <p:spPr>
          <a:xfrm flipH="1">
            <a:off x="3221578" y="3145396"/>
            <a:ext cx="4952774" cy="635001"/>
          </a:xfrm>
          <a:custGeom>
            <a:avLst/>
            <a:gdLst>
              <a:gd name="connsiteX0" fmla="*/ 397853 w 4952774"/>
              <a:gd name="connsiteY0" fmla="*/ 0 h 635001"/>
              <a:gd name="connsiteX1" fmla="*/ 1302728 w 4952774"/>
              <a:gd name="connsiteY1" fmla="*/ 0 h 635001"/>
              <a:gd name="connsiteX2" fmla="*/ 3848416 w 4952774"/>
              <a:gd name="connsiteY2" fmla="*/ 0 h 635001"/>
              <a:gd name="connsiteX3" fmla="*/ 4753291 w 4952774"/>
              <a:gd name="connsiteY3" fmla="*/ 0 h 635001"/>
              <a:gd name="connsiteX4" fmla="*/ 4952774 w 4952774"/>
              <a:gd name="connsiteY4" fmla="*/ 318389 h 635001"/>
              <a:gd name="connsiteX5" fmla="*/ 4754404 w 4952774"/>
              <a:gd name="connsiteY5" fmla="*/ 635001 h 635001"/>
              <a:gd name="connsiteX6" fmla="*/ 3849529 w 4952774"/>
              <a:gd name="connsiteY6" fmla="*/ 635001 h 635001"/>
              <a:gd name="connsiteX7" fmla="*/ 904875 w 4952774"/>
              <a:gd name="connsiteY7" fmla="*/ 635001 h 635001"/>
              <a:gd name="connsiteX8" fmla="*/ 0 w 4952774"/>
              <a:gd name="connsiteY8" fmla="*/ 635001 h 63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2774" h="635001">
                <a:moveTo>
                  <a:pt x="397853" y="0"/>
                </a:moveTo>
                <a:lnTo>
                  <a:pt x="1302728" y="0"/>
                </a:lnTo>
                <a:lnTo>
                  <a:pt x="3848416" y="0"/>
                </a:lnTo>
                <a:lnTo>
                  <a:pt x="4753291" y="0"/>
                </a:lnTo>
                <a:lnTo>
                  <a:pt x="4952774" y="318389"/>
                </a:lnTo>
                <a:lnTo>
                  <a:pt x="4754404" y="635001"/>
                </a:lnTo>
                <a:lnTo>
                  <a:pt x="3849529" y="635001"/>
                </a:lnTo>
                <a:lnTo>
                  <a:pt x="904875" y="635001"/>
                </a:lnTo>
                <a:lnTo>
                  <a:pt x="0" y="635001"/>
                </a:lnTo>
                <a:close/>
              </a:path>
            </a:pathLst>
          </a:custGeom>
          <a:solidFill>
            <a:schemeClr val="accent1"/>
          </a:solidFill>
        </p:spPr>
        <p:txBody>
          <a:bodyPr rot="0" spcFirstLastPara="0" vertOverflow="overflow" horzOverflow="overflow" vert="horz" wrap="square" lIns="216000" tIns="45720" rIns="91440" bIns="45720" numCol="1" spcCol="0" rtlCol="0" fromWordArt="0" anchor="ctr" anchorCtr="0" forceAA="0" compatLnSpc="1">
            <a:normAutofit/>
          </a:bodyPr>
          <a:lstStyle/>
          <a:p>
            <a:pPr algn="ctr"/>
            <a:r>
              <a:rPr lang="zh-CN" altLang="da-DK" sz="2000" b="1" kern="0" dirty="0">
                <a:solidFill>
                  <a:schemeClr val="bg1"/>
                </a:solidFill>
                <a:latin typeface="+mj-lt"/>
                <a:ea typeface="+mj-ea"/>
                <a:cs typeface="+mj-cs"/>
                <a:sym typeface="Arial" panose="020B0604020202020204" pitchFamily="34" charset="0"/>
              </a:rPr>
              <a:t>学习目标</a:t>
            </a:r>
            <a:endParaRPr lang="zh-CN" altLang="da-DK" sz="2000" b="1" kern="0" dirty="0">
              <a:solidFill>
                <a:schemeClr val="bg1"/>
              </a:solidFill>
              <a:latin typeface="+mj-lt"/>
              <a:ea typeface="+mj-ea"/>
              <a:cs typeface="+mj-cs"/>
              <a:sym typeface="Arial" panose="020B0604020202020204" pitchFamily="34" charset="0"/>
            </a:endParaRPr>
          </a:p>
        </p:txBody>
      </p:sp>
      <p:sp>
        <p:nvSpPr>
          <p:cNvPr id="47" name="矩形 46"/>
          <p:cNvSpPr/>
          <p:nvPr>
            <p:custDataLst>
              <p:tags r:id="rId2"/>
            </p:custDataLst>
          </p:nvPr>
        </p:nvSpPr>
        <p:spPr>
          <a:xfrm>
            <a:off x="808355" y="3069590"/>
            <a:ext cx="2413000" cy="1229995"/>
          </a:xfrm>
          <a:prstGeom prst="rect">
            <a:avLst/>
          </a:prstGeom>
        </p:spPr>
        <p:txBody>
          <a:bodyPr wrap="square" anchor="ctr">
            <a:normAutofit fontScale="90000" lnSpcReduction="20000"/>
          </a:bodyPr>
          <a:lstStyle/>
          <a:p>
            <a:pPr algn="just">
              <a:lnSpc>
                <a:spcPct val="130000"/>
              </a:lnSpc>
            </a:pPr>
            <a:r>
              <a:rPr lang="zh-CN" altLang="en-US" dirty="0">
                <a:sym typeface="Arial" panose="020B0604020202020204" pitchFamily="34" charset="0"/>
              </a:rPr>
              <a:t>熟知淘宝头条的准入规则；掌握淘宝头条的申请流程与寻找淘宝达人合作的方式</a:t>
            </a:r>
            <a:endParaRPr lang="zh-CN" altLang="en-US" dirty="0">
              <a:sym typeface="Arial" panose="020B0604020202020204" pitchFamily="34" charset="0"/>
            </a:endParaRPr>
          </a:p>
        </p:txBody>
      </p:sp>
      <p:sp>
        <p:nvSpPr>
          <p:cNvPr id="50" name="矩形 49"/>
          <p:cNvSpPr/>
          <p:nvPr>
            <p:custDataLst>
              <p:tags r:id="rId3"/>
            </p:custDataLst>
          </p:nvPr>
        </p:nvSpPr>
        <p:spPr>
          <a:xfrm>
            <a:off x="8994775" y="3501390"/>
            <a:ext cx="2682875" cy="984250"/>
          </a:xfrm>
          <a:prstGeom prst="rect">
            <a:avLst/>
          </a:prstGeom>
        </p:spPr>
        <p:txBody>
          <a:bodyPr wrap="square" anchor="ctr">
            <a:normAutofit lnSpcReduction="10000"/>
          </a:bodyPr>
          <a:lstStyle/>
          <a:p>
            <a:pPr algn="just">
              <a:lnSpc>
                <a:spcPct val="130000"/>
              </a:lnSpc>
            </a:pPr>
            <a:r>
              <a:rPr lang="zh-CN" altLang="en-US" sz="1600" dirty="0">
                <a:sym typeface="Arial" panose="020B0604020202020204" pitchFamily="34" charset="0"/>
              </a:rPr>
              <a:t>掌握淘宝头条的申请流程与寻找淘宝达人合作的方式</a:t>
            </a:r>
            <a:endParaRPr lang="zh-CN" altLang="en-US" sz="1600" dirty="0">
              <a:sym typeface="Arial" panose="020B0604020202020204" pitchFamily="34" charset="0"/>
            </a:endParaRPr>
          </a:p>
        </p:txBody>
      </p:sp>
      <p:sp>
        <p:nvSpPr>
          <p:cNvPr id="12" name="任意多边形 11"/>
          <p:cNvSpPr/>
          <p:nvPr>
            <p:custDataLst>
              <p:tags r:id="rId4"/>
            </p:custDataLst>
          </p:nvPr>
        </p:nvSpPr>
        <p:spPr>
          <a:xfrm>
            <a:off x="4041778" y="3780397"/>
            <a:ext cx="4952774" cy="635001"/>
          </a:xfrm>
          <a:custGeom>
            <a:avLst/>
            <a:gdLst>
              <a:gd name="connsiteX0" fmla="*/ 397853 w 4952774"/>
              <a:gd name="connsiteY0" fmla="*/ 0 h 635001"/>
              <a:gd name="connsiteX1" fmla="*/ 1302728 w 4952774"/>
              <a:gd name="connsiteY1" fmla="*/ 0 h 635001"/>
              <a:gd name="connsiteX2" fmla="*/ 3848416 w 4952774"/>
              <a:gd name="connsiteY2" fmla="*/ 0 h 635001"/>
              <a:gd name="connsiteX3" fmla="*/ 4753291 w 4952774"/>
              <a:gd name="connsiteY3" fmla="*/ 0 h 635001"/>
              <a:gd name="connsiteX4" fmla="*/ 4952774 w 4952774"/>
              <a:gd name="connsiteY4" fmla="*/ 318389 h 635001"/>
              <a:gd name="connsiteX5" fmla="*/ 4754404 w 4952774"/>
              <a:gd name="connsiteY5" fmla="*/ 635001 h 635001"/>
              <a:gd name="connsiteX6" fmla="*/ 3849529 w 4952774"/>
              <a:gd name="connsiteY6" fmla="*/ 635001 h 635001"/>
              <a:gd name="connsiteX7" fmla="*/ 904875 w 4952774"/>
              <a:gd name="connsiteY7" fmla="*/ 635001 h 635001"/>
              <a:gd name="connsiteX8" fmla="*/ 0 w 4952774"/>
              <a:gd name="connsiteY8" fmla="*/ 635001 h 63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2774" h="635001">
                <a:moveTo>
                  <a:pt x="397853" y="0"/>
                </a:moveTo>
                <a:lnTo>
                  <a:pt x="1302728" y="0"/>
                </a:lnTo>
                <a:lnTo>
                  <a:pt x="3848416" y="0"/>
                </a:lnTo>
                <a:lnTo>
                  <a:pt x="4753291" y="0"/>
                </a:lnTo>
                <a:lnTo>
                  <a:pt x="4952774" y="318389"/>
                </a:lnTo>
                <a:lnTo>
                  <a:pt x="4754404" y="635001"/>
                </a:lnTo>
                <a:lnTo>
                  <a:pt x="3849529" y="635001"/>
                </a:lnTo>
                <a:lnTo>
                  <a:pt x="904875" y="635001"/>
                </a:lnTo>
                <a:lnTo>
                  <a:pt x="0" y="635001"/>
                </a:lnTo>
                <a:close/>
              </a:path>
            </a:pathLst>
          </a:custGeom>
          <a:solidFill>
            <a:schemeClr val="accent2"/>
          </a:solidFill>
        </p:spPr>
        <p:txBody>
          <a:bodyPr rot="0" spcFirstLastPara="0" vertOverflow="overflow" horzOverflow="overflow" vert="horz" wrap="square" lIns="216000" tIns="45720" rIns="91440" bIns="45720" numCol="1" spcCol="0" rtlCol="0" fromWordArt="0" anchor="ctr" anchorCtr="0" forceAA="0" compatLnSpc="1">
            <a:normAutofit/>
          </a:bodyPr>
          <a:lstStyle/>
          <a:p>
            <a:pPr algn="ctr"/>
            <a:r>
              <a:rPr lang="zh-CN" altLang="da-DK" sz="2000" b="1" kern="0" dirty="0">
                <a:solidFill>
                  <a:schemeClr val="bg1"/>
                </a:solidFill>
                <a:latin typeface="+mj-lt"/>
                <a:ea typeface="+mj-ea"/>
                <a:cs typeface="+mj-cs"/>
                <a:sym typeface="Arial" panose="020B0604020202020204" pitchFamily="34" charset="0"/>
              </a:rPr>
              <a:t>学习重点</a:t>
            </a:r>
            <a:endParaRPr lang="zh-CN" altLang="da-DK" sz="2000" b="1" kern="0" dirty="0">
              <a:solidFill>
                <a:schemeClr val="bg1"/>
              </a:solidFill>
              <a:latin typeface="+mj-lt"/>
              <a:ea typeface="+mj-ea"/>
              <a:cs typeface="+mj-cs"/>
              <a:sym typeface="Arial" panose="020B0604020202020204" pitchFamily="34" charset="0"/>
            </a:endParaRPr>
          </a:p>
        </p:txBody>
      </p:sp>
      <p:sp>
        <p:nvSpPr>
          <p:cNvPr id="7" name="标题 1"/>
          <p:cNvSpPr txBox="1"/>
          <p:nvPr>
            <p:custDataLst>
              <p:tags r:id="rId5"/>
            </p:custDataLst>
          </p:nvPr>
        </p:nvSpPr>
        <p:spPr>
          <a:xfrm>
            <a:off x="892175" y="695960"/>
            <a:ext cx="10515600" cy="1216025"/>
          </a:xfrm>
          <a:prstGeom prst="rect">
            <a:avLst/>
          </a:prstGeom>
        </p:spPr>
        <p:txBody>
          <a:bodyPr vert="horz" wrap="square"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b="1" dirty="0" smtClean="0">
                <a:latin typeface="微软雅黑" panose="020B0503020204020204" charset="-122"/>
                <a:ea typeface="微软雅黑" panose="020B0503020204020204" charset="-122"/>
                <a:sym typeface="Arial" panose="020B0604020202020204" pitchFamily="34" charset="0"/>
              </a:rPr>
              <a:t>学习目标及学习重点</a:t>
            </a:r>
            <a:endParaRPr lang="zh-CN" altLang="en-US" sz="2800" b="1" dirty="0" smtClean="0">
              <a:latin typeface="微软雅黑" panose="020B0503020204020204" charset="-122"/>
              <a:ea typeface="微软雅黑" panose="020B0503020204020204" charset="-122"/>
              <a:sym typeface="Arial" panose="020B0604020202020204" pitchFamily="34" charset="0"/>
            </a:endParaRPr>
          </a:p>
          <a:p>
            <a:pPr algn="ctr"/>
            <a:r>
              <a:rPr lang="en-US" altLang="zh-CN" sz="2400">
                <a:solidFill>
                  <a:srgbClr val="38A39A"/>
                </a:solidFill>
                <a:latin typeface="微软雅黑" panose="020B0503020204020204" charset="-122"/>
                <a:ea typeface="微软雅黑" panose="020B0503020204020204" charset="-122"/>
              </a:rPr>
              <a:t>Learning objectives and key learning points</a:t>
            </a:r>
            <a:endParaRPr lang="en-US" altLang="zh-CN" sz="2400">
              <a:solidFill>
                <a:srgbClr val="38A39A"/>
              </a:solidFill>
              <a:latin typeface="微软雅黑" panose="020B0503020204020204" charset="-122"/>
              <a:ea typeface="微软雅黑" panose="020B0503020204020204" charset="-122"/>
            </a:endParaRPr>
          </a:p>
        </p:txBody>
      </p:sp>
      <p:pic>
        <p:nvPicPr>
          <p:cNvPr id="2" name="图片 1" descr="20149309313"/>
          <p:cNvPicPr>
            <a:picLocks noChangeAspect="1"/>
          </p:cNvPicPr>
          <p:nvPr/>
        </p:nvPicPr>
        <p:blipFill>
          <a:blip r:embed="rId6"/>
          <a:stretch>
            <a:fillRect/>
          </a:stretch>
        </p:blipFill>
        <p:spPr>
          <a:xfrm>
            <a:off x="9034145" y="635"/>
            <a:ext cx="2990300" cy="900007"/>
          </a:xfrm>
          <a:prstGeom prst="rect">
            <a:avLst/>
          </a:prstGeom>
        </p:spPr>
      </p:pic>
    </p:spTree>
    <p:custDataLst>
      <p:tags r:id="rId7"/>
    </p:custData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3049"/>
                            </p:stCondLst>
                            <p:childTnLst>
                              <p:par>
                                <p:cTn id="13" presetID="2" presetClass="entr" presetSubtype="2"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par>
                          <p:cTn id="17" fill="hold">
                            <p:stCondLst>
                              <p:cond delay="3549"/>
                            </p:stCondLst>
                            <p:childTnLst>
                              <p:par>
                                <p:cTn id="18" presetID="10" presetClass="entr" presetSubtype="0"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childTnLst>
                          </p:cTn>
                        </p:par>
                        <p:par>
                          <p:cTn id="21" fill="hold">
                            <p:stCondLst>
                              <p:cond delay="4049"/>
                            </p:stCondLst>
                            <p:childTnLst>
                              <p:par>
                                <p:cTn id="22" presetID="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4549"/>
                            </p:stCondLst>
                            <p:childTnLst>
                              <p:par>
                                <p:cTn id="27" presetID="10" presetClass="entr" presetSubtype="0" fill="hold" grpId="0"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47" grpId="0"/>
      <p:bldP spid="12" grpId="0" animBg="1"/>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2115185" y="2642870"/>
            <a:ext cx="3469640" cy="995680"/>
          </a:xfrm>
        </p:spPr>
        <p:txBody>
          <a:bodyPr>
            <a:normAutofit fontScale="90000"/>
          </a:bodyPr>
          <a:lstStyle/>
          <a:p>
            <a:pPr algn="ctr"/>
            <a:r>
              <a:rPr lang="zh-CN" altLang="en-US" sz="4400" dirty="0">
                <a:sym typeface="+mn-ea"/>
              </a:rPr>
              <a:t>认识淘宝头条</a:t>
            </a:r>
            <a:endParaRPr lang="zh-CN" altLang="en-US" sz="4400" dirty="0">
              <a:sym typeface="+mn-ea"/>
            </a:endParaRPr>
          </a:p>
        </p:txBody>
      </p:sp>
      <p:sp>
        <p:nvSpPr>
          <p:cNvPr id="4" name="矩形 3"/>
          <p:cNvSpPr/>
          <p:nvPr>
            <p:custDataLst>
              <p:tags r:id="rId2"/>
            </p:custDataLst>
          </p:nvPr>
        </p:nvSpPr>
        <p:spPr>
          <a:xfrm>
            <a:off x="8229600" y="804333"/>
            <a:ext cx="2658533" cy="4284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700"/>
              <a:t>1</a:t>
            </a:r>
            <a:endParaRPr lang="en-US" altLang="zh-CN" sz="28700"/>
          </a:p>
        </p:txBody>
      </p:sp>
    </p:spTree>
    <p:custDataLst>
      <p:tags r:id="rId3"/>
    </p:custData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995680" y="259715"/>
            <a:ext cx="3454400" cy="1111885"/>
          </a:xfrm>
          <a:prstGeom prst="rect">
            <a:avLst/>
          </a:prstGeom>
        </p:spPr>
        <p:txBody>
          <a:bodyPr vert="horz" wrap="square" lIns="91440" tIns="45720" rIns="91440" bIns="45720" rtlCol="0" anchor="ctr">
            <a:normAutofit/>
          </a:bodyPr>
          <a:lstStyle>
            <a:lvl1pPr>
              <a:lnSpc>
                <a:spcPct val="90000"/>
              </a:lnSpc>
              <a:spcBef>
                <a:spcPct val="0"/>
              </a:spcBef>
              <a:buNone/>
              <a:defRPr sz="4000">
                <a:solidFill>
                  <a:srgbClr val="00B0F0"/>
                </a:solidFill>
                <a:latin typeface="+mj-lt"/>
                <a:ea typeface="+mj-ea"/>
                <a:cs typeface="+mj-cs"/>
              </a:defRPr>
            </a:lvl1pPr>
          </a:lstStyle>
          <a:p>
            <a:r>
              <a:rPr lang="en-US" altLang="zh-CN" sz="3200" b="1" dirty="0">
                <a:solidFill>
                  <a:schemeClr val="tx1"/>
                </a:solidFill>
                <a:latin typeface="微软雅黑" panose="020B0503020204020204" charset="-122"/>
                <a:ea typeface="微软雅黑" panose="020B0503020204020204" charset="-122"/>
              </a:rPr>
              <a:t>淘宝头条的概念</a:t>
            </a:r>
            <a:endParaRPr lang="en-US" altLang="zh-CN" sz="3200" b="1" dirty="0">
              <a:solidFill>
                <a:schemeClr val="tx1"/>
              </a:solidFill>
              <a:latin typeface="微软雅黑" panose="020B0503020204020204" charset="-122"/>
              <a:ea typeface="微软雅黑" panose="020B0503020204020204" charset="-122"/>
              <a:cs typeface="+mn-cs"/>
            </a:endParaRPr>
          </a:p>
        </p:txBody>
      </p:sp>
      <p:pic>
        <p:nvPicPr>
          <p:cNvPr id="4" name="图片 3" descr="20149309313"/>
          <p:cNvPicPr>
            <a:picLocks noChangeAspect="1"/>
          </p:cNvPicPr>
          <p:nvPr/>
        </p:nvPicPr>
        <p:blipFill>
          <a:blip r:embed="rId2"/>
          <a:stretch>
            <a:fillRect/>
          </a:stretch>
        </p:blipFill>
        <p:spPr>
          <a:xfrm>
            <a:off x="9034145" y="635"/>
            <a:ext cx="2990300" cy="900007"/>
          </a:xfrm>
          <a:prstGeom prst="rect">
            <a:avLst/>
          </a:prstGeom>
        </p:spPr>
      </p:pic>
      <p:sp>
        <p:nvSpPr>
          <p:cNvPr id="37" name="矩形 36"/>
          <p:cNvSpPr/>
          <p:nvPr/>
        </p:nvSpPr>
        <p:spPr>
          <a:xfrm>
            <a:off x="1855470" y="2615565"/>
            <a:ext cx="178435" cy="17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8" name="文本框 37"/>
          <p:cNvSpPr txBox="1"/>
          <p:nvPr/>
        </p:nvSpPr>
        <p:spPr>
          <a:xfrm>
            <a:off x="2188210" y="2520315"/>
            <a:ext cx="8242300" cy="368300"/>
          </a:xfrm>
          <a:prstGeom prst="rect">
            <a:avLst/>
          </a:prstGeom>
          <a:noFill/>
        </p:spPr>
        <p:txBody>
          <a:bodyPr wrap="square" rtlCol="0">
            <a:spAutoFit/>
          </a:bodyPr>
          <a:p>
            <a:pPr>
              <a:lnSpc>
                <a:spcPct val="100000"/>
              </a:lnSpc>
              <a:spcBef>
                <a:spcPts val="0"/>
              </a:spcBef>
              <a:spcAft>
                <a:spcPts val="0"/>
              </a:spcAft>
            </a:pPr>
            <a:r>
              <a:rPr lang="zh-CN" altLang="en-US"/>
              <a:t>淘宝头条是阿里巴巴集团旗下生活消费资讯媒体聚拢平台。</a:t>
            </a:r>
            <a:endParaRPr lang="zh-CN" altLang="en-US"/>
          </a:p>
        </p:txBody>
      </p:sp>
      <p:sp>
        <p:nvSpPr>
          <p:cNvPr id="39" name="矩形 38"/>
          <p:cNvSpPr/>
          <p:nvPr/>
        </p:nvSpPr>
        <p:spPr>
          <a:xfrm>
            <a:off x="1855470" y="3839845"/>
            <a:ext cx="178435" cy="17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文本框 39"/>
          <p:cNvSpPr txBox="1"/>
          <p:nvPr/>
        </p:nvSpPr>
        <p:spPr>
          <a:xfrm>
            <a:off x="2108200" y="3663315"/>
            <a:ext cx="8242300" cy="1170305"/>
          </a:xfrm>
          <a:prstGeom prst="rect">
            <a:avLst/>
          </a:prstGeom>
          <a:noFill/>
        </p:spPr>
        <p:txBody>
          <a:bodyPr wrap="square" rtlCol="0">
            <a:spAutoFit/>
          </a:bodyPr>
          <a:p>
            <a:pPr>
              <a:lnSpc>
                <a:spcPct val="130000"/>
              </a:lnSpc>
              <a:spcBef>
                <a:spcPts val="0"/>
              </a:spcBef>
              <a:spcAft>
                <a:spcPts val="0"/>
              </a:spcAft>
            </a:pPr>
            <a:r>
              <a:rPr lang="zh-CN" altLang="en-US"/>
              <a:t>淘宝头条定位为生活消费类媒体聚拢平台，媒体、达人及自媒体，可以通过这一专业的信息发布平台，创建“淘宝头条号”，借助淘系海量流量和精准算法个性推送，内容生产者可以高效率地获得更多曝光和关注。</a:t>
            </a:r>
            <a:endParaRPr lang="zh-CN" altLang="en-US"/>
          </a:p>
        </p:txBody>
      </p:sp>
    </p:spTree>
    <p:custDataLst>
      <p:tags r:id="rId3"/>
    </p:custData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800"/>
                            </p:stCondLst>
                            <p:childTnLst>
                              <p:par>
                                <p:cTn id="13" presetID="1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p:tgtEl>
                                          <p:spTgt spid="37"/>
                                        </p:tgtEl>
                                        <p:attrNameLst>
                                          <p:attrName>ppt_y</p:attrName>
                                        </p:attrNameLst>
                                      </p:cBhvr>
                                      <p:tavLst>
                                        <p:tav tm="0">
                                          <p:val>
                                            <p:strVal val="#ppt_y+#ppt_h*1.125000"/>
                                          </p:val>
                                        </p:tav>
                                        <p:tav tm="100000">
                                          <p:val>
                                            <p:strVal val="#ppt_y"/>
                                          </p:val>
                                        </p:tav>
                                      </p:tavLst>
                                    </p:anim>
                                    <p:animEffect transition="in" filter="wipe(up)">
                                      <p:cBhvr>
                                        <p:cTn id="16" dur="500"/>
                                        <p:tgtEl>
                                          <p:spTgt spid="37"/>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p:tgtEl>
                                          <p:spTgt spid="38"/>
                                        </p:tgtEl>
                                        <p:attrNameLst>
                                          <p:attrName>ppt_y</p:attrName>
                                        </p:attrNameLst>
                                      </p:cBhvr>
                                      <p:tavLst>
                                        <p:tav tm="0">
                                          <p:val>
                                            <p:strVal val="#ppt_y+#ppt_h*1.125000"/>
                                          </p:val>
                                        </p:tav>
                                        <p:tav tm="100000">
                                          <p:val>
                                            <p:strVal val="#ppt_y"/>
                                          </p:val>
                                        </p:tav>
                                      </p:tavLst>
                                    </p:anim>
                                    <p:animEffect transition="in" filter="wipe(up)">
                                      <p:cBhvr>
                                        <p:cTn id="20" dur="500"/>
                                        <p:tgtEl>
                                          <p:spTgt spid="38"/>
                                        </p:tgtEl>
                                      </p:cBhvr>
                                    </p:animEffect>
                                  </p:childTnLst>
                                </p:cTn>
                              </p:par>
                            </p:childTnLst>
                          </p:cTn>
                        </p:par>
                        <p:par>
                          <p:cTn id="21" fill="hold">
                            <p:stCondLst>
                              <p:cond delay="1300"/>
                            </p:stCondLst>
                            <p:childTnLst>
                              <p:par>
                                <p:cTn id="22" presetID="12" presetClass="entr" presetSubtype="4"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p:tgtEl>
                                          <p:spTgt spid="39"/>
                                        </p:tgtEl>
                                        <p:attrNameLst>
                                          <p:attrName>ppt_y</p:attrName>
                                        </p:attrNameLst>
                                      </p:cBhvr>
                                      <p:tavLst>
                                        <p:tav tm="0">
                                          <p:val>
                                            <p:strVal val="#ppt_y+#ppt_h*1.125000"/>
                                          </p:val>
                                        </p:tav>
                                        <p:tav tm="100000">
                                          <p:val>
                                            <p:strVal val="#ppt_y"/>
                                          </p:val>
                                        </p:tav>
                                      </p:tavLst>
                                    </p:anim>
                                    <p:animEffect transition="in" filter="wipe(up)">
                                      <p:cBhvr>
                                        <p:cTn id="25" dur="500"/>
                                        <p:tgtEl>
                                          <p:spTgt spid="39"/>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p:tgtEl>
                                          <p:spTgt spid="40"/>
                                        </p:tgtEl>
                                        <p:attrNameLst>
                                          <p:attrName>ppt_y</p:attrName>
                                        </p:attrNameLst>
                                      </p:cBhvr>
                                      <p:tavLst>
                                        <p:tav tm="0">
                                          <p:val>
                                            <p:strVal val="#ppt_y+#ppt_h*1.125000"/>
                                          </p:val>
                                        </p:tav>
                                        <p:tav tm="100000">
                                          <p:val>
                                            <p:strVal val="#ppt_y"/>
                                          </p:val>
                                        </p:tav>
                                      </p:tavLst>
                                    </p:anim>
                                    <p:animEffect transition="in" filter="wipe(up)">
                                      <p:cBhvr>
                                        <p:cTn id="2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bldLvl="0" animBg="1"/>
      <p:bldP spid="38" grpId="0"/>
      <p:bldP spid="39" grpId="0" bldLvl="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995680" y="259715"/>
            <a:ext cx="4072255" cy="1111885"/>
          </a:xfrm>
          <a:prstGeom prst="rect">
            <a:avLst/>
          </a:prstGeom>
        </p:spPr>
        <p:txBody>
          <a:bodyPr vert="horz" wrap="square" lIns="91440" tIns="45720" rIns="91440" bIns="45720" rtlCol="0" anchor="ctr">
            <a:normAutofit/>
          </a:bodyPr>
          <a:lstStyle>
            <a:lvl1pPr>
              <a:lnSpc>
                <a:spcPct val="90000"/>
              </a:lnSpc>
              <a:spcBef>
                <a:spcPct val="0"/>
              </a:spcBef>
              <a:buNone/>
              <a:defRPr sz="4000">
                <a:solidFill>
                  <a:srgbClr val="00B0F0"/>
                </a:solidFill>
                <a:latin typeface="+mj-lt"/>
                <a:ea typeface="+mj-ea"/>
                <a:cs typeface="+mj-cs"/>
              </a:defRPr>
            </a:lvl1pPr>
          </a:lstStyle>
          <a:p>
            <a:r>
              <a:rPr lang="en-US" altLang="zh-CN" sz="3200" b="1" dirty="0">
                <a:solidFill>
                  <a:schemeClr val="tx1"/>
                </a:solidFill>
                <a:latin typeface="微软雅黑" panose="020B0503020204020204" charset="-122"/>
                <a:ea typeface="微软雅黑" panose="020B0503020204020204" charset="-122"/>
              </a:rPr>
              <a:t>淘宝头条的</a:t>
            </a:r>
            <a:r>
              <a:rPr lang="zh-CN" altLang="en-US" sz="3200" b="1" dirty="0">
                <a:solidFill>
                  <a:schemeClr val="tx1"/>
                </a:solidFill>
                <a:latin typeface="微软雅黑" panose="020B0503020204020204" charset="-122"/>
                <a:ea typeface="微软雅黑" panose="020B0503020204020204" charset="-122"/>
              </a:rPr>
              <a:t>展现位置</a:t>
            </a:r>
            <a:endParaRPr lang="zh-CN" altLang="en-US" sz="3200" b="1" dirty="0">
              <a:solidFill>
                <a:schemeClr val="tx1"/>
              </a:solidFill>
              <a:latin typeface="微软雅黑" panose="020B0503020204020204" charset="-122"/>
              <a:ea typeface="微软雅黑" panose="020B0503020204020204" charset="-122"/>
              <a:cs typeface="+mn-cs"/>
            </a:endParaRPr>
          </a:p>
        </p:txBody>
      </p:sp>
      <p:pic>
        <p:nvPicPr>
          <p:cNvPr id="4" name="图片 3" descr="20149309313"/>
          <p:cNvPicPr>
            <a:picLocks noChangeAspect="1"/>
          </p:cNvPicPr>
          <p:nvPr/>
        </p:nvPicPr>
        <p:blipFill>
          <a:blip r:embed="rId2"/>
          <a:stretch>
            <a:fillRect/>
          </a:stretch>
        </p:blipFill>
        <p:spPr>
          <a:xfrm>
            <a:off x="9034145" y="635"/>
            <a:ext cx="2990300" cy="900007"/>
          </a:xfrm>
          <a:prstGeom prst="rect">
            <a:avLst/>
          </a:prstGeom>
        </p:spPr>
      </p:pic>
      <p:pic>
        <p:nvPicPr>
          <p:cNvPr id="3" name="图片 38" descr="淘宝头条"/>
          <p:cNvPicPr>
            <a:picLocks noChangeAspect="1"/>
          </p:cNvPicPr>
          <p:nvPr/>
        </p:nvPicPr>
        <p:blipFill>
          <a:blip r:embed="rId3"/>
          <a:stretch>
            <a:fillRect/>
          </a:stretch>
        </p:blipFill>
        <p:spPr>
          <a:xfrm>
            <a:off x="1344930" y="1242060"/>
            <a:ext cx="4511040" cy="3892550"/>
          </a:xfrm>
          <a:prstGeom prst="rect">
            <a:avLst/>
          </a:prstGeom>
          <a:ln>
            <a:solidFill>
              <a:schemeClr val="bg2"/>
            </a:solidFill>
          </a:ln>
        </p:spPr>
      </p:pic>
      <p:sp>
        <p:nvSpPr>
          <p:cNvPr id="5" name="文本框 4"/>
          <p:cNvSpPr txBox="1"/>
          <p:nvPr/>
        </p:nvSpPr>
        <p:spPr>
          <a:xfrm>
            <a:off x="2171065" y="5271770"/>
            <a:ext cx="2858770" cy="368300"/>
          </a:xfrm>
          <a:prstGeom prst="rect">
            <a:avLst/>
          </a:prstGeom>
          <a:noFill/>
        </p:spPr>
        <p:txBody>
          <a:bodyPr wrap="square" rtlCol="0">
            <a:spAutoFit/>
          </a:bodyPr>
          <a:p>
            <a:pPr algn="ctr">
              <a:lnSpc>
                <a:spcPct val="100000"/>
              </a:lnSpc>
              <a:spcBef>
                <a:spcPts val="0"/>
              </a:spcBef>
              <a:spcAft>
                <a:spcPts val="0"/>
              </a:spcAft>
            </a:pPr>
            <a:r>
              <a:rPr lang="zh-CN" altLang="en-US"/>
              <a:t>PC端：淘宝网首页展示</a:t>
            </a:r>
            <a:endParaRPr lang="zh-CN" altLang="en-US"/>
          </a:p>
        </p:txBody>
      </p:sp>
      <p:sp>
        <p:nvSpPr>
          <p:cNvPr id="6" name="文本框 5"/>
          <p:cNvSpPr txBox="1"/>
          <p:nvPr/>
        </p:nvSpPr>
        <p:spPr>
          <a:xfrm>
            <a:off x="1621155" y="5777865"/>
            <a:ext cx="4074160" cy="583565"/>
          </a:xfrm>
          <a:prstGeom prst="rect">
            <a:avLst/>
          </a:prstGeom>
          <a:noFill/>
        </p:spPr>
        <p:txBody>
          <a:bodyPr wrap="square" rtlCol="0">
            <a:spAutoFit/>
          </a:bodyPr>
          <a:p>
            <a:pPr algn="ctr">
              <a:lnSpc>
                <a:spcPct val="100000"/>
              </a:lnSpc>
              <a:spcBef>
                <a:spcPts val="0"/>
              </a:spcBef>
              <a:spcAft>
                <a:spcPts val="0"/>
              </a:spcAft>
            </a:pPr>
            <a:r>
              <a:rPr lang="zh-CN" altLang="en-US" sz="1600"/>
              <a:t>进入淘宝网PC端首页，点击“主题市场”分类栏下的“淘宝头条”即可进入。</a:t>
            </a:r>
            <a:endParaRPr lang="zh-CN" altLang="en-US" sz="1600"/>
          </a:p>
        </p:txBody>
      </p:sp>
      <p:grpSp>
        <p:nvGrpSpPr>
          <p:cNvPr id="7" name="组合 6"/>
          <p:cNvGrpSpPr/>
          <p:nvPr/>
        </p:nvGrpSpPr>
        <p:grpSpPr>
          <a:xfrm>
            <a:off x="6550660" y="1242060"/>
            <a:ext cx="4246245" cy="3891915"/>
            <a:chOff x="11556" y="1956"/>
            <a:chExt cx="6687" cy="5952"/>
          </a:xfrm>
        </p:grpSpPr>
        <p:pic>
          <p:nvPicPr>
            <p:cNvPr id="672" name="图片 672" descr="淘宝头条"/>
            <p:cNvPicPr>
              <a:picLocks noChangeAspect="1"/>
            </p:cNvPicPr>
            <p:nvPr/>
          </p:nvPicPr>
          <p:blipFill>
            <a:blip r:embed="rId4"/>
            <a:stretch>
              <a:fillRect/>
            </a:stretch>
          </p:blipFill>
          <p:spPr>
            <a:xfrm>
              <a:off x="11556" y="1956"/>
              <a:ext cx="3341" cy="5953"/>
            </a:xfrm>
            <a:prstGeom prst="rect">
              <a:avLst/>
            </a:prstGeom>
            <a:ln>
              <a:solidFill>
                <a:schemeClr val="bg2"/>
              </a:solidFill>
            </a:ln>
          </p:spPr>
        </p:pic>
        <p:pic>
          <p:nvPicPr>
            <p:cNvPr id="673" name="图片 673" descr="淘宝头条2"/>
            <p:cNvPicPr>
              <a:picLocks noChangeAspect="1"/>
            </p:cNvPicPr>
            <p:nvPr/>
          </p:nvPicPr>
          <p:blipFill>
            <a:blip r:embed="rId5"/>
            <a:stretch>
              <a:fillRect/>
            </a:stretch>
          </p:blipFill>
          <p:spPr>
            <a:xfrm>
              <a:off x="14897" y="1956"/>
              <a:ext cx="3347" cy="5953"/>
            </a:xfrm>
            <a:prstGeom prst="rect">
              <a:avLst/>
            </a:prstGeom>
            <a:ln>
              <a:solidFill>
                <a:schemeClr val="bg2"/>
              </a:solidFill>
            </a:ln>
          </p:spPr>
        </p:pic>
      </p:grpSp>
      <p:sp>
        <p:nvSpPr>
          <p:cNvPr id="8" name="文本框 7"/>
          <p:cNvSpPr txBox="1"/>
          <p:nvPr/>
        </p:nvSpPr>
        <p:spPr>
          <a:xfrm>
            <a:off x="7272655" y="5271770"/>
            <a:ext cx="2978150" cy="368300"/>
          </a:xfrm>
          <a:prstGeom prst="rect">
            <a:avLst/>
          </a:prstGeom>
          <a:noFill/>
        </p:spPr>
        <p:txBody>
          <a:bodyPr wrap="square" rtlCol="0">
            <a:spAutoFit/>
          </a:bodyPr>
          <a:p>
            <a:pPr algn="ctr">
              <a:lnSpc>
                <a:spcPct val="100000"/>
              </a:lnSpc>
              <a:spcBef>
                <a:spcPts val="0"/>
              </a:spcBef>
              <a:spcAft>
                <a:spcPts val="0"/>
              </a:spcAft>
            </a:pPr>
            <a:r>
              <a:rPr lang="zh-CN" altLang="en-US"/>
              <a:t>无线端：手机淘宝首页展示</a:t>
            </a:r>
            <a:endParaRPr lang="zh-CN" altLang="en-US"/>
          </a:p>
        </p:txBody>
      </p:sp>
      <p:sp>
        <p:nvSpPr>
          <p:cNvPr id="9" name="文本框 8"/>
          <p:cNvSpPr txBox="1"/>
          <p:nvPr/>
        </p:nvSpPr>
        <p:spPr>
          <a:xfrm>
            <a:off x="6882130" y="5777865"/>
            <a:ext cx="4074160" cy="583565"/>
          </a:xfrm>
          <a:prstGeom prst="rect">
            <a:avLst/>
          </a:prstGeom>
          <a:noFill/>
        </p:spPr>
        <p:txBody>
          <a:bodyPr wrap="square" rtlCol="0">
            <a:spAutoFit/>
          </a:bodyPr>
          <a:p>
            <a:pPr algn="ctr">
              <a:lnSpc>
                <a:spcPct val="100000"/>
              </a:lnSpc>
              <a:spcBef>
                <a:spcPts val="0"/>
              </a:spcBef>
              <a:spcAft>
                <a:spcPts val="0"/>
              </a:spcAft>
            </a:pPr>
            <a:r>
              <a:rPr lang="zh-CN" altLang="en-US" sz="1600"/>
              <a:t>打开手机淘宝App，点击首页分类栏下的“淘宝头条”即可进入。</a:t>
            </a:r>
            <a:endParaRPr lang="zh-CN" altLang="en-US" sz="1600"/>
          </a:p>
        </p:txBody>
      </p:sp>
    </p:spTree>
    <p:custDataLst>
      <p:tags r:id="rId6"/>
    </p:custData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899"/>
                            </p:stCondLst>
                            <p:childTnLst>
                              <p:par>
                                <p:cTn id="13" presetID="3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1" fill="hold">
                            <p:stCondLst>
                              <p:cond delay="1899"/>
                            </p:stCondLst>
                            <p:childTnLst>
                              <p:par>
                                <p:cTn id="22" presetID="1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p:tgtEl>
                                          <p:spTgt spid="5"/>
                                        </p:tgtEl>
                                        <p:attrNameLst>
                                          <p:attrName>ppt_y</p:attrName>
                                        </p:attrNameLst>
                                      </p:cBhvr>
                                      <p:tavLst>
                                        <p:tav tm="0">
                                          <p:val>
                                            <p:strVal val="#ppt_y+#ppt_h*1.125000"/>
                                          </p:val>
                                        </p:tav>
                                        <p:tav tm="100000">
                                          <p:val>
                                            <p:strVal val="#ppt_y"/>
                                          </p:val>
                                        </p:tav>
                                      </p:tavLst>
                                    </p:anim>
                                    <p:animEffect transition="in" filter="wipe(up)">
                                      <p:cBhvr>
                                        <p:cTn id="25" dur="500"/>
                                        <p:tgtEl>
                                          <p:spTgt spid="5"/>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p:tgtEl>
                                          <p:spTgt spid="6"/>
                                        </p:tgtEl>
                                        <p:attrNameLst>
                                          <p:attrName>ppt_y</p:attrName>
                                        </p:attrNameLst>
                                      </p:cBhvr>
                                      <p:tavLst>
                                        <p:tav tm="0">
                                          <p:val>
                                            <p:strVal val="#ppt_y+#ppt_h*1.125000"/>
                                          </p:val>
                                        </p:tav>
                                        <p:tav tm="100000">
                                          <p:val>
                                            <p:strVal val="#ppt_y"/>
                                          </p:val>
                                        </p:tav>
                                      </p:tavLst>
                                    </p:anim>
                                    <p:animEffect transition="in" filter="wipe(up)">
                                      <p:cBhvr>
                                        <p:cTn id="29" dur="500"/>
                                        <p:tgtEl>
                                          <p:spTgt spid="6"/>
                                        </p:tgtEl>
                                      </p:cBhvr>
                                    </p:animEffect>
                                  </p:childTnLst>
                                </p:cTn>
                              </p:par>
                            </p:childTnLst>
                          </p:cTn>
                        </p:par>
                        <p:par>
                          <p:cTn id="30" fill="hold">
                            <p:stCondLst>
                              <p:cond delay="2399"/>
                            </p:stCondLst>
                            <p:childTnLst>
                              <p:par>
                                <p:cTn id="31" presetID="30"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800" decel="100000"/>
                                        <p:tgtEl>
                                          <p:spTgt spid="7"/>
                                        </p:tgtEl>
                                      </p:cBhvr>
                                    </p:animEffect>
                                    <p:anim calcmode="lin" valueType="num">
                                      <p:cBhvr>
                                        <p:cTn id="34" dur="800" decel="100000" fill="hold"/>
                                        <p:tgtEl>
                                          <p:spTgt spid="7"/>
                                        </p:tgtEl>
                                        <p:attrNameLst>
                                          <p:attrName>style.rotation</p:attrName>
                                        </p:attrNameLst>
                                      </p:cBhvr>
                                      <p:tavLst>
                                        <p:tav tm="0">
                                          <p:val>
                                            <p:fltVal val="-90"/>
                                          </p:val>
                                        </p:tav>
                                        <p:tav tm="100000">
                                          <p:val>
                                            <p:fltVal val="0"/>
                                          </p:val>
                                        </p:tav>
                                      </p:tavLst>
                                    </p:anim>
                                    <p:anim calcmode="lin" valueType="num">
                                      <p:cBhvr>
                                        <p:cTn id="35" dur="800" decel="100000" fill="hold"/>
                                        <p:tgtEl>
                                          <p:spTgt spid="7"/>
                                        </p:tgtEl>
                                        <p:attrNameLst>
                                          <p:attrName>ppt_x</p:attrName>
                                        </p:attrNameLst>
                                      </p:cBhvr>
                                      <p:tavLst>
                                        <p:tav tm="0">
                                          <p:val>
                                            <p:strVal val="#ppt_x+0.4"/>
                                          </p:val>
                                        </p:tav>
                                        <p:tav tm="100000">
                                          <p:val>
                                            <p:strVal val="#ppt_x-0.05"/>
                                          </p:val>
                                        </p:tav>
                                      </p:tavLst>
                                    </p:anim>
                                    <p:anim calcmode="lin" valueType="num">
                                      <p:cBhvr>
                                        <p:cTn id="36" dur="800" decel="100000" fill="hold"/>
                                        <p:tgtEl>
                                          <p:spTgt spid="7"/>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39" fill="hold">
                            <p:stCondLst>
                              <p:cond delay="3399"/>
                            </p:stCondLst>
                            <p:childTnLst>
                              <p:par>
                                <p:cTn id="40" presetID="12" presetClass="entr" presetSubtype="4"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p:tgtEl>
                                          <p:spTgt spid="8"/>
                                        </p:tgtEl>
                                        <p:attrNameLst>
                                          <p:attrName>ppt_y</p:attrName>
                                        </p:attrNameLst>
                                      </p:cBhvr>
                                      <p:tavLst>
                                        <p:tav tm="0">
                                          <p:val>
                                            <p:strVal val="#ppt_y+#ppt_h*1.125000"/>
                                          </p:val>
                                        </p:tav>
                                        <p:tav tm="100000">
                                          <p:val>
                                            <p:strVal val="#ppt_y"/>
                                          </p:val>
                                        </p:tav>
                                      </p:tavLst>
                                    </p:anim>
                                    <p:animEffect transition="in" filter="wipe(up)">
                                      <p:cBhvr>
                                        <p:cTn id="43" dur="500"/>
                                        <p:tgtEl>
                                          <p:spTgt spid="8"/>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p:tgtEl>
                                          <p:spTgt spid="9"/>
                                        </p:tgtEl>
                                        <p:attrNameLst>
                                          <p:attrName>ppt_y</p:attrName>
                                        </p:attrNameLst>
                                      </p:cBhvr>
                                      <p:tavLst>
                                        <p:tav tm="0">
                                          <p:val>
                                            <p:strVal val="#ppt_y+#ppt_h*1.125000"/>
                                          </p:val>
                                        </p:tav>
                                        <p:tav tm="100000">
                                          <p:val>
                                            <p:strVal val="#ppt_y"/>
                                          </p:val>
                                        </p:tav>
                                      </p:tavLst>
                                    </p:anim>
                                    <p:animEffect transition="in" filter="wipe(up)">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995680" y="259715"/>
            <a:ext cx="6005830" cy="1111885"/>
          </a:xfrm>
          <a:prstGeom prst="rect">
            <a:avLst/>
          </a:prstGeom>
        </p:spPr>
        <p:txBody>
          <a:bodyPr vert="horz" wrap="square" lIns="91440" tIns="45720" rIns="91440" bIns="45720" rtlCol="0" anchor="ctr">
            <a:normAutofit/>
          </a:bodyPr>
          <a:lstStyle>
            <a:lvl1pPr>
              <a:lnSpc>
                <a:spcPct val="90000"/>
              </a:lnSpc>
              <a:spcBef>
                <a:spcPct val="0"/>
              </a:spcBef>
              <a:buNone/>
              <a:defRPr sz="4000">
                <a:solidFill>
                  <a:srgbClr val="00B0F0"/>
                </a:solidFill>
                <a:latin typeface="+mj-lt"/>
                <a:ea typeface="+mj-ea"/>
                <a:cs typeface="+mj-cs"/>
              </a:defRPr>
            </a:lvl1pPr>
          </a:lstStyle>
          <a:p>
            <a:r>
              <a:rPr lang="en-US" altLang="zh-CN" sz="3200" b="1" dirty="0">
                <a:solidFill>
                  <a:schemeClr val="tx1"/>
                </a:solidFill>
                <a:latin typeface="微软雅黑" panose="020B0503020204020204" charset="-122"/>
                <a:ea typeface="微软雅黑" panose="020B0503020204020204" charset="-122"/>
              </a:rPr>
              <a:t>淘宝头条入驻标准及准入规则</a:t>
            </a:r>
            <a:endParaRPr lang="en-US" altLang="zh-CN" sz="3200" b="1" dirty="0">
              <a:solidFill>
                <a:schemeClr val="tx1"/>
              </a:solidFill>
              <a:latin typeface="微软雅黑" panose="020B0503020204020204" charset="-122"/>
              <a:ea typeface="微软雅黑" panose="020B0503020204020204" charset="-122"/>
            </a:endParaRPr>
          </a:p>
        </p:txBody>
      </p:sp>
      <p:pic>
        <p:nvPicPr>
          <p:cNvPr id="4" name="图片 3" descr="20149309313"/>
          <p:cNvPicPr>
            <a:picLocks noChangeAspect="1"/>
          </p:cNvPicPr>
          <p:nvPr/>
        </p:nvPicPr>
        <p:blipFill>
          <a:blip r:embed="rId2"/>
          <a:stretch>
            <a:fillRect/>
          </a:stretch>
        </p:blipFill>
        <p:spPr>
          <a:xfrm>
            <a:off x="9034145" y="635"/>
            <a:ext cx="2990300" cy="900007"/>
          </a:xfrm>
          <a:prstGeom prst="rect">
            <a:avLst/>
          </a:prstGeom>
        </p:spPr>
      </p:pic>
      <p:grpSp>
        <p:nvGrpSpPr>
          <p:cNvPr id="3" name="Group 4"/>
          <p:cNvGrpSpPr>
            <a:grpSpLocks noChangeAspect="1"/>
          </p:cNvGrpSpPr>
          <p:nvPr/>
        </p:nvGrpSpPr>
        <p:grpSpPr bwMode="auto">
          <a:xfrm>
            <a:off x="1125220" y="2481580"/>
            <a:ext cx="3715385" cy="4679950"/>
            <a:chOff x="579" y="587"/>
            <a:chExt cx="2243" cy="2825"/>
          </a:xfrm>
          <a:solidFill>
            <a:schemeClr val="accent3"/>
          </a:solidFill>
        </p:grpSpPr>
        <p:grpSp>
          <p:nvGrpSpPr>
            <p:cNvPr id="5" name="Group 205"/>
            <p:cNvGrpSpPr/>
            <p:nvPr/>
          </p:nvGrpSpPr>
          <p:grpSpPr bwMode="auto">
            <a:xfrm>
              <a:off x="579" y="597"/>
              <a:ext cx="2243" cy="2635"/>
              <a:chOff x="579" y="597"/>
              <a:chExt cx="2243" cy="2635"/>
            </a:xfrm>
            <a:grpFill/>
          </p:grpSpPr>
          <p:sp>
            <p:nvSpPr>
              <p:cNvPr id="388" name="Oval 5"/>
              <p:cNvSpPr>
                <a:spLocks noChangeArrowheads="1"/>
              </p:cNvSpPr>
              <p:nvPr/>
            </p:nvSpPr>
            <p:spPr bwMode="auto">
              <a:xfrm>
                <a:off x="960" y="874"/>
                <a:ext cx="1033" cy="8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89" name="Freeform 6"/>
              <p:cNvSpPr/>
              <p:nvPr/>
            </p:nvSpPr>
            <p:spPr bwMode="auto">
              <a:xfrm>
                <a:off x="1470" y="1568"/>
                <a:ext cx="476" cy="179"/>
              </a:xfrm>
              <a:custGeom>
                <a:avLst/>
                <a:gdLst>
                  <a:gd name="T0" fmla="*/ 210 w 327"/>
                  <a:gd name="T1" fmla="*/ 16 h 123"/>
                  <a:gd name="T2" fmla="*/ 327 w 327"/>
                  <a:gd name="T3" fmla="*/ 99 h 123"/>
                  <a:gd name="T4" fmla="*/ 96 w 327"/>
                  <a:gd name="T5" fmla="*/ 62 h 123"/>
                  <a:gd name="T6" fmla="*/ 210 w 327"/>
                  <a:gd name="T7" fmla="*/ 16 h 123"/>
                </a:gdLst>
                <a:ahLst/>
                <a:cxnLst>
                  <a:cxn ang="0">
                    <a:pos x="T0" y="T1"/>
                  </a:cxn>
                  <a:cxn ang="0">
                    <a:pos x="T2" y="T3"/>
                  </a:cxn>
                  <a:cxn ang="0">
                    <a:pos x="T4" y="T5"/>
                  </a:cxn>
                  <a:cxn ang="0">
                    <a:pos x="T6" y="T7"/>
                  </a:cxn>
                </a:cxnLst>
                <a:rect l="0" t="0" r="r" b="b"/>
                <a:pathLst>
                  <a:path w="327" h="123">
                    <a:moveTo>
                      <a:pt x="210" y="16"/>
                    </a:moveTo>
                    <a:cubicBezTo>
                      <a:pt x="210" y="16"/>
                      <a:pt x="265" y="86"/>
                      <a:pt x="327" y="99"/>
                    </a:cubicBezTo>
                    <a:cubicBezTo>
                      <a:pt x="327" y="99"/>
                      <a:pt x="192" y="123"/>
                      <a:pt x="96" y="62"/>
                    </a:cubicBezTo>
                    <a:cubicBezTo>
                      <a:pt x="0" y="0"/>
                      <a:pt x="210" y="16"/>
                      <a:pt x="2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90" name="Oval 7"/>
              <p:cNvSpPr>
                <a:spLocks noChangeArrowheads="1"/>
              </p:cNvSpPr>
              <p:nvPr/>
            </p:nvSpPr>
            <p:spPr bwMode="auto">
              <a:xfrm>
                <a:off x="1070" y="685"/>
                <a:ext cx="35" cy="3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91" name="Freeform 8"/>
              <p:cNvSpPr/>
              <p:nvPr/>
            </p:nvSpPr>
            <p:spPr bwMode="auto">
              <a:xfrm>
                <a:off x="1047" y="731"/>
                <a:ext cx="81" cy="189"/>
              </a:xfrm>
              <a:custGeom>
                <a:avLst/>
                <a:gdLst>
                  <a:gd name="T0" fmla="*/ 28 w 56"/>
                  <a:gd name="T1" fmla="*/ 72 h 130"/>
                  <a:gd name="T2" fmla="*/ 33 w 56"/>
                  <a:gd name="T3" fmla="*/ 130 h 130"/>
                  <a:gd name="T4" fmla="*/ 44 w 56"/>
                  <a:gd name="T5" fmla="*/ 130 h 130"/>
                  <a:gd name="T6" fmla="*/ 44 w 56"/>
                  <a:gd name="T7" fmla="*/ 62 h 130"/>
                  <a:gd name="T8" fmla="*/ 52 w 56"/>
                  <a:gd name="T9" fmla="*/ 62 h 130"/>
                  <a:gd name="T10" fmla="*/ 54 w 56"/>
                  <a:gd name="T11" fmla="*/ 23 h 130"/>
                  <a:gd name="T12" fmla="*/ 44 w 56"/>
                  <a:gd name="T13" fmla="*/ 1 h 130"/>
                  <a:gd name="T14" fmla="*/ 36 w 56"/>
                  <a:gd name="T15" fmla="*/ 0 h 130"/>
                  <a:gd name="T16" fmla="*/ 28 w 56"/>
                  <a:gd name="T17" fmla="*/ 0 h 130"/>
                  <a:gd name="T18" fmla="*/ 20 w 56"/>
                  <a:gd name="T19" fmla="*/ 0 h 130"/>
                  <a:gd name="T20" fmla="*/ 13 w 56"/>
                  <a:gd name="T21" fmla="*/ 1 h 130"/>
                  <a:gd name="T22" fmla="*/ 2 w 56"/>
                  <a:gd name="T23" fmla="*/ 23 h 130"/>
                  <a:gd name="T24" fmla="*/ 5 w 56"/>
                  <a:gd name="T25" fmla="*/ 62 h 130"/>
                  <a:gd name="T26" fmla="*/ 13 w 56"/>
                  <a:gd name="T27" fmla="*/ 62 h 130"/>
                  <a:gd name="T28" fmla="*/ 13 w 56"/>
                  <a:gd name="T29" fmla="*/ 130 h 130"/>
                  <a:gd name="T30" fmla="*/ 23 w 56"/>
                  <a:gd name="T31" fmla="*/ 130 h 130"/>
                  <a:gd name="T32" fmla="*/ 28 w 56"/>
                  <a:gd name="T33" fmla="*/ 7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0">
                    <a:moveTo>
                      <a:pt x="28" y="72"/>
                    </a:moveTo>
                    <a:cubicBezTo>
                      <a:pt x="33" y="130"/>
                      <a:pt x="33" y="130"/>
                      <a:pt x="33" y="130"/>
                    </a:cubicBezTo>
                    <a:cubicBezTo>
                      <a:pt x="44" y="130"/>
                      <a:pt x="44" y="130"/>
                      <a:pt x="44" y="130"/>
                    </a:cubicBezTo>
                    <a:cubicBezTo>
                      <a:pt x="44" y="62"/>
                      <a:pt x="44" y="62"/>
                      <a:pt x="44" y="62"/>
                    </a:cubicBezTo>
                    <a:cubicBezTo>
                      <a:pt x="52" y="62"/>
                      <a:pt x="52" y="62"/>
                      <a:pt x="52" y="62"/>
                    </a:cubicBezTo>
                    <a:cubicBezTo>
                      <a:pt x="54" y="23"/>
                      <a:pt x="54" y="23"/>
                      <a:pt x="54" y="23"/>
                    </a:cubicBezTo>
                    <a:cubicBezTo>
                      <a:pt x="54" y="23"/>
                      <a:pt x="56" y="6"/>
                      <a:pt x="44" y="1"/>
                    </a:cubicBezTo>
                    <a:cubicBezTo>
                      <a:pt x="42" y="0"/>
                      <a:pt x="39" y="0"/>
                      <a:pt x="36" y="0"/>
                    </a:cubicBezTo>
                    <a:cubicBezTo>
                      <a:pt x="28" y="0"/>
                      <a:pt x="28" y="0"/>
                      <a:pt x="28" y="0"/>
                    </a:cubicBezTo>
                    <a:cubicBezTo>
                      <a:pt x="20" y="0"/>
                      <a:pt x="20" y="0"/>
                      <a:pt x="20" y="0"/>
                    </a:cubicBezTo>
                    <a:cubicBezTo>
                      <a:pt x="17" y="0"/>
                      <a:pt x="15" y="0"/>
                      <a:pt x="13" y="1"/>
                    </a:cubicBezTo>
                    <a:cubicBezTo>
                      <a:pt x="0" y="6"/>
                      <a:pt x="2" y="23"/>
                      <a:pt x="2" y="23"/>
                    </a:cubicBezTo>
                    <a:cubicBezTo>
                      <a:pt x="5" y="62"/>
                      <a:pt x="5" y="62"/>
                      <a:pt x="5" y="62"/>
                    </a:cubicBezTo>
                    <a:cubicBezTo>
                      <a:pt x="13" y="62"/>
                      <a:pt x="13" y="62"/>
                      <a:pt x="13" y="62"/>
                    </a:cubicBezTo>
                    <a:cubicBezTo>
                      <a:pt x="13" y="130"/>
                      <a:pt x="13" y="130"/>
                      <a:pt x="13" y="130"/>
                    </a:cubicBezTo>
                    <a:cubicBezTo>
                      <a:pt x="23" y="130"/>
                      <a:pt x="23" y="130"/>
                      <a:pt x="23" y="130"/>
                    </a:cubicBezTo>
                    <a:lnTo>
                      <a:pt x="2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92" name="Oval 9"/>
              <p:cNvSpPr>
                <a:spLocks noChangeArrowheads="1"/>
              </p:cNvSpPr>
              <p:nvPr/>
            </p:nvSpPr>
            <p:spPr bwMode="auto">
              <a:xfrm>
                <a:off x="1108" y="2413"/>
                <a:ext cx="35" cy="3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93" name="Freeform 10"/>
              <p:cNvSpPr/>
              <p:nvPr/>
            </p:nvSpPr>
            <p:spPr bwMode="auto">
              <a:xfrm>
                <a:off x="1085" y="2457"/>
                <a:ext cx="81" cy="189"/>
              </a:xfrm>
              <a:custGeom>
                <a:avLst/>
                <a:gdLst>
                  <a:gd name="T0" fmla="*/ 28 w 56"/>
                  <a:gd name="T1" fmla="*/ 73 h 130"/>
                  <a:gd name="T2" fmla="*/ 33 w 56"/>
                  <a:gd name="T3" fmla="*/ 130 h 130"/>
                  <a:gd name="T4" fmla="*/ 44 w 56"/>
                  <a:gd name="T5" fmla="*/ 130 h 130"/>
                  <a:gd name="T6" fmla="*/ 44 w 56"/>
                  <a:gd name="T7" fmla="*/ 63 h 130"/>
                  <a:gd name="T8" fmla="*/ 52 w 56"/>
                  <a:gd name="T9" fmla="*/ 63 h 130"/>
                  <a:gd name="T10" fmla="*/ 54 w 56"/>
                  <a:gd name="T11" fmla="*/ 24 h 130"/>
                  <a:gd name="T12" fmla="*/ 44 w 56"/>
                  <a:gd name="T13" fmla="*/ 2 h 130"/>
                  <a:gd name="T14" fmla="*/ 36 w 56"/>
                  <a:gd name="T15" fmla="*/ 0 h 130"/>
                  <a:gd name="T16" fmla="*/ 28 w 56"/>
                  <a:gd name="T17" fmla="*/ 0 h 130"/>
                  <a:gd name="T18" fmla="*/ 20 w 56"/>
                  <a:gd name="T19" fmla="*/ 0 h 130"/>
                  <a:gd name="T20" fmla="*/ 13 w 56"/>
                  <a:gd name="T21" fmla="*/ 2 h 130"/>
                  <a:gd name="T22" fmla="*/ 2 w 56"/>
                  <a:gd name="T23" fmla="*/ 24 h 130"/>
                  <a:gd name="T24" fmla="*/ 5 w 56"/>
                  <a:gd name="T25" fmla="*/ 63 h 130"/>
                  <a:gd name="T26" fmla="*/ 13 w 56"/>
                  <a:gd name="T27" fmla="*/ 63 h 130"/>
                  <a:gd name="T28" fmla="*/ 13 w 56"/>
                  <a:gd name="T29" fmla="*/ 130 h 130"/>
                  <a:gd name="T30" fmla="*/ 23 w 56"/>
                  <a:gd name="T31" fmla="*/ 130 h 130"/>
                  <a:gd name="T32" fmla="*/ 28 w 56"/>
                  <a:gd name="T33" fmla="*/ 7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30">
                    <a:moveTo>
                      <a:pt x="28" y="73"/>
                    </a:moveTo>
                    <a:cubicBezTo>
                      <a:pt x="33" y="130"/>
                      <a:pt x="33" y="130"/>
                      <a:pt x="33" y="130"/>
                    </a:cubicBezTo>
                    <a:cubicBezTo>
                      <a:pt x="44" y="130"/>
                      <a:pt x="44" y="130"/>
                      <a:pt x="44" y="130"/>
                    </a:cubicBezTo>
                    <a:cubicBezTo>
                      <a:pt x="44" y="63"/>
                      <a:pt x="44" y="63"/>
                      <a:pt x="44" y="63"/>
                    </a:cubicBezTo>
                    <a:cubicBezTo>
                      <a:pt x="52" y="63"/>
                      <a:pt x="52" y="63"/>
                      <a:pt x="52" y="63"/>
                    </a:cubicBezTo>
                    <a:cubicBezTo>
                      <a:pt x="54" y="24"/>
                      <a:pt x="54" y="24"/>
                      <a:pt x="54" y="24"/>
                    </a:cubicBezTo>
                    <a:cubicBezTo>
                      <a:pt x="54" y="24"/>
                      <a:pt x="56" y="7"/>
                      <a:pt x="44" y="2"/>
                    </a:cubicBezTo>
                    <a:cubicBezTo>
                      <a:pt x="42" y="1"/>
                      <a:pt x="39" y="0"/>
                      <a:pt x="36" y="0"/>
                    </a:cubicBezTo>
                    <a:cubicBezTo>
                      <a:pt x="28" y="0"/>
                      <a:pt x="28" y="0"/>
                      <a:pt x="28" y="0"/>
                    </a:cubicBezTo>
                    <a:cubicBezTo>
                      <a:pt x="20" y="0"/>
                      <a:pt x="20" y="0"/>
                      <a:pt x="20" y="0"/>
                    </a:cubicBezTo>
                    <a:cubicBezTo>
                      <a:pt x="17" y="0"/>
                      <a:pt x="15" y="1"/>
                      <a:pt x="13" y="2"/>
                    </a:cubicBezTo>
                    <a:cubicBezTo>
                      <a:pt x="0" y="7"/>
                      <a:pt x="2" y="24"/>
                      <a:pt x="2" y="24"/>
                    </a:cubicBezTo>
                    <a:cubicBezTo>
                      <a:pt x="5" y="63"/>
                      <a:pt x="5" y="63"/>
                      <a:pt x="5" y="63"/>
                    </a:cubicBezTo>
                    <a:cubicBezTo>
                      <a:pt x="13" y="63"/>
                      <a:pt x="13" y="63"/>
                      <a:pt x="13" y="63"/>
                    </a:cubicBezTo>
                    <a:cubicBezTo>
                      <a:pt x="13" y="130"/>
                      <a:pt x="13" y="130"/>
                      <a:pt x="13" y="130"/>
                    </a:cubicBezTo>
                    <a:cubicBezTo>
                      <a:pt x="23" y="130"/>
                      <a:pt x="23" y="130"/>
                      <a:pt x="23" y="130"/>
                    </a:cubicBezTo>
                    <a:lnTo>
                      <a:pt x="28"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94" name="Oval 11"/>
              <p:cNvSpPr>
                <a:spLocks noChangeArrowheads="1"/>
              </p:cNvSpPr>
              <p:nvPr/>
            </p:nvSpPr>
            <p:spPr bwMode="auto">
              <a:xfrm>
                <a:off x="2281" y="1074"/>
                <a:ext cx="50" cy="5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95" name="Freeform 12"/>
              <p:cNvSpPr/>
              <p:nvPr/>
            </p:nvSpPr>
            <p:spPr bwMode="auto">
              <a:xfrm>
                <a:off x="2247" y="1138"/>
                <a:ext cx="118" cy="276"/>
              </a:xfrm>
              <a:custGeom>
                <a:avLst/>
                <a:gdLst>
                  <a:gd name="T0" fmla="*/ 41 w 81"/>
                  <a:gd name="T1" fmla="*/ 106 h 190"/>
                  <a:gd name="T2" fmla="*/ 48 w 81"/>
                  <a:gd name="T3" fmla="*/ 190 h 190"/>
                  <a:gd name="T4" fmla="*/ 63 w 81"/>
                  <a:gd name="T5" fmla="*/ 190 h 190"/>
                  <a:gd name="T6" fmla="*/ 63 w 81"/>
                  <a:gd name="T7" fmla="*/ 91 h 190"/>
                  <a:gd name="T8" fmla="*/ 75 w 81"/>
                  <a:gd name="T9" fmla="*/ 91 h 190"/>
                  <a:gd name="T10" fmla="*/ 79 w 81"/>
                  <a:gd name="T11" fmla="*/ 34 h 190"/>
                  <a:gd name="T12" fmla="*/ 63 w 81"/>
                  <a:gd name="T13" fmla="*/ 2 h 190"/>
                  <a:gd name="T14" fmla="*/ 52 w 81"/>
                  <a:gd name="T15" fmla="*/ 0 h 190"/>
                  <a:gd name="T16" fmla="*/ 41 w 81"/>
                  <a:gd name="T17" fmla="*/ 0 h 190"/>
                  <a:gd name="T18" fmla="*/ 29 w 81"/>
                  <a:gd name="T19" fmla="*/ 0 h 190"/>
                  <a:gd name="T20" fmla="*/ 18 w 81"/>
                  <a:gd name="T21" fmla="*/ 2 h 190"/>
                  <a:gd name="T22" fmla="*/ 2 w 81"/>
                  <a:gd name="T23" fmla="*/ 34 h 190"/>
                  <a:gd name="T24" fmla="*/ 6 w 81"/>
                  <a:gd name="T25" fmla="*/ 91 h 190"/>
                  <a:gd name="T26" fmla="*/ 18 w 81"/>
                  <a:gd name="T27" fmla="*/ 91 h 190"/>
                  <a:gd name="T28" fmla="*/ 18 w 81"/>
                  <a:gd name="T29" fmla="*/ 190 h 190"/>
                  <a:gd name="T30" fmla="*/ 33 w 81"/>
                  <a:gd name="T31" fmla="*/ 190 h 190"/>
                  <a:gd name="T32" fmla="*/ 41 w 81"/>
                  <a:gd name="T33" fmla="*/ 10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190">
                    <a:moveTo>
                      <a:pt x="41" y="106"/>
                    </a:moveTo>
                    <a:cubicBezTo>
                      <a:pt x="48" y="190"/>
                      <a:pt x="48" y="190"/>
                      <a:pt x="48" y="190"/>
                    </a:cubicBezTo>
                    <a:cubicBezTo>
                      <a:pt x="63" y="190"/>
                      <a:pt x="63" y="190"/>
                      <a:pt x="63" y="190"/>
                    </a:cubicBezTo>
                    <a:cubicBezTo>
                      <a:pt x="63" y="91"/>
                      <a:pt x="63" y="91"/>
                      <a:pt x="63" y="91"/>
                    </a:cubicBezTo>
                    <a:cubicBezTo>
                      <a:pt x="75" y="91"/>
                      <a:pt x="75" y="91"/>
                      <a:pt x="75" y="91"/>
                    </a:cubicBezTo>
                    <a:cubicBezTo>
                      <a:pt x="79" y="34"/>
                      <a:pt x="79" y="34"/>
                      <a:pt x="79" y="34"/>
                    </a:cubicBezTo>
                    <a:cubicBezTo>
                      <a:pt x="79" y="34"/>
                      <a:pt x="81" y="9"/>
                      <a:pt x="63" y="2"/>
                    </a:cubicBezTo>
                    <a:cubicBezTo>
                      <a:pt x="60" y="1"/>
                      <a:pt x="56" y="0"/>
                      <a:pt x="52" y="0"/>
                    </a:cubicBezTo>
                    <a:cubicBezTo>
                      <a:pt x="41" y="0"/>
                      <a:pt x="41" y="0"/>
                      <a:pt x="41" y="0"/>
                    </a:cubicBezTo>
                    <a:cubicBezTo>
                      <a:pt x="29" y="0"/>
                      <a:pt x="29" y="0"/>
                      <a:pt x="29" y="0"/>
                    </a:cubicBezTo>
                    <a:cubicBezTo>
                      <a:pt x="25" y="0"/>
                      <a:pt x="21" y="1"/>
                      <a:pt x="18" y="2"/>
                    </a:cubicBezTo>
                    <a:cubicBezTo>
                      <a:pt x="0" y="9"/>
                      <a:pt x="2" y="34"/>
                      <a:pt x="2" y="34"/>
                    </a:cubicBezTo>
                    <a:cubicBezTo>
                      <a:pt x="6" y="91"/>
                      <a:pt x="6" y="91"/>
                      <a:pt x="6" y="91"/>
                    </a:cubicBezTo>
                    <a:cubicBezTo>
                      <a:pt x="18" y="91"/>
                      <a:pt x="18" y="91"/>
                      <a:pt x="18" y="91"/>
                    </a:cubicBezTo>
                    <a:cubicBezTo>
                      <a:pt x="18" y="190"/>
                      <a:pt x="18" y="190"/>
                      <a:pt x="18" y="190"/>
                    </a:cubicBezTo>
                    <a:cubicBezTo>
                      <a:pt x="33" y="190"/>
                      <a:pt x="33" y="190"/>
                      <a:pt x="33" y="190"/>
                    </a:cubicBezTo>
                    <a:lnTo>
                      <a:pt x="41"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96" name="Oval 13"/>
              <p:cNvSpPr>
                <a:spLocks noChangeArrowheads="1"/>
              </p:cNvSpPr>
              <p:nvPr/>
            </p:nvSpPr>
            <p:spPr bwMode="auto">
              <a:xfrm>
                <a:off x="2342" y="2039"/>
                <a:ext cx="46" cy="4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97" name="Freeform 14"/>
              <p:cNvSpPr/>
              <p:nvPr/>
            </p:nvSpPr>
            <p:spPr bwMode="auto">
              <a:xfrm>
                <a:off x="2311" y="2099"/>
                <a:ext cx="108" cy="250"/>
              </a:xfrm>
              <a:custGeom>
                <a:avLst/>
                <a:gdLst>
                  <a:gd name="T0" fmla="*/ 37 w 74"/>
                  <a:gd name="T1" fmla="*/ 96 h 172"/>
                  <a:gd name="T2" fmla="*/ 44 w 74"/>
                  <a:gd name="T3" fmla="*/ 172 h 172"/>
                  <a:gd name="T4" fmla="*/ 58 w 74"/>
                  <a:gd name="T5" fmla="*/ 172 h 172"/>
                  <a:gd name="T6" fmla="*/ 58 w 74"/>
                  <a:gd name="T7" fmla="*/ 82 h 172"/>
                  <a:gd name="T8" fmla="*/ 68 w 74"/>
                  <a:gd name="T9" fmla="*/ 82 h 172"/>
                  <a:gd name="T10" fmla="*/ 71 w 74"/>
                  <a:gd name="T11" fmla="*/ 31 h 172"/>
                  <a:gd name="T12" fmla="*/ 57 w 74"/>
                  <a:gd name="T13" fmla="*/ 2 h 172"/>
                  <a:gd name="T14" fmla="*/ 47 w 74"/>
                  <a:gd name="T15" fmla="*/ 0 h 172"/>
                  <a:gd name="T16" fmla="*/ 37 w 74"/>
                  <a:gd name="T17" fmla="*/ 0 h 172"/>
                  <a:gd name="T18" fmla="*/ 26 w 74"/>
                  <a:gd name="T19" fmla="*/ 0 h 172"/>
                  <a:gd name="T20" fmla="*/ 16 w 74"/>
                  <a:gd name="T21" fmla="*/ 2 h 172"/>
                  <a:gd name="T22" fmla="*/ 2 w 74"/>
                  <a:gd name="T23" fmla="*/ 31 h 172"/>
                  <a:gd name="T24" fmla="*/ 6 w 74"/>
                  <a:gd name="T25" fmla="*/ 82 h 172"/>
                  <a:gd name="T26" fmla="*/ 16 w 74"/>
                  <a:gd name="T27" fmla="*/ 82 h 172"/>
                  <a:gd name="T28" fmla="*/ 16 w 74"/>
                  <a:gd name="T29" fmla="*/ 172 h 172"/>
                  <a:gd name="T30" fmla="*/ 30 w 74"/>
                  <a:gd name="T31" fmla="*/ 172 h 172"/>
                  <a:gd name="T32" fmla="*/ 37 w 74"/>
                  <a:gd name="T33" fmla="*/ 9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72">
                    <a:moveTo>
                      <a:pt x="37" y="96"/>
                    </a:moveTo>
                    <a:cubicBezTo>
                      <a:pt x="44" y="172"/>
                      <a:pt x="44" y="172"/>
                      <a:pt x="44" y="172"/>
                    </a:cubicBezTo>
                    <a:cubicBezTo>
                      <a:pt x="58" y="172"/>
                      <a:pt x="58" y="172"/>
                      <a:pt x="58" y="172"/>
                    </a:cubicBezTo>
                    <a:cubicBezTo>
                      <a:pt x="58" y="82"/>
                      <a:pt x="58" y="82"/>
                      <a:pt x="58" y="82"/>
                    </a:cubicBezTo>
                    <a:cubicBezTo>
                      <a:pt x="68" y="82"/>
                      <a:pt x="68" y="82"/>
                      <a:pt x="68" y="82"/>
                    </a:cubicBezTo>
                    <a:cubicBezTo>
                      <a:pt x="71" y="31"/>
                      <a:pt x="71" y="31"/>
                      <a:pt x="71" y="31"/>
                    </a:cubicBezTo>
                    <a:cubicBezTo>
                      <a:pt x="71" y="31"/>
                      <a:pt x="74" y="8"/>
                      <a:pt x="57" y="2"/>
                    </a:cubicBezTo>
                    <a:cubicBezTo>
                      <a:pt x="55" y="0"/>
                      <a:pt x="51" y="0"/>
                      <a:pt x="47" y="0"/>
                    </a:cubicBezTo>
                    <a:cubicBezTo>
                      <a:pt x="37" y="0"/>
                      <a:pt x="37" y="0"/>
                      <a:pt x="37" y="0"/>
                    </a:cubicBezTo>
                    <a:cubicBezTo>
                      <a:pt x="26" y="0"/>
                      <a:pt x="26" y="0"/>
                      <a:pt x="26" y="0"/>
                    </a:cubicBezTo>
                    <a:cubicBezTo>
                      <a:pt x="22" y="0"/>
                      <a:pt x="19" y="0"/>
                      <a:pt x="16" y="2"/>
                    </a:cubicBezTo>
                    <a:cubicBezTo>
                      <a:pt x="0" y="8"/>
                      <a:pt x="2" y="31"/>
                      <a:pt x="2" y="31"/>
                    </a:cubicBezTo>
                    <a:cubicBezTo>
                      <a:pt x="6" y="82"/>
                      <a:pt x="6" y="82"/>
                      <a:pt x="6" y="82"/>
                    </a:cubicBezTo>
                    <a:cubicBezTo>
                      <a:pt x="16" y="82"/>
                      <a:pt x="16" y="82"/>
                      <a:pt x="16" y="82"/>
                    </a:cubicBezTo>
                    <a:cubicBezTo>
                      <a:pt x="16" y="172"/>
                      <a:pt x="16" y="172"/>
                      <a:pt x="16" y="172"/>
                    </a:cubicBezTo>
                    <a:cubicBezTo>
                      <a:pt x="30" y="172"/>
                      <a:pt x="30" y="172"/>
                      <a:pt x="30" y="172"/>
                    </a:cubicBezTo>
                    <a:lnTo>
                      <a:pt x="37"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98" name="Oval 15"/>
              <p:cNvSpPr>
                <a:spLocks noChangeArrowheads="1"/>
              </p:cNvSpPr>
              <p:nvPr/>
            </p:nvSpPr>
            <p:spPr bwMode="auto">
              <a:xfrm>
                <a:off x="1654" y="2276"/>
                <a:ext cx="52" cy="5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99" name="Freeform 16"/>
              <p:cNvSpPr/>
              <p:nvPr/>
            </p:nvSpPr>
            <p:spPr bwMode="auto">
              <a:xfrm>
                <a:off x="1619" y="2342"/>
                <a:ext cx="122" cy="282"/>
              </a:xfrm>
              <a:custGeom>
                <a:avLst/>
                <a:gdLst>
                  <a:gd name="T0" fmla="*/ 42 w 84"/>
                  <a:gd name="T1" fmla="*/ 109 h 194"/>
                  <a:gd name="T2" fmla="*/ 50 w 84"/>
                  <a:gd name="T3" fmla="*/ 194 h 194"/>
                  <a:gd name="T4" fmla="*/ 65 w 84"/>
                  <a:gd name="T5" fmla="*/ 194 h 194"/>
                  <a:gd name="T6" fmla="*/ 65 w 84"/>
                  <a:gd name="T7" fmla="*/ 93 h 194"/>
                  <a:gd name="T8" fmla="*/ 77 w 84"/>
                  <a:gd name="T9" fmla="*/ 93 h 194"/>
                  <a:gd name="T10" fmla="*/ 81 w 84"/>
                  <a:gd name="T11" fmla="*/ 35 h 194"/>
                  <a:gd name="T12" fmla="*/ 65 w 84"/>
                  <a:gd name="T13" fmla="*/ 2 h 194"/>
                  <a:gd name="T14" fmla="*/ 54 w 84"/>
                  <a:gd name="T15" fmla="*/ 0 h 194"/>
                  <a:gd name="T16" fmla="*/ 42 w 84"/>
                  <a:gd name="T17" fmla="*/ 0 h 194"/>
                  <a:gd name="T18" fmla="*/ 30 w 84"/>
                  <a:gd name="T19" fmla="*/ 0 h 194"/>
                  <a:gd name="T20" fmla="*/ 19 w 84"/>
                  <a:gd name="T21" fmla="*/ 2 h 194"/>
                  <a:gd name="T22" fmla="*/ 3 w 84"/>
                  <a:gd name="T23" fmla="*/ 35 h 194"/>
                  <a:gd name="T24" fmla="*/ 7 w 84"/>
                  <a:gd name="T25" fmla="*/ 93 h 194"/>
                  <a:gd name="T26" fmla="*/ 19 w 84"/>
                  <a:gd name="T27" fmla="*/ 93 h 194"/>
                  <a:gd name="T28" fmla="*/ 19 w 84"/>
                  <a:gd name="T29" fmla="*/ 194 h 194"/>
                  <a:gd name="T30" fmla="*/ 34 w 84"/>
                  <a:gd name="T31" fmla="*/ 194 h 194"/>
                  <a:gd name="T32" fmla="*/ 42 w 84"/>
                  <a:gd name="T33" fmla="*/ 10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94">
                    <a:moveTo>
                      <a:pt x="42" y="109"/>
                    </a:moveTo>
                    <a:cubicBezTo>
                      <a:pt x="50" y="194"/>
                      <a:pt x="50" y="194"/>
                      <a:pt x="50" y="194"/>
                    </a:cubicBezTo>
                    <a:cubicBezTo>
                      <a:pt x="65" y="194"/>
                      <a:pt x="65" y="194"/>
                      <a:pt x="65" y="194"/>
                    </a:cubicBezTo>
                    <a:cubicBezTo>
                      <a:pt x="65" y="93"/>
                      <a:pt x="65" y="93"/>
                      <a:pt x="65" y="93"/>
                    </a:cubicBezTo>
                    <a:cubicBezTo>
                      <a:pt x="77" y="93"/>
                      <a:pt x="77" y="93"/>
                      <a:pt x="77" y="93"/>
                    </a:cubicBezTo>
                    <a:cubicBezTo>
                      <a:pt x="81" y="35"/>
                      <a:pt x="81" y="35"/>
                      <a:pt x="81" y="35"/>
                    </a:cubicBezTo>
                    <a:cubicBezTo>
                      <a:pt x="81" y="35"/>
                      <a:pt x="84" y="9"/>
                      <a:pt x="65" y="2"/>
                    </a:cubicBezTo>
                    <a:cubicBezTo>
                      <a:pt x="62" y="1"/>
                      <a:pt x="58" y="0"/>
                      <a:pt x="54" y="0"/>
                    </a:cubicBezTo>
                    <a:cubicBezTo>
                      <a:pt x="42" y="0"/>
                      <a:pt x="42" y="0"/>
                      <a:pt x="42" y="0"/>
                    </a:cubicBezTo>
                    <a:cubicBezTo>
                      <a:pt x="30" y="0"/>
                      <a:pt x="30" y="0"/>
                      <a:pt x="30" y="0"/>
                    </a:cubicBezTo>
                    <a:cubicBezTo>
                      <a:pt x="26" y="0"/>
                      <a:pt x="22" y="1"/>
                      <a:pt x="19" y="2"/>
                    </a:cubicBezTo>
                    <a:cubicBezTo>
                      <a:pt x="0" y="9"/>
                      <a:pt x="3" y="35"/>
                      <a:pt x="3" y="35"/>
                    </a:cubicBezTo>
                    <a:cubicBezTo>
                      <a:pt x="7" y="93"/>
                      <a:pt x="7" y="93"/>
                      <a:pt x="7" y="93"/>
                    </a:cubicBezTo>
                    <a:cubicBezTo>
                      <a:pt x="19" y="93"/>
                      <a:pt x="19" y="93"/>
                      <a:pt x="19" y="93"/>
                    </a:cubicBezTo>
                    <a:cubicBezTo>
                      <a:pt x="19" y="194"/>
                      <a:pt x="19" y="194"/>
                      <a:pt x="19" y="194"/>
                    </a:cubicBezTo>
                    <a:cubicBezTo>
                      <a:pt x="34" y="194"/>
                      <a:pt x="34" y="194"/>
                      <a:pt x="34" y="194"/>
                    </a:cubicBezTo>
                    <a:lnTo>
                      <a:pt x="42" y="1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00" name="Oval 17"/>
              <p:cNvSpPr>
                <a:spLocks noChangeArrowheads="1"/>
              </p:cNvSpPr>
              <p:nvPr/>
            </p:nvSpPr>
            <p:spPr bwMode="auto">
              <a:xfrm>
                <a:off x="615" y="1446"/>
                <a:ext cx="35" cy="3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01" name="Freeform 18"/>
              <p:cNvSpPr/>
              <p:nvPr/>
            </p:nvSpPr>
            <p:spPr bwMode="auto">
              <a:xfrm>
                <a:off x="579" y="1485"/>
                <a:ext cx="125" cy="191"/>
              </a:xfrm>
              <a:custGeom>
                <a:avLst/>
                <a:gdLst>
                  <a:gd name="T0" fmla="*/ 86 w 86"/>
                  <a:gd name="T1" fmla="*/ 49 h 131"/>
                  <a:gd name="T2" fmla="*/ 54 w 86"/>
                  <a:gd name="T3" fmla="*/ 9 h 131"/>
                  <a:gd name="T4" fmla="*/ 38 w 86"/>
                  <a:gd name="T5" fmla="*/ 1 h 131"/>
                  <a:gd name="T6" fmla="*/ 28 w 86"/>
                  <a:gd name="T7" fmla="*/ 5 h 131"/>
                  <a:gd name="T8" fmla="*/ 21 w 86"/>
                  <a:gd name="T9" fmla="*/ 29 h 131"/>
                  <a:gd name="T10" fmla="*/ 21 w 86"/>
                  <a:gd name="T11" fmla="*/ 30 h 131"/>
                  <a:gd name="T12" fmla="*/ 0 w 86"/>
                  <a:gd name="T13" fmla="*/ 58 h 131"/>
                  <a:gd name="T14" fmla="*/ 6 w 86"/>
                  <a:gd name="T15" fmla="*/ 63 h 131"/>
                  <a:gd name="T16" fmla="*/ 21 w 86"/>
                  <a:gd name="T17" fmla="*/ 48 h 131"/>
                  <a:gd name="T18" fmla="*/ 21 w 86"/>
                  <a:gd name="T19" fmla="*/ 63 h 131"/>
                  <a:gd name="T20" fmla="*/ 8 w 86"/>
                  <a:gd name="T21" fmla="*/ 128 h 131"/>
                  <a:gd name="T22" fmla="*/ 17 w 86"/>
                  <a:gd name="T23" fmla="*/ 131 h 131"/>
                  <a:gd name="T24" fmla="*/ 35 w 86"/>
                  <a:gd name="T25" fmla="*/ 85 h 131"/>
                  <a:gd name="T26" fmla="*/ 44 w 86"/>
                  <a:gd name="T27" fmla="*/ 104 h 131"/>
                  <a:gd name="T28" fmla="*/ 70 w 86"/>
                  <a:gd name="T29" fmla="*/ 130 h 131"/>
                  <a:gd name="T30" fmla="*/ 77 w 86"/>
                  <a:gd name="T31" fmla="*/ 123 h 131"/>
                  <a:gd name="T32" fmla="*/ 58 w 86"/>
                  <a:gd name="T33" fmla="*/ 99 h 131"/>
                  <a:gd name="T34" fmla="*/ 53 w 86"/>
                  <a:gd name="T35" fmla="*/ 62 h 131"/>
                  <a:gd name="T36" fmla="*/ 53 w 86"/>
                  <a:gd name="T37" fmla="*/ 27 h 131"/>
                  <a:gd name="T38" fmla="*/ 79 w 86"/>
                  <a:gd name="T39" fmla="*/ 55 h 131"/>
                  <a:gd name="T40" fmla="*/ 86 w 86"/>
                  <a:gd name="T41" fmla="*/ 4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131">
                    <a:moveTo>
                      <a:pt x="86" y="49"/>
                    </a:moveTo>
                    <a:cubicBezTo>
                      <a:pt x="86" y="49"/>
                      <a:pt x="68" y="24"/>
                      <a:pt x="54" y="9"/>
                    </a:cubicBezTo>
                    <a:cubicBezTo>
                      <a:pt x="46" y="0"/>
                      <a:pt x="38" y="1"/>
                      <a:pt x="38" y="1"/>
                    </a:cubicBezTo>
                    <a:cubicBezTo>
                      <a:pt x="37" y="1"/>
                      <a:pt x="32" y="1"/>
                      <a:pt x="28" y="5"/>
                    </a:cubicBezTo>
                    <a:cubicBezTo>
                      <a:pt x="23" y="10"/>
                      <a:pt x="21" y="18"/>
                      <a:pt x="21" y="29"/>
                    </a:cubicBezTo>
                    <a:cubicBezTo>
                      <a:pt x="21" y="29"/>
                      <a:pt x="21" y="29"/>
                      <a:pt x="21" y="30"/>
                    </a:cubicBezTo>
                    <a:cubicBezTo>
                      <a:pt x="0" y="58"/>
                      <a:pt x="0" y="58"/>
                      <a:pt x="0" y="58"/>
                    </a:cubicBezTo>
                    <a:cubicBezTo>
                      <a:pt x="6" y="63"/>
                      <a:pt x="6" y="63"/>
                      <a:pt x="6" y="63"/>
                    </a:cubicBezTo>
                    <a:cubicBezTo>
                      <a:pt x="21" y="48"/>
                      <a:pt x="21" y="48"/>
                      <a:pt x="21" y="48"/>
                    </a:cubicBezTo>
                    <a:cubicBezTo>
                      <a:pt x="21" y="56"/>
                      <a:pt x="21" y="63"/>
                      <a:pt x="21" y="63"/>
                    </a:cubicBezTo>
                    <a:cubicBezTo>
                      <a:pt x="8" y="128"/>
                      <a:pt x="8" y="128"/>
                      <a:pt x="8" y="128"/>
                    </a:cubicBezTo>
                    <a:cubicBezTo>
                      <a:pt x="17" y="131"/>
                      <a:pt x="17" y="131"/>
                      <a:pt x="17" y="131"/>
                    </a:cubicBezTo>
                    <a:cubicBezTo>
                      <a:pt x="35" y="85"/>
                      <a:pt x="35" y="85"/>
                      <a:pt x="35" y="85"/>
                    </a:cubicBezTo>
                    <a:cubicBezTo>
                      <a:pt x="44" y="104"/>
                      <a:pt x="44" y="104"/>
                      <a:pt x="44" y="104"/>
                    </a:cubicBezTo>
                    <a:cubicBezTo>
                      <a:pt x="70" y="130"/>
                      <a:pt x="70" y="130"/>
                      <a:pt x="70" y="130"/>
                    </a:cubicBezTo>
                    <a:cubicBezTo>
                      <a:pt x="77" y="123"/>
                      <a:pt x="77" y="123"/>
                      <a:pt x="77" y="123"/>
                    </a:cubicBezTo>
                    <a:cubicBezTo>
                      <a:pt x="77" y="123"/>
                      <a:pt x="58" y="99"/>
                      <a:pt x="58" y="99"/>
                    </a:cubicBezTo>
                    <a:cubicBezTo>
                      <a:pt x="58" y="98"/>
                      <a:pt x="53" y="62"/>
                      <a:pt x="53" y="62"/>
                    </a:cubicBezTo>
                    <a:cubicBezTo>
                      <a:pt x="53" y="27"/>
                      <a:pt x="53" y="27"/>
                      <a:pt x="53" y="27"/>
                    </a:cubicBezTo>
                    <a:cubicBezTo>
                      <a:pt x="79" y="55"/>
                      <a:pt x="79" y="55"/>
                      <a:pt x="79" y="55"/>
                    </a:cubicBezTo>
                    <a:lnTo>
                      <a:pt x="86"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02" name="Freeform 19"/>
              <p:cNvSpPr/>
              <p:nvPr/>
            </p:nvSpPr>
            <p:spPr bwMode="auto">
              <a:xfrm>
                <a:off x="781" y="1660"/>
                <a:ext cx="14" cy="16"/>
              </a:xfrm>
              <a:custGeom>
                <a:avLst/>
                <a:gdLst>
                  <a:gd name="T0" fmla="*/ 2 w 10"/>
                  <a:gd name="T1" fmla="*/ 2 h 11"/>
                  <a:gd name="T2" fmla="*/ 1 w 10"/>
                  <a:gd name="T3" fmla="*/ 8 h 11"/>
                  <a:gd name="T4" fmla="*/ 8 w 10"/>
                  <a:gd name="T5" fmla="*/ 9 h 11"/>
                  <a:gd name="T6" fmla="*/ 9 w 10"/>
                  <a:gd name="T7" fmla="*/ 2 h 11"/>
                  <a:gd name="T8" fmla="*/ 2 w 10"/>
                  <a:gd name="T9" fmla="*/ 2 h 11"/>
                </a:gdLst>
                <a:ahLst/>
                <a:cxnLst>
                  <a:cxn ang="0">
                    <a:pos x="T0" y="T1"/>
                  </a:cxn>
                  <a:cxn ang="0">
                    <a:pos x="T2" y="T3"/>
                  </a:cxn>
                  <a:cxn ang="0">
                    <a:pos x="T4" y="T5"/>
                  </a:cxn>
                  <a:cxn ang="0">
                    <a:pos x="T6" y="T7"/>
                  </a:cxn>
                  <a:cxn ang="0">
                    <a:pos x="T8" y="T9"/>
                  </a:cxn>
                </a:cxnLst>
                <a:rect l="0" t="0" r="r" b="b"/>
                <a:pathLst>
                  <a:path w="10" h="11">
                    <a:moveTo>
                      <a:pt x="2" y="2"/>
                    </a:moveTo>
                    <a:cubicBezTo>
                      <a:pt x="0" y="3"/>
                      <a:pt x="0" y="6"/>
                      <a:pt x="1" y="8"/>
                    </a:cubicBezTo>
                    <a:cubicBezTo>
                      <a:pt x="3" y="10"/>
                      <a:pt x="6" y="11"/>
                      <a:pt x="8" y="9"/>
                    </a:cubicBezTo>
                    <a:cubicBezTo>
                      <a:pt x="10" y="8"/>
                      <a:pt x="10" y="5"/>
                      <a:pt x="9" y="2"/>
                    </a:cubicBezTo>
                    <a:cubicBezTo>
                      <a:pt x="7" y="0"/>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03" name="Freeform 20"/>
              <p:cNvSpPr/>
              <p:nvPr/>
            </p:nvSpPr>
            <p:spPr bwMode="auto">
              <a:xfrm>
                <a:off x="801" y="1644"/>
                <a:ext cx="15" cy="16"/>
              </a:xfrm>
              <a:custGeom>
                <a:avLst/>
                <a:gdLst>
                  <a:gd name="T0" fmla="*/ 2 w 10"/>
                  <a:gd name="T1" fmla="*/ 2 h 11"/>
                  <a:gd name="T2" fmla="*/ 1 w 10"/>
                  <a:gd name="T3" fmla="*/ 8 h 11"/>
                  <a:gd name="T4" fmla="*/ 8 w 10"/>
                  <a:gd name="T5" fmla="*/ 9 h 11"/>
                  <a:gd name="T6" fmla="*/ 9 w 10"/>
                  <a:gd name="T7" fmla="*/ 2 h 11"/>
                  <a:gd name="T8" fmla="*/ 2 w 10"/>
                  <a:gd name="T9" fmla="*/ 2 h 11"/>
                </a:gdLst>
                <a:ahLst/>
                <a:cxnLst>
                  <a:cxn ang="0">
                    <a:pos x="T0" y="T1"/>
                  </a:cxn>
                  <a:cxn ang="0">
                    <a:pos x="T2" y="T3"/>
                  </a:cxn>
                  <a:cxn ang="0">
                    <a:pos x="T4" y="T5"/>
                  </a:cxn>
                  <a:cxn ang="0">
                    <a:pos x="T6" y="T7"/>
                  </a:cxn>
                  <a:cxn ang="0">
                    <a:pos x="T8" y="T9"/>
                  </a:cxn>
                </a:cxnLst>
                <a:rect l="0" t="0" r="r" b="b"/>
                <a:pathLst>
                  <a:path w="10" h="11">
                    <a:moveTo>
                      <a:pt x="2" y="2"/>
                    </a:moveTo>
                    <a:cubicBezTo>
                      <a:pt x="0" y="3"/>
                      <a:pt x="0" y="6"/>
                      <a:pt x="1" y="8"/>
                    </a:cubicBezTo>
                    <a:cubicBezTo>
                      <a:pt x="3" y="10"/>
                      <a:pt x="6" y="11"/>
                      <a:pt x="8" y="9"/>
                    </a:cubicBezTo>
                    <a:cubicBezTo>
                      <a:pt x="10" y="7"/>
                      <a:pt x="10" y="4"/>
                      <a:pt x="9" y="2"/>
                    </a:cubicBezTo>
                    <a:cubicBezTo>
                      <a:pt x="7" y="0"/>
                      <a:pt x="4"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04" name="Freeform 21"/>
              <p:cNvSpPr/>
              <p:nvPr/>
            </p:nvSpPr>
            <p:spPr bwMode="auto">
              <a:xfrm>
                <a:off x="699" y="1565"/>
                <a:ext cx="105" cy="95"/>
              </a:xfrm>
              <a:custGeom>
                <a:avLst/>
                <a:gdLst>
                  <a:gd name="T0" fmla="*/ 66 w 105"/>
                  <a:gd name="T1" fmla="*/ 21 h 95"/>
                  <a:gd name="T2" fmla="*/ 40 w 105"/>
                  <a:gd name="T3" fmla="*/ 42 h 95"/>
                  <a:gd name="T4" fmla="*/ 5 w 105"/>
                  <a:gd name="T5" fmla="*/ 0 h 95"/>
                  <a:gd name="T6" fmla="*/ 0 w 105"/>
                  <a:gd name="T7" fmla="*/ 3 h 95"/>
                  <a:gd name="T8" fmla="*/ 75 w 105"/>
                  <a:gd name="T9" fmla="*/ 95 h 95"/>
                  <a:gd name="T10" fmla="*/ 79 w 105"/>
                  <a:gd name="T11" fmla="*/ 92 h 95"/>
                  <a:gd name="T12" fmla="*/ 105 w 105"/>
                  <a:gd name="T13" fmla="*/ 70 h 95"/>
                  <a:gd name="T14" fmla="*/ 66 w 105"/>
                  <a:gd name="T15" fmla="*/ 21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95">
                    <a:moveTo>
                      <a:pt x="66" y="21"/>
                    </a:moveTo>
                    <a:lnTo>
                      <a:pt x="40" y="42"/>
                    </a:lnTo>
                    <a:lnTo>
                      <a:pt x="5" y="0"/>
                    </a:lnTo>
                    <a:lnTo>
                      <a:pt x="0" y="3"/>
                    </a:lnTo>
                    <a:lnTo>
                      <a:pt x="75" y="95"/>
                    </a:lnTo>
                    <a:lnTo>
                      <a:pt x="79" y="92"/>
                    </a:lnTo>
                    <a:lnTo>
                      <a:pt x="105" y="70"/>
                    </a:lnTo>
                    <a:lnTo>
                      <a:pt x="66"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05" name="Oval 22"/>
              <p:cNvSpPr>
                <a:spLocks noChangeArrowheads="1"/>
              </p:cNvSpPr>
              <p:nvPr/>
            </p:nvSpPr>
            <p:spPr bwMode="auto">
              <a:xfrm>
                <a:off x="2544" y="2225"/>
                <a:ext cx="41" cy="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06" name="Freeform 23"/>
              <p:cNvSpPr>
                <a:spLocks noEditPoints="1"/>
              </p:cNvSpPr>
              <p:nvPr/>
            </p:nvSpPr>
            <p:spPr bwMode="auto">
              <a:xfrm>
                <a:off x="2471" y="2272"/>
                <a:ext cx="196" cy="221"/>
              </a:xfrm>
              <a:custGeom>
                <a:avLst/>
                <a:gdLst>
                  <a:gd name="T0" fmla="*/ 79 w 135"/>
                  <a:gd name="T1" fmla="*/ 82 h 152"/>
                  <a:gd name="T2" fmla="*/ 85 w 135"/>
                  <a:gd name="T3" fmla="*/ 75 h 152"/>
                  <a:gd name="T4" fmla="*/ 90 w 135"/>
                  <a:gd name="T5" fmla="*/ 72 h 152"/>
                  <a:gd name="T6" fmla="*/ 102 w 135"/>
                  <a:gd name="T7" fmla="*/ 69 h 152"/>
                  <a:gd name="T8" fmla="*/ 97 w 135"/>
                  <a:gd name="T9" fmla="*/ 77 h 152"/>
                  <a:gd name="T10" fmla="*/ 85 w 135"/>
                  <a:gd name="T11" fmla="*/ 78 h 152"/>
                  <a:gd name="T12" fmla="*/ 81 w 135"/>
                  <a:gd name="T13" fmla="*/ 82 h 152"/>
                  <a:gd name="T14" fmla="*/ 86 w 135"/>
                  <a:gd name="T15" fmla="*/ 117 h 152"/>
                  <a:gd name="T16" fmla="*/ 135 w 135"/>
                  <a:gd name="T17" fmla="*/ 113 h 152"/>
                  <a:gd name="T18" fmla="*/ 133 w 135"/>
                  <a:gd name="T19" fmla="*/ 78 h 152"/>
                  <a:gd name="T20" fmla="*/ 118 w 135"/>
                  <a:gd name="T21" fmla="*/ 77 h 152"/>
                  <a:gd name="T22" fmla="*/ 118 w 135"/>
                  <a:gd name="T23" fmla="*/ 75 h 152"/>
                  <a:gd name="T24" fmla="*/ 92 w 135"/>
                  <a:gd name="T25" fmla="*/ 10 h 152"/>
                  <a:gd name="T26" fmla="*/ 54 w 135"/>
                  <a:gd name="T27" fmla="*/ 8 h 152"/>
                  <a:gd name="T28" fmla="*/ 49 w 135"/>
                  <a:gd name="T29" fmla="*/ 0 h 152"/>
                  <a:gd name="T30" fmla="*/ 22 w 135"/>
                  <a:gd name="T31" fmla="*/ 16 h 152"/>
                  <a:gd name="T32" fmla="*/ 0 w 135"/>
                  <a:gd name="T33" fmla="*/ 7 h 152"/>
                  <a:gd name="T34" fmla="*/ 9 w 135"/>
                  <a:gd name="T35" fmla="*/ 44 h 152"/>
                  <a:gd name="T36" fmla="*/ 44 w 135"/>
                  <a:gd name="T37" fmla="*/ 57 h 152"/>
                  <a:gd name="T38" fmla="*/ 52 w 135"/>
                  <a:gd name="T39" fmla="*/ 73 h 152"/>
                  <a:gd name="T40" fmla="*/ 45 w 135"/>
                  <a:gd name="T41" fmla="*/ 152 h 152"/>
                  <a:gd name="T42" fmla="*/ 79 w 135"/>
                  <a:gd name="T43" fmla="*/ 121 h 152"/>
                  <a:gd name="T44" fmla="*/ 118 w 135"/>
                  <a:gd name="T45" fmla="*/ 144 h 152"/>
                  <a:gd name="T46" fmla="*/ 86 w 135"/>
                  <a:gd name="T47" fmla="*/ 120 h 152"/>
                  <a:gd name="T48" fmla="*/ 114 w 135"/>
                  <a:gd name="T49" fmla="*/ 75 h 152"/>
                  <a:gd name="T50" fmla="*/ 114 w 135"/>
                  <a:gd name="T51" fmla="*/ 78 h 152"/>
                  <a:gd name="T52" fmla="*/ 101 w 135"/>
                  <a:gd name="T53" fmla="*/ 77 h 152"/>
                  <a:gd name="T54" fmla="*/ 108 w 135"/>
                  <a:gd name="T55" fmla="*/ 72 h 152"/>
                  <a:gd name="T56" fmla="*/ 30 w 135"/>
                  <a:gd name="T57" fmla="*/ 52 h 152"/>
                  <a:gd name="T58" fmla="*/ 47 w 135"/>
                  <a:gd name="T59" fmla="*/ 4 h 152"/>
                  <a:gd name="T60" fmla="*/ 30 w 135"/>
                  <a:gd name="T61" fmla="*/ 52 h 152"/>
                  <a:gd name="T62" fmla="*/ 27 w 135"/>
                  <a:gd name="T63" fmla="*/ 51 h 152"/>
                  <a:gd name="T64" fmla="*/ 3 w 135"/>
                  <a:gd name="T65" fmla="*/ 1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5" h="152">
                    <a:moveTo>
                      <a:pt x="79" y="113"/>
                    </a:moveTo>
                    <a:cubicBezTo>
                      <a:pt x="79" y="82"/>
                      <a:pt x="79" y="82"/>
                      <a:pt x="79" y="82"/>
                    </a:cubicBezTo>
                    <a:cubicBezTo>
                      <a:pt x="79" y="80"/>
                      <a:pt x="79" y="78"/>
                      <a:pt x="81" y="77"/>
                    </a:cubicBezTo>
                    <a:cubicBezTo>
                      <a:pt x="82" y="76"/>
                      <a:pt x="84" y="75"/>
                      <a:pt x="85" y="75"/>
                    </a:cubicBezTo>
                    <a:cubicBezTo>
                      <a:pt x="85" y="75"/>
                      <a:pt x="87" y="75"/>
                      <a:pt x="91" y="75"/>
                    </a:cubicBezTo>
                    <a:cubicBezTo>
                      <a:pt x="90" y="73"/>
                      <a:pt x="90" y="72"/>
                      <a:pt x="90" y="72"/>
                    </a:cubicBezTo>
                    <a:cubicBezTo>
                      <a:pt x="89" y="34"/>
                      <a:pt x="89" y="34"/>
                      <a:pt x="89" y="34"/>
                    </a:cubicBezTo>
                    <a:cubicBezTo>
                      <a:pt x="102" y="69"/>
                      <a:pt x="102" y="69"/>
                      <a:pt x="102" y="69"/>
                    </a:cubicBezTo>
                    <a:cubicBezTo>
                      <a:pt x="100" y="71"/>
                      <a:pt x="98" y="73"/>
                      <a:pt x="97" y="75"/>
                    </a:cubicBezTo>
                    <a:cubicBezTo>
                      <a:pt x="97" y="76"/>
                      <a:pt x="97" y="76"/>
                      <a:pt x="97" y="77"/>
                    </a:cubicBezTo>
                    <a:cubicBezTo>
                      <a:pt x="97" y="78"/>
                      <a:pt x="97" y="78"/>
                      <a:pt x="97" y="78"/>
                    </a:cubicBezTo>
                    <a:cubicBezTo>
                      <a:pt x="90" y="78"/>
                      <a:pt x="85" y="78"/>
                      <a:pt x="85" y="78"/>
                    </a:cubicBezTo>
                    <a:cubicBezTo>
                      <a:pt x="84" y="78"/>
                      <a:pt x="83" y="78"/>
                      <a:pt x="83" y="79"/>
                    </a:cubicBezTo>
                    <a:cubicBezTo>
                      <a:pt x="82" y="80"/>
                      <a:pt x="81" y="81"/>
                      <a:pt x="81" y="82"/>
                    </a:cubicBezTo>
                    <a:cubicBezTo>
                      <a:pt x="82" y="113"/>
                      <a:pt x="82" y="113"/>
                      <a:pt x="82" y="113"/>
                    </a:cubicBezTo>
                    <a:cubicBezTo>
                      <a:pt x="82" y="115"/>
                      <a:pt x="84" y="117"/>
                      <a:pt x="86" y="117"/>
                    </a:cubicBezTo>
                    <a:cubicBezTo>
                      <a:pt x="131" y="117"/>
                      <a:pt x="131" y="117"/>
                      <a:pt x="131" y="117"/>
                    </a:cubicBezTo>
                    <a:cubicBezTo>
                      <a:pt x="133" y="117"/>
                      <a:pt x="135" y="115"/>
                      <a:pt x="135" y="113"/>
                    </a:cubicBezTo>
                    <a:cubicBezTo>
                      <a:pt x="134" y="81"/>
                      <a:pt x="134" y="81"/>
                      <a:pt x="134" y="81"/>
                    </a:cubicBezTo>
                    <a:cubicBezTo>
                      <a:pt x="134" y="80"/>
                      <a:pt x="134" y="79"/>
                      <a:pt x="133" y="78"/>
                    </a:cubicBezTo>
                    <a:cubicBezTo>
                      <a:pt x="132" y="78"/>
                      <a:pt x="131" y="77"/>
                      <a:pt x="130" y="77"/>
                    </a:cubicBezTo>
                    <a:cubicBezTo>
                      <a:pt x="130" y="77"/>
                      <a:pt x="125" y="77"/>
                      <a:pt x="118" y="77"/>
                    </a:cubicBezTo>
                    <a:cubicBezTo>
                      <a:pt x="119" y="77"/>
                      <a:pt x="119" y="77"/>
                      <a:pt x="119" y="77"/>
                    </a:cubicBezTo>
                    <a:cubicBezTo>
                      <a:pt x="119" y="76"/>
                      <a:pt x="118" y="75"/>
                      <a:pt x="118" y="75"/>
                    </a:cubicBezTo>
                    <a:cubicBezTo>
                      <a:pt x="117" y="72"/>
                      <a:pt x="115" y="69"/>
                      <a:pt x="111" y="68"/>
                    </a:cubicBezTo>
                    <a:cubicBezTo>
                      <a:pt x="110" y="60"/>
                      <a:pt x="106" y="26"/>
                      <a:pt x="92" y="10"/>
                    </a:cubicBezTo>
                    <a:cubicBezTo>
                      <a:pt x="84" y="0"/>
                      <a:pt x="73" y="1"/>
                      <a:pt x="72" y="1"/>
                    </a:cubicBezTo>
                    <a:cubicBezTo>
                      <a:pt x="71" y="1"/>
                      <a:pt x="61" y="0"/>
                      <a:pt x="54" y="8"/>
                    </a:cubicBezTo>
                    <a:cubicBezTo>
                      <a:pt x="54" y="8"/>
                      <a:pt x="52" y="9"/>
                      <a:pt x="51" y="11"/>
                    </a:cubicBezTo>
                    <a:cubicBezTo>
                      <a:pt x="49" y="0"/>
                      <a:pt x="49" y="0"/>
                      <a:pt x="49" y="0"/>
                    </a:cubicBezTo>
                    <a:cubicBezTo>
                      <a:pt x="47" y="1"/>
                      <a:pt x="47" y="1"/>
                      <a:pt x="47" y="1"/>
                    </a:cubicBezTo>
                    <a:cubicBezTo>
                      <a:pt x="47" y="1"/>
                      <a:pt x="32" y="8"/>
                      <a:pt x="22" y="16"/>
                    </a:cubicBezTo>
                    <a:cubicBezTo>
                      <a:pt x="19" y="14"/>
                      <a:pt x="10" y="9"/>
                      <a:pt x="2" y="7"/>
                    </a:cubicBezTo>
                    <a:cubicBezTo>
                      <a:pt x="0" y="7"/>
                      <a:pt x="0" y="7"/>
                      <a:pt x="0" y="7"/>
                    </a:cubicBezTo>
                    <a:cubicBezTo>
                      <a:pt x="8" y="44"/>
                      <a:pt x="8" y="44"/>
                      <a:pt x="8" y="44"/>
                    </a:cubicBezTo>
                    <a:cubicBezTo>
                      <a:pt x="9" y="44"/>
                      <a:pt x="9" y="44"/>
                      <a:pt x="9" y="44"/>
                    </a:cubicBezTo>
                    <a:cubicBezTo>
                      <a:pt x="9" y="44"/>
                      <a:pt x="17" y="46"/>
                      <a:pt x="26" y="53"/>
                    </a:cubicBezTo>
                    <a:cubicBezTo>
                      <a:pt x="35" y="70"/>
                      <a:pt x="44" y="57"/>
                      <a:pt x="44" y="57"/>
                    </a:cubicBezTo>
                    <a:cubicBezTo>
                      <a:pt x="46" y="55"/>
                      <a:pt x="51" y="45"/>
                      <a:pt x="51" y="45"/>
                    </a:cubicBezTo>
                    <a:cubicBezTo>
                      <a:pt x="51" y="54"/>
                      <a:pt x="52" y="73"/>
                      <a:pt x="52" y="73"/>
                    </a:cubicBezTo>
                    <a:cubicBezTo>
                      <a:pt x="34" y="148"/>
                      <a:pt x="34" y="148"/>
                      <a:pt x="34" y="148"/>
                    </a:cubicBezTo>
                    <a:cubicBezTo>
                      <a:pt x="45" y="152"/>
                      <a:pt x="45" y="152"/>
                      <a:pt x="45" y="152"/>
                    </a:cubicBezTo>
                    <a:cubicBezTo>
                      <a:pt x="45" y="152"/>
                      <a:pt x="67" y="100"/>
                      <a:pt x="69" y="96"/>
                    </a:cubicBezTo>
                    <a:cubicBezTo>
                      <a:pt x="70" y="100"/>
                      <a:pt x="79" y="121"/>
                      <a:pt x="79" y="121"/>
                    </a:cubicBezTo>
                    <a:cubicBezTo>
                      <a:pt x="109" y="152"/>
                      <a:pt x="109" y="152"/>
                      <a:pt x="109" y="152"/>
                    </a:cubicBezTo>
                    <a:cubicBezTo>
                      <a:pt x="118" y="144"/>
                      <a:pt x="118" y="144"/>
                      <a:pt x="118" y="144"/>
                    </a:cubicBezTo>
                    <a:cubicBezTo>
                      <a:pt x="118" y="144"/>
                      <a:pt x="106" y="128"/>
                      <a:pt x="99" y="120"/>
                    </a:cubicBezTo>
                    <a:cubicBezTo>
                      <a:pt x="86" y="120"/>
                      <a:pt x="86" y="120"/>
                      <a:pt x="86" y="120"/>
                    </a:cubicBezTo>
                    <a:cubicBezTo>
                      <a:pt x="82" y="120"/>
                      <a:pt x="79" y="117"/>
                      <a:pt x="79" y="113"/>
                    </a:cubicBezTo>
                    <a:close/>
                    <a:moveTo>
                      <a:pt x="114" y="75"/>
                    </a:moveTo>
                    <a:cubicBezTo>
                      <a:pt x="114" y="75"/>
                      <a:pt x="114" y="76"/>
                      <a:pt x="114" y="77"/>
                    </a:cubicBezTo>
                    <a:cubicBezTo>
                      <a:pt x="114" y="78"/>
                      <a:pt x="114" y="78"/>
                      <a:pt x="114" y="78"/>
                    </a:cubicBezTo>
                    <a:cubicBezTo>
                      <a:pt x="110" y="78"/>
                      <a:pt x="106" y="78"/>
                      <a:pt x="101" y="78"/>
                    </a:cubicBezTo>
                    <a:cubicBezTo>
                      <a:pt x="101" y="77"/>
                      <a:pt x="101" y="77"/>
                      <a:pt x="101" y="77"/>
                    </a:cubicBezTo>
                    <a:cubicBezTo>
                      <a:pt x="101" y="76"/>
                      <a:pt x="101" y="76"/>
                      <a:pt x="102" y="75"/>
                    </a:cubicBezTo>
                    <a:cubicBezTo>
                      <a:pt x="103" y="73"/>
                      <a:pt x="105" y="72"/>
                      <a:pt x="108" y="72"/>
                    </a:cubicBezTo>
                    <a:cubicBezTo>
                      <a:pt x="111" y="72"/>
                      <a:pt x="113" y="73"/>
                      <a:pt x="114" y="75"/>
                    </a:cubicBezTo>
                    <a:close/>
                    <a:moveTo>
                      <a:pt x="30" y="52"/>
                    </a:moveTo>
                    <a:cubicBezTo>
                      <a:pt x="24" y="18"/>
                      <a:pt x="24" y="18"/>
                      <a:pt x="24" y="18"/>
                    </a:cubicBezTo>
                    <a:cubicBezTo>
                      <a:pt x="31" y="12"/>
                      <a:pt x="43" y="6"/>
                      <a:pt x="47" y="4"/>
                    </a:cubicBezTo>
                    <a:cubicBezTo>
                      <a:pt x="47" y="7"/>
                      <a:pt x="51" y="35"/>
                      <a:pt x="52" y="37"/>
                    </a:cubicBezTo>
                    <a:cubicBezTo>
                      <a:pt x="40" y="43"/>
                      <a:pt x="33" y="49"/>
                      <a:pt x="30" y="52"/>
                    </a:cubicBezTo>
                    <a:close/>
                    <a:moveTo>
                      <a:pt x="21" y="18"/>
                    </a:moveTo>
                    <a:cubicBezTo>
                      <a:pt x="27" y="51"/>
                      <a:pt x="27" y="51"/>
                      <a:pt x="27" y="51"/>
                    </a:cubicBezTo>
                    <a:cubicBezTo>
                      <a:pt x="19" y="45"/>
                      <a:pt x="12" y="42"/>
                      <a:pt x="10" y="42"/>
                    </a:cubicBezTo>
                    <a:cubicBezTo>
                      <a:pt x="10" y="40"/>
                      <a:pt x="4" y="14"/>
                      <a:pt x="3" y="10"/>
                    </a:cubicBezTo>
                    <a:cubicBezTo>
                      <a:pt x="11" y="12"/>
                      <a:pt x="19" y="17"/>
                      <a:pt x="2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07" name="Freeform 24"/>
              <p:cNvSpPr/>
              <p:nvPr/>
            </p:nvSpPr>
            <p:spPr bwMode="auto">
              <a:xfrm>
                <a:off x="2512" y="2295"/>
                <a:ext cx="10" cy="13"/>
              </a:xfrm>
              <a:custGeom>
                <a:avLst/>
                <a:gdLst>
                  <a:gd name="T0" fmla="*/ 4 w 10"/>
                  <a:gd name="T1" fmla="*/ 12 h 13"/>
                  <a:gd name="T2" fmla="*/ 3 w 10"/>
                  <a:gd name="T3" fmla="*/ 6 h 13"/>
                  <a:gd name="T4" fmla="*/ 4 w 10"/>
                  <a:gd name="T5" fmla="*/ 12 h 13"/>
                  <a:gd name="T6" fmla="*/ 7 w 10"/>
                  <a:gd name="T7" fmla="*/ 10 h 13"/>
                  <a:gd name="T8" fmla="*/ 7 w 10"/>
                  <a:gd name="T9" fmla="*/ 3 h 13"/>
                  <a:gd name="T10" fmla="*/ 9 w 10"/>
                  <a:gd name="T11" fmla="*/ 10 h 13"/>
                  <a:gd name="T12" fmla="*/ 10 w 10"/>
                  <a:gd name="T13" fmla="*/ 9 h 13"/>
                  <a:gd name="T14" fmla="*/ 9 w 10"/>
                  <a:gd name="T15" fmla="*/ 0 h 13"/>
                  <a:gd name="T16" fmla="*/ 6 w 10"/>
                  <a:gd name="T17" fmla="*/ 2 h 13"/>
                  <a:gd name="T18" fmla="*/ 6 w 10"/>
                  <a:gd name="T19" fmla="*/ 8 h 13"/>
                  <a:gd name="T20" fmla="*/ 3 w 10"/>
                  <a:gd name="T21" fmla="*/ 3 h 13"/>
                  <a:gd name="T22" fmla="*/ 0 w 10"/>
                  <a:gd name="T23" fmla="*/ 5 h 13"/>
                  <a:gd name="T24" fmla="*/ 1 w 10"/>
                  <a:gd name="T25" fmla="*/ 13 h 13"/>
                  <a:gd name="T26" fmla="*/ 4 w 10"/>
                  <a:gd name="T2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3">
                    <a:moveTo>
                      <a:pt x="4" y="12"/>
                    </a:moveTo>
                    <a:lnTo>
                      <a:pt x="3" y="6"/>
                    </a:lnTo>
                    <a:lnTo>
                      <a:pt x="4" y="12"/>
                    </a:lnTo>
                    <a:lnTo>
                      <a:pt x="7" y="10"/>
                    </a:lnTo>
                    <a:lnTo>
                      <a:pt x="7" y="3"/>
                    </a:lnTo>
                    <a:lnTo>
                      <a:pt x="9" y="10"/>
                    </a:lnTo>
                    <a:lnTo>
                      <a:pt x="10" y="9"/>
                    </a:lnTo>
                    <a:lnTo>
                      <a:pt x="9" y="0"/>
                    </a:lnTo>
                    <a:lnTo>
                      <a:pt x="6" y="2"/>
                    </a:lnTo>
                    <a:lnTo>
                      <a:pt x="6" y="8"/>
                    </a:lnTo>
                    <a:lnTo>
                      <a:pt x="3" y="3"/>
                    </a:lnTo>
                    <a:lnTo>
                      <a:pt x="0" y="5"/>
                    </a:lnTo>
                    <a:lnTo>
                      <a:pt x="1" y="13"/>
                    </a:lnTo>
                    <a:lnTo>
                      <a:pt x="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08" name="Freeform 25"/>
              <p:cNvSpPr>
                <a:spLocks noEditPoints="1"/>
              </p:cNvSpPr>
              <p:nvPr/>
            </p:nvSpPr>
            <p:spPr bwMode="auto">
              <a:xfrm>
                <a:off x="2522" y="2291"/>
                <a:ext cx="9" cy="12"/>
              </a:xfrm>
              <a:custGeom>
                <a:avLst/>
                <a:gdLst>
                  <a:gd name="T0" fmla="*/ 3 w 9"/>
                  <a:gd name="T1" fmla="*/ 9 h 12"/>
                  <a:gd name="T2" fmla="*/ 6 w 9"/>
                  <a:gd name="T3" fmla="*/ 7 h 12"/>
                  <a:gd name="T4" fmla="*/ 6 w 9"/>
                  <a:gd name="T5" fmla="*/ 9 h 12"/>
                  <a:gd name="T6" fmla="*/ 9 w 9"/>
                  <a:gd name="T7" fmla="*/ 7 h 12"/>
                  <a:gd name="T8" fmla="*/ 4 w 9"/>
                  <a:gd name="T9" fmla="*/ 0 h 12"/>
                  <a:gd name="T10" fmla="*/ 1 w 9"/>
                  <a:gd name="T11" fmla="*/ 1 h 12"/>
                  <a:gd name="T12" fmla="*/ 0 w 9"/>
                  <a:gd name="T13" fmla="*/ 12 h 12"/>
                  <a:gd name="T14" fmla="*/ 3 w 9"/>
                  <a:gd name="T15" fmla="*/ 12 h 12"/>
                  <a:gd name="T16" fmla="*/ 3 w 9"/>
                  <a:gd name="T17" fmla="*/ 9 h 12"/>
                  <a:gd name="T18" fmla="*/ 3 w 9"/>
                  <a:gd name="T19" fmla="*/ 3 h 12"/>
                  <a:gd name="T20" fmla="*/ 4 w 9"/>
                  <a:gd name="T21" fmla="*/ 6 h 12"/>
                  <a:gd name="T22" fmla="*/ 3 w 9"/>
                  <a:gd name="T23" fmla="*/ 7 h 12"/>
                  <a:gd name="T24" fmla="*/ 3 w 9"/>
                  <a:gd name="T25"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2">
                    <a:moveTo>
                      <a:pt x="3" y="9"/>
                    </a:moveTo>
                    <a:lnTo>
                      <a:pt x="6" y="7"/>
                    </a:lnTo>
                    <a:lnTo>
                      <a:pt x="6" y="9"/>
                    </a:lnTo>
                    <a:lnTo>
                      <a:pt x="9" y="7"/>
                    </a:lnTo>
                    <a:lnTo>
                      <a:pt x="4" y="0"/>
                    </a:lnTo>
                    <a:lnTo>
                      <a:pt x="1" y="1"/>
                    </a:lnTo>
                    <a:lnTo>
                      <a:pt x="0" y="12"/>
                    </a:lnTo>
                    <a:lnTo>
                      <a:pt x="3" y="12"/>
                    </a:lnTo>
                    <a:lnTo>
                      <a:pt x="3" y="9"/>
                    </a:lnTo>
                    <a:close/>
                    <a:moveTo>
                      <a:pt x="3" y="3"/>
                    </a:moveTo>
                    <a:lnTo>
                      <a:pt x="4" y="6"/>
                    </a:lnTo>
                    <a:lnTo>
                      <a:pt x="3" y="7"/>
                    </a:ln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09" name="Freeform 26"/>
              <p:cNvSpPr>
                <a:spLocks noEditPoints="1"/>
              </p:cNvSpPr>
              <p:nvPr/>
            </p:nvSpPr>
            <p:spPr bwMode="auto">
              <a:xfrm>
                <a:off x="2529" y="2287"/>
                <a:ext cx="8" cy="11"/>
              </a:xfrm>
              <a:custGeom>
                <a:avLst/>
                <a:gdLst>
                  <a:gd name="T0" fmla="*/ 3 w 5"/>
                  <a:gd name="T1" fmla="*/ 7 h 8"/>
                  <a:gd name="T2" fmla="*/ 3 w 5"/>
                  <a:gd name="T3" fmla="*/ 5 h 8"/>
                  <a:gd name="T4" fmla="*/ 3 w 5"/>
                  <a:gd name="T5" fmla="*/ 4 h 8"/>
                  <a:gd name="T6" fmla="*/ 5 w 5"/>
                  <a:gd name="T7" fmla="*/ 3 h 8"/>
                  <a:gd name="T8" fmla="*/ 5 w 5"/>
                  <a:gd name="T9" fmla="*/ 1 h 8"/>
                  <a:gd name="T10" fmla="*/ 4 w 5"/>
                  <a:gd name="T11" fmla="*/ 0 h 8"/>
                  <a:gd name="T12" fmla="*/ 3 w 5"/>
                  <a:gd name="T13" fmla="*/ 0 h 8"/>
                  <a:gd name="T14" fmla="*/ 0 w 5"/>
                  <a:gd name="T15" fmla="*/ 2 h 8"/>
                  <a:gd name="T16" fmla="*/ 1 w 5"/>
                  <a:gd name="T17" fmla="*/ 8 h 8"/>
                  <a:gd name="T18" fmla="*/ 3 w 5"/>
                  <a:gd name="T19" fmla="*/ 7 h 8"/>
                  <a:gd name="T20" fmla="*/ 3 w 5"/>
                  <a:gd name="T21" fmla="*/ 2 h 8"/>
                  <a:gd name="T22" fmla="*/ 3 w 5"/>
                  <a:gd name="T23" fmla="*/ 2 h 8"/>
                  <a:gd name="T24" fmla="*/ 3 w 5"/>
                  <a:gd name="T25" fmla="*/ 2 h 8"/>
                  <a:gd name="T26" fmla="*/ 3 w 5"/>
                  <a:gd name="T27" fmla="*/ 3 h 8"/>
                  <a:gd name="T28" fmla="*/ 3 w 5"/>
                  <a:gd name="T29" fmla="*/ 3 h 8"/>
                  <a:gd name="T30" fmla="*/ 2 w 5"/>
                  <a:gd name="T31" fmla="*/ 4 h 8"/>
                  <a:gd name="T32" fmla="*/ 2 w 5"/>
                  <a:gd name="T33" fmla="*/ 2 h 8"/>
                  <a:gd name="T34" fmla="*/ 3 w 5"/>
                  <a:gd name="T35"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8">
                    <a:moveTo>
                      <a:pt x="3" y="7"/>
                    </a:moveTo>
                    <a:cubicBezTo>
                      <a:pt x="3" y="5"/>
                      <a:pt x="3" y="5"/>
                      <a:pt x="3" y="5"/>
                    </a:cubicBezTo>
                    <a:cubicBezTo>
                      <a:pt x="3" y="4"/>
                      <a:pt x="3" y="4"/>
                      <a:pt x="3" y="4"/>
                    </a:cubicBezTo>
                    <a:cubicBezTo>
                      <a:pt x="4" y="4"/>
                      <a:pt x="5" y="4"/>
                      <a:pt x="5" y="3"/>
                    </a:cubicBezTo>
                    <a:cubicBezTo>
                      <a:pt x="5" y="3"/>
                      <a:pt x="5" y="2"/>
                      <a:pt x="5" y="1"/>
                    </a:cubicBezTo>
                    <a:cubicBezTo>
                      <a:pt x="5" y="1"/>
                      <a:pt x="5" y="0"/>
                      <a:pt x="4" y="0"/>
                    </a:cubicBezTo>
                    <a:cubicBezTo>
                      <a:pt x="4" y="0"/>
                      <a:pt x="4" y="0"/>
                      <a:pt x="3" y="0"/>
                    </a:cubicBezTo>
                    <a:cubicBezTo>
                      <a:pt x="0" y="2"/>
                      <a:pt x="0" y="2"/>
                      <a:pt x="0" y="2"/>
                    </a:cubicBezTo>
                    <a:cubicBezTo>
                      <a:pt x="1" y="8"/>
                      <a:pt x="1" y="8"/>
                      <a:pt x="1" y="8"/>
                    </a:cubicBezTo>
                    <a:lnTo>
                      <a:pt x="3" y="7"/>
                    </a:lnTo>
                    <a:close/>
                    <a:moveTo>
                      <a:pt x="3" y="2"/>
                    </a:moveTo>
                    <a:cubicBezTo>
                      <a:pt x="3" y="2"/>
                      <a:pt x="3" y="2"/>
                      <a:pt x="3" y="2"/>
                    </a:cubicBezTo>
                    <a:cubicBezTo>
                      <a:pt x="3" y="2"/>
                      <a:pt x="3" y="2"/>
                      <a:pt x="3" y="2"/>
                    </a:cubicBezTo>
                    <a:cubicBezTo>
                      <a:pt x="3" y="3"/>
                      <a:pt x="3" y="3"/>
                      <a:pt x="3" y="3"/>
                    </a:cubicBezTo>
                    <a:cubicBezTo>
                      <a:pt x="3" y="3"/>
                      <a:pt x="3" y="3"/>
                      <a:pt x="3" y="3"/>
                    </a:cubicBezTo>
                    <a:cubicBezTo>
                      <a:pt x="2" y="4"/>
                      <a:pt x="2" y="4"/>
                      <a:pt x="2" y="4"/>
                    </a:cubicBezTo>
                    <a:cubicBezTo>
                      <a:pt x="2" y="2"/>
                      <a:pt x="2" y="2"/>
                      <a:pt x="2" y="2"/>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10" name="Rectangle 27"/>
              <p:cNvSpPr>
                <a:spLocks noChangeArrowheads="1"/>
              </p:cNvSpPr>
              <p:nvPr/>
            </p:nvSpPr>
            <p:spPr bwMode="auto">
              <a:xfrm>
                <a:off x="814" y="3150"/>
                <a:ext cx="34" cy="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11" name="Rectangle 28"/>
              <p:cNvSpPr>
                <a:spLocks noChangeArrowheads="1"/>
              </p:cNvSpPr>
              <p:nvPr/>
            </p:nvSpPr>
            <p:spPr bwMode="auto">
              <a:xfrm>
                <a:off x="867" y="3117"/>
                <a:ext cx="33"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12" name="Rectangle 29"/>
              <p:cNvSpPr>
                <a:spLocks noChangeArrowheads="1"/>
              </p:cNvSpPr>
              <p:nvPr/>
            </p:nvSpPr>
            <p:spPr bwMode="auto">
              <a:xfrm>
                <a:off x="919" y="3088"/>
                <a:ext cx="33"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13" name="Rectangle 30"/>
              <p:cNvSpPr>
                <a:spLocks noChangeArrowheads="1"/>
              </p:cNvSpPr>
              <p:nvPr/>
            </p:nvSpPr>
            <p:spPr bwMode="auto">
              <a:xfrm>
                <a:off x="1753" y="3097"/>
                <a:ext cx="24" cy="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14" name="Rectangle 31"/>
              <p:cNvSpPr>
                <a:spLocks noChangeArrowheads="1"/>
              </p:cNvSpPr>
              <p:nvPr/>
            </p:nvSpPr>
            <p:spPr bwMode="auto">
              <a:xfrm>
                <a:off x="1796" y="3060"/>
                <a:ext cx="26" cy="1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15" name="Rectangle 32"/>
              <p:cNvSpPr>
                <a:spLocks noChangeArrowheads="1"/>
              </p:cNvSpPr>
              <p:nvPr/>
            </p:nvSpPr>
            <p:spPr bwMode="auto">
              <a:xfrm>
                <a:off x="1841" y="3098"/>
                <a:ext cx="25" cy="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16" name="Rectangle 33"/>
              <p:cNvSpPr>
                <a:spLocks noChangeArrowheads="1"/>
              </p:cNvSpPr>
              <p:nvPr/>
            </p:nvSpPr>
            <p:spPr bwMode="auto">
              <a:xfrm>
                <a:off x="1885" y="3098"/>
                <a:ext cx="26" cy="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17" name="Rectangle 34"/>
              <p:cNvSpPr>
                <a:spLocks noChangeArrowheads="1"/>
              </p:cNvSpPr>
              <p:nvPr/>
            </p:nvSpPr>
            <p:spPr bwMode="auto">
              <a:xfrm>
                <a:off x="2094" y="2826"/>
                <a:ext cx="27" cy="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18" name="Rectangle 35"/>
              <p:cNvSpPr>
                <a:spLocks noChangeArrowheads="1"/>
              </p:cNvSpPr>
              <p:nvPr/>
            </p:nvSpPr>
            <p:spPr bwMode="auto">
              <a:xfrm>
                <a:off x="2051" y="2852"/>
                <a:ext cx="24" cy="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19" name="Rectangle 36"/>
              <p:cNvSpPr>
                <a:spLocks noChangeArrowheads="1"/>
              </p:cNvSpPr>
              <p:nvPr/>
            </p:nvSpPr>
            <p:spPr bwMode="auto">
              <a:xfrm>
                <a:off x="2006" y="2867"/>
                <a:ext cx="26"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20" name="Rectangle 37"/>
              <p:cNvSpPr>
                <a:spLocks noChangeArrowheads="1"/>
              </p:cNvSpPr>
              <p:nvPr/>
            </p:nvSpPr>
            <p:spPr bwMode="auto">
              <a:xfrm>
                <a:off x="1744" y="3200"/>
                <a:ext cx="182" cy="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21" name="Rectangle 38"/>
              <p:cNvSpPr>
                <a:spLocks noChangeArrowheads="1"/>
              </p:cNvSpPr>
              <p:nvPr/>
            </p:nvSpPr>
            <p:spPr bwMode="auto">
              <a:xfrm>
                <a:off x="2238" y="2407"/>
                <a:ext cx="25" cy="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22" name="Rectangle 39"/>
              <p:cNvSpPr>
                <a:spLocks noChangeArrowheads="1"/>
              </p:cNvSpPr>
              <p:nvPr/>
            </p:nvSpPr>
            <p:spPr bwMode="auto">
              <a:xfrm>
                <a:off x="2282" y="2371"/>
                <a:ext cx="25" cy="1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23" name="Rectangle 40"/>
              <p:cNvSpPr>
                <a:spLocks noChangeArrowheads="1"/>
              </p:cNvSpPr>
              <p:nvPr/>
            </p:nvSpPr>
            <p:spPr bwMode="auto">
              <a:xfrm>
                <a:off x="2326" y="2409"/>
                <a:ext cx="26" cy="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24" name="Rectangle 41"/>
              <p:cNvSpPr>
                <a:spLocks noChangeArrowheads="1"/>
              </p:cNvSpPr>
              <p:nvPr/>
            </p:nvSpPr>
            <p:spPr bwMode="auto">
              <a:xfrm>
                <a:off x="2596" y="1714"/>
                <a:ext cx="32" cy="1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25" name="Rectangle 42"/>
              <p:cNvSpPr>
                <a:spLocks noChangeArrowheads="1"/>
              </p:cNvSpPr>
              <p:nvPr/>
            </p:nvSpPr>
            <p:spPr bwMode="auto">
              <a:xfrm>
                <a:off x="2651" y="1779"/>
                <a:ext cx="32" cy="1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26" name="Rectangle 43"/>
              <p:cNvSpPr>
                <a:spLocks noChangeArrowheads="1"/>
              </p:cNvSpPr>
              <p:nvPr/>
            </p:nvSpPr>
            <p:spPr bwMode="auto">
              <a:xfrm>
                <a:off x="2708" y="1817"/>
                <a:ext cx="32" cy="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27" name="Rectangle 44"/>
              <p:cNvSpPr>
                <a:spLocks noChangeArrowheads="1"/>
              </p:cNvSpPr>
              <p:nvPr/>
            </p:nvSpPr>
            <p:spPr bwMode="auto">
              <a:xfrm>
                <a:off x="2531" y="1283"/>
                <a:ext cx="24" cy="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28" name="Freeform 45"/>
              <p:cNvSpPr/>
              <p:nvPr/>
            </p:nvSpPr>
            <p:spPr bwMode="auto">
              <a:xfrm>
                <a:off x="2487" y="1295"/>
                <a:ext cx="26" cy="87"/>
              </a:xfrm>
              <a:custGeom>
                <a:avLst/>
                <a:gdLst>
                  <a:gd name="T0" fmla="*/ 0 w 26"/>
                  <a:gd name="T1" fmla="*/ 87 h 87"/>
                  <a:gd name="T2" fmla="*/ 25 w 26"/>
                  <a:gd name="T3" fmla="*/ 87 h 87"/>
                  <a:gd name="T4" fmla="*/ 26 w 26"/>
                  <a:gd name="T5" fmla="*/ 0 h 87"/>
                  <a:gd name="T6" fmla="*/ 2 w 26"/>
                  <a:gd name="T7" fmla="*/ 0 h 87"/>
                  <a:gd name="T8" fmla="*/ 0 w 26"/>
                  <a:gd name="T9" fmla="*/ 87 h 87"/>
                </a:gdLst>
                <a:ahLst/>
                <a:cxnLst>
                  <a:cxn ang="0">
                    <a:pos x="T0" y="T1"/>
                  </a:cxn>
                  <a:cxn ang="0">
                    <a:pos x="T2" y="T3"/>
                  </a:cxn>
                  <a:cxn ang="0">
                    <a:pos x="T4" y="T5"/>
                  </a:cxn>
                  <a:cxn ang="0">
                    <a:pos x="T6" y="T7"/>
                  </a:cxn>
                  <a:cxn ang="0">
                    <a:pos x="T8" y="T9"/>
                  </a:cxn>
                </a:cxnLst>
                <a:rect l="0" t="0" r="r" b="b"/>
                <a:pathLst>
                  <a:path w="26" h="87">
                    <a:moveTo>
                      <a:pt x="0" y="87"/>
                    </a:moveTo>
                    <a:lnTo>
                      <a:pt x="25" y="87"/>
                    </a:lnTo>
                    <a:lnTo>
                      <a:pt x="26" y="0"/>
                    </a:lnTo>
                    <a:lnTo>
                      <a:pt x="2" y="0"/>
                    </a:lnTo>
                    <a:lnTo>
                      <a:pt x="0"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29" name="Freeform 46"/>
              <p:cNvSpPr/>
              <p:nvPr/>
            </p:nvSpPr>
            <p:spPr bwMode="auto">
              <a:xfrm>
                <a:off x="2445" y="1312"/>
                <a:ext cx="25" cy="70"/>
              </a:xfrm>
              <a:custGeom>
                <a:avLst/>
                <a:gdLst>
                  <a:gd name="T0" fmla="*/ 0 w 25"/>
                  <a:gd name="T1" fmla="*/ 69 h 70"/>
                  <a:gd name="T2" fmla="*/ 25 w 25"/>
                  <a:gd name="T3" fmla="*/ 70 h 70"/>
                  <a:gd name="T4" fmla="*/ 25 w 25"/>
                  <a:gd name="T5" fmla="*/ 0 h 70"/>
                  <a:gd name="T6" fmla="*/ 0 w 25"/>
                  <a:gd name="T7" fmla="*/ 0 h 70"/>
                  <a:gd name="T8" fmla="*/ 0 w 25"/>
                  <a:gd name="T9" fmla="*/ 69 h 70"/>
                </a:gdLst>
                <a:ahLst/>
                <a:cxnLst>
                  <a:cxn ang="0">
                    <a:pos x="T0" y="T1"/>
                  </a:cxn>
                  <a:cxn ang="0">
                    <a:pos x="T2" y="T3"/>
                  </a:cxn>
                  <a:cxn ang="0">
                    <a:pos x="T4" y="T5"/>
                  </a:cxn>
                  <a:cxn ang="0">
                    <a:pos x="T6" y="T7"/>
                  </a:cxn>
                  <a:cxn ang="0">
                    <a:pos x="T8" y="T9"/>
                  </a:cxn>
                </a:cxnLst>
                <a:rect l="0" t="0" r="r" b="b"/>
                <a:pathLst>
                  <a:path w="25" h="70">
                    <a:moveTo>
                      <a:pt x="0" y="69"/>
                    </a:moveTo>
                    <a:lnTo>
                      <a:pt x="25" y="70"/>
                    </a:lnTo>
                    <a:lnTo>
                      <a:pt x="25" y="0"/>
                    </a:lnTo>
                    <a:lnTo>
                      <a:pt x="0" y="0"/>
                    </a:lnTo>
                    <a:lnTo>
                      <a:pt x="0"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30" name="Rectangle 47"/>
              <p:cNvSpPr>
                <a:spLocks noChangeArrowheads="1"/>
              </p:cNvSpPr>
              <p:nvPr/>
            </p:nvSpPr>
            <p:spPr bwMode="auto">
              <a:xfrm>
                <a:off x="2371" y="2409"/>
                <a:ext cx="24" cy="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31" name="Rectangle 48"/>
              <p:cNvSpPr>
                <a:spLocks noChangeArrowheads="1"/>
              </p:cNvSpPr>
              <p:nvPr/>
            </p:nvSpPr>
            <p:spPr bwMode="auto">
              <a:xfrm>
                <a:off x="2230" y="2510"/>
                <a:ext cx="180" cy="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32" name="Freeform 49"/>
              <p:cNvSpPr>
                <a:spLocks noEditPoints="1"/>
              </p:cNvSpPr>
              <p:nvPr/>
            </p:nvSpPr>
            <p:spPr bwMode="auto">
              <a:xfrm>
                <a:off x="2395" y="2515"/>
                <a:ext cx="235" cy="234"/>
              </a:xfrm>
              <a:custGeom>
                <a:avLst/>
                <a:gdLst>
                  <a:gd name="T0" fmla="*/ 134 w 161"/>
                  <a:gd name="T1" fmla="*/ 46 h 161"/>
                  <a:gd name="T2" fmla="*/ 129 w 161"/>
                  <a:gd name="T3" fmla="*/ 40 h 161"/>
                  <a:gd name="T4" fmla="*/ 136 w 161"/>
                  <a:gd name="T5" fmla="*/ 23 h 161"/>
                  <a:gd name="T6" fmla="*/ 125 w 161"/>
                  <a:gd name="T7" fmla="*/ 13 h 161"/>
                  <a:gd name="T8" fmla="*/ 110 w 161"/>
                  <a:gd name="T9" fmla="*/ 24 h 161"/>
                  <a:gd name="T10" fmla="*/ 103 w 161"/>
                  <a:gd name="T11" fmla="*/ 21 h 161"/>
                  <a:gd name="T12" fmla="*/ 100 w 161"/>
                  <a:gd name="T13" fmla="*/ 3 h 161"/>
                  <a:gd name="T14" fmla="*/ 86 w 161"/>
                  <a:gd name="T15" fmla="*/ 0 h 161"/>
                  <a:gd name="T16" fmla="*/ 78 w 161"/>
                  <a:gd name="T17" fmla="*/ 17 h 161"/>
                  <a:gd name="T18" fmla="*/ 70 w 161"/>
                  <a:gd name="T19" fmla="*/ 18 h 161"/>
                  <a:gd name="T20" fmla="*/ 59 w 161"/>
                  <a:gd name="T21" fmla="*/ 4 h 161"/>
                  <a:gd name="T22" fmla="*/ 45 w 161"/>
                  <a:gd name="T23" fmla="*/ 8 h 161"/>
                  <a:gd name="T24" fmla="*/ 46 w 161"/>
                  <a:gd name="T25" fmla="*/ 27 h 161"/>
                  <a:gd name="T26" fmla="*/ 40 w 161"/>
                  <a:gd name="T27" fmla="*/ 32 h 161"/>
                  <a:gd name="T28" fmla="*/ 23 w 161"/>
                  <a:gd name="T29" fmla="*/ 25 h 161"/>
                  <a:gd name="T30" fmla="*/ 13 w 161"/>
                  <a:gd name="T31" fmla="*/ 36 h 161"/>
                  <a:gd name="T32" fmla="*/ 24 w 161"/>
                  <a:gd name="T33" fmla="*/ 51 h 161"/>
                  <a:gd name="T34" fmla="*/ 22 w 161"/>
                  <a:gd name="T35" fmla="*/ 59 h 161"/>
                  <a:gd name="T36" fmla="*/ 3 w 161"/>
                  <a:gd name="T37" fmla="*/ 61 h 161"/>
                  <a:gd name="T38" fmla="*/ 0 w 161"/>
                  <a:gd name="T39" fmla="*/ 76 h 161"/>
                  <a:gd name="T40" fmla="*/ 17 w 161"/>
                  <a:gd name="T41" fmla="*/ 83 h 161"/>
                  <a:gd name="T42" fmla="*/ 19 w 161"/>
                  <a:gd name="T43" fmla="*/ 91 h 161"/>
                  <a:gd name="T44" fmla="*/ 4 w 161"/>
                  <a:gd name="T45" fmla="*/ 103 h 161"/>
                  <a:gd name="T46" fmla="*/ 9 w 161"/>
                  <a:gd name="T47" fmla="*/ 117 h 161"/>
                  <a:gd name="T48" fmla="*/ 27 w 161"/>
                  <a:gd name="T49" fmla="*/ 115 h 161"/>
                  <a:gd name="T50" fmla="*/ 32 w 161"/>
                  <a:gd name="T51" fmla="*/ 121 h 161"/>
                  <a:gd name="T52" fmla="*/ 25 w 161"/>
                  <a:gd name="T53" fmla="*/ 138 h 161"/>
                  <a:gd name="T54" fmla="*/ 36 w 161"/>
                  <a:gd name="T55" fmla="*/ 148 h 161"/>
                  <a:gd name="T56" fmla="*/ 51 w 161"/>
                  <a:gd name="T57" fmla="*/ 137 h 161"/>
                  <a:gd name="T58" fmla="*/ 59 w 161"/>
                  <a:gd name="T59" fmla="*/ 140 h 161"/>
                  <a:gd name="T60" fmla="*/ 61 w 161"/>
                  <a:gd name="T61" fmla="*/ 158 h 161"/>
                  <a:gd name="T62" fmla="*/ 76 w 161"/>
                  <a:gd name="T63" fmla="*/ 161 h 161"/>
                  <a:gd name="T64" fmla="*/ 83 w 161"/>
                  <a:gd name="T65" fmla="*/ 144 h 161"/>
                  <a:gd name="T66" fmla="*/ 92 w 161"/>
                  <a:gd name="T67" fmla="*/ 143 h 161"/>
                  <a:gd name="T68" fmla="*/ 103 w 161"/>
                  <a:gd name="T69" fmla="*/ 157 h 161"/>
                  <a:gd name="T70" fmla="*/ 117 w 161"/>
                  <a:gd name="T71" fmla="*/ 152 h 161"/>
                  <a:gd name="T72" fmla="*/ 115 w 161"/>
                  <a:gd name="T73" fmla="*/ 134 h 161"/>
                  <a:gd name="T74" fmla="*/ 121 w 161"/>
                  <a:gd name="T75" fmla="*/ 129 h 161"/>
                  <a:gd name="T76" fmla="*/ 139 w 161"/>
                  <a:gd name="T77" fmla="*/ 136 h 161"/>
                  <a:gd name="T78" fmla="*/ 148 w 161"/>
                  <a:gd name="T79" fmla="*/ 125 h 161"/>
                  <a:gd name="T80" fmla="*/ 137 w 161"/>
                  <a:gd name="T81" fmla="*/ 110 h 161"/>
                  <a:gd name="T82" fmla="*/ 140 w 161"/>
                  <a:gd name="T83" fmla="*/ 102 h 161"/>
                  <a:gd name="T84" fmla="*/ 158 w 161"/>
                  <a:gd name="T85" fmla="*/ 100 h 161"/>
                  <a:gd name="T86" fmla="*/ 161 w 161"/>
                  <a:gd name="T87" fmla="*/ 85 h 161"/>
                  <a:gd name="T88" fmla="*/ 144 w 161"/>
                  <a:gd name="T89" fmla="*/ 78 h 161"/>
                  <a:gd name="T90" fmla="*/ 143 w 161"/>
                  <a:gd name="T91" fmla="*/ 70 h 161"/>
                  <a:gd name="T92" fmla="*/ 158 w 161"/>
                  <a:gd name="T93" fmla="*/ 58 h 161"/>
                  <a:gd name="T94" fmla="*/ 153 w 161"/>
                  <a:gd name="T95" fmla="*/ 44 h 161"/>
                  <a:gd name="T96" fmla="*/ 88 w 161"/>
                  <a:gd name="T97" fmla="*/ 104 h 161"/>
                  <a:gd name="T98" fmla="*/ 68 w 161"/>
                  <a:gd name="T99" fmla="*/ 54 h 161"/>
                  <a:gd name="T100" fmla="*/ 88 w 161"/>
                  <a:gd name="T101" fmla="*/ 10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1" h="161">
                    <a:moveTo>
                      <a:pt x="152" y="44"/>
                    </a:moveTo>
                    <a:cubicBezTo>
                      <a:pt x="134" y="46"/>
                      <a:pt x="134" y="46"/>
                      <a:pt x="134" y="46"/>
                    </a:cubicBezTo>
                    <a:cubicBezTo>
                      <a:pt x="133" y="46"/>
                      <a:pt x="133" y="46"/>
                      <a:pt x="133" y="46"/>
                    </a:cubicBezTo>
                    <a:cubicBezTo>
                      <a:pt x="129" y="40"/>
                      <a:pt x="129" y="40"/>
                      <a:pt x="129" y="40"/>
                    </a:cubicBezTo>
                    <a:cubicBezTo>
                      <a:pt x="129" y="39"/>
                      <a:pt x="129" y="39"/>
                      <a:pt x="129" y="39"/>
                    </a:cubicBezTo>
                    <a:cubicBezTo>
                      <a:pt x="136" y="23"/>
                      <a:pt x="136" y="23"/>
                      <a:pt x="136" y="23"/>
                    </a:cubicBezTo>
                    <a:cubicBezTo>
                      <a:pt x="136" y="22"/>
                      <a:pt x="136" y="22"/>
                      <a:pt x="136" y="22"/>
                    </a:cubicBezTo>
                    <a:cubicBezTo>
                      <a:pt x="125" y="13"/>
                      <a:pt x="125" y="13"/>
                      <a:pt x="125" y="13"/>
                    </a:cubicBezTo>
                    <a:cubicBezTo>
                      <a:pt x="124" y="13"/>
                      <a:pt x="124" y="13"/>
                      <a:pt x="124" y="13"/>
                    </a:cubicBezTo>
                    <a:cubicBezTo>
                      <a:pt x="110" y="24"/>
                      <a:pt x="110" y="24"/>
                      <a:pt x="110" y="24"/>
                    </a:cubicBezTo>
                    <a:cubicBezTo>
                      <a:pt x="109" y="24"/>
                      <a:pt x="109" y="24"/>
                      <a:pt x="109" y="24"/>
                    </a:cubicBezTo>
                    <a:cubicBezTo>
                      <a:pt x="103" y="21"/>
                      <a:pt x="103" y="21"/>
                      <a:pt x="103" y="21"/>
                    </a:cubicBezTo>
                    <a:cubicBezTo>
                      <a:pt x="102" y="20"/>
                      <a:pt x="102" y="20"/>
                      <a:pt x="102" y="20"/>
                    </a:cubicBezTo>
                    <a:cubicBezTo>
                      <a:pt x="100" y="3"/>
                      <a:pt x="100" y="3"/>
                      <a:pt x="100" y="3"/>
                    </a:cubicBezTo>
                    <a:cubicBezTo>
                      <a:pt x="99" y="2"/>
                      <a:pt x="99" y="2"/>
                      <a:pt x="99" y="2"/>
                    </a:cubicBezTo>
                    <a:cubicBezTo>
                      <a:pt x="86" y="0"/>
                      <a:pt x="86" y="0"/>
                      <a:pt x="86" y="0"/>
                    </a:cubicBezTo>
                    <a:cubicBezTo>
                      <a:pt x="85" y="1"/>
                      <a:pt x="85" y="1"/>
                      <a:pt x="85" y="1"/>
                    </a:cubicBezTo>
                    <a:cubicBezTo>
                      <a:pt x="78" y="17"/>
                      <a:pt x="78" y="17"/>
                      <a:pt x="78" y="17"/>
                    </a:cubicBezTo>
                    <a:cubicBezTo>
                      <a:pt x="77" y="18"/>
                      <a:pt x="77" y="18"/>
                      <a:pt x="77" y="18"/>
                    </a:cubicBezTo>
                    <a:cubicBezTo>
                      <a:pt x="70" y="18"/>
                      <a:pt x="70" y="18"/>
                      <a:pt x="70" y="18"/>
                    </a:cubicBezTo>
                    <a:cubicBezTo>
                      <a:pt x="69" y="18"/>
                      <a:pt x="69" y="18"/>
                      <a:pt x="69" y="18"/>
                    </a:cubicBezTo>
                    <a:cubicBezTo>
                      <a:pt x="59" y="4"/>
                      <a:pt x="59" y="4"/>
                      <a:pt x="59" y="4"/>
                    </a:cubicBezTo>
                    <a:cubicBezTo>
                      <a:pt x="58" y="3"/>
                      <a:pt x="58" y="3"/>
                      <a:pt x="58" y="3"/>
                    </a:cubicBezTo>
                    <a:cubicBezTo>
                      <a:pt x="45" y="8"/>
                      <a:pt x="45" y="8"/>
                      <a:pt x="45" y="8"/>
                    </a:cubicBezTo>
                    <a:cubicBezTo>
                      <a:pt x="44" y="9"/>
                      <a:pt x="44" y="9"/>
                      <a:pt x="44" y="9"/>
                    </a:cubicBezTo>
                    <a:cubicBezTo>
                      <a:pt x="46" y="27"/>
                      <a:pt x="46" y="27"/>
                      <a:pt x="46" y="27"/>
                    </a:cubicBezTo>
                    <a:cubicBezTo>
                      <a:pt x="46" y="28"/>
                      <a:pt x="46" y="28"/>
                      <a:pt x="46" y="28"/>
                    </a:cubicBezTo>
                    <a:cubicBezTo>
                      <a:pt x="40" y="32"/>
                      <a:pt x="40" y="32"/>
                      <a:pt x="40" y="32"/>
                    </a:cubicBezTo>
                    <a:cubicBezTo>
                      <a:pt x="39" y="32"/>
                      <a:pt x="39" y="32"/>
                      <a:pt x="39" y="32"/>
                    </a:cubicBezTo>
                    <a:cubicBezTo>
                      <a:pt x="23" y="25"/>
                      <a:pt x="23" y="25"/>
                      <a:pt x="23" y="25"/>
                    </a:cubicBezTo>
                    <a:cubicBezTo>
                      <a:pt x="22" y="25"/>
                      <a:pt x="22" y="25"/>
                      <a:pt x="22" y="25"/>
                    </a:cubicBezTo>
                    <a:cubicBezTo>
                      <a:pt x="13" y="36"/>
                      <a:pt x="13" y="36"/>
                      <a:pt x="13" y="36"/>
                    </a:cubicBezTo>
                    <a:cubicBezTo>
                      <a:pt x="13" y="37"/>
                      <a:pt x="13" y="37"/>
                      <a:pt x="13" y="37"/>
                    </a:cubicBezTo>
                    <a:cubicBezTo>
                      <a:pt x="24" y="51"/>
                      <a:pt x="24" y="51"/>
                      <a:pt x="24" y="51"/>
                    </a:cubicBezTo>
                    <a:cubicBezTo>
                      <a:pt x="24" y="52"/>
                      <a:pt x="24" y="52"/>
                      <a:pt x="24" y="52"/>
                    </a:cubicBezTo>
                    <a:cubicBezTo>
                      <a:pt x="22" y="59"/>
                      <a:pt x="22" y="59"/>
                      <a:pt x="22" y="59"/>
                    </a:cubicBezTo>
                    <a:cubicBezTo>
                      <a:pt x="21" y="59"/>
                      <a:pt x="21" y="59"/>
                      <a:pt x="21" y="59"/>
                    </a:cubicBezTo>
                    <a:cubicBezTo>
                      <a:pt x="3" y="61"/>
                      <a:pt x="3" y="61"/>
                      <a:pt x="3" y="61"/>
                    </a:cubicBezTo>
                    <a:cubicBezTo>
                      <a:pt x="2" y="62"/>
                      <a:pt x="2" y="62"/>
                      <a:pt x="2" y="62"/>
                    </a:cubicBezTo>
                    <a:cubicBezTo>
                      <a:pt x="0" y="76"/>
                      <a:pt x="0" y="76"/>
                      <a:pt x="0" y="76"/>
                    </a:cubicBezTo>
                    <a:cubicBezTo>
                      <a:pt x="1" y="77"/>
                      <a:pt x="1" y="77"/>
                      <a:pt x="1" y="77"/>
                    </a:cubicBezTo>
                    <a:cubicBezTo>
                      <a:pt x="17" y="83"/>
                      <a:pt x="17" y="83"/>
                      <a:pt x="17" y="83"/>
                    </a:cubicBezTo>
                    <a:cubicBezTo>
                      <a:pt x="18" y="84"/>
                      <a:pt x="18" y="84"/>
                      <a:pt x="18" y="84"/>
                    </a:cubicBezTo>
                    <a:cubicBezTo>
                      <a:pt x="19" y="91"/>
                      <a:pt x="19" y="91"/>
                      <a:pt x="19" y="91"/>
                    </a:cubicBezTo>
                    <a:cubicBezTo>
                      <a:pt x="18" y="92"/>
                      <a:pt x="18" y="92"/>
                      <a:pt x="18" y="92"/>
                    </a:cubicBezTo>
                    <a:cubicBezTo>
                      <a:pt x="4" y="103"/>
                      <a:pt x="4" y="103"/>
                      <a:pt x="4" y="103"/>
                    </a:cubicBezTo>
                    <a:cubicBezTo>
                      <a:pt x="4" y="104"/>
                      <a:pt x="4" y="104"/>
                      <a:pt x="4" y="104"/>
                    </a:cubicBezTo>
                    <a:cubicBezTo>
                      <a:pt x="9" y="117"/>
                      <a:pt x="9" y="117"/>
                      <a:pt x="9" y="117"/>
                    </a:cubicBezTo>
                    <a:cubicBezTo>
                      <a:pt x="10" y="117"/>
                      <a:pt x="10" y="117"/>
                      <a:pt x="10" y="117"/>
                    </a:cubicBezTo>
                    <a:cubicBezTo>
                      <a:pt x="27" y="115"/>
                      <a:pt x="27" y="115"/>
                      <a:pt x="27" y="115"/>
                    </a:cubicBezTo>
                    <a:cubicBezTo>
                      <a:pt x="28" y="115"/>
                      <a:pt x="28" y="115"/>
                      <a:pt x="28" y="115"/>
                    </a:cubicBezTo>
                    <a:cubicBezTo>
                      <a:pt x="32" y="121"/>
                      <a:pt x="32" y="121"/>
                      <a:pt x="32" y="121"/>
                    </a:cubicBezTo>
                    <a:cubicBezTo>
                      <a:pt x="33" y="122"/>
                      <a:pt x="33" y="122"/>
                      <a:pt x="33" y="122"/>
                    </a:cubicBezTo>
                    <a:cubicBezTo>
                      <a:pt x="25" y="138"/>
                      <a:pt x="25" y="138"/>
                      <a:pt x="25" y="138"/>
                    </a:cubicBezTo>
                    <a:cubicBezTo>
                      <a:pt x="26" y="139"/>
                      <a:pt x="26" y="139"/>
                      <a:pt x="26" y="139"/>
                    </a:cubicBezTo>
                    <a:cubicBezTo>
                      <a:pt x="36" y="148"/>
                      <a:pt x="36" y="148"/>
                      <a:pt x="36" y="148"/>
                    </a:cubicBezTo>
                    <a:cubicBezTo>
                      <a:pt x="37" y="148"/>
                      <a:pt x="37" y="148"/>
                      <a:pt x="37" y="148"/>
                    </a:cubicBezTo>
                    <a:cubicBezTo>
                      <a:pt x="51" y="137"/>
                      <a:pt x="51" y="137"/>
                      <a:pt x="51" y="137"/>
                    </a:cubicBezTo>
                    <a:cubicBezTo>
                      <a:pt x="53" y="137"/>
                      <a:pt x="53" y="137"/>
                      <a:pt x="53" y="137"/>
                    </a:cubicBezTo>
                    <a:cubicBezTo>
                      <a:pt x="59" y="140"/>
                      <a:pt x="59" y="140"/>
                      <a:pt x="59" y="140"/>
                    </a:cubicBezTo>
                    <a:cubicBezTo>
                      <a:pt x="60" y="141"/>
                      <a:pt x="60" y="141"/>
                      <a:pt x="60" y="141"/>
                    </a:cubicBezTo>
                    <a:cubicBezTo>
                      <a:pt x="61" y="158"/>
                      <a:pt x="61" y="158"/>
                      <a:pt x="61" y="158"/>
                    </a:cubicBezTo>
                    <a:cubicBezTo>
                      <a:pt x="62" y="159"/>
                      <a:pt x="62" y="159"/>
                      <a:pt x="62" y="159"/>
                    </a:cubicBezTo>
                    <a:cubicBezTo>
                      <a:pt x="76" y="161"/>
                      <a:pt x="76" y="161"/>
                      <a:pt x="76" y="161"/>
                    </a:cubicBezTo>
                    <a:cubicBezTo>
                      <a:pt x="77" y="160"/>
                      <a:pt x="77" y="160"/>
                      <a:pt x="77" y="160"/>
                    </a:cubicBezTo>
                    <a:cubicBezTo>
                      <a:pt x="83" y="144"/>
                      <a:pt x="83" y="144"/>
                      <a:pt x="83" y="144"/>
                    </a:cubicBezTo>
                    <a:cubicBezTo>
                      <a:pt x="84" y="143"/>
                      <a:pt x="84" y="143"/>
                      <a:pt x="84" y="143"/>
                    </a:cubicBezTo>
                    <a:cubicBezTo>
                      <a:pt x="92" y="143"/>
                      <a:pt x="92" y="143"/>
                      <a:pt x="92" y="143"/>
                    </a:cubicBezTo>
                    <a:cubicBezTo>
                      <a:pt x="92" y="143"/>
                      <a:pt x="92" y="143"/>
                      <a:pt x="93" y="143"/>
                    </a:cubicBezTo>
                    <a:cubicBezTo>
                      <a:pt x="103" y="157"/>
                      <a:pt x="103" y="157"/>
                      <a:pt x="103" y="157"/>
                    </a:cubicBezTo>
                    <a:cubicBezTo>
                      <a:pt x="104" y="158"/>
                      <a:pt x="104" y="158"/>
                      <a:pt x="104" y="158"/>
                    </a:cubicBezTo>
                    <a:cubicBezTo>
                      <a:pt x="117" y="152"/>
                      <a:pt x="117" y="152"/>
                      <a:pt x="117" y="152"/>
                    </a:cubicBezTo>
                    <a:cubicBezTo>
                      <a:pt x="117" y="152"/>
                      <a:pt x="117" y="152"/>
                      <a:pt x="117" y="152"/>
                    </a:cubicBezTo>
                    <a:cubicBezTo>
                      <a:pt x="115" y="134"/>
                      <a:pt x="115" y="134"/>
                      <a:pt x="115" y="134"/>
                    </a:cubicBezTo>
                    <a:cubicBezTo>
                      <a:pt x="115" y="133"/>
                      <a:pt x="115" y="133"/>
                      <a:pt x="115" y="133"/>
                    </a:cubicBezTo>
                    <a:cubicBezTo>
                      <a:pt x="121" y="129"/>
                      <a:pt x="121" y="129"/>
                      <a:pt x="121" y="129"/>
                    </a:cubicBezTo>
                    <a:cubicBezTo>
                      <a:pt x="122" y="129"/>
                      <a:pt x="122" y="129"/>
                      <a:pt x="122" y="129"/>
                    </a:cubicBezTo>
                    <a:cubicBezTo>
                      <a:pt x="139" y="136"/>
                      <a:pt x="139" y="136"/>
                      <a:pt x="139" y="136"/>
                    </a:cubicBezTo>
                    <a:cubicBezTo>
                      <a:pt x="140" y="136"/>
                      <a:pt x="140" y="136"/>
                      <a:pt x="140" y="136"/>
                    </a:cubicBezTo>
                    <a:cubicBezTo>
                      <a:pt x="148" y="125"/>
                      <a:pt x="148" y="125"/>
                      <a:pt x="148" y="125"/>
                    </a:cubicBezTo>
                    <a:cubicBezTo>
                      <a:pt x="148" y="124"/>
                      <a:pt x="148" y="124"/>
                      <a:pt x="148" y="124"/>
                    </a:cubicBezTo>
                    <a:cubicBezTo>
                      <a:pt x="137" y="110"/>
                      <a:pt x="137" y="110"/>
                      <a:pt x="137" y="110"/>
                    </a:cubicBezTo>
                    <a:cubicBezTo>
                      <a:pt x="137" y="109"/>
                      <a:pt x="137" y="109"/>
                      <a:pt x="137" y="109"/>
                    </a:cubicBezTo>
                    <a:cubicBezTo>
                      <a:pt x="140" y="102"/>
                      <a:pt x="140" y="102"/>
                      <a:pt x="140" y="102"/>
                    </a:cubicBezTo>
                    <a:cubicBezTo>
                      <a:pt x="141" y="102"/>
                      <a:pt x="141" y="102"/>
                      <a:pt x="141" y="102"/>
                    </a:cubicBezTo>
                    <a:cubicBezTo>
                      <a:pt x="158" y="100"/>
                      <a:pt x="158" y="100"/>
                      <a:pt x="158" y="100"/>
                    </a:cubicBezTo>
                    <a:cubicBezTo>
                      <a:pt x="159" y="100"/>
                      <a:pt x="159" y="99"/>
                      <a:pt x="159" y="99"/>
                    </a:cubicBezTo>
                    <a:cubicBezTo>
                      <a:pt x="161" y="85"/>
                      <a:pt x="161" y="85"/>
                      <a:pt x="161" y="85"/>
                    </a:cubicBezTo>
                    <a:cubicBezTo>
                      <a:pt x="161" y="84"/>
                      <a:pt x="161" y="84"/>
                      <a:pt x="161" y="84"/>
                    </a:cubicBezTo>
                    <a:cubicBezTo>
                      <a:pt x="144" y="78"/>
                      <a:pt x="144" y="78"/>
                      <a:pt x="144" y="78"/>
                    </a:cubicBezTo>
                    <a:cubicBezTo>
                      <a:pt x="144" y="77"/>
                      <a:pt x="144" y="77"/>
                      <a:pt x="144" y="77"/>
                    </a:cubicBezTo>
                    <a:cubicBezTo>
                      <a:pt x="143" y="70"/>
                      <a:pt x="143" y="70"/>
                      <a:pt x="143" y="70"/>
                    </a:cubicBezTo>
                    <a:cubicBezTo>
                      <a:pt x="143" y="69"/>
                      <a:pt x="143" y="69"/>
                      <a:pt x="143" y="69"/>
                    </a:cubicBezTo>
                    <a:cubicBezTo>
                      <a:pt x="158" y="58"/>
                      <a:pt x="158" y="58"/>
                      <a:pt x="158" y="58"/>
                    </a:cubicBezTo>
                    <a:cubicBezTo>
                      <a:pt x="158" y="57"/>
                      <a:pt x="158" y="57"/>
                      <a:pt x="158" y="57"/>
                    </a:cubicBezTo>
                    <a:cubicBezTo>
                      <a:pt x="153" y="44"/>
                      <a:pt x="153" y="44"/>
                      <a:pt x="153" y="44"/>
                    </a:cubicBezTo>
                    <a:lnTo>
                      <a:pt x="152" y="44"/>
                    </a:lnTo>
                    <a:close/>
                    <a:moveTo>
                      <a:pt x="88" y="104"/>
                    </a:moveTo>
                    <a:cubicBezTo>
                      <a:pt x="74" y="109"/>
                      <a:pt x="59" y="103"/>
                      <a:pt x="53" y="89"/>
                    </a:cubicBezTo>
                    <a:cubicBezTo>
                      <a:pt x="48" y="75"/>
                      <a:pt x="55" y="60"/>
                      <a:pt x="68" y="54"/>
                    </a:cubicBezTo>
                    <a:cubicBezTo>
                      <a:pt x="82" y="49"/>
                      <a:pt x="98" y="56"/>
                      <a:pt x="103" y="69"/>
                    </a:cubicBezTo>
                    <a:cubicBezTo>
                      <a:pt x="109" y="83"/>
                      <a:pt x="102" y="99"/>
                      <a:pt x="88"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33" name="Freeform 50"/>
              <p:cNvSpPr>
                <a:spLocks noEditPoints="1"/>
              </p:cNvSpPr>
              <p:nvPr/>
            </p:nvSpPr>
            <p:spPr bwMode="auto">
              <a:xfrm>
                <a:off x="2017" y="2955"/>
                <a:ext cx="117" cy="117"/>
              </a:xfrm>
              <a:custGeom>
                <a:avLst/>
                <a:gdLst>
                  <a:gd name="T0" fmla="*/ 67 w 80"/>
                  <a:gd name="T1" fmla="*/ 23 h 80"/>
                  <a:gd name="T2" fmla="*/ 64 w 80"/>
                  <a:gd name="T3" fmla="*/ 20 h 80"/>
                  <a:gd name="T4" fmla="*/ 68 w 80"/>
                  <a:gd name="T5" fmla="*/ 11 h 80"/>
                  <a:gd name="T6" fmla="*/ 62 w 80"/>
                  <a:gd name="T7" fmla="*/ 6 h 80"/>
                  <a:gd name="T8" fmla="*/ 55 w 80"/>
                  <a:gd name="T9" fmla="*/ 12 h 80"/>
                  <a:gd name="T10" fmla="*/ 51 w 80"/>
                  <a:gd name="T11" fmla="*/ 10 h 80"/>
                  <a:gd name="T12" fmla="*/ 50 w 80"/>
                  <a:gd name="T13" fmla="*/ 1 h 80"/>
                  <a:gd name="T14" fmla="*/ 43 w 80"/>
                  <a:gd name="T15" fmla="*/ 0 h 80"/>
                  <a:gd name="T16" fmla="*/ 39 w 80"/>
                  <a:gd name="T17" fmla="*/ 8 h 80"/>
                  <a:gd name="T18" fmla="*/ 35 w 80"/>
                  <a:gd name="T19" fmla="*/ 9 h 80"/>
                  <a:gd name="T20" fmla="*/ 29 w 80"/>
                  <a:gd name="T21" fmla="*/ 2 h 80"/>
                  <a:gd name="T22" fmla="*/ 22 w 80"/>
                  <a:gd name="T23" fmla="*/ 4 h 80"/>
                  <a:gd name="T24" fmla="*/ 23 w 80"/>
                  <a:gd name="T25" fmla="*/ 13 h 80"/>
                  <a:gd name="T26" fmla="*/ 20 w 80"/>
                  <a:gd name="T27" fmla="*/ 16 h 80"/>
                  <a:gd name="T28" fmla="*/ 11 w 80"/>
                  <a:gd name="T29" fmla="*/ 12 h 80"/>
                  <a:gd name="T30" fmla="*/ 7 w 80"/>
                  <a:gd name="T31" fmla="*/ 18 h 80"/>
                  <a:gd name="T32" fmla="*/ 12 w 80"/>
                  <a:gd name="T33" fmla="*/ 25 h 80"/>
                  <a:gd name="T34" fmla="*/ 11 w 80"/>
                  <a:gd name="T35" fmla="*/ 29 h 80"/>
                  <a:gd name="T36" fmla="*/ 2 w 80"/>
                  <a:gd name="T37" fmla="*/ 30 h 80"/>
                  <a:gd name="T38" fmla="*/ 0 w 80"/>
                  <a:gd name="T39" fmla="*/ 37 h 80"/>
                  <a:gd name="T40" fmla="*/ 9 w 80"/>
                  <a:gd name="T41" fmla="*/ 41 h 80"/>
                  <a:gd name="T42" fmla="*/ 9 w 80"/>
                  <a:gd name="T43" fmla="*/ 45 h 80"/>
                  <a:gd name="T44" fmla="*/ 2 w 80"/>
                  <a:gd name="T45" fmla="*/ 51 h 80"/>
                  <a:gd name="T46" fmla="*/ 4 w 80"/>
                  <a:gd name="T47" fmla="*/ 58 h 80"/>
                  <a:gd name="T48" fmla="*/ 14 w 80"/>
                  <a:gd name="T49" fmla="*/ 57 h 80"/>
                  <a:gd name="T50" fmla="*/ 16 w 80"/>
                  <a:gd name="T51" fmla="*/ 60 h 80"/>
                  <a:gd name="T52" fmla="*/ 13 w 80"/>
                  <a:gd name="T53" fmla="*/ 68 h 80"/>
                  <a:gd name="T54" fmla="*/ 18 w 80"/>
                  <a:gd name="T55" fmla="*/ 73 h 80"/>
                  <a:gd name="T56" fmla="*/ 26 w 80"/>
                  <a:gd name="T57" fmla="*/ 68 h 80"/>
                  <a:gd name="T58" fmla="*/ 29 w 80"/>
                  <a:gd name="T59" fmla="*/ 69 h 80"/>
                  <a:gd name="T60" fmla="*/ 31 w 80"/>
                  <a:gd name="T61" fmla="*/ 78 h 80"/>
                  <a:gd name="T62" fmla="*/ 38 w 80"/>
                  <a:gd name="T63" fmla="*/ 80 h 80"/>
                  <a:gd name="T64" fmla="*/ 42 w 80"/>
                  <a:gd name="T65" fmla="*/ 71 h 80"/>
                  <a:gd name="T66" fmla="*/ 46 w 80"/>
                  <a:gd name="T67" fmla="*/ 71 h 80"/>
                  <a:gd name="T68" fmla="*/ 51 w 80"/>
                  <a:gd name="T69" fmla="*/ 78 h 80"/>
                  <a:gd name="T70" fmla="*/ 58 w 80"/>
                  <a:gd name="T71" fmla="*/ 76 h 80"/>
                  <a:gd name="T72" fmla="*/ 57 w 80"/>
                  <a:gd name="T73" fmla="*/ 67 h 80"/>
                  <a:gd name="T74" fmla="*/ 60 w 80"/>
                  <a:gd name="T75" fmla="*/ 64 h 80"/>
                  <a:gd name="T76" fmla="*/ 69 w 80"/>
                  <a:gd name="T77" fmla="*/ 67 h 80"/>
                  <a:gd name="T78" fmla="*/ 74 w 80"/>
                  <a:gd name="T79" fmla="*/ 62 h 80"/>
                  <a:gd name="T80" fmla="*/ 68 w 80"/>
                  <a:gd name="T81" fmla="*/ 54 h 80"/>
                  <a:gd name="T82" fmla="*/ 70 w 80"/>
                  <a:gd name="T83" fmla="*/ 51 h 80"/>
                  <a:gd name="T84" fmla="*/ 79 w 80"/>
                  <a:gd name="T85" fmla="*/ 49 h 80"/>
                  <a:gd name="T86" fmla="*/ 80 w 80"/>
                  <a:gd name="T87" fmla="*/ 42 h 80"/>
                  <a:gd name="T88" fmla="*/ 72 w 80"/>
                  <a:gd name="T89" fmla="*/ 38 h 80"/>
                  <a:gd name="T90" fmla="*/ 71 w 80"/>
                  <a:gd name="T91" fmla="*/ 34 h 80"/>
                  <a:gd name="T92" fmla="*/ 79 w 80"/>
                  <a:gd name="T93" fmla="*/ 29 h 80"/>
                  <a:gd name="T94" fmla="*/ 76 w 80"/>
                  <a:gd name="T95" fmla="*/ 22 h 80"/>
                  <a:gd name="T96" fmla="*/ 27 w 80"/>
                  <a:gd name="T97" fmla="*/ 44 h 80"/>
                  <a:gd name="T98" fmla="*/ 51 w 80"/>
                  <a:gd name="T99" fmla="*/ 3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 h="80">
                    <a:moveTo>
                      <a:pt x="76" y="22"/>
                    </a:moveTo>
                    <a:cubicBezTo>
                      <a:pt x="67" y="23"/>
                      <a:pt x="67" y="23"/>
                      <a:pt x="67" y="23"/>
                    </a:cubicBezTo>
                    <a:cubicBezTo>
                      <a:pt x="66" y="23"/>
                      <a:pt x="66" y="23"/>
                      <a:pt x="66" y="23"/>
                    </a:cubicBezTo>
                    <a:cubicBezTo>
                      <a:pt x="64" y="20"/>
                      <a:pt x="64" y="20"/>
                      <a:pt x="64" y="20"/>
                    </a:cubicBezTo>
                    <a:cubicBezTo>
                      <a:pt x="64" y="19"/>
                      <a:pt x="64" y="19"/>
                      <a:pt x="64" y="19"/>
                    </a:cubicBezTo>
                    <a:cubicBezTo>
                      <a:pt x="68" y="11"/>
                      <a:pt x="68" y="11"/>
                      <a:pt x="68" y="11"/>
                    </a:cubicBezTo>
                    <a:cubicBezTo>
                      <a:pt x="68" y="11"/>
                      <a:pt x="68" y="11"/>
                      <a:pt x="68" y="11"/>
                    </a:cubicBezTo>
                    <a:cubicBezTo>
                      <a:pt x="62" y="6"/>
                      <a:pt x="62" y="6"/>
                      <a:pt x="62" y="6"/>
                    </a:cubicBezTo>
                    <a:cubicBezTo>
                      <a:pt x="62" y="6"/>
                      <a:pt x="62" y="6"/>
                      <a:pt x="62" y="6"/>
                    </a:cubicBezTo>
                    <a:cubicBezTo>
                      <a:pt x="55" y="12"/>
                      <a:pt x="55" y="12"/>
                      <a:pt x="55" y="12"/>
                    </a:cubicBezTo>
                    <a:cubicBezTo>
                      <a:pt x="54" y="12"/>
                      <a:pt x="54" y="12"/>
                      <a:pt x="54" y="12"/>
                    </a:cubicBezTo>
                    <a:cubicBezTo>
                      <a:pt x="51" y="10"/>
                      <a:pt x="51" y="10"/>
                      <a:pt x="51" y="10"/>
                    </a:cubicBezTo>
                    <a:cubicBezTo>
                      <a:pt x="51" y="10"/>
                      <a:pt x="51" y="10"/>
                      <a:pt x="51" y="10"/>
                    </a:cubicBezTo>
                    <a:cubicBezTo>
                      <a:pt x="50" y="1"/>
                      <a:pt x="50" y="1"/>
                      <a:pt x="50" y="1"/>
                    </a:cubicBezTo>
                    <a:cubicBezTo>
                      <a:pt x="50" y="1"/>
                      <a:pt x="50" y="1"/>
                      <a:pt x="50" y="1"/>
                    </a:cubicBezTo>
                    <a:cubicBezTo>
                      <a:pt x="43" y="0"/>
                      <a:pt x="43" y="0"/>
                      <a:pt x="43" y="0"/>
                    </a:cubicBezTo>
                    <a:cubicBezTo>
                      <a:pt x="42" y="0"/>
                      <a:pt x="42" y="0"/>
                      <a:pt x="42" y="0"/>
                    </a:cubicBezTo>
                    <a:cubicBezTo>
                      <a:pt x="39" y="8"/>
                      <a:pt x="39" y="8"/>
                      <a:pt x="39" y="8"/>
                    </a:cubicBezTo>
                    <a:cubicBezTo>
                      <a:pt x="38" y="8"/>
                      <a:pt x="38" y="8"/>
                      <a:pt x="38" y="8"/>
                    </a:cubicBezTo>
                    <a:cubicBezTo>
                      <a:pt x="35" y="9"/>
                      <a:pt x="35" y="9"/>
                      <a:pt x="35" y="9"/>
                    </a:cubicBezTo>
                    <a:cubicBezTo>
                      <a:pt x="34" y="9"/>
                      <a:pt x="34" y="9"/>
                      <a:pt x="34" y="9"/>
                    </a:cubicBezTo>
                    <a:cubicBezTo>
                      <a:pt x="29" y="2"/>
                      <a:pt x="29" y="2"/>
                      <a:pt x="29" y="2"/>
                    </a:cubicBezTo>
                    <a:cubicBezTo>
                      <a:pt x="29" y="1"/>
                      <a:pt x="29" y="1"/>
                      <a:pt x="29" y="1"/>
                    </a:cubicBezTo>
                    <a:cubicBezTo>
                      <a:pt x="22" y="4"/>
                      <a:pt x="22" y="4"/>
                      <a:pt x="22" y="4"/>
                    </a:cubicBezTo>
                    <a:cubicBezTo>
                      <a:pt x="22" y="4"/>
                      <a:pt x="22" y="4"/>
                      <a:pt x="22" y="4"/>
                    </a:cubicBezTo>
                    <a:cubicBezTo>
                      <a:pt x="23" y="13"/>
                      <a:pt x="23" y="13"/>
                      <a:pt x="23" y="13"/>
                    </a:cubicBezTo>
                    <a:cubicBezTo>
                      <a:pt x="23" y="14"/>
                      <a:pt x="23" y="14"/>
                      <a:pt x="23" y="14"/>
                    </a:cubicBezTo>
                    <a:cubicBezTo>
                      <a:pt x="20" y="16"/>
                      <a:pt x="20" y="16"/>
                      <a:pt x="20" y="16"/>
                    </a:cubicBezTo>
                    <a:cubicBezTo>
                      <a:pt x="20" y="16"/>
                      <a:pt x="20" y="16"/>
                      <a:pt x="20" y="16"/>
                    </a:cubicBezTo>
                    <a:cubicBezTo>
                      <a:pt x="11" y="12"/>
                      <a:pt x="11" y="12"/>
                      <a:pt x="11" y="12"/>
                    </a:cubicBezTo>
                    <a:cubicBezTo>
                      <a:pt x="11" y="12"/>
                      <a:pt x="11" y="12"/>
                      <a:pt x="11" y="12"/>
                    </a:cubicBezTo>
                    <a:cubicBezTo>
                      <a:pt x="7" y="18"/>
                      <a:pt x="7" y="18"/>
                      <a:pt x="7" y="18"/>
                    </a:cubicBezTo>
                    <a:cubicBezTo>
                      <a:pt x="7" y="18"/>
                      <a:pt x="7" y="18"/>
                      <a:pt x="7" y="18"/>
                    </a:cubicBezTo>
                    <a:cubicBezTo>
                      <a:pt x="12" y="25"/>
                      <a:pt x="12" y="25"/>
                      <a:pt x="12" y="25"/>
                    </a:cubicBezTo>
                    <a:cubicBezTo>
                      <a:pt x="12" y="26"/>
                      <a:pt x="12" y="26"/>
                      <a:pt x="12" y="26"/>
                    </a:cubicBezTo>
                    <a:cubicBezTo>
                      <a:pt x="11" y="29"/>
                      <a:pt x="11" y="29"/>
                      <a:pt x="11" y="29"/>
                    </a:cubicBezTo>
                    <a:cubicBezTo>
                      <a:pt x="10" y="29"/>
                      <a:pt x="10" y="29"/>
                      <a:pt x="10" y="29"/>
                    </a:cubicBezTo>
                    <a:cubicBezTo>
                      <a:pt x="2" y="30"/>
                      <a:pt x="2" y="30"/>
                      <a:pt x="2" y="30"/>
                    </a:cubicBezTo>
                    <a:cubicBezTo>
                      <a:pt x="1" y="31"/>
                      <a:pt x="1" y="31"/>
                      <a:pt x="1" y="31"/>
                    </a:cubicBezTo>
                    <a:cubicBezTo>
                      <a:pt x="0" y="37"/>
                      <a:pt x="0" y="37"/>
                      <a:pt x="0" y="37"/>
                    </a:cubicBezTo>
                    <a:cubicBezTo>
                      <a:pt x="0" y="38"/>
                      <a:pt x="0" y="38"/>
                      <a:pt x="0" y="38"/>
                    </a:cubicBezTo>
                    <a:cubicBezTo>
                      <a:pt x="9" y="41"/>
                      <a:pt x="9" y="41"/>
                      <a:pt x="9" y="41"/>
                    </a:cubicBezTo>
                    <a:cubicBezTo>
                      <a:pt x="9" y="42"/>
                      <a:pt x="9" y="42"/>
                      <a:pt x="9" y="42"/>
                    </a:cubicBezTo>
                    <a:cubicBezTo>
                      <a:pt x="9" y="45"/>
                      <a:pt x="9" y="45"/>
                      <a:pt x="9" y="45"/>
                    </a:cubicBezTo>
                    <a:cubicBezTo>
                      <a:pt x="9" y="46"/>
                      <a:pt x="9" y="46"/>
                      <a:pt x="9" y="46"/>
                    </a:cubicBezTo>
                    <a:cubicBezTo>
                      <a:pt x="2" y="51"/>
                      <a:pt x="2" y="51"/>
                      <a:pt x="2" y="51"/>
                    </a:cubicBezTo>
                    <a:cubicBezTo>
                      <a:pt x="2" y="51"/>
                      <a:pt x="2" y="51"/>
                      <a:pt x="2" y="51"/>
                    </a:cubicBezTo>
                    <a:cubicBezTo>
                      <a:pt x="4" y="58"/>
                      <a:pt x="4" y="58"/>
                      <a:pt x="4" y="58"/>
                    </a:cubicBezTo>
                    <a:cubicBezTo>
                      <a:pt x="5" y="58"/>
                      <a:pt x="5" y="58"/>
                      <a:pt x="5" y="58"/>
                    </a:cubicBezTo>
                    <a:cubicBezTo>
                      <a:pt x="14" y="57"/>
                      <a:pt x="14" y="57"/>
                      <a:pt x="14" y="57"/>
                    </a:cubicBezTo>
                    <a:cubicBezTo>
                      <a:pt x="14" y="57"/>
                      <a:pt x="14" y="57"/>
                      <a:pt x="14" y="57"/>
                    </a:cubicBezTo>
                    <a:cubicBezTo>
                      <a:pt x="16" y="60"/>
                      <a:pt x="16" y="60"/>
                      <a:pt x="16" y="60"/>
                    </a:cubicBezTo>
                    <a:cubicBezTo>
                      <a:pt x="16" y="60"/>
                      <a:pt x="16" y="60"/>
                      <a:pt x="16" y="60"/>
                    </a:cubicBezTo>
                    <a:cubicBezTo>
                      <a:pt x="13" y="68"/>
                      <a:pt x="13" y="68"/>
                      <a:pt x="13" y="68"/>
                    </a:cubicBezTo>
                    <a:cubicBezTo>
                      <a:pt x="13" y="69"/>
                      <a:pt x="13" y="69"/>
                      <a:pt x="13" y="69"/>
                    </a:cubicBezTo>
                    <a:cubicBezTo>
                      <a:pt x="18" y="73"/>
                      <a:pt x="18" y="73"/>
                      <a:pt x="18" y="73"/>
                    </a:cubicBezTo>
                    <a:cubicBezTo>
                      <a:pt x="19" y="73"/>
                      <a:pt x="19" y="73"/>
                      <a:pt x="19" y="73"/>
                    </a:cubicBezTo>
                    <a:cubicBezTo>
                      <a:pt x="26" y="68"/>
                      <a:pt x="26" y="68"/>
                      <a:pt x="26" y="68"/>
                    </a:cubicBezTo>
                    <a:cubicBezTo>
                      <a:pt x="26" y="68"/>
                      <a:pt x="26" y="68"/>
                      <a:pt x="26" y="68"/>
                    </a:cubicBezTo>
                    <a:cubicBezTo>
                      <a:pt x="29" y="69"/>
                      <a:pt x="29" y="69"/>
                      <a:pt x="29" y="69"/>
                    </a:cubicBezTo>
                    <a:cubicBezTo>
                      <a:pt x="30" y="70"/>
                      <a:pt x="30" y="70"/>
                      <a:pt x="30" y="70"/>
                    </a:cubicBezTo>
                    <a:cubicBezTo>
                      <a:pt x="31" y="78"/>
                      <a:pt x="31" y="78"/>
                      <a:pt x="31" y="78"/>
                    </a:cubicBezTo>
                    <a:cubicBezTo>
                      <a:pt x="31" y="79"/>
                      <a:pt x="31" y="79"/>
                      <a:pt x="31" y="79"/>
                    </a:cubicBezTo>
                    <a:cubicBezTo>
                      <a:pt x="38" y="80"/>
                      <a:pt x="38" y="80"/>
                      <a:pt x="38" y="80"/>
                    </a:cubicBezTo>
                    <a:cubicBezTo>
                      <a:pt x="38" y="80"/>
                      <a:pt x="38" y="80"/>
                      <a:pt x="38" y="80"/>
                    </a:cubicBezTo>
                    <a:cubicBezTo>
                      <a:pt x="42" y="71"/>
                      <a:pt x="42" y="71"/>
                      <a:pt x="42" y="71"/>
                    </a:cubicBezTo>
                    <a:cubicBezTo>
                      <a:pt x="42" y="71"/>
                      <a:pt x="42" y="71"/>
                      <a:pt x="42" y="71"/>
                    </a:cubicBezTo>
                    <a:cubicBezTo>
                      <a:pt x="46" y="71"/>
                      <a:pt x="46" y="71"/>
                      <a:pt x="46" y="71"/>
                    </a:cubicBezTo>
                    <a:cubicBezTo>
                      <a:pt x="46" y="71"/>
                      <a:pt x="46" y="71"/>
                      <a:pt x="46" y="71"/>
                    </a:cubicBezTo>
                    <a:cubicBezTo>
                      <a:pt x="51" y="78"/>
                      <a:pt x="51" y="78"/>
                      <a:pt x="51" y="78"/>
                    </a:cubicBezTo>
                    <a:cubicBezTo>
                      <a:pt x="52" y="78"/>
                      <a:pt x="52" y="78"/>
                      <a:pt x="52" y="78"/>
                    </a:cubicBezTo>
                    <a:cubicBezTo>
                      <a:pt x="58" y="76"/>
                      <a:pt x="58" y="76"/>
                      <a:pt x="58" y="76"/>
                    </a:cubicBezTo>
                    <a:cubicBezTo>
                      <a:pt x="58" y="75"/>
                      <a:pt x="58" y="75"/>
                      <a:pt x="58" y="75"/>
                    </a:cubicBezTo>
                    <a:cubicBezTo>
                      <a:pt x="57" y="67"/>
                      <a:pt x="57" y="67"/>
                      <a:pt x="57" y="67"/>
                    </a:cubicBezTo>
                    <a:cubicBezTo>
                      <a:pt x="58" y="66"/>
                      <a:pt x="58" y="66"/>
                      <a:pt x="58" y="66"/>
                    </a:cubicBezTo>
                    <a:cubicBezTo>
                      <a:pt x="60" y="64"/>
                      <a:pt x="60" y="64"/>
                      <a:pt x="60" y="64"/>
                    </a:cubicBezTo>
                    <a:cubicBezTo>
                      <a:pt x="61" y="64"/>
                      <a:pt x="61" y="64"/>
                      <a:pt x="61" y="64"/>
                    </a:cubicBezTo>
                    <a:cubicBezTo>
                      <a:pt x="69" y="67"/>
                      <a:pt x="69" y="67"/>
                      <a:pt x="69" y="67"/>
                    </a:cubicBezTo>
                    <a:cubicBezTo>
                      <a:pt x="70" y="67"/>
                      <a:pt x="70" y="67"/>
                      <a:pt x="70" y="67"/>
                    </a:cubicBezTo>
                    <a:cubicBezTo>
                      <a:pt x="74" y="62"/>
                      <a:pt x="74" y="62"/>
                      <a:pt x="74" y="62"/>
                    </a:cubicBezTo>
                    <a:cubicBezTo>
                      <a:pt x="74" y="61"/>
                      <a:pt x="74" y="61"/>
                      <a:pt x="74" y="61"/>
                    </a:cubicBezTo>
                    <a:cubicBezTo>
                      <a:pt x="68" y="54"/>
                      <a:pt x="68" y="54"/>
                      <a:pt x="68" y="54"/>
                    </a:cubicBezTo>
                    <a:cubicBezTo>
                      <a:pt x="68" y="54"/>
                      <a:pt x="68" y="54"/>
                      <a:pt x="68" y="54"/>
                    </a:cubicBezTo>
                    <a:cubicBezTo>
                      <a:pt x="70" y="51"/>
                      <a:pt x="70" y="51"/>
                      <a:pt x="70" y="51"/>
                    </a:cubicBezTo>
                    <a:cubicBezTo>
                      <a:pt x="70" y="50"/>
                      <a:pt x="70" y="50"/>
                      <a:pt x="70" y="50"/>
                    </a:cubicBezTo>
                    <a:cubicBezTo>
                      <a:pt x="79" y="49"/>
                      <a:pt x="79" y="49"/>
                      <a:pt x="79" y="49"/>
                    </a:cubicBezTo>
                    <a:cubicBezTo>
                      <a:pt x="79" y="49"/>
                      <a:pt x="79" y="49"/>
                      <a:pt x="79" y="49"/>
                    </a:cubicBezTo>
                    <a:cubicBezTo>
                      <a:pt x="80" y="42"/>
                      <a:pt x="80" y="42"/>
                      <a:pt x="80" y="42"/>
                    </a:cubicBezTo>
                    <a:cubicBezTo>
                      <a:pt x="80" y="42"/>
                      <a:pt x="80" y="42"/>
                      <a:pt x="80" y="42"/>
                    </a:cubicBezTo>
                    <a:cubicBezTo>
                      <a:pt x="72" y="38"/>
                      <a:pt x="72" y="38"/>
                      <a:pt x="72" y="38"/>
                    </a:cubicBezTo>
                    <a:cubicBezTo>
                      <a:pt x="72" y="38"/>
                      <a:pt x="72" y="38"/>
                      <a:pt x="72" y="38"/>
                    </a:cubicBezTo>
                    <a:cubicBezTo>
                      <a:pt x="71" y="34"/>
                      <a:pt x="71" y="34"/>
                      <a:pt x="71" y="34"/>
                    </a:cubicBezTo>
                    <a:cubicBezTo>
                      <a:pt x="71" y="34"/>
                      <a:pt x="71" y="34"/>
                      <a:pt x="71" y="34"/>
                    </a:cubicBezTo>
                    <a:cubicBezTo>
                      <a:pt x="79" y="29"/>
                      <a:pt x="79" y="29"/>
                      <a:pt x="79" y="29"/>
                    </a:cubicBezTo>
                    <a:cubicBezTo>
                      <a:pt x="79" y="28"/>
                      <a:pt x="79" y="28"/>
                      <a:pt x="79" y="28"/>
                    </a:cubicBezTo>
                    <a:cubicBezTo>
                      <a:pt x="76" y="22"/>
                      <a:pt x="76" y="22"/>
                      <a:pt x="76" y="22"/>
                    </a:cubicBezTo>
                    <a:close/>
                    <a:moveTo>
                      <a:pt x="44" y="52"/>
                    </a:moveTo>
                    <a:cubicBezTo>
                      <a:pt x="37" y="54"/>
                      <a:pt x="29" y="51"/>
                      <a:pt x="27" y="44"/>
                    </a:cubicBezTo>
                    <a:cubicBezTo>
                      <a:pt x="24" y="37"/>
                      <a:pt x="27" y="30"/>
                      <a:pt x="34" y="27"/>
                    </a:cubicBezTo>
                    <a:cubicBezTo>
                      <a:pt x="41" y="24"/>
                      <a:pt x="49" y="27"/>
                      <a:pt x="51" y="34"/>
                    </a:cubicBezTo>
                    <a:cubicBezTo>
                      <a:pt x="54" y="41"/>
                      <a:pt x="51" y="49"/>
                      <a:pt x="44"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34" name="Freeform 51"/>
              <p:cNvSpPr>
                <a:spLocks noEditPoints="1"/>
              </p:cNvSpPr>
              <p:nvPr/>
            </p:nvSpPr>
            <p:spPr bwMode="auto">
              <a:xfrm>
                <a:off x="2065" y="2474"/>
                <a:ext cx="138" cy="137"/>
              </a:xfrm>
              <a:custGeom>
                <a:avLst/>
                <a:gdLst>
                  <a:gd name="T0" fmla="*/ 79 w 95"/>
                  <a:gd name="T1" fmla="*/ 27 h 94"/>
                  <a:gd name="T2" fmla="*/ 76 w 95"/>
                  <a:gd name="T3" fmla="*/ 23 h 94"/>
                  <a:gd name="T4" fmla="*/ 80 w 95"/>
                  <a:gd name="T5" fmla="*/ 13 h 94"/>
                  <a:gd name="T6" fmla="*/ 73 w 95"/>
                  <a:gd name="T7" fmla="*/ 7 h 94"/>
                  <a:gd name="T8" fmla="*/ 65 w 95"/>
                  <a:gd name="T9" fmla="*/ 14 h 94"/>
                  <a:gd name="T10" fmla="*/ 60 w 95"/>
                  <a:gd name="T11" fmla="*/ 12 h 94"/>
                  <a:gd name="T12" fmla="*/ 59 w 95"/>
                  <a:gd name="T13" fmla="*/ 1 h 94"/>
                  <a:gd name="T14" fmla="*/ 50 w 95"/>
                  <a:gd name="T15" fmla="*/ 0 h 94"/>
                  <a:gd name="T16" fmla="*/ 46 w 95"/>
                  <a:gd name="T17" fmla="*/ 9 h 94"/>
                  <a:gd name="T18" fmla="*/ 41 w 95"/>
                  <a:gd name="T19" fmla="*/ 10 h 94"/>
                  <a:gd name="T20" fmla="*/ 34 w 95"/>
                  <a:gd name="T21" fmla="*/ 2 h 94"/>
                  <a:gd name="T22" fmla="*/ 26 w 95"/>
                  <a:gd name="T23" fmla="*/ 4 h 94"/>
                  <a:gd name="T24" fmla="*/ 27 w 95"/>
                  <a:gd name="T25" fmla="*/ 15 h 94"/>
                  <a:gd name="T26" fmla="*/ 23 w 95"/>
                  <a:gd name="T27" fmla="*/ 18 h 94"/>
                  <a:gd name="T28" fmla="*/ 13 w 95"/>
                  <a:gd name="T29" fmla="*/ 14 h 94"/>
                  <a:gd name="T30" fmla="*/ 8 w 95"/>
                  <a:gd name="T31" fmla="*/ 21 h 94"/>
                  <a:gd name="T32" fmla="*/ 14 w 95"/>
                  <a:gd name="T33" fmla="*/ 30 h 94"/>
                  <a:gd name="T34" fmla="*/ 12 w 95"/>
                  <a:gd name="T35" fmla="*/ 34 h 94"/>
                  <a:gd name="T36" fmla="*/ 2 w 95"/>
                  <a:gd name="T37" fmla="*/ 35 h 94"/>
                  <a:gd name="T38" fmla="*/ 0 w 95"/>
                  <a:gd name="T39" fmla="*/ 44 h 94"/>
                  <a:gd name="T40" fmla="*/ 10 w 95"/>
                  <a:gd name="T41" fmla="*/ 48 h 94"/>
                  <a:gd name="T42" fmla="*/ 11 w 95"/>
                  <a:gd name="T43" fmla="*/ 53 h 94"/>
                  <a:gd name="T44" fmla="*/ 2 w 95"/>
                  <a:gd name="T45" fmla="*/ 60 h 94"/>
                  <a:gd name="T46" fmla="*/ 5 w 95"/>
                  <a:gd name="T47" fmla="*/ 68 h 94"/>
                  <a:gd name="T48" fmla="*/ 16 w 95"/>
                  <a:gd name="T49" fmla="*/ 67 h 94"/>
                  <a:gd name="T50" fmla="*/ 19 w 95"/>
                  <a:gd name="T51" fmla="*/ 71 h 94"/>
                  <a:gd name="T52" fmla="*/ 15 w 95"/>
                  <a:gd name="T53" fmla="*/ 81 h 94"/>
                  <a:gd name="T54" fmla="*/ 21 w 95"/>
                  <a:gd name="T55" fmla="*/ 86 h 94"/>
                  <a:gd name="T56" fmla="*/ 30 w 95"/>
                  <a:gd name="T57" fmla="*/ 80 h 94"/>
                  <a:gd name="T58" fmla="*/ 34 w 95"/>
                  <a:gd name="T59" fmla="*/ 82 h 94"/>
                  <a:gd name="T60" fmla="*/ 36 w 95"/>
                  <a:gd name="T61" fmla="*/ 93 h 94"/>
                  <a:gd name="T62" fmla="*/ 44 w 95"/>
                  <a:gd name="T63" fmla="*/ 94 h 94"/>
                  <a:gd name="T64" fmla="*/ 49 w 95"/>
                  <a:gd name="T65" fmla="*/ 84 h 94"/>
                  <a:gd name="T66" fmla="*/ 54 w 95"/>
                  <a:gd name="T67" fmla="*/ 83 h 94"/>
                  <a:gd name="T68" fmla="*/ 60 w 95"/>
                  <a:gd name="T69" fmla="*/ 92 h 94"/>
                  <a:gd name="T70" fmla="*/ 68 w 95"/>
                  <a:gd name="T71" fmla="*/ 89 h 94"/>
                  <a:gd name="T72" fmla="*/ 67 w 95"/>
                  <a:gd name="T73" fmla="*/ 78 h 94"/>
                  <a:gd name="T74" fmla="*/ 71 w 95"/>
                  <a:gd name="T75" fmla="*/ 75 h 94"/>
                  <a:gd name="T76" fmla="*/ 81 w 95"/>
                  <a:gd name="T77" fmla="*/ 79 h 94"/>
                  <a:gd name="T78" fmla="*/ 87 w 95"/>
                  <a:gd name="T79" fmla="*/ 73 h 94"/>
                  <a:gd name="T80" fmla="*/ 81 w 95"/>
                  <a:gd name="T81" fmla="*/ 64 h 94"/>
                  <a:gd name="T82" fmla="*/ 82 w 95"/>
                  <a:gd name="T83" fmla="*/ 60 h 94"/>
                  <a:gd name="T84" fmla="*/ 93 w 95"/>
                  <a:gd name="T85" fmla="*/ 58 h 94"/>
                  <a:gd name="T86" fmla="*/ 95 w 95"/>
                  <a:gd name="T87" fmla="*/ 50 h 94"/>
                  <a:gd name="T88" fmla="*/ 85 w 95"/>
                  <a:gd name="T89" fmla="*/ 45 h 94"/>
                  <a:gd name="T90" fmla="*/ 84 w 95"/>
                  <a:gd name="T91" fmla="*/ 40 h 94"/>
                  <a:gd name="T92" fmla="*/ 93 w 95"/>
                  <a:gd name="T93" fmla="*/ 34 h 94"/>
                  <a:gd name="T94" fmla="*/ 90 w 95"/>
                  <a:gd name="T95" fmla="*/ 26 h 94"/>
                  <a:gd name="T96" fmla="*/ 52 w 95"/>
                  <a:gd name="T97" fmla="*/ 61 h 94"/>
                  <a:gd name="T98" fmla="*/ 40 w 95"/>
                  <a:gd name="T99" fmla="*/ 31 h 94"/>
                  <a:gd name="T100" fmla="*/ 52 w 95"/>
                  <a:gd name="T10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94">
                    <a:moveTo>
                      <a:pt x="89" y="25"/>
                    </a:moveTo>
                    <a:cubicBezTo>
                      <a:pt x="79" y="27"/>
                      <a:pt x="79" y="27"/>
                      <a:pt x="79" y="27"/>
                    </a:cubicBezTo>
                    <a:cubicBezTo>
                      <a:pt x="78" y="26"/>
                      <a:pt x="78" y="26"/>
                      <a:pt x="78" y="26"/>
                    </a:cubicBezTo>
                    <a:cubicBezTo>
                      <a:pt x="76" y="23"/>
                      <a:pt x="76" y="23"/>
                      <a:pt x="76" y="23"/>
                    </a:cubicBezTo>
                    <a:cubicBezTo>
                      <a:pt x="76" y="22"/>
                      <a:pt x="76" y="22"/>
                      <a:pt x="76" y="22"/>
                    </a:cubicBezTo>
                    <a:cubicBezTo>
                      <a:pt x="80" y="13"/>
                      <a:pt x="80" y="13"/>
                      <a:pt x="80" y="13"/>
                    </a:cubicBezTo>
                    <a:cubicBezTo>
                      <a:pt x="80" y="12"/>
                      <a:pt x="80" y="12"/>
                      <a:pt x="80" y="12"/>
                    </a:cubicBezTo>
                    <a:cubicBezTo>
                      <a:pt x="73" y="7"/>
                      <a:pt x="73" y="7"/>
                      <a:pt x="73" y="7"/>
                    </a:cubicBezTo>
                    <a:cubicBezTo>
                      <a:pt x="73" y="7"/>
                      <a:pt x="73" y="7"/>
                      <a:pt x="73" y="7"/>
                    </a:cubicBezTo>
                    <a:cubicBezTo>
                      <a:pt x="65" y="14"/>
                      <a:pt x="65" y="14"/>
                      <a:pt x="65" y="14"/>
                    </a:cubicBezTo>
                    <a:cubicBezTo>
                      <a:pt x="64" y="14"/>
                      <a:pt x="64" y="14"/>
                      <a:pt x="64" y="14"/>
                    </a:cubicBezTo>
                    <a:cubicBezTo>
                      <a:pt x="60" y="12"/>
                      <a:pt x="60" y="12"/>
                      <a:pt x="60" y="12"/>
                    </a:cubicBezTo>
                    <a:cubicBezTo>
                      <a:pt x="60" y="11"/>
                      <a:pt x="60" y="11"/>
                      <a:pt x="60" y="11"/>
                    </a:cubicBezTo>
                    <a:cubicBezTo>
                      <a:pt x="59" y="1"/>
                      <a:pt x="59" y="1"/>
                      <a:pt x="59" y="1"/>
                    </a:cubicBezTo>
                    <a:cubicBezTo>
                      <a:pt x="58" y="1"/>
                      <a:pt x="58" y="1"/>
                      <a:pt x="58" y="1"/>
                    </a:cubicBezTo>
                    <a:cubicBezTo>
                      <a:pt x="50" y="0"/>
                      <a:pt x="50" y="0"/>
                      <a:pt x="50" y="0"/>
                    </a:cubicBezTo>
                    <a:cubicBezTo>
                      <a:pt x="50" y="0"/>
                      <a:pt x="50" y="0"/>
                      <a:pt x="50" y="0"/>
                    </a:cubicBezTo>
                    <a:cubicBezTo>
                      <a:pt x="46" y="9"/>
                      <a:pt x="46" y="9"/>
                      <a:pt x="46" y="9"/>
                    </a:cubicBezTo>
                    <a:cubicBezTo>
                      <a:pt x="45" y="10"/>
                      <a:pt x="45" y="10"/>
                      <a:pt x="45" y="10"/>
                    </a:cubicBezTo>
                    <a:cubicBezTo>
                      <a:pt x="41" y="10"/>
                      <a:pt x="41" y="10"/>
                      <a:pt x="41" y="10"/>
                    </a:cubicBezTo>
                    <a:cubicBezTo>
                      <a:pt x="40" y="10"/>
                      <a:pt x="40" y="10"/>
                      <a:pt x="40" y="10"/>
                    </a:cubicBezTo>
                    <a:cubicBezTo>
                      <a:pt x="34" y="2"/>
                      <a:pt x="34" y="2"/>
                      <a:pt x="34" y="2"/>
                    </a:cubicBezTo>
                    <a:cubicBezTo>
                      <a:pt x="34" y="1"/>
                      <a:pt x="34" y="1"/>
                      <a:pt x="34" y="1"/>
                    </a:cubicBezTo>
                    <a:cubicBezTo>
                      <a:pt x="26" y="4"/>
                      <a:pt x="26" y="4"/>
                      <a:pt x="26" y="4"/>
                    </a:cubicBezTo>
                    <a:cubicBezTo>
                      <a:pt x="26" y="5"/>
                      <a:pt x="26" y="5"/>
                      <a:pt x="26" y="5"/>
                    </a:cubicBezTo>
                    <a:cubicBezTo>
                      <a:pt x="27" y="15"/>
                      <a:pt x="27" y="15"/>
                      <a:pt x="27" y="15"/>
                    </a:cubicBezTo>
                    <a:cubicBezTo>
                      <a:pt x="27" y="16"/>
                      <a:pt x="27" y="16"/>
                      <a:pt x="27" y="16"/>
                    </a:cubicBezTo>
                    <a:cubicBezTo>
                      <a:pt x="23" y="18"/>
                      <a:pt x="23" y="18"/>
                      <a:pt x="23" y="18"/>
                    </a:cubicBezTo>
                    <a:cubicBezTo>
                      <a:pt x="23" y="18"/>
                      <a:pt x="23" y="18"/>
                      <a:pt x="23" y="18"/>
                    </a:cubicBezTo>
                    <a:cubicBezTo>
                      <a:pt x="13" y="14"/>
                      <a:pt x="13" y="14"/>
                      <a:pt x="13" y="14"/>
                    </a:cubicBezTo>
                    <a:cubicBezTo>
                      <a:pt x="13" y="14"/>
                      <a:pt x="13" y="14"/>
                      <a:pt x="13" y="14"/>
                    </a:cubicBezTo>
                    <a:cubicBezTo>
                      <a:pt x="8" y="21"/>
                      <a:pt x="8" y="21"/>
                      <a:pt x="8" y="21"/>
                    </a:cubicBezTo>
                    <a:cubicBezTo>
                      <a:pt x="8" y="21"/>
                      <a:pt x="8" y="21"/>
                      <a:pt x="8" y="21"/>
                    </a:cubicBezTo>
                    <a:cubicBezTo>
                      <a:pt x="14" y="30"/>
                      <a:pt x="14" y="30"/>
                      <a:pt x="14" y="30"/>
                    </a:cubicBezTo>
                    <a:cubicBezTo>
                      <a:pt x="14" y="30"/>
                      <a:pt x="14" y="30"/>
                      <a:pt x="14" y="30"/>
                    </a:cubicBezTo>
                    <a:cubicBezTo>
                      <a:pt x="12" y="34"/>
                      <a:pt x="12" y="34"/>
                      <a:pt x="12" y="34"/>
                    </a:cubicBezTo>
                    <a:cubicBezTo>
                      <a:pt x="12" y="34"/>
                      <a:pt x="12" y="34"/>
                      <a:pt x="12" y="34"/>
                    </a:cubicBezTo>
                    <a:cubicBezTo>
                      <a:pt x="2" y="35"/>
                      <a:pt x="2" y="35"/>
                      <a:pt x="2" y="35"/>
                    </a:cubicBezTo>
                    <a:cubicBezTo>
                      <a:pt x="1" y="36"/>
                      <a:pt x="1" y="36"/>
                      <a:pt x="1" y="36"/>
                    </a:cubicBezTo>
                    <a:cubicBezTo>
                      <a:pt x="0" y="44"/>
                      <a:pt x="0" y="44"/>
                      <a:pt x="0" y="44"/>
                    </a:cubicBezTo>
                    <a:cubicBezTo>
                      <a:pt x="0" y="45"/>
                      <a:pt x="0" y="45"/>
                      <a:pt x="0" y="45"/>
                    </a:cubicBezTo>
                    <a:cubicBezTo>
                      <a:pt x="10" y="48"/>
                      <a:pt x="10" y="48"/>
                      <a:pt x="10" y="48"/>
                    </a:cubicBezTo>
                    <a:cubicBezTo>
                      <a:pt x="10" y="49"/>
                      <a:pt x="10" y="49"/>
                      <a:pt x="10" y="49"/>
                    </a:cubicBezTo>
                    <a:cubicBezTo>
                      <a:pt x="11" y="53"/>
                      <a:pt x="11" y="53"/>
                      <a:pt x="11" y="53"/>
                    </a:cubicBezTo>
                    <a:cubicBezTo>
                      <a:pt x="10" y="54"/>
                      <a:pt x="10" y="54"/>
                      <a:pt x="10" y="54"/>
                    </a:cubicBezTo>
                    <a:cubicBezTo>
                      <a:pt x="2" y="60"/>
                      <a:pt x="2" y="60"/>
                      <a:pt x="2" y="60"/>
                    </a:cubicBezTo>
                    <a:cubicBezTo>
                      <a:pt x="2" y="60"/>
                      <a:pt x="2" y="60"/>
                      <a:pt x="2" y="60"/>
                    </a:cubicBezTo>
                    <a:cubicBezTo>
                      <a:pt x="5" y="68"/>
                      <a:pt x="5" y="68"/>
                      <a:pt x="5" y="68"/>
                    </a:cubicBezTo>
                    <a:cubicBezTo>
                      <a:pt x="5" y="68"/>
                      <a:pt x="5" y="68"/>
                      <a:pt x="5" y="68"/>
                    </a:cubicBezTo>
                    <a:cubicBezTo>
                      <a:pt x="16" y="67"/>
                      <a:pt x="16" y="67"/>
                      <a:pt x="16" y="67"/>
                    </a:cubicBezTo>
                    <a:cubicBezTo>
                      <a:pt x="16" y="67"/>
                      <a:pt x="16" y="67"/>
                      <a:pt x="16" y="67"/>
                    </a:cubicBezTo>
                    <a:cubicBezTo>
                      <a:pt x="19" y="71"/>
                      <a:pt x="19" y="71"/>
                      <a:pt x="19" y="71"/>
                    </a:cubicBezTo>
                    <a:cubicBezTo>
                      <a:pt x="19" y="71"/>
                      <a:pt x="19" y="71"/>
                      <a:pt x="19" y="71"/>
                    </a:cubicBezTo>
                    <a:cubicBezTo>
                      <a:pt x="15" y="81"/>
                      <a:pt x="15" y="81"/>
                      <a:pt x="15" y="81"/>
                    </a:cubicBezTo>
                    <a:cubicBezTo>
                      <a:pt x="15" y="81"/>
                      <a:pt x="15" y="81"/>
                      <a:pt x="15" y="81"/>
                    </a:cubicBezTo>
                    <a:cubicBezTo>
                      <a:pt x="21" y="86"/>
                      <a:pt x="21" y="86"/>
                      <a:pt x="21" y="86"/>
                    </a:cubicBezTo>
                    <a:cubicBezTo>
                      <a:pt x="22" y="86"/>
                      <a:pt x="22" y="86"/>
                      <a:pt x="22" y="86"/>
                    </a:cubicBezTo>
                    <a:cubicBezTo>
                      <a:pt x="30" y="80"/>
                      <a:pt x="30" y="80"/>
                      <a:pt x="30" y="80"/>
                    </a:cubicBezTo>
                    <a:cubicBezTo>
                      <a:pt x="31" y="80"/>
                      <a:pt x="31" y="80"/>
                      <a:pt x="31" y="80"/>
                    </a:cubicBezTo>
                    <a:cubicBezTo>
                      <a:pt x="34" y="82"/>
                      <a:pt x="34" y="82"/>
                      <a:pt x="34" y="82"/>
                    </a:cubicBezTo>
                    <a:cubicBezTo>
                      <a:pt x="35" y="82"/>
                      <a:pt x="35" y="82"/>
                      <a:pt x="35" y="82"/>
                    </a:cubicBezTo>
                    <a:cubicBezTo>
                      <a:pt x="36" y="93"/>
                      <a:pt x="36" y="93"/>
                      <a:pt x="36" y="93"/>
                    </a:cubicBezTo>
                    <a:cubicBezTo>
                      <a:pt x="36" y="93"/>
                      <a:pt x="36" y="93"/>
                      <a:pt x="36" y="93"/>
                    </a:cubicBezTo>
                    <a:cubicBezTo>
                      <a:pt x="44" y="94"/>
                      <a:pt x="44" y="94"/>
                      <a:pt x="44" y="94"/>
                    </a:cubicBezTo>
                    <a:cubicBezTo>
                      <a:pt x="45" y="94"/>
                      <a:pt x="45" y="94"/>
                      <a:pt x="45" y="94"/>
                    </a:cubicBezTo>
                    <a:cubicBezTo>
                      <a:pt x="49" y="84"/>
                      <a:pt x="49" y="84"/>
                      <a:pt x="49" y="84"/>
                    </a:cubicBezTo>
                    <a:cubicBezTo>
                      <a:pt x="49" y="84"/>
                      <a:pt x="49" y="84"/>
                      <a:pt x="49" y="84"/>
                    </a:cubicBezTo>
                    <a:cubicBezTo>
                      <a:pt x="54" y="83"/>
                      <a:pt x="54" y="83"/>
                      <a:pt x="54" y="83"/>
                    </a:cubicBezTo>
                    <a:cubicBezTo>
                      <a:pt x="54" y="84"/>
                      <a:pt x="54" y="84"/>
                      <a:pt x="54" y="84"/>
                    </a:cubicBezTo>
                    <a:cubicBezTo>
                      <a:pt x="60" y="92"/>
                      <a:pt x="60" y="92"/>
                      <a:pt x="60" y="92"/>
                    </a:cubicBezTo>
                    <a:cubicBezTo>
                      <a:pt x="61" y="92"/>
                      <a:pt x="61" y="92"/>
                      <a:pt x="61" y="92"/>
                    </a:cubicBezTo>
                    <a:cubicBezTo>
                      <a:pt x="68" y="89"/>
                      <a:pt x="68" y="89"/>
                      <a:pt x="68" y="89"/>
                    </a:cubicBezTo>
                    <a:cubicBezTo>
                      <a:pt x="69" y="89"/>
                      <a:pt x="69" y="89"/>
                      <a:pt x="69" y="89"/>
                    </a:cubicBezTo>
                    <a:cubicBezTo>
                      <a:pt x="67" y="78"/>
                      <a:pt x="67" y="78"/>
                      <a:pt x="67" y="78"/>
                    </a:cubicBezTo>
                    <a:cubicBezTo>
                      <a:pt x="68" y="78"/>
                      <a:pt x="68" y="78"/>
                      <a:pt x="68" y="78"/>
                    </a:cubicBezTo>
                    <a:cubicBezTo>
                      <a:pt x="71" y="75"/>
                      <a:pt x="71" y="75"/>
                      <a:pt x="71" y="75"/>
                    </a:cubicBezTo>
                    <a:cubicBezTo>
                      <a:pt x="72" y="75"/>
                      <a:pt x="72" y="75"/>
                      <a:pt x="72" y="75"/>
                    </a:cubicBezTo>
                    <a:cubicBezTo>
                      <a:pt x="81" y="79"/>
                      <a:pt x="81" y="79"/>
                      <a:pt x="81" y="79"/>
                    </a:cubicBezTo>
                    <a:cubicBezTo>
                      <a:pt x="82" y="79"/>
                      <a:pt x="82" y="79"/>
                      <a:pt x="82" y="79"/>
                    </a:cubicBezTo>
                    <a:cubicBezTo>
                      <a:pt x="87" y="73"/>
                      <a:pt x="87" y="73"/>
                      <a:pt x="87" y="73"/>
                    </a:cubicBezTo>
                    <a:cubicBezTo>
                      <a:pt x="87" y="72"/>
                      <a:pt x="87" y="72"/>
                      <a:pt x="87" y="72"/>
                    </a:cubicBezTo>
                    <a:cubicBezTo>
                      <a:pt x="81" y="64"/>
                      <a:pt x="81" y="64"/>
                      <a:pt x="81" y="64"/>
                    </a:cubicBezTo>
                    <a:cubicBezTo>
                      <a:pt x="81" y="63"/>
                      <a:pt x="81" y="63"/>
                      <a:pt x="81" y="63"/>
                    </a:cubicBezTo>
                    <a:cubicBezTo>
                      <a:pt x="82" y="60"/>
                      <a:pt x="82" y="60"/>
                      <a:pt x="82" y="60"/>
                    </a:cubicBezTo>
                    <a:cubicBezTo>
                      <a:pt x="83" y="59"/>
                      <a:pt x="83" y="59"/>
                      <a:pt x="83" y="59"/>
                    </a:cubicBezTo>
                    <a:cubicBezTo>
                      <a:pt x="93" y="58"/>
                      <a:pt x="93" y="58"/>
                      <a:pt x="93" y="58"/>
                    </a:cubicBezTo>
                    <a:cubicBezTo>
                      <a:pt x="93" y="58"/>
                      <a:pt x="93" y="58"/>
                      <a:pt x="93" y="58"/>
                    </a:cubicBezTo>
                    <a:cubicBezTo>
                      <a:pt x="95" y="50"/>
                      <a:pt x="95" y="50"/>
                      <a:pt x="95" y="50"/>
                    </a:cubicBezTo>
                    <a:cubicBezTo>
                      <a:pt x="94" y="49"/>
                      <a:pt x="94" y="49"/>
                      <a:pt x="94" y="49"/>
                    </a:cubicBezTo>
                    <a:cubicBezTo>
                      <a:pt x="85" y="45"/>
                      <a:pt x="85" y="45"/>
                      <a:pt x="85" y="45"/>
                    </a:cubicBezTo>
                    <a:cubicBezTo>
                      <a:pt x="84" y="45"/>
                      <a:pt x="84" y="45"/>
                      <a:pt x="84" y="45"/>
                    </a:cubicBezTo>
                    <a:cubicBezTo>
                      <a:pt x="84" y="40"/>
                      <a:pt x="84" y="40"/>
                      <a:pt x="84" y="40"/>
                    </a:cubicBezTo>
                    <a:cubicBezTo>
                      <a:pt x="84" y="40"/>
                      <a:pt x="84" y="40"/>
                      <a:pt x="84" y="40"/>
                    </a:cubicBezTo>
                    <a:cubicBezTo>
                      <a:pt x="93" y="34"/>
                      <a:pt x="93" y="34"/>
                      <a:pt x="93" y="34"/>
                    </a:cubicBezTo>
                    <a:cubicBezTo>
                      <a:pt x="93" y="33"/>
                      <a:pt x="93" y="33"/>
                      <a:pt x="93" y="33"/>
                    </a:cubicBezTo>
                    <a:cubicBezTo>
                      <a:pt x="90" y="26"/>
                      <a:pt x="90" y="26"/>
                      <a:pt x="90" y="26"/>
                    </a:cubicBezTo>
                    <a:lnTo>
                      <a:pt x="89" y="25"/>
                    </a:lnTo>
                    <a:close/>
                    <a:moveTo>
                      <a:pt x="52" y="61"/>
                    </a:moveTo>
                    <a:cubicBezTo>
                      <a:pt x="44" y="64"/>
                      <a:pt x="34" y="60"/>
                      <a:pt x="31" y="52"/>
                    </a:cubicBezTo>
                    <a:cubicBezTo>
                      <a:pt x="28" y="44"/>
                      <a:pt x="32" y="35"/>
                      <a:pt x="40" y="31"/>
                    </a:cubicBezTo>
                    <a:cubicBezTo>
                      <a:pt x="48" y="28"/>
                      <a:pt x="57" y="32"/>
                      <a:pt x="60" y="40"/>
                    </a:cubicBezTo>
                    <a:cubicBezTo>
                      <a:pt x="64" y="48"/>
                      <a:pt x="60" y="57"/>
                      <a:pt x="52"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35" name="Freeform 52"/>
              <p:cNvSpPr>
                <a:spLocks noEditPoints="1"/>
              </p:cNvSpPr>
              <p:nvPr/>
            </p:nvSpPr>
            <p:spPr bwMode="auto">
              <a:xfrm>
                <a:off x="1114" y="2833"/>
                <a:ext cx="99" cy="99"/>
              </a:xfrm>
              <a:custGeom>
                <a:avLst/>
                <a:gdLst>
                  <a:gd name="T0" fmla="*/ 57 w 68"/>
                  <a:gd name="T1" fmla="*/ 20 h 68"/>
                  <a:gd name="T2" fmla="*/ 55 w 68"/>
                  <a:gd name="T3" fmla="*/ 17 h 68"/>
                  <a:gd name="T4" fmla="*/ 58 w 68"/>
                  <a:gd name="T5" fmla="*/ 10 h 68"/>
                  <a:gd name="T6" fmla="*/ 53 w 68"/>
                  <a:gd name="T7" fmla="*/ 6 h 68"/>
                  <a:gd name="T8" fmla="*/ 47 w 68"/>
                  <a:gd name="T9" fmla="*/ 11 h 68"/>
                  <a:gd name="T10" fmla="*/ 44 w 68"/>
                  <a:gd name="T11" fmla="*/ 9 h 68"/>
                  <a:gd name="T12" fmla="*/ 43 w 68"/>
                  <a:gd name="T13" fmla="*/ 2 h 68"/>
                  <a:gd name="T14" fmla="*/ 37 w 68"/>
                  <a:gd name="T15" fmla="*/ 0 h 68"/>
                  <a:gd name="T16" fmla="*/ 33 w 68"/>
                  <a:gd name="T17" fmla="*/ 8 h 68"/>
                  <a:gd name="T18" fmla="*/ 30 w 68"/>
                  <a:gd name="T19" fmla="*/ 8 h 68"/>
                  <a:gd name="T20" fmla="*/ 25 w 68"/>
                  <a:gd name="T21" fmla="*/ 2 h 68"/>
                  <a:gd name="T22" fmla="*/ 19 w 68"/>
                  <a:gd name="T23" fmla="*/ 4 h 68"/>
                  <a:gd name="T24" fmla="*/ 20 w 68"/>
                  <a:gd name="T25" fmla="*/ 12 h 68"/>
                  <a:gd name="T26" fmla="*/ 17 w 68"/>
                  <a:gd name="T27" fmla="*/ 14 h 68"/>
                  <a:gd name="T28" fmla="*/ 10 w 68"/>
                  <a:gd name="T29" fmla="*/ 11 h 68"/>
                  <a:gd name="T30" fmla="*/ 6 w 68"/>
                  <a:gd name="T31" fmla="*/ 16 h 68"/>
                  <a:gd name="T32" fmla="*/ 11 w 68"/>
                  <a:gd name="T33" fmla="*/ 22 h 68"/>
                  <a:gd name="T34" fmla="*/ 9 w 68"/>
                  <a:gd name="T35" fmla="*/ 25 h 68"/>
                  <a:gd name="T36" fmla="*/ 2 w 68"/>
                  <a:gd name="T37" fmla="*/ 26 h 68"/>
                  <a:gd name="T38" fmla="*/ 0 w 68"/>
                  <a:gd name="T39" fmla="*/ 32 h 68"/>
                  <a:gd name="T40" fmla="*/ 8 w 68"/>
                  <a:gd name="T41" fmla="*/ 36 h 68"/>
                  <a:gd name="T42" fmla="*/ 8 w 68"/>
                  <a:gd name="T43" fmla="*/ 39 h 68"/>
                  <a:gd name="T44" fmla="*/ 2 w 68"/>
                  <a:gd name="T45" fmla="*/ 44 h 68"/>
                  <a:gd name="T46" fmla="*/ 4 w 68"/>
                  <a:gd name="T47" fmla="*/ 50 h 68"/>
                  <a:gd name="T48" fmla="*/ 12 w 68"/>
                  <a:gd name="T49" fmla="*/ 49 h 68"/>
                  <a:gd name="T50" fmla="*/ 14 w 68"/>
                  <a:gd name="T51" fmla="*/ 52 h 68"/>
                  <a:gd name="T52" fmla="*/ 11 w 68"/>
                  <a:gd name="T53" fmla="*/ 59 h 68"/>
                  <a:gd name="T54" fmla="*/ 16 w 68"/>
                  <a:gd name="T55" fmla="*/ 63 h 68"/>
                  <a:gd name="T56" fmla="*/ 22 w 68"/>
                  <a:gd name="T57" fmla="*/ 58 h 68"/>
                  <a:gd name="T58" fmla="*/ 25 w 68"/>
                  <a:gd name="T59" fmla="*/ 59 h 68"/>
                  <a:gd name="T60" fmla="*/ 26 w 68"/>
                  <a:gd name="T61" fmla="*/ 67 h 68"/>
                  <a:gd name="T62" fmla="*/ 32 w 68"/>
                  <a:gd name="T63" fmla="*/ 68 h 68"/>
                  <a:gd name="T64" fmla="*/ 36 w 68"/>
                  <a:gd name="T65" fmla="*/ 61 h 68"/>
                  <a:gd name="T66" fmla="*/ 39 w 68"/>
                  <a:gd name="T67" fmla="*/ 61 h 68"/>
                  <a:gd name="T68" fmla="*/ 44 w 68"/>
                  <a:gd name="T69" fmla="*/ 67 h 68"/>
                  <a:gd name="T70" fmla="*/ 50 w 68"/>
                  <a:gd name="T71" fmla="*/ 65 h 68"/>
                  <a:gd name="T72" fmla="*/ 49 w 68"/>
                  <a:gd name="T73" fmla="*/ 57 h 68"/>
                  <a:gd name="T74" fmla="*/ 52 w 68"/>
                  <a:gd name="T75" fmla="*/ 55 h 68"/>
                  <a:gd name="T76" fmla="*/ 59 w 68"/>
                  <a:gd name="T77" fmla="*/ 58 h 68"/>
                  <a:gd name="T78" fmla="*/ 63 w 68"/>
                  <a:gd name="T79" fmla="*/ 53 h 68"/>
                  <a:gd name="T80" fmla="*/ 58 w 68"/>
                  <a:gd name="T81" fmla="*/ 47 h 68"/>
                  <a:gd name="T82" fmla="*/ 60 w 68"/>
                  <a:gd name="T83" fmla="*/ 44 h 68"/>
                  <a:gd name="T84" fmla="*/ 67 w 68"/>
                  <a:gd name="T85" fmla="*/ 43 h 68"/>
                  <a:gd name="T86" fmla="*/ 68 w 68"/>
                  <a:gd name="T87" fmla="*/ 37 h 68"/>
                  <a:gd name="T88" fmla="*/ 61 w 68"/>
                  <a:gd name="T89" fmla="*/ 33 h 68"/>
                  <a:gd name="T90" fmla="*/ 61 w 68"/>
                  <a:gd name="T91" fmla="*/ 30 h 68"/>
                  <a:gd name="T92" fmla="*/ 67 w 68"/>
                  <a:gd name="T93" fmla="*/ 25 h 68"/>
                  <a:gd name="T94" fmla="*/ 65 w 68"/>
                  <a:gd name="T95" fmla="*/ 19 h 68"/>
                  <a:gd name="T96" fmla="*/ 23 w 68"/>
                  <a:gd name="T97" fmla="*/ 38 h 68"/>
                  <a:gd name="T98" fmla="*/ 44 w 68"/>
                  <a:gd name="T99"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 h="68">
                    <a:moveTo>
                      <a:pt x="65" y="19"/>
                    </a:moveTo>
                    <a:cubicBezTo>
                      <a:pt x="57" y="20"/>
                      <a:pt x="57" y="20"/>
                      <a:pt x="57" y="20"/>
                    </a:cubicBezTo>
                    <a:cubicBezTo>
                      <a:pt x="57" y="20"/>
                      <a:pt x="57" y="20"/>
                      <a:pt x="57" y="20"/>
                    </a:cubicBezTo>
                    <a:cubicBezTo>
                      <a:pt x="55" y="17"/>
                      <a:pt x="55" y="17"/>
                      <a:pt x="55" y="17"/>
                    </a:cubicBezTo>
                    <a:cubicBezTo>
                      <a:pt x="55" y="17"/>
                      <a:pt x="55" y="17"/>
                      <a:pt x="55" y="17"/>
                    </a:cubicBezTo>
                    <a:cubicBezTo>
                      <a:pt x="58" y="10"/>
                      <a:pt x="58" y="10"/>
                      <a:pt x="58" y="10"/>
                    </a:cubicBezTo>
                    <a:cubicBezTo>
                      <a:pt x="58" y="10"/>
                      <a:pt x="58" y="10"/>
                      <a:pt x="58" y="10"/>
                    </a:cubicBezTo>
                    <a:cubicBezTo>
                      <a:pt x="53" y="6"/>
                      <a:pt x="53" y="6"/>
                      <a:pt x="53" y="6"/>
                    </a:cubicBezTo>
                    <a:cubicBezTo>
                      <a:pt x="53" y="6"/>
                      <a:pt x="53" y="6"/>
                      <a:pt x="53" y="6"/>
                    </a:cubicBezTo>
                    <a:cubicBezTo>
                      <a:pt x="47" y="11"/>
                      <a:pt x="47" y="11"/>
                      <a:pt x="47" y="11"/>
                    </a:cubicBezTo>
                    <a:cubicBezTo>
                      <a:pt x="46" y="11"/>
                      <a:pt x="46" y="11"/>
                      <a:pt x="46" y="11"/>
                    </a:cubicBezTo>
                    <a:cubicBezTo>
                      <a:pt x="44" y="9"/>
                      <a:pt x="44" y="9"/>
                      <a:pt x="44" y="9"/>
                    </a:cubicBezTo>
                    <a:cubicBezTo>
                      <a:pt x="43" y="9"/>
                      <a:pt x="43" y="9"/>
                      <a:pt x="43" y="9"/>
                    </a:cubicBezTo>
                    <a:cubicBezTo>
                      <a:pt x="43" y="2"/>
                      <a:pt x="43" y="2"/>
                      <a:pt x="43" y="2"/>
                    </a:cubicBezTo>
                    <a:cubicBezTo>
                      <a:pt x="42" y="1"/>
                      <a:pt x="42" y="1"/>
                      <a:pt x="42" y="1"/>
                    </a:cubicBezTo>
                    <a:cubicBezTo>
                      <a:pt x="37" y="0"/>
                      <a:pt x="37" y="0"/>
                      <a:pt x="37" y="0"/>
                    </a:cubicBezTo>
                    <a:cubicBezTo>
                      <a:pt x="36" y="1"/>
                      <a:pt x="36" y="1"/>
                      <a:pt x="36" y="1"/>
                    </a:cubicBezTo>
                    <a:cubicBezTo>
                      <a:pt x="33" y="8"/>
                      <a:pt x="33" y="8"/>
                      <a:pt x="33" y="8"/>
                    </a:cubicBezTo>
                    <a:cubicBezTo>
                      <a:pt x="33" y="8"/>
                      <a:pt x="33" y="8"/>
                      <a:pt x="33" y="8"/>
                    </a:cubicBezTo>
                    <a:cubicBezTo>
                      <a:pt x="30" y="8"/>
                      <a:pt x="30" y="8"/>
                      <a:pt x="30" y="8"/>
                    </a:cubicBezTo>
                    <a:cubicBezTo>
                      <a:pt x="29" y="8"/>
                      <a:pt x="29" y="8"/>
                      <a:pt x="29" y="8"/>
                    </a:cubicBezTo>
                    <a:cubicBezTo>
                      <a:pt x="25" y="2"/>
                      <a:pt x="25" y="2"/>
                      <a:pt x="25" y="2"/>
                    </a:cubicBezTo>
                    <a:cubicBezTo>
                      <a:pt x="25" y="2"/>
                      <a:pt x="25" y="2"/>
                      <a:pt x="25" y="2"/>
                    </a:cubicBezTo>
                    <a:cubicBezTo>
                      <a:pt x="19" y="4"/>
                      <a:pt x="19" y="4"/>
                      <a:pt x="19" y="4"/>
                    </a:cubicBezTo>
                    <a:cubicBezTo>
                      <a:pt x="19" y="4"/>
                      <a:pt x="19" y="4"/>
                      <a:pt x="19" y="4"/>
                    </a:cubicBezTo>
                    <a:cubicBezTo>
                      <a:pt x="20" y="12"/>
                      <a:pt x="20" y="12"/>
                      <a:pt x="20" y="12"/>
                    </a:cubicBezTo>
                    <a:cubicBezTo>
                      <a:pt x="20" y="12"/>
                      <a:pt x="20" y="12"/>
                      <a:pt x="20" y="12"/>
                    </a:cubicBezTo>
                    <a:cubicBezTo>
                      <a:pt x="17" y="14"/>
                      <a:pt x="17" y="14"/>
                      <a:pt x="17" y="14"/>
                    </a:cubicBezTo>
                    <a:cubicBezTo>
                      <a:pt x="17" y="14"/>
                      <a:pt x="17" y="14"/>
                      <a:pt x="17" y="14"/>
                    </a:cubicBezTo>
                    <a:cubicBezTo>
                      <a:pt x="10" y="11"/>
                      <a:pt x="10" y="11"/>
                      <a:pt x="10" y="11"/>
                    </a:cubicBezTo>
                    <a:cubicBezTo>
                      <a:pt x="10" y="11"/>
                      <a:pt x="10" y="11"/>
                      <a:pt x="10" y="11"/>
                    </a:cubicBezTo>
                    <a:cubicBezTo>
                      <a:pt x="6" y="16"/>
                      <a:pt x="6" y="16"/>
                      <a:pt x="6" y="16"/>
                    </a:cubicBezTo>
                    <a:cubicBezTo>
                      <a:pt x="6" y="16"/>
                      <a:pt x="6" y="16"/>
                      <a:pt x="6" y="16"/>
                    </a:cubicBezTo>
                    <a:cubicBezTo>
                      <a:pt x="11" y="22"/>
                      <a:pt x="11" y="22"/>
                      <a:pt x="11" y="22"/>
                    </a:cubicBezTo>
                    <a:cubicBezTo>
                      <a:pt x="11" y="23"/>
                      <a:pt x="11" y="23"/>
                      <a:pt x="11" y="23"/>
                    </a:cubicBezTo>
                    <a:cubicBezTo>
                      <a:pt x="9" y="25"/>
                      <a:pt x="9" y="25"/>
                      <a:pt x="9" y="25"/>
                    </a:cubicBezTo>
                    <a:cubicBezTo>
                      <a:pt x="9" y="26"/>
                      <a:pt x="9" y="26"/>
                      <a:pt x="9" y="26"/>
                    </a:cubicBezTo>
                    <a:cubicBezTo>
                      <a:pt x="2" y="26"/>
                      <a:pt x="2" y="26"/>
                      <a:pt x="2" y="26"/>
                    </a:cubicBezTo>
                    <a:cubicBezTo>
                      <a:pt x="1" y="27"/>
                      <a:pt x="1" y="27"/>
                      <a:pt x="1" y="27"/>
                    </a:cubicBezTo>
                    <a:cubicBezTo>
                      <a:pt x="0" y="32"/>
                      <a:pt x="0" y="32"/>
                      <a:pt x="0" y="32"/>
                    </a:cubicBezTo>
                    <a:cubicBezTo>
                      <a:pt x="1" y="33"/>
                      <a:pt x="1" y="33"/>
                      <a:pt x="1" y="33"/>
                    </a:cubicBezTo>
                    <a:cubicBezTo>
                      <a:pt x="8" y="36"/>
                      <a:pt x="8" y="36"/>
                      <a:pt x="8" y="36"/>
                    </a:cubicBezTo>
                    <a:cubicBezTo>
                      <a:pt x="8" y="36"/>
                      <a:pt x="8" y="36"/>
                      <a:pt x="8" y="36"/>
                    </a:cubicBezTo>
                    <a:cubicBezTo>
                      <a:pt x="8" y="39"/>
                      <a:pt x="8" y="39"/>
                      <a:pt x="8" y="39"/>
                    </a:cubicBezTo>
                    <a:cubicBezTo>
                      <a:pt x="8" y="39"/>
                      <a:pt x="8" y="39"/>
                      <a:pt x="8" y="39"/>
                    </a:cubicBezTo>
                    <a:cubicBezTo>
                      <a:pt x="2" y="44"/>
                      <a:pt x="2" y="44"/>
                      <a:pt x="2" y="44"/>
                    </a:cubicBezTo>
                    <a:cubicBezTo>
                      <a:pt x="2" y="44"/>
                      <a:pt x="2" y="44"/>
                      <a:pt x="2" y="44"/>
                    </a:cubicBezTo>
                    <a:cubicBezTo>
                      <a:pt x="4" y="50"/>
                      <a:pt x="4" y="50"/>
                      <a:pt x="4" y="50"/>
                    </a:cubicBezTo>
                    <a:cubicBezTo>
                      <a:pt x="4" y="50"/>
                      <a:pt x="4" y="50"/>
                      <a:pt x="4" y="50"/>
                    </a:cubicBezTo>
                    <a:cubicBezTo>
                      <a:pt x="12" y="49"/>
                      <a:pt x="12" y="49"/>
                      <a:pt x="12" y="49"/>
                    </a:cubicBezTo>
                    <a:cubicBezTo>
                      <a:pt x="12" y="49"/>
                      <a:pt x="12" y="49"/>
                      <a:pt x="12" y="49"/>
                    </a:cubicBezTo>
                    <a:cubicBezTo>
                      <a:pt x="14" y="52"/>
                      <a:pt x="14" y="52"/>
                      <a:pt x="14" y="52"/>
                    </a:cubicBezTo>
                    <a:cubicBezTo>
                      <a:pt x="14" y="52"/>
                      <a:pt x="14" y="52"/>
                      <a:pt x="14" y="52"/>
                    </a:cubicBezTo>
                    <a:cubicBezTo>
                      <a:pt x="11" y="59"/>
                      <a:pt x="11" y="59"/>
                      <a:pt x="11" y="59"/>
                    </a:cubicBezTo>
                    <a:cubicBezTo>
                      <a:pt x="11" y="59"/>
                      <a:pt x="11" y="59"/>
                      <a:pt x="11" y="59"/>
                    </a:cubicBezTo>
                    <a:cubicBezTo>
                      <a:pt x="16" y="63"/>
                      <a:pt x="16" y="63"/>
                      <a:pt x="16" y="63"/>
                    </a:cubicBezTo>
                    <a:cubicBezTo>
                      <a:pt x="16" y="63"/>
                      <a:pt x="16" y="63"/>
                      <a:pt x="16" y="63"/>
                    </a:cubicBezTo>
                    <a:cubicBezTo>
                      <a:pt x="22" y="58"/>
                      <a:pt x="22" y="58"/>
                      <a:pt x="22" y="58"/>
                    </a:cubicBezTo>
                    <a:cubicBezTo>
                      <a:pt x="23" y="58"/>
                      <a:pt x="23" y="58"/>
                      <a:pt x="23" y="58"/>
                    </a:cubicBezTo>
                    <a:cubicBezTo>
                      <a:pt x="25" y="59"/>
                      <a:pt x="25" y="59"/>
                      <a:pt x="25" y="59"/>
                    </a:cubicBezTo>
                    <a:cubicBezTo>
                      <a:pt x="26" y="60"/>
                      <a:pt x="26" y="60"/>
                      <a:pt x="26" y="60"/>
                    </a:cubicBezTo>
                    <a:cubicBezTo>
                      <a:pt x="26" y="67"/>
                      <a:pt x="26" y="67"/>
                      <a:pt x="26" y="67"/>
                    </a:cubicBezTo>
                    <a:cubicBezTo>
                      <a:pt x="27" y="68"/>
                      <a:pt x="27" y="68"/>
                      <a:pt x="27" y="68"/>
                    </a:cubicBezTo>
                    <a:cubicBezTo>
                      <a:pt x="32" y="68"/>
                      <a:pt x="32" y="68"/>
                      <a:pt x="32" y="68"/>
                    </a:cubicBezTo>
                    <a:cubicBezTo>
                      <a:pt x="33" y="68"/>
                      <a:pt x="33" y="68"/>
                      <a:pt x="33" y="68"/>
                    </a:cubicBezTo>
                    <a:cubicBezTo>
                      <a:pt x="36" y="61"/>
                      <a:pt x="36" y="61"/>
                      <a:pt x="36" y="61"/>
                    </a:cubicBezTo>
                    <a:cubicBezTo>
                      <a:pt x="36" y="61"/>
                      <a:pt x="36" y="61"/>
                      <a:pt x="36" y="61"/>
                    </a:cubicBezTo>
                    <a:cubicBezTo>
                      <a:pt x="39" y="61"/>
                      <a:pt x="39" y="61"/>
                      <a:pt x="39" y="61"/>
                    </a:cubicBezTo>
                    <a:cubicBezTo>
                      <a:pt x="39" y="61"/>
                      <a:pt x="39" y="61"/>
                      <a:pt x="39" y="61"/>
                    </a:cubicBezTo>
                    <a:cubicBezTo>
                      <a:pt x="44" y="67"/>
                      <a:pt x="44" y="67"/>
                      <a:pt x="44" y="67"/>
                    </a:cubicBezTo>
                    <a:cubicBezTo>
                      <a:pt x="44" y="67"/>
                      <a:pt x="44" y="67"/>
                      <a:pt x="44" y="67"/>
                    </a:cubicBezTo>
                    <a:cubicBezTo>
                      <a:pt x="50" y="65"/>
                      <a:pt x="50" y="65"/>
                      <a:pt x="50" y="65"/>
                    </a:cubicBezTo>
                    <a:cubicBezTo>
                      <a:pt x="50" y="65"/>
                      <a:pt x="50" y="65"/>
                      <a:pt x="50" y="65"/>
                    </a:cubicBezTo>
                    <a:cubicBezTo>
                      <a:pt x="49" y="57"/>
                      <a:pt x="49" y="57"/>
                      <a:pt x="49" y="57"/>
                    </a:cubicBezTo>
                    <a:cubicBezTo>
                      <a:pt x="49" y="57"/>
                      <a:pt x="49" y="57"/>
                      <a:pt x="49" y="57"/>
                    </a:cubicBezTo>
                    <a:cubicBezTo>
                      <a:pt x="52" y="55"/>
                      <a:pt x="52" y="55"/>
                      <a:pt x="52" y="55"/>
                    </a:cubicBezTo>
                    <a:cubicBezTo>
                      <a:pt x="52" y="55"/>
                      <a:pt x="52" y="55"/>
                      <a:pt x="52" y="55"/>
                    </a:cubicBezTo>
                    <a:cubicBezTo>
                      <a:pt x="59" y="58"/>
                      <a:pt x="59" y="58"/>
                      <a:pt x="59" y="58"/>
                    </a:cubicBezTo>
                    <a:cubicBezTo>
                      <a:pt x="59" y="58"/>
                      <a:pt x="59" y="58"/>
                      <a:pt x="59" y="58"/>
                    </a:cubicBezTo>
                    <a:cubicBezTo>
                      <a:pt x="63" y="53"/>
                      <a:pt x="63" y="53"/>
                      <a:pt x="63" y="53"/>
                    </a:cubicBezTo>
                    <a:cubicBezTo>
                      <a:pt x="63" y="53"/>
                      <a:pt x="63" y="53"/>
                      <a:pt x="63" y="53"/>
                    </a:cubicBezTo>
                    <a:cubicBezTo>
                      <a:pt x="58" y="47"/>
                      <a:pt x="58" y="47"/>
                      <a:pt x="58" y="47"/>
                    </a:cubicBezTo>
                    <a:cubicBezTo>
                      <a:pt x="58" y="46"/>
                      <a:pt x="58" y="46"/>
                      <a:pt x="58" y="46"/>
                    </a:cubicBezTo>
                    <a:cubicBezTo>
                      <a:pt x="60" y="44"/>
                      <a:pt x="60" y="44"/>
                      <a:pt x="60" y="44"/>
                    </a:cubicBezTo>
                    <a:cubicBezTo>
                      <a:pt x="60" y="43"/>
                      <a:pt x="60" y="43"/>
                      <a:pt x="60" y="43"/>
                    </a:cubicBezTo>
                    <a:cubicBezTo>
                      <a:pt x="67" y="43"/>
                      <a:pt x="67" y="43"/>
                      <a:pt x="67" y="43"/>
                    </a:cubicBezTo>
                    <a:cubicBezTo>
                      <a:pt x="68" y="42"/>
                      <a:pt x="68" y="42"/>
                      <a:pt x="68" y="42"/>
                    </a:cubicBezTo>
                    <a:cubicBezTo>
                      <a:pt x="68" y="37"/>
                      <a:pt x="68" y="37"/>
                      <a:pt x="68" y="37"/>
                    </a:cubicBezTo>
                    <a:cubicBezTo>
                      <a:pt x="68" y="36"/>
                      <a:pt x="68" y="36"/>
                      <a:pt x="68" y="36"/>
                    </a:cubicBezTo>
                    <a:cubicBezTo>
                      <a:pt x="61" y="33"/>
                      <a:pt x="61" y="33"/>
                      <a:pt x="61" y="33"/>
                    </a:cubicBezTo>
                    <a:cubicBezTo>
                      <a:pt x="61" y="33"/>
                      <a:pt x="61" y="33"/>
                      <a:pt x="61" y="33"/>
                    </a:cubicBezTo>
                    <a:cubicBezTo>
                      <a:pt x="61" y="30"/>
                      <a:pt x="61" y="30"/>
                      <a:pt x="61" y="30"/>
                    </a:cubicBezTo>
                    <a:cubicBezTo>
                      <a:pt x="61" y="29"/>
                      <a:pt x="61" y="29"/>
                      <a:pt x="61" y="29"/>
                    </a:cubicBezTo>
                    <a:cubicBezTo>
                      <a:pt x="67" y="25"/>
                      <a:pt x="67" y="25"/>
                      <a:pt x="67" y="25"/>
                    </a:cubicBezTo>
                    <a:cubicBezTo>
                      <a:pt x="67" y="25"/>
                      <a:pt x="67" y="25"/>
                      <a:pt x="67" y="25"/>
                    </a:cubicBezTo>
                    <a:cubicBezTo>
                      <a:pt x="65" y="19"/>
                      <a:pt x="65" y="19"/>
                      <a:pt x="65" y="19"/>
                    </a:cubicBezTo>
                    <a:close/>
                    <a:moveTo>
                      <a:pt x="38" y="44"/>
                    </a:moveTo>
                    <a:cubicBezTo>
                      <a:pt x="32" y="47"/>
                      <a:pt x="25" y="44"/>
                      <a:pt x="23" y="38"/>
                    </a:cubicBezTo>
                    <a:cubicBezTo>
                      <a:pt x="21" y="32"/>
                      <a:pt x="23" y="26"/>
                      <a:pt x="29" y="23"/>
                    </a:cubicBezTo>
                    <a:cubicBezTo>
                      <a:pt x="35" y="21"/>
                      <a:pt x="42" y="24"/>
                      <a:pt x="44" y="30"/>
                    </a:cubicBezTo>
                    <a:cubicBezTo>
                      <a:pt x="46" y="36"/>
                      <a:pt x="43" y="42"/>
                      <a:pt x="38"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36" name="Freeform 53"/>
              <p:cNvSpPr>
                <a:spLocks noEditPoints="1"/>
              </p:cNvSpPr>
              <p:nvPr/>
            </p:nvSpPr>
            <p:spPr bwMode="auto">
              <a:xfrm>
                <a:off x="875" y="2182"/>
                <a:ext cx="111" cy="110"/>
              </a:xfrm>
              <a:custGeom>
                <a:avLst/>
                <a:gdLst>
                  <a:gd name="T0" fmla="*/ 63 w 76"/>
                  <a:gd name="T1" fmla="*/ 22 h 76"/>
                  <a:gd name="T2" fmla="*/ 61 w 76"/>
                  <a:gd name="T3" fmla="*/ 19 h 76"/>
                  <a:gd name="T4" fmla="*/ 64 w 76"/>
                  <a:gd name="T5" fmla="*/ 11 h 76"/>
                  <a:gd name="T6" fmla="*/ 59 w 76"/>
                  <a:gd name="T7" fmla="*/ 6 h 76"/>
                  <a:gd name="T8" fmla="*/ 52 w 76"/>
                  <a:gd name="T9" fmla="*/ 11 h 76"/>
                  <a:gd name="T10" fmla="*/ 48 w 76"/>
                  <a:gd name="T11" fmla="*/ 10 h 76"/>
                  <a:gd name="T12" fmla="*/ 47 w 76"/>
                  <a:gd name="T13" fmla="*/ 1 h 76"/>
                  <a:gd name="T14" fmla="*/ 40 w 76"/>
                  <a:gd name="T15" fmla="*/ 0 h 76"/>
                  <a:gd name="T16" fmla="*/ 37 w 76"/>
                  <a:gd name="T17" fmla="*/ 8 h 76"/>
                  <a:gd name="T18" fmla="*/ 33 w 76"/>
                  <a:gd name="T19" fmla="*/ 9 h 76"/>
                  <a:gd name="T20" fmla="*/ 27 w 76"/>
                  <a:gd name="T21" fmla="*/ 2 h 76"/>
                  <a:gd name="T22" fmla="*/ 21 w 76"/>
                  <a:gd name="T23" fmla="*/ 4 h 76"/>
                  <a:gd name="T24" fmla="*/ 22 w 76"/>
                  <a:gd name="T25" fmla="*/ 13 h 76"/>
                  <a:gd name="T26" fmla="*/ 19 w 76"/>
                  <a:gd name="T27" fmla="*/ 15 h 76"/>
                  <a:gd name="T28" fmla="*/ 11 w 76"/>
                  <a:gd name="T29" fmla="*/ 12 h 76"/>
                  <a:gd name="T30" fmla="*/ 6 w 76"/>
                  <a:gd name="T31" fmla="*/ 17 h 76"/>
                  <a:gd name="T32" fmla="*/ 11 w 76"/>
                  <a:gd name="T33" fmla="*/ 24 h 76"/>
                  <a:gd name="T34" fmla="*/ 10 w 76"/>
                  <a:gd name="T35" fmla="*/ 28 h 76"/>
                  <a:gd name="T36" fmla="*/ 1 w 76"/>
                  <a:gd name="T37" fmla="*/ 29 h 76"/>
                  <a:gd name="T38" fmla="*/ 0 w 76"/>
                  <a:gd name="T39" fmla="*/ 36 h 76"/>
                  <a:gd name="T40" fmla="*/ 8 w 76"/>
                  <a:gd name="T41" fmla="*/ 39 h 76"/>
                  <a:gd name="T42" fmla="*/ 9 w 76"/>
                  <a:gd name="T43" fmla="*/ 43 h 76"/>
                  <a:gd name="T44" fmla="*/ 2 w 76"/>
                  <a:gd name="T45" fmla="*/ 49 h 76"/>
                  <a:gd name="T46" fmla="*/ 4 w 76"/>
                  <a:gd name="T47" fmla="*/ 55 h 76"/>
                  <a:gd name="T48" fmla="*/ 13 w 76"/>
                  <a:gd name="T49" fmla="*/ 54 h 76"/>
                  <a:gd name="T50" fmla="*/ 15 w 76"/>
                  <a:gd name="T51" fmla="*/ 57 h 76"/>
                  <a:gd name="T52" fmla="*/ 12 w 76"/>
                  <a:gd name="T53" fmla="*/ 65 h 76"/>
                  <a:gd name="T54" fmla="*/ 17 w 76"/>
                  <a:gd name="T55" fmla="*/ 70 h 76"/>
                  <a:gd name="T56" fmla="*/ 24 w 76"/>
                  <a:gd name="T57" fmla="*/ 65 h 76"/>
                  <a:gd name="T58" fmla="*/ 28 w 76"/>
                  <a:gd name="T59" fmla="*/ 66 h 76"/>
                  <a:gd name="T60" fmla="*/ 29 w 76"/>
                  <a:gd name="T61" fmla="*/ 75 h 76"/>
                  <a:gd name="T62" fmla="*/ 36 w 76"/>
                  <a:gd name="T63" fmla="*/ 76 h 76"/>
                  <a:gd name="T64" fmla="*/ 39 w 76"/>
                  <a:gd name="T65" fmla="*/ 68 h 76"/>
                  <a:gd name="T66" fmla="*/ 43 w 76"/>
                  <a:gd name="T67" fmla="*/ 67 h 76"/>
                  <a:gd name="T68" fmla="*/ 48 w 76"/>
                  <a:gd name="T69" fmla="*/ 74 h 76"/>
                  <a:gd name="T70" fmla="*/ 55 w 76"/>
                  <a:gd name="T71" fmla="*/ 72 h 76"/>
                  <a:gd name="T72" fmla="*/ 54 w 76"/>
                  <a:gd name="T73" fmla="*/ 63 h 76"/>
                  <a:gd name="T74" fmla="*/ 57 w 76"/>
                  <a:gd name="T75" fmla="*/ 61 h 76"/>
                  <a:gd name="T76" fmla="*/ 65 w 76"/>
                  <a:gd name="T77" fmla="*/ 64 h 76"/>
                  <a:gd name="T78" fmla="*/ 70 w 76"/>
                  <a:gd name="T79" fmla="*/ 59 h 76"/>
                  <a:gd name="T80" fmla="*/ 65 w 76"/>
                  <a:gd name="T81" fmla="*/ 52 h 76"/>
                  <a:gd name="T82" fmla="*/ 66 w 76"/>
                  <a:gd name="T83" fmla="*/ 48 h 76"/>
                  <a:gd name="T84" fmla="*/ 75 w 76"/>
                  <a:gd name="T85" fmla="*/ 47 h 76"/>
                  <a:gd name="T86" fmla="*/ 76 w 76"/>
                  <a:gd name="T87" fmla="*/ 40 h 76"/>
                  <a:gd name="T88" fmla="*/ 68 w 76"/>
                  <a:gd name="T89" fmla="*/ 37 h 76"/>
                  <a:gd name="T90" fmla="*/ 67 w 76"/>
                  <a:gd name="T91" fmla="*/ 33 h 76"/>
                  <a:gd name="T92" fmla="*/ 74 w 76"/>
                  <a:gd name="T93" fmla="*/ 28 h 76"/>
                  <a:gd name="T94" fmla="*/ 72 w 76"/>
                  <a:gd name="T95" fmla="*/ 21 h 76"/>
                  <a:gd name="T96" fmla="*/ 25 w 76"/>
                  <a:gd name="T97" fmla="*/ 42 h 76"/>
                  <a:gd name="T98" fmla="*/ 48 w 76"/>
                  <a:gd name="T9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 h="76">
                    <a:moveTo>
                      <a:pt x="72" y="21"/>
                    </a:moveTo>
                    <a:cubicBezTo>
                      <a:pt x="63" y="22"/>
                      <a:pt x="63" y="22"/>
                      <a:pt x="63" y="22"/>
                    </a:cubicBezTo>
                    <a:cubicBezTo>
                      <a:pt x="63" y="22"/>
                      <a:pt x="63" y="22"/>
                      <a:pt x="63" y="22"/>
                    </a:cubicBezTo>
                    <a:cubicBezTo>
                      <a:pt x="61" y="19"/>
                      <a:pt x="61" y="19"/>
                      <a:pt x="61" y="19"/>
                    </a:cubicBezTo>
                    <a:cubicBezTo>
                      <a:pt x="61" y="18"/>
                      <a:pt x="61" y="18"/>
                      <a:pt x="61" y="18"/>
                    </a:cubicBezTo>
                    <a:cubicBezTo>
                      <a:pt x="64" y="11"/>
                      <a:pt x="64" y="11"/>
                      <a:pt x="64" y="11"/>
                    </a:cubicBezTo>
                    <a:cubicBezTo>
                      <a:pt x="64" y="10"/>
                      <a:pt x="64" y="10"/>
                      <a:pt x="64" y="10"/>
                    </a:cubicBezTo>
                    <a:cubicBezTo>
                      <a:pt x="59" y="6"/>
                      <a:pt x="59" y="6"/>
                      <a:pt x="59" y="6"/>
                    </a:cubicBezTo>
                    <a:cubicBezTo>
                      <a:pt x="58" y="6"/>
                      <a:pt x="58" y="6"/>
                      <a:pt x="58" y="6"/>
                    </a:cubicBezTo>
                    <a:cubicBezTo>
                      <a:pt x="52" y="11"/>
                      <a:pt x="52" y="11"/>
                      <a:pt x="52" y="11"/>
                    </a:cubicBezTo>
                    <a:cubicBezTo>
                      <a:pt x="51" y="11"/>
                      <a:pt x="51" y="11"/>
                      <a:pt x="51" y="11"/>
                    </a:cubicBezTo>
                    <a:cubicBezTo>
                      <a:pt x="48" y="10"/>
                      <a:pt x="48" y="10"/>
                      <a:pt x="48" y="10"/>
                    </a:cubicBezTo>
                    <a:cubicBezTo>
                      <a:pt x="48" y="10"/>
                      <a:pt x="48" y="10"/>
                      <a:pt x="48" y="10"/>
                    </a:cubicBezTo>
                    <a:cubicBezTo>
                      <a:pt x="47" y="1"/>
                      <a:pt x="47" y="1"/>
                      <a:pt x="47" y="1"/>
                    </a:cubicBezTo>
                    <a:cubicBezTo>
                      <a:pt x="47" y="1"/>
                      <a:pt x="47" y="1"/>
                      <a:pt x="47" y="1"/>
                    </a:cubicBezTo>
                    <a:cubicBezTo>
                      <a:pt x="40" y="0"/>
                      <a:pt x="40" y="0"/>
                      <a:pt x="40" y="0"/>
                    </a:cubicBezTo>
                    <a:cubicBezTo>
                      <a:pt x="40" y="0"/>
                      <a:pt x="40" y="0"/>
                      <a:pt x="40" y="0"/>
                    </a:cubicBezTo>
                    <a:cubicBezTo>
                      <a:pt x="37" y="8"/>
                      <a:pt x="37" y="8"/>
                      <a:pt x="37" y="8"/>
                    </a:cubicBezTo>
                    <a:cubicBezTo>
                      <a:pt x="36" y="8"/>
                      <a:pt x="36" y="8"/>
                      <a:pt x="36" y="8"/>
                    </a:cubicBezTo>
                    <a:cubicBezTo>
                      <a:pt x="33" y="9"/>
                      <a:pt x="33" y="9"/>
                      <a:pt x="33" y="9"/>
                    </a:cubicBezTo>
                    <a:cubicBezTo>
                      <a:pt x="32" y="9"/>
                      <a:pt x="32" y="9"/>
                      <a:pt x="32" y="9"/>
                    </a:cubicBezTo>
                    <a:cubicBezTo>
                      <a:pt x="27" y="2"/>
                      <a:pt x="27" y="2"/>
                      <a:pt x="27" y="2"/>
                    </a:cubicBezTo>
                    <a:cubicBezTo>
                      <a:pt x="27" y="2"/>
                      <a:pt x="27" y="2"/>
                      <a:pt x="27" y="2"/>
                    </a:cubicBezTo>
                    <a:cubicBezTo>
                      <a:pt x="21" y="4"/>
                      <a:pt x="21" y="4"/>
                      <a:pt x="21" y="4"/>
                    </a:cubicBezTo>
                    <a:cubicBezTo>
                      <a:pt x="21" y="5"/>
                      <a:pt x="21" y="5"/>
                      <a:pt x="21" y="5"/>
                    </a:cubicBezTo>
                    <a:cubicBezTo>
                      <a:pt x="22" y="13"/>
                      <a:pt x="22" y="13"/>
                      <a:pt x="22" y="13"/>
                    </a:cubicBezTo>
                    <a:cubicBezTo>
                      <a:pt x="21" y="13"/>
                      <a:pt x="21" y="13"/>
                      <a:pt x="21" y="13"/>
                    </a:cubicBezTo>
                    <a:cubicBezTo>
                      <a:pt x="19" y="15"/>
                      <a:pt x="19" y="15"/>
                      <a:pt x="19" y="15"/>
                    </a:cubicBezTo>
                    <a:cubicBezTo>
                      <a:pt x="18" y="15"/>
                      <a:pt x="18" y="15"/>
                      <a:pt x="18" y="15"/>
                    </a:cubicBezTo>
                    <a:cubicBezTo>
                      <a:pt x="11" y="12"/>
                      <a:pt x="11" y="12"/>
                      <a:pt x="11" y="12"/>
                    </a:cubicBezTo>
                    <a:cubicBezTo>
                      <a:pt x="10" y="12"/>
                      <a:pt x="10" y="12"/>
                      <a:pt x="10" y="12"/>
                    </a:cubicBezTo>
                    <a:cubicBezTo>
                      <a:pt x="6" y="17"/>
                      <a:pt x="6" y="17"/>
                      <a:pt x="6" y="17"/>
                    </a:cubicBezTo>
                    <a:cubicBezTo>
                      <a:pt x="6" y="18"/>
                      <a:pt x="6" y="18"/>
                      <a:pt x="6" y="18"/>
                    </a:cubicBezTo>
                    <a:cubicBezTo>
                      <a:pt x="11" y="24"/>
                      <a:pt x="11" y="24"/>
                      <a:pt x="11" y="24"/>
                    </a:cubicBezTo>
                    <a:cubicBezTo>
                      <a:pt x="11" y="25"/>
                      <a:pt x="11" y="25"/>
                      <a:pt x="11" y="25"/>
                    </a:cubicBezTo>
                    <a:cubicBezTo>
                      <a:pt x="10" y="28"/>
                      <a:pt x="10" y="28"/>
                      <a:pt x="10" y="28"/>
                    </a:cubicBezTo>
                    <a:cubicBezTo>
                      <a:pt x="9" y="28"/>
                      <a:pt x="9" y="28"/>
                      <a:pt x="9" y="28"/>
                    </a:cubicBezTo>
                    <a:cubicBezTo>
                      <a:pt x="1" y="29"/>
                      <a:pt x="1" y="29"/>
                      <a:pt x="1" y="29"/>
                    </a:cubicBezTo>
                    <a:cubicBezTo>
                      <a:pt x="1" y="29"/>
                      <a:pt x="1" y="29"/>
                      <a:pt x="1" y="29"/>
                    </a:cubicBezTo>
                    <a:cubicBezTo>
                      <a:pt x="0" y="36"/>
                      <a:pt x="0" y="36"/>
                      <a:pt x="0" y="36"/>
                    </a:cubicBezTo>
                    <a:cubicBezTo>
                      <a:pt x="0" y="36"/>
                      <a:pt x="0" y="36"/>
                      <a:pt x="0" y="36"/>
                    </a:cubicBezTo>
                    <a:cubicBezTo>
                      <a:pt x="8" y="39"/>
                      <a:pt x="8" y="39"/>
                      <a:pt x="8" y="39"/>
                    </a:cubicBezTo>
                    <a:cubicBezTo>
                      <a:pt x="8" y="40"/>
                      <a:pt x="8" y="40"/>
                      <a:pt x="8" y="40"/>
                    </a:cubicBezTo>
                    <a:cubicBezTo>
                      <a:pt x="9" y="43"/>
                      <a:pt x="9" y="43"/>
                      <a:pt x="9" y="43"/>
                    </a:cubicBezTo>
                    <a:cubicBezTo>
                      <a:pt x="8" y="44"/>
                      <a:pt x="8" y="44"/>
                      <a:pt x="8" y="44"/>
                    </a:cubicBezTo>
                    <a:cubicBezTo>
                      <a:pt x="2" y="49"/>
                      <a:pt x="2" y="49"/>
                      <a:pt x="2" y="49"/>
                    </a:cubicBezTo>
                    <a:cubicBezTo>
                      <a:pt x="1" y="49"/>
                      <a:pt x="1" y="49"/>
                      <a:pt x="1" y="49"/>
                    </a:cubicBezTo>
                    <a:cubicBezTo>
                      <a:pt x="4" y="55"/>
                      <a:pt x="4" y="55"/>
                      <a:pt x="4" y="55"/>
                    </a:cubicBezTo>
                    <a:cubicBezTo>
                      <a:pt x="4" y="55"/>
                      <a:pt x="4" y="55"/>
                      <a:pt x="4" y="55"/>
                    </a:cubicBezTo>
                    <a:cubicBezTo>
                      <a:pt x="13" y="54"/>
                      <a:pt x="13" y="54"/>
                      <a:pt x="13" y="54"/>
                    </a:cubicBezTo>
                    <a:cubicBezTo>
                      <a:pt x="13" y="55"/>
                      <a:pt x="13" y="55"/>
                      <a:pt x="13" y="55"/>
                    </a:cubicBezTo>
                    <a:cubicBezTo>
                      <a:pt x="15" y="57"/>
                      <a:pt x="15" y="57"/>
                      <a:pt x="15" y="57"/>
                    </a:cubicBezTo>
                    <a:cubicBezTo>
                      <a:pt x="15" y="58"/>
                      <a:pt x="15" y="58"/>
                      <a:pt x="15" y="58"/>
                    </a:cubicBezTo>
                    <a:cubicBezTo>
                      <a:pt x="12" y="65"/>
                      <a:pt x="12" y="65"/>
                      <a:pt x="12" y="65"/>
                    </a:cubicBezTo>
                    <a:cubicBezTo>
                      <a:pt x="12" y="66"/>
                      <a:pt x="12" y="66"/>
                      <a:pt x="12" y="66"/>
                    </a:cubicBezTo>
                    <a:cubicBezTo>
                      <a:pt x="17" y="70"/>
                      <a:pt x="17" y="70"/>
                      <a:pt x="17" y="70"/>
                    </a:cubicBezTo>
                    <a:cubicBezTo>
                      <a:pt x="17" y="70"/>
                      <a:pt x="17" y="70"/>
                      <a:pt x="17" y="70"/>
                    </a:cubicBezTo>
                    <a:cubicBezTo>
                      <a:pt x="24" y="65"/>
                      <a:pt x="24" y="65"/>
                      <a:pt x="24" y="65"/>
                    </a:cubicBezTo>
                    <a:cubicBezTo>
                      <a:pt x="25" y="65"/>
                      <a:pt x="25" y="65"/>
                      <a:pt x="25" y="65"/>
                    </a:cubicBezTo>
                    <a:cubicBezTo>
                      <a:pt x="28" y="66"/>
                      <a:pt x="28" y="66"/>
                      <a:pt x="28" y="66"/>
                    </a:cubicBezTo>
                    <a:cubicBezTo>
                      <a:pt x="28" y="67"/>
                      <a:pt x="28" y="67"/>
                      <a:pt x="28" y="67"/>
                    </a:cubicBezTo>
                    <a:cubicBezTo>
                      <a:pt x="29" y="75"/>
                      <a:pt x="29" y="75"/>
                      <a:pt x="29" y="75"/>
                    </a:cubicBezTo>
                    <a:cubicBezTo>
                      <a:pt x="29" y="75"/>
                      <a:pt x="29" y="75"/>
                      <a:pt x="29" y="75"/>
                    </a:cubicBezTo>
                    <a:cubicBezTo>
                      <a:pt x="36" y="76"/>
                      <a:pt x="36" y="76"/>
                      <a:pt x="36" y="76"/>
                    </a:cubicBezTo>
                    <a:cubicBezTo>
                      <a:pt x="36" y="76"/>
                      <a:pt x="36" y="76"/>
                      <a:pt x="36" y="76"/>
                    </a:cubicBezTo>
                    <a:cubicBezTo>
                      <a:pt x="39" y="68"/>
                      <a:pt x="39" y="68"/>
                      <a:pt x="39" y="68"/>
                    </a:cubicBezTo>
                    <a:cubicBezTo>
                      <a:pt x="40" y="68"/>
                      <a:pt x="40" y="68"/>
                      <a:pt x="40" y="68"/>
                    </a:cubicBezTo>
                    <a:cubicBezTo>
                      <a:pt x="43" y="67"/>
                      <a:pt x="43" y="67"/>
                      <a:pt x="43" y="67"/>
                    </a:cubicBezTo>
                    <a:cubicBezTo>
                      <a:pt x="43" y="68"/>
                      <a:pt x="43" y="68"/>
                      <a:pt x="43" y="68"/>
                    </a:cubicBezTo>
                    <a:cubicBezTo>
                      <a:pt x="48" y="74"/>
                      <a:pt x="48" y="74"/>
                      <a:pt x="48" y="74"/>
                    </a:cubicBezTo>
                    <a:cubicBezTo>
                      <a:pt x="49" y="75"/>
                      <a:pt x="49" y="75"/>
                      <a:pt x="49" y="75"/>
                    </a:cubicBezTo>
                    <a:cubicBezTo>
                      <a:pt x="55" y="72"/>
                      <a:pt x="55" y="72"/>
                      <a:pt x="55" y="72"/>
                    </a:cubicBezTo>
                    <a:cubicBezTo>
                      <a:pt x="55" y="72"/>
                      <a:pt x="55" y="72"/>
                      <a:pt x="55" y="72"/>
                    </a:cubicBezTo>
                    <a:cubicBezTo>
                      <a:pt x="54" y="63"/>
                      <a:pt x="54" y="63"/>
                      <a:pt x="54" y="63"/>
                    </a:cubicBezTo>
                    <a:cubicBezTo>
                      <a:pt x="54" y="63"/>
                      <a:pt x="54" y="63"/>
                      <a:pt x="54" y="63"/>
                    </a:cubicBezTo>
                    <a:cubicBezTo>
                      <a:pt x="57" y="61"/>
                      <a:pt x="57" y="61"/>
                      <a:pt x="57" y="61"/>
                    </a:cubicBezTo>
                    <a:cubicBezTo>
                      <a:pt x="58" y="61"/>
                      <a:pt x="58" y="61"/>
                      <a:pt x="58" y="61"/>
                    </a:cubicBezTo>
                    <a:cubicBezTo>
                      <a:pt x="65" y="64"/>
                      <a:pt x="65" y="64"/>
                      <a:pt x="65" y="64"/>
                    </a:cubicBezTo>
                    <a:cubicBezTo>
                      <a:pt x="66" y="64"/>
                      <a:pt x="66" y="64"/>
                      <a:pt x="66" y="64"/>
                    </a:cubicBezTo>
                    <a:cubicBezTo>
                      <a:pt x="70" y="59"/>
                      <a:pt x="70" y="59"/>
                      <a:pt x="70" y="59"/>
                    </a:cubicBezTo>
                    <a:cubicBezTo>
                      <a:pt x="70" y="59"/>
                      <a:pt x="70" y="59"/>
                      <a:pt x="70" y="59"/>
                    </a:cubicBezTo>
                    <a:cubicBezTo>
                      <a:pt x="65" y="52"/>
                      <a:pt x="65" y="52"/>
                      <a:pt x="65" y="52"/>
                    </a:cubicBezTo>
                    <a:cubicBezTo>
                      <a:pt x="65" y="51"/>
                      <a:pt x="65" y="51"/>
                      <a:pt x="65" y="51"/>
                    </a:cubicBezTo>
                    <a:cubicBezTo>
                      <a:pt x="66" y="48"/>
                      <a:pt x="66" y="48"/>
                      <a:pt x="66" y="48"/>
                    </a:cubicBezTo>
                    <a:cubicBezTo>
                      <a:pt x="66" y="48"/>
                      <a:pt x="66" y="48"/>
                      <a:pt x="66" y="48"/>
                    </a:cubicBezTo>
                    <a:cubicBezTo>
                      <a:pt x="75" y="47"/>
                      <a:pt x="75" y="47"/>
                      <a:pt x="75" y="47"/>
                    </a:cubicBezTo>
                    <a:cubicBezTo>
                      <a:pt x="75" y="47"/>
                      <a:pt x="75" y="47"/>
                      <a:pt x="75" y="47"/>
                    </a:cubicBezTo>
                    <a:cubicBezTo>
                      <a:pt x="76" y="40"/>
                      <a:pt x="76" y="40"/>
                      <a:pt x="76" y="40"/>
                    </a:cubicBezTo>
                    <a:cubicBezTo>
                      <a:pt x="76" y="40"/>
                      <a:pt x="76" y="40"/>
                      <a:pt x="76" y="40"/>
                    </a:cubicBezTo>
                    <a:cubicBezTo>
                      <a:pt x="68" y="37"/>
                      <a:pt x="68" y="37"/>
                      <a:pt x="68" y="37"/>
                    </a:cubicBezTo>
                    <a:cubicBezTo>
                      <a:pt x="68" y="36"/>
                      <a:pt x="68" y="36"/>
                      <a:pt x="68" y="36"/>
                    </a:cubicBezTo>
                    <a:cubicBezTo>
                      <a:pt x="67" y="33"/>
                      <a:pt x="67" y="33"/>
                      <a:pt x="67" y="33"/>
                    </a:cubicBezTo>
                    <a:cubicBezTo>
                      <a:pt x="67" y="33"/>
                      <a:pt x="67" y="33"/>
                      <a:pt x="67" y="33"/>
                    </a:cubicBezTo>
                    <a:cubicBezTo>
                      <a:pt x="74" y="28"/>
                      <a:pt x="74" y="28"/>
                      <a:pt x="74" y="28"/>
                    </a:cubicBezTo>
                    <a:cubicBezTo>
                      <a:pt x="74" y="27"/>
                      <a:pt x="74" y="27"/>
                      <a:pt x="74" y="27"/>
                    </a:cubicBezTo>
                    <a:cubicBezTo>
                      <a:pt x="72" y="21"/>
                      <a:pt x="72" y="21"/>
                      <a:pt x="72" y="21"/>
                    </a:cubicBezTo>
                    <a:close/>
                    <a:moveTo>
                      <a:pt x="41" y="49"/>
                    </a:moveTo>
                    <a:cubicBezTo>
                      <a:pt x="35" y="52"/>
                      <a:pt x="28" y="49"/>
                      <a:pt x="25" y="42"/>
                    </a:cubicBezTo>
                    <a:cubicBezTo>
                      <a:pt x="22" y="36"/>
                      <a:pt x="26" y="28"/>
                      <a:pt x="32" y="26"/>
                    </a:cubicBezTo>
                    <a:cubicBezTo>
                      <a:pt x="39" y="23"/>
                      <a:pt x="46" y="26"/>
                      <a:pt x="48" y="33"/>
                    </a:cubicBezTo>
                    <a:cubicBezTo>
                      <a:pt x="51" y="39"/>
                      <a:pt x="48" y="47"/>
                      <a:pt x="41"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37" name="Freeform 54"/>
              <p:cNvSpPr>
                <a:spLocks noEditPoints="1"/>
              </p:cNvSpPr>
              <p:nvPr/>
            </p:nvSpPr>
            <p:spPr bwMode="auto">
              <a:xfrm>
                <a:off x="1102" y="2961"/>
                <a:ext cx="99" cy="99"/>
              </a:xfrm>
              <a:custGeom>
                <a:avLst/>
                <a:gdLst>
                  <a:gd name="T0" fmla="*/ 57 w 68"/>
                  <a:gd name="T1" fmla="*/ 19 h 68"/>
                  <a:gd name="T2" fmla="*/ 55 w 68"/>
                  <a:gd name="T3" fmla="*/ 17 h 68"/>
                  <a:gd name="T4" fmla="*/ 58 w 68"/>
                  <a:gd name="T5" fmla="*/ 9 h 68"/>
                  <a:gd name="T6" fmla="*/ 53 w 68"/>
                  <a:gd name="T7" fmla="*/ 5 h 68"/>
                  <a:gd name="T8" fmla="*/ 47 w 68"/>
                  <a:gd name="T9" fmla="*/ 10 h 68"/>
                  <a:gd name="T10" fmla="*/ 44 w 68"/>
                  <a:gd name="T11" fmla="*/ 9 h 68"/>
                  <a:gd name="T12" fmla="*/ 43 w 68"/>
                  <a:gd name="T13" fmla="*/ 1 h 68"/>
                  <a:gd name="T14" fmla="*/ 36 w 68"/>
                  <a:gd name="T15" fmla="*/ 0 h 68"/>
                  <a:gd name="T16" fmla="*/ 33 w 68"/>
                  <a:gd name="T17" fmla="*/ 7 h 68"/>
                  <a:gd name="T18" fmla="*/ 30 w 68"/>
                  <a:gd name="T19" fmla="*/ 7 h 68"/>
                  <a:gd name="T20" fmla="*/ 25 w 68"/>
                  <a:gd name="T21" fmla="*/ 1 h 68"/>
                  <a:gd name="T22" fmla="*/ 19 w 68"/>
                  <a:gd name="T23" fmla="*/ 3 h 68"/>
                  <a:gd name="T24" fmla="*/ 20 w 68"/>
                  <a:gd name="T25" fmla="*/ 11 h 68"/>
                  <a:gd name="T26" fmla="*/ 17 w 68"/>
                  <a:gd name="T27" fmla="*/ 13 h 68"/>
                  <a:gd name="T28" fmla="*/ 10 w 68"/>
                  <a:gd name="T29" fmla="*/ 10 h 68"/>
                  <a:gd name="T30" fmla="*/ 6 w 68"/>
                  <a:gd name="T31" fmla="*/ 15 h 68"/>
                  <a:gd name="T32" fmla="*/ 10 w 68"/>
                  <a:gd name="T33" fmla="*/ 21 h 68"/>
                  <a:gd name="T34" fmla="*/ 9 w 68"/>
                  <a:gd name="T35" fmla="*/ 25 h 68"/>
                  <a:gd name="T36" fmla="*/ 2 w 68"/>
                  <a:gd name="T37" fmla="*/ 26 h 68"/>
                  <a:gd name="T38" fmla="*/ 0 w 68"/>
                  <a:gd name="T39" fmla="*/ 32 h 68"/>
                  <a:gd name="T40" fmla="*/ 7 w 68"/>
                  <a:gd name="T41" fmla="*/ 35 h 68"/>
                  <a:gd name="T42" fmla="*/ 8 w 68"/>
                  <a:gd name="T43" fmla="*/ 38 h 68"/>
                  <a:gd name="T44" fmla="*/ 2 w 68"/>
                  <a:gd name="T45" fmla="*/ 43 h 68"/>
                  <a:gd name="T46" fmla="*/ 4 w 68"/>
                  <a:gd name="T47" fmla="*/ 49 h 68"/>
                  <a:gd name="T48" fmla="*/ 12 w 68"/>
                  <a:gd name="T49" fmla="*/ 48 h 68"/>
                  <a:gd name="T50" fmla="*/ 14 w 68"/>
                  <a:gd name="T51" fmla="*/ 51 h 68"/>
                  <a:gd name="T52" fmla="*/ 11 w 68"/>
                  <a:gd name="T53" fmla="*/ 58 h 68"/>
                  <a:gd name="T54" fmla="*/ 16 w 68"/>
                  <a:gd name="T55" fmla="*/ 62 h 68"/>
                  <a:gd name="T56" fmla="*/ 22 w 68"/>
                  <a:gd name="T57" fmla="*/ 58 h 68"/>
                  <a:gd name="T58" fmla="*/ 25 w 68"/>
                  <a:gd name="T59" fmla="*/ 59 h 68"/>
                  <a:gd name="T60" fmla="*/ 26 w 68"/>
                  <a:gd name="T61" fmla="*/ 67 h 68"/>
                  <a:gd name="T62" fmla="*/ 32 w 68"/>
                  <a:gd name="T63" fmla="*/ 68 h 68"/>
                  <a:gd name="T64" fmla="*/ 36 w 68"/>
                  <a:gd name="T65" fmla="*/ 61 h 68"/>
                  <a:gd name="T66" fmla="*/ 39 w 68"/>
                  <a:gd name="T67" fmla="*/ 60 h 68"/>
                  <a:gd name="T68" fmla="*/ 44 w 68"/>
                  <a:gd name="T69" fmla="*/ 66 h 68"/>
                  <a:gd name="T70" fmla="*/ 50 w 68"/>
                  <a:gd name="T71" fmla="*/ 64 h 68"/>
                  <a:gd name="T72" fmla="*/ 49 w 68"/>
                  <a:gd name="T73" fmla="*/ 56 h 68"/>
                  <a:gd name="T74" fmla="*/ 52 w 68"/>
                  <a:gd name="T75" fmla="*/ 54 h 68"/>
                  <a:gd name="T76" fmla="*/ 59 w 68"/>
                  <a:gd name="T77" fmla="*/ 57 h 68"/>
                  <a:gd name="T78" fmla="*/ 63 w 68"/>
                  <a:gd name="T79" fmla="*/ 52 h 68"/>
                  <a:gd name="T80" fmla="*/ 58 w 68"/>
                  <a:gd name="T81" fmla="*/ 46 h 68"/>
                  <a:gd name="T82" fmla="*/ 59 w 68"/>
                  <a:gd name="T83" fmla="*/ 43 h 68"/>
                  <a:gd name="T84" fmla="*/ 67 w 68"/>
                  <a:gd name="T85" fmla="*/ 42 h 68"/>
                  <a:gd name="T86" fmla="*/ 68 w 68"/>
                  <a:gd name="T87" fmla="*/ 36 h 68"/>
                  <a:gd name="T88" fmla="*/ 61 w 68"/>
                  <a:gd name="T89" fmla="*/ 33 h 68"/>
                  <a:gd name="T90" fmla="*/ 61 w 68"/>
                  <a:gd name="T91" fmla="*/ 29 h 68"/>
                  <a:gd name="T92" fmla="*/ 67 w 68"/>
                  <a:gd name="T93" fmla="*/ 24 h 68"/>
                  <a:gd name="T94" fmla="*/ 65 w 68"/>
                  <a:gd name="T95" fmla="*/ 19 h 68"/>
                  <a:gd name="T96" fmla="*/ 37 w 68"/>
                  <a:gd name="T97" fmla="*/ 44 h 68"/>
                  <a:gd name="T98" fmla="*/ 29 w 68"/>
                  <a:gd name="T99" fmla="*/ 23 h 68"/>
                  <a:gd name="T100" fmla="*/ 37 w 68"/>
                  <a:gd name="T101"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68">
                    <a:moveTo>
                      <a:pt x="64" y="18"/>
                    </a:moveTo>
                    <a:cubicBezTo>
                      <a:pt x="57" y="19"/>
                      <a:pt x="57" y="19"/>
                      <a:pt x="57" y="19"/>
                    </a:cubicBezTo>
                    <a:cubicBezTo>
                      <a:pt x="57" y="19"/>
                      <a:pt x="57" y="19"/>
                      <a:pt x="57" y="19"/>
                    </a:cubicBezTo>
                    <a:cubicBezTo>
                      <a:pt x="55" y="17"/>
                      <a:pt x="55" y="17"/>
                      <a:pt x="55" y="17"/>
                    </a:cubicBezTo>
                    <a:cubicBezTo>
                      <a:pt x="55" y="16"/>
                      <a:pt x="55" y="16"/>
                      <a:pt x="55" y="16"/>
                    </a:cubicBezTo>
                    <a:cubicBezTo>
                      <a:pt x="58" y="9"/>
                      <a:pt x="58" y="9"/>
                      <a:pt x="58" y="9"/>
                    </a:cubicBezTo>
                    <a:cubicBezTo>
                      <a:pt x="58" y="9"/>
                      <a:pt x="58" y="9"/>
                      <a:pt x="58" y="9"/>
                    </a:cubicBezTo>
                    <a:cubicBezTo>
                      <a:pt x="53" y="5"/>
                      <a:pt x="53" y="5"/>
                      <a:pt x="53" y="5"/>
                    </a:cubicBezTo>
                    <a:cubicBezTo>
                      <a:pt x="53" y="5"/>
                      <a:pt x="53" y="5"/>
                      <a:pt x="53" y="5"/>
                    </a:cubicBezTo>
                    <a:cubicBezTo>
                      <a:pt x="47" y="10"/>
                      <a:pt x="47" y="10"/>
                      <a:pt x="47" y="10"/>
                    </a:cubicBezTo>
                    <a:cubicBezTo>
                      <a:pt x="46" y="10"/>
                      <a:pt x="46" y="10"/>
                      <a:pt x="46" y="10"/>
                    </a:cubicBezTo>
                    <a:cubicBezTo>
                      <a:pt x="44" y="9"/>
                      <a:pt x="44" y="9"/>
                      <a:pt x="44" y="9"/>
                    </a:cubicBezTo>
                    <a:cubicBezTo>
                      <a:pt x="43" y="8"/>
                      <a:pt x="43" y="8"/>
                      <a:pt x="43" y="8"/>
                    </a:cubicBezTo>
                    <a:cubicBezTo>
                      <a:pt x="43" y="1"/>
                      <a:pt x="43" y="1"/>
                      <a:pt x="43" y="1"/>
                    </a:cubicBezTo>
                    <a:cubicBezTo>
                      <a:pt x="42" y="1"/>
                      <a:pt x="42" y="1"/>
                      <a:pt x="42" y="1"/>
                    </a:cubicBezTo>
                    <a:cubicBezTo>
                      <a:pt x="36" y="0"/>
                      <a:pt x="36" y="0"/>
                      <a:pt x="36" y="0"/>
                    </a:cubicBezTo>
                    <a:cubicBezTo>
                      <a:pt x="36" y="0"/>
                      <a:pt x="36" y="0"/>
                      <a:pt x="36" y="0"/>
                    </a:cubicBezTo>
                    <a:cubicBezTo>
                      <a:pt x="33" y="7"/>
                      <a:pt x="33" y="7"/>
                      <a:pt x="33" y="7"/>
                    </a:cubicBezTo>
                    <a:cubicBezTo>
                      <a:pt x="33" y="7"/>
                      <a:pt x="33" y="7"/>
                      <a:pt x="33" y="7"/>
                    </a:cubicBezTo>
                    <a:cubicBezTo>
                      <a:pt x="30" y="7"/>
                      <a:pt x="30" y="7"/>
                      <a:pt x="30" y="7"/>
                    </a:cubicBezTo>
                    <a:cubicBezTo>
                      <a:pt x="29" y="7"/>
                      <a:pt x="29" y="7"/>
                      <a:pt x="29" y="7"/>
                    </a:cubicBezTo>
                    <a:cubicBezTo>
                      <a:pt x="25" y="1"/>
                      <a:pt x="25" y="1"/>
                      <a:pt x="25" y="1"/>
                    </a:cubicBezTo>
                    <a:cubicBezTo>
                      <a:pt x="25" y="1"/>
                      <a:pt x="25" y="1"/>
                      <a:pt x="25" y="1"/>
                    </a:cubicBezTo>
                    <a:cubicBezTo>
                      <a:pt x="19" y="3"/>
                      <a:pt x="19" y="3"/>
                      <a:pt x="19" y="3"/>
                    </a:cubicBezTo>
                    <a:cubicBezTo>
                      <a:pt x="19" y="4"/>
                      <a:pt x="19" y="4"/>
                      <a:pt x="19" y="4"/>
                    </a:cubicBezTo>
                    <a:cubicBezTo>
                      <a:pt x="20" y="11"/>
                      <a:pt x="20" y="11"/>
                      <a:pt x="20" y="11"/>
                    </a:cubicBezTo>
                    <a:cubicBezTo>
                      <a:pt x="20" y="11"/>
                      <a:pt x="20" y="11"/>
                      <a:pt x="20" y="11"/>
                    </a:cubicBezTo>
                    <a:cubicBezTo>
                      <a:pt x="17" y="13"/>
                      <a:pt x="17" y="13"/>
                      <a:pt x="17" y="13"/>
                    </a:cubicBezTo>
                    <a:cubicBezTo>
                      <a:pt x="17" y="13"/>
                      <a:pt x="17" y="13"/>
                      <a:pt x="17" y="13"/>
                    </a:cubicBezTo>
                    <a:cubicBezTo>
                      <a:pt x="10" y="10"/>
                      <a:pt x="10" y="10"/>
                      <a:pt x="10" y="10"/>
                    </a:cubicBezTo>
                    <a:cubicBezTo>
                      <a:pt x="10" y="10"/>
                      <a:pt x="10" y="10"/>
                      <a:pt x="10" y="10"/>
                    </a:cubicBezTo>
                    <a:cubicBezTo>
                      <a:pt x="6" y="15"/>
                      <a:pt x="6" y="15"/>
                      <a:pt x="6" y="15"/>
                    </a:cubicBezTo>
                    <a:cubicBezTo>
                      <a:pt x="6" y="16"/>
                      <a:pt x="6" y="16"/>
                      <a:pt x="6" y="16"/>
                    </a:cubicBezTo>
                    <a:cubicBezTo>
                      <a:pt x="10" y="21"/>
                      <a:pt x="10" y="21"/>
                      <a:pt x="10" y="21"/>
                    </a:cubicBezTo>
                    <a:cubicBezTo>
                      <a:pt x="10" y="22"/>
                      <a:pt x="10" y="22"/>
                      <a:pt x="10" y="22"/>
                    </a:cubicBezTo>
                    <a:cubicBezTo>
                      <a:pt x="9" y="25"/>
                      <a:pt x="9" y="25"/>
                      <a:pt x="9" y="25"/>
                    </a:cubicBezTo>
                    <a:cubicBezTo>
                      <a:pt x="9" y="25"/>
                      <a:pt x="9" y="25"/>
                      <a:pt x="9" y="25"/>
                    </a:cubicBezTo>
                    <a:cubicBezTo>
                      <a:pt x="2" y="26"/>
                      <a:pt x="2" y="26"/>
                      <a:pt x="2" y="26"/>
                    </a:cubicBezTo>
                    <a:cubicBezTo>
                      <a:pt x="1" y="26"/>
                      <a:pt x="1" y="26"/>
                      <a:pt x="1" y="26"/>
                    </a:cubicBezTo>
                    <a:cubicBezTo>
                      <a:pt x="0" y="32"/>
                      <a:pt x="0" y="32"/>
                      <a:pt x="0" y="32"/>
                    </a:cubicBezTo>
                    <a:cubicBezTo>
                      <a:pt x="1" y="32"/>
                      <a:pt x="1" y="32"/>
                      <a:pt x="1" y="32"/>
                    </a:cubicBezTo>
                    <a:cubicBezTo>
                      <a:pt x="7" y="35"/>
                      <a:pt x="7" y="35"/>
                      <a:pt x="7" y="35"/>
                    </a:cubicBezTo>
                    <a:cubicBezTo>
                      <a:pt x="8" y="35"/>
                      <a:pt x="8" y="35"/>
                      <a:pt x="8" y="35"/>
                    </a:cubicBezTo>
                    <a:cubicBezTo>
                      <a:pt x="8" y="38"/>
                      <a:pt x="8" y="38"/>
                      <a:pt x="8" y="38"/>
                    </a:cubicBezTo>
                    <a:cubicBezTo>
                      <a:pt x="8" y="39"/>
                      <a:pt x="8" y="39"/>
                      <a:pt x="8" y="39"/>
                    </a:cubicBezTo>
                    <a:cubicBezTo>
                      <a:pt x="2" y="43"/>
                      <a:pt x="2" y="43"/>
                      <a:pt x="2" y="43"/>
                    </a:cubicBezTo>
                    <a:cubicBezTo>
                      <a:pt x="2" y="44"/>
                      <a:pt x="2" y="44"/>
                      <a:pt x="2" y="44"/>
                    </a:cubicBezTo>
                    <a:cubicBezTo>
                      <a:pt x="4" y="49"/>
                      <a:pt x="4" y="49"/>
                      <a:pt x="4" y="49"/>
                    </a:cubicBezTo>
                    <a:cubicBezTo>
                      <a:pt x="4" y="49"/>
                      <a:pt x="4" y="49"/>
                      <a:pt x="4" y="49"/>
                    </a:cubicBezTo>
                    <a:cubicBezTo>
                      <a:pt x="12" y="48"/>
                      <a:pt x="12" y="48"/>
                      <a:pt x="12" y="48"/>
                    </a:cubicBezTo>
                    <a:cubicBezTo>
                      <a:pt x="12" y="48"/>
                      <a:pt x="12" y="48"/>
                      <a:pt x="12" y="48"/>
                    </a:cubicBezTo>
                    <a:cubicBezTo>
                      <a:pt x="14" y="51"/>
                      <a:pt x="14" y="51"/>
                      <a:pt x="14" y="51"/>
                    </a:cubicBezTo>
                    <a:cubicBezTo>
                      <a:pt x="14" y="51"/>
                      <a:pt x="14" y="51"/>
                      <a:pt x="14" y="51"/>
                    </a:cubicBezTo>
                    <a:cubicBezTo>
                      <a:pt x="11" y="58"/>
                      <a:pt x="11" y="58"/>
                      <a:pt x="11" y="58"/>
                    </a:cubicBezTo>
                    <a:cubicBezTo>
                      <a:pt x="11" y="59"/>
                      <a:pt x="11" y="59"/>
                      <a:pt x="11" y="59"/>
                    </a:cubicBezTo>
                    <a:cubicBezTo>
                      <a:pt x="16" y="62"/>
                      <a:pt x="16" y="62"/>
                      <a:pt x="16" y="62"/>
                    </a:cubicBezTo>
                    <a:cubicBezTo>
                      <a:pt x="16" y="62"/>
                      <a:pt x="16" y="62"/>
                      <a:pt x="16" y="62"/>
                    </a:cubicBezTo>
                    <a:cubicBezTo>
                      <a:pt x="22" y="58"/>
                      <a:pt x="22" y="58"/>
                      <a:pt x="22" y="58"/>
                    </a:cubicBezTo>
                    <a:cubicBezTo>
                      <a:pt x="22" y="58"/>
                      <a:pt x="22" y="58"/>
                      <a:pt x="22" y="58"/>
                    </a:cubicBezTo>
                    <a:cubicBezTo>
                      <a:pt x="25" y="59"/>
                      <a:pt x="25" y="59"/>
                      <a:pt x="25" y="59"/>
                    </a:cubicBezTo>
                    <a:cubicBezTo>
                      <a:pt x="25" y="59"/>
                      <a:pt x="25" y="59"/>
                      <a:pt x="25" y="59"/>
                    </a:cubicBezTo>
                    <a:cubicBezTo>
                      <a:pt x="26" y="67"/>
                      <a:pt x="26" y="67"/>
                      <a:pt x="26" y="67"/>
                    </a:cubicBezTo>
                    <a:cubicBezTo>
                      <a:pt x="26" y="67"/>
                      <a:pt x="26" y="67"/>
                      <a:pt x="26" y="67"/>
                    </a:cubicBezTo>
                    <a:cubicBezTo>
                      <a:pt x="32" y="68"/>
                      <a:pt x="32" y="68"/>
                      <a:pt x="32" y="68"/>
                    </a:cubicBezTo>
                    <a:cubicBezTo>
                      <a:pt x="33" y="68"/>
                      <a:pt x="33" y="68"/>
                      <a:pt x="33" y="68"/>
                    </a:cubicBezTo>
                    <a:cubicBezTo>
                      <a:pt x="36" y="61"/>
                      <a:pt x="36" y="61"/>
                      <a:pt x="36" y="61"/>
                    </a:cubicBezTo>
                    <a:cubicBezTo>
                      <a:pt x="36" y="60"/>
                      <a:pt x="36" y="60"/>
                      <a:pt x="36" y="60"/>
                    </a:cubicBezTo>
                    <a:cubicBezTo>
                      <a:pt x="39" y="60"/>
                      <a:pt x="39" y="60"/>
                      <a:pt x="39" y="60"/>
                    </a:cubicBezTo>
                    <a:cubicBezTo>
                      <a:pt x="39" y="60"/>
                      <a:pt x="39" y="60"/>
                      <a:pt x="39" y="60"/>
                    </a:cubicBezTo>
                    <a:cubicBezTo>
                      <a:pt x="44" y="66"/>
                      <a:pt x="44" y="66"/>
                      <a:pt x="44" y="66"/>
                    </a:cubicBezTo>
                    <a:cubicBezTo>
                      <a:pt x="44" y="66"/>
                      <a:pt x="44" y="66"/>
                      <a:pt x="44" y="66"/>
                    </a:cubicBezTo>
                    <a:cubicBezTo>
                      <a:pt x="50" y="64"/>
                      <a:pt x="50" y="64"/>
                      <a:pt x="50" y="64"/>
                    </a:cubicBezTo>
                    <a:cubicBezTo>
                      <a:pt x="50" y="64"/>
                      <a:pt x="50" y="64"/>
                      <a:pt x="50" y="64"/>
                    </a:cubicBezTo>
                    <a:cubicBezTo>
                      <a:pt x="49" y="56"/>
                      <a:pt x="49" y="56"/>
                      <a:pt x="49" y="56"/>
                    </a:cubicBezTo>
                    <a:cubicBezTo>
                      <a:pt x="49" y="56"/>
                      <a:pt x="49" y="56"/>
                      <a:pt x="49" y="56"/>
                    </a:cubicBezTo>
                    <a:cubicBezTo>
                      <a:pt x="52" y="54"/>
                      <a:pt x="52" y="54"/>
                      <a:pt x="52" y="54"/>
                    </a:cubicBezTo>
                    <a:cubicBezTo>
                      <a:pt x="52" y="54"/>
                      <a:pt x="52" y="54"/>
                      <a:pt x="52" y="54"/>
                    </a:cubicBezTo>
                    <a:cubicBezTo>
                      <a:pt x="59" y="57"/>
                      <a:pt x="59" y="57"/>
                      <a:pt x="59" y="57"/>
                    </a:cubicBezTo>
                    <a:cubicBezTo>
                      <a:pt x="59" y="57"/>
                      <a:pt x="59" y="57"/>
                      <a:pt x="59" y="57"/>
                    </a:cubicBezTo>
                    <a:cubicBezTo>
                      <a:pt x="63" y="52"/>
                      <a:pt x="63" y="52"/>
                      <a:pt x="63" y="52"/>
                    </a:cubicBezTo>
                    <a:cubicBezTo>
                      <a:pt x="63" y="52"/>
                      <a:pt x="63" y="52"/>
                      <a:pt x="63" y="52"/>
                    </a:cubicBezTo>
                    <a:cubicBezTo>
                      <a:pt x="58" y="46"/>
                      <a:pt x="58" y="46"/>
                      <a:pt x="58" y="46"/>
                    </a:cubicBezTo>
                    <a:cubicBezTo>
                      <a:pt x="58" y="46"/>
                      <a:pt x="58" y="46"/>
                      <a:pt x="58" y="46"/>
                    </a:cubicBezTo>
                    <a:cubicBezTo>
                      <a:pt x="59" y="43"/>
                      <a:pt x="59" y="43"/>
                      <a:pt x="59" y="43"/>
                    </a:cubicBezTo>
                    <a:cubicBezTo>
                      <a:pt x="60" y="43"/>
                      <a:pt x="60" y="43"/>
                      <a:pt x="60" y="43"/>
                    </a:cubicBezTo>
                    <a:cubicBezTo>
                      <a:pt x="67" y="42"/>
                      <a:pt x="67" y="42"/>
                      <a:pt x="67" y="42"/>
                    </a:cubicBezTo>
                    <a:cubicBezTo>
                      <a:pt x="68" y="42"/>
                      <a:pt x="68" y="42"/>
                      <a:pt x="68" y="42"/>
                    </a:cubicBezTo>
                    <a:cubicBezTo>
                      <a:pt x="68" y="36"/>
                      <a:pt x="68" y="36"/>
                      <a:pt x="68" y="36"/>
                    </a:cubicBezTo>
                    <a:cubicBezTo>
                      <a:pt x="68" y="35"/>
                      <a:pt x="68" y="35"/>
                      <a:pt x="68" y="35"/>
                    </a:cubicBezTo>
                    <a:cubicBezTo>
                      <a:pt x="61" y="33"/>
                      <a:pt x="61" y="33"/>
                      <a:pt x="61" y="33"/>
                    </a:cubicBezTo>
                    <a:cubicBezTo>
                      <a:pt x="61" y="32"/>
                      <a:pt x="61" y="32"/>
                      <a:pt x="61" y="32"/>
                    </a:cubicBezTo>
                    <a:cubicBezTo>
                      <a:pt x="61" y="29"/>
                      <a:pt x="61" y="29"/>
                      <a:pt x="61" y="29"/>
                    </a:cubicBezTo>
                    <a:cubicBezTo>
                      <a:pt x="61" y="29"/>
                      <a:pt x="61" y="29"/>
                      <a:pt x="61" y="29"/>
                    </a:cubicBezTo>
                    <a:cubicBezTo>
                      <a:pt x="67" y="24"/>
                      <a:pt x="67" y="24"/>
                      <a:pt x="67" y="24"/>
                    </a:cubicBezTo>
                    <a:cubicBezTo>
                      <a:pt x="67" y="24"/>
                      <a:pt x="67" y="24"/>
                      <a:pt x="67" y="24"/>
                    </a:cubicBezTo>
                    <a:cubicBezTo>
                      <a:pt x="65" y="19"/>
                      <a:pt x="65" y="19"/>
                      <a:pt x="65" y="19"/>
                    </a:cubicBezTo>
                    <a:lnTo>
                      <a:pt x="64" y="18"/>
                    </a:lnTo>
                    <a:close/>
                    <a:moveTo>
                      <a:pt x="37" y="44"/>
                    </a:moveTo>
                    <a:cubicBezTo>
                      <a:pt x="32" y="46"/>
                      <a:pt x="25" y="43"/>
                      <a:pt x="23" y="37"/>
                    </a:cubicBezTo>
                    <a:cubicBezTo>
                      <a:pt x="21" y="32"/>
                      <a:pt x="23" y="25"/>
                      <a:pt x="29" y="23"/>
                    </a:cubicBezTo>
                    <a:cubicBezTo>
                      <a:pt x="35" y="20"/>
                      <a:pt x="42" y="23"/>
                      <a:pt x="44" y="29"/>
                    </a:cubicBezTo>
                    <a:cubicBezTo>
                      <a:pt x="46" y="35"/>
                      <a:pt x="43" y="41"/>
                      <a:pt x="3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38" name="Freeform 55"/>
              <p:cNvSpPr>
                <a:spLocks noEditPoints="1"/>
              </p:cNvSpPr>
              <p:nvPr/>
            </p:nvSpPr>
            <p:spPr bwMode="auto">
              <a:xfrm>
                <a:off x="2080" y="2057"/>
                <a:ext cx="222" cy="222"/>
              </a:xfrm>
              <a:custGeom>
                <a:avLst/>
                <a:gdLst>
                  <a:gd name="T0" fmla="*/ 128 w 153"/>
                  <a:gd name="T1" fmla="*/ 44 h 153"/>
                  <a:gd name="T2" fmla="*/ 123 w 153"/>
                  <a:gd name="T3" fmla="*/ 38 h 153"/>
                  <a:gd name="T4" fmla="*/ 130 w 153"/>
                  <a:gd name="T5" fmla="*/ 21 h 153"/>
                  <a:gd name="T6" fmla="*/ 119 w 153"/>
                  <a:gd name="T7" fmla="*/ 12 h 153"/>
                  <a:gd name="T8" fmla="*/ 105 w 153"/>
                  <a:gd name="T9" fmla="*/ 22 h 153"/>
                  <a:gd name="T10" fmla="*/ 98 w 153"/>
                  <a:gd name="T11" fmla="*/ 20 h 153"/>
                  <a:gd name="T12" fmla="*/ 95 w 153"/>
                  <a:gd name="T13" fmla="*/ 2 h 153"/>
                  <a:gd name="T14" fmla="*/ 82 w 153"/>
                  <a:gd name="T15" fmla="*/ 0 h 153"/>
                  <a:gd name="T16" fmla="*/ 74 w 153"/>
                  <a:gd name="T17" fmla="*/ 16 h 153"/>
                  <a:gd name="T18" fmla="*/ 66 w 153"/>
                  <a:gd name="T19" fmla="*/ 17 h 153"/>
                  <a:gd name="T20" fmla="*/ 56 w 153"/>
                  <a:gd name="T21" fmla="*/ 3 h 153"/>
                  <a:gd name="T22" fmla="*/ 43 w 153"/>
                  <a:gd name="T23" fmla="*/ 8 h 153"/>
                  <a:gd name="T24" fmla="*/ 44 w 153"/>
                  <a:gd name="T25" fmla="*/ 25 h 153"/>
                  <a:gd name="T26" fmla="*/ 38 w 153"/>
                  <a:gd name="T27" fmla="*/ 30 h 153"/>
                  <a:gd name="T28" fmla="*/ 22 w 153"/>
                  <a:gd name="T29" fmla="*/ 23 h 153"/>
                  <a:gd name="T30" fmla="*/ 13 w 153"/>
                  <a:gd name="T31" fmla="*/ 34 h 153"/>
                  <a:gd name="T32" fmla="*/ 23 w 153"/>
                  <a:gd name="T33" fmla="*/ 48 h 153"/>
                  <a:gd name="T34" fmla="*/ 20 w 153"/>
                  <a:gd name="T35" fmla="*/ 55 h 153"/>
                  <a:gd name="T36" fmla="*/ 3 w 153"/>
                  <a:gd name="T37" fmla="*/ 58 h 153"/>
                  <a:gd name="T38" fmla="*/ 0 w 153"/>
                  <a:gd name="T39" fmla="*/ 71 h 153"/>
                  <a:gd name="T40" fmla="*/ 16 w 153"/>
                  <a:gd name="T41" fmla="*/ 79 h 153"/>
                  <a:gd name="T42" fmla="*/ 18 w 153"/>
                  <a:gd name="T43" fmla="*/ 86 h 153"/>
                  <a:gd name="T44" fmla="*/ 4 w 153"/>
                  <a:gd name="T45" fmla="*/ 97 h 153"/>
                  <a:gd name="T46" fmla="*/ 8 w 153"/>
                  <a:gd name="T47" fmla="*/ 110 h 153"/>
                  <a:gd name="T48" fmla="*/ 26 w 153"/>
                  <a:gd name="T49" fmla="*/ 109 h 153"/>
                  <a:gd name="T50" fmla="*/ 31 w 153"/>
                  <a:gd name="T51" fmla="*/ 115 h 153"/>
                  <a:gd name="T52" fmla="*/ 24 w 153"/>
                  <a:gd name="T53" fmla="*/ 131 h 153"/>
                  <a:gd name="T54" fmla="*/ 35 w 153"/>
                  <a:gd name="T55" fmla="*/ 140 h 153"/>
                  <a:gd name="T56" fmla="*/ 49 w 153"/>
                  <a:gd name="T57" fmla="*/ 130 h 153"/>
                  <a:gd name="T58" fmla="*/ 56 w 153"/>
                  <a:gd name="T59" fmla="*/ 132 h 153"/>
                  <a:gd name="T60" fmla="*/ 58 w 153"/>
                  <a:gd name="T61" fmla="*/ 150 h 153"/>
                  <a:gd name="T62" fmla="*/ 72 w 153"/>
                  <a:gd name="T63" fmla="*/ 153 h 153"/>
                  <a:gd name="T64" fmla="*/ 79 w 153"/>
                  <a:gd name="T65" fmla="*/ 137 h 153"/>
                  <a:gd name="T66" fmla="*/ 87 w 153"/>
                  <a:gd name="T67" fmla="*/ 135 h 153"/>
                  <a:gd name="T68" fmla="*/ 98 w 153"/>
                  <a:gd name="T69" fmla="*/ 149 h 153"/>
                  <a:gd name="T70" fmla="*/ 111 w 153"/>
                  <a:gd name="T71" fmla="*/ 145 h 153"/>
                  <a:gd name="T72" fmla="*/ 109 w 153"/>
                  <a:gd name="T73" fmla="*/ 127 h 153"/>
                  <a:gd name="T74" fmla="*/ 115 w 153"/>
                  <a:gd name="T75" fmla="*/ 122 h 153"/>
                  <a:gd name="T76" fmla="*/ 132 w 153"/>
                  <a:gd name="T77" fmla="*/ 129 h 153"/>
                  <a:gd name="T78" fmla="*/ 141 w 153"/>
                  <a:gd name="T79" fmla="*/ 118 h 153"/>
                  <a:gd name="T80" fmla="*/ 131 w 153"/>
                  <a:gd name="T81" fmla="*/ 104 h 153"/>
                  <a:gd name="T82" fmla="*/ 133 w 153"/>
                  <a:gd name="T83" fmla="*/ 97 h 153"/>
                  <a:gd name="T84" fmla="*/ 151 w 153"/>
                  <a:gd name="T85" fmla="*/ 94 h 153"/>
                  <a:gd name="T86" fmla="*/ 153 w 153"/>
                  <a:gd name="T87" fmla="*/ 81 h 153"/>
                  <a:gd name="T88" fmla="*/ 137 w 153"/>
                  <a:gd name="T89" fmla="*/ 73 h 153"/>
                  <a:gd name="T90" fmla="*/ 136 w 153"/>
                  <a:gd name="T91" fmla="*/ 66 h 153"/>
                  <a:gd name="T92" fmla="*/ 150 w 153"/>
                  <a:gd name="T93" fmla="*/ 55 h 153"/>
                  <a:gd name="T94" fmla="*/ 145 w 153"/>
                  <a:gd name="T95" fmla="*/ 42 h 153"/>
                  <a:gd name="T96" fmla="*/ 84 w 153"/>
                  <a:gd name="T97" fmla="*/ 98 h 153"/>
                  <a:gd name="T98" fmla="*/ 65 w 153"/>
                  <a:gd name="T99" fmla="*/ 51 h 153"/>
                  <a:gd name="T100" fmla="*/ 84 w 153"/>
                  <a:gd name="T101" fmla="*/ 9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3" h="153">
                    <a:moveTo>
                      <a:pt x="144" y="41"/>
                    </a:moveTo>
                    <a:cubicBezTo>
                      <a:pt x="128" y="44"/>
                      <a:pt x="128" y="44"/>
                      <a:pt x="128" y="44"/>
                    </a:cubicBezTo>
                    <a:cubicBezTo>
                      <a:pt x="127" y="43"/>
                      <a:pt x="127" y="43"/>
                      <a:pt x="127" y="43"/>
                    </a:cubicBezTo>
                    <a:cubicBezTo>
                      <a:pt x="123" y="38"/>
                      <a:pt x="123" y="38"/>
                      <a:pt x="123" y="38"/>
                    </a:cubicBezTo>
                    <a:cubicBezTo>
                      <a:pt x="123" y="37"/>
                      <a:pt x="123" y="37"/>
                      <a:pt x="123" y="37"/>
                    </a:cubicBezTo>
                    <a:cubicBezTo>
                      <a:pt x="130" y="21"/>
                      <a:pt x="130" y="21"/>
                      <a:pt x="130" y="21"/>
                    </a:cubicBezTo>
                    <a:cubicBezTo>
                      <a:pt x="129" y="20"/>
                      <a:pt x="129" y="20"/>
                      <a:pt x="129" y="20"/>
                    </a:cubicBezTo>
                    <a:cubicBezTo>
                      <a:pt x="119" y="12"/>
                      <a:pt x="119" y="12"/>
                      <a:pt x="119" y="12"/>
                    </a:cubicBezTo>
                    <a:cubicBezTo>
                      <a:pt x="118" y="12"/>
                      <a:pt x="118" y="12"/>
                      <a:pt x="118" y="12"/>
                    </a:cubicBezTo>
                    <a:cubicBezTo>
                      <a:pt x="105" y="22"/>
                      <a:pt x="105" y="22"/>
                      <a:pt x="105" y="22"/>
                    </a:cubicBezTo>
                    <a:cubicBezTo>
                      <a:pt x="104" y="22"/>
                      <a:pt x="104" y="22"/>
                      <a:pt x="104" y="22"/>
                    </a:cubicBezTo>
                    <a:cubicBezTo>
                      <a:pt x="98" y="20"/>
                      <a:pt x="98" y="20"/>
                      <a:pt x="98" y="20"/>
                    </a:cubicBezTo>
                    <a:cubicBezTo>
                      <a:pt x="97" y="19"/>
                      <a:pt x="97" y="19"/>
                      <a:pt x="97" y="19"/>
                    </a:cubicBezTo>
                    <a:cubicBezTo>
                      <a:pt x="95" y="2"/>
                      <a:pt x="95" y="2"/>
                      <a:pt x="95" y="2"/>
                    </a:cubicBezTo>
                    <a:cubicBezTo>
                      <a:pt x="95" y="2"/>
                      <a:pt x="95" y="2"/>
                      <a:pt x="95" y="2"/>
                    </a:cubicBezTo>
                    <a:cubicBezTo>
                      <a:pt x="82" y="0"/>
                      <a:pt x="82" y="0"/>
                      <a:pt x="82" y="0"/>
                    </a:cubicBezTo>
                    <a:cubicBezTo>
                      <a:pt x="81" y="0"/>
                      <a:pt x="81" y="0"/>
                      <a:pt x="81" y="0"/>
                    </a:cubicBezTo>
                    <a:cubicBezTo>
                      <a:pt x="74" y="16"/>
                      <a:pt x="74" y="16"/>
                      <a:pt x="74" y="16"/>
                    </a:cubicBezTo>
                    <a:cubicBezTo>
                      <a:pt x="73" y="16"/>
                      <a:pt x="73" y="16"/>
                      <a:pt x="73" y="16"/>
                    </a:cubicBezTo>
                    <a:cubicBezTo>
                      <a:pt x="66" y="17"/>
                      <a:pt x="66" y="17"/>
                      <a:pt x="66" y="17"/>
                    </a:cubicBezTo>
                    <a:cubicBezTo>
                      <a:pt x="66" y="17"/>
                      <a:pt x="66" y="17"/>
                      <a:pt x="66" y="17"/>
                    </a:cubicBezTo>
                    <a:cubicBezTo>
                      <a:pt x="56" y="3"/>
                      <a:pt x="56" y="3"/>
                      <a:pt x="56" y="3"/>
                    </a:cubicBezTo>
                    <a:cubicBezTo>
                      <a:pt x="55" y="3"/>
                      <a:pt x="55" y="3"/>
                      <a:pt x="55" y="3"/>
                    </a:cubicBezTo>
                    <a:cubicBezTo>
                      <a:pt x="43" y="8"/>
                      <a:pt x="43" y="8"/>
                      <a:pt x="43" y="8"/>
                    </a:cubicBezTo>
                    <a:cubicBezTo>
                      <a:pt x="42" y="8"/>
                      <a:pt x="42" y="8"/>
                      <a:pt x="42" y="8"/>
                    </a:cubicBezTo>
                    <a:cubicBezTo>
                      <a:pt x="44" y="25"/>
                      <a:pt x="44" y="25"/>
                      <a:pt x="44" y="25"/>
                    </a:cubicBezTo>
                    <a:cubicBezTo>
                      <a:pt x="44" y="26"/>
                      <a:pt x="44" y="26"/>
                      <a:pt x="44" y="26"/>
                    </a:cubicBezTo>
                    <a:cubicBezTo>
                      <a:pt x="38" y="30"/>
                      <a:pt x="38" y="30"/>
                      <a:pt x="38" y="30"/>
                    </a:cubicBezTo>
                    <a:cubicBezTo>
                      <a:pt x="37" y="30"/>
                      <a:pt x="37" y="30"/>
                      <a:pt x="37" y="30"/>
                    </a:cubicBezTo>
                    <a:cubicBezTo>
                      <a:pt x="22" y="23"/>
                      <a:pt x="22" y="23"/>
                      <a:pt x="22" y="23"/>
                    </a:cubicBezTo>
                    <a:cubicBezTo>
                      <a:pt x="21" y="24"/>
                      <a:pt x="21" y="24"/>
                      <a:pt x="21" y="24"/>
                    </a:cubicBezTo>
                    <a:cubicBezTo>
                      <a:pt x="13" y="34"/>
                      <a:pt x="13" y="34"/>
                      <a:pt x="13" y="34"/>
                    </a:cubicBezTo>
                    <a:cubicBezTo>
                      <a:pt x="13" y="35"/>
                      <a:pt x="13" y="35"/>
                      <a:pt x="13" y="35"/>
                    </a:cubicBezTo>
                    <a:cubicBezTo>
                      <a:pt x="23" y="48"/>
                      <a:pt x="23" y="48"/>
                      <a:pt x="23" y="48"/>
                    </a:cubicBezTo>
                    <a:cubicBezTo>
                      <a:pt x="23" y="49"/>
                      <a:pt x="23" y="49"/>
                      <a:pt x="23" y="49"/>
                    </a:cubicBezTo>
                    <a:cubicBezTo>
                      <a:pt x="20" y="55"/>
                      <a:pt x="20" y="55"/>
                      <a:pt x="20" y="55"/>
                    </a:cubicBezTo>
                    <a:cubicBezTo>
                      <a:pt x="20" y="56"/>
                      <a:pt x="20" y="56"/>
                      <a:pt x="20" y="56"/>
                    </a:cubicBezTo>
                    <a:cubicBezTo>
                      <a:pt x="3" y="58"/>
                      <a:pt x="3" y="58"/>
                      <a:pt x="3" y="58"/>
                    </a:cubicBezTo>
                    <a:cubicBezTo>
                      <a:pt x="2" y="58"/>
                      <a:pt x="2" y="58"/>
                      <a:pt x="2" y="58"/>
                    </a:cubicBezTo>
                    <a:cubicBezTo>
                      <a:pt x="0" y="71"/>
                      <a:pt x="0" y="71"/>
                      <a:pt x="0" y="71"/>
                    </a:cubicBezTo>
                    <a:cubicBezTo>
                      <a:pt x="1" y="72"/>
                      <a:pt x="1" y="72"/>
                      <a:pt x="1" y="72"/>
                    </a:cubicBezTo>
                    <a:cubicBezTo>
                      <a:pt x="16" y="79"/>
                      <a:pt x="16" y="79"/>
                      <a:pt x="16" y="79"/>
                    </a:cubicBezTo>
                    <a:cubicBezTo>
                      <a:pt x="17" y="80"/>
                      <a:pt x="17" y="80"/>
                      <a:pt x="17" y="80"/>
                    </a:cubicBezTo>
                    <a:cubicBezTo>
                      <a:pt x="18" y="86"/>
                      <a:pt x="18" y="86"/>
                      <a:pt x="18" y="86"/>
                    </a:cubicBezTo>
                    <a:cubicBezTo>
                      <a:pt x="17" y="87"/>
                      <a:pt x="17" y="87"/>
                      <a:pt x="17" y="87"/>
                    </a:cubicBezTo>
                    <a:cubicBezTo>
                      <a:pt x="4" y="97"/>
                      <a:pt x="4" y="97"/>
                      <a:pt x="4" y="97"/>
                    </a:cubicBezTo>
                    <a:cubicBezTo>
                      <a:pt x="3" y="98"/>
                      <a:pt x="3" y="98"/>
                      <a:pt x="3" y="98"/>
                    </a:cubicBezTo>
                    <a:cubicBezTo>
                      <a:pt x="8" y="110"/>
                      <a:pt x="8" y="110"/>
                      <a:pt x="8" y="110"/>
                    </a:cubicBezTo>
                    <a:cubicBezTo>
                      <a:pt x="9" y="111"/>
                      <a:pt x="9" y="111"/>
                      <a:pt x="9" y="111"/>
                    </a:cubicBezTo>
                    <a:cubicBezTo>
                      <a:pt x="26" y="109"/>
                      <a:pt x="26" y="109"/>
                      <a:pt x="26" y="109"/>
                    </a:cubicBezTo>
                    <a:cubicBezTo>
                      <a:pt x="27" y="109"/>
                      <a:pt x="27" y="109"/>
                      <a:pt x="27" y="109"/>
                    </a:cubicBezTo>
                    <a:cubicBezTo>
                      <a:pt x="31" y="115"/>
                      <a:pt x="31" y="115"/>
                      <a:pt x="31" y="115"/>
                    </a:cubicBezTo>
                    <a:cubicBezTo>
                      <a:pt x="31" y="116"/>
                      <a:pt x="31" y="116"/>
                      <a:pt x="31" y="116"/>
                    </a:cubicBezTo>
                    <a:cubicBezTo>
                      <a:pt x="24" y="131"/>
                      <a:pt x="24" y="131"/>
                      <a:pt x="24" y="131"/>
                    </a:cubicBezTo>
                    <a:cubicBezTo>
                      <a:pt x="24" y="132"/>
                      <a:pt x="24" y="132"/>
                      <a:pt x="24" y="132"/>
                    </a:cubicBezTo>
                    <a:cubicBezTo>
                      <a:pt x="35" y="140"/>
                      <a:pt x="35" y="140"/>
                      <a:pt x="35" y="140"/>
                    </a:cubicBezTo>
                    <a:cubicBezTo>
                      <a:pt x="36" y="140"/>
                      <a:pt x="36" y="140"/>
                      <a:pt x="36" y="140"/>
                    </a:cubicBezTo>
                    <a:cubicBezTo>
                      <a:pt x="49" y="130"/>
                      <a:pt x="49" y="130"/>
                      <a:pt x="49" y="130"/>
                    </a:cubicBezTo>
                    <a:cubicBezTo>
                      <a:pt x="50" y="130"/>
                      <a:pt x="50" y="130"/>
                      <a:pt x="50" y="130"/>
                    </a:cubicBezTo>
                    <a:cubicBezTo>
                      <a:pt x="56" y="132"/>
                      <a:pt x="56" y="132"/>
                      <a:pt x="56" y="132"/>
                    </a:cubicBezTo>
                    <a:cubicBezTo>
                      <a:pt x="57" y="133"/>
                      <a:pt x="57" y="133"/>
                      <a:pt x="57" y="133"/>
                    </a:cubicBezTo>
                    <a:cubicBezTo>
                      <a:pt x="58" y="150"/>
                      <a:pt x="58" y="150"/>
                      <a:pt x="58" y="150"/>
                    </a:cubicBezTo>
                    <a:cubicBezTo>
                      <a:pt x="59" y="151"/>
                      <a:pt x="59" y="151"/>
                      <a:pt x="59" y="151"/>
                    </a:cubicBezTo>
                    <a:cubicBezTo>
                      <a:pt x="72" y="153"/>
                      <a:pt x="72" y="153"/>
                      <a:pt x="72" y="153"/>
                    </a:cubicBezTo>
                    <a:cubicBezTo>
                      <a:pt x="73" y="152"/>
                      <a:pt x="73" y="152"/>
                      <a:pt x="73" y="152"/>
                    </a:cubicBezTo>
                    <a:cubicBezTo>
                      <a:pt x="79" y="137"/>
                      <a:pt x="79" y="137"/>
                      <a:pt x="79" y="137"/>
                    </a:cubicBezTo>
                    <a:cubicBezTo>
                      <a:pt x="80" y="136"/>
                      <a:pt x="80" y="136"/>
                      <a:pt x="80" y="136"/>
                    </a:cubicBezTo>
                    <a:cubicBezTo>
                      <a:pt x="87" y="135"/>
                      <a:pt x="87" y="135"/>
                      <a:pt x="87" y="135"/>
                    </a:cubicBezTo>
                    <a:cubicBezTo>
                      <a:pt x="88" y="136"/>
                      <a:pt x="88" y="136"/>
                      <a:pt x="88" y="136"/>
                    </a:cubicBezTo>
                    <a:cubicBezTo>
                      <a:pt x="98" y="149"/>
                      <a:pt x="98" y="149"/>
                      <a:pt x="98" y="149"/>
                    </a:cubicBezTo>
                    <a:cubicBezTo>
                      <a:pt x="99" y="149"/>
                      <a:pt x="99" y="149"/>
                      <a:pt x="99" y="149"/>
                    </a:cubicBezTo>
                    <a:cubicBezTo>
                      <a:pt x="111" y="145"/>
                      <a:pt x="111" y="145"/>
                      <a:pt x="111" y="145"/>
                    </a:cubicBezTo>
                    <a:cubicBezTo>
                      <a:pt x="112" y="144"/>
                      <a:pt x="112" y="144"/>
                      <a:pt x="112" y="144"/>
                    </a:cubicBezTo>
                    <a:cubicBezTo>
                      <a:pt x="109" y="127"/>
                      <a:pt x="109" y="127"/>
                      <a:pt x="109" y="127"/>
                    </a:cubicBezTo>
                    <a:cubicBezTo>
                      <a:pt x="110" y="126"/>
                      <a:pt x="110" y="126"/>
                      <a:pt x="110" y="126"/>
                    </a:cubicBezTo>
                    <a:cubicBezTo>
                      <a:pt x="115" y="122"/>
                      <a:pt x="115" y="122"/>
                      <a:pt x="115" y="122"/>
                    </a:cubicBezTo>
                    <a:cubicBezTo>
                      <a:pt x="116" y="122"/>
                      <a:pt x="116" y="122"/>
                      <a:pt x="116" y="122"/>
                    </a:cubicBezTo>
                    <a:cubicBezTo>
                      <a:pt x="132" y="129"/>
                      <a:pt x="132" y="129"/>
                      <a:pt x="132" y="129"/>
                    </a:cubicBezTo>
                    <a:cubicBezTo>
                      <a:pt x="133" y="128"/>
                      <a:pt x="133" y="128"/>
                      <a:pt x="133" y="128"/>
                    </a:cubicBezTo>
                    <a:cubicBezTo>
                      <a:pt x="141" y="118"/>
                      <a:pt x="141" y="118"/>
                      <a:pt x="141" y="118"/>
                    </a:cubicBezTo>
                    <a:cubicBezTo>
                      <a:pt x="141" y="117"/>
                      <a:pt x="141" y="117"/>
                      <a:pt x="141" y="117"/>
                    </a:cubicBezTo>
                    <a:cubicBezTo>
                      <a:pt x="131" y="104"/>
                      <a:pt x="131" y="104"/>
                      <a:pt x="131" y="104"/>
                    </a:cubicBezTo>
                    <a:cubicBezTo>
                      <a:pt x="130" y="103"/>
                      <a:pt x="130" y="103"/>
                      <a:pt x="130" y="103"/>
                    </a:cubicBezTo>
                    <a:cubicBezTo>
                      <a:pt x="133" y="97"/>
                      <a:pt x="133" y="97"/>
                      <a:pt x="133" y="97"/>
                    </a:cubicBezTo>
                    <a:cubicBezTo>
                      <a:pt x="134" y="96"/>
                      <a:pt x="134" y="96"/>
                      <a:pt x="134" y="96"/>
                    </a:cubicBezTo>
                    <a:cubicBezTo>
                      <a:pt x="151" y="94"/>
                      <a:pt x="151" y="94"/>
                      <a:pt x="151" y="94"/>
                    </a:cubicBezTo>
                    <a:cubicBezTo>
                      <a:pt x="151" y="94"/>
                      <a:pt x="151" y="94"/>
                      <a:pt x="151" y="94"/>
                    </a:cubicBezTo>
                    <a:cubicBezTo>
                      <a:pt x="153" y="81"/>
                      <a:pt x="153" y="81"/>
                      <a:pt x="153" y="81"/>
                    </a:cubicBezTo>
                    <a:cubicBezTo>
                      <a:pt x="153" y="80"/>
                      <a:pt x="153" y="80"/>
                      <a:pt x="153" y="80"/>
                    </a:cubicBezTo>
                    <a:cubicBezTo>
                      <a:pt x="137" y="73"/>
                      <a:pt x="137" y="73"/>
                      <a:pt x="137" y="73"/>
                    </a:cubicBezTo>
                    <a:cubicBezTo>
                      <a:pt x="137" y="73"/>
                      <a:pt x="137" y="73"/>
                      <a:pt x="137" y="73"/>
                    </a:cubicBezTo>
                    <a:cubicBezTo>
                      <a:pt x="136" y="66"/>
                      <a:pt x="136" y="66"/>
                      <a:pt x="136" y="66"/>
                    </a:cubicBezTo>
                    <a:cubicBezTo>
                      <a:pt x="136" y="65"/>
                      <a:pt x="136" y="65"/>
                      <a:pt x="136" y="65"/>
                    </a:cubicBezTo>
                    <a:cubicBezTo>
                      <a:pt x="150" y="55"/>
                      <a:pt x="150" y="55"/>
                      <a:pt x="150" y="55"/>
                    </a:cubicBezTo>
                    <a:cubicBezTo>
                      <a:pt x="150" y="54"/>
                      <a:pt x="150" y="54"/>
                      <a:pt x="150" y="54"/>
                    </a:cubicBezTo>
                    <a:cubicBezTo>
                      <a:pt x="145" y="42"/>
                      <a:pt x="145" y="42"/>
                      <a:pt x="145" y="42"/>
                    </a:cubicBezTo>
                    <a:lnTo>
                      <a:pt x="144" y="41"/>
                    </a:lnTo>
                    <a:close/>
                    <a:moveTo>
                      <a:pt x="84" y="98"/>
                    </a:moveTo>
                    <a:cubicBezTo>
                      <a:pt x="71" y="104"/>
                      <a:pt x="56" y="97"/>
                      <a:pt x="51" y="84"/>
                    </a:cubicBezTo>
                    <a:cubicBezTo>
                      <a:pt x="46" y="71"/>
                      <a:pt x="52" y="56"/>
                      <a:pt x="65" y="51"/>
                    </a:cubicBezTo>
                    <a:cubicBezTo>
                      <a:pt x="78" y="46"/>
                      <a:pt x="93" y="53"/>
                      <a:pt x="98" y="66"/>
                    </a:cubicBezTo>
                    <a:cubicBezTo>
                      <a:pt x="103" y="79"/>
                      <a:pt x="97" y="93"/>
                      <a:pt x="84"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39" name="Freeform 56"/>
              <p:cNvSpPr>
                <a:spLocks noEditPoints="1"/>
              </p:cNvSpPr>
              <p:nvPr/>
            </p:nvSpPr>
            <p:spPr bwMode="auto">
              <a:xfrm>
                <a:off x="1239" y="1703"/>
                <a:ext cx="131" cy="133"/>
              </a:xfrm>
              <a:custGeom>
                <a:avLst/>
                <a:gdLst>
                  <a:gd name="T0" fmla="*/ 75 w 90"/>
                  <a:gd name="T1" fmla="*/ 26 h 91"/>
                  <a:gd name="T2" fmla="*/ 72 w 90"/>
                  <a:gd name="T3" fmla="*/ 23 h 91"/>
                  <a:gd name="T4" fmla="*/ 76 w 90"/>
                  <a:gd name="T5" fmla="*/ 13 h 91"/>
                  <a:gd name="T6" fmla="*/ 70 w 90"/>
                  <a:gd name="T7" fmla="*/ 8 h 91"/>
                  <a:gd name="T8" fmla="*/ 62 w 90"/>
                  <a:gd name="T9" fmla="*/ 14 h 91"/>
                  <a:gd name="T10" fmla="*/ 57 w 90"/>
                  <a:gd name="T11" fmla="*/ 12 h 91"/>
                  <a:gd name="T12" fmla="*/ 56 w 90"/>
                  <a:gd name="T13" fmla="*/ 2 h 91"/>
                  <a:gd name="T14" fmla="*/ 48 w 90"/>
                  <a:gd name="T15" fmla="*/ 0 h 91"/>
                  <a:gd name="T16" fmla="*/ 44 w 90"/>
                  <a:gd name="T17" fmla="*/ 10 h 91"/>
                  <a:gd name="T18" fmla="*/ 39 w 90"/>
                  <a:gd name="T19" fmla="*/ 11 h 91"/>
                  <a:gd name="T20" fmla="*/ 33 w 90"/>
                  <a:gd name="T21" fmla="*/ 2 h 91"/>
                  <a:gd name="T22" fmla="*/ 25 w 90"/>
                  <a:gd name="T23" fmla="*/ 5 h 91"/>
                  <a:gd name="T24" fmla="*/ 26 w 90"/>
                  <a:gd name="T25" fmla="*/ 15 h 91"/>
                  <a:gd name="T26" fmla="*/ 22 w 90"/>
                  <a:gd name="T27" fmla="*/ 18 h 91"/>
                  <a:gd name="T28" fmla="*/ 13 w 90"/>
                  <a:gd name="T29" fmla="*/ 14 h 91"/>
                  <a:gd name="T30" fmla="*/ 7 w 90"/>
                  <a:gd name="T31" fmla="*/ 21 h 91"/>
                  <a:gd name="T32" fmla="*/ 13 w 90"/>
                  <a:gd name="T33" fmla="*/ 29 h 91"/>
                  <a:gd name="T34" fmla="*/ 12 w 90"/>
                  <a:gd name="T35" fmla="*/ 33 h 91"/>
                  <a:gd name="T36" fmla="*/ 2 w 90"/>
                  <a:gd name="T37" fmla="*/ 35 h 91"/>
                  <a:gd name="T38" fmla="*/ 0 w 90"/>
                  <a:gd name="T39" fmla="*/ 43 h 91"/>
                  <a:gd name="T40" fmla="*/ 9 w 90"/>
                  <a:gd name="T41" fmla="*/ 47 h 91"/>
                  <a:gd name="T42" fmla="*/ 10 w 90"/>
                  <a:gd name="T43" fmla="*/ 52 h 91"/>
                  <a:gd name="T44" fmla="*/ 2 w 90"/>
                  <a:gd name="T45" fmla="*/ 58 h 91"/>
                  <a:gd name="T46" fmla="*/ 5 w 90"/>
                  <a:gd name="T47" fmla="*/ 66 h 91"/>
                  <a:gd name="T48" fmla="*/ 15 w 90"/>
                  <a:gd name="T49" fmla="*/ 65 h 91"/>
                  <a:gd name="T50" fmla="*/ 18 w 90"/>
                  <a:gd name="T51" fmla="*/ 68 h 91"/>
                  <a:gd name="T52" fmla="*/ 14 w 90"/>
                  <a:gd name="T53" fmla="*/ 78 h 91"/>
                  <a:gd name="T54" fmla="*/ 20 w 90"/>
                  <a:gd name="T55" fmla="*/ 83 h 91"/>
                  <a:gd name="T56" fmla="*/ 29 w 90"/>
                  <a:gd name="T57" fmla="*/ 77 h 91"/>
                  <a:gd name="T58" fmla="*/ 33 w 90"/>
                  <a:gd name="T59" fmla="*/ 79 h 91"/>
                  <a:gd name="T60" fmla="*/ 34 w 90"/>
                  <a:gd name="T61" fmla="*/ 89 h 91"/>
                  <a:gd name="T62" fmla="*/ 42 w 90"/>
                  <a:gd name="T63" fmla="*/ 91 h 91"/>
                  <a:gd name="T64" fmla="*/ 47 w 90"/>
                  <a:gd name="T65" fmla="*/ 81 h 91"/>
                  <a:gd name="T66" fmla="*/ 51 w 90"/>
                  <a:gd name="T67" fmla="*/ 80 h 91"/>
                  <a:gd name="T68" fmla="*/ 58 w 90"/>
                  <a:gd name="T69" fmla="*/ 89 h 91"/>
                  <a:gd name="T70" fmla="*/ 65 w 90"/>
                  <a:gd name="T71" fmla="*/ 86 h 91"/>
                  <a:gd name="T72" fmla="*/ 64 w 90"/>
                  <a:gd name="T73" fmla="*/ 76 h 91"/>
                  <a:gd name="T74" fmla="*/ 68 w 90"/>
                  <a:gd name="T75" fmla="*/ 73 h 91"/>
                  <a:gd name="T76" fmla="*/ 78 w 90"/>
                  <a:gd name="T77" fmla="*/ 77 h 91"/>
                  <a:gd name="T78" fmla="*/ 83 w 90"/>
                  <a:gd name="T79" fmla="*/ 70 h 91"/>
                  <a:gd name="T80" fmla="*/ 77 w 90"/>
                  <a:gd name="T81" fmla="*/ 62 h 91"/>
                  <a:gd name="T82" fmla="*/ 78 w 90"/>
                  <a:gd name="T83" fmla="*/ 58 h 91"/>
                  <a:gd name="T84" fmla="*/ 89 w 90"/>
                  <a:gd name="T85" fmla="*/ 56 h 91"/>
                  <a:gd name="T86" fmla="*/ 90 w 90"/>
                  <a:gd name="T87" fmla="*/ 48 h 91"/>
                  <a:gd name="T88" fmla="*/ 81 w 90"/>
                  <a:gd name="T89" fmla="*/ 44 h 91"/>
                  <a:gd name="T90" fmla="*/ 80 w 90"/>
                  <a:gd name="T91" fmla="*/ 39 h 91"/>
                  <a:gd name="T92" fmla="*/ 88 w 90"/>
                  <a:gd name="T93" fmla="*/ 33 h 91"/>
                  <a:gd name="T94" fmla="*/ 86 w 90"/>
                  <a:gd name="T95" fmla="*/ 25 h 91"/>
                  <a:gd name="T96" fmla="*/ 49 w 90"/>
                  <a:gd name="T97" fmla="*/ 59 h 91"/>
                  <a:gd name="T98" fmla="*/ 38 w 90"/>
                  <a:gd name="T99" fmla="*/ 31 h 91"/>
                  <a:gd name="T100" fmla="*/ 49 w 90"/>
                  <a:gd name="T101" fmla="*/ 5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91">
                    <a:moveTo>
                      <a:pt x="85" y="25"/>
                    </a:moveTo>
                    <a:cubicBezTo>
                      <a:pt x="75" y="26"/>
                      <a:pt x="75" y="26"/>
                      <a:pt x="75" y="26"/>
                    </a:cubicBezTo>
                    <a:cubicBezTo>
                      <a:pt x="75" y="26"/>
                      <a:pt x="75" y="26"/>
                      <a:pt x="75" y="26"/>
                    </a:cubicBezTo>
                    <a:cubicBezTo>
                      <a:pt x="72" y="23"/>
                      <a:pt x="72" y="23"/>
                      <a:pt x="72" y="23"/>
                    </a:cubicBezTo>
                    <a:cubicBezTo>
                      <a:pt x="72" y="22"/>
                      <a:pt x="72" y="22"/>
                      <a:pt x="72" y="22"/>
                    </a:cubicBezTo>
                    <a:cubicBezTo>
                      <a:pt x="76" y="13"/>
                      <a:pt x="76" y="13"/>
                      <a:pt x="76" y="13"/>
                    </a:cubicBezTo>
                    <a:cubicBezTo>
                      <a:pt x="76" y="13"/>
                      <a:pt x="76" y="13"/>
                      <a:pt x="76" y="13"/>
                    </a:cubicBezTo>
                    <a:cubicBezTo>
                      <a:pt x="70" y="8"/>
                      <a:pt x="70" y="8"/>
                      <a:pt x="70" y="8"/>
                    </a:cubicBezTo>
                    <a:cubicBezTo>
                      <a:pt x="70" y="8"/>
                      <a:pt x="70" y="8"/>
                      <a:pt x="70" y="8"/>
                    </a:cubicBezTo>
                    <a:cubicBezTo>
                      <a:pt x="62" y="14"/>
                      <a:pt x="62" y="14"/>
                      <a:pt x="62" y="14"/>
                    </a:cubicBezTo>
                    <a:cubicBezTo>
                      <a:pt x="61" y="14"/>
                      <a:pt x="61" y="14"/>
                      <a:pt x="61" y="14"/>
                    </a:cubicBezTo>
                    <a:cubicBezTo>
                      <a:pt x="57" y="12"/>
                      <a:pt x="57" y="12"/>
                      <a:pt x="57" y="12"/>
                    </a:cubicBezTo>
                    <a:cubicBezTo>
                      <a:pt x="57" y="12"/>
                      <a:pt x="57" y="12"/>
                      <a:pt x="57" y="12"/>
                    </a:cubicBezTo>
                    <a:cubicBezTo>
                      <a:pt x="56" y="2"/>
                      <a:pt x="56" y="2"/>
                      <a:pt x="56" y="2"/>
                    </a:cubicBezTo>
                    <a:cubicBezTo>
                      <a:pt x="56" y="1"/>
                      <a:pt x="56" y="1"/>
                      <a:pt x="56" y="1"/>
                    </a:cubicBezTo>
                    <a:cubicBezTo>
                      <a:pt x="48" y="0"/>
                      <a:pt x="48" y="0"/>
                      <a:pt x="48" y="0"/>
                    </a:cubicBezTo>
                    <a:cubicBezTo>
                      <a:pt x="48" y="1"/>
                      <a:pt x="48" y="1"/>
                      <a:pt x="48" y="1"/>
                    </a:cubicBezTo>
                    <a:cubicBezTo>
                      <a:pt x="44" y="10"/>
                      <a:pt x="44" y="10"/>
                      <a:pt x="44" y="10"/>
                    </a:cubicBezTo>
                    <a:cubicBezTo>
                      <a:pt x="43" y="10"/>
                      <a:pt x="43" y="10"/>
                      <a:pt x="43" y="10"/>
                    </a:cubicBezTo>
                    <a:cubicBezTo>
                      <a:pt x="39" y="11"/>
                      <a:pt x="39" y="11"/>
                      <a:pt x="39" y="11"/>
                    </a:cubicBezTo>
                    <a:cubicBezTo>
                      <a:pt x="39" y="10"/>
                      <a:pt x="39" y="10"/>
                      <a:pt x="39" y="10"/>
                    </a:cubicBezTo>
                    <a:cubicBezTo>
                      <a:pt x="33" y="2"/>
                      <a:pt x="33" y="2"/>
                      <a:pt x="33" y="2"/>
                    </a:cubicBezTo>
                    <a:cubicBezTo>
                      <a:pt x="32" y="2"/>
                      <a:pt x="32" y="2"/>
                      <a:pt x="32" y="2"/>
                    </a:cubicBezTo>
                    <a:cubicBezTo>
                      <a:pt x="25" y="5"/>
                      <a:pt x="25" y="5"/>
                      <a:pt x="25" y="5"/>
                    </a:cubicBezTo>
                    <a:cubicBezTo>
                      <a:pt x="25" y="5"/>
                      <a:pt x="25" y="5"/>
                      <a:pt x="25" y="5"/>
                    </a:cubicBezTo>
                    <a:cubicBezTo>
                      <a:pt x="26" y="15"/>
                      <a:pt x="26" y="15"/>
                      <a:pt x="26" y="15"/>
                    </a:cubicBezTo>
                    <a:cubicBezTo>
                      <a:pt x="26" y="16"/>
                      <a:pt x="26" y="16"/>
                      <a:pt x="26" y="16"/>
                    </a:cubicBezTo>
                    <a:cubicBezTo>
                      <a:pt x="22" y="18"/>
                      <a:pt x="22" y="18"/>
                      <a:pt x="22" y="18"/>
                    </a:cubicBezTo>
                    <a:cubicBezTo>
                      <a:pt x="22" y="18"/>
                      <a:pt x="22" y="18"/>
                      <a:pt x="22" y="18"/>
                    </a:cubicBezTo>
                    <a:cubicBezTo>
                      <a:pt x="13" y="14"/>
                      <a:pt x="13" y="14"/>
                      <a:pt x="13" y="14"/>
                    </a:cubicBezTo>
                    <a:cubicBezTo>
                      <a:pt x="12" y="15"/>
                      <a:pt x="12" y="15"/>
                      <a:pt x="12" y="15"/>
                    </a:cubicBezTo>
                    <a:cubicBezTo>
                      <a:pt x="7" y="21"/>
                      <a:pt x="7" y="21"/>
                      <a:pt x="7" y="21"/>
                    </a:cubicBezTo>
                    <a:cubicBezTo>
                      <a:pt x="7" y="21"/>
                      <a:pt x="7" y="21"/>
                      <a:pt x="7" y="21"/>
                    </a:cubicBezTo>
                    <a:cubicBezTo>
                      <a:pt x="13" y="29"/>
                      <a:pt x="13" y="29"/>
                      <a:pt x="13" y="29"/>
                    </a:cubicBezTo>
                    <a:cubicBezTo>
                      <a:pt x="13" y="30"/>
                      <a:pt x="13" y="30"/>
                      <a:pt x="13" y="30"/>
                    </a:cubicBezTo>
                    <a:cubicBezTo>
                      <a:pt x="12" y="33"/>
                      <a:pt x="12" y="33"/>
                      <a:pt x="12" y="33"/>
                    </a:cubicBezTo>
                    <a:cubicBezTo>
                      <a:pt x="11" y="34"/>
                      <a:pt x="11" y="34"/>
                      <a:pt x="11" y="34"/>
                    </a:cubicBezTo>
                    <a:cubicBezTo>
                      <a:pt x="2" y="35"/>
                      <a:pt x="2" y="35"/>
                      <a:pt x="2" y="35"/>
                    </a:cubicBezTo>
                    <a:cubicBezTo>
                      <a:pt x="1" y="35"/>
                      <a:pt x="1" y="35"/>
                      <a:pt x="1" y="35"/>
                    </a:cubicBezTo>
                    <a:cubicBezTo>
                      <a:pt x="0" y="43"/>
                      <a:pt x="0" y="43"/>
                      <a:pt x="0" y="43"/>
                    </a:cubicBezTo>
                    <a:cubicBezTo>
                      <a:pt x="0" y="43"/>
                      <a:pt x="0" y="43"/>
                      <a:pt x="0" y="43"/>
                    </a:cubicBezTo>
                    <a:cubicBezTo>
                      <a:pt x="9" y="47"/>
                      <a:pt x="9" y="47"/>
                      <a:pt x="9" y="47"/>
                    </a:cubicBezTo>
                    <a:cubicBezTo>
                      <a:pt x="10" y="48"/>
                      <a:pt x="10" y="48"/>
                      <a:pt x="10" y="48"/>
                    </a:cubicBezTo>
                    <a:cubicBezTo>
                      <a:pt x="10" y="52"/>
                      <a:pt x="10" y="52"/>
                      <a:pt x="10" y="52"/>
                    </a:cubicBezTo>
                    <a:cubicBezTo>
                      <a:pt x="10" y="52"/>
                      <a:pt x="10" y="52"/>
                      <a:pt x="10" y="52"/>
                    </a:cubicBezTo>
                    <a:cubicBezTo>
                      <a:pt x="2" y="58"/>
                      <a:pt x="2" y="58"/>
                      <a:pt x="2" y="58"/>
                    </a:cubicBezTo>
                    <a:cubicBezTo>
                      <a:pt x="2" y="58"/>
                      <a:pt x="2" y="58"/>
                      <a:pt x="2" y="58"/>
                    </a:cubicBezTo>
                    <a:cubicBezTo>
                      <a:pt x="5" y="66"/>
                      <a:pt x="5" y="66"/>
                      <a:pt x="5" y="66"/>
                    </a:cubicBezTo>
                    <a:cubicBezTo>
                      <a:pt x="5" y="66"/>
                      <a:pt x="5" y="66"/>
                      <a:pt x="5" y="66"/>
                    </a:cubicBezTo>
                    <a:cubicBezTo>
                      <a:pt x="15" y="65"/>
                      <a:pt x="15" y="65"/>
                      <a:pt x="15" y="65"/>
                    </a:cubicBezTo>
                    <a:cubicBezTo>
                      <a:pt x="16" y="65"/>
                      <a:pt x="16" y="65"/>
                      <a:pt x="16" y="65"/>
                    </a:cubicBezTo>
                    <a:cubicBezTo>
                      <a:pt x="18" y="68"/>
                      <a:pt x="18" y="68"/>
                      <a:pt x="18" y="68"/>
                    </a:cubicBezTo>
                    <a:cubicBezTo>
                      <a:pt x="18" y="69"/>
                      <a:pt x="18" y="69"/>
                      <a:pt x="18" y="69"/>
                    </a:cubicBezTo>
                    <a:cubicBezTo>
                      <a:pt x="14" y="78"/>
                      <a:pt x="14" y="78"/>
                      <a:pt x="14" y="78"/>
                    </a:cubicBezTo>
                    <a:cubicBezTo>
                      <a:pt x="14" y="78"/>
                      <a:pt x="14" y="78"/>
                      <a:pt x="14" y="78"/>
                    </a:cubicBezTo>
                    <a:cubicBezTo>
                      <a:pt x="20" y="83"/>
                      <a:pt x="20" y="83"/>
                      <a:pt x="20" y="83"/>
                    </a:cubicBezTo>
                    <a:cubicBezTo>
                      <a:pt x="21" y="83"/>
                      <a:pt x="21" y="83"/>
                      <a:pt x="21" y="83"/>
                    </a:cubicBezTo>
                    <a:cubicBezTo>
                      <a:pt x="29" y="77"/>
                      <a:pt x="29" y="77"/>
                      <a:pt x="29" y="77"/>
                    </a:cubicBezTo>
                    <a:cubicBezTo>
                      <a:pt x="29" y="77"/>
                      <a:pt x="29" y="77"/>
                      <a:pt x="29" y="77"/>
                    </a:cubicBezTo>
                    <a:cubicBezTo>
                      <a:pt x="33" y="79"/>
                      <a:pt x="33" y="79"/>
                      <a:pt x="33" y="79"/>
                    </a:cubicBezTo>
                    <a:cubicBezTo>
                      <a:pt x="33" y="79"/>
                      <a:pt x="33" y="79"/>
                      <a:pt x="33" y="79"/>
                    </a:cubicBezTo>
                    <a:cubicBezTo>
                      <a:pt x="34" y="89"/>
                      <a:pt x="34" y="89"/>
                      <a:pt x="34" y="89"/>
                    </a:cubicBezTo>
                    <a:cubicBezTo>
                      <a:pt x="35" y="89"/>
                      <a:pt x="35" y="89"/>
                      <a:pt x="35" y="89"/>
                    </a:cubicBezTo>
                    <a:cubicBezTo>
                      <a:pt x="42" y="91"/>
                      <a:pt x="42" y="91"/>
                      <a:pt x="42" y="91"/>
                    </a:cubicBezTo>
                    <a:cubicBezTo>
                      <a:pt x="43" y="90"/>
                      <a:pt x="43" y="90"/>
                      <a:pt x="43" y="90"/>
                    </a:cubicBezTo>
                    <a:cubicBezTo>
                      <a:pt x="47" y="81"/>
                      <a:pt x="47" y="81"/>
                      <a:pt x="47" y="81"/>
                    </a:cubicBezTo>
                    <a:cubicBezTo>
                      <a:pt x="47" y="81"/>
                      <a:pt x="47" y="81"/>
                      <a:pt x="47" y="81"/>
                    </a:cubicBezTo>
                    <a:cubicBezTo>
                      <a:pt x="51" y="80"/>
                      <a:pt x="51" y="80"/>
                      <a:pt x="51" y="80"/>
                    </a:cubicBezTo>
                    <a:cubicBezTo>
                      <a:pt x="52" y="81"/>
                      <a:pt x="52" y="81"/>
                      <a:pt x="52" y="81"/>
                    </a:cubicBezTo>
                    <a:cubicBezTo>
                      <a:pt x="58" y="89"/>
                      <a:pt x="58" y="89"/>
                      <a:pt x="58" y="89"/>
                    </a:cubicBezTo>
                    <a:cubicBezTo>
                      <a:pt x="58" y="89"/>
                      <a:pt x="58" y="89"/>
                      <a:pt x="58" y="89"/>
                    </a:cubicBezTo>
                    <a:cubicBezTo>
                      <a:pt x="65" y="86"/>
                      <a:pt x="65" y="86"/>
                      <a:pt x="65" y="86"/>
                    </a:cubicBezTo>
                    <a:cubicBezTo>
                      <a:pt x="66" y="85"/>
                      <a:pt x="66" y="85"/>
                      <a:pt x="66" y="85"/>
                    </a:cubicBezTo>
                    <a:cubicBezTo>
                      <a:pt x="64" y="76"/>
                      <a:pt x="64" y="76"/>
                      <a:pt x="64" y="76"/>
                    </a:cubicBezTo>
                    <a:cubicBezTo>
                      <a:pt x="65" y="75"/>
                      <a:pt x="65" y="75"/>
                      <a:pt x="65" y="75"/>
                    </a:cubicBezTo>
                    <a:cubicBezTo>
                      <a:pt x="68" y="73"/>
                      <a:pt x="68" y="73"/>
                      <a:pt x="68" y="73"/>
                    </a:cubicBezTo>
                    <a:cubicBezTo>
                      <a:pt x="69" y="72"/>
                      <a:pt x="69" y="72"/>
                      <a:pt x="69" y="72"/>
                    </a:cubicBezTo>
                    <a:cubicBezTo>
                      <a:pt x="78" y="77"/>
                      <a:pt x="78" y="77"/>
                      <a:pt x="78" y="77"/>
                    </a:cubicBezTo>
                    <a:cubicBezTo>
                      <a:pt x="78" y="76"/>
                      <a:pt x="78" y="76"/>
                      <a:pt x="78" y="76"/>
                    </a:cubicBezTo>
                    <a:cubicBezTo>
                      <a:pt x="83" y="70"/>
                      <a:pt x="83" y="70"/>
                      <a:pt x="83" y="70"/>
                    </a:cubicBezTo>
                    <a:cubicBezTo>
                      <a:pt x="83" y="70"/>
                      <a:pt x="83" y="70"/>
                      <a:pt x="83" y="70"/>
                    </a:cubicBezTo>
                    <a:cubicBezTo>
                      <a:pt x="77" y="62"/>
                      <a:pt x="77" y="62"/>
                      <a:pt x="77" y="62"/>
                    </a:cubicBezTo>
                    <a:cubicBezTo>
                      <a:pt x="77" y="61"/>
                      <a:pt x="77" y="61"/>
                      <a:pt x="77" y="61"/>
                    </a:cubicBezTo>
                    <a:cubicBezTo>
                      <a:pt x="78" y="58"/>
                      <a:pt x="78" y="58"/>
                      <a:pt x="78" y="58"/>
                    </a:cubicBezTo>
                    <a:cubicBezTo>
                      <a:pt x="79" y="57"/>
                      <a:pt x="79" y="57"/>
                      <a:pt x="79" y="57"/>
                    </a:cubicBezTo>
                    <a:cubicBezTo>
                      <a:pt x="89" y="56"/>
                      <a:pt x="89" y="56"/>
                      <a:pt x="89" y="56"/>
                    </a:cubicBezTo>
                    <a:cubicBezTo>
                      <a:pt x="89" y="56"/>
                      <a:pt x="89" y="56"/>
                      <a:pt x="89" y="56"/>
                    </a:cubicBezTo>
                    <a:cubicBezTo>
                      <a:pt x="90" y="48"/>
                      <a:pt x="90" y="48"/>
                      <a:pt x="90" y="48"/>
                    </a:cubicBezTo>
                    <a:cubicBezTo>
                      <a:pt x="90" y="48"/>
                      <a:pt x="90" y="48"/>
                      <a:pt x="90" y="48"/>
                    </a:cubicBezTo>
                    <a:cubicBezTo>
                      <a:pt x="81" y="44"/>
                      <a:pt x="81" y="44"/>
                      <a:pt x="81" y="44"/>
                    </a:cubicBezTo>
                    <a:cubicBezTo>
                      <a:pt x="81" y="43"/>
                      <a:pt x="81" y="43"/>
                      <a:pt x="81" y="43"/>
                    </a:cubicBezTo>
                    <a:cubicBezTo>
                      <a:pt x="80" y="39"/>
                      <a:pt x="80" y="39"/>
                      <a:pt x="80" y="39"/>
                    </a:cubicBezTo>
                    <a:cubicBezTo>
                      <a:pt x="80" y="39"/>
                      <a:pt x="80" y="39"/>
                      <a:pt x="80" y="39"/>
                    </a:cubicBezTo>
                    <a:cubicBezTo>
                      <a:pt x="88" y="33"/>
                      <a:pt x="88" y="33"/>
                      <a:pt x="88" y="33"/>
                    </a:cubicBezTo>
                    <a:cubicBezTo>
                      <a:pt x="89" y="32"/>
                      <a:pt x="89" y="32"/>
                      <a:pt x="89" y="32"/>
                    </a:cubicBezTo>
                    <a:cubicBezTo>
                      <a:pt x="86" y="25"/>
                      <a:pt x="86" y="25"/>
                      <a:pt x="86" y="25"/>
                    </a:cubicBezTo>
                    <a:lnTo>
                      <a:pt x="85" y="25"/>
                    </a:lnTo>
                    <a:close/>
                    <a:moveTo>
                      <a:pt x="49" y="59"/>
                    </a:moveTo>
                    <a:cubicBezTo>
                      <a:pt x="42" y="62"/>
                      <a:pt x="33" y="58"/>
                      <a:pt x="30" y="50"/>
                    </a:cubicBezTo>
                    <a:cubicBezTo>
                      <a:pt x="27" y="43"/>
                      <a:pt x="31" y="34"/>
                      <a:pt x="38" y="31"/>
                    </a:cubicBezTo>
                    <a:cubicBezTo>
                      <a:pt x="46" y="28"/>
                      <a:pt x="55" y="32"/>
                      <a:pt x="58" y="39"/>
                    </a:cubicBezTo>
                    <a:cubicBezTo>
                      <a:pt x="61" y="47"/>
                      <a:pt x="57" y="56"/>
                      <a:pt x="49"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40" name="Freeform 57"/>
              <p:cNvSpPr>
                <a:spLocks noEditPoints="1"/>
              </p:cNvSpPr>
              <p:nvPr/>
            </p:nvSpPr>
            <p:spPr bwMode="auto">
              <a:xfrm>
                <a:off x="2611" y="2208"/>
                <a:ext cx="70" cy="70"/>
              </a:xfrm>
              <a:custGeom>
                <a:avLst/>
                <a:gdLst>
                  <a:gd name="T0" fmla="*/ 40 w 48"/>
                  <a:gd name="T1" fmla="*/ 14 h 48"/>
                  <a:gd name="T2" fmla="*/ 38 w 48"/>
                  <a:gd name="T3" fmla="*/ 12 h 48"/>
                  <a:gd name="T4" fmla="*/ 40 w 48"/>
                  <a:gd name="T5" fmla="*/ 7 h 48"/>
                  <a:gd name="T6" fmla="*/ 37 w 48"/>
                  <a:gd name="T7" fmla="*/ 4 h 48"/>
                  <a:gd name="T8" fmla="*/ 33 w 48"/>
                  <a:gd name="T9" fmla="*/ 7 h 48"/>
                  <a:gd name="T10" fmla="*/ 30 w 48"/>
                  <a:gd name="T11" fmla="*/ 7 h 48"/>
                  <a:gd name="T12" fmla="*/ 30 w 48"/>
                  <a:gd name="T13" fmla="*/ 1 h 48"/>
                  <a:gd name="T14" fmla="*/ 25 w 48"/>
                  <a:gd name="T15" fmla="*/ 0 h 48"/>
                  <a:gd name="T16" fmla="*/ 23 w 48"/>
                  <a:gd name="T17" fmla="*/ 5 h 48"/>
                  <a:gd name="T18" fmla="*/ 21 w 48"/>
                  <a:gd name="T19" fmla="*/ 6 h 48"/>
                  <a:gd name="T20" fmla="*/ 17 w 48"/>
                  <a:gd name="T21" fmla="*/ 1 h 48"/>
                  <a:gd name="T22" fmla="*/ 13 w 48"/>
                  <a:gd name="T23" fmla="*/ 3 h 48"/>
                  <a:gd name="T24" fmla="*/ 14 w 48"/>
                  <a:gd name="T25" fmla="*/ 8 h 48"/>
                  <a:gd name="T26" fmla="*/ 12 w 48"/>
                  <a:gd name="T27" fmla="*/ 10 h 48"/>
                  <a:gd name="T28" fmla="*/ 7 w 48"/>
                  <a:gd name="T29" fmla="*/ 8 h 48"/>
                  <a:gd name="T30" fmla="*/ 4 w 48"/>
                  <a:gd name="T31" fmla="*/ 11 h 48"/>
                  <a:gd name="T32" fmla="*/ 7 w 48"/>
                  <a:gd name="T33" fmla="*/ 15 h 48"/>
                  <a:gd name="T34" fmla="*/ 6 w 48"/>
                  <a:gd name="T35" fmla="*/ 18 h 48"/>
                  <a:gd name="T36" fmla="*/ 1 w 48"/>
                  <a:gd name="T37" fmla="*/ 18 h 48"/>
                  <a:gd name="T38" fmla="*/ 0 w 48"/>
                  <a:gd name="T39" fmla="*/ 23 h 48"/>
                  <a:gd name="T40" fmla="*/ 5 w 48"/>
                  <a:gd name="T41" fmla="*/ 25 h 48"/>
                  <a:gd name="T42" fmla="*/ 6 w 48"/>
                  <a:gd name="T43" fmla="*/ 27 h 48"/>
                  <a:gd name="T44" fmla="*/ 1 w 48"/>
                  <a:gd name="T45" fmla="*/ 31 h 48"/>
                  <a:gd name="T46" fmla="*/ 3 w 48"/>
                  <a:gd name="T47" fmla="*/ 35 h 48"/>
                  <a:gd name="T48" fmla="*/ 8 w 48"/>
                  <a:gd name="T49" fmla="*/ 34 h 48"/>
                  <a:gd name="T50" fmla="*/ 10 w 48"/>
                  <a:gd name="T51" fmla="*/ 36 h 48"/>
                  <a:gd name="T52" fmla="*/ 8 w 48"/>
                  <a:gd name="T53" fmla="*/ 41 h 48"/>
                  <a:gd name="T54" fmla="*/ 11 w 48"/>
                  <a:gd name="T55" fmla="*/ 44 h 48"/>
                  <a:gd name="T56" fmla="*/ 15 w 48"/>
                  <a:gd name="T57" fmla="*/ 41 h 48"/>
                  <a:gd name="T58" fmla="*/ 17 w 48"/>
                  <a:gd name="T59" fmla="*/ 42 h 48"/>
                  <a:gd name="T60" fmla="*/ 18 w 48"/>
                  <a:gd name="T61" fmla="*/ 47 h 48"/>
                  <a:gd name="T62" fmla="*/ 22 w 48"/>
                  <a:gd name="T63" fmla="*/ 48 h 48"/>
                  <a:gd name="T64" fmla="*/ 25 w 48"/>
                  <a:gd name="T65" fmla="*/ 43 h 48"/>
                  <a:gd name="T66" fmla="*/ 27 w 48"/>
                  <a:gd name="T67" fmla="*/ 42 h 48"/>
                  <a:gd name="T68" fmla="*/ 30 w 48"/>
                  <a:gd name="T69" fmla="*/ 47 h 48"/>
                  <a:gd name="T70" fmla="*/ 35 w 48"/>
                  <a:gd name="T71" fmla="*/ 45 h 48"/>
                  <a:gd name="T72" fmla="*/ 34 w 48"/>
                  <a:gd name="T73" fmla="*/ 40 h 48"/>
                  <a:gd name="T74" fmla="*/ 36 w 48"/>
                  <a:gd name="T75" fmla="*/ 38 h 48"/>
                  <a:gd name="T76" fmla="*/ 41 w 48"/>
                  <a:gd name="T77" fmla="*/ 40 h 48"/>
                  <a:gd name="T78" fmla="*/ 44 w 48"/>
                  <a:gd name="T79" fmla="*/ 37 h 48"/>
                  <a:gd name="T80" fmla="*/ 41 w 48"/>
                  <a:gd name="T81" fmla="*/ 33 h 48"/>
                  <a:gd name="T82" fmla="*/ 41 w 48"/>
                  <a:gd name="T83" fmla="*/ 30 h 48"/>
                  <a:gd name="T84" fmla="*/ 47 w 48"/>
                  <a:gd name="T85" fmla="*/ 30 h 48"/>
                  <a:gd name="T86" fmla="*/ 48 w 48"/>
                  <a:gd name="T87" fmla="*/ 25 h 48"/>
                  <a:gd name="T88" fmla="*/ 43 w 48"/>
                  <a:gd name="T89" fmla="*/ 23 h 48"/>
                  <a:gd name="T90" fmla="*/ 42 w 48"/>
                  <a:gd name="T91" fmla="*/ 21 h 48"/>
                  <a:gd name="T92" fmla="*/ 47 w 48"/>
                  <a:gd name="T93" fmla="*/ 18 h 48"/>
                  <a:gd name="T94" fmla="*/ 45 w 48"/>
                  <a:gd name="T95" fmla="*/ 13 h 48"/>
                  <a:gd name="T96" fmla="*/ 16 w 48"/>
                  <a:gd name="T97" fmla="*/ 27 h 48"/>
                  <a:gd name="T98" fmla="*/ 31 w 48"/>
                  <a:gd name="T99"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 h="48">
                    <a:moveTo>
                      <a:pt x="45" y="13"/>
                    </a:moveTo>
                    <a:cubicBezTo>
                      <a:pt x="40" y="14"/>
                      <a:pt x="40" y="14"/>
                      <a:pt x="40" y="14"/>
                    </a:cubicBezTo>
                    <a:cubicBezTo>
                      <a:pt x="39" y="14"/>
                      <a:pt x="39" y="14"/>
                      <a:pt x="39" y="14"/>
                    </a:cubicBezTo>
                    <a:cubicBezTo>
                      <a:pt x="38" y="12"/>
                      <a:pt x="38" y="12"/>
                      <a:pt x="38" y="12"/>
                    </a:cubicBezTo>
                    <a:cubicBezTo>
                      <a:pt x="38" y="12"/>
                      <a:pt x="38" y="12"/>
                      <a:pt x="38" y="12"/>
                    </a:cubicBezTo>
                    <a:cubicBezTo>
                      <a:pt x="40" y="7"/>
                      <a:pt x="40" y="7"/>
                      <a:pt x="40" y="7"/>
                    </a:cubicBezTo>
                    <a:cubicBezTo>
                      <a:pt x="40" y="7"/>
                      <a:pt x="40" y="7"/>
                      <a:pt x="40" y="7"/>
                    </a:cubicBezTo>
                    <a:cubicBezTo>
                      <a:pt x="37" y="4"/>
                      <a:pt x="37" y="4"/>
                      <a:pt x="37" y="4"/>
                    </a:cubicBezTo>
                    <a:cubicBezTo>
                      <a:pt x="37" y="4"/>
                      <a:pt x="37" y="4"/>
                      <a:pt x="37" y="4"/>
                    </a:cubicBezTo>
                    <a:cubicBezTo>
                      <a:pt x="33" y="7"/>
                      <a:pt x="33" y="7"/>
                      <a:pt x="33" y="7"/>
                    </a:cubicBezTo>
                    <a:cubicBezTo>
                      <a:pt x="32" y="7"/>
                      <a:pt x="32" y="7"/>
                      <a:pt x="32" y="7"/>
                    </a:cubicBezTo>
                    <a:cubicBezTo>
                      <a:pt x="30" y="7"/>
                      <a:pt x="30" y="7"/>
                      <a:pt x="30" y="7"/>
                    </a:cubicBezTo>
                    <a:cubicBezTo>
                      <a:pt x="30" y="6"/>
                      <a:pt x="30" y="6"/>
                      <a:pt x="30" y="6"/>
                    </a:cubicBezTo>
                    <a:cubicBezTo>
                      <a:pt x="30" y="1"/>
                      <a:pt x="30" y="1"/>
                      <a:pt x="30" y="1"/>
                    </a:cubicBezTo>
                    <a:cubicBezTo>
                      <a:pt x="29" y="1"/>
                      <a:pt x="29" y="1"/>
                      <a:pt x="29" y="1"/>
                    </a:cubicBezTo>
                    <a:cubicBezTo>
                      <a:pt x="25" y="0"/>
                      <a:pt x="25" y="0"/>
                      <a:pt x="25" y="0"/>
                    </a:cubicBezTo>
                    <a:cubicBezTo>
                      <a:pt x="25" y="0"/>
                      <a:pt x="25" y="0"/>
                      <a:pt x="25" y="0"/>
                    </a:cubicBezTo>
                    <a:cubicBezTo>
                      <a:pt x="23" y="5"/>
                      <a:pt x="23" y="5"/>
                      <a:pt x="23" y="5"/>
                    </a:cubicBezTo>
                    <a:cubicBezTo>
                      <a:pt x="23" y="5"/>
                      <a:pt x="23" y="5"/>
                      <a:pt x="23" y="5"/>
                    </a:cubicBezTo>
                    <a:cubicBezTo>
                      <a:pt x="21" y="6"/>
                      <a:pt x="21" y="6"/>
                      <a:pt x="21" y="6"/>
                    </a:cubicBezTo>
                    <a:cubicBezTo>
                      <a:pt x="20" y="6"/>
                      <a:pt x="20" y="6"/>
                      <a:pt x="20" y="6"/>
                    </a:cubicBezTo>
                    <a:cubicBezTo>
                      <a:pt x="17" y="1"/>
                      <a:pt x="17" y="1"/>
                      <a:pt x="17" y="1"/>
                    </a:cubicBezTo>
                    <a:cubicBezTo>
                      <a:pt x="17" y="1"/>
                      <a:pt x="17" y="1"/>
                      <a:pt x="17" y="1"/>
                    </a:cubicBezTo>
                    <a:cubicBezTo>
                      <a:pt x="13" y="3"/>
                      <a:pt x="13" y="3"/>
                      <a:pt x="13" y="3"/>
                    </a:cubicBezTo>
                    <a:cubicBezTo>
                      <a:pt x="13" y="3"/>
                      <a:pt x="13" y="3"/>
                      <a:pt x="13" y="3"/>
                    </a:cubicBezTo>
                    <a:cubicBezTo>
                      <a:pt x="14" y="8"/>
                      <a:pt x="14" y="8"/>
                      <a:pt x="14" y="8"/>
                    </a:cubicBezTo>
                    <a:cubicBezTo>
                      <a:pt x="14" y="9"/>
                      <a:pt x="14" y="9"/>
                      <a:pt x="14" y="9"/>
                    </a:cubicBezTo>
                    <a:cubicBezTo>
                      <a:pt x="12" y="10"/>
                      <a:pt x="12" y="10"/>
                      <a:pt x="12" y="10"/>
                    </a:cubicBezTo>
                    <a:cubicBezTo>
                      <a:pt x="12" y="10"/>
                      <a:pt x="12" y="10"/>
                      <a:pt x="12" y="10"/>
                    </a:cubicBezTo>
                    <a:cubicBezTo>
                      <a:pt x="7" y="8"/>
                      <a:pt x="7" y="8"/>
                      <a:pt x="7" y="8"/>
                    </a:cubicBezTo>
                    <a:cubicBezTo>
                      <a:pt x="7" y="8"/>
                      <a:pt x="7" y="8"/>
                      <a:pt x="7" y="8"/>
                    </a:cubicBezTo>
                    <a:cubicBezTo>
                      <a:pt x="4" y="11"/>
                      <a:pt x="4" y="11"/>
                      <a:pt x="4" y="11"/>
                    </a:cubicBezTo>
                    <a:cubicBezTo>
                      <a:pt x="4" y="11"/>
                      <a:pt x="4" y="11"/>
                      <a:pt x="4" y="11"/>
                    </a:cubicBezTo>
                    <a:cubicBezTo>
                      <a:pt x="7" y="15"/>
                      <a:pt x="7" y="15"/>
                      <a:pt x="7" y="15"/>
                    </a:cubicBezTo>
                    <a:cubicBezTo>
                      <a:pt x="7" y="16"/>
                      <a:pt x="7" y="16"/>
                      <a:pt x="7" y="16"/>
                    </a:cubicBezTo>
                    <a:cubicBezTo>
                      <a:pt x="6" y="18"/>
                      <a:pt x="6" y="18"/>
                      <a:pt x="6" y="18"/>
                    </a:cubicBezTo>
                    <a:cubicBezTo>
                      <a:pt x="6" y="18"/>
                      <a:pt x="6" y="18"/>
                      <a:pt x="6" y="18"/>
                    </a:cubicBezTo>
                    <a:cubicBezTo>
                      <a:pt x="1" y="18"/>
                      <a:pt x="1" y="18"/>
                      <a:pt x="1" y="18"/>
                    </a:cubicBezTo>
                    <a:cubicBezTo>
                      <a:pt x="1" y="19"/>
                      <a:pt x="1" y="19"/>
                      <a:pt x="1" y="19"/>
                    </a:cubicBezTo>
                    <a:cubicBezTo>
                      <a:pt x="0" y="23"/>
                      <a:pt x="0" y="23"/>
                      <a:pt x="0" y="23"/>
                    </a:cubicBezTo>
                    <a:cubicBezTo>
                      <a:pt x="0" y="23"/>
                      <a:pt x="0" y="23"/>
                      <a:pt x="0" y="23"/>
                    </a:cubicBezTo>
                    <a:cubicBezTo>
                      <a:pt x="5" y="25"/>
                      <a:pt x="5" y="25"/>
                      <a:pt x="5" y="25"/>
                    </a:cubicBezTo>
                    <a:cubicBezTo>
                      <a:pt x="5" y="25"/>
                      <a:pt x="5" y="25"/>
                      <a:pt x="5" y="25"/>
                    </a:cubicBezTo>
                    <a:cubicBezTo>
                      <a:pt x="6" y="27"/>
                      <a:pt x="6" y="27"/>
                      <a:pt x="6" y="27"/>
                    </a:cubicBezTo>
                    <a:cubicBezTo>
                      <a:pt x="5" y="28"/>
                      <a:pt x="5" y="28"/>
                      <a:pt x="5" y="28"/>
                    </a:cubicBezTo>
                    <a:cubicBezTo>
                      <a:pt x="1" y="31"/>
                      <a:pt x="1" y="31"/>
                      <a:pt x="1" y="31"/>
                    </a:cubicBezTo>
                    <a:cubicBezTo>
                      <a:pt x="1" y="31"/>
                      <a:pt x="1" y="31"/>
                      <a:pt x="1" y="31"/>
                    </a:cubicBezTo>
                    <a:cubicBezTo>
                      <a:pt x="3" y="35"/>
                      <a:pt x="3" y="35"/>
                      <a:pt x="3" y="35"/>
                    </a:cubicBezTo>
                    <a:cubicBezTo>
                      <a:pt x="3" y="35"/>
                      <a:pt x="3" y="35"/>
                      <a:pt x="3" y="35"/>
                    </a:cubicBezTo>
                    <a:cubicBezTo>
                      <a:pt x="8" y="34"/>
                      <a:pt x="8" y="34"/>
                      <a:pt x="8" y="34"/>
                    </a:cubicBezTo>
                    <a:cubicBezTo>
                      <a:pt x="8" y="34"/>
                      <a:pt x="8" y="34"/>
                      <a:pt x="8" y="34"/>
                    </a:cubicBezTo>
                    <a:cubicBezTo>
                      <a:pt x="10" y="36"/>
                      <a:pt x="10" y="36"/>
                      <a:pt x="10" y="36"/>
                    </a:cubicBezTo>
                    <a:cubicBezTo>
                      <a:pt x="10" y="36"/>
                      <a:pt x="10" y="36"/>
                      <a:pt x="10" y="36"/>
                    </a:cubicBezTo>
                    <a:cubicBezTo>
                      <a:pt x="8" y="41"/>
                      <a:pt x="8" y="41"/>
                      <a:pt x="8" y="41"/>
                    </a:cubicBezTo>
                    <a:cubicBezTo>
                      <a:pt x="8" y="41"/>
                      <a:pt x="8" y="41"/>
                      <a:pt x="8" y="41"/>
                    </a:cubicBezTo>
                    <a:cubicBezTo>
                      <a:pt x="11" y="44"/>
                      <a:pt x="11" y="44"/>
                      <a:pt x="11" y="44"/>
                    </a:cubicBezTo>
                    <a:cubicBezTo>
                      <a:pt x="11" y="44"/>
                      <a:pt x="11" y="44"/>
                      <a:pt x="11" y="44"/>
                    </a:cubicBezTo>
                    <a:cubicBezTo>
                      <a:pt x="15" y="41"/>
                      <a:pt x="15" y="41"/>
                      <a:pt x="15" y="41"/>
                    </a:cubicBezTo>
                    <a:cubicBezTo>
                      <a:pt x="16" y="41"/>
                      <a:pt x="16" y="41"/>
                      <a:pt x="16" y="41"/>
                    </a:cubicBezTo>
                    <a:cubicBezTo>
                      <a:pt x="17" y="42"/>
                      <a:pt x="17" y="42"/>
                      <a:pt x="17" y="42"/>
                    </a:cubicBezTo>
                    <a:cubicBezTo>
                      <a:pt x="18" y="42"/>
                      <a:pt x="18" y="42"/>
                      <a:pt x="18" y="42"/>
                    </a:cubicBezTo>
                    <a:cubicBezTo>
                      <a:pt x="18" y="47"/>
                      <a:pt x="18" y="47"/>
                      <a:pt x="18" y="47"/>
                    </a:cubicBezTo>
                    <a:cubicBezTo>
                      <a:pt x="18" y="47"/>
                      <a:pt x="18" y="47"/>
                      <a:pt x="18" y="47"/>
                    </a:cubicBezTo>
                    <a:cubicBezTo>
                      <a:pt x="22" y="48"/>
                      <a:pt x="22" y="48"/>
                      <a:pt x="22" y="48"/>
                    </a:cubicBezTo>
                    <a:cubicBezTo>
                      <a:pt x="23" y="48"/>
                      <a:pt x="23" y="48"/>
                      <a:pt x="23" y="48"/>
                    </a:cubicBezTo>
                    <a:cubicBezTo>
                      <a:pt x="25" y="43"/>
                      <a:pt x="25" y="43"/>
                      <a:pt x="25" y="43"/>
                    </a:cubicBezTo>
                    <a:cubicBezTo>
                      <a:pt x="25" y="43"/>
                      <a:pt x="25" y="43"/>
                      <a:pt x="25" y="43"/>
                    </a:cubicBezTo>
                    <a:cubicBezTo>
                      <a:pt x="27" y="42"/>
                      <a:pt x="27" y="42"/>
                      <a:pt x="27" y="42"/>
                    </a:cubicBezTo>
                    <a:cubicBezTo>
                      <a:pt x="27" y="43"/>
                      <a:pt x="27" y="43"/>
                      <a:pt x="27" y="43"/>
                    </a:cubicBezTo>
                    <a:cubicBezTo>
                      <a:pt x="30" y="47"/>
                      <a:pt x="30" y="47"/>
                      <a:pt x="30" y="47"/>
                    </a:cubicBezTo>
                    <a:cubicBezTo>
                      <a:pt x="31" y="47"/>
                      <a:pt x="31" y="47"/>
                      <a:pt x="31" y="47"/>
                    </a:cubicBezTo>
                    <a:cubicBezTo>
                      <a:pt x="35" y="45"/>
                      <a:pt x="35" y="45"/>
                      <a:pt x="35" y="45"/>
                    </a:cubicBezTo>
                    <a:cubicBezTo>
                      <a:pt x="35" y="45"/>
                      <a:pt x="35" y="45"/>
                      <a:pt x="35" y="45"/>
                    </a:cubicBezTo>
                    <a:cubicBezTo>
                      <a:pt x="34" y="40"/>
                      <a:pt x="34" y="40"/>
                      <a:pt x="34" y="40"/>
                    </a:cubicBezTo>
                    <a:cubicBezTo>
                      <a:pt x="34" y="40"/>
                      <a:pt x="34" y="40"/>
                      <a:pt x="34" y="40"/>
                    </a:cubicBezTo>
                    <a:cubicBezTo>
                      <a:pt x="36" y="38"/>
                      <a:pt x="36" y="38"/>
                      <a:pt x="36" y="38"/>
                    </a:cubicBezTo>
                    <a:cubicBezTo>
                      <a:pt x="36" y="38"/>
                      <a:pt x="36" y="38"/>
                      <a:pt x="36" y="38"/>
                    </a:cubicBezTo>
                    <a:cubicBezTo>
                      <a:pt x="41" y="40"/>
                      <a:pt x="41" y="40"/>
                      <a:pt x="41" y="40"/>
                    </a:cubicBezTo>
                    <a:cubicBezTo>
                      <a:pt x="41" y="40"/>
                      <a:pt x="41" y="40"/>
                      <a:pt x="41" y="40"/>
                    </a:cubicBezTo>
                    <a:cubicBezTo>
                      <a:pt x="44" y="37"/>
                      <a:pt x="44" y="37"/>
                      <a:pt x="44" y="37"/>
                    </a:cubicBezTo>
                    <a:cubicBezTo>
                      <a:pt x="44" y="37"/>
                      <a:pt x="44" y="37"/>
                      <a:pt x="44" y="37"/>
                    </a:cubicBezTo>
                    <a:cubicBezTo>
                      <a:pt x="41" y="33"/>
                      <a:pt x="41" y="33"/>
                      <a:pt x="41" y="33"/>
                    </a:cubicBezTo>
                    <a:cubicBezTo>
                      <a:pt x="41" y="32"/>
                      <a:pt x="41" y="32"/>
                      <a:pt x="41" y="32"/>
                    </a:cubicBezTo>
                    <a:cubicBezTo>
                      <a:pt x="41" y="30"/>
                      <a:pt x="41" y="30"/>
                      <a:pt x="41" y="30"/>
                    </a:cubicBezTo>
                    <a:cubicBezTo>
                      <a:pt x="42" y="30"/>
                      <a:pt x="42" y="30"/>
                      <a:pt x="42" y="30"/>
                    </a:cubicBezTo>
                    <a:cubicBezTo>
                      <a:pt x="47" y="30"/>
                      <a:pt x="47" y="30"/>
                      <a:pt x="47" y="30"/>
                    </a:cubicBezTo>
                    <a:cubicBezTo>
                      <a:pt x="47" y="30"/>
                      <a:pt x="47" y="30"/>
                      <a:pt x="47" y="30"/>
                    </a:cubicBezTo>
                    <a:cubicBezTo>
                      <a:pt x="48" y="25"/>
                      <a:pt x="48" y="25"/>
                      <a:pt x="48" y="25"/>
                    </a:cubicBezTo>
                    <a:cubicBezTo>
                      <a:pt x="48" y="25"/>
                      <a:pt x="48" y="25"/>
                      <a:pt x="48" y="25"/>
                    </a:cubicBezTo>
                    <a:cubicBezTo>
                      <a:pt x="43" y="23"/>
                      <a:pt x="43" y="23"/>
                      <a:pt x="43" y="23"/>
                    </a:cubicBezTo>
                    <a:cubicBezTo>
                      <a:pt x="43" y="23"/>
                      <a:pt x="43" y="23"/>
                      <a:pt x="43" y="23"/>
                    </a:cubicBezTo>
                    <a:cubicBezTo>
                      <a:pt x="42" y="21"/>
                      <a:pt x="42" y="21"/>
                      <a:pt x="42" y="21"/>
                    </a:cubicBezTo>
                    <a:cubicBezTo>
                      <a:pt x="42" y="21"/>
                      <a:pt x="42" y="21"/>
                      <a:pt x="42" y="21"/>
                    </a:cubicBezTo>
                    <a:cubicBezTo>
                      <a:pt x="47" y="18"/>
                      <a:pt x="47" y="18"/>
                      <a:pt x="47" y="18"/>
                    </a:cubicBezTo>
                    <a:cubicBezTo>
                      <a:pt x="47" y="17"/>
                      <a:pt x="47" y="17"/>
                      <a:pt x="47" y="17"/>
                    </a:cubicBezTo>
                    <a:cubicBezTo>
                      <a:pt x="45" y="13"/>
                      <a:pt x="45" y="13"/>
                      <a:pt x="45" y="13"/>
                    </a:cubicBezTo>
                    <a:close/>
                    <a:moveTo>
                      <a:pt x="26" y="31"/>
                    </a:moveTo>
                    <a:cubicBezTo>
                      <a:pt x="22" y="33"/>
                      <a:pt x="17" y="31"/>
                      <a:pt x="16" y="27"/>
                    </a:cubicBezTo>
                    <a:cubicBezTo>
                      <a:pt x="14" y="23"/>
                      <a:pt x="16" y="18"/>
                      <a:pt x="20" y="16"/>
                    </a:cubicBezTo>
                    <a:cubicBezTo>
                      <a:pt x="24" y="15"/>
                      <a:pt x="29" y="17"/>
                      <a:pt x="31" y="21"/>
                    </a:cubicBezTo>
                    <a:cubicBezTo>
                      <a:pt x="32" y="25"/>
                      <a:pt x="30" y="29"/>
                      <a:pt x="26"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41" name="Freeform 58"/>
              <p:cNvSpPr>
                <a:spLocks noEditPoints="1"/>
              </p:cNvSpPr>
              <p:nvPr/>
            </p:nvSpPr>
            <p:spPr bwMode="auto">
              <a:xfrm>
                <a:off x="810" y="1523"/>
                <a:ext cx="131" cy="131"/>
              </a:xfrm>
              <a:custGeom>
                <a:avLst/>
                <a:gdLst>
                  <a:gd name="T0" fmla="*/ 75 w 90"/>
                  <a:gd name="T1" fmla="*/ 26 h 90"/>
                  <a:gd name="T2" fmla="*/ 72 w 90"/>
                  <a:gd name="T3" fmla="*/ 22 h 90"/>
                  <a:gd name="T4" fmla="*/ 76 w 90"/>
                  <a:gd name="T5" fmla="*/ 13 h 90"/>
                  <a:gd name="T6" fmla="*/ 70 w 90"/>
                  <a:gd name="T7" fmla="*/ 7 h 90"/>
                  <a:gd name="T8" fmla="*/ 61 w 90"/>
                  <a:gd name="T9" fmla="*/ 13 h 90"/>
                  <a:gd name="T10" fmla="*/ 57 w 90"/>
                  <a:gd name="T11" fmla="*/ 12 h 90"/>
                  <a:gd name="T12" fmla="*/ 56 w 90"/>
                  <a:gd name="T13" fmla="*/ 2 h 90"/>
                  <a:gd name="T14" fmla="*/ 48 w 90"/>
                  <a:gd name="T15" fmla="*/ 0 h 90"/>
                  <a:gd name="T16" fmla="*/ 43 w 90"/>
                  <a:gd name="T17" fmla="*/ 9 h 90"/>
                  <a:gd name="T18" fmla="*/ 39 w 90"/>
                  <a:gd name="T19" fmla="*/ 10 h 90"/>
                  <a:gd name="T20" fmla="*/ 32 w 90"/>
                  <a:gd name="T21" fmla="*/ 2 h 90"/>
                  <a:gd name="T22" fmla="*/ 25 w 90"/>
                  <a:gd name="T23" fmla="*/ 5 h 90"/>
                  <a:gd name="T24" fmla="*/ 26 w 90"/>
                  <a:gd name="T25" fmla="*/ 15 h 90"/>
                  <a:gd name="T26" fmla="*/ 22 w 90"/>
                  <a:gd name="T27" fmla="*/ 18 h 90"/>
                  <a:gd name="T28" fmla="*/ 12 w 90"/>
                  <a:gd name="T29" fmla="*/ 14 h 90"/>
                  <a:gd name="T30" fmla="*/ 7 w 90"/>
                  <a:gd name="T31" fmla="*/ 20 h 90"/>
                  <a:gd name="T32" fmla="*/ 13 w 90"/>
                  <a:gd name="T33" fmla="*/ 29 h 90"/>
                  <a:gd name="T34" fmla="*/ 12 w 90"/>
                  <a:gd name="T35" fmla="*/ 33 h 90"/>
                  <a:gd name="T36" fmla="*/ 1 w 90"/>
                  <a:gd name="T37" fmla="*/ 34 h 90"/>
                  <a:gd name="T38" fmla="*/ 0 w 90"/>
                  <a:gd name="T39" fmla="*/ 42 h 90"/>
                  <a:gd name="T40" fmla="*/ 9 w 90"/>
                  <a:gd name="T41" fmla="*/ 47 h 90"/>
                  <a:gd name="T42" fmla="*/ 10 w 90"/>
                  <a:gd name="T43" fmla="*/ 51 h 90"/>
                  <a:gd name="T44" fmla="*/ 2 w 90"/>
                  <a:gd name="T45" fmla="*/ 58 h 90"/>
                  <a:gd name="T46" fmla="*/ 4 w 90"/>
                  <a:gd name="T47" fmla="*/ 65 h 90"/>
                  <a:gd name="T48" fmla="*/ 15 w 90"/>
                  <a:gd name="T49" fmla="*/ 64 h 90"/>
                  <a:gd name="T50" fmla="*/ 18 w 90"/>
                  <a:gd name="T51" fmla="*/ 68 h 90"/>
                  <a:gd name="T52" fmla="*/ 14 w 90"/>
                  <a:gd name="T53" fmla="*/ 77 h 90"/>
                  <a:gd name="T54" fmla="*/ 20 w 90"/>
                  <a:gd name="T55" fmla="*/ 83 h 90"/>
                  <a:gd name="T56" fmla="*/ 28 w 90"/>
                  <a:gd name="T57" fmla="*/ 77 h 90"/>
                  <a:gd name="T58" fmla="*/ 33 w 90"/>
                  <a:gd name="T59" fmla="*/ 78 h 90"/>
                  <a:gd name="T60" fmla="*/ 34 w 90"/>
                  <a:gd name="T61" fmla="*/ 89 h 90"/>
                  <a:gd name="T62" fmla="*/ 42 w 90"/>
                  <a:gd name="T63" fmla="*/ 90 h 90"/>
                  <a:gd name="T64" fmla="*/ 46 w 90"/>
                  <a:gd name="T65" fmla="*/ 81 h 90"/>
                  <a:gd name="T66" fmla="*/ 51 w 90"/>
                  <a:gd name="T67" fmla="*/ 80 h 90"/>
                  <a:gd name="T68" fmla="*/ 57 w 90"/>
                  <a:gd name="T69" fmla="*/ 88 h 90"/>
                  <a:gd name="T70" fmla="*/ 65 w 90"/>
                  <a:gd name="T71" fmla="*/ 86 h 90"/>
                  <a:gd name="T72" fmla="*/ 64 w 90"/>
                  <a:gd name="T73" fmla="*/ 75 h 90"/>
                  <a:gd name="T74" fmla="*/ 68 w 90"/>
                  <a:gd name="T75" fmla="*/ 72 h 90"/>
                  <a:gd name="T76" fmla="*/ 77 w 90"/>
                  <a:gd name="T77" fmla="*/ 76 h 90"/>
                  <a:gd name="T78" fmla="*/ 83 w 90"/>
                  <a:gd name="T79" fmla="*/ 70 h 90"/>
                  <a:gd name="T80" fmla="*/ 77 w 90"/>
                  <a:gd name="T81" fmla="*/ 61 h 90"/>
                  <a:gd name="T82" fmla="*/ 78 w 90"/>
                  <a:gd name="T83" fmla="*/ 57 h 90"/>
                  <a:gd name="T84" fmla="*/ 88 w 90"/>
                  <a:gd name="T85" fmla="*/ 56 h 90"/>
                  <a:gd name="T86" fmla="*/ 90 w 90"/>
                  <a:gd name="T87" fmla="*/ 48 h 90"/>
                  <a:gd name="T88" fmla="*/ 81 w 90"/>
                  <a:gd name="T89" fmla="*/ 44 h 90"/>
                  <a:gd name="T90" fmla="*/ 80 w 90"/>
                  <a:gd name="T91" fmla="*/ 39 h 90"/>
                  <a:gd name="T92" fmla="*/ 88 w 90"/>
                  <a:gd name="T93" fmla="*/ 33 h 90"/>
                  <a:gd name="T94" fmla="*/ 85 w 90"/>
                  <a:gd name="T95" fmla="*/ 25 h 90"/>
                  <a:gd name="T96" fmla="*/ 30 w 90"/>
                  <a:gd name="T97" fmla="*/ 50 h 90"/>
                  <a:gd name="T98" fmla="*/ 57 w 90"/>
                  <a:gd name="T99" fmla="*/ 3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 h="90">
                    <a:moveTo>
                      <a:pt x="85" y="25"/>
                    </a:moveTo>
                    <a:cubicBezTo>
                      <a:pt x="75" y="26"/>
                      <a:pt x="75" y="26"/>
                      <a:pt x="75" y="26"/>
                    </a:cubicBezTo>
                    <a:cubicBezTo>
                      <a:pt x="74" y="26"/>
                      <a:pt x="74" y="26"/>
                      <a:pt x="74" y="26"/>
                    </a:cubicBezTo>
                    <a:cubicBezTo>
                      <a:pt x="72" y="22"/>
                      <a:pt x="72" y="22"/>
                      <a:pt x="72" y="22"/>
                    </a:cubicBezTo>
                    <a:cubicBezTo>
                      <a:pt x="72" y="22"/>
                      <a:pt x="72" y="22"/>
                      <a:pt x="72" y="22"/>
                    </a:cubicBezTo>
                    <a:cubicBezTo>
                      <a:pt x="76" y="13"/>
                      <a:pt x="76" y="13"/>
                      <a:pt x="76" y="13"/>
                    </a:cubicBezTo>
                    <a:cubicBezTo>
                      <a:pt x="76" y="12"/>
                      <a:pt x="76" y="12"/>
                      <a:pt x="76" y="12"/>
                    </a:cubicBezTo>
                    <a:cubicBezTo>
                      <a:pt x="70" y="7"/>
                      <a:pt x="70" y="7"/>
                      <a:pt x="70" y="7"/>
                    </a:cubicBezTo>
                    <a:cubicBezTo>
                      <a:pt x="69" y="7"/>
                      <a:pt x="69" y="7"/>
                      <a:pt x="69" y="7"/>
                    </a:cubicBezTo>
                    <a:cubicBezTo>
                      <a:pt x="61" y="13"/>
                      <a:pt x="61" y="13"/>
                      <a:pt x="61" y="13"/>
                    </a:cubicBezTo>
                    <a:cubicBezTo>
                      <a:pt x="61" y="13"/>
                      <a:pt x="61" y="13"/>
                      <a:pt x="61" y="13"/>
                    </a:cubicBezTo>
                    <a:cubicBezTo>
                      <a:pt x="57" y="12"/>
                      <a:pt x="57" y="12"/>
                      <a:pt x="57" y="12"/>
                    </a:cubicBezTo>
                    <a:cubicBezTo>
                      <a:pt x="57" y="11"/>
                      <a:pt x="57" y="11"/>
                      <a:pt x="57" y="11"/>
                    </a:cubicBezTo>
                    <a:cubicBezTo>
                      <a:pt x="56" y="2"/>
                      <a:pt x="56" y="2"/>
                      <a:pt x="56" y="2"/>
                    </a:cubicBezTo>
                    <a:cubicBezTo>
                      <a:pt x="55" y="1"/>
                      <a:pt x="55" y="1"/>
                      <a:pt x="55" y="1"/>
                    </a:cubicBezTo>
                    <a:cubicBezTo>
                      <a:pt x="48" y="0"/>
                      <a:pt x="48" y="0"/>
                      <a:pt x="48" y="0"/>
                    </a:cubicBezTo>
                    <a:cubicBezTo>
                      <a:pt x="47" y="0"/>
                      <a:pt x="47" y="0"/>
                      <a:pt x="47" y="0"/>
                    </a:cubicBezTo>
                    <a:cubicBezTo>
                      <a:pt x="43" y="9"/>
                      <a:pt x="43" y="9"/>
                      <a:pt x="43" y="9"/>
                    </a:cubicBezTo>
                    <a:cubicBezTo>
                      <a:pt x="43" y="10"/>
                      <a:pt x="43" y="10"/>
                      <a:pt x="43" y="10"/>
                    </a:cubicBezTo>
                    <a:cubicBezTo>
                      <a:pt x="39" y="10"/>
                      <a:pt x="39" y="10"/>
                      <a:pt x="39" y="10"/>
                    </a:cubicBezTo>
                    <a:cubicBezTo>
                      <a:pt x="38" y="10"/>
                      <a:pt x="38" y="10"/>
                      <a:pt x="38" y="10"/>
                    </a:cubicBezTo>
                    <a:cubicBezTo>
                      <a:pt x="32" y="2"/>
                      <a:pt x="32" y="2"/>
                      <a:pt x="32" y="2"/>
                    </a:cubicBezTo>
                    <a:cubicBezTo>
                      <a:pt x="32" y="2"/>
                      <a:pt x="32" y="2"/>
                      <a:pt x="32" y="2"/>
                    </a:cubicBezTo>
                    <a:cubicBezTo>
                      <a:pt x="25" y="5"/>
                      <a:pt x="25" y="5"/>
                      <a:pt x="25" y="5"/>
                    </a:cubicBezTo>
                    <a:cubicBezTo>
                      <a:pt x="24" y="5"/>
                      <a:pt x="24" y="5"/>
                      <a:pt x="24" y="5"/>
                    </a:cubicBezTo>
                    <a:cubicBezTo>
                      <a:pt x="26" y="15"/>
                      <a:pt x="26" y="15"/>
                      <a:pt x="26" y="15"/>
                    </a:cubicBezTo>
                    <a:cubicBezTo>
                      <a:pt x="25" y="16"/>
                      <a:pt x="25" y="16"/>
                      <a:pt x="25" y="16"/>
                    </a:cubicBezTo>
                    <a:cubicBezTo>
                      <a:pt x="22" y="18"/>
                      <a:pt x="22" y="18"/>
                      <a:pt x="22" y="18"/>
                    </a:cubicBezTo>
                    <a:cubicBezTo>
                      <a:pt x="21" y="18"/>
                      <a:pt x="21" y="18"/>
                      <a:pt x="21" y="18"/>
                    </a:cubicBezTo>
                    <a:cubicBezTo>
                      <a:pt x="12" y="14"/>
                      <a:pt x="12" y="14"/>
                      <a:pt x="12" y="14"/>
                    </a:cubicBezTo>
                    <a:cubicBezTo>
                      <a:pt x="12" y="14"/>
                      <a:pt x="12" y="14"/>
                      <a:pt x="12" y="14"/>
                    </a:cubicBezTo>
                    <a:cubicBezTo>
                      <a:pt x="7" y="20"/>
                      <a:pt x="7" y="20"/>
                      <a:pt x="7" y="20"/>
                    </a:cubicBezTo>
                    <a:cubicBezTo>
                      <a:pt x="7" y="21"/>
                      <a:pt x="7" y="21"/>
                      <a:pt x="7" y="21"/>
                    </a:cubicBezTo>
                    <a:cubicBezTo>
                      <a:pt x="13" y="29"/>
                      <a:pt x="13" y="29"/>
                      <a:pt x="13" y="29"/>
                    </a:cubicBezTo>
                    <a:cubicBezTo>
                      <a:pt x="13" y="29"/>
                      <a:pt x="13" y="29"/>
                      <a:pt x="13" y="29"/>
                    </a:cubicBezTo>
                    <a:cubicBezTo>
                      <a:pt x="12" y="33"/>
                      <a:pt x="12" y="33"/>
                      <a:pt x="12" y="33"/>
                    </a:cubicBezTo>
                    <a:cubicBezTo>
                      <a:pt x="11" y="33"/>
                      <a:pt x="11" y="33"/>
                      <a:pt x="11" y="33"/>
                    </a:cubicBezTo>
                    <a:cubicBezTo>
                      <a:pt x="1" y="34"/>
                      <a:pt x="1" y="34"/>
                      <a:pt x="1" y="34"/>
                    </a:cubicBezTo>
                    <a:cubicBezTo>
                      <a:pt x="1" y="35"/>
                      <a:pt x="1" y="35"/>
                      <a:pt x="1" y="35"/>
                    </a:cubicBezTo>
                    <a:cubicBezTo>
                      <a:pt x="0" y="42"/>
                      <a:pt x="0" y="42"/>
                      <a:pt x="0" y="42"/>
                    </a:cubicBezTo>
                    <a:cubicBezTo>
                      <a:pt x="0" y="43"/>
                      <a:pt x="0" y="43"/>
                      <a:pt x="0" y="43"/>
                    </a:cubicBezTo>
                    <a:cubicBezTo>
                      <a:pt x="9" y="47"/>
                      <a:pt x="9" y="47"/>
                      <a:pt x="9" y="47"/>
                    </a:cubicBezTo>
                    <a:cubicBezTo>
                      <a:pt x="10" y="47"/>
                      <a:pt x="10" y="47"/>
                      <a:pt x="10" y="47"/>
                    </a:cubicBezTo>
                    <a:cubicBezTo>
                      <a:pt x="10" y="51"/>
                      <a:pt x="10" y="51"/>
                      <a:pt x="10" y="51"/>
                    </a:cubicBezTo>
                    <a:cubicBezTo>
                      <a:pt x="10" y="52"/>
                      <a:pt x="10" y="52"/>
                      <a:pt x="10" y="52"/>
                    </a:cubicBezTo>
                    <a:cubicBezTo>
                      <a:pt x="2" y="58"/>
                      <a:pt x="2" y="58"/>
                      <a:pt x="2" y="58"/>
                    </a:cubicBezTo>
                    <a:cubicBezTo>
                      <a:pt x="2" y="58"/>
                      <a:pt x="2" y="58"/>
                      <a:pt x="2" y="58"/>
                    </a:cubicBezTo>
                    <a:cubicBezTo>
                      <a:pt x="4" y="65"/>
                      <a:pt x="4" y="65"/>
                      <a:pt x="4" y="65"/>
                    </a:cubicBezTo>
                    <a:cubicBezTo>
                      <a:pt x="5" y="66"/>
                      <a:pt x="5" y="66"/>
                      <a:pt x="5" y="66"/>
                    </a:cubicBezTo>
                    <a:cubicBezTo>
                      <a:pt x="15" y="64"/>
                      <a:pt x="15" y="64"/>
                      <a:pt x="15" y="64"/>
                    </a:cubicBezTo>
                    <a:cubicBezTo>
                      <a:pt x="15" y="65"/>
                      <a:pt x="15" y="65"/>
                      <a:pt x="15" y="65"/>
                    </a:cubicBezTo>
                    <a:cubicBezTo>
                      <a:pt x="18" y="68"/>
                      <a:pt x="18" y="68"/>
                      <a:pt x="18" y="68"/>
                    </a:cubicBezTo>
                    <a:cubicBezTo>
                      <a:pt x="18" y="68"/>
                      <a:pt x="18" y="68"/>
                      <a:pt x="18" y="68"/>
                    </a:cubicBezTo>
                    <a:cubicBezTo>
                      <a:pt x="14" y="77"/>
                      <a:pt x="14" y="77"/>
                      <a:pt x="14" y="77"/>
                    </a:cubicBezTo>
                    <a:cubicBezTo>
                      <a:pt x="14" y="78"/>
                      <a:pt x="14" y="78"/>
                      <a:pt x="14" y="78"/>
                    </a:cubicBezTo>
                    <a:cubicBezTo>
                      <a:pt x="20" y="83"/>
                      <a:pt x="20" y="83"/>
                      <a:pt x="20" y="83"/>
                    </a:cubicBezTo>
                    <a:cubicBezTo>
                      <a:pt x="21" y="83"/>
                      <a:pt x="21" y="83"/>
                      <a:pt x="21" y="83"/>
                    </a:cubicBezTo>
                    <a:cubicBezTo>
                      <a:pt x="28" y="77"/>
                      <a:pt x="28" y="77"/>
                      <a:pt x="28" y="77"/>
                    </a:cubicBezTo>
                    <a:cubicBezTo>
                      <a:pt x="29" y="77"/>
                      <a:pt x="29" y="77"/>
                      <a:pt x="29" y="77"/>
                    </a:cubicBezTo>
                    <a:cubicBezTo>
                      <a:pt x="33" y="78"/>
                      <a:pt x="33" y="78"/>
                      <a:pt x="33" y="78"/>
                    </a:cubicBezTo>
                    <a:cubicBezTo>
                      <a:pt x="33" y="79"/>
                      <a:pt x="33" y="79"/>
                      <a:pt x="33" y="79"/>
                    </a:cubicBezTo>
                    <a:cubicBezTo>
                      <a:pt x="34" y="89"/>
                      <a:pt x="34" y="89"/>
                      <a:pt x="34" y="89"/>
                    </a:cubicBezTo>
                    <a:cubicBezTo>
                      <a:pt x="34" y="89"/>
                      <a:pt x="34" y="89"/>
                      <a:pt x="34" y="89"/>
                    </a:cubicBezTo>
                    <a:cubicBezTo>
                      <a:pt x="42" y="90"/>
                      <a:pt x="42" y="90"/>
                      <a:pt x="42" y="90"/>
                    </a:cubicBezTo>
                    <a:cubicBezTo>
                      <a:pt x="43" y="90"/>
                      <a:pt x="43" y="90"/>
                      <a:pt x="43" y="90"/>
                    </a:cubicBezTo>
                    <a:cubicBezTo>
                      <a:pt x="46" y="81"/>
                      <a:pt x="46" y="81"/>
                      <a:pt x="46" y="81"/>
                    </a:cubicBezTo>
                    <a:cubicBezTo>
                      <a:pt x="47" y="80"/>
                      <a:pt x="47" y="80"/>
                      <a:pt x="47" y="80"/>
                    </a:cubicBezTo>
                    <a:cubicBezTo>
                      <a:pt x="51" y="80"/>
                      <a:pt x="51" y="80"/>
                      <a:pt x="51" y="80"/>
                    </a:cubicBezTo>
                    <a:cubicBezTo>
                      <a:pt x="52" y="80"/>
                      <a:pt x="52" y="80"/>
                      <a:pt x="52" y="80"/>
                    </a:cubicBezTo>
                    <a:cubicBezTo>
                      <a:pt x="57" y="88"/>
                      <a:pt x="57" y="88"/>
                      <a:pt x="57" y="88"/>
                    </a:cubicBezTo>
                    <a:cubicBezTo>
                      <a:pt x="58" y="88"/>
                      <a:pt x="58" y="88"/>
                      <a:pt x="58" y="88"/>
                    </a:cubicBezTo>
                    <a:cubicBezTo>
                      <a:pt x="65" y="86"/>
                      <a:pt x="65" y="86"/>
                      <a:pt x="65" y="86"/>
                    </a:cubicBezTo>
                    <a:cubicBezTo>
                      <a:pt x="65" y="85"/>
                      <a:pt x="65" y="85"/>
                      <a:pt x="65" y="85"/>
                    </a:cubicBezTo>
                    <a:cubicBezTo>
                      <a:pt x="64" y="75"/>
                      <a:pt x="64" y="75"/>
                      <a:pt x="64" y="75"/>
                    </a:cubicBezTo>
                    <a:cubicBezTo>
                      <a:pt x="64" y="75"/>
                      <a:pt x="64" y="75"/>
                      <a:pt x="64" y="75"/>
                    </a:cubicBezTo>
                    <a:cubicBezTo>
                      <a:pt x="68" y="72"/>
                      <a:pt x="68" y="72"/>
                      <a:pt x="68" y="72"/>
                    </a:cubicBezTo>
                    <a:cubicBezTo>
                      <a:pt x="68" y="72"/>
                      <a:pt x="68" y="72"/>
                      <a:pt x="68" y="72"/>
                    </a:cubicBezTo>
                    <a:cubicBezTo>
                      <a:pt x="77" y="76"/>
                      <a:pt x="77" y="76"/>
                      <a:pt x="77" y="76"/>
                    </a:cubicBezTo>
                    <a:cubicBezTo>
                      <a:pt x="78" y="76"/>
                      <a:pt x="78" y="76"/>
                      <a:pt x="78" y="76"/>
                    </a:cubicBezTo>
                    <a:cubicBezTo>
                      <a:pt x="83" y="70"/>
                      <a:pt x="83" y="70"/>
                      <a:pt x="83" y="70"/>
                    </a:cubicBezTo>
                    <a:cubicBezTo>
                      <a:pt x="83" y="69"/>
                      <a:pt x="83" y="69"/>
                      <a:pt x="83" y="69"/>
                    </a:cubicBezTo>
                    <a:cubicBezTo>
                      <a:pt x="77" y="61"/>
                      <a:pt x="77" y="61"/>
                      <a:pt x="77" y="61"/>
                    </a:cubicBezTo>
                    <a:cubicBezTo>
                      <a:pt x="77" y="61"/>
                      <a:pt x="77" y="61"/>
                      <a:pt x="77" y="61"/>
                    </a:cubicBezTo>
                    <a:cubicBezTo>
                      <a:pt x="78" y="57"/>
                      <a:pt x="78" y="57"/>
                      <a:pt x="78" y="57"/>
                    </a:cubicBezTo>
                    <a:cubicBezTo>
                      <a:pt x="79" y="57"/>
                      <a:pt x="79" y="57"/>
                      <a:pt x="79" y="57"/>
                    </a:cubicBezTo>
                    <a:cubicBezTo>
                      <a:pt x="88" y="56"/>
                      <a:pt x="88" y="56"/>
                      <a:pt x="88" y="56"/>
                    </a:cubicBezTo>
                    <a:cubicBezTo>
                      <a:pt x="89" y="56"/>
                      <a:pt x="89" y="56"/>
                      <a:pt x="89" y="56"/>
                    </a:cubicBezTo>
                    <a:cubicBezTo>
                      <a:pt x="90" y="48"/>
                      <a:pt x="90" y="48"/>
                      <a:pt x="90" y="48"/>
                    </a:cubicBezTo>
                    <a:cubicBezTo>
                      <a:pt x="90" y="47"/>
                      <a:pt x="90" y="47"/>
                      <a:pt x="90" y="47"/>
                    </a:cubicBezTo>
                    <a:cubicBezTo>
                      <a:pt x="81" y="44"/>
                      <a:pt x="81" y="44"/>
                      <a:pt x="81" y="44"/>
                    </a:cubicBezTo>
                    <a:cubicBezTo>
                      <a:pt x="80" y="43"/>
                      <a:pt x="80" y="43"/>
                      <a:pt x="80" y="43"/>
                    </a:cubicBezTo>
                    <a:cubicBezTo>
                      <a:pt x="80" y="39"/>
                      <a:pt x="80" y="39"/>
                      <a:pt x="80" y="39"/>
                    </a:cubicBezTo>
                    <a:cubicBezTo>
                      <a:pt x="80" y="38"/>
                      <a:pt x="80" y="38"/>
                      <a:pt x="80" y="38"/>
                    </a:cubicBezTo>
                    <a:cubicBezTo>
                      <a:pt x="88" y="33"/>
                      <a:pt x="88" y="33"/>
                      <a:pt x="88" y="33"/>
                    </a:cubicBezTo>
                    <a:cubicBezTo>
                      <a:pt x="88" y="32"/>
                      <a:pt x="88" y="32"/>
                      <a:pt x="88" y="32"/>
                    </a:cubicBezTo>
                    <a:cubicBezTo>
                      <a:pt x="85" y="25"/>
                      <a:pt x="85" y="25"/>
                      <a:pt x="85" y="25"/>
                    </a:cubicBezTo>
                    <a:close/>
                    <a:moveTo>
                      <a:pt x="49" y="58"/>
                    </a:moveTo>
                    <a:cubicBezTo>
                      <a:pt x="41" y="61"/>
                      <a:pt x="33" y="58"/>
                      <a:pt x="30" y="50"/>
                    </a:cubicBezTo>
                    <a:cubicBezTo>
                      <a:pt x="27" y="42"/>
                      <a:pt x="30" y="33"/>
                      <a:pt x="38" y="30"/>
                    </a:cubicBezTo>
                    <a:cubicBezTo>
                      <a:pt x="46" y="27"/>
                      <a:pt x="54" y="31"/>
                      <a:pt x="57" y="39"/>
                    </a:cubicBezTo>
                    <a:cubicBezTo>
                      <a:pt x="60" y="47"/>
                      <a:pt x="57" y="55"/>
                      <a:pt x="4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42" name="Freeform 59"/>
              <p:cNvSpPr>
                <a:spLocks noEditPoints="1"/>
              </p:cNvSpPr>
              <p:nvPr/>
            </p:nvSpPr>
            <p:spPr bwMode="auto">
              <a:xfrm>
                <a:off x="813" y="2170"/>
                <a:ext cx="58" cy="58"/>
              </a:xfrm>
              <a:custGeom>
                <a:avLst/>
                <a:gdLst>
                  <a:gd name="T0" fmla="*/ 33 w 40"/>
                  <a:gd name="T1" fmla="*/ 12 h 40"/>
                  <a:gd name="T2" fmla="*/ 32 w 40"/>
                  <a:gd name="T3" fmla="*/ 10 h 40"/>
                  <a:gd name="T4" fmla="*/ 34 w 40"/>
                  <a:gd name="T5" fmla="*/ 6 h 40"/>
                  <a:gd name="T6" fmla="*/ 31 w 40"/>
                  <a:gd name="T7" fmla="*/ 4 h 40"/>
                  <a:gd name="T8" fmla="*/ 27 w 40"/>
                  <a:gd name="T9" fmla="*/ 6 h 40"/>
                  <a:gd name="T10" fmla="*/ 25 w 40"/>
                  <a:gd name="T11" fmla="*/ 6 h 40"/>
                  <a:gd name="T12" fmla="*/ 25 w 40"/>
                  <a:gd name="T13" fmla="*/ 1 h 40"/>
                  <a:gd name="T14" fmla="*/ 21 w 40"/>
                  <a:gd name="T15" fmla="*/ 0 h 40"/>
                  <a:gd name="T16" fmla="*/ 19 w 40"/>
                  <a:gd name="T17" fmla="*/ 4 h 40"/>
                  <a:gd name="T18" fmla="*/ 17 w 40"/>
                  <a:gd name="T19" fmla="*/ 5 h 40"/>
                  <a:gd name="T20" fmla="*/ 15 w 40"/>
                  <a:gd name="T21" fmla="*/ 1 h 40"/>
                  <a:gd name="T22" fmla="*/ 11 w 40"/>
                  <a:gd name="T23" fmla="*/ 2 h 40"/>
                  <a:gd name="T24" fmla="*/ 12 w 40"/>
                  <a:gd name="T25" fmla="*/ 7 h 40"/>
                  <a:gd name="T26" fmla="*/ 10 w 40"/>
                  <a:gd name="T27" fmla="*/ 8 h 40"/>
                  <a:gd name="T28" fmla="*/ 6 w 40"/>
                  <a:gd name="T29" fmla="*/ 7 h 40"/>
                  <a:gd name="T30" fmla="*/ 3 w 40"/>
                  <a:gd name="T31" fmla="*/ 9 h 40"/>
                  <a:gd name="T32" fmla="*/ 6 w 40"/>
                  <a:gd name="T33" fmla="*/ 13 h 40"/>
                  <a:gd name="T34" fmla="*/ 5 w 40"/>
                  <a:gd name="T35" fmla="*/ 15 h 40"/>
                  <a:gd name="T36" fmla="*/ 1 w 40"/>
                  <a:gd name="T37" fmla="*/ 15 h 40"/>
                  <a:gd name="T38" fmla="*/ 0 w 40"/>
                  <a:gd name="T39" fmla="*/ 19 h 40"/>
                  <a:gd name="T40" fmla="*/ 4 w 40"/>
                  <a:gd name="T41" fmla="*/ 21 h 40"/>
                  <a:gd name="T42" fmla="*/ 5 w 40"/>
                  <a:gd name="T43" fmla="*/ 23 h 40"/>
                  <a:gd name="T44" fmla="*/ 1 w 40"/>
                  <a:gd name="T45" fmla="*/ 26 h 40"/>
                  <a:gd name="T46" fmla="*/ 2 w 40"/>
                  <a:gd name="T47" fmla="*/ 29 h 40"/>
                  <a:gd name="T48" fmla="*/ 7 w 40"/>
                  <a:gd name="T49" fmla="*/ 29 h 40"/>
                  <a:gd name="T50" fmla="*/ 8 w 40"/>
                  <a:gd name="T51" fmla="*/ 30 h 40"/>
                  <a:gd name="T52" fmla="*/ 6 w 40"/>
                  <a:gd name="T53" fmla="*/ 35 h 40"/>
                  <a:gd name="T54" fmla="*/ 9 w 40"/>
                  <a:gd name="T55" fmla="*/ 37 h 40"/>
                  <a:gd name="T56" fmla="*/ 13 w 40"/>
                  <a:gd name="T57" fmla="*/ 34 h 40"/>
                  <a:gd name="T58" fmla="*/ 15 w 40"/>
                  <a:gd name="T59" fmla="*/ 35 h 40"/>
                  <a:gd name="T60" fmla="*/ 15 w 40"/>
                  <a:gd name="T61" fmla="*/ 39 h 40"/>
                  <a:gd name="T62" fmla="*/ 19 w 40"/>
                  <a:gd name="T63" fmla="*/ 40 h 40"/>
                  <a:gd name="T64" fmla="*/ 21 w 40"/>
                  <a:gd name="T65" fmla="*/ 36 h 40"/>
                  <a:gd name="T66" fmla="*/ 23 w 40"/>
                  <a:gd name="T67" fmla="*/ 36 h 40"/>
                  <a:gd name="T68" fmla="*/ 25 w 40"/>
                  <a:gd name="T69" fmla="*/ 39 h 40"/>
                  <a:gd name="T70" fmla="*/ 29 w 40"/>
                  <a:gd name="T71" fmla="*/ 38 h 40"/>
                  <a:gd name="T72" fmla="*/ 28 w 40"/>
                  <a:gd name="T73" fmla="*/ 34 h 40"/>
                  <a:gd name="T74" fmla="*/ 30 w 40"/>
                  <a:gd name="T75" fmla="*/ 32 h 40"/>
                  <a:gd name="T76" fmla="*/ 34 w 40"/>
                  <a:gd name="T77" fmla="*/ 34 h 40"/>
                  <a:gd name="T78" fmla="*/ 37 w 40"/>
                  <a:gd name="T79" fmla="*/ 31 h 40"/>
                  <a:gd name="T80" fmla="*/ 34 w 40"/>
                  <a:gd name="T81" fmla="*/ 27 h 40"/>
                  <a:gd name="T82" fmla="*/ 35 w 40"/>
                  <a:gd name="T83" fmla="*/ 26 h 40"/>
                  <a:gd name="T84" fmla="*/ 39 w 40"/>
                  <a:gd name="T85" fmla="*/ 25 h 40"/>
                  <a:gd name="T86" fmla="*/ 40 w 40"/>
                  <a:gd name="T87" fmla="*/ 21 h 40"/>
                  <a:gd name="T88" fmla="*/ 36 w 40"/>
                  <a:gd name="T89" fmla="*/ 20 h 40"/>
                  <a:gd name="T90" fmla="*/ 35 w 40"/>
                  <a:gd name="T91" fmla="*/ 18 h 40"/>
                  <a:gd name="T92" fmla="*/ 39 w 40"/>
                  <a:gd name="T93" fmla="*/ 15 h 40"/>
                  <a:gd name="T94" fmla="*/ 38 w 40"/>
                  <a:gd name="T95" fmla="*/ 11 h 40"/>
                  <a:gd name="T96" fmla="*/ 13 w 40"/>
                  <a:gd name="T97" fmla="*/ 22 h 40"/>
                  <a:gd name="T98" fmla="*/ 26 w 40"/>
                  <a:gd name="T99"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 h="40">
                    <a:moveTo>
                      <a:pt x="38" y="11"/>
                    </a:moveTo>
                    <a:cubicBezTo>
                      <a:pt x="33" y="12"/>
                      <a:pt x="33" y="12"/>
                      <a:pt x="33" y="12"/>
                    </a:cubicBezTo>
                    <a:cubicBezTo>
                      <a:pt x="33" y="12"/>
                      <a:pt x="33" y="12"/>
                      <a:pt x="33" y="12"/>
                    </a:cubicBezTo>
                    <a:cubicBezTo>
                      <a:pt x="32" y="10"/>
                      <a:pt x="32" y="10"/>
                      <a:pt x="32" y="10"/>
                    </a:cubicBezTo>
                    <a:cubicBezTo>
                      <a:pt x="32" y="10"/>
                      <a:pt x="32" y="10"/>
                      <a:pt x="32" y="10"/>
                    </a:cubicBezTo>
                    <a:cubicBezTo>
                      <a:pt x="34" y="6"/>
                      <a:pt x="34" y="6"/>
                      <a:pt x="34" y="6"/>
                    </a:cubicBezTo>
                    <a:cubicBezTo>
                      <a:pt x="34" y="6"/>
                      <a:pt x="34" y="6"/>
                      <a:pt x="34" y="6"/>
                    </a:cubicBezTo>
                    <a:cubicBezTo>
                      <a:pt x="31" y="4"/>
                      <a:pt x="31" y="4"/>
                      <a:pt x="31" y="4"/>
                    </a:cubicBezTo>
                    <a:cubicBezTo>
                      <a:pt x="31" y="4"/>
                      <a:pt x="31" y="4"/>
                      <a:pt x="31" y="4"/>
                    </a:cubicBezTo>
                    <a:cubicBezTo>
                      <a:pt x="27" y="6"/>
                      <a:pt x="27" y="6"/>
                      <a:pt x="27" y="6"/>
                    </a:cubicBezTo>
                    <a:cubicBezTo>
                      <a:pt x="27" y="6"/>
                      <a:pt x="27" y="6"/>
                      <a:pt x="27" y="6"/>
                    </a:cubicBezTo>
                    <a:cubicBezTo>
                      <a:pt x="25" y="6"/>
                      <a:pt x="25" y="6"/>
                      <a:pt x="25" y="6"/>
                    </a:cubicBezTo>
                    <a:cubicBezTo>
                      <a:pt x="25" y="5"/>
                      <a:pt x="25" y="5"/>
                      <a:pt x="25" y="5"/>
                    </a:cubicBezTo>
                    <a:cubicBezTo>
                      <a:pt x="25" y="1"/>
                      <a:pt x="25" y="1"/>
                      <a:pt x="25" y="1"/>
                    </a:cubicBezTo>
                    <a:cubicBezTo>
                      <a:pt x="25" y="1"/>
                      <a:pt x="25" y="1"/>
                      <a:pt x="25" y="1"/>
                    </a:cubicBezTo>
                    <a:cubicBezTo>
                      <a:pt x="21" y="0"/>
                      <a:pt x="21" y="0"/>
                      <a:pt x="21" y="0"/>
                    </a:cubicBezTo>
                    <a:cubicBezTo>
                      <a:pt x="21" y="0"/>
                      <a:pt x="21" y="0"/>
                      <a:pt x="21" y="0"/>
                    </a:cubicBezTo>
                    <a:cubicBezTo>
                      <a:pt x="19" y="4"/>
                      <a:pt x="19" y="4"/>
                      <a:pt x="19" y="4"/>
                    </a:cubicBezTo>
                    <a:cubicBezTo>
                      <a:pt x="19" y="5"/>
                      <a:pt x="19" y="5"/>
                      <a:pt x="19" y="5"/>
                    </a:cubicBezTo>
                    <a:cubicBezTo>
                      <a:pt x="17" y="5"/>
                      <a:pt x="17" y="5"/>
                      <a:pt x="17" y="5"/>
                    </a:cubicBezTo>
                    <a:cubicBezTo>
                      <a:pt x="17" y="5"/>
                      <a:pt x="17" y="5"/>
                      <a:pt x="17" y="5"/>
                    </a:cubicBezTo>
                    <a:cubicBezTo>
                      <a:pt x="15" y="1"/>
                      <a:pt x="15" y="1"/>
                      <a:pt x="15" y="1"/>
                    </a:cubicBezTo>
                    <a:cubicBezTo>
                      <a:pt x="14" y="1"/>
                      <a:pt x="14" y="1"/>
                      <a:pt x="14" y="1"/>
                    </a:cubicBezTo>
                    <a:cubicBezTo>
                      <a:pt x="11" y="2"/>
                      <a:pt x="11" y="2"/>
                      <a:pt x="11" y="2"/>
                    </a:cubicBezTo>
                    <a:cubicBezTo>
                      <a:pt x="11" y="3"/>
                      <a:pt x="11" y="3"/>
                      <a:pt x="11" y="3"/>
                    </a:cubicBezTo>
                    <a:cubicBezTo>
                      <a:pt x="12" y="7"/>
                      <a:pt x="12" y="7"/>
                      <a:pt x="12" y="7"/>
                    </a:cubicBezTo>
                    <a:cubicBezTo>
                      <a:pt x="11" y="7"/>
                      <a:pt x="11" y="7"/>
                      <a:pt x="11" y="7"/>
                    </a:cubicBezTo>
                    <a:cubicBezTo>
                      <a:pt x="10" y="8"/>
                      <a:pt x="10" y="8"/>
                      <a:pt x="10" y="8"/>
                    </a:cubicBezTo>
                    <a:cubicBezTo>
                      <a:pt x="10" y="8"/>
                      <a:pt x="10" y="8"/>
                      <a:pt x="10" y="8"/>
                    </a:cubicBezTo>
                    <a:cubicBezTo>
                      <a:pt x="6" y="7"/>
                      <a:pt x="6" y="7"/>
                      <a:pt x="6" y="7"/>
                    </a:cubicBezTo>
                    <a:cubicBezTo>
                      <a:pt x="5" y="7"/>
                      <a:pt x="5" y="7"/>
                      <a:pt x="5" y="7"/>
                    </a:cubicBezTo>
                    <a:cubicBezTo>
                      <a:pt x="3" y="9"/>
                      <a:pt x="3" y="9"/>
                      <a:pt x="3" y="9"/>
                    </a:cubicBezTo>
                    <a:cubicBezTo>
                      <a:pt x="3" y="10"/>
                      <a:pt x="3" y="10"/>
                      <a:pt x="3" y="10"/>
                    </a:cubicBezTo>
                    <a:cubicBezTo>
                      <a:pt x="6" y="13"/>
                      <a:pt x="6" y="13"/>
                      <a:pt x="6" y="13"/>
                    </a:cubicBezTo>
                    <a:cubicBezTo>
                      <a:pt x="6" y="13"/>
                      <a:pt x="6" y="13"/>
                      <a:pt x="6" y="13"/>
                    </a:cubicBezTo>
                    <a:cubicBezTo>
                      <a:pt x="5" y="15"/>
                      <a:pt x="5" y="15"/>
                      <a:pt x="5" y="15"/>
                    </a:cubicBezTo>
                    <a:cubicBezTo>
                      <a:pt x="5" y="15"/>
                      <a:pt x="5" y="15"/>
                      <a:pt x="5" y="15"/>
                    </a:cubicBezTo>
                    <a:cubicBezTo>
                      <a:pt x="1" y="15"/>
                      <a:pt x="1" y="15"/>
                      <a:pt x="1" y="15"/>
                    </a:cubicBezTo>
                    <a:cubicBezTo>
                      <a:pt x="1" y="16"/>
                      <a:pt x="1" y="16"/>
                      <a:pt x="1" y="16"/>
                    </a:cubicBezTo>
                    <a:cubicBezTo>
                      <a:pt x="0" y="19"/>
                      <a:pt x="0" y="19"/>
                      <a:pt x="0" y="19"/>
                    </a:cubicBezTo>
                    <a:cubicBezTo>
                      <a:pt x="0" y="19"/>
                      <a:pt x="0" y="19"/>
                      <a:pt x="0" y="19"/>
                    </a:cubicBezTo>
                    <a:cubicBezTo>
                      <a:pt x="4" y="21"/>
                      <a:pt x="4" y="21"/>
                      <a:pt x="4" y="21"/>
                    </a:cubicBezTo>
                    <a:cubicBezTo>
                      <a:pt x="4" y="21"/>
                      <a:pt x="4" y="21"/>
                      <a:pt x="4" y="21"/>
                    </a:cubicBezTo>
                    <a:cubicBezTo>
                      <a:pt x="5" y="23"/>
                      <a:pt x="5" y="23"/>
                      <a:pt x="5" y="23"/>
                    </a:cubicBezTo>
                    <a:cubicBezTo>
                      <a:pt x="5" y="23"/>
                      <a:pt x="5" y="23"/>
                      <a:pt x="5" y="23"/>
                    </a:cubicBezTo>
                    <a:cubicBezTo>
                      <a:pt x="1" y="26"/>
                      <a:pt x="1" y="26"/>
                      <a:pt x="1" y="26"/>
                    </a:cubicBezTo>
                    <a:cubicBezTo>
                      <a:pt x="1" y="26"/>
                      <a:pt x="1" y="26"/>
                      <a:pt x="1" y="26"/>
                    </a:cubicBezTo>
                    <a:cubicBezTo>
                      <a:pt x="2" y="29"/>
                      <a:pt x="2" y="29"/>
                      <a:pt x="2" y="29"/>
                    </a:cubicBezTo>
                    <a:cubicBezTo>
                      <a:pt x="2" y="29"/>
                      <a:pt x="2" y="29"/>
                      <a:pt x="2" y="29"/>
                    </a:cubicBezTo>
                    <a:cubicBezTo>
                      <a:pt x="7" y="29"/>
                      <a:pt x="7" y="29"/>
                      <a:pt x="7" y="29"/>
                    </a:cubicBezTo>
                    <a:cubicBezTo>
                      <a:pt x="7" y="29"/>
                      <a:pt x="7" y="29"/>
                      <a:pt x="7" y="29"/>
                    </a:cubicBezTo>
                    <a:cubicBezTo>
                      <a:pt x="8" y="30"/>
                      <a:pt x="8" y="30"/>
                      <a:pt x="8" y="30"/>
                    </a:cubicBezTo>
                    <a:cubicBezTo>
                      <a:pt x="8" y="31"/>
                      <a:pt x="8" y="31"/>
                      <a:pt x="8" y="31"/>
                    </a:cubicBezTo>
                    <a:cubicBezTo>
                      <a:pt x="6" y="35"/>
                      <a:pt x="6" y="35"/>
                      <a:pt x="6" y="35"/>
                    </a:cubicBezTo>
                    <a:cubicBezTo>
                      <a:pt x="6" y="35"/>
                      <a:pt x="6" y="35"/>
                      <a:pt x="6" y="35"/>
                    </a:cubicBezTo>
                    <a:cubicBezTo>
                      <a:pt x="9" y="37"/>
                      <a:pt x="9" y="37"/>
                      <a:pt x="9" y="37"/>
                    </a:cubicBezTo>
                    <a:cubicBezTo>
                      <a:pt x="9" y="37"/>
                      <a:pt x="9" y="37"/>
                      <a:pt x="9" y="37"/>
                    </a:cubicBezTo>
                    <a:cubicBezTo>
                      <a:pt x="13" y="34"/>
                      <a:pt x="13" y="34"/>
                      <a:pt x="13" y="34"/>
                    </a:cubicBezTo>
                    <a:cubicBezTo>
                      <a:pt x="13" y="34"/>
                      <a:pt x="13" y="34"/>
                      <a:pt x="13" y="34"/>
                    </a:cubicBezTo>
                    <a:cubicBezTo>
                      <a:pt x="15" y="35"/>
                      <a:pt x="15" y="35"/>
                      <a:pt x="15" y="35"/>
                    </a:cubicBezTo>
                    <a:cubicBezTo>
                      <a:pt x="15" y="35"/>
                      <a:pt x="15" y="35"/>
                      <a:pt x="15" y="35"/>
                    </a:cubicBezTo>
                    <a:cubicBezTo>
                      <a:pt x="15" y="39"/>
                      <a:pt x="15" y="39"/>
                      <a:pt x="15" y="39"/>
                    </a:cubicBezTo>
                    <a:cubicBezTo>
                      <a:pt x="15" y="40"/>
                      <a:pt x="15" y="40"/>
                      <a:pt x="15" y="40"/>
                    </a:cubicBezTo>
                    <a:cubicBezTo>
                      <a:pt x="19" y="40"/>
                      <a:pt x="19" y="40"/>
                      <a:pt x="19" y="40"/>
                    </a:cubicBezTo>
                    <a:cubicBezTo>
                      <a:pt x="19" y="40"/>
                      <a:pt x="19" y="40"/>
                      <a:pt x="19" y="40"/>
                    </a:cubicBezTo>
                    <a:cubicBezTo>
                      <a:pt x="21" y="36"/>
                      <a:pt x="21" y="36"/>
                      <a:pt x="21" y="36"/>
                    </a:cubicBezTo>
                    <a:cubicBezTo>
                      <a:pt x="21" y="36"/>
                      <a:pt x="21" y="36"/>
                      <a:pt x="21" y="36"/>
                    </a:cubicBezTo>
                    <a:cubicBezTo>
                      <a:pt x="23" y="36"/>
                      <a:pt x="23" y="36"/>
                      <a:pt x="23" y="36"/>
                    </a:cubicBezTo>
                    <a:cubicBezTo>
                      <a:pt x="23" y="36"/>
                      <a:pt x="23" y="36"/>
                      <a:pt x="23" y="36"/>
                    </a:cubicBezTo>
                    <a:cubicBezTo>
                      <a:pt x="25" y="39"/>
                      <a:pt x="25" y="39"/>
                      <a:pt x="25" y="39"/>
                    </a:cubicBezTo>
                    <a:cubicBezTo>
                      <a:pt x="26" y="39"/>
                      <a:pt x="26" y="39"/>
                      <a:pt x="26" y="39"/>
                    </a:cubicBezTo>
                    <a:cubicBezTo>
                      <a:pt x="29" y="38"/>
                      <a:pt x="29" y="38"/>
                      <a:pt x="29" y="38"/>
                    </a:cubicBezTo>
                    <a:cubicBezTo>
                      <a:pt x="29" y="38"/>
                      <a:pt x="29" y="38"/>
                      <a:pt x="29" y="38"/>
                    </a:cubicBezTo>
                    <a:cubicBezTo>
                      <a:pt x="28" y="34"/>
                      <a:pt x="28" y="34"/>
                      <a:pt x="28" y="34"/>
                    </a:cubicBezTo>
                    <a:cubicBezTo>
                      <a:pt x="29" y="33"/>
                      <a:pt x="29" y="33"/>
                      <a:pt x="29" y="33"/>
                    </a:cubicBezTo>
                    <a:cubicBezTo>
                      <a:pt x="30" y="32"/>
                      <a:pt x="30" y="32"/>
                      <a:pt x="30" y="32"/>
                    </a:cubicBezTo>
                    <a:cubicBezTo>
                      <a:pt x="30" y="32"/>
                      <a:pt x="30" y="32"/>
                      <a:pt x="30" y="32"/>
                    </a:cubicBezTo>
                    <a:cubicBezTo>
                      <a:pt x="34" y="34"/>
                      <a:pt x="34" y="34"/>
                      <a:pt x="34" y="34"/>
                    </a:cubicBezTo>
                    <a:cubicBezTo>
                      <a:pt x="35" y="34"/>
                      <a:pt x="35" y="34"/>
                      <a:pt x="35" y="34"/>
                    </a:cubicBezTo>
                    <a:cubicBezTo>
                      <a:pt x="37" y="31"/>
                      <a:pt x="37" y="31"/>
                      <a:pt x="37" y="31"/>
                    </a:cubicBezTo>
                    <a:cubicBezTo>
                      <a:pt x="37" y="31"/>
                      <a:pt x="37" y="31"/>
                      <a:pt x="37" y="31"/>
                    </a:cubicBezTo>
                    <a:cubicBezTo>
                      <a:pt x="34" y="27"/>
                      <a:pt x="34" y="27"/>
                      <a:pt x="34" y="27"/>
                    </a:cubicBezTo>
                    <a:cubicBezTo>
                      <a:pt x="34" y="27"/>
                      <a:pt x="34" y="27"/>
                      <a:pt x="34" y="27"/>
                    </a:cubicBezTo>
                    <a:cubicBezTo>
                      <a:pt x="35" y="26"/>
                      <a:pt x="35" y="26"/>
                      <a:pt x="35" y="26"/>
                    </a:cubicBezTo>
                    <a:cubicBezTo>
                      <a:pt x="35" y="25"/>
                      <a:pt x="35" y="25"/>
                      <a:pt x="35" y="25"/>
                    </a:cubicBezTo>
                    <a:cubicBezTo>
                      <a:pt x="39" y="25"/>
                      <a:pt x="39" y="25"/>
                      <a:pt x="39" y="25"/>
                    </a:cubicBezTo>
                    <a:cubicBezTo>
                      <a:pt x="39" y="25"/>
                      <a:pt x="39" y="25"/>
                      <a:pt x="39" y="25"/>
                    </a:cubicBezTo>
                    <a:cubicBezTo>
                      <a:pt x="40" y="21"/>
                      <a:pt x="40" y="21"/>
                      <a:pt x="40" y="21"/>
                    </a:cubicBezTo>
                    <a:cubicBezTo>
                      <a:pt x="40" y="21"/>
                      <a:pt x="40" y="21"/>
                      <a:pt x="40" y="21"/>
                    </a:cubicBezTo>
                    <a:cubicBezTo>
                      <a:pt x="36" y="20"/>
                      <a:pt x="36" y="20"/>
                      <a:pt x="36" y="20"/>
                    </a:cubicBezTo>
                    <a:cubicBezTo>
                      <a:pt x="36" y="19"/>
                      <a:pt x="36" y="19"/>
                      <a:pt x="36" y="19"/>
                    </a:cubicBezTo>
                    <a:cubicBezTo>
                      <a:pt x="35" y="18"/>
                      <a:pt x="35" y="18"/>
                      <a:pt x="35" y="18"/>
                    </a:cubicBezTo>
                    <a:cubicBezTo>
                      <a:pt x="35" y="17"/>
                      <a:pt x="35" y="17"/>
                      <a:pt x="35" y="17"/>
                    </a:cubicBezTo>
                    <a:cubicBezTo>
                      <a:pt x="39" y="15"/>
                      <a:pt x="39" y="15"/>
                      <a:pt x="39" y="15"/>
                    </a:cubicBezTo>
                    <a:cubicBezTo>
                      <a:pt x="39" y="15"/>
                      <a:pt x="39" y="15"/>
                      <a:pt x="39" y="15"/>
                    </a:cubicBezTo>
                    <a:cubicBezTo>
                      <a:pt x="38" y="11"/>
                      <a:pt x="38" y="11"/>
                      <a:pt x="38" y="11"/>
                    </a:cubicBezTo>
                    <a:close/>
                    <a:moveTo>
                      <a:pt x="22" y="26"/>
                    </a:moveTo>
                    <a:cubicBezTo>
                      <a:pt x="18" y="27"/>
                      <a:pt x="15" y="26"/>
                      <a:pt x="13" y="22"/>
                    </a:cubicBezTo>
                    <a:cubicBezTo>
                      <a:pt x="12" y="19"/>
                      <a:pt x="14" y="15"/>
                      <a:pt x="17" y="14"/>
                    </a:cubicBezTo>
                    <a:cubicBezTo>
                      <a:pt x="20" y="12"/>
                      <a:pt x="24" y="14"/>
                      <a:pt x="26" y="17"/>
                    </a:cubicBezTo>
                    <a:cubicBezTo>
                      <a:pt x="27" y="21"/>
                      <a:pt x="25" y="25"/>
                      <a:pt x="22"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43" name="Freeform 60"/>
              <p:cNvSpPr>
                <a:spLocks noEditPoints="1"/>
              </p:cNvSpPr>
              <p:nvPr/>
            </p:nvSpPr>
            <p:spPr bwMode="auto">
              <a:xfrm>
                <a:off x="2182" y="1299"/>
                <a:ext cx="67" cy="67"/>
              </a:xfrm>
              <a:custGeom>
                <a:avLst/>
                <a:gdLst>
                  <a:gd name="T0" fmla="*/ 38 w 46"/>
                  <a:gd name="T1" fmla="*/ 13 h 46"/>
                  <a:gd name="T2" fmla="*/ 37 w 46"/>
                  <a:gd name="T3" fmla="*/ 11 h 46"/>
                  <a:gd name="T4" fmla="*/ 39 w 46"/>
                  <a:gd name="T5" fmla="*/ 7 h 46"/>
                  <a:gd name="T6" fmla="*/ 36 w 46"/>
                  <a:gd name="T7" fmla="*/ 4 h 46"/>
                  <a:gd name="T8" fmla="*/ 31 w 46"/>
                  <a:gd name="T9" fmla="*/ 7 h 46"/>
                  <a:gd name="T10" fmla="*/ 29 w 46"/>
                  <a:gd name="T11" fmla="*/ 6 h 46"/>
                  <a:gd name="T12" fmla="*/ 29 w 46"/>
                  <a:gd name="T13" fmla="*/ 1 h 46"/>
                  <a:gd name="T14" fmla="*/ 25 w 46"/>
                  <a:gd name="T15" fmla="*/ 0 h 46"/>
                  <a:gd name="T16" fmla="*/ 22 w 46"/>
                  <a:gd name="T17" fmla="*/ 5 h 46"/>
                  <a:gd name="T18" fmla="*/ 20 w 46"/>
                  <a:gd name="T19" fmla="*/ 5 h 46"/>
                  <a:gd name="T20" fmla="*/ 17 w 46"/>
                  <a:gd name="T21" fmla="*/ 1 h 46"/>
                  <a:gd name="T22" fmla="*/ 13 w 46"/>
                  <a:gd name="T23" fmla="*/ 2 h 46"/>
                  <a:gd name="T24" fmla="*/ 13 w 46"/>
                  <a:gd name="T25" fmla="*/ 8 h 46"/>
                  <a:gd name="T26" fmla="*/ 11 w 46"/>
                  <a:gd name="T27" fmla="*/ 9 h 46"/>
                  <a:gd name="T28" fmla="*/ 7 w 46"/>
                  <a:gd name="T29" fmla="*/ 7 h 46"/>
                  <a:gd name="T30" fmla="*/ 4 w 46"/>
                  <a:gd name="T31" fmla="*/ 10 h 46"/>
                  <a:gd name="T32" fmla="*/ 7 w 46"/>
                  <a:gd name="T33" fmla="*/ 15 h 46"/>
                  <a:gd name="T34" fmla="*/ 6 w 46"/>
                  <a:gd name="T35" fmla="*/ 17 h 46"/>
                  <a:gd name="T36" fmla="*/ 1 w 46"/>
                  <a:gd name="T37" fmla="*/ 18 h 46"/>
                  <a:gd name="T38" fmla="*/ 0 w 46"/>
                  <a:gd name="T39" fmla="*/ 22 h 46"/>
                  <a:gd name="T40" fmla="*/ 5 w 46"/>
                  <a:gd name="T41" fmla="*/ 24 h 46"/>
                  <a:gd name="T42" fmla="*/ 5 w 46"/>
                  <a:gd name="T43" fmla="*/ 26 h 46"/>
                  <a:gd name="T44" fmla="*/ 1 w 46"/>
                  <a:gd name="T45" fmla="*/ 29 h 46"/>
                  <a:gd name="T46" fmla="*/ 2 w 46"/>
                  <a:gd name="T47" fmla="*/ 33 h 46"/>
                  <a:gd name="T48" fmla="*/ 8 w 46"/>
                  <a:gd name="T49" fmla="*/ 33 h 46"/>
                  <a:gd name="T50" fmla="*/ 9 w 46"/>
                  <a:gd name="T51" fmla="*/ 35 h 46"/>
                  <a:gd name="T52" fmla="*/ 7 w 46"/>
                  <a:gd name="T53" fmla="*/ 40 h 46"/>
                  <a:gd name="T54" fmla="*/ 10 w 46"/>
                  <a:gd name="T55" fmla="*/ 42 h 46"/>
                  <a:gd name="T56" fmla="*/ 15 w 46"/>
                  <a:gd name="T57" fmla="*/ 39 h 46"/>
                  <a:gd name="T58" fmla="*/ 17 w 46"/>
                  <a:gd name="T59" fmla="*/ 40 h 46"/>
                  <a:gd name="T60" fmla="*/ 18 w 46"/>
                  <a:gd name="T61" fmla="*/ 45 h 46"/>
                  <a:gd name="T62" fmla="*/ 22 w 46"/>
                  <a:gd name="T63" fmla="*/ 46 h 46"/>
                  <a:gd name="T64" fmla="*/ 24 w 46"/>
                  <a:gd name="T65" fmla="*/ 41 h 46"/>
                  <a:gd name="T66" fmla="*/ 26 w 46"/>
                  <a:gd name="T67" fmla="*/ 41 h 46"/>
                  <a:gd name="T68" fmla="*/ 29 w 46"/>
                  <a:gd name="T69" fmla="*/ 45 h 46"/>
                  <a:gd name="T70" fmla="*/ 33 w 46"/>
                  <a:gd name="T71" fmla="*/ 44 h 46"/>
                  <a:gd name="T72" fmla="*/ 33 w 46"/>
                  <a:gd name="T73" fmla="*/ 38 h 46"/>
                  <a:gd name="T74" fmla="*/ 35 w 46"/>
                  <a:gd name="T75" fmla="*/ 37 h 46"/>
                  <a:gd name="T76" fmla="*/ 40 w 46"/>
                  <a:gd name="T77" fmla="*/ 39 h 46"/>
                  <a:gd name="T78" fmla="*/ 42 w 46"/>
                  <a:gd name="T79" fmla="*/ 36 h 46"/>
                  <a:gd name="T80" fmla="*/ 39 w 46"/>
                  <a:gd name="T81" fmla="*/ 31 h 46"/>
                  <a:gd name="T82" fmla="*/ 40 w 46"/>
                  <a:gd name="T83" fmla="*/ 29 h 46"/>
                  <a:gd name="T84" fmla="*/ 45 w 46"/>
                  <a:gd name="T85" fmla="*/ 29 h 46"/>
                  <a:gd name="T86" fmla="*/ 46 w 46"/>
                  <a:gd name="T87" fmla="*/ 24 h 46"/>
                  <a:gd name="T88" fmla="*/ 41 w 46"/>
                  <a:gd name="T89" fmla="*/ 22 h 46"/>
                  <a:gd name="T90" fmla="*/ 41 w 46"/>
                  <a:gd name="T91" fmla="*/ 20 h 46"/>
                  <a:gd name="T92" fmla="*/ 45 w 46"/>
                  <a:gd name="T93" fmla="*/ 17 h 46"/>
                  <a:gd name="T94" fmla="*/ 44 w 46"/>
                  <a:gd name="T95" fmla="*/ 13 h 46"/>
                  <a:gd name="T96" fmla="*/ 25 w 46"/>
                  <a:gd name="T97" fmla="*/ 30 h 46"/>
                  <a:gd name="T98" fmla="*/ 20 w 46"/>
                  <a:gd name="T99" fmla="*/ 16 h 46"/>
                  <a:gd name="T100" fmla="*/ 25 w 46"/>
                  <a:gd name="T101" fmla="*/ 3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 h="46">
                    <a:moveTo>
                      <a:pt x="43" y="13"/>
                    </a:moveTo>
                    <a:cubicBezTo>
                      <a:pt x="38" y="13"/>
                      <a:pt x="38" y="13"/>
                      <a:pt x="38" y="13"/>
                    </a:cubicBezTo>
                    <a:cubicBezTo>
                      <a:pt x="38" y="13"/>
                      <a:pt x="38" y="13"/>
                      <a:pt x="38" y="13"/>
                    </a:cubicBezTo>
                    <a:cubicBezTo>
                      <a:pt x="37" y="11"/>
                      <a:pt x="37" y="11"/>
                      <a:pt x="37" y="11"/>
                    </a:cubicBezTo>
                    <a:cubicBezTo>
                      <a:pt x="37" y="11"/>
                      <a:pt x="37" y="11"/>
                      <a:pt x="37" y="11"/>
                    </a:cubicBezTo>
                    <a:cubicBezTo>
                      <a:pt x="39" y="7"/>
                      <a:pt x="39" y="7"/>
                      <a:pt x="39" y="7"/>
                    </a:cubicBezTo>
                    <a:cubicBezTo>
                      <a:pt x="39" y="6"/>
                      <a:pt x="39" y="6"/>
                      <a:pt x="39" y="6"/>
                    </a:cubicBezTo>
                    <a:cubicBezTo>
                      <a:pt x="36" y="4"/>
                      <a:pt x="36" y="4"/>
                      <a:pt x="36" y="4"/>
                    </a:cubicBezTo>
                    <a:cubicBezTo>
                      <a:pt x="35" y="4"/>
                      <a:pt x="35" y="4"/>
                      <a:pt x="35" y="4"/>
                    </a:cubicBezTo>
                    <a:cubicBezTo>
                      <a:pt x="31" y="7"/>
                      <a:pt x="31" y="7"/>
                      <a:pt x="31" y="7"/>
                    </a:cubicBezTo>
                    <a:cubicBezTo>
                      <a:pt x="31" y="7"/>
                      <a:pt x="31" y="7"/>
                      <a:pt x="31" y="7"/>
                    </a:cubicBezTo>
                    <a:cubicBezTo>
                      <a:pt x="29" y="6"/>
                      <a:pt x="29" y="6"/>
                      <a:pt x="29" y="6"/>
                    </a:cubicBezTo>
                    <a:cubicBezTo>
                      <a:pt x="29" y="6"/>
                      <a:pt x="29" y="6"/>
                      <a:pt x="29" y="6"/>
                    </a:cubicBezTo>
                    <a:cubicBezTo>
                      <a:pt x="29" y="1"/>
                      <a:pt x="29" y="1"/>
                      <a:pt x="29" y="1"/>
                    </a:cubicBezTo>
                    <a:cubicBezTo>
                      <a:pt x="28" y="1"/>
                      <a:pt x="28" y="1"/>
                      <a:pt x="28" y="1"/>
                    </a:cubicBezTo>
                    <a:cubicBezTo>
                      <a:pt x="25" y="0"/>
                      <a:pt x="25" y="0"/>
                      <a:pt x="25" y="0"/>
                    </a:cubicBezTo>
                    <a:cubicBezTo>
                      <a:pt x="24" y="0"/>
                      <a:pt x="24" y="0"/>
                      <a:pt x="24" y="0"/>
                    </a:cubicBezTo>
                    <a:cubicBezTo>
                      <a:pt x="22" y="5"/>
                      <a:pt x="22" y="5"/>
                      <a:pt x="22" y="5"/>
                    </a:cubicBezTo>
                    <a:cubicBezTo>
                      <a:pt x="22" y="5"/>
                      <a:pt x="22" y="5"/>
                      <a:pt x="22" y="5"/>
                    </a:cubicBezTo>
                    <a:cubicBezTo>
                      <a:pt x="20" y="5"/>
                      <a:pt x="20" y="5"/>
                      <a:pt x="20" y="5"/>
                    </a:cubicBezTo>
                    <a:cubicBezTo>
                      <a:pt x="20" y="5"/>
                      <a:pt x="20" y="5"/>
                      <a:pt x="20" y="5"/>
                    </a:cubicBezTo>
                    <a:cubicBezTo>
                      <a:pt x="17" y="1"/>
                      <a:pt x="17" y="1"/>
                      <a:pt x="17" y="1"/>
                    </a:cubicBezTo>
                    <a:cubicBezTo>
                      <a:pt x="16" y="1"/>
                      <a:pt x="16" y="1"/>
                      <a:pt x="16" y="1"/>
                    </a:cubicBezTo>
                    <a:cubicBezTo>
                      <a:pt x="13" y="2"/>
                      <a:pt x="13" y="2"/>
                      <a:pt x="13" y="2"/>
                    </a:cubicBezTo>
                    <a:cubicBezTo>
                      <a:pt x="13" y="3"/>
                      <a:pt x="13" y="3"/>
                      <a:pt x="13" y="3"/>
                    </a:cubicBezTo>
                    <a:cubicBezTo>
                      <a:pt x="13" y="8"/>
                      <a:pt x="13" y="8"/>
                      <a:pt x="13" y="8"/>
                    </a:cubicBezTo>
                    <a:cubicBezTo>
                      <a:pt x="13" y="8"/>
                      <a:pt x="13" y="8"/>
                      <a:pt x="13" y="8"/>
                    </a:cubicBezTo>
                    <a:cubicBezTo>
                      <a:pt x="11" y="9"/>
                      <a:pt x="11" y="9"/>
                      <a:pt x="11" y="9"/>
                    </a:cubicBezTo>
                    <a:cubicBezTo>
                      <a:pt x="11" y="9"/>
                      <a:pt x="11" y="9"/>
                      <a:pt x="11" y="9"/>
                    </a:cubicBezTo>
                    <a:cubicBezTo>
                      <a:pt x="7" y="7"/>
                      <a:pt x="7" y="7"/>
                      <a:pt x="7" y="7"/>
                    </a:cubicBezTo>
                    <a:cubicBezTo>
                      <a:pt x="6" y="7"/>
                      <a:pt x="6" y="7"/>
                      <a:pt x="6" y="7"/>
                    </a:cubicBezTo>
                    <a:cubicBezTo>
                      <a:pt x="4" y="10"/>
                      <a:pt x="4" y="10"/>
                      <a:pt x="4" y="10"/>
                    </a:cubicBezTo>
                    <a:cubicBezTo>
                      <a:pt x="4" y="11"/>
                      <a:pt x="4" y="11"/>
                      <a:pt x="4" y="11"/>
                    </a:cubicBezTo>
                    <a:cubicBezTo>
                      <a:pt x="7" y="15"/>
                      <a:pt x="7" y="15"/>
                      <a:pt x="7" y="15"/>
                    </a:cubicBezTo>
                    <a:cubicBezTo>
                      <a:pt x="7" y="15"/>
                      <a:pt x="7" y="15"/>
                      <a:pt x="7" y="15"/>
                    </a:cubicBezTo>
                    <a:cubicBezTo>
                      <a:pt x="6" y="17"/>
                      <a:pt x="6" y="17"/>
                      <a:pt x="6" y="17"/>
                    </a:cubicBezTo>
                    <a:cubicBezTo>
                      <a:pt x="6" y="17"/>
                      <a:pt x="6" y="17"/>
                      <a:pt x="6" y="17"/>
                    </a:cubicBezTo>
                    <a:cubicBezTo>
                      <a:pt x="1" y="18"/>
                      <a:pt x="1" y="18"/>
                      <a:pt x="1" y="18"/>
                    </a:cubicBezTo>
                    <a:cubicBezTo>
                      <a:pt x="1" y="18"/>
                      <a:pt x="1" y="18"/>
                      <a:pt x="1" y="18"/>
                    </a:cubicBezTo>
                    <a:cubicBezTo>
                      <a:pt x="0" y="22"/>
                      <a:pt x="0" y="22"/>
                      <a:pt x="0" y="22"/>
                    </a:cubicBezTo>
                    <a:cubicBezTo>
                      <a:pt x="0" y="22"/>
                      <a:pt x="0" y="22"/>
                      <a:pt x="0" y="22"/>
                    </a:cubicBezTo>
                    <a:cubicBezTo>
                      <a:pt x="5" y="24"/>
                      <a:pt x="5" y="24"/>
                      <a:pt x="5" y="24"/>
                    </a:cubicBezTo>
                    <a:cubicBezTo>
                      <a:pt x="5" y="24"/>
                      <a:pt x="5" y="24"/>
                      <a:pt x="5" y="24"/>
                    </a:cubicBezTo>
                    <a:cubicBezTo>
                      <a:pt x="5" y="26"/>
                      <a:pt x="5" y="26"/>
                      <a:pt x="5" y="26"/>
                    </a:cubicBezTo>
                    <a:cubicBezTo>
                      <a:pt x="5" y="26"/>
                      <a:pt x="5" y="26"/>
                      <a:pt x="5" y="26"/>
                    </a:cubicBezTo>
                    <a:cubicBezTo>
                      <a:pt x="1" y="29"/>
                      <a:pt x="1" y="29"/>
                      <a:pt x="1" y="29"/>
                    </a:cubicBezTo>
                    <a:cubicBezTo>
                      <a:pt x="1" y="30"/>
                      <a:pt x="1" y="30"/>
                      <a:pt x="1" y="30"/>
                    </a:cubicBezTo>
                    <a:cubicBezTo>
                      <a:pt x="2" y="33"/>
                      <a:pt x="2" y="33"/>
                      <a:pt x="2" y="33"/>
                    </a:cubicBezTo>
                    <a:cubicBezTo>
                      <a:pt x="3" y="34"/>
                      <a:pt x="3" y="34"/>
                      <a:pt x="3" y="34"/>
                    </a:cubicBezTo>
                    <a:cubicBezTo>
                      <a:pt x="8" y="33"/>
                      <a:pt x="8" y="33"/>
                      <a:pt x="8" y="33"/>
                    </a:cubicBezTo>
                    <a:cubicBezTo>
                      <a:pt x="8" y="33"/>
                      <a:pt x="8" y="33"/>
                      <a:pt x="8" y="33"/>
                    </a:cubicBezTo>
                    <a:cubicBezTo>
                      <a:pt x="9" y="35"/>
                      <a:pt x="9" y="35"/>
                      <a:pt x="9" y="35"/>
                    </a:cubicBezTo>
                    <a:cubicBezTo>
                      <a:pt x="9" y="35"/>
                      <a:pt x="9" y="35"/>
                      <a:pt x="9" y="35"/>
                    </a:cubicBezTo>
                    <a:cubicBezTo>
                      <a:pt x="7" y="40"/>
                      <a:pt x="7" y="40"/>
                      <a:pt x="7" y="40"/>
                    </a:cubicBezTo>
                    <a:cubicBezTo>
                      <a:pt x="7" y="40"/>
                      <a:pt x="7" y="40"/>
                      <a:pt x="7" y="40"/>
                    </a:cubicBezTo>
                    <a:cubicBezTo>
                      <a:pt x="10" y="42"/>
                      <a:pt x="10" y="42"/>
                      <a:pt x="10" y="42"/>
                    </a:cubicBezTo>
                    <a:cubicBezTo>
                      <a:pt x="11" y="42"/>
                      <a:pt x="11" y="42"/>
                      <a:pt x="11" y="42"/>
                    </a:cubicBezTo>
                    <a:cubicBezTo>
                      <a:pt x="15" y="39"/>
                      <a:pt x="15" y="39"/>
                      <a:pt x="15" y="39"/>
                    </a:cubicBezTo>
                    <a:cubicBezTo>
                      <a:pt x="15" y="39"/>
                      <a:pt x="15" y="39"/>
                      <a:pt x="15" y="39"/>
                    </a:cubicBezTo>
                    <a:cubicBezTo>
                      <a:pt x="17" y="40"/>
                      <a:pt x="17" y="40"/>
                      <a:pt x="17" y="40"/>
                    </a:cubicBezTo>
                    <a:cubicBezTo>
                      <a:pt x="17" y="40"/>
                      <a:pt x="17" y="40"/>
                      <a:pt x="17" y="40"/>
                    </a:cubicBezTo>
                    <a:cubicBezTo>
                      <a:pt x="18" y="45"/>
                      <a:pt x="18" y="45"/>
                      <a:pt x="18" y="45"/>
                    </a:cubicBezTo>
                    <a:cubicBezTo>
                      <a:pt x="18" y="45"/>
                      <a:pt x="18" y="45"/>
                      <a:pt x="18" y="45"/>
                    </a:cubicBezTo>
                    <a:cubicBezTo>
                      <a:pt x="22" y="46"/>
                      <a:pt x="22" y="46"/>
                      <a:pt x="22" y="46"/>
                    </a:cubicBezTo>
                    <a:cubicBezTo>
                      <a:pt x="22" y="46"/>
                      <a:pt x="22" y="46"/>
                      <a:pt x="22" y="46"/>
                    </a:cubicBezTo>
                    <a:cubicBezTo>
                      <a:pt x="24" y="41"/>
                      <a:pt x="24" y="41"/>
                      <a:pt x="24" y="41"/>
                    </a:cubicBezTo>
                    <a:cubicBezTo>
                      <a:pt x="24" y="41"/>
                      <a:pt x="24" y="41"/>
                      <a:pt x="24" y="41"/>
                    </a:cubicBezTo>
                    <a:cubicBezTo>
                      <a:pt x="26" y="41"/>
                      <a:pt x="26" y="41"/>
                      <a:pt x="26" y="41"/>
                    </a:cubicBezTo>
                    <a:cubicBezTo>
                      <a:pt x="26" y="41"/>
                      <a:pt x="26" y="41"/>
                      <a:pt x="26" y="41"/>
                    </a:cubicBezTo>
                    <a:cubicBezTo>
                      <a:pt x="29" y="45"/>
                      <a:pt x="29" y="45"/>
                      <a:pt x="29" y="45"/>
                    </a:cubicBezTo>
                    <a:cubicBezTo>
                      <a:pt x="30" y="45"/>
                      <a:pt x="30" y="45"/>
                      <a:pt x="30" y="45"/>
                    </a:cubicBezTo>
                    <a:cubicBezTo>
                      <a:pt x="33" y="44"/>
                      <a:pt x="33" y="44"/>
                      <a:pt x="33" y="44"/>
                    </a:cubicBezTo>
                    <a:cubicBezTo>
                      <a:pt x="34" y="43"/>
                      <a:pt x="34" y="43"/>
                      <a:pt x="34" y="43"/>
                    </a:cubicBezTo>
                    <a:cubicBezTo>
                      <a:pt x="33" y="38"/>
                      <a:pt x="33" y="38"/>
                      <a:pt x="33" y="38"/>
                    </a:cubicBezTo>
                    <a:cubicBezTo>
                      <a:pt x="33" y="38"/>
                      <a:pt x="33" y="38"/>
                      <a:pt x="33" y="38"/>
                    </a:cubicBezTo>
                    <a:cubicBezTo>
                      <a:pt x="35" y="37"/>
                      <a:pt x="35" y="37"/>
                      <a:pt x="35" y="37"/>
                    </a:cubicBezTo>
                    <a:cubicBezTo>
                      <a:pt x="35" y="37"/>
                      <a:pt x="35" y="37"/>
                      <a:pt x="35" y="37"/>
                    </a:cubicBezTo>
                    <a:cubicBezTo>
                      <a:pt x="40" y="39"/>
                      <a:pt x="40" y="39"/>
                      <a:pt x="40" y="39"/>
                    </a:cubicBezTo>
                    <a:cubicBezTo>
                      <a:pt x="40" y="39"/>
                      <a:pt x="40" y="39"/>
                      <a:pt x="40" y="39"/>
                    </a:cubicBezTo>
                    <a:cubicBezTo>
                      <a:pt x="42" y="36"/>
                      <a:pt x="42" y="36"/>
                      <a:pt x="42" y="36"/>
                    </a:cubicBezTo>
                    <a:cubicBezTo>
                      <a:pt x="42" y="35"/>
                      <a:pt x="42" y="35"/>
                      <a:pt x="42" y="35"/>
                    </a:cubicBezTo>
                    <a:cubicBezTo>
                      <a:pt x="39" y="31"/>
                      <a:pt x="39" y="31"/>
                      <a:pt x="39" y="31"/>
                    </a:cubicBezTo>
                    <a:cubicBezTo>
                      <a:pt x="39" y="31"/>
                      <a:pt x="39" y="31"/>
                      <a:pt x="39" y="31"/>
                    </a:cubicBezTo>
                    <a:cubicBezTo>
                      <a:pt x="40" y="29"/>
                      <a:pt x="40" y="29"/>
                      <a:pt x="40" y="29"/>
                    </a:cubicBezTo>
                    <a:cubicBezTo>
                      <a:pt x="40" y="29"/>
                      <a:pt x="40" y="29"/>
                      <a:pt x="40" y="29"/>
                    </a:cubicBezTo>
                    <a:cubicBezTo>
                      <a:pt x="45" y="29"/>
                      <a:pt x="45" y="29"/>
                      <a:pt x="45" y="29"/>
                    </a:cubicBezTo>
                    <a:cubicBezTo>
                      <a:pt x="46" y="28"/>
                      <a:pt x="46" y="28"/>
                      <a:pt x="46" y="28"/>
                    </a:cubicBezTo>
                    <a:cubicBezTo>
                      <a:pt x="46" y="24"/>
                      <a:pt x="46" y="24"/>
                      <a:pt x="46" y="24"/>
                    </a:cubicBezTo>
                    <a:cubicBezTo>
                      <a:pt x="46" y="24"/>
                      <a:pt x="46" y="24"/>
                      <a:pt x="46" y="24"/>
                    </a:cubicBezTo>
                    <a:cubicBezTo>
                      <a:pt x="41" y="22"/>
                      <a:pt x="41" y="22"/>
                      <a:pt x="41" y="22"/>
                    </a:cubicBezTo>
                    <a:cubicBezTo>
                      <a:pt x="41" y="22"/>
                      <a:pt x="41" y="22"/>
                      <a:pt x="41" y="22"/>
                    </a:cubicBezTo>
                    <a:cubicBezTo>
                      <a:pt x="41" y="20"/>
                      <a:pt x="41" y="20"/>
                      <a:pt x="41" y="20"/>
                    </a:cubicBezTo>
                    <a:cubicBezTo>
                      <a:pt x="41" y="20"/>
                      <a:pt x="41" y="20"/>
                      <a:pt x="41" y="20"/>
                    </a:cubicBezTo>
                    <a:cubicBezTo>
                      <a:pt x="45" y="17"/>
                      <a:pt x="45" y="17"/>
                      <a:pt x="45" y="17"/>
                    </a:cubicBezTo>
                    <a:cubicBezTo>
                      <a:pt x="45" y="16"/>
                      <a:pt x="45" y="16"/>
                      <a:pt x="45" y="16"/>
                    </a:cubicBezTo>
                    <a:cubicBezTo>
                      <a:pt x="44" y="13"/>
                      <a:pt x="44" y="13"/>
                      <a:pt x="44" y="13"/>
                    </a:cubicBezTo>
                    <a:lnTo>
                      <a:pt x="43" y="13"/>
                    </a:lnTo>
                    <a:close/>
                    <a:moveTo>
                      <a:pt x="25" y="30"/>
                    </a:moveTo>
                    <a:cubicBezTo>
                      <a:pt x="21" y="31"/>
                      <a:pt x="17" y="29"/>
                      <a:pt x="15" y="26"/>
                    </a:cubicBezTo>
                    <a:cubicBezTo>
                      <a:pt x="14" y="22"/>
                      <a:pt x="16" y="17"/>
                      <a:pt x="20" y="16"/>
                    </a:cubicBezTo>
                    <a:cubicBezTo>
                      <a:pt x="23" y="14"/>
                      <a:pt x="28" y="16"/>
                      <a:pt x="29" y="20"/>
                    </a:cubicBezTo>
                    <a:cubicBezTo>
                      <a:pt x="31" y="24"/>
                      <a:pt x="29" y="28"/>
                      <a:pt x="2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44" name="Freeform 61"/>
              <p:cNvSpPr>
                <a:spLocks noEditPoints="1"/>
              </p:cNvSpPr>
              <p:nvPr/>
            </p:nvSpPr>
            <p:spPr bwMode="auto">
              <a:xfrm>
                <a:off x="2279" y="1559"/>
                <a:ext cx="183" cy="184"/>
              </a:xfrm>
              <a:custGeom>
                <a:avLst/>
                <a:gdLst>
                  <a:gd name="T0" fmla="*/ 105 w 126"/>
                  <a:gd name="T1" fmla="*/ 36 h 126"/>
                  <a:gd name="T2" fmla="*/ 101 w 126"/>
                  <a:gd name="T3" fmla="*/ 31 h 126"/>
                  <a:gd name="T4" fmla="*/ 106 w 126"/>
                  <a:gd name="T5" fmla="*/ 18 h 126"/>
                  <a:gd name="T6" fmla="*/ 98 w 126"/>
                  <a:gd name="T7" fmla="*/ 10 h 126"/>
                  <a:gd name="T8" fmla="*/ 86 w 126"/>
                  <a:gd name="T9" fmla="*/ 19 h 126"/>
                  <a:gd name="T10" fmla="*/ 80 w 126"/>
                  <a:gd name="T11" fmla="*/ 17 h 126"/>
                  <a:gd name="T12" fmla="*/ 78 w 126"/>
                  <a:gd name="T13" fmla="*/ 2 h 126"/>
                  <a:gd name="T14" fmla="*/ 67 w 126"/>
                  <a:gd name="T15" fmla="*/ 0 h 126"/>
                  <a:gd name="T16" fmla="*/ 61 w 126"/>
                  <a:gd name="T17" fmla="*/ 13 h 126"/>
                  <a:gd name="T18" fmla="*/ 54 w 126"/>
                  <a:gd name="T19" fmla="*/ 14 h 126"/>
                  <a:gd name="T20" fmla="*/ 45 w 126"/>
                  <a:gd name="T21" fmla="*/ 3 h 126"/>
                  <a:gd name="T22" fmla="*/ 34 w 126"/>
                  <a:gd name="T23" fmla="*/ 7 h 126"/>
                  <a:gd name="T24" fmla="*/ 36 w 126"/>
                  <a:gd name="T25" fmla="*/ 21 h 126"/>
                  <a:gd name="T26" fmla="*/ 31 w 126"/>
                  <a:gd name="T27" fmla="*/ 25 h 126"/>
                  <a:gd name="T28" fmla="*/ 17 w 126"/>
                  <a:gd name="T29" fmla="*/ 20 h 126"/>
                  <a:gd name="T30" fmla="*/ 10 w 126"/>
                  <a:gd name="T31" fmla="*/ 29 h 126"/>
                  <a:gd name="T32" fmla="*/ 18 w 126"/>
                  <a:gd name="T33" fmla="*/ 40 h 126"/>
                  <a:gd name="T34" fmla="*/ 16 w 126"/>
                  <a:gd name="T35" fmla="*/ 46 h 126"/>
                  <a:gd name="T36" fmla="*/ 2 w 126"/>
                  <a:gd name="T37" fmla="*/ 48 h 126"/>
                  <a:gd name="T38" fmla="*/ 0 w 126"/>
                  <a:gd name="T39" fmla="*/ 59 h 126"/>
                  <a:gd name="T40" fmla="*/ 13 w 126"/>
                  <a:gd name="T41" fmla="*/ 65 h 126"/>
                  <a:gd name="T42" fmla="*/ 14 w 126"/>
                  <a:gd name="T43" fmla="*/ 72 h 126"/>
                  <a:gd name="T44" fmla="*/ 2 w 126"/>
                  <a:gd name="T45" fmla="*/ 81 h 126"/>
                  <a:gd name="T46" fmla="*/ 6 w 126"/>
                  <a:gd name="T47" fmla="*/ 92 h 126"/>
                  <a:gd name="T48" fmla="*/ 21 w 126"/>
                  <a:gd name="T49" fmla="*/ 90 h 126"/>
                  <a:gd name="T50" fmla="*/ 25 w 126"/>
                  <a:gd name="T51" fmla="*/ 95 h 126"/>
                  <a:gd name="T52" fmla="*/ 19 w 126"/>
                  <a:gd name="T53" fmla="*/ 109 h 126"/>
                  <a:gd name="T54" fmla="*/ 28 w 126"/>
                  <a:gd name="T55" fmla="*/ 116 h 126"/>
                  <a:gd name="T56" fmla="*/ 40 w 126"/>
                  <a:gd name="T57" fmla="*/ 108 h 126"/>
                  <a:gd name="T58" fmla="*/ 46 w 126"/>
                  <a:gd name="T59" fmla="*/ 110 h 126"/>
                  <a:gd name="T60" fmla="*/ 48 w 126"/>
                  <a:gd name="T61" fmla="*/ 124 h 126"/>
                  <a:gd name="T62" fmla="*/ 59 w 126"/>
                  <a:gd name="T63" fmla="*/ 126 h 126"/>
                  <a:gd name="T64" fmla="*/ 65 w 126"/>
                  <a:gd name="T65" fmla="*/ 113 h 126"/>
                  <a:gd name="T66" fmla="*/ 71 w 126"/>
                  <a:gd name="T67" fmla="*/ 112 h 126"/>
                  <a:gd name="T68" fmla="*/ 80 w 126"/>
                  <a:gd name="T69" fmla="*/ 124 h 126"/>
                  <a:gd name="T70" fmla="*/ 91 w 126"/>
                  <a:gd name="T71" fmla="*/ 120 h 126"/>
                  <a:gd name="T72" fmla="*/ 90 w 126"/>
                  <a:gd name="T73" fmla="*/ 105 h 126"/>
                  <a:gd name="T74" fmla="*/ 95 w 126"/>
                  <a:gd name="T75" fmla="*/ 101 h 126"/>
                  <a:gd name="T76" fmla="*/ 108 w 126"/>
                  <a:gd name="T77" fmla="*/ 107 h 126"/>
                  <a:gd name="T78" fmla="*/ 116 w 126"/>
                  <a:gd name="T79" fmla="*/ 98 h 126"/>
                  <a:gd name="T80" fmla="*/ 107 w 126"/>
                  <a:gd name="T81" fmla="*/ 86 h 126"/>
                  <a:gd name="T82" fmla="*/ 109 w 126"/>
                  <a:gd name="T83" fmla="*/ 80 h 126"/>
                  <a:gd name="T84" fmla="*/ 124 w 126"/>
                  <a:gd name="T85" fmla="*/ 78 h 126"/>
                  <a:gd name="T86" fmla="*/ 126 w 126"/>
                  <a:gd name="T87" fmla="*/ 67 h 126"/>
                  <a:gd name="T88" fmla="*/ 113 w 126"/>
                  <a:gd name="T89" fmla="*/ 61 h 126"/>
                  <a:gd name="T90" fmla="*/ 112 w 126"/>
                  <a:gd name="T91" fmla="*/ 55 h 126"/>
                  <a:gd name="T92" fmla="*/ 123 w 126"/>
                  <a:gd name="T93" fmla="*/ 46 h 126"/>
                  <a:gd name="T94" fmla="*/ 119 w 126"/>
                  <a:gd name="T95" fmla="*/ 35 h 126"/>
                  <a:gd name="T96" fmla="*/ 41 w 126"/>
                  <a:gd name="T97" fmla="*/ 70 h 126"/>
                  <a:gd name="T98" fmla="*/ 80 w 126"/>
                  <a:gd name="T99" fmla="*/ 5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6" h="126">
                    <a:moveTo>
                      <a:pt x="119" y="35"/>
                    </a:moveTo>
                    <a:cubicBezTo>
                      <a:pt x="105" y="36"/>
                      <a:pt x="105" y="36"/>
                      <a:pt x="105" y="36"/>
                    </a:cubicBezTo>
                    <a:cubicBezTo>
                      <a:pt x="104" y="36"/>
                      <a:pt x="104" y="36"/>
                      <a:pt x="104" y="36"/>
                    </a:cubicBezTo>
                    <a:cubicBezTo>
                      <a:pt x="101" y="31"/>
                      <a:pt x="101" y="31"/>
                      <a:pt x="101" y="31"/>
                    </a:cubicBezTo>
                    <a:cubicBezTo>
                      <a:pt x="101" y="31"/>
                      <a:pt x="101" y="31"/>
                      <a:pt x="101" y="31"/>
                    </a:cubicBezTo>
                    <a:cubicBezTo>
                      <a:pt x="106" y="18"/>
                      <a:pt x="106" y="18"/>
                      <a:pt x="106" y="18"/>
                    </a:cubicBezTo>
                    <a:cubicBezTo>
                      <a:pt x="106" y="17"/>
                      <a:pt x="106" y="17"/>
                      <a:pt x="106" y="17"/>
                    </a:cubicBezTo>
                    <a:cubicBezTo>
                      <a:pt x="98" y="10"/>
                      <a:pt x="98" y="10"/>
                      <a:pt x="98" y="10"/>
                    </a:cubicBezTo>
                    <a:cubicBezTo>
                      <a:pt x="97" y="10"/>
                      <a:pt x="97" y="10"/>
                      <a:pt x="97" y="10"/>
                    </a:cubicBezTo>
                    <a:cubicBezTo>
                      <a:pt x="86" y="19"/>
                      <a:pt x="86" y="19"/>
                      <a:pt x="86" y="19"/>
                    </a:cubicBezTo>
                    <a:cubicBezTo>
                      <a:pt x="85" y="19"/>
                      <a:pt x="85" y="19"/>
                      <a:pt x="85" y="19"/>
                    </a:cubicBezTo>
                    <a:cubicBezTo>
                      <a:pt x="80" y="17"/>
                      <a:pt x="80" y="17"/>
                      <a:pt x="80" y="17"/>
                    </a:cubicBezTo>
                    <a:cubicBezTo>
                      <a:pt x="79" y="16"/>
                      <a:pt x="79" y="16"/>
                      <a:pt x="79" y="16"/>
                    </a:cubicBezTo>
                    <a:cubicBezTo>
                      <a:pt x="78" y="2"/>
                      <a:pt x="78" y="2"/>
                      <a:pt x="78" y="2"/>
                    </a:cubicBezTo>
                    <a:cubicBezTo>
                      <a:pt x="77" y="2"/>
                      <a:pt x="77" y="2"/>
                      <a:pt x="77" y="2"/>
                    </a:cubicBezTo>
                    <a:cubicBezTo>
                      <a:pt x="67" y="0"/>
                      <a:pt x="67" y="0"/>
                      <a:pt x="67" y="0"/>
                    </a:cubicBezTo>
                    <a:cubicBezTo>
                      <a:pt x="66" y="1"/>
                      <a:pt x="66" y="1"/>
                      <a:pt x="66" y="1"/>
                    </a:cubicBezTo>
                    <a:cubicBezTo>
                      <a:pt x="61" y="13"/>
                      <a:pt x="61" y="13"/>
                      <a:pt x="61" y="13"/>
                    </a:cubicBezTo>
                    <a:cubicBezTo>
                      <a:pt x="60" y="14"/>
                      <a:pt x="60" y="14"/>
                      <a:pt x="60" y="14"/>
                    </a:cubicBezTo>
                    <a:cubicBezTo>
                      <a:pt x="54" y="14"/>
                      <a:pt x="54" y="14"/>
                      <a:pt x="54" y="14"/>
                    </a:cubicBezTo>
                    <a:cubicBezTo>
                      <a:pt x="53" y="14"/>
                      <a:pt x="53" y="14"/>
                      <a:pt x="53" y="14"/>
                    </a:cubicBezTo>
                    <a:cubicBezTo>
                      <a:pt x="45" y="3"/>
                      <a:pt x="45" y="3"/>
                      <a:pt x="45" y="3"/>
                    </a:cubicBezTo>
                    <a:cubicBezTo>
                      <a:pt x="45" y="3"/>
                      <a:pt x="45" y="3"/>
                      <a:pt x="45" y="3"/>
                    </a:cubicBezTo>
                    <a:cubicBezTo>
                      <a:pt x="34" y="7"/>
                      <a:pt x="34" y="7"/>
                      <a:pt x="34" y="7"/>
                    </a:cubicBezTo>
                    <a:cubicBezTo>
                      <a:pt x="34" y="7"/>
                      <a:pt x="34" y="7"/>
                      <a:pt x="34" y="7"/>
                    </a:cubicBezTo>
                    <a:cubicBezTo>
                      <a:pt x="36" y="21"/>
                      <a:pt x="36" y="21"/>
                      <a:pt x="36" y="21"/>
                    </a:cubicBezTo>
                    <a:cubicBezTo>
                      <a:pt x="35" y="22"/>
                      <a:pt x="35" y="22"/>
                      <a:pt x="35" y="22"/>
                    </a:cubicBezTo>
                    <a:cubicBezTo>
                      <a:pt x="31" y="25"/>
                      <a:pt x="31" y="25"/>
                      <a:pt x="31" y="25"/>
                    </a:cubicBezTo>
                    <a:cubicBezTo>
                      <a:pt x="30" y="25"/>
                      <a:pt x="30" y="25"/>
                      <a:pt x="30" y="25"/>
                    </a:cubicBezTo>
                    <a:cubicBezTo>
                      <a:pt x="17" y="20"/>
                      <a:pt x="17" y="20"/>
                      <a:pt x="17" y="20"/>
                    </a:cubicBezTo>
                    <a:cubicBezTo>
                      <a:pt x="17" y="20"/>
                      <a:pt x="17" y="20"/>
                      <a:pt x="17" y="20"/>
                    </a:cubicBezTo>
                    <a:cubicBezTo>
                      <a:pt x="10" y="29"/>
                      <a:pt x="10" y="29"/>
                      <a:pt x="10" y="29"/>
                    </a:cubicBezTo>
                    <a:cubicBezTo>
                      <a:pt x="10" y="29"/>
                      <a:pt x="10" y="29"/>
                      <a:pt x="10" y="29"/>
                    </a:cubicBezTo>
                    <a:cubicBezTo>
                      <a:pt x="18" y="40"/>
                      <a:pt x="18" y="40"/>
                      <a:pt x="18" y="40"/>
                    </a:cubicBezTo>
                    <a:cubicBezTo>
                      <a:pt x="18" y="41"/>
                      <a:pt x="18" y="41"/>
                      <a:pt x="18" y="41"/>
                    </a:cubicBezTo>
                    <a:cubicBezTo>
                      <a:pt x="16" y="46"/>
                      <a:pt x="16" y="46"/>
                      <a:pt x="16" y="46"/>
                    </a:cubicBezTo>
                    <a:cubicBezTo>
                      <a:pt x="16" y="47"/>
                      <a:pt x="16" y="47"/>
                      <a:pt x="16" y="47"/>
                    </a:cubicBezTo>
                    <a:cubicBezTo>
                      <a:pt x="2" y="48"/>
                      <a:pt x="2" y="48"/>
                      <a:pt x="2" y="48"/>
                    </a:cubicBezTo>
                    <a:cubicBezTo>
                      <a:pt x="1" y="49"/>
                      <a:pt x="1" y="49"/>
                      <a:pt x="1" y="49"/>
                    </a:cubicBezTo>
                    <a:cubicBezTo>
                      <a:pt x="0" y="59"/>
                      <a:pt x="0" y="59"/>
                      <a:pt x="0" y="59"/>
                    </a:cubicBezTo>
                    <a:cubicBezTo>
                      <a:pt x="0" y="60"/>
                      <a:pt x="0" y="60"/>
                      <a:pt x="0" y="60"/>
                    </a:cubicBezTo>
                    <a:cubicBezTo>
                      <a:pt x="13" y="65"/>
                      <a:pt x="13" y="65"/>
                      <a:pt x="13" y="65"/>
                    </a:cubicBezTo>
                    <a:cubicBezTo>
                      <a:pt x="13" y="66"/>
                      <a:pt x="13" y="66"/>
                      <a:pt x="13" y="66"/>
                    </a:cubicBezTo>
                    <a:cubicBezTo>
                      <a:pt x="14" y="72"/>
                      <a:pt x="14" y="72"/>
                      <a:pt x="14" y="72"/>
                    </a:cubicBezTo>
                    <a:cubicBezTo>
                      <a:pt x="14" y="73"/>
                      <a:pt x="14" y="73"/>
                      <a:pt x="14" y="73"/>
                    </a:cubicBezTo>
                    <a:cubicBezTo>
                      <a:pt x="2" y="81"/>
                      <a:pt x="2" y="81"/>
                      <a:pt x="2" y="81"/>
                    </a:cubicBezTo>
                    <a:cubicBezTo>
                      <a:pt x="2" y="81"/>
                      <a:pt x="2" y="81"/>
                      <a:pt x="2" y="81"/>
                    </a:cubicBezTo>
                    <a:cubicBezTo>
                      <a:pt x="6" y="92"/>
                      <a:pt x="6" y="92"/>
                      <a:pt x="6" y="92"/>
                    </a:cubicBezTo>
                    <a:cubicBezTo>
                      <a:pt x="7" y="92"/>
                      <a:pt x="7" y="92"/>
                      <a:pt x="7" y="92"/>
                    </a:cubicBezTo>
                    <a:cubicBezTo>
                      <a:pt x="21" y="90"/>
                      <a:pt x="21" y="90"/>
                      <a:pt x="21" y="90"/>
                    </a:cubicBezTo>
                    <a:cubicBezTo>
                      <a:pt x="21" y="91"/>
                      <a:pt x="21" y="91"/>
                      <a:pt x="21" y="91"/>
                    </a:cubicBezTo>
                    <a:cubicBezTo>
                      <a:pt x="25" y="95"/>
                      <a:pt x="25" y="95"/>
                      <a:pt x="25" y="95"/>
                    </a:cubicBezTo>
                    <a:cubicBezTo>
                      <a:pt x="25" y="96"/>
                      <a:pt x="25" y="96"/>
                      <a:pt x="25" y="96"/>
                    </a:cubicBezTo>
                    <a:cubicBezTo>
                      <a:pt x="19" y="109"/>
                      <a:pt x="19" y="109"/>
                      <a:pt x="19" y="109"/>
                    </a:cubicBezTo>
                    <a:cubicBezTo>
                      <a:pt x="19" y="109"/>
                      <a:pt x="19" y="109"/>
                      <a:pt x="19" y="109"/>
                    </a:cubicBezTo>
                    <a:cubicBezTo>
                      <a:pt x="28" y="116"/>
                      <a:pt x="28" y="116"/>
                      <a:pt x="28" y="116"/>
                    </a:cubicBezTo>
                    <a:cubicBezTo>
                      <a:pt x="29" y="116"/>
                      <a:pt x="29" y="116"/>
                      <a:pt x="29" y="116"/>
                    </a:cubicBezTo>
                    <a:cubicBezTo>
                      <a:pt x="40" y="108"/>
                      <a:pt x="40" y="108"/>
                      <a:pt x="40" y="108"/>
                    </a:cubicBezTo>
                    <a:cubicBezTo>
                      <a:pt x="41" y="108"/>
                      <a:pt x="41" y="108"/>
                      <a:pt x="41" y="108"/>
                    </a:cubicBezTo>
                    <a:cubicBezTo>
                      <a:pt x="46" y="110"/>
                      <a:pt x="46" y="110"/>
                      <a:pt x="46" y="110"/>
                    </a:cubicBezTo>
                    <a:cubicBezTo>
                      <a:pt x="46" y="110"/>
                      <a:pt x="46" y="110"/>
                      <a:pt x="46" y="110"/>
                    </a:cubicBezTo>
                    <a:cubicBezTo>
                      <a:pt x="48" y="124"/>
                      <a:pt x="48" y="124"/>
                      <a:pt x="48" y="124"/>
                    </a:cubicBezTo>
                    <a:cubicBezTo>
                      <a:pt x="48" y="125"/>
                      <a:pt x="48" y="125"/>
                      <a:pt x="48" y="125"/>
                    </a:cubicBezTo>
                    <a:cubicBezTo>
                      <a:pt x="59" y="126"/>
                      <a:pt x="59" y="126"/>
                      <a:pt x="59" y="126"/>
                    </a:cubicBezTo>
                    <a:cubicBezTo>
                      <a:pt x="60" y="126"/>
                      <a:pt x="60" y="126"/>
                      <a:pt x="60" y="126"/>
                    </a:cubicBezTo>
                    <a:cubicBezTo>
                      <a:pt x="65" y="113"/>
                      <a:pt x="65" y="113"/>
                      <a:pt x="65" y="113"/>
                    </a:cubicBezTo>
                    <a:cubicBezTo>
                      <a:pt x="66" y="113"/>
                      <a:pt x="66" y="113"/>
                      <a:pt x="66" y="113"/>
                    </a:cubicBezTo>
                    <a:cubicBezTo>
                      <a:pt x="71" y="112"/>
                      <a:pt x="71" y="112"/>
                      <a:pt x="71" y="112"/>
                    </a:cubicBezTo>
                    <a:cubicBezTo>
                      <a:pt x="72" y="112"/>
                      <a:pt x="72" y="112"/>
                      <a:pt x="72" y="112"/>
                    </a:cubicBezTo>
                    <a:cubicBezTo>
                      <a:pt x="80" y="124"/>
                      <a:pt x="80" y="124"/>
                      <a:pt x="80" y="124"/>
                    </a:cubicBezTo>
                    <a:cubicBezTo>
                      <a:pt x="81" y="124"/>
                      <a:pt x="81" y="124"/>
                      <a:pt x="81" y="124"/>
                    </a:cubicBezTo>
                    <a:cubicBezTo>
                      <a:pt x="91" y="120"/>
                      <a:pt x="91" y="120"/>
                      <a:pt x="91" y="120"/>
                    </a:cubicBezTo>
                    <a:cubicBezTo>
                      <a:pt x="91" y="119"/>
                      <a:pt x="91" y="119"/>
                      <a:pt x="91" y="119"/>
                    </a:cubicBezTo>
                    <a:cubicBezTo>
                      <a:pt x="90" y="105"/>
                      <a:pt x="90" y="105"/>
                      <a:pt x="90" y="105"/>
                    </a:cubicBezTo>
                    <a:cubicBezTo>
                      <a:pt x="90" y="105"/>
                      <a:pt x="90" y="105"/>
                      <a:pt x="90" y="105"/>
                    </a:cubicBezTo>
                    <a:cubicBezTo>
                      <a:pt x="95" y="101"/>
                      <a:pt x="95" y="101"/>
                      <a:pt x="95" y="101"/>
                    </a:cubicBezTo>
                    <a:cubicBezTo>
                      <a:pt x="95" y="101"/>
                      <a:pt x="95" y="101"/>
                      <a:pt x="95" y="101"/>
                    </a:cubicBezTo>
                    <a:cubicBezTo>
                      <a:pt x="108" y="107"/>
                      <a:pt x="108" y="107"/>
                      <a:pt x="108" y="107"/>
                    </a:cubicBezTo>
                    <a:cubicBezTo>
                      <a:pt x="109" y="107"/>
                      <a:pt x="109" y="107"/>
                      <a:pt x="109" y="107"/>
                    </a:cubicBezTo>
                    <a:cubicBezTo>
                      <a:pt x="116" y="98"/>
                      <a:pt x="116" y="98"/>
                      <a:pt x="116" y="98"/>
                    </a:cubicBezTo>
                    <a:cubicBezTo>
                      <a:pt x="116" y="97"/>
                      <a:pt x="116" y="97"/>
                      <a:pt x="116" y="97"/>
                    </a:cubicBezTo>
                    <a:cubicBezTo>
                      <a:pt x="107" y="86"/>
                      <a:pt x="107" y="86"/>
                      <a:pt x="107" y="86"/>
                    </a:cubicBezTo>
                    <a:cubicBezTo>
                      <a:pt x="107" y="85"/>
                      <a:pt x="107" y="85"/>
                      <a:pt x="107" y="85"/>
                    </a:cubicBezTo>
                    <a:cubicBezTo>
                      <a:pt x="109" y="80"/>
                      <a:pt x="109" y="80"/>
                      <a:pt x="109" y="80"/>
                    </a:cubicBezTo>
                    <a:cubicBezTo>
                      <a:pt x="110" y="80"/>
                      <a:pt x="110" y="80"/>
                      <a:pt x="110" y="80"/>
                    </a:cubicBezTo>
                    <a:cubicBezTo>
                      <a:pt x="124" y="78"/>
                      <a:pt x="124" y="78"/>
                      <a:pt x="124" y="78"/>
                    </a:cubicBezTo>
                    <a:cubicBezTo>
                      <a:pt x="124" y="78"/>
                      <a:pt x="124" y="78"/>
                      <a:pt x="124" y="78"/>
                    </a:cubicBezTo>
                    <a:cubicBezTo>
                      <a:pt x="126" y="67"/>
                      <a:pt x="126" y="67"/>
                      <a:pt x="126" y="67"/>
                    </a:cubicBezTo>
                    <a:cubicBezTo>
                      <a:pt x="126" y="66"/>
                      <a:pt x="126" y="66"/>
                      <a:pt x="126" y="66"/>
                    </a:cubicBezTo>
                    <a:cubicBezTo>
                      <a:pt x="113" y="61"/>
                      <a:pt x="113" y="61"/>
                      <a:pt x="113" y="61"/>
                    </a:cubicBezTo>
                    <a:cubicBezTo>
                      <a:pt x="112" y="60"/>
                      <a:pt x="112" y="60"/>
                      <a:pt x="112" y="60"/>
                    </a:cubicBezTo>
                    <a:cubicBezTo>
                      <a:pt x="112" y="55"/>
                      <a:pt x="112" y="55"/>
                      <a:pt x="112" y="55"/>
                    </a:cubicBezTo>
                    <a:cubicBezTo>
                      <a:pt x="112" y="54"/>
                      <a:pt x="112" y="54"/>
                      <a:pt x="112" y="54"/>
                    </a:cubicBezTo>
                    <a:cubicBezTo>
                      <a:pt x="123" y="46"/>
                      <a:pt x="123" y="46"/>
                      <a:pt x="123" y="46"/>
                    </a:cubicBezTo>
                    <a:cubicBezTo>
                      <a:pt x="123" y="45"/>
                      <a:pt x="123" y="45"/>
                      <a:pt x="123" y="45"/>
                    </a:cubicBezTo>
                    <a:cubicBezTo>
                      <a:pt x="119" y="35"/>
                      <a:pt x="119" y="35"/>
                      <a:pt x="119" y="35"/>
                    </a:cubicBezTo>
                    <a:close/>
                    <a:moveTo>
                      <a:pt x="69" y="82"/>
                    </a:moveTo>
                    <a:cubicBezTo>
                      <a:pt x="58" y="86"/>
                      <a:pt x="46" y="81"/>
                      <a:pt x="41" y="70"/>
                    </a:cubicBezTo>
                    <a:cubicBezTo>
                      <a:pt x="37" y="59"/>
                      <a:pt x="42" y="47"/>
                      <a:pt x="53" y="43"/>
                    </a:cubicBezTo>
                    <a:cubicBezTo>
                      <a:pt x="64" y="38"/>
                      <a:pt x="76" y="44"/>
                      <a:pt x="80" y="55"/>
                    </a:cubicBezTo>
                    <a:cubicBezTo>
                      <a:pt x="85" y="65"/>
                      <a:pt x="79" y="78"/>
                      <a:pt x="69"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45" name="Freeform 62"/>
              <p:cNvSpPr>
                <a:spLocks noEditPoints="1"/>
              </p:cNvSpPr>
              <p:nvPr/>
            </p:nvSpPr>
            <p:spPr bwMode="auto">
              <a:xfrm>
                <a:off x="1464" y="2020"/>
                <a:ext cx="233" cy="235"/>
              </a:xfrm>
              <a:custGeom>
                <a:avLst/>
                <a:gdLst>
                  <a:gd name="T0" fmla="*/ 134 w 160"/>
                  <a:gd name="T1" fmla="*/ 47 h 161"/>
                  <a:gd name="T2" fmla="*/ 128 w 160"/>
                  <a:gd name="T3" fmla="*/ 40 h 161"/>
                  <a:gd name="T4" fmla="*/ 135 w 160"/>
                  <a:gd name="T5" fmla="*/ 23 h 161"/>
                  <a:gd name="T6" fmla="*/ 124 w 160"/>
                  <a:gd name="T7" fmla="*/ 14 h 161"/>
                  <a:gd name="T8" fmla="*/ 109 w 160"/>
                  <a:gd name="T9" fmla="*/ 24 h 161"/>
                  <a:gd name="T10" fmla="*/ 102 w 160"/>
                  <a:gd name="T11" fmla="*/ 22 h 161"/>
                  <a:gd name="T12" fmla="*/ 99 w 160"/>
                  <a:gd name="T13" fmla="*/ 3 h 161"/>
                  <a:gd name="T14" fmla="*/ 85 w 160"/>
                  <a:gd name="T15" fmla="*/ 0 h 161"/>
                  <a:gd name="T16" fmla="*/ 77 w 160"/>
                  <a:gd name="T17" fmla="*/ 17 h 161"/>
                  <a:gd name="T18" fmla="*/ 69 w 160"/>
                  <a:gd name="T19" fmla="*/ 19 h 161"/>
                  <a:gd name="T20" fmla="*/ 58 w 160"/>
                  <a:gd name="T21" fmla="*/ 4 h 161"/>
                  <a:gd name="T22" fmla="*/ 44 w 160"/>
                  <a:gd name="T23" fmla="*/ 9 h 161"/>
                  <a:gd name="T24" fmla="*/ 46 w 160"/>
                  <a:gd name="T25" fmla="*/ 27 h 161"/>
                  <a:gd name="T26" fmla="*/ 39 w 160"/>
                  <a:gd name="T27" fmla="*/ 33 h 161"/>
                  <a:gd name="T28" fmla="*/ 22 w 160"/>
                  <a:gd name="T29" fmla="*/ 26 h 161"/>
                  <a:gd name="T30" fmla="*/ 13 w 160"/>
                  <a:gd name="T31" fmla="*/ 37 h 161"/>
                  <a:gd name="T32" fmla="*/ 23 w 160"/>
                  <a:gd name="T33" fmla="*/ 52 h 161"/>
                  <a:gd name="T34" fmla="*/ 21 w 160"/>
                  <a:gd name="T35" fmla="*/ 59 h 161"/>
                  <a:gd name="T36" fmla="*/ 2 w 160"/>
                  <a:gd name="T37" fmla="*/ 62 h 161"/>
                  <a:gd name="T38" fmla="*/ 0 w 160"/>
                  <a:gd name="T39" fmla="*/ 76 h 161"/>
                  <a:gd name="T40" fmla="*/ 16 w 160"/>
                  <a:gd name="T41" fmla="*/ 84 h 161"/>
                  <a:gd name="T42" fmla="*/ 18 w 160"/>
                  <a:gd name="T43" fmla="*/ 92 h 161"/>
                  <a:gd name="T44" fmla="*/ 3 w 160"/>
                  <a:gd name="T45" fmla="*/ 103 h 161"/>
                  <a:gd name="T46" fmla="*/ 8 w 160"/>
                  <a:gd name="T47" fmla="*/ 117 h 161"/>
                  <a:gd name="T48" fmla="*/ 26 w 160"/>
                  <a:gd name="T49" fmla="*/ 115 h 161"/>
                  <a:gd name="T50" fmla="*/ 32 w 160"/>
                  <a:gd name="T51" fmla="*/ 121 h 161"/>
                  <a:gd name="T52" fmla="*/ 25 w 160"/>
                  <a:gd name="T53" fmla="*/ 138 h 161"/>
                  <a:gd name="T54" fmla="*/ 36 w 160"/>
                  <a:gd name="T55" fmla="*/ 148 h 161"/>
                  <a:gd name="T56" fmla="*/ 51 w 160"/>
                  <a:gd name="T57" fmla="*/ 137 h 161"/>
                  <a:gd name="T58" fmla="*/ 58 w 160"/>
                  <a:gd name="T59" fmla="*/ 140 h 161"/>
                  <a:gd name="T60" fmla="*/ 61 w 160"/>
                  <a:gd name="T61" fmla="*/ 158 h 161"/>
                  <a:gd name="T62" fmla="*/ 75 w 160"/>
                  <a:gd name="T63" fmla="*/ 161 h 161"/>
                  <a:gd name="T64" fmla="*/ 83 w 160"/>
                  <a:gd name="T65" fmla="*/ 144 h 161"/>
                  <a:gd name="T66" fmla="*/ 91 w 160"/>
                  <a:gd name="T67" fmla="*/ 143 h 161"/>
                  <a:gd name="T68" fmla="*/ 102 w 160"/>
                  <a:gd name="T69" fmla="*/ 158 h 161"/>
                  <a:gd name="T70" fmla="*/ 116 w 160"/>
                  <a:gd name="T71" fmla="*/ 153 h 161"/>
                  <a:gd name="T72" fmla="*/ 114 w 160"/>
                  <a:gd name="T73" fmla="*/ 135 h 161"/>
                  <a:gd name="T74" fmla="*/ 121 w 160"/>
                  <a:gd name="T75" fmla="*/ 129 h 161"/>
                  <a:gd name="T76" fmla="*/ 138 w 160"/>
                  <a:gd name="T77" fmla="*/ 136 h 161"/>
                  <a:gd name="T78" fmla="*/ 147 w 160"/>
                  <a:gd name="T79" fmla="*/ 125 h 161"/>
                  <a:gd name="T80" fmla="*/ 137 w 160"/>
                  <a:gd name="T81" fmla="*/ 110 h 161"/>
                  <a:gd name="T82" fmla="*/ 139 w 160"/>
                  <a:gd name="T83" fmla="*/ 103 h 161"/>
                  <a:gd name="T84" fmla="*/ 158 w 160"/>
                  <a:gd name="T85" fmla="*/ 100 h 161"/>
                  <a:gd name="T86" fmla="*/ 160 w 160"/>
                  <a:gd name="T87" fmla="*/ 86 h 161"/>
                  <a:gd name="T88" fmla="*/ 144 w 160"/>
                  <a:gd name="T89" fmla="*/ 78 h 161"/>
                  <a:gd name="T90" fmla="*/ 142 w 160"/>
                  <a:gd name="T91" fmla="*/ 70 h 161"/>
                  <a:gd name="T92" fmla="*/ 157 w 160"/>
                  <a:gd name="T93" fmla="*/ 59 h 161"/>
                  <a:gd name="T94" fmla="*/ 152 w 160"/>
                  <a:gd name="T95" fmla="*/ 45 h 161"/>
                  <a:gd name="T96" fmla="*/ 87 w 160"/>
                  <a:gd name="T97" fmla="*/ 104 h 161"/>
                  <a:gd name="T98" fmla="*/ 68 w 160"/>
                  <a:gd name="T99" fmla="*/ 55 h 161"/>
                  <a:gd name="T100" fmla="*/ 87 w 160"/>
                  <a:gd name="T101" fmla="*/ 10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161">
                    <a:moveTo>
                      <a:pt x="151" y="44"/>
                    </a:moveTo>
                    <a:cubicBezTo>
                      <a:pt x="134" y="47"/>
                      <a:pt x="134" y="47"/>
                      <a:pt x="134" y="47"/>
                    </a:cubicBezTo>
                    <a:cubicBezTo>
                      <a:pt x="133" y="46"/>
                      <a:pt x="133" y="46"/>
                      <a:pt x="133" y="46"/>
                    </a:cubicBezTo>
                    <a:cubicBezTo>
                      <a:pt x="128" y="40"/>
                      <a:pt x="128" y="40"/>
                      <a:pt x="128" y="40"/>
                    </a:cubicBezTo>
                    <a:cubicBezTo>
                      <a:pt x="128" y="39"/>
                      <a:pt x="128" y="39"/>
                      <a:pt x="128" y="39"/>
                    </a:cubicBezTo>
                    <a:cubicBezTo>
                      <a:pt x="135" y="23"/>
                      <a:pt x="135" y="23"/>
                      <a:pt x="135" y="23"/>
                    </a:cubicBezTo>
                    <a:cubicBezTo>
                      <a:pt x="135" y="22"/>
                      <a:pt x="135" y="22"/>
                      <a:pt x="135" y="22"/>
                    </a:cubicBezTo>
                    <a:cubicBezTo>
                      <a:pt x="124" y="14"/>
                      <a:pt x="124" y="14"/>
                      <a:pt x="124" y="14"/>
                    </a:cubicBezTo>
                    <a:cubicBezTo>
                      <a:pt x="123" y="14"/>
                      <a:pt x="123" y="14"/>
                      <a:pt x="123" y="14"/>
                    </a:cubicBezTo>
                    <a:cubicBezTo>
                      <a:pt x="109" y="24"/>
                      <a:pt x="109" y="24"/>
                      <a:pt x="109" y="24"/>
                    </a:cubicBezTo>
                    <a:cubicBezTo>
                      <a:pt x="108" y="24"/>
                      <a:pt x="108" y="24"/>
                      <a:pt x="108" y="24"/>
                    </a:cubicBezTo>
                    <a:cubicBezTo>
                      <a:pt x="102" y="22"/>
                      <a:pt x="102" y="22"/>
                      <a:pt x="102" y="22"/>
                    </a:cubicBezTo>
                    <a:cubicBezTo>
                      <a:pt x="101" y="21"/>
                      <a:pt x="101" y="21"/>
                      <a:pt x="101" y="21"/>
                    </a:cubicBezTo>
                    <a:cubicBezTo>
                      <a:pt x="99" y="3"/>
                      <a:pt x="99" y="3"/>
                      <a:pt x="99" y="3"/>
                    </a:cubicBezTo>
                    <a:cubicBezTo>
                      <a:pt x="99" y="3"/>
                      <a:pt x="99" y="3"/>
                      <a:pt x="99" y="3"/>
                    </a:cubicBezTo>
                    <a:cubicBezTo>
                      <a:pt x="85" y="0"/>
                      <a:pt x="85" y="0"/>
                      <a:pt x="85" y="0"/>
                    </a:cubicBezTo>
                    <a:cubicBezTo>
                      <a:pt x="84" y="1"/>
                      <a:pt x="84" y="1"/>
                      <a:pt x="84" y="1"/>
                    </a:cubicBezTo>
                    <a:cubicBezTo>
                      <a:pt x="77" y="17"/>
                      <a:pt x="77" y="17"/>
                      <a:pt x="77" y="17"/>
                    </a:cubicBezTo>
                    <a:cubicBezTo>
                      <a:pt x="76" y="18"/>
                      <a:pt x="76" y="18"/>
                      <a:pt x="76" y="18"/>
                    </a:cubicBezTo>
                    <a:cubicBezTo>
                      <a:pt x="69" y="19"/>
                      <a:pt x="69" y="19"/>
                      <a:pt x="69" y="19"/>
                    </a:cubicBezTo>
                    <a:cubicBezTo>
                      <a:pt x="68" y="18"/>
                      <a:pt x="68" y="18"/>
                      <a:pt x="68" y="18"/>
                    </a:cubicBezTo>
                    <a:cubicBezTo>
                      <a:pt x="58" y="4"/>
                      <a:pt x="58" y="4"/>
                      <a:pt x="58" y="4"/>
                    </a:cubicBezTo>
                    <a:cubicBezTo>
                      <a:pt x="57" y="4"/>
                      <a:pt x="57" y="4"/>
                      <a:pt x="57" y="4"/>
                    </a:cubicBezTo>
                    <a:cubicBezTo>
                      <a:pt x="44" y="9"/>
                      <a:pt x="44" y="9"/>
                      <a:pt x="44" y="9"/>
                    </a:cubicBezTo>
                    <a:cubicBezTo>
                      <a:pt x="43" y="10"/>
                      <a:pt x="43" y="10"/>
                      <a:pt x="43" y="10"/>
                    </a:cubicBezTo>
                    <a:cubicBezTo>
                      <a:pt x="46" y="27"/>
                      <a:pt x="46" y="27"/>
                      <a:pt x="46" y="27"/>
                    </a:cubicBezTo>
                    <a:cubicBezTo>
                      <a:pt x="45" y="28"/>
                      <a:pt x="45" y="28"/>
                      <a:pt x="45" y="28"/>
                    </a:cubicBezTo>
                    <a:cubicBezTo>
                      <a:pt x="39" y="33"/>
                      <a:pt x="39" y="33"/>
                      <a:pt x="39" y="33"/>
                    </a:cubicBezTo>
                    <a:cubicBezTo>
                      <a:pt x="38" y="33"/>
                      <a:pt x="38" y="33"/>
                      <a:pt x="38" y="33"/>
                    </a:cubicBezTo>
                    <a:cubicBezTo>
                      <a:pt x="22" y="26"/>
                      <a:pt x="22" y="26"/>
                      <a:pt x="22" y="26"/>
                    </a:cubicBezTo>
                    <a:cubicBezTo>
                      <a:pt x="21" y="26"/>
                      <a:pt x="21" y="26"/>
                      <a:pt x="21" y="26"/>
                    </a:cubicBezTo>
                    <a:cubicBezTo>
                      <a:pt x="13" y="37"/>
                      <a:pt x="13" y="37"/>
                      <a:pt x="13" y="37"/>
                    </a:cubicBezTo>
                    <a:cubicBezTo>
                      <a:pt x="13" y="38"/>
                      <a:pt x="13" y="38"/>
                      <a:pt x="13" y="38"/>
                    </a:cubicBezTo>
                    <a:cubicBezTo>
                      <a:pt x="23" y="52"/>
                      <a:pt x="23" y="52"/>
                      <a:pt x="23" y="52"/>
                    </a:cubicBezTo>
                    <a:cubicBezTo>
                      <a:pt x="24" y="53"/>
                      <a:pt x="24" y="53"/>
                      <a:pt x="24" y="53"/>
                    </a:cubicBezTo>
                    <a:cubicBezTo>
                      <a:pt x="21" y="59"/>
                      <a:pt x="21" y="59"/>
                      <a:pt x="21" y="59"/>
                    </a:cubicBezTo>
                    <a:cubicBezTo>
                      <a:pt x="21" y="59"/>
                      <a:pt x="20" y="60"/>
                      <a:pt x="20" y="60"/>
                    </a:cubicBezTo>
                    <a:cubicBezTo>
                      <a:pt x="2" y="62"/>
                      <a:pt x="2" y="62"/>
                      <a:pt x="2" y="62"/>
                    </a:cubicBezTo>
                    <a:cubicBezTo>
                      <a:pt x="2" y="62"/>
                      <a:pt x="2" y="62"/>
                      <a:pt x="2" y="62"/>
                    </a:cubicBezTo>
                    <a:cubicBezTo>
                      <a:pt x="0" y="76"/>
                      <a:pt x="0" y="76"/>
                      <a:pt x="0" y="76"/>
                    </a:cubicBezTo>
                    <a:cubicBezTo>
                      <a:pt x="0" y="77"/>
                      <a:pt x="0" y="77"/>
                      <a:pt x="0" y="77"/>
                    </a:cubicBezTo>
                    <a:cubicBezTo>
                      <a:pt x="16" y="84"/>
                      <a:pt x="16" y="84"/>
                      <a:pt x="16" y="84"/>
                    </a:cubicBezTo>
                    <a:cubicBezTo>
                      <a:pt x="17" y="85"/>
                      <a:pt x="17" y="85"/>
                      <a:pt x="17" y="85"/>
                    </a:cubicBezTo>
                    <a:cubicBezTo>
                      <a:pt x="18" y="92"/>
                      <a:pt x="18" y="92"/>
                      <a:pt x="18" y="92"/>
                    </a:cubicBezTo>
                    <a:cubicBezTo>
                      <a:pt x="17" y="93"/>
                      <a:pt x="17" y="93"/>
                      <a:pt x="17" y="93"/>
                    </a:cubicBezTo>
                    <a:cubicBezTo>
                      <a:pt x="3" y="103"/>
                      <a:pt x="3" y="103"/>
                      <a:pt x="3" y="103"/>
                    </a:cubicBezTo>
                    <a:cubicBezTo>
                      <a:pt x="3" y="104"/>
                      <a:pt x="3" y="104"/>
                      <a:pt x="3" y="104"/>
                    </a:cubicBezTo>
                    <a:cubicBezTo>
                      <a:pt x="8" y="117"/>
                      <a:pt x="8" y="117"/>
                      <a:pt x="8" y="117"/>
                    </a:cubicBezTo>
                    <a:cubicBezTo>
                      <a:pt x="9" y="117"/>
                      <a:pt x="9" y="117"/>
                      <a:pt x="9" y="117"/>
                    </a:cubicBezTo>
                    <a:cubicBezTo>
                      <a:pt x="26" y="115"/>
                      <a:pt x="26" y="115"/>
                      <a:pt x="26" y="115"/>
                    </a:cubicBezTo>
                    <a:cubicBezTo>
                      <a:pt x="27" y="116"/>
                      <a:pt x="27" y="116"/>
                      <a:pt x="27" y="116"/>
                    </a:cubicBezTo>
                    <a:cubicBezTo>
                      <a:pt x="32" y="121"/>
                      <a:pt x="32" y="121"/>
                      <a:pt x="32" y="121"/>
                    </a:cubicBezTo>
                    <a:cubicBezTo>
                      <a:pt x="32" y="122"/>
                      <a:pt x="32" y="122"/>
                      <a:pt x="32" y="122"/>
                    </a:cubicBezTo>
                    <a:cubicBezTo>
                      <a:pt x="25" y="138"/>
                      <a:pt x="25" y="138"/>
                      <a:pt x="25" y="138"/>
                    </a:cubicBezTo>
                    <a:cubicBezTo>
                      <a:pt x="25" y="139"/>
                      <a:pt x="25" y="139"/>
                      <a:pt x="25" y="139"/>
                    </a:cubicBezTo>
                    <a:cubicBezTo>
                      <a:pt x="36" y="148"/>
                      <a:pt x="36" y="148"/>
                      <a:pt x="36" y="148"/>
                    </a:cubicBezTo>
                    <a:cubicBezTo>
                      <a:pt x="37" y="148"/>
                      <a:pt x="37" y="148"/>
                      <a:pt x="37" y="148"/>
                    </a:cubicBezTo>
                    <a:cubicBezTo>
                      <a:pt x="51" y="137"/>
                      <a:pt x="51" y="137"/>
                      <a:pt x="51" y="137"/>
                    </a:cubicBezTo>
                    <a:cubicBezTo>
                      <a:pt x="52" y="137"/>
                      <a:pt x="52" y="137"/>
                      <a:pt x="52" y="137"/>
                    </a:cubicBezTo>
                    <a:cubicBezTo>
                      <a:pt x="58" y="140"/>
                      <a:pt x="58" y="140"/>
                      <a:pt x="58" y="140"/>
                    </a:cubicBezTo>
                    <a:cubicBezTo>
                      <a:pt x="59" y="141"/>
                      <a:pt x="59" y="141"/>
                      <a:pt x="59" y="141"/>
                    </a:cubicBezTo>
                    <a:cubicBezTo>
                      <a:pt x="61" y="158"/>
                      <a:pt x="61" y="158"/>
                      <a:pt x="61" y="158"/>
                    </a:cubicBezTo>
                    <a:cubicBezTo>
                      <a:pt x="61" y="159"/>
                      <a:pt x="61" y="159"/>
                      <a:pt x="61" y="159"/>
                    </a:cubicBezTo>
                    <a:cubicBezTo>
                      <a:pt x="75" y="161"/>
                      <a:pt x="75" y="161"/>
                      <a:pt x="75" y="161"/>
                    </a:cubicBezTo>
                    <a:cubicBezTo>
                      <a:pt x="76" y="161"/>
                      <a:pt x="76" y="161"/>
                      <a:pt x="76" y="161"/>
                    </a:cubicBezTo>
                    <a:cubicBezTo>
                      <a:pt x="83" y="144"/>
                      <a:pt x="83" y="144"/>
                      <a:pt x="83" y="144"/>
                    </a:cubicBezTo>
                    <a:cubicBezTo>
                      <a:pt x="84" y="144"/>
                      <a:pt x="84" y="144"/>
                      <a:pt x="84" y="144"/>
                    </a:cubicBezTo>
                    <a:cubicBezTo>
                      <a:pt x="91" y="143"/>
                      <a:pt x="91" y="143"/>
                      <a:pt x="91" y="143"/>
                    </a:cubicBezTo>
                    <a:cubicBezTo>
                      <a:pt x="91" y="143"/>
                      <a:pt x="92" y="143"/>
                      <a:pt x="92" y="143"/>
                    </a:cubicBezTo>
                    <a:cubicBezTo>
                      <a:pt x="102" y="158"/>
                      <a:pt x="102" y="158"/>
                      <a:pt x="102" y="158"/>
                    </a:cubicBezTo>
                    <a:cubicBezTo>
                      <a:pt x="103" y="158"/>
                      <a:pt x="103" y="158"/>
                      <a:pt x="103" y="158"/>
                    </a:cubicBezTo>
                    <a:cubicBezTo>
                      <a:pt x="116" y="153"/>
                      <a:pt x="116" y="153"/>
                      <a:pt x="116" y="153"/>
                    </a:cubicBezTo>
                    <a:cubicBezTo>
                      <a:pt x="117" y="152"/>
                      <a:pt x="117" y="152"/>
                      <a:pt x="117" y="152"/>
                    </a:cubicBezTo>
                    <a:cubicBezTo>
                      <a:pt x="114" y="135"/>
                      <a:pt x="114" y="135"/>
                      <a:pt x="114" y="135"/>
                    </a:cubicBezTo>
                    <a:cubicBezTo>
                      <a:pt x="115" y="133"/>
                      <a:pt x="115" y="133"/>
                      <a:pt x="115" y="133"/>
                    </a:cubicBezTo>
                    <a:cubicBezTo>
                      <a:pt x="121" y="129"/>
                      <a:pt x="121" y="129"/>
                      <a:pt x="121" y="129"/>
                    </a:cubicBezTo>
                    <a:cubicBezTo>
                      <a:pt x="122" y="129"/>
                      <a:pt x="122" y="129"/>
                      <a:pt x="122" y="129"/>
                    </a:cubicBezTo>
                    <a:cubicBezTo>
                      <a:pt x="138" y="136"/>
                      <a:pt x="138" y="136"/>
                      <a:pt x="138" y="136"/>
                    </a:cubicBezTo>
                    <a:cubicBezTo>
                      <a:pt x="139" y="136"/>
                      <a:pt x="139" y="136"/>
                      <a:pt x="139" y="136"/>
                    </a:cubicBezTo>
                    <a:cubicBezTo>
                      <a:pt x="147" y="125"/>
                      <a:pt x="147" y="125"/>
                      <a:pt x="147" y="125"/>
                    </a:cubicBezTo>
                    <a:cubicBezTo>
                      <a:pt x="147" y="124"/>
                      <a:pt x="147" y="124"/>
                      <a:pt x="147" y="124"/>
                    </a:cubicBezTo>
                    <a:cubicBezTo>
                      <a:pt x="137" y="110"/>
                      <a:pt x="137" y="110"/>
                      <a:pt x="137" y="110"/>
                    </a:cubicBezTo>
                    <a:cubicBezTo>
                      <a:pt x="136" y="109"/>
                      <a:pt x="136" y="109"/>
                      <a:pt x="136" y="109"/>
                    </a:cubicBezTo>
                    <a:cubicBezTo>
                      <a:pt x="139" y="103"/>
                      <a:pt x="139" y="103"/>
                      <a:pt x="139" y="103"/>
                    </a:cubicBezTo>
                    <a:cubicBezTo>
                      <a:pt x="140" y="102"/>
                      <a:pt x="140" y="102"/>
                      <a:pt x="140" y="102"/>
                    </a:cubicBezTo>
                    <a:cubicBezTo>
                      <a:pt x="158" y="100"/>
                      <a:pt x="158" y="100"/>
                      <a:pt x="158" y="100"/>
                    </a:cubicBezTo>
                    <a:cubicBezTo>
                      <a:pt x="158" y="100"/>
                      <a:pt x="158" y="100"/>
                      <a:pt x="158" y="99"/>
                    </a:cubicBezTo>
                    <a:cubicBezTo>
                      <a:pt x="160" y="86"/>
                      <a:pt x="160" y="86"/>
                      <a:pt x="160" y="86"/>
                    </a:cubicBezTo>
                    <a:cubicBezTo>
                      <a:pt x="160" y="85"/>
                      <a:pt x="160" y="85"/>
                      <a:pt x="160" y="85"/>
                    </a:cubicBezTo>
                    <a:cubicBezTo>
                      <a:pt x="144" y="78"/>
                      <a:pt x="144" y="78"/>
                      <a:pt x="144" y="78"/>
                    </a:cubicBezTo>
                    <a:cubicBezTo>
                      <a:pt x="143" y="77"/>
                      <a:pt x="143" y="77"/>
                      <a:pt x="143" y="77"/>
                    </a:cubicBezTo>
                    <a:cubicBezTo>
                      <a:pt x="142" y="70"/>
                      <a:pt x="142" y="70"/>
                      <a:pt x="142" y="70"/>
                    </a:cubicBezTo>
                    <a:cubicBezTo>
                      <a:pt x="143" y="69"/>
                      <a:pt x="143" y="69"/>
                      <a:pt x="143" y="69"/>
                    </a:cubicBezTo>
                    <a:cubicBezTo>
                      <a:pt x="157" y="59"/>
                      <a:pt x="157" y="59"/>
                      <a:pt x="157" y="59"/>
                    </a:cubicBezTo>
                    <a:cubicBezTo>
                      <a:pt x="157" y="58"/>
                      <a:pt x="157" y="58"/>
                      <a:pt x="157" y="58"/>
                    </a:cubicBezTo>
                    <a:cubicBezTo>
                      <a:pt x="152" y="45"/>
                      <a:pt x="152" y="45"/>
                      <a:pt x="152" y="45"/>
                    </a:cubicBezTo>
                    <a:lnTo>
                      <a:pt x="151" y="44"/>
                    </a:lnTo>
                    <a:close/>
                    <a:moveTo>
                      <a:pt x="87" y="104"/>
                    </a:moveTo>
                    <a:cubicBezTo>
                      <a:pt x="74" y="110"/>
                      <a:pt x="58" y="103"/>
                      <a:pt x="53" y="89"/>
                    </a:cubicBezTo>
                    <a:cubicBezTo>
                      <a:pt x="47" y="76"/>
                      <a:pt x="54" y="60"/>
                      <a:pt x="68" y="55"/>
                    </a:cubicBezTo>
                    <a:cubicBezTo>
                      <a:pt x="81" y="49"/>
                      <a:pt x="97" y="56"/>
                      <a:pt x="102" y="70"/>
                    </a:cubicBezTo>
                    <a:cubicBezTo>
                      <a:pt x="108" y="83"/>
                      <a:pt x="101" y="99"/>
                      <a:pt x="87"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46" name="Freeform 63"/>
              <p:cNvSpPr/>
              <p:nvPr/>
            </p:nvSpPr>
            <p:spPr bwMode="auto">
              <a:xfrm>
                <a:off x="1952" y="3065"/>
                <a:ext cx="233" cy="152"/>
              </a:xfrm>
              <a:custGeom>
                <a:avLst/>
                <a:gdLst>
                  <a:gd name="T0" fmla="*/ 2 w 160"/>
                  <a:gd name="T1" fmla="*/ 5 h 105"/>
                  <a:gd name="T2" fmla="*/ 4 w 160"/>
                  <a:gd name="T3" fmla="*/ 1 h 105"/>
                  <a:gd name="T4" fmla="*/ 8 w 160"/>
                  <a:gd name="T5" fmla="*/ 0 h 105"/>
                  <a:gd name="T6" fmla="*/ 15 w 160"/>
                  <a:gd name="T7" fmla="*/ 0 h 105"/>
                  <a:gd name="T8" fmla="*/ 34 w 160"/>
                  <a:gd name="T9" fmla="*/ 2 h 105"/>
                  <a:gd name="T10" fmla="*/ 36 w 160"/>
                  <a:gd name="T11" fmla="*/ 2 h 105"/>
                  <a:gd name="T12" fmla="*/ 36 w 160"/>
                  <a:gd name="T13" fmla="*/ 2 h 105"/>
                  <a:gd name="T14" fmla="*/ 39 w 160"/>
                  <a:gd name="T15" fmla="*/ 8 h 105"/>
                  <a:gd name="T16" fmla="*/ 35 w 160"/>
                  <a:gd name="T17" fmla="*/ 13 h 105"/>
                  <a:gd name="T18" fmla="*/ 33 w 160"/>
                  <a:gd name="T19" fmla="*/ 13 h 105"/>
                  <a:gd name="T20" fmla="*/ 27 w 160"/>
                  <a:gd name="T21" fmla="*/ 12 h 105"/>
                  <a:gd name="T22" fmla="*/ 23 w 160"/>
                  <a:gd name="T23" fmla="*/ 12 h 105"/>
                  <a:gd name="T24" fmla="*/ 29 w 160"/>
                  <a:gd name="T25" fmla="*/ 17 h 105"/>
                  <a:gd name="T26" fmla="*/ 40 w 160"/>
                  <a:gd name="T27" fmla="*/ 28 h 105"/>
                  <a:gd name="T28" fmla="*/ 46 w 160"/>
                  <a:gd name="T29" fmla="*/ 34 h 105"/>
                  <a:gd name="T30" fmla="*/ 54 w 160"/>
                  <a:gd name="T31" fmla="*/ 41 h 105"/>
                  <a:gd name="T32" fmla="*/ 59 w 160"/>
                  <a:gd name="T33" fmla="*/ 45 h 105"/>
                  <a:gd name="T34" fmla="*/ 65 w 160"/>
                  <a:gd name="T35" fmla="*/ 40 h 105"/>
                  <a:gd name="T36" fmla="*/ 67 w 160"/>
                  <a:gd name="T37" fmla="*/ 38 h 105"/>
                  <a:gd name="T38" fmla="*/ 74 w 160"/>
                  <a:gd name="T39" fmla="*/ 32 h 105"/>
                  <a:gd name="T40" fmla="*/ 75 w 160"/>
                  <a:gd name="T41" fmla="*/ 31 h 105"/>
                  <a:gd name="T42" fmla="*/ 83 w 160"/>
                  <a:gd name="T43" fmla="*/ 31 h 105"/>
                  <a:gd name="T44" fmla="*/ 89 w 160"/>
                  <a:gd name="T45" fmla="*/ 36 h 105"/>
                  <a:gd name="T46" fmla="*/ 95 w 160"/>
                  <a:gd name="T47" fmla="*/ 41 h 105"/>
                  <a:gd name="T48" fmla="*/ 99 w 160"/>
                  <a:gd name="T49" fmla="*/ 44 h 105"/>
                  <a:gd name="T50" fmla="*/ 101 w 160"/>
                  <a:gd name="T51" fmla="*/ 46 h 105"/>
                  <a:gd name="T52" fmla="*/ 121 w 160"/>
                  <a:gd name="T53" fmla="*/ 64 h 105"/>
                  <a:gd name="T54" fmla="*/ 122 w 160"/>
                  <a:gd name="T55" fmla="*/ 64 h 105"/>
                  <a:gd name="T56" fmla="*/ 128 w 160"/>
                  <a:gd name="T57" fmla="*/ 69 h 105"/>
                  <a:gd name="T58" fmla="*/ 154 w 160"/>
                  <a:gd name="T59" fmla="*/ 92 h 105"/>
                  <a:gd name="T60" fmla="*/ 157 w 160"/>
                  <a:gd name="T61" fmla="*/ 95 h 105"/>
                  <a:gd name="T62" fmla="*/ 158 w 160"/>
                  <a:gd name="T63" fmla="*/ 103 h 105"/>
                  <a:gd name="T64" fmla="*/ 152 w 160"/>
                  <a:gd name="T65" fmla="*/ 104 h 105"/>
                  <a:gd name="T66" fmla="*/ 150 w 160"/>
                  <a:gd name="T67" fmla="*/ 103 h 105"/>
                  <a:gd name="T68" fmla="*/ 127 w 160"/>
                  <a:gd name="T69" fmla="*/ 83 h 105"/>
                  <a:gd name="T70" fmla="*/ 121 w 160"/>
                  <a:gd name="T71" fmla="*/ 78 h 105"/>
                  <a:gd name="T72" fmla="*/ 120 w 160"/>
                  <a:gd name="T73" fmla="*/ 78 h 105"/>
                  <a:gd name="T74" fmla="*/ 100 w 160"/>
                  <a:gd name="T75" fmla="*/ 61 h 105"/>
                  <a:gd name="T76" fmla="*/ 98 w 160"/>
                  <a:gd name="T77" fmla="*/ 59 h 105"/>
                  <a:gd name="T78" fmla="*/ 94 w 160"/>
                  <a:gd name="T79" fmla="*/ 55 h 105"/>
                  <a:gd name="T80" fmla="*/ 88 w 160"/>
                  <a:gd name="T81" fmla="*/ 50 h 105"/>
                  <a:gd name="T82" fmla="*/ 79 w 160"/>
                  <a:gd name="T83" fmla="*/ 42 h 105"/>
                  <a:gd name="T84" fmla="*/ 73 w 160"/>
                  <a:gd name="T85" fmla="*/ 48 h 105"/>
                  <a:gd name="T86" fmla="*/ 66 w 160"/>
                  <a:gd name="T87" fmla="*/ 54 h 105"/>
                  <a:gd name="T88" fmla="*/ 64 w 160"/>
                  <a:gd name="T89" fmla="*/ 56 h 105"/>
                  <a:gd name="T90" fmla="*/ 63 w 160"/>
                  <a:gd name="T91" fmla="*/ 57 h 105"/>
                  <a:gd name="T92" fmla="*/ 55 w 160"/>
                  <a:gd name="T93" fmla="*/ 57 h 105"/>
                  <a:gd name="T94" fmla="*/ 53 w 160"/>
                  <a:gd name="T95" fmla="*/ 55 h 105"/>
                  <a:gd name="T96" fmla="*/ 45 w 160"/>
                  <a:gd name="T97" fmla="*/ 48 h 105"/>
                  <a:gd name="T98" fmla="*/ 39 w 160"/>
                  <a:gd name="T99" fmla="*/ 42 h 105"/>
                  <a:gd name="T100" fmla="*/ 31 w 160"/>
                  <a:gd name="T101" fmla="*/ 35 h 105"/>
                  <a:gd name="T102" fmla="*/ 13 w 160"/>
                  <a:gd name="T103" fmla="*/ 18 h 105"/>
                  <a:gd name="T104" fmla="*/ 13 w 160"/>
                  <a:gd name="T105" fmla="*/ 18 h 105"/>
                  <a:gd name="T106" fmla="*/ 12 w 160"/>
                  <a:gd name="T107" fmla="*/ 30 h 105"/>
                  <a:gd name="T108" fmla="*/ 6 w 160"/>
                  <a:gd name="T109" fmla="*/ 36 h 105"/>
                  <a:gd name="T110" fmla="*/ 1 w 160"/>
                  <a:gd name="T111" fmla="*/ 30 h 105"/>
                  <a:gd name="T112" fmla="*/ 2 w 160"/>
                  <a:gd name="T113" fmla="*/ 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 h="105">
                    <a:moveTo>
                      <a:pt x="2" y="5"/>
                    </a:moveTo>
                    <a:cubicBezTo>
                      <a:pt x="2" y="4"/>
                      <a:pt x="3" y="2"/>
                      <a:pt x="4" y="1"/>
                    </a:cubicBezTo>
                    <a:cubicBezTo>
                      <a:pt x="5" y="0"/>
                      <a:pt x="7" y="0"/>
                      <a:pt x="8" y="0"/>
                    </a:cubicBezTo>
                    <a:cubicBezTo>
                      <a:pt x="15" y="0"/>
                      <a:pt x="15" y="0"/>
                      <a:pt x="15" y="0"/>
                    </a:cubicBezTo>
                    <a:cubicBezTo>
                      <a:pt x="34" y="2"/>
                      <a:pt x="34" y="2"/>
                      <a:pt x="34" y="2"/>
                    </a:cubicBezTo>
                    <a:cubicBezTo>
                      <a:pt x="35" y="2"/>
                      <a:pt x="35" y="2"/>
                      <a:pt x="36" y="2"/>
                    </a:cubicBezTo>
                    <a:cubicBezTo>
                      <a:pt x="36" y="2"/>
                      <a:pt x="36" y="2"/>
                      <a:pt x="36" y="2"/>
                    </a:cubicBezTo>
                    <a:cubicBezTo>
                      <a:pt x="38" y="3"/>
                      <a:pt x="39" y="5"/>
                      <a:pt x="39" y="8"/>
                    </a:cubicBezTo>
                    <a:cubicBezTo>
                      <a:pt x="39" y="10"/>
                      <a:pt x="37" y="12"/>
                      <a:pt x="35" y="13"/>
                    </a:cubicBezTo>
                    <a:cubicBezTo>
                      <a:pt x="35" y="13"/>
                      <a:pt x="34" y="13"/>
                      <a:pt x="33" y="13"/>
                    </a:cubicBezTo>
                    <a:cubicBezTo>
                      <a:pt x="27" y="12"/>
                      <a:pt x="27" y="12"/>
                      <a:pt x="27" y="12"/>
                    </a:cubicBezTo>
                    <a:cubicBezTo>
                      <a:pt x="23" y="12"/>
                      <a:pt x="23" y="12"/>
                      <a:pt x="23" y="12"/>
                    </a:cubicBezTo>
                    <a:cubicBezTo>
                      <a:pt x="29" y="17"/>
                      <a:pt x="29" y="17"/>
                      <a:pt x="29" y="17"/>
                    </a:cubicBezTo>
                    <a:cubicBezTo>
                      <a:pt x="40" y="28"/>
                      <a:pt x="40" y="28"/>
                      <a:pt x="40" y="28"/>
                    </a:cubicBezTo>
                    <a:cubicBezTo>
                      <a:pt x="46" y="34"/>
                      <a:pt x="46" y="34"/>
                      <a:pt x="46" y="34"/>
                    </a:cubicBezTo>
                    <a:cubicBezTo>
                      <a:pt x="54" y="41"/>
                      <a:pt x="54" y="41"/>
                      <a:pt x="54" y="41"/>
                    </a:cubicBezTo>
                    <a:cubicBezTo>
                      <a:pt x="59" y="45"/>
                      <a:pt x="59" y="45"/>
                      <a:pt x="59" y="45"/>
                    </a:cubicBezTo>
                    <a:cubicBezTo>
                      <a:pt x="65" y="40"/>
                      <a:pt x="65" y="40"/>
                      <a:pt x="65" y="40"/>
                    </a:cubicBezTo>
                    <a:cubicBezTo>
                      <a:pt x="67" y="38"/>
                      <a:pt x="67" y="38"/>
                      <a:pt x="67" y="38"/>
                    </a:cubicBezTo>
                    <a:cubicBezTo>
                      <a:pt x="74" y="32"/>
                      <a:pt x="74" y="32"/>
                      <a:pt x="74" y="32"/>
                    </a:cubicBezTo>
                    <a:cubicBezTo>
                      <a:pt x="75" y="31"/>
                      <a:pt x="75" y="31"/>
                      <a:pt x="75" y="31"/>
                    </a:cubicBezTo>
                    <a:cubicBezTo>
                      <a:pt x="77" y="29"/>
                      <a:pt x="81" y="29"/>
                      <a:pt x="83" y="31"/>
                    </a:cubicBezTo>
                    <a:cubicBezTo>
                      <a:pt x="89" y="36"/>
                      <a:pt x="89" y="36"/>
                      <a:pt x="89" y="36"/>
                    </a:cubicBezTo>
                    <a:cubicBezTo>
                      <a:pt x="95" y="41"/>
                      <a:pt x="95" y="41"/>
                      <a:pt x="95" y="41"/>
                    </a:cubicBezTo>
                    <a:cubicBezTo>
                      <a:pt x="99" y="44"/>
                      <a:pt x="99" y="44"/>
                      <a:pt x="99" y="44"/>
                    </a:cubicBezTo>
                    <a:cubicBezTo>
                      <a:pt x="101" y="46"/>
                      <a:pt x="101" y="46"/>
                      <a:pt x="101" y="46"/>
                    </a:cubicBezTo>
                    <a:cubicBezTo>
                      <a:pt x="121" y="64"/>
                      <a:pt x="121" y="64"/>
                      <a:pt x="121" y="64"/>
                    </a:cubicBezTo>
                    <a:cubicBezTo>
                      <a:pt x="122" y="64"/>
                      <a:pt x="122" y="64"/>
                      <a:pt x="122" y="64"/>
                    </a:cubicBezTo>
                    <a:cubicBezTo>
                      <a:pt x="128" y="69"/>
                      <a:pt x="128" y="69"/>
                      <a:pt x="128" y="69"/>
                    </a:cubicBezTo>
                    <a:cubicBezTo>
                      <a:pt x="154" y="92"/>
                      <a:pt x="154" y="92"/>
                      <a:pt x="154" y="92"/>
                    </a:cubicBezTo>
                    <a:cubicBezTo>
                      <a:pt x="157" y="95"/>
                      <a:pt x="157" y="95"/>
                      <a:pt x="157" y="95"/>
                    </a:cubicBezTo>
                    <a:cubicBezTo>
                      <a:pt x="160" y="97"/>
                      <a:pt x="160" y="100"/>
                      <a:pt x="158" y="103"/>
                    </a:cubicBezTo>
                    <a:cubicBezTo>
                      <a:pt x="156" y="104"/>
                      <a:pt x="154" y="105"/>
                      <a:pt x="152" y="104"/>
                    </a:cubicBezTo>
                    <a:cubicBezTo>
                      <a:pt x="151" y="104"/>
                      <a:pt x="150" y="104"/>
                      <a:pt x="150" y="103"/>
                    </a:cubicBezTo>
                    <a:cubicBezTo>
                      <a:pt x="127" y="83"/>
                      <a:pt x="127" y="83"/>
                      <a:pt x="127" y="83"/>
                    </a:cubicBezTo>
                    <a:cubicBezTo>
                      <a:pt x="121" y="78"/>
                      <a:pt x="121" y="78"/>
                      <a:pt x="121" y="78"/>
                    </a:cubicBezTo>
                    <a:cubicBezTo>
                      <a:pt x="120" y="78"/>
                      <a:pt x="120" y="78"/>
                      <a:pt x="120" y="78"/>
                    </a:cubicBezTo>
                    <a:cubicBezTo>
                      <a:pt x="100" y="61"/>
                      <a:pt x="100" y="61"/>
                      <a:pt x="100" y="61"/>
                    </a:cubicBezTo>
                    <a:cubicBezTo>
                      <a:pt x="98" y="59"/>
                      <a:pt x="98" y="59"/>
                      <a:pt x="98" y="59"/>
                    </a:cubicBezTo>
                    <a:cubicBezTo>
                      <a:pt x="94" y="55"/>
                      <a:pt x="94" y="55"/>
                      <a:pt x="94" y="55"/>
                    </a:cubicBezTo>
                    <a:cubicBezTo>
                      <a:pt x="88" y="50"/>
                      <a:pt x="88" y="50"/>
                      <a:pt x="88" y="50"/>
                    </a:cubicBezTo>
                    <a:cubicBezTo>
                      <a:pt x="79" y="42"/>
                      <a:pt x="79" y="42"/>
                      <a:pt x="79" y="42"/>
                    </a:cubicBezTo>
                    <a:cubicBezTo>
                      <a:pt x="73" y="48"/>
                      <a:pt x="73" y="48"/>
                      <a:pt x="73" y="48"/>
                    </a:cubicBezTo>
                    <a:cubicBezTo>
                      <a:pt x="66" y="54"/>
                      <a:pt x="66" y="54"/>
                      <a:pt x="66" y="54"/>
                    </a:cubicBezTo>
                    <a:cubicBezTo>
                      <a:pt x="64" y="56"/>
                      <a:pt x="64" y="56"/>
                      <a:pt x="64" y="56"/>
                    </a:cubicBezTo>
                    <a:cubicBezTo>
                      <a:pt x="63" y="57"/>
                      <a:pt x="63" y="57"/>
                      <a:pt x="63" y="57"/>
                    </a:cubicBezTo>
                    <a:cubicBezTo>
                      <a:pt x="61" y="59"/>
                      <a:pt x="57" y="59"/>
                      <a:pt x="55" y="57"/>
                    </a:cubicBezTo>
                    <a:cubicBezTo>
                      <a:pt x="53" y="55"/>
                      <a:pt x="53" y="55"/>
                      <a:pt x="53" y="55"/>
                    </a:cubicBezTo>
                    <a:cubicBezTo>
                      <a:pt x="45" y="48"/>
                      <a:pt x="45" y="48"/>
                      <a:pt x="45" y="48"/>
                    </a:cubicBezTo>
                    <a:cubicBezTo>
                      <a:pt x="39" y="42"/>
                      <a:pt x="39" y="42"/>
                      <a:pt x="39" y="42"/>
                    </a:cubicBezTo>
                    <a:cubicBezTo>
                      <a:pt x="31" y="35"/>
                      <a:pt x="31" y="35"/>
                      <a:pt x="31" y="35"/>
                    </a:cubicBezTo>
                    <a:cubicBezTo>
                      <a:pt x="13" y="18"/>
                      <a:pt x="13" y="18"/>
                      <a:pt x="13" y="18"/>
                    </a:cubicBezTo>
                    <a:cubicBezTo>
                      <a:pt x="13" y="18"/>
                      <a:pt x="13" y="18"/>
                      <a:pt x="13" y="18"/>
                    </a:cubicBezTo>
                    <a:cubicBezTo>
                      <a:pt x="12" y="30"/>
                      <a:pt x="12" y="30"/>
                      <a:pt x="12" y="30"/>
                    </a:cubicBezTo>
                    <a:cubicBezTo>
                      <a:pt x="12" y="34"/>
                      <a:pt x="9" y="36"/>
                      <a:pt x="6" y="36"/>
                    </a:cubicBezTo>
                    <a:cubicBezTo>
                      <a:pt x="3" y="35"/>
                      <a:pt x="0" y="33"/>
                      <a:pt x="1" y="30"/>
                    </a:cubicBez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47" name="Freeform 64"/>
              <p:cNvSpPr/>
              <p:nvPr/>
            </p:nvSpPr>
            <p:spPr bwMode="auto">
              <a:xfrm>
                <a:off x="1963" y="3107"/>
                <a:ext cx="192" cy="115"/>
              </a:xfrm>
              <a:custGeom>
                <a:avLst/>
                <a:gdLst>
                  <a:gd name="T0" fmla="*/ 0 w 192"/>
                  <a:gd name="T1" fmla="*/ 115 h 115"/>
                  <a:gd name="T2" fmla="*/ 192 w 192"/>
                  <a:gd name="T3" fmla="*/ 115 h 115"/>
                  <a:gd name="T4" fmla="*/ 107 w 192"/>
                  <a:gd name="T5" fmla="*/ 58 h 115"/>
                  <a:gd name="T6" fmla="*/ 79 w 192"/>
                  <a:gd name="T7" fmla="*/ 67 h 115"/>
                  <a:gd name="T8" fmla="*/ 0 w 192"/>
                  <a:gd name="T9" fmla="*/ 0 h 115"/>
                  <a:gd name="T10" fmla="*/ 0 w 192"/>
                  <a:gd name="T11" fmla="*/ 115 h 115"/>
                </a:gdLst>
                <a:ahLst/>
                <a:cxnLst>
                  <a:cxn ang="0">
                    <a:pos x="T0" y="T1"/>
                  </a:cxn>
                  <a:cxn ang="0">
                    <a:pos x="T2" y="T3"/>
                  </a:cxn>
                  <a:cxn ang="0">
                    <a:pos x="T4" y="T5"/>
                  </a:cxn>
                  <a:cxn ang="0">
                    <a:pos x="T6" y="T7"/>
                  </a:cxn>
                  <a:cxn ang="0">
                    <a:pos x="T8" y="T9"/>
                  </a:cxn>
                  <a:cxn ang="0">
                    <a:pos x="T10" y="T11"/>
                  </a:cxn>
                </a:cxnLst>
                <a:rect l="0" t="0" r="r" b="b"/>
                <a:pathLst>
                  <a:path w="192" h="115">
                    <a:moveTo>
                      <a:pt x="0" y="115"/>
                    </a:moveTo>
                    <a:lnTo>
                      <a:pt x="192" y="115"/>
                    </a:lnTo>
                    <a:lnTo>
                      <a:pt x="107" y="58"/>
                    </a:lnTo>
                    <a:lnTo>
                      <a:pt x="79" y="67"/>
                    </a:lnTo>
                    <a:lnTo>
                      <a:pt x="0" y="0"/>
                    </a:ln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48" name="Freeform 65"/>
              <p:cNvSpPr/>
              <p:nvPr/>
            </p:nvSpPr>
            <p:spPr bwMode="auto">
              <a:xfrm>
                <a:off x="2062" y="1853"/>
                <a:ext cx="259" cy="172"/>
              </a:xfrm>
              <a:custGeom>
                <a:avLst/>
                <a:gdLst>
                  <a:gd name="T0" fmla="*/ 2 w 178"/>
                  <a:gd name="T1" fmla="*/ 6 h 118"/>
                  <a:gd name="T2" fmla="*/ 4 w 178"/>
                  <a:gd name="T3" fmla="*/ 1 h 118"/>
                  <a:gd name="T4" fmla="*/ 8 w 178"/>
                  <a:gd name="T5" fmla="*/ 0 h 118"/>
                  <a:gd name="T6" fmla="*/ 15 w 178"/>
                  <a:gd name="T7" fmla="*/ 0 h 118"/>
                  <a:gd name="T8" fmla="*/ 37 w 178"/>
                  <a:gd name="T9" fmla="*/ 2 h 118"/>
                  <a:gd name="T10" fmla="*/ 40 w 178"/>
                  <a:gd name="T11" fmla="*/ 2 h 118"/>
                  <a:gd name="T12" fmla="*/ 40 w 178"/>
                  <a:gd name="T13" fmla="*/ 3 h 118"/>
                  <a:gd name="T14" fmla="*/ 43 w 178"/>
                  <a:gd name="T15" fmla="*/ 9 h 118"/>
                  <a:gd name="T16" fmla="*/ 39 w 178"/>
                  <a:gd name="T17" fmla="*/ 14 h 118"/>
                  <a:gd name="T18" fmla="*/ 37 w 178"/>
                  <a:gd name="T19" fmla="*/ 14 h 118"/>
                  <a:gd name="T20" fmla="*/ 29 w 178"/>
                  <a:gd name="T21" fmla="*/ 14 h 118"/>
                  <a:gd name="T22" fmla="*/ 25 w 178"/>
                  <a:gd name="T23" fmla="*/ 14 h 118"/>
                  <a:gd name="T24" fmla="*/ 32 w 178"/>
                  <a:gd name="T25" fmla="*/ 19 h 118"/>
                  <a:gd name="T26" fmla="*/ 44 w 178"/>
                  <a:gd name="T27" fmla="*/ 31 h 118"/>
                  <a:gd name="T28" fmla="*/ 51 w 178"/>
                  <a:gd name="T29" fmla="*/ 38 h 118"/>
                  <a:gd name="T30" fmla="*/ 60 w 178"/>
                  <a:gd name="T31" fmla="*/ 46 h 118"/>
                  <a:gd name="T32" fmla="*/ 65 w 178"/>
                  <a:gd name="T33" fmla="*/ 51 h 118"/>
                  <a:gd name="T34" fmla="*/ 72 w 178"/>
                  <a:gd name="T35" fmla="*/ 45 h 118"/>
                  <a:gd name="T36" fmla="*/ 75 w 178"/>
                  <a:gd name="T37" fmla="*/ 43 h 118"/>
                  <a:gd name="T38" fmla="*/ 82 w 178"/>
                  <a:gd name="T39" fmla="*/ 36 h 118"/>
                  <a:gd name="T40" fmla="*/ 84 w 178"/>
                  <a:gd name="T41" fmla="*/ 34 h 118"/>
                  <a:gd name="T42" fmla="*/ 92 w 178"/>
                  <a:gd name="T43" fmla="*/ 34 h 118"/>
                  <a:gd name="T44" fmla="*/ 99 w 178"/>
                  <a:gd name="T45" fmla="*/ 40 h 118"/>
                  <a:gd name="T46" fmla="*/ 106 w 178"/>
                  <a:gd name="T47" fmla="*/ 46 h 118"/>
                  <a:gd name="T48" fmla="*/ 110 w 178"/>
                  <a:gd name="T49" fmla="*/ 50 h 118"/>
                  <a:gd name="T50" fmla="*/ 113 w 178"/>
                  <a:gd name="T51" fmla="*/ 52 h 118"/>
                  <a:gd name="T52" fmla="*/ 135 w 178"/>
                  <a:gd name="T53" fmla="*/ 71 h 118"/>
                  <a:gd name="T54" fmla="*/ 136 w 178"/>
                  <a:gd name="T55" fmla="*/ 72 h 118"/>
                  <a:gd name="T56" fmla="*/ 143 w 178"/>
                  <a:gd name="T57" fmla="*/ 78 h 118"/>
                  <a:gd name="T58" fmla="*/ 172 w 178"/>
                  <a:gd name="T59" fmla="*/ 103 h 118"/>
                  <a:gd name="T60" fmla="*/ 176 w 178"/>
                  <a:gd name="T61" fmla="*/ 106 h 118"/>
                  <a:gd name="T62" fmla="*/ 176 w 178"/>
                  <a:gd name="T63" fmla="*/ 115 h 118"/>
                  <a:gd name="T64" fmla="*/ 170 w 178"/>
                  <a:gd name="T65" fmla="*/ 117 h 118"/>
                  <a:gd name="T66" fmla="*/ 167 w 178"/>
                  <a:gd name="T67" fmla="*/ 116 h 118"/>
                  <a:gd name="T68" fmla="*/ 141 w 178"/>
                  <a:gd name="T69" fmla="*/ 94 h 118"/>
                  <a:gd name="T70" fmla="*/ 135 w 178"/>
                  <a:gd name="T71" fmla="*/ 88 h 118"/>
                  <a:gd name="T72" fmla="*/ 134 w 178"/>
                  <a:gd name="T73" fmla="*/ 87 h 118"/>
                  <a:gd name="T74" fmla="*/ 112 w 178"/>
                  <a:gd name="T75" fmla="*/ 68 h 118"/>
                  <a:gd name="T76" fmla="*/ 109 w 178"/>
                  <a:gd name="T77" fmla="*/ 66 h 118"/>
                  <a:gd name="T78" fmla="*/ 105 w 178"/>
                  <a:gd name="T79" fmla="*/ 62 h 118"/>
                  <a:gd name="T80" fmla="*/ 98 w 178"/>
                  <a:gd name="T81" fmla="*/ 56 h 118"/>
                  <a:gd name="T82" fmla="*/ 88 w 178"/>
                  <a:gd name="T83" fmla="*/ 47 h 118"/>
                  <a:gd name="T84" fmla="*/ 81 w 178"/>
                  <a:gd name="T85" fmla="*/ 54 h 118"/>
                  <a:gd name="T86" fmla="*/ 73 w 178"/>
                  <a:gd name="T87" fmla="*/ 60 h 118"/>
                  <a:gd name="T88" fmla="*/ 71 w 178"/>
                  <a:gd name="T89" fmla="*/ 63 h 118"/>
                  <a:gd name="T90" fmla="*/ 69 w 178"/>
                  <a:gd name="T91" fmla="*/ 64 h 118"/>
                  <a:gd name="T92" fmla="*/ 61 w 178"/>
                  <a:gd name="T93" fmla="*/ 64 h 118"/>
                  <a:gd name="T94" fmla="*/ 59 w 178"/>
                  <a:gd name="T95" fmla="*/ 62 h 118"/>
                  <a:gd name="T96" fmla="*/ 50 w 178"/>
                  <a:gd name="T97" fmla="*/ 54 h 118"/>
                  <a:gd name="T98" fmla="*/ 43 w 178"/>
                  <a:gd name="T99" fmla="*/ 47 h 118"/>
                  <a:gd name="T100" fmla="*/ 34 w 178"/>
                  <a:gd name="T101" fmla="*/ 39 h 118"/>
                  <a:gd name="T102" fmla="*/ 14 w 178"/>
                  <a:gd name="T103" fmla="*/ 20 h 118"/>
                  <a:gd name="T104" fmla="*/ 13 w 178"/>
                  <a:gd name="T105" fmla="*/ 20 h 118"/>
                  <a:gd name="T106" fmla="*/ 12 w 178"/>
                  <a:gd name="T107" fmla="*/ 34 h 118"/>
                  <a:gd name="T108" fmla="*/ 6 w 178"/>
                  <a:gd name="T109" fmla="*/ 40 h 118"/>
                  <a:gd name="T110" fmla="*/ 0 w 178"/>
                  <a:gd name="T111" fmla="*/ 33 h 118"/>
                  <a:gd name="T112" fmla="*/ 2 w 178"/>
                  <a:gd name="T113" fmla="*/ 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8" h="118">
                    <a:moveTo>
                      <a:pt x="2" y="6"/>
                    </a:moveTo>
                    <a:cubicBezTo>
                      <a:pt x="2" y="4"/>
                      <a:pt x="3" y="2"/>
                      <a:pt x="4" y="1"/>
                    </a:cubicBezTo>
                    <a:cubicBezTo>
                      <a:pt x="5" y="0"/>
                      <a:pt x="7" y="0"/>
                      <a:pt x="8" y="0"/>
                    </a:cubicBezTo>
                    <a:cubicBezTo>
                      <a:pt x="15" y="0"/>
                      <a:pt x="15" y="0"/>
                      <a:pt x="15" y="0"/>
                    </a:cubicBezTo>
                    <a:cubicBezTo>
                      <a:pt x="37" y="2"/>
                      <a:pt x="37" y="2"/>
                      <a:pt x="37" y="2"/>
                    </a:cubicBezTo>
                    <a:cubicBezTo>
                      <a:pt x="38" y="2"/>
                      <a:pt x="39" y="2"/>
                      <a:pt x="40" y="2"/>
                    </a:cubicBezTo>
                    <a:cubicBezTo>
                      <a:pt x="40" y="3"/>
                      <a:pt x="40" y="3"/>
                      <a:pt x="40" y="3"/>
                    </a:cubicBezTo>
                    <a:cubicBezTo>
                      <a:pt x="42" y="4"/>
                      <a:pt x="43" y="6"/>
                      <a:pt x="43" y="9"/>
                    </a:cubicBezTo>
                    <a:cubicBezTo>
                      <a:pt x="43" y="11"/>
                      <a:pt x="41" y="13"/>
                      <a:pt x="39" y="14"/>
                    </a:cubicBezTo>
                    <a:cubicBezTo>
                      <a:pt x="38" y="14"/>
                      <a:pt x="37" y="14"/>
                      <a:pt x="37" y="14"/>
                    </a:cubicBezTo>
                    <a:cubicBezTo>
                      <a:pt x="29" y="14"/>
                      <a:pt x="29" y="14"/>
                      <a:pt x="29" y="14"/>
                    </a:cubicBezTo>
                    <a:cubicBezTo>
                      <a:pt x="25" y="14"/>
                      <a:pt x="25" y="14"/>
                      <a:pt x="25" y="14"/>
                    </a:cubicBezTo>
                    <a:cubicBezTo>
                      <a:pt x="32" y="19"/>
                      <a:pt x="32" y="19"/>
                      <a:pt x="32" y="19"/>
                    </a:cubicBezTo>
                    <a:cubicBezTo>
                      <a:pt x="44" y="31"/>
                      <a:pt x="44" y="31"/>
                      <a:pt x="44" y="31"/>
                    </a:cubicBezTo>
                    <a:cubicBezTo>
                      <a:pt x="51" y="38"/>
                      <a:pt x="51" y="38"/>
                      <a:pt x="51" y="38"/>
                    </a:cubicBezTo>
                    <a:cubicBezTo>
                      <a:pt x="60" y="46"/>
                      <a:pt x="60" y="46"/>
                      <a:pt x="60" y="46"/>
                    </a:cubicBezTo>
                    <a:cubicBezTo>
                      <a:pt x="65" y="51"/>
                      <a:pt x="65" y="51"/>
                      <a:pt x="65" y="51"/>
                    </a:cubicBezTo>
                    <a:cubicBezTo>
                      <a:pt x="72" y="45"/>
                      <a:pt x="72" y="45"/>
                      <a:pt x="72" y="45"/>
                    </a:cubicBezTo>
                    <a:cubicBezTo>
                      <a:pt x="75" y="43"/>
                      <a:pt x="75" y="43"/>
                      <a:pt x="75" y="43"/>
                    </a:cubicBezTo>
                    <a:cubicBezTo>
                      <a:pt x="82" y="36"/>
                      <a:pt x="82" y="36"/>
                      <a:pt x="82" y="36"/>
                    </a:cubicBezTo>
                    <a:cubicBezTo>
                      <a:pt x="84" y="34"/>
                      <a:pt x="84" y="34"/>
                      <a:pt x="84" y="34"/>
                    </a:cubicBezTo>
                    <a:cubicBezTo>
                      <a:pt x="86" y="32"/>
                      <a:pt x="90" y="32"/>
                      <a:pt x="92" y="34"/>
                    </a:cubicBezTo>
                    <a:cubicBezTo>
                      <a:pt x="99" y="40"/>
                      <a:pt x="99" y="40"/>
                      <a:pt x="99" y="40"/>
                    </a:cubicBezTo>
                    <a:cubicBezTo>
                      <a:pt x="106" y="46"/>
                      <a:pt x="106" y="46"/>
                      <a:pt x="106" y="46"/>
                    </a:cubicBezTo>
                    <a:cubicBezTo>
                      <a:pt x="110" y="50"/>
                      <a:pt x="110" y="50"/>
                      <a:pt x="110" y="50"/>
                    </a:cubicBezTo>
                    <a:cubicBezTo>
                      <a:pt x="113" y="52"/>
                      <a:pt x="113" y="52"/>
                      <a:pt x="113" y="52"/>
                    </a:cubicBezTo>
                    <a:cubicBezTo>
                      <a:pt x="135" y="71"/>
                      <a:pt x="135" y="71"/>
                      <a:pt x="135" y="71"/>
                    </a:cubicBezTo>
                    <a:cubicBezTo>
                      <a:pt x="136" y="72"/>
                      <a:pt x="136" y="72"/>
                      <a:pt x="136" y="72"/>
                    </a:cubicBezTo>
                    <a:cubicBezTo>
                      <a:pt x="143" y="78"/>
                      <a:pt x="143" y="78"/>
                      <a:pt x="143" y="78"/>
                    </a:cubicBezTo>
                    <a:cubicBezTo>
                      <a:pt x="172" y="103"/>
                      <a:pt x="172" y="103"/>
                      <a:pt x="172" y="103"/>
                    </a:cubicBezTo>
                    <a:cubicBezTo>
                      <a:pt x="176" y="106"/>
                      <a:pt x="176" y="106"/>
                      <a:pt x="176" y="106"/>
                    </a:cubicBezTo>
                    <a:cubicBezTo>
                      <a:pt x="178" y="108"/>
                      <a:pt x="178" y="112"/>
                      <a:pt x="176" y="115"/>
                    </a:cubicBezTo>
                    <a:cubicBezTo>
                      <a:pt x="175" y="117"/>
                      <a:pt x="172" y="118"/>
                      <a:pt x="170" y="117"/>
                    </a:cubicBezTo>
                    <a:cubicBezTo>
                      <a:pt x="169" y="117"/>
                      <a:pt x="168" y="116"/>
                      <a:pt x="167" y="116"/>
                    </a:cubicBezTo>
                    <a:cubicBezTo>
                      <a:pt x="141" y="94"/>
                      <a:pt x="141" y="94"/>
                      <a:pt x="141" y="94"/>
                    </a:cubicBezTo>
                    <a:cubicBezTo>
                      <a:pt x="135" y="88"/>
                      <a:pt x="135" y="88"/>
                      <a:pt x="135" y="88"/>
                    </a:cubicBezTo>
                    <a:cubicBezTo>
                      <a:pt x="134" y="87"/>
                      <a:pt x="134" y="87"/>
                      <a:pt x="134" y="87"/>
                    </a:cubicBezTo>
                    <a:cubicBezTo>
                      <a:pt x="112" y="68"/>
                      <a:pt x="112" y="68"/>
                      <a:pt x="112" y="68"/>
                    </a:cubicBezTo>
                    <a:cubicBezTo>
                      <a:pt x="109" y="66"/>
                      <a:pt x="109" y="66"/>
                      <a:pt x="109" y="66"/>
                    </a:cubicBezTo>
                    <a:cubicBezTo>
                      <a:pt x="105" y="62"/>
                      <a:pt x="105" y="62"/>
                      <a:pt x="105" y="62"/>
                    </a:cubicBezTo>
                    <a:cubicBezTo>
                      <a:pt x="98" y="56"/>
                      <a:pt x="98" y="56"/>
                      <a:pt x="98" y="56"/>
                    </a:cubicBezTo>
                    <a:cubicBezTo>
                      <a:pt x="88" y="47"/>
                      <a:pt x="88" y="47"/>
                      <a:pt x="88" y="47"/>
                    </a:cubicBezTo>
                    <a:cubicBezTo>
                      <a:pt x="81" y="54"/>
                      <a:pt x="81" y="54"/>
                      <a:pt x="81" y="54"/>
                    </a:cubicBezTo>
                    <a:cubicBezTo>
                      <a:pt x="73" y="60"/>
                      <a:pt x="73" y="60"/>
                      <a:pt x="73" y="60"/>
                    </a:cubicBezTo>
                    <a:cubicBezTo>
                      <a:pt x="71" y="63"/>
                      <a:pt x="71" y="63"/>
                      <a:pt x="71" y="63"/>
                    </a:cubicBezTo>
                    <a:cubicBezTo>
                      <a:pt x="69" y="64"/>
                      <a:pt x="69" y="64"/>
                      <a:pt x="69" y="64"/>
                    </a:cubicBezTo>
                    <a:cubicBezTo>
                      <a:pt x="67" y="66"/>
                      <a:pt x="63" y="66"/>
                      <a:pt x="61" y="64"/>
                    </a:cubicBezTo>
                    <a:cubicBezTo>
                      <a:pt x="59" y="62"/>
                      <a:pt x="59" y="62"/>
                      <a:pt x="59" y="62"/>
                    </a:cubicBezTo>
                    <a:cubicBezTo>
                      <a:pt x="50" y="54"/>
                      <a:pt x="50" y="54"/>
                      <a:pt x="50" y="54"/>
                    </a:cubicBezTo>
                    <a:cubicBezTo>
                      <a:pt x="43" y="47"/>
                      <a:pt x="43" y="47"/>
                      <a:pt x="43" y="47"/>
                    </a:cubicBezTo>
                    <a:cubicBezTo>
                      <a:pt x="34" y="39"/>
                      <a:pt x="34" y="39"/>
                      <a:pt x="34" y="39"/>
                    </a:cubicBezTo>
                    <a:cubicBezTo>
                      <a:pt x="14" y="20"/>
                      <a:pt x="14" y="20"/>
                      <a:pt x="14" y="20"/>
                    </a:cubicBezTo>
                    <a:cubicBezTo>
                      <a:pt x="13" y="20"/>
                      <a:pt x="13" y="20"/>
                      <a:pt x="13" y="20"/>
                    </a:cubicBezTo>
                    <a:cubicBezTo>
                      <a:pt x="12" y="34"/>
                      <a:pt x="12" y="34"/>
                      <a:pt x="12" y="34"/>
                    </a:cubicBezTo>
                    <a:cubicBezTo>
                      <a:pt x="12" y="38"/>
                      <a:pt x="9" y="40"/>
                      <a:pt x="6" y="40"/>
                    </a:cubicBezTo>
                    <a:cubicBezTo>
                      <a:pt x="2" y="40"/>
                      <a:pt x="0" y="37"/>
                      <a:pt x="0" y="33"/>
                    </a:cubicBezTo>
                    <a:lnTo>
                      <a:pt x="2"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49" name="Freeform 66"/>
              <p:cNvSpPr/>
              <p:nvPr/>
            </p:nvSpPr>
            <p:spPr bwMode="auto">
              <a:xfrm>
                <a:off x="2074" y="1901"/>
                <a:ext cx="215" cy="130"/>
              </a:xfrm>
              <a:custGeom>
                <a:avLst/>
                <a:gdLst>
                  <a:gd name="T0" fmla="*/ 0 w 215"/>
                  <a:gd name="T1" fmla="*/ 130 h 130"/>
                  <a:gd name="T2" fmla="*/ 215 w 215"/>
                  <a:gd name="T3" fmla="*/ 130 h 130"/>
                  <a:gd name="T4" fmla="*/ 121 w 215"/>
                  <a:gd name="T5" fmla="*/ 64 h 130"/>
                  <a:gd name="T6" fmla="*/ 87 w 215"/>
                  <a:gd name="T7" fmla="*/ 74 h 130"/>
                  <a:gd name="T8" fmla="*/ 0 w 215"/>
                  <a:gd name="T9" fmla="*/ 0 h 130"/>
                  <a:gd name="T10" fmla="*/ 0 w 215"/>
                  <a:gd name="T11" fmla="*/ 130 h 130"/>
                </a:gdLst>
                <a:ahLst/>
                <a:cxnLst>
                  <a:cxn ang="0">
                    <a:pos x="T0" y="T1"/>
                  </a:cxn>
                  <a:cxn ang="0">
                    <a:pos x="T2" y="T3"/>
                  </a:cxn>
                  <a:cxn ang="0">
                    <a:pos x="T4" y="T5"/>
                  </a:cxn>
                  <a:cxn ang="0">
                    <a:pos x="T6" y="T7"/>
                  </a:cxn>
                  <a:cxn ang="0">
                    <a:pos x="T8" y="T9"/>
                  </a:cxn>
                  <a:cxn ang="0">
                    <a:pos x="T10" y="T11"/>
                  </a:cxn>
                </a:cxnLst>
                <a:rect l="0" t="0" r="r" b="b"/>
                <a:pathLst>
                  <a:path w="215" h="130">
                    <a:moveTo>
                      <a:pt x="0" y="130"/>
                    </a:moveTo>
                    <a:lnTo>
                      <a:pt x="215" y="130"/>
                    </a:lnTo>
                    <a:lnTo>
                      <a:pt x="121" y="64"/>
                    </a:lnTo>
                    <a:lnTo>
                      <a:pt x="87" y="74"/>
                    </a:lnTo>
                    <a:lnTo>
                      <a:pt x="0" y="0"/>
                    </a:lnTo>
                    <a:lnTo>
                      <a:pt x="0" y="1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50" name="Freeform 67"/>
              <p:cNvSpPr/>
              <p:nvPr/>
            </p:nvSpPr>
            <p:spPr bwMode="auto">
              <a:xfrm>
                <a:off x="670" y="1382"/>
                <a:ext cx="125" cy="55"/>
              </a:xfrm>
              <a:custGeom>
                <a:avLst/>
                <a:gdLst>
                  <a:gd name="T0" fmla="*/ 86 w 86"/>
                  <a:gd name="T1" fmla="*/ 30 h 38"/>
                  <a:gd name="T2" fmla="*/ 78 w 86"/>
                  <a:gd name="T3" fmla="*/ 38 h 38"/>
                  <a:gd name="T4" fmla="*/ 8 w 86"/>
                  <a:gd name="T5" fmla="*/ 38 h 38"/>
                  <a:gd name="T6" fmla="*/ 0 w 86"/>
                  <a:gd name="T7" fmla="*/ 30 h 38"/>
                  <a:gd name="T8" fmla="*/ 0 w 86"/>
                  <a:gd name="T9" fmla="*/ 8 h 38"/>
                  <a:gd name="T10" fmla="*/ 8 w 86"/>
                  <a:gd name="T11" fmla="*/ 0 h 38"/>
                  <a:gd name="T12" fmla="*/ 78 w 86"/>
                  <a:gd name="T13" fmla="*/ 0 h 38"/>
                  <a:gd name="T14" fmla="*/ 86 w 86"/>
                  <a:gd name="T15" fmla="*/ 8 h 38"/>
                  <a:gd name="T16" fmla="*/ 86 w 86"/>
                  <a:gd name="T17"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38">
                    <a:moveTo>
                      <a:pt x="86" y="30"/>
                    </a:moveTo>
                    <a:cubicBezTo>
                      <a:pt x="86" y="35"/>
                      <a:pt x="82" y="38"/>
                      <a:pt x="78" y="38"/>
                    </a:cubicBezTo>
                    <a:cubicBezTo>
                      <a:pt x="8" y="38"/>
                      <a:pt x="8" y="38"/>
                      <a:pt x="8" y="38"/>
                    </a:cubicBezTo>
                    <a:cubicBezTo>
                      <a:pt x="4" y="38"/>
                      <a:pt x="0" y="35"/>
                      <a:pt x="0" y="30"/>
                    </a:cubicBezTo>
                    <a:cubicBezTo>
                      <a:pt x="0" y="8"/>
                      <a:pt x="0" y="8"/>
                      <a:pt x="0" y="8"/>
                    </a:cubicBezTo>
                    <a:cubicBezTo>
                      <a:pt x="0" y="3"/>
                      <a:pt x="4" y="0"/>
                      <a:pt x="8" y="0"/>
                    </a:cubicBezTo>
                    <a:cubicBezTo>
                      <a:pt x="78" y="0"/>
                      <a:pt x="78" y="0"/>
                      <a:pt x="78" y="0"/>
                    </a:cubicBezTo>
                    <a:cubicBezTo>
                      <a:pt x="82" y="0"/>
                      <a:pt x="86" y="3"/>
                      <a:pt x="86" y="8"/>
                    </a:cubicBezTo>
                    <a:lnTo>
                      <a:pt x="86"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51" name="Freeform 68"/>
              <p:cNvSpPr/>
              <p:nvPr/>
            </p:nvSpPr>
            <p:spPr bwMode="auto">
              <a:xfrm>
                <a:off x="718" y="1424"/>
                <a:ext cx="29" cy="125"/>
              </a:xfrm>
              <a:custGeom>
                <a:avLst/>
                <a:gdLst>
                  <a:gd name="T0" fmla="*/ 4 w 20"/>
                  <a:gd name="T1" fmla="*/ 86 h 86"/>
                  <a:gd name="T2" fmla="*/ 0 w 20"/>
                  <a:gd name="T3" fmla="*/ 78 h 86"/>
                  <a:gd name="T4" fmla="*/ 0 w 20"/>
                  <a:gd name="T5" fmla="*/ 8 h 86"/>
                  <a:gd name="T6" fmla="*/ 4 w 20"/>
                  <a:gd name="T7" fmla="*/ 0 h 86"/>
                  <a:gd name="T8" fmla="*/ 16 w 20"/>
                  <a:gd name="T9" fmla="*/ 0 h 86"/>
                  <a:gd name="T10" fmla="*/ 20 w 20"/>
                  <a:gd name="T11" fmla="*/ 8 h 86"/>
                  <a:gd name="T12" fmla="*/ 20 w 20"/>
                  <a:gd name="T13" fmla="*/ 78 h 86"/>
                  <a:gd name="T14" fmla="*/ 16 w 20"/>
                  <a:gd name="T15" fmla="*/ 86 h 86"/>
                  <a:gd name="T16" fmla="*/ 4 w 20"/>
                  <a:gd name="T1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86">
                    <a:moveTo>
                      <a:pt x="4" y="86"/>
                    </a:moveTo>
                    <a:cubicBezTo>
                      <a:pt x="2" y="86"/>
                      <a:pt x="0" y="82"/>
                      <a:pt x="0" y="78"/>
                    </a:cubicBezTo>
                    <a:cubicBezTo>
                      <a:pt x="0" y="8"/>
                      <a:pt x="0" y="8"/>
                      <a:pt x="0" y="8"/>
                    </a:cubicBezTo>
                    <a:cubicBezTo>
                      <a:pt x="0" y="4"/>
                      <a:pt x="2" y="0"/>
                      <a:pt x="4" y="0"/>
                    </a:cubicBezTo>
                    <a:cubicBezTo>
                      <a:pt x="16" y="0"/>
                      <a:pt x="16" y="0"/>
                      <a:pt x="16" y="0"/>
                    </a:cubicBezTo>
                    <a:cubicBezTo>
                      <a:pt x="18" y="0"/>
                      <a:pt x="20" y="4"/>
                      <a:pt x="20" y="8"/>
                    </a:cubicBezTo>
                    <a:cubicBezTo>
                      <a:pt x="20" y="78"/>
                      <a:pt x="20" y="78"/>
                      <a:pt x="20" y="78"/>
                    </a:cubicBezTo>
                    <a:cubicBezTo>
                      <a:pt x="20" y="82"/>
                      <a:pt x="18" y="86"/>
                      <a:pt x="16" y="86"/>
                    </a:cubicBezTo>
                    <a:lnTo>
                      <a:pt x="4"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52" name="Freeform 69"/>
              <p:cNvSpPr/>
              <p:nvPr/>
            </p:nvSpPr>
            <p:spPr bwMode="auto">
              <a:xfrm>
                <a:off x="2426" y="2381"/>
                <a:ext cx="90" cy="41"/>
              </a:xfrm>
              <a:custGeom>
                <a:avLst/>
                <a:gdLst>
                  <a:gd name="T0" fmla="*/ 62 w 62"/>
                  <a:gd name="T1" fmla="*/ 22 h 28"/>
                  <a:gd name="T2" fmla="*/ 56 w 62"/>
                  <a:gd name="T3" fmla="*/ 28 h 28"/>
                  <a:gd name="T4" fmla="*/ 6 w 62"/>
                  <a:gd name="T5" fmla="*/ 28 h 28"/>
                  <a:gd name="T6" fmla="*/ 0 w 62"/>
                  <a:gd name="T7" fmla="*/ 22 h 28"/>
                  <a:gd name="T8" fmla="*/ 0 w 62"/>
                  <a:gd name="T9" fmla="*/ 5 h 28"/>
                  <a:gd name="T10" fmla="*/ 6 w 62"/>
                  <a:gd name="T11" fmla="*/ 0 h 28"/>
                  <a:gd name="T12" fmla="*/ 56 w 62"/>
                  <a:gd name="T13" fmla="*/ 0 h 28"/>
                  <a:gd name="T14" fmla="*/ 62 w 62"/>
                  <a:gd name="T15" fmla="*/ 5 h 28"/>
                  <a:gd name="T16" fmla="*/ 62 w 62"/>
                  <a:gd name="T1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28">
                    <a:moveTo>
                      <a:pt x="62" y="22"/>
                    </a:moveTo>
                    <a:cubicBezTo>
                      <a:pt x="62" y="25"/>
                      <a:pt x="59" y="28"/>
                      <a:pt x="56" y="28"/>
                    </a:cubicBezTo>
                    <a:cubicBezTo>
                      <a:pt x="6" y="28"/>
                      <a:pt x="6" y="28"/>
                      <a:pt x="6" y="28"/>
                    </a:cubicBezTo>
                    <a:cubicBezTo>
                      <a:pt x="2" y="28"/>
                      <a:pt x="0" y="25"/>
                      <a:pt x="0" y="22"/>
                    </a:cubicBezTo>
                    <a:cubicBezTo>
                      <a:pt x="0" y="5"/>
                      <a:pt x="0" y="5"/>
                      <a:pt x="0" y="5"/>
                    </a:cubicBezTo>
                    <a:cubicBezTo>
                      <a:pt x="0" y="2"/>
                      <a:pt x="2" y="0"/>
                      <a:pt x="6" y="0"/>
                    </a:cubicBezTo>
                    <a:cubicBezTo>
                      <a:pt x="56" y="0"/>
                      <a:pt x="56" y="0"/>
                      <a:pt x="56" y="0"/>
                    </a:cubicBezTo>
                    <a:cubicBezTo>
                      <a:pt x="59" y="0"/>
                      <a:pt x="62" y="2"/>
                      <a:pt x="62" y="5"/>
                    </a:cubicBezTo>
                    <a:lnTo>
                      <a:pt x="6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53" name="Freeform 70"/>
              <p:cNvSpPr/>
              <p:nvPr/>
            </p:nvSpPr>
            <p:spPr bwMode="auto">
              <a:xfrm>
                <a:off x="2461" y="2412"/>
                <a:ext cx="20" cy="90"/>
              </a:xfrm>
              <a:custGeom>
                <a:avLst/>
                <a:gdLst>
                  <a:gd name="T0" fmla="*/ 3 w 14"/>
                  <a:gd name="T1" fmla="*/ 62 h 62"/>
                  <a:gd name="T2" fmla="*/ 0 w 14"/>
                  <a:gd name="T3" fmla="*/ 56 h 62"/>
                  <a:gd name="T4" fmla="*/ 0 w 14"/>
                  <a:gd name="T5" fmla="*/ 6 h 62"/>
                  <a:gd name="T6" fmla="*/ 3 w 14"/>
                  <a:gd name="T7" fmla="*/ 0 h 62"/>
                  <a:gd name="T8" fmla="*/ 11 w 14"/>
                  <a:gd name="T9" fmla="*/ 0 h 62"/>
                  <a:gd name="T10" fmla="*/ 14 w 14"/>
                  <a:gd name="T11" fmla="*/ 6 h 62"/>
                  <a:gd name="T12" fmla="*/ 14 w 14"/>
                  <a:gd name="T13" fmla="*/ 56 h 62"/>
                  <a:gd name="T14" fmla="*/ 11 w 14"/>
                  <a:gd name="T15" fmla="*/ 62 h 62"/>
                  <a:gd name="T16" fmla="*/ 3 w 14"/>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2">
                    <a:moveTo>
                      <a:pt x="3" y="62"/>
                    </a:moveTo>
                    <a:cubicBezTo>
                      <a:pt x="1" y="62"/>
                      <a:pt x="0" y="59"/>
                      <a:pt x="0" y="56"/>
                    </a:cubicBezTo>
                    <a:cubicBezTo>
                      <a:pt x="0" y="6"/>
                      <a:pt x="0" y="6"/>
                      <a:pt x="0" y="6"/>
                    </a:cubicBezTo>
                    <a:cubicBezTo>
                      <a:pt x="0" y="3"/>
                      <a:pt x="1" y="0"/>
                      <a:pt x="3" y="0"/>
                    </a:cubicBezTo>
                    <a:cubicBezTo>
                      <a:pt x="11" y="0"/>
                      <a:pt x="11" y="0"/>
                      <a:pt x="11" y="0"/>
                    </a:cubicBezTo>
                    <a:cubicBezTo>
                      <a:pt x="12" y="0"/>
                      <a:pt x="14" y="3"/>
                      <a:pt x="14" y="6"/>
                    </a:cubicBezTo>
                    <a:cubicBezTo>
                      <a:pt x="14" y="56"/>
                      <a:pt x="14" y="56"/>
                      <a:pt x="14" y="56"/>
                    </a:cubicBezTo>
                    <a:cubicBezTo>
                      <a:pt x="14" y="59"/>
                      <a:pt x="12" y="62"/>
                      <a:pt x="11" y="62"/>
                    </a:cubicBezTo>
                    <a:lnTo>
                      <a:pt x="3"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54" name="Freeform 71"/>
              <p:cNvSpPr/>
              <p:nvPr/>
            </p:nvSpPr>
            <p:spPr bwMode="auto">
              <a:xfrm>
                <a:off x="2006" y="678"/>
                <a:ext cx="136" cy="61"/>
              </a:xfrm>
              <a:custGeom>
                <a:avLst/>
                <a:gdLst>
                  <a:gd name="T0" fmla="*/ 94 w 94"/>
                  <a:gd name="T1" fmla="*/ 33 h 42"/>
                  <a:gd name="T2" fmla="*/ 85 w 94"/>
                  <a:gd name="T3" fmla="*/ 42 h 42"/>
                  <a:gd name="T4" fmla="*/ 9 w 94"/>
                  <a:gd name="T5" fmla="*/ 42 h 42"/>
                  <a:gd name="T6" fmla="*/ 0 w 94"/>
                  <a:gd name="T7" fmla="*/ 33 h 42"/>
                  <a:gd name="T8" fmla="*/ 0 w 94"/>
                  <a:gd name="T9" fmla="*/ 9 h 42"/>
                  <a:gd name="T10" fmla="*/ 9 w 94"/>
                  <a:gd name="T11" fmla="*/ 0 h 42"/>
                  <a:gd name="T12" fmla="*/ 85 w 94"/>
                  <a:gd name="T13" fmla="*/ 0 h 42"/>
                  <a:gd name="T14" fmla="*/ 94 w 94"/>
                  <a:gd name="T15" fmla="*/ 9 h 42"/>
                  <a:gd name="T16" fmla="*/ 94 w 94"/>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42">
                    <a:moveTo>
                      <a:pt x="94" y="33"/>
                    </a:moveTo>
                    <a:cubicBezTo>
                      <a:pt x="94" y="38"/>
                      <a:pt x="90" y="42"/>
                      <a:pt x="85" y="42"/>
                    </a:cubicBezTo>
                    <a:cubicBezTo>
                      <a:pt x="9" y="42"/>
                      <a:pt x="9" y="42"/>
                      <a:pt x="9" y="42"/>
                    </a:cubicBezTo>
                    <a:cubicBezTo>
                      <a:pt x="4" y="42"/>
                      <a:pt x="0" y="38"/>
                      <a:pt x="0" y="33"/>
                    </a:cubicBezTo>
                    <a:cubicBezTo>
                      <a:pt x="0" y="9"/>
                      <a:pt x="0" y="9"/>
                      <a:pt x="0" y="9"/>
                    </a:cubicBezTo>
                    <a:cubicBezTo>
                      <a:pt x="0" y="4"/>
                      <a:pt x="4" y="0"/>
                      <a:pt x="9" y="0"/>
                    </a:cubicBezTo>
                    <a:cubicBezTo>
                      <a:pt x="85" y="0"/>
                      <a:pt x="85" y="0"/>
                      <a:pt x="85" y="0"/>
                    </a:cubicBezTo>
                    <a:cubicBezTo>
                      <a:pt x="90" y="0"/>
                      <a:pt x="94" y="4"/>
                      <a:pt x="94" y="9"/>
                    </a:cubicBezTo>
                    <a:lnTo>
                      <a:pt x="94"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55" name="Freeform 72"/>
              <p:cNvSpPr/>
              <p:nvPr/>
            </p:nvSpPr>
            <p:spPr bwMode="auto">
              <a:xfrm>
                <a:off x="2059" y="725"/>
                <a:ext cx="31" cy="136"/>
              </a:xfrm>
              <a:custGeom>
                <a:avLst/>
                <a:gdLst>
                  <a:gd name="T0" fmla="*/ 4 w 21"/>
                  <a:gd name="T1" fmla="*/ 94 h 94"/>
                  <a:gd name="T2" fmla="*/ 0 w 21"/>
                  <a:gd name="T3" fmla="*/ 85 h 94"/>
                  <a:gd name="T4" fmla="*/ 0 w 21"/>
                  <a:gd name="T5" fmla="*/ 9 h 94"/>
                  <a:gd name="T6" fmla="*/ 4 w 21"/>
                  <a:gd name="T7" fmla="*/ 0 h 94"/>
                  <a:gd name="T8" fmla="*/ 16 w 21"/>
                  <a:gd name="T9" fmla="*/ 0 h 94"/>
                  <a:gd name="T10" fmla="*/ 21 w 21"/>
                  <a:gd name="T11" fmla="*/ 9 h 94"/>
                  <a:gd name="T12" fmla="*/ 21 w 21"/>
                  <a:gd name="T13" fmla="*/ 85 h 94"/>
                  <a:gd name="T14" fmla="*/ 16 w 21"/>
                  <a:gd name="T15" fmla="*/ 94 h 94"/>
                  <a:gd name="T16" fmla="*/ 4 w 21"/>
                  <a:gd name="T1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94">
                    <a:moveTo>
                      <a:pt x="4" y="94"/>
                    </a:moveTo>
                    <a:cubicBezTo>
                      <a:pt x="1" y="94"/>
                      <a:pt x="0" y="90"/>
                      <a:pt x="0" y="85"/>
                    </a:cubicBezTo>
                    <a:cubicBezTo>
                      <a:pt x="0" y="9"/>
                      <a:pt x="0" y="9"/>
                      <a:pt x="0" y="9"/>
                    </a:cubicBezTo>
                    <a:cubicBezTo>
                      <a:pt x="0" y="4"/>
                      <a:pt x="1" y="0"/>
                      <a:pt x="4" y="0"/>
                    </a:cubicBezTo>
                    <a:cubicBezTo>
                      <a:pt x="16" y="0"/>
                      <a:pt x="16" y="0"/>
                      <a:pt x="16" y="0"/>
                    </a:cubicBezTo>
                    <a:cubicBezTo>
                      <a:pt x="19" y="0"/>
                      <a:pt x="21" y="4"/>
                      <a:pt x="21" y="9"/>
                    </a:cubicBezTo>
                    <a:cubicBezTo>
                      <a:pt x="21" y="85"/>
                      <a:pt x="21" y="85"/>
                      <a:pt x="21" y="85"/>
                    </a:cubicBezTo>
                    <a:cubicBezTo>
                      <a:pt x="21" y="90"/>
                      <a:pt x="19" y="94"/>
                      <a:pt x="16" y="94"/>
                    </a:cubicBezTo>
                    <a:lnTo>
                      <a:pt x="4"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56" name="Freeform 73"/>
              <p:cNvSpPr>
                <a:spLocks noEditPoints="1"/>
              </p:cNvSpPr>
              <p:nvPr/>
            </p:nvSpPr>
            <p:spPr bwMode="auto">
              <a:xfrm>
                <a:off x="1364" y="597"/>
                <a:ext cx="247" cy="247"/>
              </a:xfrm>
              <a:custGeom>
                <a:avLst/>
                <a:gdLst>
                  <a:gd name="T0" fmla="*/ 1 w 170"/>
                  <a:gd name="T1" fmla="*/ 87 h 170"/>
                  <a:gd name="T2" fmla="*/ 169 w 170"/>
                  <a:gd name="T3" fmla="*/ 83 h 170"/>
                  <a:gd name="T4" fmla="*/ 140 w 170"/>
                  <a:gd name="T5" fmla="*/ 131 h 170"/>
                  <a:gd name="T6" fmla="*/ 125 w 170"/>
                  <a:gd name="T7" fmla="*/ 123 h 170"/>
                  <a:gd name="T8" fmla="*/ 133 w 170"/>
                  <a:gd name="T9" fmla="*/ 139 h 170"/>
                  <a:gd name="T10" fmla="*/ 114 w 170"/>
                  <a:gd name="T11" fmla="*/ 141 h 170"/>
                  <a:gd name="T12" fmla="*/ 107 w 170"/>
                  <a:gd name="T13" fmla="*/ 144 h 170"/>
                  <a:gd name="T14" fmla="*/ 92 w 170"/>
                  <a:gd name="T15" fmla="*/ 156 h 170"/>
                  <a:gd name="T16" fmla="*/ 86 w 170"/>
                  <a:gd name="T17" fmla="*/ 140 h 170"/>
                  <a:gd name="T18" fmla="*/ 81 w 170"/>
                  <a:gd name="T19" fmla="*/ 157 h 170"/>
                  <a:gd name="T20" fmla="*/ 66 w 170"/>
                  <a:gd name="T21" fmla="*/ 145 h 170"/>
                  <a:gd name="T22" fmla="*/ 59 w 170"/>
                  <a:gd name="T23" fmla="*/ 142 h 170"/>
                  <a:gd name="T24" fmla="*/ 40 w 170"/>
                  <a:gd name="T25" fmla="*/ 141 h 170"/>
                  <a:gd name="T26" fmla="*/ 47 w 170"/>
                  <a:gd name="T27" fmla="*/ 125 h 170"/>
                  <a:gd name="T28" fmla="*/ 32 w 170"/>
                  <a:gd name="T29" fmla="*/ 133 h 170"/>
                  <a:gd name="T30" fmla="*/ 29 w 170"/>
                  <a:gd name="T31" fmla="*/ 114 h 170"/>
                  <a:gd name="T32" fmla="*/ 26 w 170"/>
                  <a:gd name="T33" fmla="*/ 107 h 170"/>
                  <a:gd name="T34" fmla="*/ 14 w 170"/>
                  <a:gd name="T35" fmla="*/ 93 h 170"/>
                  <a:gd name="T36" fmla="*/ 30 w 170"/>
                  <a:gd name="T37" fmla="*/ 87 h 170"/>
                  <a:gd name="T38" fmla="*/ 14 w 170"/>
                  <a:gd name="T39" fmla="*/ 81 h 170"/>
                  <a:gd name="T40" fmla="*/ 25 w 170"/>
                  <a:gd name="T41" fmla="*/ 67 h 170"/>
                  <a:gd name="T42" fmla="*/ 28 w 170"/>
                  <a:gd name="T43" fmla="*/ 60 h 170"/>
                  <a:gd name="T44" fmla="*/ 30 w 170"/>
                  <a:gd name="T45" fmla="*/ 40 h 170"/>
                  <a:gd name="T46" fmla="*/ 45 w 170"/>
                  <a:gd name="T47" fmla="*/ 47 h 170"/>
                  <a:gd name="T48" fmla="*/ 37 w 170"/>
                  <a:gd name="T49" fmla="*/ 32 h 170"/>
                  <a:gd name="T50" fmla="*/ 56 w 170"/>
                  <a:gd name="T51" fmla="*/ 30 h 170"/>
                  <a:gd name="T52" fmla="*/ 63 w 170"/>
                  <a:gd name="T53" fmla="*/ 27 h 170"/>
                  <a:gd name="T54" fmla="*/ 78 w 170"/>
                  <a:gd name="T55" fmla="*/ 14 h 170"/>
                  <a:gd name="T56" fmla="*/ 84 w 170"/>
                  <a:gd name="T57" fmla="*/ 30 h 170"/>
                  <a:gd name="T58" fmla="*/ 89 w 170"/>
                  <a:gd name="T59" fmla="*/ 14 h 170"/>
                  <a:gd name="T60" fmla="*/ 104 w 170"/>
                  <a:gd name="T61" fmla="*/ 26 h 170"/>
                  <a:gd name="T62" fmla="*/ 111 w 170"/>
                  <a:gd name="T63" fmla="*/ 29 h 170"/>
                  <a:gd name="T64" fmla="*/ 130 w 170"/>
                  <a:gd name="T65" fmla="*/ 30 h 170"/>
                  <a:gd name="T66" fmla="*/ 123 w 170"/>
                  <a:gd name="T67" fmla="*/ 46 h 170"/>
                  <a:gd name="T68" fmla="*/ 138 w 170"/>
                  <a:gd name="T69" fmla="*/ 38 h 170"/>
                  <a:gd name="T70" fmla="*/ 141 w 170"/>
                  <a:gd name="T71" fmla="*/ 57 h 170"/>
                  <a:gd name="T72" fmla="*/ 144 w 170"/>
                  <a:gd name="T73" fmla="*/ 65 h 170"/>
                  <a:gd name="T74" fmla="*/ 156 w 170"/>
                  <a:gd name="T75" fmla="*/ 78 h 170"/>
                  <a:gd name="T76" fmla="*/ 140 w 170"/>
                  <a:gd name="T77" fmla="*/ 84 h 170"/>
                  <a:gd name="T78" fmla="*/ 157 w 170"/>
                  <a:gd name="T79" fmla="*/ 89 h 170"/>
                  <a:gd name="T80" fmla="*/ 145 w 170"/>
                  <a:gd name="T81" fmla="*/ 104 h 170"/>
                  <a:gd name="T82" fmla="*/ 142 w 170"/>
                  <a:gd name="T83" fmla="*/ 112 h 170"/>
                  <a:gd name="T84" fmla="*/ 140 w 170"/>
                  <a:gd name="T85" fmla="*/ 131 h 170"/>
                  <a:gd name="T86" fmla="*/ 85 w 170"/>
                  <a:gd name="T87" fmla="*/ 97 h 170"/>
                  <a:gd name="T88" fmla="*/ 81 w 170"/>
                  <a:gd name="T89" fmla="*/ 73 h 170"/>
                  <a:gd name="T90" fmla="*/ 84 w 170"/>
                  <a:gd name="T91" fmla="*/ 35 h 170"/>
                  <a:gd name="T92" fmla="*/ 89 w 170"/>
                  <a:gd name="T93" fmla="*/ 73 h 170"/>
                  <a:gd name="T94" fmla="*/ 85 w 170"/>
                  <a:gd name="T95" fmla="*/ 103 h 170"/>
                  <a:gd name="T96" fmla="*/ 92 w 170"/>
                  <a:gd name="T97" fmla="*/ 126 h 170"/>
                  <a:gd name="T98" fmla="*/ 79 w 170"/>
                  <a:gd name="T99" fmla="*/ 127 h 170"/>
                  <a:gd name="T100" fmla="*/ 85 w 170"/>
                  <a:gd name="T101" fmla="*/ 10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70">
                    <a:moveTo>
                      <a:pt x="83" y="1"/>
                    </a:moveTo>
                    <a:cubicBezTo>
                      <a:pt x="37" y="2"/>
                      <a:pt x="0" y="41"/>
                      <a:pt x="1" y="87"/>
                    </a:cubicBezTo>
                    <a:cubicBezTo>
                      <a:pt x="2" y="134"/>
                      <a:pt x="40" y="170"/>
                      <a:pt x="87" y="169"/>
                    </a:cubicBezTo>
                    <a:cubicBezTo>
                      <a:pt x="133" y="168"/>
                      <a:pt x="170" y="130"/>
                      <a:pt x="169" y="83"/>
                    </a:cubicBezTo>
                    <a:cubicBezTo>
                      <a:pt x="168" y="37"/>
                      <a:pt x="130" y="0"/>
                      <a:pt x="83" y="1"/>
                    </a:cubicBezTo>
                    <a:close/>
                    <a:moveTo>
                      <a:pt x="140" y="131"/>
                    </a:moveTo>
                    <a:cubicBezTo>
                      <a:pt x="133" y="123"/>
                      <a:pt x="133" y="123"/>
                      <a:pt x="133" y="123"/>
                    </a:cubicBezTo>
                    <a:cubicBezTo>
                      <a:pt x="131" y="121"/>
                      <a:pt x="127" y="121"/>
                      <a:pt x="125" y="123"/>
                    </a:cubicBezTo>
                    <a:cubicBezTo>
                      <a:pt x="123" y="126"/>
                      <a:pt x="123" y="129"/>
                      <a:pt x="125" y="131"/>
                    </a:cubicBezTo>
                    <a:cubicBezTo>
                      <a:pt x="133" y="139"/>
                      <a:pt x="133" y="139"/>
                      <a:pt x="133" y="139"/>
                    </a:cubicBezTo>
                    <a:cubicBezTo>
                      <a:pt x="128" y="143"/>
                      <a:pt x="123" y="146"/>
                      <a:pt x="117" y="149"/>
                    </a:cubicBezTo>
                    <a:cubicBezTo>
                      <a:pt x="114" y="141"/>
                      <a:pt x="114" y="141"/>
                      <a:pt x="114" y="141"/>
                    </a:cubicBezTo>
                    <a:cubicBezTo>
                      <a:pt x="113" y="139"/>
                      <a:pt x="111" y="138"/>
                      <a:pt x="109" y="139"/>
                    </a:cubicBezTo>
                    <a:cubicBezTo>
                      <a:pt x="107" y="140"/>
                      <a:pt x="106" y="142"/>
                      <a:pt x="107" y="144"/>
                    </a:cubicBezTo>
                    <a:cubicBezTo>
                      <a:pt x="110" y="152"/>
                      <a:pt x="110" y="152"/>
                      <a:pt x="110" y="152"/>
                    </a:cubicBezTo>
                    <a:cubicBezTo>
                      <a:pt x="105" y="154"/>
                      <a:pt x="99" y="156"/>
                      <a:pt x="92" y="156"/>
                    </a:cubicBezTo>
                    <a:cubicBezTo>
                      <a:pt x="92" y="146"/>
                      <a:pt x="92" y="146"/>
                      <a:pt x="92" y="146"/>
                    </a:cubicBezTo>
                    <a:cubicBezTo>
                      <a:pt x="92" y="143"/>
                      <a:pt x="89" y="140"/>
                      <a:pt x="86" y="140"/>
                    </a:cubicBezTo>
                    <a:cubicBezTo>
                      <a:pt x="83" y="141"/>
                      <a:pt x="81" y="143"/>
                      <a:pt x="81" y="146"/>
                    </a:cubicBezTo>
                    <a:cubicBezTo>
                      <a:pt x="81" y="157"/>
                      <a:pt x="81" y="157"/>
                      <a:pt x="81" y="157"/>
                    </a:cubicBezTo>
                    <a:cubicBezTo>
                      <a:pt x="75" y="156"/>
                      <a:pt x="69" y="155"/>
                      <a:pt x="63" y="153"/>
                    </a:cubicBezTo>
                    <a:cubicBezTo>
                      <a:pt x="66" y="145"/>
                      <a:pt x="66" y="145"/>
                      <a:pt x="66" y="145"/>
                    </a:cubicBezTo>
                    <a:cubicBezTo>
                      <a:pt x="67" y="143"/>
                      <a:pt x="66" y="141"/>
                      <a:pt x="64" y="140"/>
                    </a:cubicBezTo>
                    <a:cubicBezTo>
                      <a:pt x="62" y="139"/>
                      <a:pt x="60" y="140"/>
                      <a:pt x="59" y="142"/>
                    </a:cubicBezTo>
                    <a:cubicBezTo>
                      <a:pt x="56" y="151"/>
                      <a:pt x="56" y="151"/>
                      <a:pt x="56" y="151"/>
                    </a:cubicBezTo>
                    <a:cubicBezTo>
                      <a:pt x="50" y="148"/>
                      <a:pt x="45" y="145"/>
                      <a:pt x="40" y="141"/>
                    </a:cubicBezTo>
                    <a:cubicBezTo>
                      <a:pt x="47" y="133"/>
                      <a:pt x="47" y="133"/>
                      <a:pt x="47" y="133"/>
                    </a:cubicBezTo>
                    <a:cubicBezTo>
                      <a:pt x="49" y="131"/>
                      <a:pt x="49" y="127"/>
                      <a:pt x="47" y="125"/>
                    </a:cubicBezTo>
                    <a:cubicBezTo>
                      <a:pt x="45" y="123"/>
                      <a:pt x="41" y="123"/>
                      <a:pt x="39" y="125"/>
                    </a:cubicBezTo>
                    <a:cubicBezTo>
                      <a:pt x="32" y="133"/>
                      <a:pt x="32" y="133"/>
                      <a:pt x="32" y="133"/>
                    </a:cubicBezTo>
                    <a:cubicBezTo>
                      <a:pt x="27" y="128"/>
                      <a:pt x="24" y="123"/>
                      <a:pt x="21" y="118"/>
                    </a:cubicBezTo>
                    <a:cubicBezTo>
                      <a:pt x="29" y="114"/>
                      <a:pt x="29" y="114"/>
                      <a:pt x="29" y="114"/>
                    </a:cubicBezTo>
                    <a:cubicBezTo>
                      <a:pt x="31" y="113"/>
                      <a:pt x="32" y="111"/>
                      <a:pt x="31" y="109"/>
                    </a:cubicBezTo>
                    <a:cubicBezTo>
                      <a:pt x="30" y="107"/>
                      <a:pt x="28" y="106"/>
                      <a:pt x="26" y="107"/>
                    </a:cubicBezTo>
                    <a:cubicBezTo>
                      <a:pt x="18" y="110"/>
                      <a:pt x="18" y="110"/>
                      <a:pt x="18" y="110"/>
                    </a:cubicBezTo>
                    <a:cubicBezTo>
                      <a:pt x="16" y="105"/>
                      <a:pt x="14" y="99"/>
                      <a:pt x="14" y="93"/>
                    </a:cubicBezTo>
                    <a:cubicBezTo>
                      <a:pt x="24" y="92"/>
                      <a:pt x="24" y="92"/>
                      <a:pt x="24" y="92"/>
                    </a:cubicBezTo>
                    <a:cubicBezTo>
                      <a:pt x="27" y="92"/>
                      <a:pt x="30" y="90"/>
                      <a:pt x="30" y="87"/>
                    </a:cubicBezTo>
                    <a:cubicBezTo>
                      <a:pt x="30" y="83"/>
                      <a:pt x="27" y="81"/>
                      <a:pt x="24" y="81"/>
                    </a:cubicBezTo>
                    <a:cubicBezTo>
                      <a:pt x="14" y="81"/>
                      <a:pt x="14" y="81"/>
                      <a:pt x="14" y="81"/>
                    </a:cubicBezTo>
                    <a:cubicBezTo>
                      <a:pt x="14" y="75"/>
                      <a:pt x="15" y="69"/>
                      <a:pt x="17" y="64"/>
                    </a:cubicBezTo>
                    <a:cubicBezTo>
                      <a:pt x="25" y="67"/>
                      <a:pt x="25" y="67"/>
                      <a:pt x="25" y="67"/>
                    </a:cubicBezTo>
                    <a:cubicBezTo>
                      <a:pt x="27" y="68"/>
                      <a:pt x="30" y="67"/>
                      <a:pt x="30" y="65"/>
                    </a:cubicBezTo>
                    <a:cubicBezTo>
                      <a:pt x="31" y="63"/>
                      <a:pt x="30" y="61"/>
                      <a:pt x="28" y="60"/>
                    </a:cubicBezTo>
                    <a:cubicBezTo>
                      <a:pt x="19" y="57"/>
                      <a:pt x="19" y="57"/>
                      <a:pt x="19" y="57"/>
                    </a:cubicBezTo>
                    <a:cubicBezTo>
                      <a:pt x="22" y="51"/>
                      <a:pt x="25" y="45"/>
                      <a:pt x="30" y="40"/>
                    </a:cubicBezTo>
                    <a:cubicBezTo>
                      <a:pt x="37" y="47"/>
                      <a:pt x="37" y="47"/>
                      <a:pt x="37" y="47"/>
                    </a:cubicBezTo>
                    <a:cubicBezTo>
                      <a:pt x="39" y="50"/>
                      <a:pt x="43" y="50"/>
                      <a:pt x="45" y="47"/>
                    </a:cubicBezTo>
                    <a:cubicBezTo>
                      <a:pt x="47" y="45"/>
                      <a:pt x="47" y="41"/>
                      <a:pt x="45" y="39"/>
                    </a:cubicBezTo>
                    <a:cubicBezTo>
                      <a:pt x="37" y="32"/>
                      <a:pt x="37" y="32"/>
                      <a:pt x="37" y="32"/>
                    </a:cubicBezTo>
                    <a:cubicBezTo>
                      <a:pt x="42" y="28"/>
                      <a:pt x="47" y="24"/>
                      <a:pt x="52" y="22"/>
                    </a:cubicBezTo>
                    <a:cubicBezTo>
                      <a:pt x="56" y="30"/>
                      <a:pt x="56" y="30"/>
                      <a:pt x="56" y="30"/>
                    </a:cubicBezTo>
                    <a:cubicBezTo>
                      <a:pt x="57" y="32"/>
                      <a:pt x="59" y="33"/>
                      <a:pt x="61" y="32"/>
                    </a:cubicBezTo>
                    <a:cubicBezTo>
                      <a:pt x="63" y="31"/>
                      <a:pt x="64" y="29"/>
                      <a:pt x="63" y="27"/>
                    </a:cubicBezTo>
                    <a:cubicBezTo>
                      <a:pt x="60" y="18"/>
                      <a:pt x="60" y="18"/>
                      <a:pt x="60" y="18"/>
                    </a:cubicBezTo>
                    <a:cubicBezTo>
                      <a:pt x="65" y="16"/>
                      <a:pt x="71" y="15"/>
                      <a:pt x="78" y="14"/>
                    </a:cubicBezTo>
                    <a:cubicBezTo>
                      <a:pt x="78" y="25"/>
                      <a:pt x="78" y="25"/>
                      <a:pt x="78" y="25"/>
                    </a:cubicBezTo>
                    <a:cubicBezTo>
                      <a:pt x="78" y="28"/>
                      <a:pt x="81" y="30"/>
                      <a:pt x="84" y="30"/>
                    </a:cubicBezTo>
                    <a:cubicBezTo>
                      <a:pt x="87" y="30"/>
                      <a:pt x="89" y="28"/>
                      <a:pt x="89" y="24"/>
                    </a:cubicBezTo>
                    <a:cubicBezTo>
                      <a:pt x="89" y="14"/>
                      <a:pt x="89" y="14"/>
                      <a:pt x="89" y="14"/>
                    </a:cubicBezTo>
                    <a:cubicBezTo>
                      <a:pt x="96" y="14"/>
                      <a:pt x="102" y="15"/>
                      <a:pt x="107" y="17"/>
                    </a:cubicBezTo>
                    <a:cubicBezTo>
                      <a:pt x="104" y="26"/>
                      <a:pt x="104" y="26"/>
                      <a:pt x="104" y="26"/>
                    </a:cubicBezTo>
                    <a:cubicBezTo>
                      <a:pt x="103" y="28"/>
                      <a:pt x="104" y="30"/>
                      <a:pt x="106" y="31"/>
                    </a:cubicBezTo>
                    <a:cubicBezTo>
                      <a:pt x="108" y="32"/>
                      <a:pt x="111" y="31"/>
                      <a:pt x="111" y="29"/>
                    </a:cubicBezTo>
                    <a:cubicBezTo>
                      <a:pt x="115" y="20"/>
                      <a:pt x="115" y="20"/>
                      <a:pt x="115" y="20"/>
                    </a:cubicBezTo>
                    <a:cubicBezTo>
                      <a:pt x="120" y="23"/>
                      <a:pt x="126" y="26"/>
                      <a:pt x="130" y="30"/>
                    </a:cubicBezTo>
                    <a:cubicBezTo>
                      <a:pt x="123" y="38"/>
                      <a:pt x="123" y="38"/>
                      <a:pt x="123" y="38"/>
                    </a:cubicBezTo>
                    <a:cubicBezTo>
                      <a:pt x="121" y="40"/>
                      <a:pt x="121" y="43"/>
                      <a:pt x="123" y="46"/>
                    </a:cubicBezTo>
                    <a:cubicBezTo>
                      <a:pt x="125" y="48"/>
                      <a:pt x="129" y="48"/>
                      <a:pt x="131" y="45"/>
                    </a:cubicBezTo>
                    <a:cubicBezTo>
                      <a:pt x="138" y="38"/>
                      <a:pt x="138" y="38"/>
                      <a:pt x="138" y="38"/>
                    </a:cubicBezTo>
                    <a:cubicBezTo>
                      <a:pt x="143" y="43"/>
                      <a:pt x="146" y="48"/>
                      <a:pt x="149" y="54"/>
                    </a:cubicBezTo>
                    <a:cubicBezTo>
                      <a:pt x="141" y="57"/>
                      <a:pt x="141" y="57"/>
                      <a:pt x="141" y="57"/>
                    </a:cubicBezTo>
                    <a:cubicBezTo>
                      <a:pt x="139" y="58"/>
                      <a:pt x="138" y="61"/>
                      <a:pt x="139" y="63"/>
                    </a:cubicBezTo>
                    <a:cubicBezTo>
                      <a:pt x="140" y="64"/>
                      <a:pt x="142" y="65"/>
                      <a:pt x="144" y="65"/>
                    </a:cubicBezTo>
                    <a:cubicBezTo>
                      <a:pt x="152" y="61"/>
                      <a:pt x="152" y="61"/>
                      <a:pt x="152" y="61"/>
                    </a:cubicBezTo>
                    <a:cubicBezTo>
                      <a:pt x="154" y="66"/>
                      <a:pt x="156" y="72"/>
                      <a:pt x="156" y="78"/>
                    </a:cubicBezTo>
                    <a:cubicBezTo>
                      <a:pt x="146" y="78"/>
                      <a:pt x="146" y="78"/>
                      <a:pt x="146" y="78"/>
                    </a:cubicBezTo>
                    <a:cubicBezTo>
                      <a:pt x="143" y="78"/>
                      <a:pt x="140" y="81"/>
                      <a:pt x="140" y="84"/>
                    </a:cubicBezTo>
                    <a:cubicBezTo>
                      <a:pt x="140" y="87"/>
                      <a:pt x="143" y="90"/>
                      <a:pt x="146" y="90"/>
                    </a:cubicBezTo>
                    <a:cubicBezTo>
                      <a:pt x="157" y="89"/>
                      <a:pt x="157" y="89"/>
                      <a:pt x="157" y="89"/>
                    </a:cubicBezTo>
                    <a:cubicBezTo>
                      <a:pt x="156" y="96"/>
                      <a:pt x="155" y="102"/>
                      <a:pt x="153" y="107"/>
                    </a:cubicBezTo>
                    <a:cubicBezTo>
                      <a:pt x="145" y="104"/>
                      <a:pt x="145" y="104"/>
                      <a:pt x="145" y="104"/>
                    </a:cubicBezTo>
                    <a:cubicBezTo>
                      <a:pt x="143" y="104"/>
                      <a:pt x="141" y="105"/>
                      <a:pt x="140" y="107"/>
                    </a:cubicBezTo>
                    <a:cubicBezTo>
                      <a:pt x="139" y="109"/>
                      <a:pt x="140" y="111"/>
                      <a:pt x="142" y="112"/>
                    </a:cubicBezTo>
                    <a:cubicBezTo>
                      <a:pt x="150" y="115"/>
                      <a:pt x="150" y="115"/>
                      <a:pt x="150" y="115"/>
                    </a:cubicBezTo>
                    <a:cubicBezTo>
                      <a:pt x="148" y="120"/>
                      <a:pt x="144" y="126"/>
                      <a:pt x="140" y="131"/>
                    </a:cubicBezTo>
                    <a:close/>
                    <a:moveTo>
                      <a:pt x="97" y="84"/>
                    </a:moveTo>
                    <a:cubicBezTo>
                      <a:pt x="97" y="91"/>
                      <a:pt x="92" y="97"/>
                      <a:pt x="85" y="97"/>
                    </a:cubicBezTo>
                    <a:cubicBezTo>
                      <a:pt x="78" y="97"/>
                      <a:pt x="73" y="92"/>
                      <a:pt x="73" y="85"/>
                    </a:cubicBezTo>
                    <a:cubicBezTo>
                      <a:pt x="73" y="80"/>
                      <a:pt x="76" y="75"/>
                      <a:pt x="81" y="73"/>
                    </a:cubicBezTo>
                    <a:cubicBezTo>
                      <a:pt x="80" y="40"/>
                      <a:pt x="80" y="40"/>
                      <a:pt x="80" y="40"/>
                    </a:cubicBezTo>
                    <a:cubicBezTo>
                      <a:pt x="80" y="37"/>
                      <a:pt x="82" y="35"/>
                      <a:pt x="84" y="35"/>
                    </a:cubicBezTo>
                    <a:cubicBezTo>
                      <a:pt x="86" y="35"/>
                      <a:pt x="88" y="37"/>
                      <a:pt x="88" y="40"/>
                    </a:cubicBezTo>
                    <a:cubicBezTo>
                      <a:pt x="89" y="73"/>
                      <a:pt x="89" y="73"/>
                      <a:pt x="89" y="73"/>
                    </a:cubicBezTo>
                    <a:cubicBezTo>
                      <a:pt x="94" y="75"/>
                      <a:pt x="97" y="79"/>
                      <a:pt x="97" y="84"/>
                    </a:cubicBezTo>
                    <a:close/>
                    <a:moveTo>
                      <a:pt x="85" y="103"/>
                    </a:moveTo>
                    <a:cubicBezTo>
                      <a:pt x="87" y="103"/>
                      <a:pt x="89" y="103"/>
                      <a:pt x="91" y="102"/>
                    </a:cubicBezTo>
                    <a:cubicBezTo>
                      <a:pt x="92" y="126"/>
                      <a:pt x="92" y="126"/>
                      <a:pt x="92" y="126"/>
                    </a:cubicBezTo>
                    <a:cubicBezTo>
                      <a:pt x="92" y="130"/>
                      <a:pt x="89" y="133"/>
                      <a:pt x="85" y="133"/>
                    </a:cubicBezTo>
                    <a:cubicBezTo>
                      <a:pt x="82" y="133"/>
                      <a:pt x="79" y="130"/>
                      <a:pt x="79" y="127"/>
                    </a:cubicBezTo>
                    <a:cubicBezTo>
                      <a:pt x="78" y="102"/>
                      <a:pt x="78" y="102"/>
                      <a:pt x="78" y="102"/>
                    </a:cubicBezTo>
                    <a:cubicBezTo>
                      <a:pt x="80" y="103"/>
                      <a:pt x="82" y="103"/>
                      <a:pt x="85"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57" name="Freeform 74"/>
              <p:cNvSpPr>
                <a:spLocks noEditPoints="1"/>
              </p:cNvSpPr>
              <p:nvPr/>
            </p:nvSpPr>
            <p:spPr bwMode="auto">
              <a:xfrm>
                <a:off x="1287" y="1855"/>
                <a:ext cx="221" cy="221"/>
              </a:xfrm>
              <a:custGeom>
                <a:avLst/>
                <a:gdLst>
                  <a:gd name="T0" fmla="*/ 1 w 152"/>
                  <a:gd name="T1" fmla="*/ 78 h 152"/>
                  <a:gd name="T2" fmla="*/ 151 w 152"/>
                  <a:gd name="T3" fmla="*/ 74 h 152"/>
                  <a:gd name="T4" fmla="*/ 125 w 152"/>
                  <a:gd name="T5" fmla="*/ 116 h 152"/>
                  <a:gd name="T6" fmla="*/ 112 w 152"/>
                  <a:gd name="T7" fmla="*/ 110 h 152"/>
                  <a:gd name="T8" fmla="*/ 118 w 152"/>
                  <a:gd name="T9" fmla="*/ 124 h 152"/>
                  <a:gd name="T10" fmla="*/ 102 w 152"/>
                  <a:gd name="T11" fmla="*/ 126 h 152"/>
                  <a:gd name="T12" fmla="*/ 95 w 152"/>
                  <a:gd name="T13" fmla="*/ 129 h 152"/>
                  <a:gd name="T14" fmla="*/ 83 w 152"/>
                  <a:gd name="T15" fmla="*/ 139 h 152"/>
                  <a:gd name="T16" fmla="*/ 77 w 152"/>
                  <a:gd name="T17" fmla="*/ 125 h 152"/>
                  <a:gd name="T18" fmla="*/ 72 w 152"/>
                  <a:gd name="T19" fmla="*/ 140 h 152"/>
                  <a:gd name="T20" fmla="*/ 59 w 152"/>
                  <a:gd name="T21" fmla="*/ 129 h 152"/>
                  <a:gd name="T22" fmla="*/ 53 w 152"/>
                  <a:gd name="T23" fmla="*/ 127 h 152"/>
                  <a:gd name="T24" fmla="*/ 36 w 152"/>
                  <a:gd name="T25" fmla="*/ 125 h 152"/>
                  <a:gd name="T26" fmla="*/ 42 w 152"/>
                  <a:gd name="T27" fmla="*/ 112 h 152"/>
                  <a:gd name="T28" fmla="*/ 29 w 152"/>
                  <a:gd name="T29" fmla="*/ 118 h 152"/>
                  <a:gd name="T30" fmla="*/ 27 w 152"/>
                  <a:gd name="T31" fmla="*/ 102 h 152"/>
                  <a:gd name="T32" fmla="*/ 24 w 152"/>
                  <a:gd name="T33" fmla="*/ 95 h 152"/>
                  <a:gd name="T34" fmla="*/ 13 w 152"/>
                  <a:gd name="T35" fmla="*/ 83 h 152"/>
                  <a:gd name="T36" fmla="*/ 27 w 152"/>
                  <a:gd name="T37" fmla="*/ 77 h 152"/>
                  <a:gd name="T38" fmla="*/ 13 w 152"/>
                  <a:gd name="T39" fmla="*/ 72 h 152"/>
                  <a:gd name="T40" fmla="*/ 23 w 152"/>
                  <a:gd name="T41" fmla="*/ 60 h 152"/>
                  <a:gd name="T42" fmla="*/ 25 w 152"/>
                  <a:gd name="T43" fmla="*/ 54 h 152"/>
                  <a:gd name="T44" fmla="*/ 27 w 152"/>
                  <a:gd name="T45" fmla="*/ 36 h 152"/>
                  <a:gd name="T46" fmla="*/ 41 w 152"/>
                  <a:gd name="T47" fmla="*/ 42 h 152"/>
                  <a:gd name="T48" fmla="*/ 34 w 152"/>
                  <a:gd name="T49" fmla="*/ 29 h 152"/>
                  <a:gd name="T50" fmla="*/ 51 w 152"/>
                  <a:gd name="T51" fmla="*/ 27 h 152"/>
                  <a:gd name="T52" fmla="*/ 57 w 152"/>
                  <a:gd name="T53" fmla="*/ 24 h 152"/>
                  <a:gd name="T54" fmla="*/ 70 w 152"/>
                  <a:gd name="T55" fmla="*/ 13 h 152"/>
                  <a:gd name="T56" fmla="*/ 75 w 152"/>
                  <a:gd name="T57" fmla="*/ 27 h 152"/>
                  <a:gd name="T58" fmla="*/ 80 w 152"/>
                  <a:gd name="T59" fmla="*/ 13 h 152"/>
                  <a:gd name="T60" fmla="*/ 93 w 152"/>
                  <a:gd name="T61" fmla="*/ 24 h 152"/>
                  <a:gd name="T62" fmla="*/ 99 w 152"/>
                  <a:gd name="T63" fmla="*/ 26 h 152"/>
                  <a:gd name="T64" fmla="*/ 116 w 152"/>
                  <a:gd name="T65" fmla="*/ 27 h 152"/>
                  <a:gd name="T66" fmla="*/ 110 w 152"/>
                  <a:gd name="T67" fmla="*/ 41 h 152"/>
                  <a:gd name="T68" fmla="*/ 124 w 152"/>
                  <a:gd name="T69" fmla="*/ 34 h 152"/>
                  <a:gd name="T70" fmla="*/ 126 w 152"/>
                  <a:gd name="T71" fmla="*/ 51 h 152"/>
                  <a:gd name="T72" fmla="*/ 128 w 152"/>
                  <a:gd name="T73" fmla="*/ 58 h 152"/>
                  <a:gd name="T74" fmla="*/ 139 w 152"/>
                  <a:gd name="T75" fmla="*/ 70 h 152"/>
                  <a:gd name="T76" fmla="*/ 125 w 152"/>
                  <a:gd name="T77" fmla="*/ 75 h 152"/>
                  <a:gd name="T78" fmla="*/ 140 w 152"/>
                  <a:gd name="T79" fmla="*/ 80 h 152"/>
                  <a:gd name="T80" fmla="*/ 129 w 152"/>
                  <a:gd name="T81" fmla="*/ 93 h 152"/>
                  <a:gd name="T82" fmla="*/ 127 w 152"/>
                  <a:gd name="T83" fmla="*/ 99 h 152"/>
                  <a:gd name="T84" fmla="*/ 125 w 152"/>
                  <a:gd name="T85" fmla="*/ 116 h 152"/>
                  <a:gd name="T86" fmla="*/ 76 w 152"/>
                  <a:gd name="T87" fmla="*/ 86 h 152"/>
                  <a:gd name="T88" fmla="*/ 72 w 152"/>
                  <a:gd name="T89" fmla="*/ 65 h 152"/>
                  <a:gd name="T90" fmla="*/ 75 w 152"/>
                  <a:gd name="T91" fmla="*/ 32 h 152"/>
                  <a:gd name="T92" fmla="*/ 80 w 152"/>
                  <a:gd name="T93" fmla="*/ 65 h 152"/>
                  <a:gd name="T94" fmla="*/ 76 w 152"/>
                  <a:gd name="T95" fmla="*/ 92 h 152"/>
                  <a:gd name="T96" fmla="*/ 82 w 152"/>
                  <a:gd name="T97" fmla="*/ 113 h 152"/>
                  <a:gd name="T98" fmla="*/ 70 w 152"/>
                  <a:gd name="T99" fmla="*/ 113 h 152"/>
                  <a:gd name="T100" fmla="*/ 76 w 152"/>
                  <a:gd name="T101" fmla="*/ 9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2" h="152">
                    <a:moveTo>
                      <a:pt x="74" y="1"/>
                    </a:moveTo>
                    <a:cubicBezTo>
                      <a:pt x="33" y="2"/>
                      <a:pt x="0" y="37"/>
                      <a:pt x="1" y="78"/>
                    </a:cubicBezTo>
                    <a:cubicBezTo>
                      <a:pt x="2" y="119"/>
                      <a:pt x="36" y="152"/>
                      <a:pt x="78" y="151"/>
                    </a:cubicBezTo>
                    <a:cubicBezTo>
                      <a:pt x="119" y="150"/>
                      <a:pt x="152" y="116"/>
                      <a:pt x="151" y="74"/>
                    </a:cubicBezTo>
                    <a:cubicBezTo>
                      <a:pt x="150" y="33"/>
                      <a:pt x="116" y="0"/>
                      <a:pt x="74" y="1"/>
                    </a:cubicBezTo>
                    <a:close/>
                    <a:moveTo>
                      <a:pt x="125" y="116"/>
                    </a:moveTo>
                    <a:cubicBezTo>
                      <a:pt x="119" y="110"/>
                      <a:pt x="119" y="110"/>
                      <a:pt x="119" y="110"/>
                    </a:cubicBezTo>
                    <a:cubicBezTo>
                      <a:pt x="117" y="108"/>
                      <a:pt x="113" y="108"/>
                      <a:pt x="112" y="110"/>
                    </a:cubicBezTo>
                    <a:cubicBezTo>
                      <a:pt x="110" y="112"/>
                      <a:pt x="110" y="115"/>
                      <a:pt x="112" y="117"/>
                    </a:cubicBezTo>
                    <a:cubicBezTo>
                      <a:pt x="118" y="124"/>
                      <a:pt x="118" y="124"/>
                      <a:pt x="118" y="124"/>
                    </a:cubicBezTo>
                    <a:cubicBezTo>
                      <a:pt x="114" y="127"/>
                      <a:pt x="110" y="130"/>
                      <a:pt x="105" y="133"/>
                    </a:cubicBezTo>
                    <a:cubicBezTo>
                      <a:pt x="102" y="126"/>
                      <a:pt x="102" y="126"/>
                      <a:pt x="102" y="126"/>
                    </a:cubicBezTo>
                    <a:cubicBezTo>
                      <a:pt x="101" y="124"/>
                      <a:pt x="99" y="123"/>
                      <a:pt x="97" y="124"/>
                    </a:cubicBezTo>
                    <a:cubicBezTo>
                      <a:pt x="95" y="125"/>
                      <a:pt x="95" y="127"/>
                      <a:pt x="95" y="129"/>
                    </a:cubicBezTo>
                    <a:cubicBezTo>
                      <a:pt x="98" y="136"/>
                      <a:pt x="98" y="136"/>
                      <a:pt x="98" y="136"/>
                    </a:cubicBezTo>
                    <a:cubicBezTo>
                      <a:pt x="93" y="138"/>
                      <a:pt x="88" y="139"/>
                      <a:pt x="83" y="139"/>
                    </a:cubicBezTo>
                    <a:cubicBezTo>
                      <a:pt x="82" y="130"/>
                      <a:pt x="82" y="130"/>
                      <a:pt x="82" y="130"/>
                    </a:cubicBezTo>
                    <a:cubicBezTo>
                      <a:pt x="82" y="127"/>
                      <a:pt x="80" y="125"/>
                      <a:pt x="77" y="125"/>
                    </a:cubicBezTo>
                    <a:cubicBezTo>
                      <a:pt x="74" y="125"/>
                      <a:pt x="72" y="128"/>
                      <a:pt x="72" y="130"/>
                    </a:cubicBezTo>
                    <a:cubicBezTo>
                      <a:pt x="72" y="140"/>
                      <a:pt x="72" y="140"/>
                      <a:pt x="72" y="140"/>
                    </a:cubicBezTo>
                    <a:cubicBezTo>
                      <a:pt x="67" y="139"/>
                      <a:pt x="61" y="138"/>
                      <a:pt x="56" y="137"/>
                    </a:cubicBezTo>
                    <a:cubicBezTo>
                      <a:pt x="59" y="129"/>
                      <a:pt x="59" y="129"/>
                      <a:pt x="59" y="129"/>
                    </a:cubicBezTo>
                    <a:cubicBezTo>
                      <a:pt x="60" y="128"/>
                      <a:pt x="59" y="126"/>
                      <a:pt x="57" y="125"/>
                    </a:cubicBezTo>
                    <a:cubicBezTo>
                      <a:pt x="55" y="124"/>
                      <a:pt x="53" y="125"/>
                      <a:pt x="53" y="127"/>
                    </a:cubicBezTo>
                    <a:cubicBezTo>
                      <a:pt x="50" y="134"/>
                      <a:pt x="50" y="134"/>
                      <a:pt x="50" y="134"/>
                    </a:cubicBezTo>
                    <a:cubicBezTo>
                      <a:pt x="45" y="132"/>
                      <a:pt x="40" y="129"/>
                      <a:pt x="36" y="125"/>
                    </a:cubicBezTo>
                    <a:cubicBezTo>
                      <a:pt x="42" y="119"/>
                      <a:pt x="42" y="119"/>
                      <a:pt x="42" y="119"/>
                    </a:cubicBezTo>
                    <a:cubicBezTo>
                      <a:pt x="44" y="117"/>
                      <a:pt x="44" y="113"/>
                      <a:pt x="42" y="112"/>
                    </a:cubicBezTo>
                    <a:cubicBezTo>
                      <a:pt x="40" y="110"/>
                      <a:pt x="37" y="110"/>
                      <a:pt x="35" y="112"/>
                    </a:cubicBezTo>
                    <a:cubicBezTo>
                      <a:pt x="29" y="118"/>
                      <a:pt x="29" y="118"/>
                      <a:pt x="29" y="118"/>
                    </a:cubicBezTo>
                    <a:cubicBezTo>
                      <a:pt x="25" y="114"/>
                      <a:pt x="22" y="110"/>
                      <a:pt x="19" y="105"/>
                    </a:cubicBezTo>
                    <a:cubicBezTo>
                      <a:pt x="27" y="102"/>
                      <a:pt x="27" y="102"/>
                      <a:pt x="27" y="102"/>
                    </a:cubicBezTo>
                    <a:cubicBezTo>
                      <a:pt x="28" y="101"/>
                      <a:pt x="29" y="99"/>
                      <a:pt x="28" y="97"/>
                    </a:cubicBezTo>
                    <a:cubicBezTo>
                      <a:pt x="28" y="95"/>
                      <a:pt x="25" y="95"/>
                      <a:pt x="24" y="95"/>
                    </a:cubicBezTo>
                    <a:cubicBezTo>
                      <a:pt x="17" y="98"/>
                      <a:pt x="17" y="98"/>
                      <a:pt x="17" y="98"/>
                    </a:cubicBezTo>
                    <a:cubicBezTo>
                      <a:pt x="15" y="93"/>
                      <a:pt x="13" y="88"/>
                      <a:pt x="13" y="83"/>
                    </a:cubicBezTo>
                    <a:cubicBezTo>
                      <a:pt x="22" y="82"/>
                      <a:pt x="22" y="82"/>
                      <a:pt x="22" y="82"/>
                    </a:cubicBezTo>
                    <a:cubicBezTo>
                      <a:pt x="25" y="82"/>
                      <a:pt x="27" y="80"/>
                      <a:pt x="27" y="77"/>
                    </a:cubicBezTo>
                    <a:cubicBezTo>
                      <a:pt x="27" y="74"/>
                      <a:pt x="25" y="72"/>
                      <a:pt x="22" y="72"/>
                    </a:cubicBezTo>
                    <a:cubicBezTo>
                      <a:pt x="13" y="72"/>
                      <a:pt x="13" y="72"/>
                      <a:pt x="13" y="72"/>
                    </a:cubicBezTo>
                    <a:cubicBezTo>
                      <a:pt x="13" y="67"/>
                      <a:pt x="14" y="62"/>
                      <a:pt x="15" y="57"/>
                    </a:cubicBezTo>
                    <a:cubicBezTo>
                      <a:pt x="23" y="60"/>
                      <a:pt x="23" y="60"/>
                      <a:pt x="23" y="60"/>
                    </a:cubicBezTo>
                    <a:cubicBezTo>
                      <a:pt x="25" y="61"/>
                      <a:pt x="27" y="60"/>
                      <a:pt x="27" y="58"/>
                    </a:cubicBezTo>
                    <a:cubicBezTo>
                      <a:pt x="28" y="56"/>
                      <a:pt x="27" y="54"/>
                      <a:pt x="25" y="54"/>
                    </a:cubicBezTo>
                    <a:cubicBezTo>
                      <a:pt x="18" y="51"/>
                      <a:pt x="18" y="51"/>
                      <a:pt x="18" y="51"/>
                    </a:cubicBezTo>
                    <a:cubicBezTo>
                      <a:pt x="20" y="45"/>
                      <a:pt x="23" y="40"/>
                      <a:pt x="27" y="36"/>
                    </a:cubicBezTo>
                    <a:cubicBezTo>
                      <a:pt x="34" y="42"/>
                      <a:pt x="34" y="42"/>
                      <a:pt x="34" y="42"/>
                    </a:cubicBezTo>
                    <a:cubicBezTo>
                      <a:pt x="36" y="44"/>
                      <a:pt x="39" y="44"/>
                      <a:pt x="41" y="42"/>
                    </a:cubicBezTo>
                    <a:cubicBezTo>
                      <a:pt x="43" y="40"/>
                      <a:pt x="43" y="37"/>
                      <a:pt x="41" y="35"/>
                    </a:cubicBezTo>
                    <a:cubicBezTo>
                      <a:pt x="34" y="29"/>
                      <a:pt x="34" y="29"/>
                      <a:pt x="34" y="29"/>
                    </a:cubicBezTo>
                    <a:cubicBezTo>
                      <a:pt x="38" y="25"/>
                      <a:pt x="42" y="22"/>
                      <a:pt x="47" y="20"/>
                    </a:cubicBezTo>
                    <a:cubicBezTo>
                      <a:pt x="51" y="27"/>
                      <a:pt x="51" y="27"/>
                      <a:pt x="51" y="27"/>
                    </a:cubicBezTo>
                    <a:cubicBezTo>
                      <a:pt x="51" y="29"/>
                      <a:pt x="53" y="30"/>
                      <a:pt x="55" y="29"/>
                    </a:cubicBezTo>
                    <a:cubicBezTo>
                      <a:pt x="57" y="28"/>
                      <a:pt x="58" y="26"/>
                      <a:pt x="57" y="24"/>
                    </a:cubicBezTo>
                    <a:cubicBezTo>
                      <a:pt x="53" y="17"/>
                      <a:pt x="53" y="17"/>
                      <a:pt x="53" y="17"/>
                    </a:cubicBezTo>
                    <a:cubicBezTo>
                      <a:pt x="59" y="15"/>
                      <a:pt x="64" y="13"/>
                      <a:pt x="70" y="13"/>
                    </a:cubicBezTo>
                    <a:cubicBezTo>
                      <a:pt x="70" y="22"/>
                      <a:pt x="70" y="22"/>
                      <a:pt x="70" y="22"/>
                    </a:cubicBezTo>
                    <a:cubicBezTo>
                      <a:pt x="70" y="25"/>
                      <a:pt x="72" y="27"/>
                      <a:pt x="75" y="27"/>
                    </a:cubicBezTo>
                    <a:cubicBezTo>
                      <a:pt x="78" y="27"/>
                      <a:pt x="80" y="25"/>
                      <a:pt x="80" y="22"/>
                    </a:cubicBezTo>
                    <a:cubicBezTo>
                      <a:pt x="80" y="13"/>
                      <a:pt x="80" y="13"/>
                      <a:pt x="80" y="13"/>
                    </a:cubicBezTo>
                    <a:cubicBezTo>
                      <a:pt x="85" y="13"/>
                      <a:pt x="91" y="14"/>
                      <a:pt x="96" y="16"/>
                    </a:cubicBezTo>
                    <a:cubicBezTo>
                      <a:pt x="93" y="24"/>
                      <a:pt x="93" y="24"/>
                      <a:pt x="93" y="24"/>
                    </a:cubicBezTo>
                    <a:cubicBezTo>
                      <a:pt x="92" y="25"/>
                      <a:pt x="93" y="27"/>
                      <a:pt x="95" y="28"/>
                    </a:cubicBezTo>
                    <a:cubicBezTo>
                      <a:pt x="97" y="29"/>
                      <a:pt x="99" y="28"/>
                      <a:pt x="99" y="26"/>
                    </a:cubicBezTo>
                    <a:cubicBezTo>
                      <a:pt x="102" y="18"/>
                      <a:pt x="102" y="18"/>
                      <a:pt x="102" y="18"/>
                    </a:cubicBezTo>
                    <a:cubicBezTo>
                      <a:pt x="107" y="21"/>
                      <a:pt x="112" y="23"/>
                      <a:pt x="116" y="27"/>
                    </a:cubicBezTo>
                    <a:cubicBezTo>
                      <a:pt x="110" y="34"/>
                      <a:pt x="110" y="34"/>
                      <a:pt x="110" y="34"/>
                    </a:cubicBezTo>
                    <a:cubicBezTo>
                      <a:pt x="108" y="36"/>
                      <a:pt x="108" y="39"/>
                      <a:pt x="110" y="41"/>
                    </a:cubicBezTo>
                    <a:cubicBezTo>
                      <a:pt x="112" y="43"/>
                      <a:pt x="115" y="43"/>
                      <a:pt x="117" y="41"/>
                    </a:cubicBezTo>
                    <a:cubicBezTo>
                      <a:pt x="124" y="34"/>
                      <a:pt x="124" y="34"/>
                      <a:pt x="124" y="34"/>
                    </a:cubicBezTo>
                    <a:cubicBezTo>
                      <a:pt x="127" y="38"/>
                      <a:pt x="131" y="43"/>
                      <a:pt x="133" y="48"/>
                    </a:cubicBezTo>
                    <a:cubicBezTo>
                      <a:pt x="126" y="51"/>
                      <a:pt x="126" y="51"/>
                      <a:pt x="126" y="51"/>
                    </a:cubicBezTo>
                    <a:cubicBezTo>
                      <a:pt x="124" y="52"/>
                      <a:pt x="123" y="54"/>
                      <a:pt x="124" y="56"/>
                    </a:cubicBezTo>
                    <a:cubicBezTo>
                      <a:pt x="125" y="58"/>
                      <a:pt x="127" y="58"/>
                      <a:pt x="128" y="58"/>
                    </a:cubicBezTo>
                    <a:cubicBezTo>
                      <a:pt x="136" y="54"/>
                      <a:pt x="136" y="54"/>
                      <a:pt x="136" y="54"/>
                    </a:cubicBezTo>
                    <a:cubicBezTo>
                      <a:pt x="138" y="59"/>
                      <a:pt x="139" y="64"/>
                      <a:pt x="139" y="70"/>
                    </a:cubicBezTo>
                    <a:cubicBezTo>
                      <a:pt x="130" y="70"/>
                      <a:pt x="130" y="70"/>
                      <a:pt x="130" y="70"/>
                    </a:cubicBezTo>
                    <a:cubicBezTo>
                      <a:pt x="127" y="70"/>
                      <a:pt x="125" y="72"/>
                      <a:pt x="125" y="75"/>
                    </a:cubicBezTo>
                    <a:cubicBezTo>
                      <a:pt x="125" y="78"/>
                      <a:pt x="128" y="80"/>
                      <a:pt x="130" y="80"/>
                    </a:cubicBezTo>
                    <a:cubicBezTo>
                      <a:pt x="140" y="80"/>
                      <a:pt x="140" y="80"/>
                      <a:pt x="140" y="80"/>
                    </a:cubicBezTo>
                    <a:cubicBezTo>
                      <a:pt x="139" y="85"/>
                      <a:pt x="138" y="91"/>
                      <a:pt x="137" y="96"/>
                    </a:cubicBezTo>
                    <a:cubicBezTo>
                      <a:pt x="129" y="93"/>
                      <a:pt x="129" y="93"/>
                      <a:pt x="129" y="93"/>
                    </a:cubicBezTo>
                    <a:cubicBezTo>
                      <a:pt x="127" y="92"/>
                      <a:pt x="125" y="93"/>
                      <a:pt x="125" y="95"/>
                    </a:cubicBezTo>
                    <a:cubicBezTo>
                      <a:pt x="124" y="97"/>
                      <a:pt x="125" y="99"/>
                      <a:pt x="127" y="99"/>
                    </a:cubicBezTo>
                    <a:cubicBezTo>
                      <a:pt x="134" y="102"/>
                      <a:pt x="134" y="102"/>
                      <a:pt x="134" y="102"/>
                    </a:cubicBezTo>
                    <a:cubicBezTo>
                      <a:pt x="132" y="107"/>
                      <a:pt x="129" y="112"/>
                      <a:pt x="125" y="116"/>
                    </a:cubicBezTo>
                    <a:close/>
                    <a:moveTo>
                      <a:pt x="87" y="75"/>
                    </a:moveTo>
                    <a:cubicBezTo>
                      <a:pt x="87" y="81"/>
                      <a:pt x="82" y="86"/>
                      <a:pt x="76" y="86"/>
                    </a:cubicBezTo>
                    <a:cubicBezTo>
                      <a:pt x="70" y="86"/>
                      <a:pt x="65" y="82"/>
                      <a:pt x="65" y="76"/>
                    </a:cubicBezTo>
                    <a:cubicBezTo>
                      <a:pt x="65" y="71"/>
                      <a:pt x="68" y="67"/>
                      <a:pt x="72" y="65"/>
                    </a:cubicBezTo>
                    <a:cubicBezTo>
                      <a:pt x="71" y="36"/>
                      <a:pt x="71" y="36"/>
                      <a:pt x="71" y="36"/>
                    </a:cubicBezTo>
                    <a:cubicBezTo>
                      <a:pt x="71" y="34"/>
                      <a:pt x="73" y="32"/>
                      <a:pt x="75" y="32"/>
                    </a:cubicBezTo>
                    <a:cubicBezTo>
                      <a:pt x="77" y="32"/>
                      <a:pt x="79" y="33"/>
                      <a:pt x="79" y="35"/>
                    </a:cubicBezTo>
                    <a:cubicBezTo>
                      <a:pt x="80" y="65"/>
                      <a:pt x="80" y="65"/>
                      <a:pt x="80" y="65"/>
                    </a:cubicBezTo>
                    <a:cubicBezTo>
                      <a:pt x="84" y="67"/>
                      <a:pt x="87" y="70"/>
                      <a:pt x="87" y="75"/>
                    </a:cubicBezTo>
                    <a:close/>
                    <a:moveTo>
                      <a:pt x="76" y="92"/>
                    </a:moveTo>
                    <a:cubicBezTo>
                      <a:pt x="78" y="92"/>
                      <a:pt x="80" y="92"/>
                      <a:pt x="82" y="91"/>
                    </a:cubicBezTo>
                    <a:cubicBezTo>
                      <a:pt x="82" y="113"/>
                      <a:pt x="82" y="113"/>
                      <a:pt x="82" y="113"/>
                    </a:cubicBezTo>
                    <a:cubicBezTo>
                      <a:pt x="82" y="116"/>
                      <a:pt x="80" y="119"/>
                      <a:pt x="76" y="119"/>
                    </a:cubicBezTo>
                    <a:cubicBezTo>
                      <a:pt x="73" y="119"/>
                      <a:pt x="70" y="116"/>
                      <a:pt x="70" y="113"/>
                    </a:cubicBezTo>
                    <a:cubicBezTo>
                      <a:pt x="70" y="91"/>
                      <a:pt x="70" y="91"/>
                      <a:pt x="70" y="91"/>
                    </a:cubicBezTo>
                    <a:cubicBezTo>
                      <a:pt x="72" y="92"/>
                      <a:pt x="74" y="92"/>
                      <a:pt x="76"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58" name="Freeform 75"/>
              <p:cNvSpPr/>
              <p:nvPr/>
            </p:nvSpPr>
            <p:spPr bwMode="auto">
              <a:xfrm>
                <a:off x="2061" y="2652"/>
                <a:ext cx="68" cy="127"/>
              </a:xfrm>
              <a:custGeom>
                <a:avLst/>
                <a:gdLst>
                  <a:gd name="T0" fmla="*/ 47 w 47"/>
                  <a:gd name="T1" fmla="*/ 60 h 88"/>
                  <a:gd name="T2" fmla="*/ 45 w 47"/>
                  <a:gd name="T3" fmla="*/ 68 h 88"/>
                  <a:gd name="T4" fmla="*/ 42 w 47"/>
                  <a:gd name="T5" fmla="*/ 73 h 88"/>
                  <a:gd name="T6" fmla="*/ 36 w 47"/>
                  <a:gd name="T7" fmla="*/ 77 h 88"/>
                  <a:gd name="T8" fmla="*/ 30 w 47"/>
                  <a:gd name="T9" fmla="*/ 79 h 88"/>
                  <a:gd name="T10" fmla="*/ 30 w 47"/>
                  <a:gd name="T11" fmla="*/ 85 h 88"/>
                  <a:gd name="T12" fmla="*/ 29 w 47"/>
                  <a:gd name="T13" fmla="*/ 88 h 88"/>
                  <a:gd name="T14" fmla="*/ 27 w 47"/>
                  <a:gd name="T15" fmla="*/ 88 h 88"/>
                  <a:gd name="T16" fmla="*/ 20 w 47"/>
                  <a:gd name="T17" fmla="*/ 88 h 88"/>
                  <a:gd name="T18" fmla="*/ 17 w 47"/>
                  <a:gd name="T19" fmla="*/ 88 h 88"/>
                  <a:gd name="T20" fmla="*/ 17 w 47"/>
                  <a:gd name="T21" fmla="*/ 84 h 88"/>
                  <a:gd name="T22" fmla="*/ 17 w 47"/>
                  <a:gd name="T23" fmla="*/ 80 h 88"/>
                  <a:gd name="T24" fmla="*/ 6 w 47"/>
                  <a:gd name="T25" fmla="*/ 79 h 88"/>
                  <a:gd name="T26" fmla="*/ 0 w 47"/>
                  <a:gd name="T27" fmla="*/ 76 h 88"/>
                  <a:gd name="T28" fmla="*/ 0 w 47"/>
                  <a:gd name="T29" fmla="*/ 74 h 88"/>
                  <a:gd name="T30" fmla="*/ 0 w 47"/>
                  <a:gd name="T31" fmla="*/ 70 h 88"/>
                  <a:gd name="T32" fmla="*/ 1 w 47"/>
                  <a:gd name="T33" fmla="*/ 67 h 88"/>
                  <a:gd name="T34" fmla="*/ 3 w 47"/>
                  <a:gd name="T35" fmla="*/ 66 h 88"/>
                  <a:gd name="T36" fmla="*/ 4 w 47"/>
                  <a:gd name="T37" fmla="*/ 66 h 88"/>
                  <a:gd name="T38" fmla="*/ 4 w 47"/>
                  <a:gd name="T39" fmla="*/ 66 h 88"/>
                  <a:gd name="T40" fmla="*/ 10 w 47"/>
                  <a:gd name="T41" fmla="*/ 68 h 88"/>
                  <a:gd name="T42" fmla="*/ 19 w 47"/>
                  <a:gd name="T43" fmla="*/ 69 h 88"/>
                  <a:gd name="T44" fmla="*/ 29 w 47"/>
                  <a:gd name="T45" fmla="*/ 67 h 88"/>
                  <a:gd name="T46" fmla="*/ 33 w 47"/>
                  <a:gd name="T47" fmla="*/ 61 h 88"/>
                  <a:gd name="T48" fmla="*/ 30 w 47"/>
                  <a:gd name="T49" fmla="*/ 54 h 88"/>
                  <a:gd name="T50" fmla="*/ 20 w 47"/>
                  <a:gd name="T51" fmla="*/ 49 h 88"/>
                  <a:gd name="T52" fmla="*/ 13 w 47"/>
                  <a:gd name="T53" fmla="*/ 46 h 88"/>
                  <a:gd name="T54" fmla="*/ 7 w 47"/>
                  <a:gd name="T55" fmla="*/ 41 h 88"/>
                  <a:gd name="T56" fmla="*/ 3 w 47"/>
                  <a:gd name="T57" fmla="*/ 36 h 88"/>
                  <a:gd name="T58" fmla="*/ 1 w 47"/>
                  <a:gd name="T59" fmla="*/ 28 h 88"/>
                  <a:gd name="T60" fmla="*/ 6 w 47"/>
                  <a:gd name="T61" fmla="*/ 16 h 88"/>
                  <a:gd name="T62" fmla="*/ 19 w 47"/>
                  <a:gd name="T63" fmla="*/ 10 h 88"/>
                  <a:gd name="T64" fmla="*/ 19 w 47"/>
                  <a:gd name="T65" fmla="*/ 4 h 88"/>
                  <a:gd name="T66" fmla="*/ 19 w 47"/>
                  <a:gd name="T67" fmla="*/ 1 h 88"/>
                  <a:gd name="T68" fmla="*/ 23 w 47"/>
                  <a:gd name="T69" fmla="*/ 0 h 88"/>
                  <a:gd name="T70" fmla="*/ 29 w 47"/>
                  <a:gd name="T71" fmla="*/ 0 h 88"/>
                  <a:gd name="T72" fmla="*/ 32 w 47"/>
                  <a:gd name="T73" fmla="*/ 1 h 88"/>
                  <a:gd name="T74" fmla="*/ 32 w 47"/>
                  <a:gd name="T75" fmla="*/ 4 h 88"/>
                  <a:gd name="T76" fmla="*/ 32 w 47"/>
                  <a:gd name="T77" fmla="*/ 9 h 88"/>
                  <a:gd name="T78" fmla="*/ 38 w 47"/>
                  <a:gd name="T79" fmla="*/ 10 h 88"/>
                  <a:gd name="T80" fmla="*/ 42 w 47"/>
                  <a:gd name="T81" fmla="*/ 11 h 88"/>
                  <a:gd name="T82" fmla="*/ 43 w 47"/>
                  <a:gd name="T83" fmla="*/ 13 h 88"/>
                  <a:gd name="T84" fmla="*/ 42 w 47"/>
                  <a:gd name="T85" fmla="*/ 17 h 88"/>
                  <a:gd name="T86" fmla="*/ 41 w 47"/>
                  <a:gd name="T87" fmla="*/ 20 h 88"/>
                  <a:gd name="T88" fmla="*/ 39 w 47"/>
                  <a:gd name="T89" fmla="*/ 22 h 88"/>
                  <a:gd name="T90" fmla="*/ 34 w 47"/>
                  <a:gd name="T91" fmla="*/ 20 h 88"/>
                  <a:gd name="T92" fmla="*/ 27 w 47"/>
                  <a:gd name="T93" fmla="*/ 20 h 88"/>
                  <a:gd name="T94" fmla="*/ 18 w 47"/>
                  <a:gd name="T95" fmla="*/ 22 h 88"/>
                  <a:gd name="T96" fmla="*/ 15 w 47"/>
                  <a:gd name="T97" fmla="*/ 28 h 88"/>
                  <a:gd name="T98" fmla="*/ 18 w 47"/>
                  <a:gd name="T99" fmla="*/ 33 h 88"/>
                  <a:gd name="T100" fmla="*/ 27 w 47"/>
                  <a:gd name="T101" fmla="*/ 38 h 88"/>
                  <a:gd name="T102" fmla="*/ 41 w 47"/>
                  <a:gd name="T103" fmla="*/ 47 h 88"/>
                  <a:gd name="T104" fmla="*/ 47 w 47"/>
                  <a:gd name="T105" fmla="*/ 6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 h="88">
                    <a:moveTo>
                      <a:pt x="47" y="60"/>
                    </a:moveTo>
                    <a:cubicBezTo>
                      <a:pt x="47" y="63"/>
                      <a:pt x="46" y="66"/>
                      <a:pt x="45" y="68"/>
                    </a:cubicBezTo>
                    <a:cubicBezTo>
                      <a:pt x="44" y="70"/>
                      <a:pt x="43" y="72"/>
                      <a:pt x="42" y="73"/>
                    </a:cubicBezTo>
                    <a:cubicBezTo>
                      <a:pt x="40" y="75"/>
                      <a:pt x="38" y="76"/>
                      <a:pt x="36" y="77"/>
                    </a:cubicBezTo>
                    <a:cubicBezTo>
                      <a:pt x="34" y="78"/>
                      <a:pt x="32" y="79"/>
                      <a:pt x="30" y="79"/>
                    </a:cubicBezTo>
                    <a:cubicBezTo>
                      <a:pt x="30" y="85"/>
                      <a:pt x="30" y="85"/>
                      <a:pt x="30" y="85"/>
                    </a:cubicBezTo>
                    <a:cubicBezTo>
                      <a:pt x="30" y="86"/>
                      <a:pt x="30" y="87"/>
                      <a:pt x="29" y="88"/>
                    </a:cubicBezTo>
                    <a:cubicBezTo>
                      <a:pt x="29" y="88"/>
                      <a:pt x="28" y="88"/>
                      <a:pt x="27" y="88"/>
                    </a:cubicBezTo>
                    <a:cubicBezTo>
                      <a:pt x="20" y="88"/>
                      <a:pt x="20" y="88"/>
                      <a:pt x="20" y="88"/>
                    </a:cubicBezTo>
                    <a:cubicBezTo>
                      <a:pt x="19" y="88"/>
                      <a:pt x="18" y="88"/>
                      <a:pt x="17" y="88"/>
                    </a:cubicBezTo>
                    <a:cubicBezTo>
                      <a:pt x="17" y="87"/>
                      <a:pt x="17" y="86"/>
                      <a:pt x="17" y="84"/>
                    </a:cubicBezTo>
                    <a:cubicBezTo>
                      <a:pt x="17" y="80"/>
                      <a:pt x="17" y="80"/>
                      <a:pt x="17" y="80"/>
                    </a:cubicBezTo>
                    <a:cubicBezTo>
                      <a:pt x="12" y="80"/>
                      <a:pt x="9" y="80"/>
                      <a:pt x="6" y="79"/>
                    </a:cubicBezTo>
                    <a:cubicBezTo>
                      <a:pt x="3" y="78"/>
                      <a:pt x="1" y="77"/>
                      <a:pt x="0" y="76"/>
                    </a:cubicBezTo>
                    <a:cubicBezTo>
                      <a:pt x="0" y="76"/>
                      <a:pt x="0" y="75"/>
                      <a:pt x="0" y="74"/>
                    </a:cubicBezTo>
                    <a:cubicBezTo>
                      <a:pt x="0" y="73"/>
                      <a:pt x="0" y="72"/>
                      <a:pt x="0" y="70"/>
                    </a:cubicBezTo>
                    <a:cubicBezTo>
                      <a:pt x="1" y="69"/>
                      <a:pt x="1" y="68"/>
                      <a:pt x="1" y="67"/>
                    </a:cubicBezTo>
                    <a:cubicBezTo>
                      <a:pt x="2" y="66"/>
                      <a:pt x="2" y="65"/>
                      <a:pt x="3" y="66"/>
                    </a:cubicBezTo>
                    <a:cubicBezTo>
                      <a:pt x="4" y="66"/>
                      <a:pt x="4" y="66"/>
                      <a:pt x="4" y="66"/>
                    </a:cubicBezTo>
                    <a:cubicBezTo>
                      <a:pt x="4" y="66"/>
                      <a:pt x="4" y="66"/>
                      <a:pt x="4" y="66"/>
                    </a:cubicBezTo>
                    <a:cubicBezTo>
                      <a:pt x="6" y="67"/>
                      <a:pt x="8" y="67"/>
                      <a:pt x="10" y="68"/>
                    </a:cubicBezTo>
                    <a:cubicBezTo>
                      <a:pt x="12" y="68"/>
                      <a:pt x="15" y="69"/>
                      <a:pt x="19" y="69"/>
                    </a:cubicBezTo>
                    <a:cubicBezTo>
                      <a:pt x="23" y="69"/>
                      <a:pt x="26" y="68"/>
                      <a:pt x="29" y="67"/>
                    </a:cubicBezTo>
                    <a:cubicBezTo>
                      <a:pt x="31" y="66"/>
                      <a:pt x="33" y="64"/>
                      <a:pt x="33" y="61"/>
                    </a:cubicBezTo>
                    <a:cubicBezTo>
                      <a:pt x="33" y="58"/>
                      <a:pt x="32" y="56"/>
                      <a:pt x="30" y="54"/>
                    </a:cubicBezTo>
                    <a:cubicBezTo>
                      <a:pt x="28" y="52"/>
                      <a:pt x="25" y="51"/>
                      <a:pt x="20" y="49"/>
                    </a:cubicBezTo>
                    <a:cubicBezTo>
                      <a:pt x="18" y="48"/>
                      <a:pt x="15" y="47"/>
                      <a:pt x="13" y="46"/>
                    </a:cubicBezTo>
                    <a:cubicBezTo>
                      <a:pt x="11" y="44"/>
                      <a:pt x="9" y="43"/>
                      <a:pt x="7" y="41"/>
                    </a:cubicBezTo>
                    <a:cubicBezTo>
                      <a:pt x="5" y="40"/>
                      <a:pt x="4" y="38"/>
                      <a:pt x="3" y="36"/>
                    </a:cubicBezTo>
                    <a:cubicBezTo>
                      <a:pt x="2" y="33"/>
                      <a:pt x="1" y="31"/>
                      <a:pt x="1" y="28"/>
                    </a:cubicBezTo>
                    <a:cubicBezTo>
                      <a:pt x="1" y="23"/>
                      <a:pt x="3" y="20"/>
                      <a:pt x="6" y="16"/>
                    </a:cubicBezTo>
                    <a:cubicBezTo>
                      <a:pt x="9" y="13"/>
                      <a:pt x="13" y="11"/>
                      <a:pt x="19" y="10"/>
                    </a:cubicBezTo>
                    <a:cubicBezTo>
                      <a:pt x="19" y="4"/>
                      <a:pt x="19" y="4"/>
                      <a:pt x="19" y="4"/>
                    </a:cubicBezTo>
                    <a:cubicBezTo>
                      <a:pt x="19" y="3"/>
                      <a:pt x="19" y="2"/>
                      <a:pt x="19" y="1"/>
                    </a:cubicBezTo>
                    <a:cubicBezTo>
                      <a:pt x="20" y="1"/>
                      <a:pt x="21" y="0"/>
                      <a:pt x="23" y="0"/>
                    </a:cubicBezTo>
                    <a:cubicBezTo>
                      <a:pt x="29" y="0"/>
                      <a:pt x="29" y="0"/>
                      <a:pt x="29" y="0"/>
                    </a:cubicBezTo>
                    <a:cubicBezTo>
                      <a:pt x="30" y="0"/>
                      <a:pt x="31" y="1"/>
                      <a:pt x="32" y="1"/>
                    </a:cubicBezTo>
                    <a:cubicBezTo>
                      <a:pt x="32" y="2"/>
                      <a:pt x="32" y="3"/>
                      <a:pt x="32" y="4"/>
                    </a:cubicBezTo>
                    <a:cubicBezTo>
                      <a:pt x="32" y="9"/>
                      <a:pt x="32" y="9"/>
                      <a:pt x="32" y="9"/>
                    </a:cubicBezTo>
                    <a:cubicBezTo>
                      <a:pt x="35" y="9"/>
                      <a:pt x="37" y="10"/>
                      <a:pt x="38" y="10"/>
                    </a:cubicBezTo>
                    <a:cubicBezTo>
                      <a:pt x="40" y="11"/>
                      <a:pt x="41" y="11"/>
                      <a:pt x="42" y="11"/>
                    </a:cubicBezTo>
                    <a:cubicBezTo>
                      <a:pt x="43" y="11"/>
                      <a:pt x="43" y="12"/>
                      <a:pt x="43" y="13"/>
                    </a:cubicBezTo>
                    <a:cubicBezTo>
                      <a:pt x="43" y="14"/>
                      <a:pt x="43" y="16"/>
                      <a:pt x="42" y="17"/>
                    </a:cubicBezTo>
                    <a:cubicBezTo>
                      <a:pt x="42" y="18"/>
                      <a:pt x="42" y="19"/>
                      <a:pt x="41" y="20"/>
                    </a:cubicBezTo>
                    <a:cubicBezTo>
                      <a:pt x="40" y="21"/>
                      <a:pt x="40" y="22"/>
                      <a:pt x="39" y="22"/>
                    </a:cubicBezTo>
                    <a:cubicBezTo>
                      <a:pt x="38" y="21"/>
                      <a:pt x="36" y="21"/>
                      <a:pt x="34" y="20"/>
                    </a:cubicBezTo>
                    <a:cubicBezTo>
                      <a:pt x="32" y="20"/>
                      <a:pt x="29" y="20"/>
                      <a:pt x="27" y="20"/>
                    </a:cubicBezTo>
                    <a:cubicBezTo>
                      <a:pt x="22" y="20"/>
                      <a:pt x="19" y="20"/>
                      <a:pt x="18" y="22"/>
                    </a:cubicBezTo>
                    <a:cubicBezTo>
                      <a:pt x="16" y="23"/>
                      <a:pt x="15" y="25"/>
                      <a:pt x="15" y="28"/>
                    </a:cubicBezTo>
                    <a:cubicBezTo>
                      <a:pt x="15" y="30"/>
                      <a:pt x="16" y="32"/>
                      <a:pt x="18" y="33"/>
                    </a:cubicBezTo>
                    <a:cubicBezTo>
                      <a:pt x="20" y="35"/>
                      <a:pt x="23" y="36"/>
                      <a:pt x="27" y="38"/>
                    </a:cubicBezTo>
                    <a:cubicBezTo>
                      <a:pt x="33" y="40"/>
                      <a:pt x="38" y="43"/>
                      <a:pt x="41" y="47"/>
                    </a:cubicBezTo>
                    <a:cubicBezTo>
                      <a:pt x="45" y="50"/>
                      <a:pt x="47" y="55"/>
                      <a:pt x="47"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59" name="Oval 76"/>
              <p:cNvSpPr>
                <a:spLocks noChangeArrowheads="1"/>
              </p:cNvSpPr>
              <p:nvPr/>
            </p:nvSpPr>
            <p:spPr bwMode="auto">
              <a:xfrm>
                <a:off x="2007" y="2628"/>
                <a:ext cx="176" cy="176"/>
              </a:xfrm>
              <a:prstGeom prst="ellipse">
                <a:avLst/>
              </a:prstGeom>
              <a:grpFill/>
              <a:ln w="26988" cap="flat">
                <a:noFill/>
                <a:prstDash val="solid"/>
                <a:miter lim="800000"/>
              </a:ln>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60" name="Freeform 77"/>
              <p:cNvSpPr/>
              <p:nvPr/>
            </p:nvSpPr>
            <p:spPr bwMode="auto">
              <a:xfrm>
                <a:off x="1248" y="2413"/>
                <a:ext cx="43" cy="81"/>
              </a:xfrm>
              <a:custGeom>
                <a:avLst/>
                <a:gdLst>
                  <a:gd name="T0" fmla="*/ 30 w 30"/>
                  <a:gd name="T1" fmla="*/ 38 h 56"/>
                  <a:gd name="T2" fmla="*/ 29 w 30"/>
                  <a:gd name="T3" fmla="*/ 43 h 56"/>
                  <a:gd name="T4" fmla="*/ 27 w 30"/>
                  <a:gd name="T5" fmla="*/ 46 h 56"/>
                  <a:gd name="T6" fmla="*/ 24 w 30"/>
                  <a:gd name="T7" fmla="*/ 49 h 56"/>
                  <a:gd name="T8" fmla="*/ 20 w 30"/>
                  <a:gd name="T9" fmla="*/ 50 h 56"/>
                  <a:gd name="T10" fmla="*/ 20 w 30"/>
                  <a:gd name="T11" fmla="*/ 54 h 56"/>
                  <a:gd name="T12" fmla="*/ 19 w 30"/>
                  <a:gd name="T13" fmla="*/ 55 h 56"/>
                  <a:gd name="T14" fmla="*/ 18 w 30"/>
                  <a:gd name="T15" fmla="*/ 56 h 56"/>
                  <a:gd name="T16" fmla="*/ 13 w 30"/>
                  <a:gd name="T17" fmla="*/ 56 h 56"/>
                  <a:gd name="T18" fmla="*/ 12 w 30"/>
                  <a:gd name="T19" fmla="*/ 55 h 56"/>
                  <a:gd name="T20" fmla="*/ 11 w 30"/>
                  <a:gd name="T21" fmla="*/ 53 h 56"/>
                  <a:gd name="T22" fmla="*/ 11 w 30"/>
                  <a:gd name="T23" fmla="*/ 51 h 56"/>
                  <a:gd name="T24" fmla="*/ 4 w 30"/>
                  <a:gd name="T25" fmla="*/ 50 h 56"/>
                  <a:gd name="T26" fmla="*/ 1 w 30"/>
                  <a:gd name="T27" fmla="*/ 48 h 56"/>
                  <a:gd name="T28" fmla="*/ 0 w 30"/>
                  <a:gd name="T29" fmla="*/ 47 h 56"/>
                  <a:gd name="T30" fmla="*/ 1 w 30"/>
                  <a:gd name="T31" fmla="*/ 44 h 56"/>
                  <a:gd name="T32" fmla="*/ 2 w 30"/>
                  <a:gd name="T33" fmla="*/ 42 h 56"/>
                  <a:gd name="T34" fmla="*/ 2 w 30"/>
                  <a:gd name="T35" fmla="*/ 41 h 56"/>
                  <a:gd name="T36" fmla="*/ 3 w 30"/>
                  <a:gd name="T37" fmla="*/ 42 h 56"/>
                  <a:gd name="T38" fmla="*/ 3 w 30"/>
                  <a:gd name="T39" fmla="*/ 42 h 56"/>
                  <a:gd name="T40" fmla="*/ 7 w 30"/>
                  <a:gd name="T41" fmla="*/ 43 h 56"/>
                  <a:gd name="T42" fmla="*/ 13 w 30"/>
                  <a:gd name="T43" fmla="*/ 43 h 56"/>
                  <a:gd name="T44" fmla="*/ 19 w 30"/>
                  <a:gd name="T45" fmla="*/ 42 h 56"/>
                  <a:gd name="T46" fmla="*/ 21 w 30"/>
                  <a:gd name="T47" fmla="*/ 38 h 56"/>
                  <a:gd name="T48" fmla="*/ 20 w 30"/>
                  <a:gd name="T49" fmla="*/ 34 h 56"/>
                  <a:gd name="T50" fmla="*/ 14 w 30"/>
                  <a:gd name="T51" fmla="*/ 31 h 56"/>
                  <a:gd name="T52" fmla="*/ 9 w 30"/>
                  <a:gd name="T53" fmla="*/ 29 h 56"/>
                  <a:gd name="T54" fmla="*/ 5 w 30"/>
                  <a:gd name="T55" fmla="*/ 26 h 56"/>
                  <a:gd name="T56" fmla="*/ 2 w 30"/>
                  <a:gd name="T57" fmla="*/ 22 h 56"/>
                  <a:gd name="T58" fmla="*/ 1 w 30"/>
                  <a:gd name="T59" fmla="*/ 17 h 56"/>
                  <a:gd name="T60" fmla="*/ 4 w 30"/>
                  <a:gd name="T61" fmla="*/ 10 h 56"/>
                  <a:gd name="T62" fmla="*/ 13 w 30"/>
                  <a:gd name="T63" fmla="*/ 6 h 56"/>
                  <a:gd name="T64" fmla="*/ 13 w 30"/>
                  <a:gd name="T65" fmla="*/ 2 h 56"/>
                  <a:gd name="T66" fmla="*/ 13 w 30"/>
                  <a:gd name="T67" fmla="*/ 0 h 56"/>
                  <a:gd name="T68" fmla="*/ 15 w 30"/>
                  <a:gd name="T69" fmla="*/ 0 h 56"/>
                  <a:gd name="T70" fmla="*/ 19 w 30"/>
                  <a:gd name="T71" fmla="*/ 0 h 56"/>
                  <a:gd name="T72" fmla="*/ 21 w 30"/>
                  <a:gd name="T73" fmla="*/ 0 h 56"/>
                  <a:gd name="T74" fmla="*/ 21 w 30"/>
                  <a:gd name="T75" fmla="*/ 2 h 56"/>
                  <a:gd name="T76" fmla="*/ 21 w 30"/>
                  <a:gd name="T77" fmla="*/ 5 h 56"/>
                  <a:gd name="T78" fmla="*/ 25 w 30"/>
                  <a:gd name="T79" fmla="*/ 6 h 56"/>
                  <a:gd name="T80" fmla="*/ 27 w 30"/>
                  <a:gd name="T81" fmla="*/ 7 h 56"/>
                  <a:gd name="T82" fmla="*/ 28 w 30"/>
                  <a:gd name="T83" fmla="*/ 8 h 56"/>
                  <a:gd name="T84" fmla="*/ 28 w 30"/>
                  <a:gd name="T85" fmla="*/ 10 h 56"/>
                  <a:gd name="T86" fmla="*/ 27 w 30"/>
                  <a:gd name="T87" fmla="*/ 13 h 56"/>
                  <a:gd name="T88" fmla="*/ 26 w 30"/>
                  <a:gd name="T89" fmla="*/ 13 h 56"/>
                  <a:gd name="T90" fmla="*/ 22 w 30"/>
                  <a:gd name="T91" fmla="*/ 13 h 56"/>
                  <a:gd name="T92" fmla="*/ 18 w 30"/>
                  <a:gd name="T93" fmla="*/ 12 h 56"/>
                  <a:gd name="T94" fmla="*/ 12 w 30"/>
                  <a:gd name="T95" fmla="*/ 13 h 56"/>
                  <a:gd name="T96" fmla="*/ 10 w 30"/>
                  <a:gd name="T97" fmla="*/ 17 h 56"/>
                  <a:gd name="T98" fmla="*/ 12 w 30"/>
                  <a:gd name="T99" fmla="*/ 21 h 56"/>
                  <a:gd name="T100" fmla="*/ 18 w 30"/>
                  <a:gd name="T101" fmla="*/ 24 h 56"/>
                  <a:gd name="T102" fmla="*/ 27 w 30"/>
                  <a:gd name="T103" fmla="*/ 29 h 56"/>
                  <a:gd name="T104" fmla="*/ 30 w 30"/>
                  <a:gd name="T105"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 h="56">
                    <a:moveTo>
                      <a:pt x="30" y="38"/>
                    </a:moveTo>
                    <a:cubicBezTo>
                      <a:pt x="30" y="40"/>
                      <a:pt x="30" y="41"/>
                      <a:pt x="29" y="43"/>
                    </a:cubicBezTo>
                    <a:cubicBezTo>
                      <a:pt x="29" y="44"/>
                      <a:pt x="28" y="45"/>
                      <a:pt x="27" y="46"/>
                    </a:cubicBezTo>
                    <a:cubicBezTo>
                      <a:pt x="26" y="47"/>
                      <a:pt x="25" y="48"/>
                      <a:pt x="24" y="49"/>
                    </a:cubicBezTo>
                    <a:cubicBezTo>
                      <a:pt x="23" y="49"/>
                      <a:pt x="21" y="50"/>
                      <a:pt x="20" y="50"/>
                    </a:cubicBezTo>
                    <a:cubicBezTo>
                      <a:pt x="20" y="54"/>
                      <a:pt x="20" y="54"/>
                      <a:pt x="20" y="54"/>
                    </a:cubicBezTo>
                    <a:cubicBezTo>
                      <a:pt x="20" y="55"/>
                      <a:pt x="19" y="55"/>
                      <a:pt x="19" y="55"/>
                    </a:cubicBezTo>
                    <a:cubicBezTo>
                      <a:pt x="19" y="56"/>
                      <a:pt x="19" y="56"/>
                      <a:pt x="18" y="56"/>
                    </a:cubicBezTo>
                    <a:cubicBezTo>
                      <a:pt x="13" y="56"/>
                      <a:pt x="13" y="56"/>
                      <a:pt x="13" y="56"/>
                    </a:cubicBezTo>
                    <a:cubicBezTo>
                      <a:pt x="13" y="56"/>
                      <a:pt x="12" y="56"/>
                      <a:pt x="12" y="55"/>
                    </a:cubicBezTo>
                    <a:cubicBezTo>
                      <a:pt x="11" y="55"/>
                      <a:pt x="11" y="54"/>
                      <a:pt x="11" y="53"/>
                    </a:cubicBezTo>
                    <a:cubicBezTo>
                      <a:pt x="11" y="51"/>
                      <a:pt x="11" y="51"/>
                      <a:pt x="11" y="51"/>
                    </a:cubicBezTo>
                    <a:cubicBezTo>
                      <a:pt x="8" y="51"/>
                      <a:pt x="6" y="50"/>
                      <a:pt x="4" y="50"/>
                    </a:cubicBezTo>
                    <a:cubicBezTo>
                      <a:pt x="3" y="49"/>
                      <a:pt x="1" y="49"/>
                      <a:pt x="1" y="48"/>
                    </a:cubicBezTo>
                    <a:cubicBezTo>
                      <a:pt x="1" y="48"/>
                      <a:pt x="0" y="48"/>
                      <a:pt x="0" y="47"/>
                    </a:cubicBezTo>
                    <a:cubicBezTo>
                      <a:pt x="1" y="46"/>
                      <a:pt x="1" y="45"/>
                      <a:pt x="1" y="44"/>
                    </a:cubicBezTo>
                    <a:cubicBezTo>
                      <a:pt x="1" y="44"/>
                      <a:pt x="1" y="43"/>
                      <a:pt x="2" y="42"/>
                    </a:cubicBezTo>
                    <a:cubicBezTo>
                      <a:pt x="2" y="42"/>
                      <a:pt x="2" y="41"/>
                      <a:pt x="2" y="41"/>
                    </a:cubicBezTo>
                    <a:cubicBezTo>
                      <a:pt x="3" y="42"/>
                      <a:pt x="3" y="42"/>
                      <a:pt x="3" y="42"/>
                    </a:cubicBezTo>
                    <a:cubicBezTo>
                      <a:pt x="3" y="42"/>
                      <a:pt x="3" y="42"/>
                      <a:pt x="3" y="42"/>
                    </a:cubicBezTo>
                    <a:cubicBezTo>
                      <a:pt x="4" y="42"/>
                      <a:pt x="5" y="42"/>
                      <a:pt x="7" y="43"/>
                    </a:cubicBezTo>
                    <a:cubicBezTo>
                      <a:pt x="8" y="43"/>
                      <a:pt x="10" y="43"/>
                      <a:pt x="13" y="43"/>
                    </a:cubicBezTo>
                    <a:cubicBezTo>
                      <a:pt x="15" y="43"/>
                      <a:pt x="17" y="43"/>
                      <a:pt x="19" y="42"/>
                    </a:cubicBezTo>
                    <a:cubicBezTo>
                      <a:pt x="21" y="42"/>
                      <a:pt x="21" y="40"/>
                      <a:pt x="21" y="38"/>
                    </a:cubicBezTo>
                    <a:cubicBezTo>
                      <a:pt x="21" y="37"/>
                      <a:pt x="21" y="35"/>
                      <a:pt x="20" y="34"/>
                    </a:cubicBezTo>
                    <a:cubicBezTo>
                      <a:pt x="19" y="33"/>
                      <a:pt x="17" y="32"/>
                      <a:pt x="14" y="31"/>
                    </a:cubicBezTo>
                    <a:cubicBezTo>
                      <a:pt x="12" y="30"/>
                      <a:pt x="10" y="29"/>
                      <a:pt x="9" y="29"/>
                    </a:cubicBezTo>
                    <a:cubicBezTo>
                      <a:pt x="8" y="28"/>
                      <a:pt x="6" y="27"/>
                      <a:pt x="5" y="26"/>
                    </a:cubicBezTo>
                    <a:cubicBezTo>
                      <a:pt x="4" y="25"/>
                      <a:pt x="3" y="24"/>
                      <a:pt x="2" y="22"/>
                    </a:cubicBezTo>
                    <a:cubicBezTo>
                      <a:pt x="2" y="21"/>
                      <a:pt x="1" y="19"/>
                      <a:pt x="1" y="17"/>
                    </a:cubicBezTo>
                    <a:cubicBezTo>
                      <a:pt x="1" y="15"/>
                      <a:pt x="2" y="12"/>
                      <a:pt x="4" y="10"/>
                    </a:cubicBezTo>
                    <a:cubicBezTo>
                      <a:pt x="6" y="8"/>
                      <a:pt x="9" y="6"/>
                      <a:pt x="13" y="6"/>
                    </a:cubicBezTo>
                    <a:cubicBezTo>
                      <a:pt x="13" y="2"/>
                      <a:pt x="13" y="2"/>
                      <a:pt x="13" y="2"/>
                    </a:cubicBezTo>
                    <a:cubicBezTo>
                      <a:pt x="13" y="1"/>
                      <a:pt x="13" y="1"/>
                      <a:pt x="13" y="0"/>
                    </a:cubicBezTo>
                    <a:cubicBezTo>
                      <a:pt x="13" y="0"/>
                      <a:pt x="14" y="0"/>
                      <a:pt x="15" y="0"/>
                    </a:cubicBezTo>
                    <a:cubicBezTo>
                      <a:pt x="19" y="0"/>
                      <a:pt x="19" y="0"/>
                      <a:pt x="19" y="0"/>
                    </a:cubicBezTo>
                    <a:cubicBezTo>
                      <a:pt x="20" y="0"/>
                      <a:pt x="21" y="0"/>
                      <a:pt x="21" y="0"/>
                    </a:cubicBezTo>
                    <a:cubicBezTo>
                      <a:pt x="21" y="1"/>
                      <a:pt x="21" y="1"/>
                      <a:pt x="21" y="2"/>
                    </a:cubicBezTo>
                    <a:cubicBezTo>
                      <a:pt x="21" y="5"/>
                      <a:pt x="21" y="5"/>
                      <a:pt x="21" y="5"/>
                    </a:cubicBezTo>
                    <a:cubicBezTo>
                      <a:pt x="23" y="6"/>
                      <a:pt x="24" y="6"/>
                      <a:pt x="25" y="6"/>
                    </a:cubicBezTo>
                    <a:cubicBezTo>
                      <a:pt x="26" y="6"/>
                      <a:pt x="27" y="6"/>
                      <a:pt x="27" y="7"/>
                    </a:cubicBezTo>
                    <a:cubicBezTo>
                      <a:pt x="28" y="7"/>
                      <a:pt x="28" y="7"/>
                      <a:pt x="28" y="8"/>
                    </a:cubicBezTo>
                    <a:cubicBezTo>
                      <a:pt x="28" y="9"/>
                      <a:pt x="28" y="10"/>
                      <a:pt x="28" y="10"/>
                    </a:cubicBezTo>
                    <a:cubicBezTo>
                      <a:pt x="27" y="11"/>
                      <a:pt x="27" y="12"/>
                      <a:pt x="27" y="13"/>
                    </a:cubicBezTo>
                    <a:cubicBezTo>
                      <a:pt x="26" y="13"/>
                      <a:pt x="26" y="13"/>
                      <a:pt x="26" y="13"/>
                    </a:cubicBezTo>
                    <a:cubicBezTo>
                      <a:pt x="25" y="13"/>
                      <a:pt x="24" y="13"/>
                      <a:pt x="22" y="13"/>
                    </a:cubicBezTo>
                    <a:cubicBezTo>
                      <a:pt x="21" y="12"/>
                      <a:pt x="19" y="12"/>
                      <a:pt x="18" y="12"/>
                    </a:cubicBezTo>
                    <a:cubicBezTo>
                      <a:pt x="15" y="12"/>
                      <a:pt x="13" y="13"/>
                      <a:pt x="12" y="13"/>
                    </a:cubicBezTo>
                    <a:cubicBezTo>
                      <a:pt x="11" y="14"/>
                      <a:pt x="10" y="16"/>
                      <a:pt x="10" y="17"/>
                    </a:cubicBezTo>
                    <a:cubicBezTo>
                      <a:pt x="10" y="19"/>
                      <a:pt x="11" y="20"/>
                      <a:pt x="12" y="21"/>
                    </a:cubicBezTo>
                    <a:cubicBezTo>
                      <a:pt x="13" y="22"/>
                      <a:pt x="15" y="23"/>
                      <a:pt x="18" y="24"/>
                    </a:cubicBezTo>
                    <a:cubicBezTo>
                      <a:pt x="22" y="25"/>
                      <a:pt x="25" y="27"/>
                      <a:pt x="27" y="29"/>
                    </a:cubicBezTo>
                    <a:cubicBezTo>
                      <a:pt x="29" y="32"/>
                      <a:pt x="30" y="35"/>
                      <a:pt x="30"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61" name="Freeform 78"/>
              <p:cNvSpPr>
                <a:spLocks noEditPoints="1"/>
              </p:cNvSpPr>
              <p:nvPr/>
            </p:nvSpPr>
            <p:spPr bwMode="auto">
              <a:xfrm>
                <a:off x="1185" y="2371"/>
                <a:ext cx="166" cy="166"/>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96 h 114"/>
                  <a:gd name="T12" fmla="*/ 18 w 114"/>
                  <a:gd name="T13" fmla="*/ 57 h 114"/>
                  <a:gd name="T14" fmla="*/ 57 w 114"/>
                  <a:gd name="T15" fmla="*/ 17 h 114"/>
                  <a:gd name="T16" fmla="*/ 96 w 114"/>
                  <a:gd name="T17" fmla="*/ 57 h 114"/>
                  <a:gd name="T18" fmla="*/ 57 w 114"/>
                  <a:gd name="T19" fmla="*/ 9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6" y="0"/>
                      <a:pt x="0" y="26"/>
                      <a:pt x="0" y="57"/>
                    </a:cubicBezTo>
                    <a:cubicBezTo>
                      <a:pt x="0" y="88"/>
                      <a:pt x="26" y="114"/>
                      <a:pt x="57" y="114"/>
                    </a:cubicBezTo>
                    <a:cubicBezTo>
                      <a:pt x="88" y="114"/>
                      <a:pt x="114" y="88"/>
                      <a:pt x="114" y="57"/>
                    </a:cubicBezTo>
                    <a:cubicBezTo>
                      <a:pt x="114" y="26"/>
                      <a:pt x="88" y="0"/>
                      <a:pt x="57" y="0"/>
                    </a:cubicBezTo>
                    <a:close/>
                    <a:moveTo>
                      <a:pt x="57" y="96"/>
                    </a:moveTo>
                    <a:cubicBezTo>
                      <a:pt x="35" y="96"/>
                      <a:pt x="18" y="79"/>
                      <a:pt x="18" y="57"/>
                    </a:cubicBezTo>
                    <a:cubicBezTo>
                      <a:pt x="18" y="35"/>
                      <a:pt x="35" y="17"/>
                      <a:pt x="57" y="17"/>
                    </a:cubicBezTo>
                    <a:cubicBezTo>
                      <a:pt x="79" y="17"/>
                      <a:pt x="96" y="35"/>
                      <a:pt x="96" y="57"/>
                    </a:cubicBezTo>
                    <a:cubicBezTo>
                      <a:pt x="96" y="79"/>
                      <a:pt x="79" y="96"/>
                      <a:pt x="5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62" name="Rectangle 79"/>
              <p:cNvSpPr>
                <a:spLocks noChangeArrowheads="1"/>
              </p:cNvSpPr>
              <p:nvPr/>
            </p:nvSpPr>
            <p:spPr bwMode="auto">
              <a:xfrm>
                <a:off x="1249" y="2524"/>
                <a:ext cx="38" cy="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63" name="Freeform 80"/>
              <p:cNvSpPr/>
              <p:nvPr/>
            </p:nvSpPr>
            <p:spPr bwMode="auto">
              <a:xfrm>
                <a:off x="931" y="857"/>
                <a:ext cx="39" cy="73"/>
              </a:xfrm>
              <a:custGeom>
                <a:avLst/>
                <a:gdLst>
                  <a:gd name="T0" fmla="*/ 27 w 27"/>
                  <a:gd name="T1" fmla="*/ 34 h 50"/>
                  <a:gd name="T2" fmla="*/ 26 w 27"/>
                  <a:gd name="T3" fmla="*/ 38 h 50"/>
                  <a:gd name="T4" fmla="*/ 24 w 27"/>
                  <a:gd name="T5" fmla="*/ 42 h 50"/>
                  <a:gd name="T6" fmla="*/ 21 w 27"/>
                  <a:gd name="T7" fmla="*/ 44 h 50"/>
                  <a:gd name="T8" fmla="*/ 17 w 27"/>
                  <a:gd name="T9" fmla="*/ 45 h 50"/>
                  <a:gd name="T10" fmla="*/ 17 w 27"/>
                  <a:gd name="T11" fmla="*/ 48 h 50"/>
                  <a:gd name="T12" fmla="*/ 17 w 27"/>
                  <a:gd name="T13" fmla="*/ 50 h 50"/>
                  <a:gd name="T14" fmla="*/ 15 w 27"/>
                  <a:gd name="T15" fmla="*/ 50 h 50"/>
                  <a:gd name="T16" fmla="*/ 11 w 27"/>
                  <a:gd name="T17" fmla="*/ 50 h 50"/>
                  <a:gd name="T18" fmla="*/ 10 w 27"/>
                  <a:gd name="T19" fmla="*/ 50 h 50"/>
                  <a:gd name="T20" fmla="*/ 9 w 27"/>
                  <a:gd name="T21" fmla="*/ 48 h 50"/>
                  <a:gd name="T22" fmla="*/ 9 w 27"/>
                  <a:gd name="T23" fmla="*/ 46 h 50"/>
                  <a:gd name="T24" fmla="*/ 3 w 27"/>
                  <a:gd name="T25" fmla="*/ 45 h 50"/>
                  <a:gd name="T26" fmla="*/ 0 w 27"/>
                  <a:gd name="T27" fmla="*/ 43 h 50"/>
                  <a:gd name="T28" fmla="*/ 0 w 27"/>
                  <a:gd name="T29" fmla="*/ 42 h 50"/>
                  <a:gd name="T30" fmla="*/ 0 w 27"/>
                  <a:gd name="T31" fmla="*/ 40 h 50"/>
                  <a:gd name="T32" fmla="*/ 1 w 27"/>
                  <a:gd name="T33" fmla="*/ 38 h 50"/>
                  <a:gd name="T34" fmla="*/ 1 w 27"/>
                  <a:gd name="T35" fmla="*/ 37 h 50"/>
                  <a:gd name="T36" fmla="*/ 2 w 27"/>
                  <a:gd name="T37" fmla="*/ 37 h 50"/>
                  <a:gd name="T38" fmla="*/ 2 w 27"/>
                  <a:gd name="T39" fmla="*/ 38 h 50"/>
                  <a:gd name="T40" fmla="*/ 6 w 27"/>
                  <a:gd name="T41" fmla="*/ 39 h 50"/>
                  <a:gd name="T42" fmla="*/ 11 w 27"/>
                  <a:gd name="T43" fmla="*/ 39 h 50"/>
                  <a:gd name="T44" fmla="*/ 16 w 27"/>
                  <a:gd name="T45" fmla="*/ 38 h 50"/>
                  <a:gd name="T46" fmla="*/ 19 w 27"/>
                  <a:gd name="T47" fmla="*/ 34 h 50"/>
                  <a:gd name="T48" fmla="*/ 17 w 27"/>
                  <a:gd name="T49" fmla="*/ 31 h 50"/>
                  <a:gd name="T50" fmla="*/ 12 w 27"/>
                  <a:gd name="T51" fmla="*/ 28 h 50"/>
                  <a:gd name="T52" fmla="*/ 7 w 27"/>
                  <a:gd name="T53" fmla="*/ 26 h 50"/>
                  <a:gd name="T54" fmla="*/ 4 w 27"/>
                  <a:gd name="T55" fmla="*/ 23 h 50"/>
                  <a:gd name="T56" fmla="*/ 2 w 27"/>
                  <a:gd name="T57" fmla="*/ 20 h 50"/>
                  <a:gd name="T58" fmla="*/ 1 w 27"/>
                  <a:gd name="T59" fmla="*/ 15 h 50"/>
                  <a:gd name="T60" fmla="*/ 3 w 27"/>
                  <a:gd name="T61" fmla="*/ 9 h 50"/>
                  <a:gd name="T62" fmla="*/ 11 w 27"/>
                  <a:gd name="T63" fmla="*/ 5 h 50"/>
                  <a:gd name="T64" fmla="*/ 11 w 27"/>
                  <a:gd name="T65" fmla="*/ 2 h 50"/>
                  <a:gd name="T66" fmla="*/ 11 w 27"/>
                  <a:gd name="T67" fmla="*/ 0 h 50"/>
                  <a:gd name="T68" fmla="*/ 13 w 27"/>
                  <a:gd name="T69" fmla="*/ 0 h 50"/>
                  <a:gd name="T70" fmla="*/ 17 w 27"/>
                  <a:gd name="T71" fmla="*/ 0 h 50"/>
                  <a:gd name="T72" fmla="*/ 18 w 27"/>
                  <a:gd name="T73" fmla="*/ 0 h 50"/>
                  <a:gd name="T74" fmla="*/ 18 w 27"/>
                  <a:gd name="T75" fmla="*/ 2 h 50"/>
                  <a:gd name="T76" fmla="*/ 18 w 27"/>
                  <a:gd name="T77" fmla="*/ 5 h 50"/>
                  <a:gd name="T78" fmla="*/ 22 w 27"/>
                  <a:gd name="T79" fmla="*/ 5 h 50"/>
                  <a:gd name="T80" fmla="*/ 24 w 27"/>
                  <a:gd name="T81" fmla="*/ 6 h 50"/>
                  <a:gd name="T82" fmla="*/ 24 w 27"/>
                  <a:gd name="T83" fmla="*/ 7 h 50"/>
                  <a:gd name="T84" fmla="*/ 24 w 27"/>
                  <a:gd name="T85" fmla="*/ 9 h 50"/>
                  <a:gd name="T86" fmla="*/ 23 w 27"/>
                  <a:gd name="T87" fmla="*/ 11 h 50"/>
                  <a:gd name="T88" fmla="*/ 22 w 27"/>
                  <a:gd name="T89" fmla="*/ 12 h 50"/>
                  <a:gd name="T90" fmla="*/ 19 w 27"/>
                  <a:gd name="T91" fmla="*/ 11 h 50"/>
                  <a:gd name="T92" fmla="*/ 15 w 27"/>
                  <a:gd name="T93" fmla="*/ 11 h 50"/>
                  <a:gd name="T94" fmla="*/ 10 w 27"/>
                  <a:gd name="T95" fmla="*/ 12 h 50"/>
                  <a:gd name="T96" fmla="*/ 9 w 27"/>
                  <a:gd name="T97" fmla="*/ 15 h 50"/>
                  <a:gd name="T98" fmla="*/ 10 w 27"/>
                  <a:gd name="T99" fmla="*/ 19 h 50"/>
                  <a:gd name="T100" fmla="*/ 15 w 27"/>
                  <a:gd name="T101" fmla="*/ 21 h 50"/>
                  <a:gd name="T102" fmla="*/ 24 w 27"/>
                  <a:gd name="T103" fmla="*/ 26 h 50"/>
                  <a:gd name="T104" fmla="*/ 27 w 27"/>
                  <a:gd name="T105"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 h="50">
                    <a:moveTo>
                      <a:pt x="27" y="34"/>
                    </a:moveTo>
                    <a:cubicBezTo>
                      <a:pt x="27" y="36"/>
                      <a:pt x="26" y="37"/>
                      <a:pt x="26" y="38"/>
                    </a:cubicBezTo>
                    <a:cubicBezTo>
                      <a:pt x="25" y="40"/>
                      <a:pt x="25" y="41"/>
                      <a:pt x="24" y="42"/>
                    </a:cubicBezTo>
                    <a:cubicBezTo>
                      <a:pt x="23" y="43"/>
                      <a:pt x="22" y="43"/>
                      <a:pt x="21" y="44"/>
                    </a:cubicBezTo>
                    <a:cubicBezTo>
                      <a:pt x="20" y="44"/>
                      <a:pt x="18" y="45"/>
                      <a:pt x="17" y="45"/>
                    </a:cubicBezTo>
                    <a:cubicBezTo>
                      <a:pt x="17" y="48"/>
                      <a:pt x="17" y="48"/>
                      <a:pt x="17" y="48"/>
                    </a:cubicBezTo>
                    <a:cubicBezTo>
                      <a:pt x="17" y="49"/>
                      <a:pt x="17" y="50"/>
                      <a:pt x="17" y="50"/>
                    </a:cubicBezTo>
                    <a:cubicBezTo>
                      <a:pt x="16" y="50"/>
                      <a:pt x="16" y="50"/>
                      <a:pt x="15" y="50"/>
                    </a:cubicBezTo>
                    <a:cubicBezTo>
                      <a:pt x="11" y="50"/>
                      <a:pt x="11" y="50"/>
                      <a:pt x="11" y="50"/>
                    </a:cubicBezTo>
                    <a:cubicBezTo>
                      <a:pt x="11" y="50"/>
                      <a:pt x="10" y="50"/>
                      <a:pt x="10" y="50"/>
                    </a:cubicBezTo>
                    <a:cubicBezTo>
                      <a:pt x="10" y="50"/>
                      <a:pt x="9" y="49"/>
                      <a:pt x="9" y="48"/>
                    </a:cubicBezTo>
                    <a:cubicBezTo>
                      <a:pt x="9" y="46"/>
                      <a:pt x="9" y="46"/>
                      <a:pt x="9" y="46"/>
                    </a:cubicBezTo>
                    <a:cubicBezTo>
                      <a:pt x="7" y="46"/>
                      <a:pt x="5" y="45"/>
                      <a:pt x="3" y="45"/>
                    </a:cubicBezTo>
                    <a:cubicBezTo>
                      <a:pt x="2" y="44"/>
                      <a:pt x="1" y="44"/>
                      <a:pt x="0" y="43"/>
                    </a:cubicBezTo>
                    <a:cubicBezTo>
                      <a:pt x="0" y="43"/>
                      <a:pt x="0" y="43"/>
                      <a:pt x="0" y="42"/>
                    </a:cubicBezTo>
                    <a:cubicBezTo>
                      <a:pt x="0" y="41"/>
                      <a:pt x="0" y="41"/>
                      <a:pt x="0" y="40"/>
                    </a:cubicBezTo>
                    <a:cubicBezTo>
                      <a:pt x="0" y="39"/>
                      <a:pt x="0" y="39"/>
                      <a:pt x="1" y="38"/>
                    </a:cubicBezTo>
                    <a:cubicBezTo>
                      <a:pt x="1" y="37"/>
                      <a:pt x="1" y="37"/>
                      <a:pt x="1" y="37"/>
                    </a:cubicBezTo>
                    <a:cubicBezTo>
                      <a:pt x="2" y="37"/>
                      <a:pt x="2" y="37"/>
                      <a:pt x="2" y="37"/>
                    </a:cubicBezTo>
                    <a:cubicBezTo>
                      <a:pt x="2" y="38"/>
                      <a:pt x="2" y="38"/>
                      <a:pt x="2" y="38"/>
                    </a:cubicBezTo>
                    <a:cubicBezTo>
                      <a:pt x="3" y="38"/>
                      <a:pt x="4" y="38"/>
                      <a:pt x="6" y="39"/>
                    </a:cubicBezTo>
                    <a:cubicBezTo>
                      <a:pt x="7" y="39"/>
                      <a:pt x="8" y="39"/>
                      <a:pt x="11" y="39"/>
                    </a:cubicBezTo>
                    <a:cubicBezTo>
                      <a:pt x="13" y="39"/>
                      <a:pt x="15" y="39"/>
                      <a:pt x="16" y="38"/>
                    </a:cubicBezTo>
                    <a:cubicBezTo>
                      <a:pt x="18" y="37"/>
                      <a:pt x="19" y="36"/>
                      <a:pt x="19" y="34"/>
                    </a:cubicBezTo>
                    <a:cubicBezTo>
                      <a:pt x="19" y="33"/>
                      <a:pt x="18" y="32"/>
                      <a:pt x="17" y="31"/>
                    </a:cubicBezTo>
                    <a:cubicBezTo>
                      <a:pt x="16" y="30"/>
                      <a:pt x="14" y="29"/>
                      <a:pt x="12" y="28"/>
                    </a:cubicBezTo>
                    <a:cubicBezTo>
                      <a:pt x="10" y="27"/>
                      <a:pt x="9" y="26"/>
                      <a:pt x="7" y="26"/>
                    </a:cubicBezTo>
                    <a:cubicBezTo>
                      <a:pt x="6" y="25"/>
                      <a:pt x="5" y="24"/>
                      <a:pt x="4" y="23"/>
                    </a:cubicBezTo>
                    <a:cubicBezTo>
                      <a:pt x="3" y="22"/>
                      <a:pt x="2" y="21"/>
                      <a:pt x="2" y="20"/>
                    </a:cubicBezTo>
                    <a:cubicBezTo>
                      <a:pt x="1" y="19"/>
                      <a:pt x="1" y="17"/>
                      <a:pt x="1" y="15"/>
                    </a:cubicBezTo>
                    <a:cubicBezTo>
                      <a:pt x="1" y="13"/>
                      <a:pt x="1" y="11"/>
                      <a:pt x="3" y="9"/>
                    </a:cubicBezTo>
                    <a:cubicBezTo>
                      <a:pt x="5" y="7"/>
                      <a:pt x="7" y="6"/>
                      <a:pt x="11" y="5"/>
                    </a:cubicBezTo>
                    <a:cubicBezTo>
                      <a:pt x="11" y="2"/>
                      <a:pt x="11" y="2"/>
                      <a:pt x="11" y="2"/>
                    </a:cubicBezTo>
                    <a:cubicBezTo>
                      <a:pt x="11" y="1"/>
                      <a:pt x="11" y="1"/>
                      <a:pt x="11" y="0"/>
                    </a:cubicBezTo>
                    <a:cubicBezTo>
                      <a:pt x="11" y="0"/>
                      <a:pt x="12" y="0"/>
                      <a:pt x="13" y="0"/>
                    </a:cubicBezTo>
                    <a:cubicBezTo>
                      <a:pt x="17" y="0"/>
                      <a:pt x="17" y="0"/>
                      <a:pt x="17" y="0"/>
                    </a:cubicBezTo>
                    <a:cubicBezTo>
                      <a:pt x="17" y="0"/>
                      <a:pt x="18" y="0"/>
                      <a:pt x="18" y="0"/>
                    </a:cubicBezTo>
                    <a:cubicBezTo>
                      <a:pt x="18" y="0"/>
                      <a:pt x="18" y="1"/>
                      <a:pt x="18" y="2"/>
                    </a:cubicBezTo>
                    <a:cubicBezTo>
                      <a:pt x="18" y="5"/>
                      <a:pt x="18" y="5"/>
                      <a:pt x="18" y="5"/>
                    </a:cubicBezTo>
                    <a:cubicBezTo>
                      <a:pt x="20" y="5"/>
                      <a:pt x="21" y="5"/>
                      <a:pt x="22" y="5"/>
                    </a:cubicBezTo>
                    <a:cubicBezTo>
                      <a:pt x="23" y="6"/>
                      <a:pt x="23" y="6"/>
                      <a:pt x="24" y="6"/>
                    </a:cubicBezTo>
                    <a:cubicBezTo>
                      <a:pt x="24" y="6"/>
                      <a:pt x="24" y="6"/>
                      <a:pt x="24" y="7"/>
                    </a:cubicBezTo>
                    <a:cubicBezTo>
                      <a:pt x="24" y="8"/>
                      <a:pt x="24" y="8"/>
                      <a:pt x="24" y="9"/>
                    </a:cubicBezTo>
                    <a:cubicBezTo>
                      <a:pt x="24" y="10"/>
                      <a:pt x="24" y="11"/>
                      <a:pt x="23" y="11"/>
                    </a:cubicBezTo>
                    <a:cubicBezTo>
                      <a:pt x="23" y="12"/>
                      <a:pt x="23" y="12"/>
                      <a:pt x="22" y="12"/>
                    </a:cubicBezTo>
                    <a:cubicBezTo>
                      <a:pt x="22" y="12"/>
                      <a:pt x="21" y="12"/>
                      <a:pt x="19" y="11"/>
                    </a:cubicBezTo>
                    <a:cubicBezTo>
                      <a:pt x="18" y="11"/>
                      <a:pt x="17" y="11"/>
                      <a:pt x="15" y="11"/>
                    </a:cubicBezTo>
                    <a:cubicBezTo>
                      <a:pt x="13" y="11"/>
                      <a:pt x="11" y="11"/>
                      <a:pt x="10" y="12"/>
                    </a:cubicBezTo>
                    <a:cubicBezTo>
                      <a:pt x="9" y="13"/>
                      <a:pt x="9" y="14"/>
                      <a:pt x="9" y="15"/>
                    </a:cubicBezTo>
                    <a:cubicBezTo>
                      <a:pt x="9" y="17"/>
                      <a:pt x="9" y="18"/>
                      <a:pt x="10" y="19"/>
                    </a:cubicBezTo>
                    <a:cubicBezTo>
                      <a:pt x="11" y="19"/>
                      <a:pt x="13" y="20"/>
                      <a:pt x="15" y="21"/>
                    </a:cubicBezTo>
                    <a:cubicBezTo>
                      <a:pt x="19" y="23"/>
                      <a:pt x="22" y="24"/>
                      <a:pt x="24" y="26"/>
                    </a:cubicBezTo>
                    <a:cubicBezTo>
                      <a:pt x="26" y="28"/>
                      <a:pt x="27" y="31"/>
                      <a:pt x="27"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64" name="Freeform 81"/>
              <p:cNvSpPr>
                <a:spLocks noEditPoints="1"/>
              </p:cNvSpPr>
              <p:nvPr/>
            </p:nvSpPr>
            <p:spPr bwMode="auto">
              <a:xfrm>
                <a:off x="874" y="819"/>
                <a:ext cx="148" cy="149"/>
              </a:xfrm>
              <a:custGeom>
                <a:avLst/>
                <a:gdLst>
                  <a:gd name="T0" fmla="*/ 51 w 102"/>
                  <a:gd name="T1" fmla="*/ 0 h 102"/>
                  <a:gd name="T2" fmla="*/ 0 w 102"/>
                  <a:gd name="T3" fmla="*/ 51 h 102"/>
                  <a:gd name="T4" fmla="*/ 51 w 102"/>
                  <a:gd name="T5" fmla="*/ 102 h 102"/>
                  <a:gd name="T6" fmla="*/ 102 w 102"/>
                  <a:gd name="T7" fmla="*/ 51 h 102"/>
                  <a:gd name="T8" fmla="*/ 51 w 102"/>
                  <a:gd name="T9" fmla="*/ 0 h 102"/>
                  <a:gd name="T10" fmla="*/ 51 w 102"/>
                  <a:gd name="T11" fmla="*/ 87 h 102"/>
                  <a:gd name="T12" fmla="*/ 15 w 102"/>
                  <a:gd name="T13" fmla="*/ 51 h 102"/>
                  <a:gd name="T14" fmla="*/ 51 w 102"/>
                  <a:gd name="T15" fmla="*/ 16 h 102"/>
                  <a:gd name="T16" fmla="*/ 86 w 102"/>
                  <a:gd name="T17" fmla="*/ 51 h 102"/>
                  <a:gd name="T18" fmla="*/ 51 w 102"/>
                  <a:gd name="T19" fmla="*/ 8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2">
                    <a:moveTo>
                      <a:pt x="51" y="0"/>
                    </a:moveTo>
                    <a:cubicBezTo>
                      <a:pt x="23" y="0"/>
                      <a:pt x="0" y="23"/>
                      <a:pt x="0" y="51"/>
                    </a:cubicBezTo>
                    <a:cubicBezTo>
                      <a:pt x="0" y="79"/>
                      <a:pt x="23" y="102"/>
                      <a:pt x="51" y="102"/>
                    </a:cubicBezTo>
                    <a:cubicBezTo>
                      <a:pt x="79" y="102"/>
                      <a:pt x="102" y="79"/>
                      <a:pt x="102" y="51"/>
                    </a:cubicBezTo>
                    <a:cubicBezTo>
                      <a:pt x="102" y="23"/>
                      <a:pt x="79" y="0"/>
                      <a:pt x="51" y="0"/>
                    </a:cubicBezTo>
                    <a:close/>
                    <a:moveTo>
                      <a:pt x="51" y="87"/>
                    </a:moveTo>
                    <a:cubicBezTo>
                      <a:pt x="31" y="87"/>
                      <a:pt x="15" y="71"/>
                      <a:pt x="15" y="51"/>
                    </a:cubicBezTo>
                    <a:cubicBezTo>
                      <a:pt x="15" y="31"/>
                      <a:pt x="31" y="16"/>
                      <a:pt x="51" y="16"/>
                    </a:cubicBezTo>
                    <a:cubicBezTo>
                      <a:pt x="71" y="16"/>
                      <a:pt x="86" y="31"/>
                      <a:pt x="86" y="51"/>
                    </a:cubicBezTo>
                    <a:cubicBezTo>
                      <a:pt x="86" y="71"/>
                      <a:pt x="71" y="87"/>
                      <a:pt x="51"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65" name="Rectangle 82"/>
              <p:cNvSpPr>
                <a:spLocks noChangeArrowheads="1"/>
              </p:cNvSpPr>
              <p:nvPr/>
            </p:nvSpPr>
            <p:spPr bwMode="auto">
              <a:xfrm>
                <a:off x="931" y="956"/>
                <a:ext cx="33" cy="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66" name="Freeform 83"/>
              <p:cNvSpPr>
                <a:spLocks noEditPoints="1"/>
              </p:cNvSpPr>
              <p:nvPr/>
            </p:nvSpPr>
            <p:spPr bwMode="auto">
              <a:xfrm>
                <a:off x="2257" y="1799"/>
                <a:ext cx="76" cy="76"/>
              </a:xfrm>
              <a:custGeom>
                <a:avLst/>
                <a:gdLst>
                  <a:gd name="T0" fmla="*/ 52 w 52"/>
                  <a:gd name="T1" fmla="*/ 26 h 52"/>
                  <a:gd name="T2" fmla="*/ 26 w 52"/>
                  <a:gd name="T3" fmla="*/ 0 h 52"/>
                  <a:gd name="T4" fmla="*/ 0 w 52"/>
                  <a:gd name="T5" fmla="*/ 26 h 52"/>
                  <a:gd name="T6" fmla="*/ 26 w 52"/>
                  <a:gd name="T7" fmla="*/ 52 h 52"/>
                  <a:gd name="T8" fmla="*/ 52 w 52"/>
                  <a:gd name="T9" fmla="*/ 26 h 52"/>
                  <a:gd name="T10" fmla="*/ 44 w 52"/>
                  <a:gd name="T11" fmla="*/ 26 h 52"/>
                  <a:gd name="T12" fmla="*/ 26 w 52"/>
                  <a:gd name="T13" fmla="*/ 44 h 52"/>
                  <a:gd name="T14" fmla="*/ 8 w 52"/>
                  <a:gd name="T15" fmla="*/ 26 h 52"/>
                  <a:gd name="T16" fmla="*/ 26 w 52"/>
                  <a:gd name="T17" fmla="*/ 8 h 52"/>
                  <a:gd name="T18" fmla="*/ 44 w 52"/>
                  <a:gd name="T19"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52" y="26"/>
                    </a:moveTo>
                    <a:cubicBezTo>
                      <a:pt x="52" y="12"/>
                      <a:pt x="40" y="0"/>
                      <a:pt x="26" y="0"/>
                    </a:cubicBezTo>
                    <a:cubicBezTo>
                      <a:pt x="11" y="0"/>
                      <a:pt x="0" y="12"/>
                      <a:pt x="0" y="26"/>
                    </a:cubicBezTo>
                    <a:cubicBezTo>
                      <a:pt x="0" y="40"/>
                      <a:pt x="11" y="52"/>
                      <a:pt x="26" y="52"/>
                    </a:cubicBezTo>
                    <a:cubicBezTo>
                      <a:pt x="40" y="52"/>
                      <a:pt x="52" y="40"/>
                      <a:pt x="52" y="26"/>
                    </a:cubicBezTo>
                    <a:close/>
                    <a:moveTo>
                      <a:pt x="44" y="26"/>
                    </a:moveTo>
                    <a:cubicBezTo>
                      <a:pt x="44" y="36"/>
                      <a:pt x="36" y="44"/>
                      <a:pt x="26" y="44"/>
                    </a:cubicBezTo>
                    <a:cubicBezTo>
                      <a:pt x="16" y="44"/>
                      <a:pt x="8" y="36"/>
                      <a:pt x="8" y="26"/>
                    </a:cubicBezTo>
                    <a:cubicBezTo>
                      <a:pt x="8" y="16"/>
                      <a:pt x="16" y="8"/>
                      <a:pt x="26" y="8"/>
                    </a:cubicBezTo>
                    <a:cubicBezTo>
                      <a:pt x="36" y="8"/>
                      <a:pt x="44" y="16"/>
                      <a:pt x="4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67" name="Rectangle 84"/>
              <p:cNvSpPr>
                <a:spLocks noChangeArrowheads="1"/>
              </p:cNvSpPr>
              <p:nvPr/>
            </p:nvSpPr>
            <p:spPr bwMode="auto">
              <a:xfrm>
                <a:off x="2286" y="1760"/>
                <a:ext cx="16" cy="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68" name="Freeform 85"/>
              <p:cNvSpPr>
                <a:spLocks noEditPoints="1"/>
              </p:cNvSpPr>
              <p:nvPr/>
            </p:nvSpPr>
            <p:spPr bwMode="auto">
              <a:xfrm>
                <a:off x="2263" y="808"/>
                <a:ext cx="76" cy="75"/>
              </a:xfrm>
              <a:custGeom>
                <a:avLst/>
                <a:gdLst>
                  <a:gd name="T0" fmla="*/ 52 w 52"/>
                  <a:gd name="T1" fmla="*/ 26 h 52"/>
                  <a:gd name="T2" fmla="*/ 26 w 52"/>
                  <a:gd name="T3" fmla="*/ 0 h 52"/>
                  <a:gd name="T4" fmla="*/ 0 w 52"/>
                  <a:gd name="T5" fmla="*/ 26 h 52"/>
                  <a:gd name="T6" fmla="*/ 26 w 52"/>
                  <a:gd name="T7" fmla="*/ 52 h 52"/>
                  <a:gd name="T8" fmla="*/ 52 w 52"/>
                  <a:gd name="T9" fmla="*/ 26 h 52"/>
                  <a:gd name="T10" fmla="*/ 39 w 52"/>
                  <a:gd name="T11" fmla="*/ 26 h 52"/>
                  <a:gd name="T12" fmla="*/ 26 w 52"/>
                  <a:gd name="T13" fmla="*/ 39 h 52"/>
                  <a:gd name="T14" fmla="*/ 13 w 52"/>
                  <a:gd name="T15" fmla="*/ 26 h 52"/>
                  <a:gd name="T16" fmla="*/ 26 w 52"/>
                  <a:gd name="T17" fmla="*/ 12 h 52"/>
                  <a:gd name="T18" fmla="*/ 39 w 52"/>
                  <a:gd name="T19"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52" y="26"/>
                    </a:moveTo>
                    <a:cubicBezTo>
                      <a:pt x="52" y="11"/>
                      <a:pt x="40" y="0"/>
                      <a:pt x="26" y="0"/>
                    </a:cubicBezTo>
                    <a:cubicBezTo>
                      <a:pt x="12" y="0"/>
                      <a:pt x="0" y="11"/>
                      <a:pt x="0" y="26"/>
                    </a:cubicBezTo>
                    <a:cubicBezTo>
                      <a:pt x="0" y="40"/>
                      <a:pt x="12" y="52"/>
                      <a:pt x="26" y="52"/>
                    </a:cubicBezTo>
                    <a:cubicBezTo>
                      <a:pt x="40" y="52"/>
                      <a:pt x="52" y="40"/>
                      <a:pt x="52" y="26"/>
                    </a:cubicBezTo>
                    <a:close/>
                    <a:moveTo>
                      <a:pt x="39" y="26"/>
                    </a:moveTo>
                    <a:cubicBezTo>
                      <a:pt x="39" y="33"/>
                      <a:pt x="33" y="39"/>
                      <a:pt x="26" y="39"/>
                    </a:cubicBezTo>
                    <a:cubicBezTo>
                      <a:pt x="19" y="39"/>
                      <a:pt x="13" y="33"/>
                      <a:pt x="13" y="26"/>
                    </a:cubicBezTo>
                    <a:cubicBezTo>
                      <a:pt x="13" y="18"/>
                      <a:pt x="19" y="12"/>
                      <a:pt x="26" y="12"/>
                    </a:cubicBezTo>
                    <a:cubicBezTo>
                      <a:pt x="33" y="12"/>
                      <a:pt x="39" y="18"/>
                      <a:pt x="3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69" name="Rectangle 86"/>
              <p:cNvSpPr>
                <a:spLocks noChangeArrowheads="1"/>
              </p:cNvSpPr>
              <p:nvPr/>
            </p:nvSpPr>
            <p:spPr bwMode="auto">
              <a:xfrm>
                <a:off x="2292" y="767"/>
                <a:ext cx="18" cy="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70" name="Freeform 87"/>
              <p:cNvSpPr>
                <a:spLocks noEditPoints="1"/>
              </p:cNvSpPr>
              <p:nvPr/>
            </p:nvSpPr>
            <p:spPr bwMode="auto">
              <a:xfrm>
                <a:off x="1387" y="1762"/>
                <a:ext cx="76" cy="75"/>
              </a:xfrm>
              <a:custGeom>
                <a:avLst/>
                <a:gdLst>
                  <a:gd name="T0" fmla="*/ 52 w 52"/>
                  <a:gd name="T1" fmla="*/ 26 h 52"/>
                  <a:gd name="T2" fmla="*/ 26 w 52"/>
                  <a:gd name="T3" fmla="*/ 0 h 52"/>
                  <a:gd name="T4" fmla="*/ 0 w 52"/>
                  <a:gd name="T5" fmla="*/ 26 h 52"/>
                  <a:gd name="T6" fmla="*/ 26 w 52"/>
                  <a:gd name="T7" fmla="*/ 52 h 52"/>
                  <a:gd name="T8" fmla="*/ 52 w 52"/>
                  <a:gd name="T9" fmla="*/ 26 h 52"/>
                  <a:gd name="T10" fmla="*/ 44 w 52"/>
                  <a:gd name="T11" fmla="*/ 26 h 52"/>
                  <a:gd name="T12" fmla="*/ 26 w 52"/>
                  <a:gd name="T13" fmla="*/ 44 h 52"/>
                  <a:gd name="T14" fmla="*/ 8 w 52"/>
                  <a:gd name="T15" fmla="*/ 26 h 52"/>
                  <a:gd name="T16" fmla="*/ 26 w 52"/>
                  <a:gd name="T17" fmla="*/ 8 h 52"/>
                  <a:gd name="T18" fmla="*/ 44 w 52"/>
                  <a:gd name="T19"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52" y="26"/>
                    </a:moveTo>
                    <a:cubicBezTo>
                      <a:pt x="52" y="11"/>
                      <a:pt x="41" y="0"/>
                      <a:pt x="26" y="0"/>
                    </a:cubicBezTo>
                    <a:cubicBezTo>
                      <a:pt x="12" y="0"/>
                      <a:pt x="0" y="11"/>
                      <a:pt x="0" y="26"/>
                    </a:cubicBezTo>
                    <a:cubicBezTo>
                      <a:pt x="0" y="40"/>
                      <a:pt x="12" y="52"/>
                      <a:pt x="26" y="52"/>
                    </a:cubicBezTo>
                    <a:cubicBezTo>
                      <a:pt x="41" y="52"/>
                      <a:pt x="52" y="40"/>
                      <a:pt x="52" y="26"/>
                    </a:cubicBezTo>
                    <a:close/>
                    <a:moveTo>
                      <a:pt x="44" y="26"/>
                    </a:moveTo>
                    <a:cubicBezTo>
                      <a:pt x="44" y="36"/>
                      <a:pt x="36" y="44"/>
                      <a:pt x="26" y="44"/>
                    </a:cubicBezTo>
                    <a:cubicBezTo>
                      <a:pt x="16" y="44"/>
                      <a:pt x="8" y="36"/>
                      <a:pt x="8" y="26"/>
                    </a:cubicBezTo>
                    <a:cubicBezTo>
                      <a:pt x="8" y="16"/>
                      <a:pt x="16" y="8"/>
                      <a:pt x="26" y="8"/>
                    </a:cubicBezTo>
                    <a:cubicBezTo>
                      <a:pt x="36" y="8"/>
                      <a:pt x="44" y="16"/>
                      <a:pt x="4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71" name="Rectangle 88"/>
              <p:cNvSpPr>
                <a:spLocks noChangeArrowheads="1"/>
              </p:cNvSpPr>
              <p:nvPr/>
            </p:nvSpPr>
            <p:spPr bwMode="auto">
              <a:xfrm>
                <a:off x="1418" y="1721"/>
                <a:ext cx="16" cy="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72" name="Freeform 89"/>
              <p:cNvSpPr>
                <a:spLocks noEditPoints="1"/>
              </p:cNvSpPr>
              <p:nvPr/>
            </p:nvSpPr>
            <p:spPr bwMode="auto">
              <a:xfrm>
                <a:off x="1911" y="915"/>
                <a:ext cx="76" cy="76"/>
              </a:xfrm>
              <a:custGeom>
                <a:avLst/>
                <a:gdLst>
                  <a:gd name="T0" fmla="*/ 26 w 52"/>
                  <a:gd name="T1" fmla="*/ 52 h 52"/>
                  <a:gd name="T2" fmla="*/ 52 w 52"/>
                  <a:gd name="T3" fmla="*/ 26 h 52"/>
                  <a:gd name="T4" fmla="*/ 26 w 52"/>
                  <a:gd name="T5" fmla="*/ 0 h 52"/>
                  <a:gd name="T6" fmla="*/ 0 w 52"/>
                  <a:gd name="T7" fmla="*/ 26 h 52"/>
                  <a:gd name="T8" fmla="*/ 26 w 52"/>
                  <a:gd name="T9" fmla="*/ 52 h 52"/>
                  <a:gd name="T10" fmla="*/ 26 w 52"/>
                  <a:gd name="T11" fmla="*/ 44 h 52"/>
                  <a:gd name="T12" fmla="*/ 8 w 52"/>
                  <a:gd name="T13" fmla="*/ 26 h 52"/>
                  <a:gd name="T14" fmla="*/ 26 w 52"/>
                  <a:gd name="T15" fmla="*/ 8 h 52"/>
                  <a:gd name="T16" fmla="*/ 44 w 52"/>
                  <a:gd name="T17" fmla="*/ 26 h 52"/>
                  <a:gd name="T18" fmla="*/ 26 w 52"/>
                  <a:gd name="T19"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52"/>
                    </a:moveTo>
                    <a:cubicBezTo>
                      <a:pt x="40" y="52"/>
                      <a:pt x="52" y="41"/>
                      <a:pt x="52" y="26"/>
                    </a:cubicBezTo>
                    <a:cubicBezTo>
                      <a:pt x="52" y="12"/>
                      <a:pt x="40" y="0"/>
                      <a:pt x="26" y="0"/>
                    </a:cubicBezTo>
                    <a:cubicBezTo>
                      <a:pt x="12" y="0"/>
                      <a:pt x="0" y="12"/>
                      <a:pt x="0" y="26"/>
                    </a:cubicBezTo>
                    <a:cubicBezTo>
                      <a:pt x="0" y="41"/>
                      <a:pt x="12" y="52"/>
                      <a:pt x="26" y="52"/>
                    </a:cubicBezTo>
                    <a:close/>
                    <a:moveTo>
                      <a:pt x="26" y="44"/>
                    </a:moveTo>
                    <a:cubicBezTo>
                      <a:pt x="16" y="44"/>
                      <a:pt x="8" y="36"/>
                      <a:pt x="8" y="26"/>
                    </a:cubicBezTo>
                    <a:cubicBezTo>
                      <a:pt x="8" y="16"/>
                      <a:pt x="16" y="8"/>
                      <a:pt x="26" y="8"/>
                    </a:cubicBezTo>
                    <a:cubicBezTo>
                      <a:pt x="36" y="8"/>
                      <a:pt x="44" y="16"/>
                      <a:pt x="44" y="26"/>
                    </a:cubicBezTo>
                    <a:cubicBezTo>
                      <a:pt x="44" y="36"/>
                      <a:pt x="36" y="44"/>
                      <a:pt x="26"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73" name="Rectangle 90"/>
              <p:cNvSpPr>
                <a:spLocks noChangeArrowheads="1"/>
              </p:cNvSpPr>
              <p:nvPr/>
            </p:nvSpPr>
            <p:spPr bwMode="auto">
              <a:xfrm>
                <a:off x="1981" y="946"/>
                <a:ext cx="45" cy="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74" name="Freeform 91"/>
              <p:cNvSpPr>
                <a:spLocks noEditPoints="1"/>
              </p:cNvSpPr>
              <p:nvPr/>
            </p:nvSpPr>
            <p:spPr bwMode="auto">
              <a:xfrm>
                <a:off x="1776" y="1965"/>
                <a:ext cx="75" cy="74"/>
              </a:xfrm>
              <a:custGeom>
                <a:avLst/>
                <a:gdLst>
                  <a:gd name="T0" fmla="*/ 52 w 52"/>
                  <a:gd name="T1" fmla="*/ 25 h 51"/>
                  <a:gd name="T2" fmla="*/ 26 w 52"/>
                  <a:gd name="T3" fmla="*/ 0 h 51"/>
                  <a:gd name="T4" fmla="*/ 0 w 52"/>
                  <a:gd name="T5" fmla="*/ 25 h 51"/>
                  <a:gd name="T6" fmla="*/ 26 w 52"/>
                  <a:gd name="T7" fmla="*/ 51 h 51"/>
                  <a:gd name="T8" fmla="*/ 52 w 52"/>
                  <a:gd name="T9" fmla="*/ 25 h 51"/>
                  <a:gd name="T10" fmla="*/ 44 w 52"/>
                  <a:gd name="T11" fmla="*/ 25 h 51"/>
                  <a:gd name="T12" fmla="*/ 26 w 52"/>
                  <a:gd name="T13" fmla="*/ 43 h 51"/>
                  <a:gd name="T14" fmla="*/ 8 w 52"/>
                  <a:gd name="T15" fmla="*/ 25 h 51"/>
                  <a:gd name="T16" fmla="*/ 26 w 52"/>
                  <a:gd name="T17" fmla="*/ 7 h 51"/>
                  <a:gd name="T18" fmla="*/ 44 w 52"/>
                  <a:gd name="T19"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1">
                    <a:moveTo>
                      <a:pt x="52" y="25"/>
                    </a:moveTo>
                    <a:cubicBezTo>
                      <a:pt x="52" y="11"/>
                      <a:pt x="40" y="0"/>
                      <a:pt x="26" y="0"/>
                    </a:cubicBezTo>
                    <a:cubicBezTo>
                      <a:pt x="11" y="0"/>
                      <a:pt x="0" y="11"/>
                      <a:pt x="0" y="25"/>
                    </a:cubicBezTo>
                    <a:cubicBezTo>
                      <a:pt x="0" y="40"/>
                      <a:pt x="11" y="51"/>
                      <a:pt x="26" y="51"/>
                    </a:cubicBezTo>
                    <a:cubicBezTo>
                      <a:pt x="40" y="51"/>
                      <a:pt x="52" y="40"/>
                      <a:pt x="52" y="25"/>
                    </a:cubicBezTo>
                    <a:close/>
                    <a:moveTo>
                      <a:pt x="44" y="25"/>
                    </a:moveTo>
                    <a:cubicBezTo>
                      <a:pt x="44" y="35"/>
                      <a:pt x="36" y="43"/>
                      <a:pt x="26" y="43"/>
                    </a:cubicBezTo>
                    <a:cubicBezTo>
                      <a:pt x="16" y="43"/>
                      <a:pt x="8" y="35"/>
                      <a:pt x="8" y="25"/>
                    </a:cubicBezTo>
                    <a:cubicBezTo>
                      <a:pt x="8" y="15"/>
                      <a:pt x="16" y="7"/>
                      <a:pt x="26" y="7"/>
                    </a:cubicBezTo>
                    <a:cubicBezTo>
                      <a:pt x="36" y="7"/>
                      <a:pt x="44" y="15"/>
                      <a:pt x="4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75" name="Rectangle 92"/>
              <p:cNvSpPr>
                <a:spLocks noChangeArrowheads="1"/>
              </p:cNvSpPr>
              <p:nvPr/>
            </p:nvSpPr>
            <p:spPr bwMode="auto">
              <a:xfrm>
                <a:off x="1805" y="1924"/>
                <a:ext cx="16" cy="4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76" name="Freeform 93"/>
              <p:cNvSpPr>
                <a:spLocks noEditPoints="1"/>
              </p:cNvSpPr>
              <p:nvPr/>
            </p:nvSpPr>
            <p:spPr bwMode="auto">
              <a:xfrm>
                <a:off x="951" y="2986"/>
                <a:ext cx="74" cy="76"/>
              </a:xfrm>
              <a:custGeom>
                <a:avLst/>
                <a:gdLst>
                  <a:gd name="T0" fmla="*/ 26 w 51"/>
                  <a:gd name="T1" fmla="*/ 52 h 52"/>
                  <a:gd name="T2" fmla="*/ 51 w 51"/>
                  <a:gd name="T3" fmla="*/ 26 h 52"/>
                  <a:gd name="T4" fmla="*/ 26 w 51"/>
                  <a:gd name="T5" fmla="*/ 0 h 52"/>
                  <a:gd name="T6" fmla="*/ 0 w 51"/>
                  <a:gd name="T7" fmla="*/ 26 h 52"/>
                  <a:gd name="T8" fmla="*/ 26 w 51"/>
                  <a:gd name="T9" fmla="*/ 52 h 52"/>
                  <a:gd name="T10" fmla="*/ 26 w 51"/>
                  <a:gd name="T11" fmla="*/ 44 h 52"/>
                  <a:gd name="T12" fmla="*/ 8 w 51"/>
                  <a:gd name="T13" fmla="*/ 26 h 52"/>
                  <a:gd name="T14" fmla="*/ 26 w 51"/>
                  <a:gd name="T15" fmla="*/ 8 h 52"/>
                  <a:gd name="T16" fmla="*/ 44 w 51"/>
                  <a:gd name="T17" fmla="*/ 26 h 52"/>
                  <a:gd name="T18" fmla="*/ 26 w 51"/>
                  <a:gd name="T19"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2">
                    <a:moveTo>
                      <a:pt x="26" y="52"/>
                    </a:moveTo>
                    <a:cubicBezTo>
                      <a:pt x="40" y="52"/>
                      <a:pt x="51" y="40"/>
                      <a:pt x="51" y="26"/>
                    </a:cubicBezTo>
                    <a:cubicBezTo>
                      <a:pt x="51" y="12"/>
                      <a:pt x="40" y="0"/>
                      <a:pt x="26" y="0"/>
                    </a:cubicBezTo>
                    <a:cubicBezTo>
                      <a:pt x="11" y="0"/>
                      <a:pt x="0" y="12"/>
                      <a:pt x="0" y="26"/>
                    </a:cubicBezTo>
                    <a:cubicBezTo>
                      <a:pt x="0" y="40"/>
                      <a:pt x="11" y="52"/>
                      <a:pt x="26" y="52"/>
                    </a:cubicBezTo>
                    <a:close/>
                    <a:moveTo>
                      <a:pt x="26" y="44"/>
                    </a:moveTo>
                    <a:cubicBezTo>
                      <a:pt x="16" y="44"/>
                      <a:pt x="8" y="36"/>
                      <a:pt x="8" y="26"/>
                    </a:cubicBezTo>
                    <a:cubicBezTo>
                      <a:pt x="8" y="16"/>
                      <a:pt x="16" y="8"/>
                      <a:pt x="26" y="8"/>
                    </a:cubicBezTo>
                    <a:cubicBezTo>
                      <a:pt x="35" y="8"/>
                      <a:pt x="44" y="16"/>
                      <a:pt x="44" y="26"/>
                    </a:cubicBezTo>
                    <a:cubicBezTo>
                      <a:pt x="44" y="36"/>
                      <a:pt x="35" y="44"/>
                      <a:pt x="26"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77" name="Rectangle 94"/>
              <p:cNvSpPr>
                <a:spLocks noChangeArrowheads="1"/>
              </p:cNvSpPr>
              <p:nvPr/>
            </p:nvSpPr>
            <p:spPr bwMode="auto">
              <a:xfrm>
                <a:off x="1021" y="3015"/>
                <a:ext cx="45"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78" name="Freeform 95"/>
              <p:cNvSpPr>
                <a:spLocks noEditPoints="1"/>
              </p:cNvSpPr>
              <p:nvPr/>
            </p:nvSpPr>
            <p:spPr bwMode="auto">
              <a:xfrm>
                <a:off x="1785" y="2705"/>
                <a:ext cx="94" cy="96"/>
              </a:xfrm>
              <a:custGeom>
                <a:avLst/>
                <a:gdLst>
                  <a:gd name="T0" fmla="*/ 65 w 65"/>
                  <a:gd name="T1" fmla="*/ 33 h 66"/>
                  <a:gd name="T2" fmla="*/ 32 w 65"/>
                  <a:gd name="T3" fmla="*/ 0 h 66"/>
                  <a:gd name="T4" fmla="*/ 0 w 65"/>
                  <a:gd name="T5" fmla="*/ 33 h 66"/>
                  <a:gd name="T6" fmla="*/ 32 w 65"/>
                  <a:gd name="T7" fmla="*/ 66 h 66"/>
                  <a:gd name="T8" fmla="*/ 65 w 65"/>
                  <a:gd name="T9" fmla="*/ 33 h 66"/>
                  <a:gd name="T10" fmla="*/ 55 w 65"/>
                  <a:gd name="T11" fmla="*/ 33 h 66"/>
                  <a:gd name="T12" fmla="*/ 32 w 65"/>
                  <a:gd name="T13" fmla="*/ 56 h 66"/>
                  <a:gd name="T14" fmla="*/ 10 w 65"/>
                  <a:gd name="T15" fmla="*/ 33 h 66"/>
                  <a:gd name="T16" fmla="*/ 32 w 65"/>
                  <a:gd name="T17" fmla="*/ 10 h 66"/>
                  <a:gd name="T18" fmla="*/ 55 w 65"/>
                  <a:gd name="T19"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6">
                    <a:moveTo>
                      <a:pt x="65" y="33"/>
                    </a:moveTo>
                    <a:cubicBezTo>
                      <a:pt x="65" y="15"/>
                      <a:pt x="50" y="0"/>
                      <a:pt x="32" y="0"/>
                    </a:cubicBezTo>
                    <a:cubicBezTo>
                      <a:pt x="14" y="0"/>
                      <a:pt x="0" y="15"/>
                      <a:pt x="0" y="33"/>
                    </a:cubicBezTo>
                    <a:cubicBezTo>
                      <a:pt x="0" y="51"/>
                      <a:pt x="14" y="66"/>
                      <a:pt x="32" y="66"/>
                    </a:cubicBezTo>
                    <a:cubicBezTo>
                      <a:pt x="50" y="66"/>
                      <a:pt x="65" y="51"/>
                      <a:pt x="65" y="33"/>
                    </a:cubicBezTo>
                    <a:close/>
                    <a:moveTo>
                      <a:pt x="55" y="33"/>
                    </a:moveTo>
                    <a:cubicBezTo>
                      <a:pt x="55" y="46"/>
                      <a:pt x="45" y="56"/>
                      <a:pt x="32" y="56"/>
                    </a:cubicBezTo>
                    <a:cubicBezTo>
                      <a:pt x="20" y="56"/>
                      <a:pt x="10" y="46"/>
                      <a:pt x="10" y="33"/>
                    </a:cubicBezTo>
                    <a:cubicBezTo>
                      <a:pt x="10" y="21"/>
                      <a:pt x="20" y="10"/>
                      <a:pt x="32" y="10"/>
                    </a:cubicBezTo>
                    <a:cubicBezTo>
                      <a:pt x="45" y="10"/>
                      <a:pt x="55" y="21"/>
                      <a:pt x="5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79" name="Rectangle 96"/>
              <p:cNvSpPr>
                <a:spLocks noChangeArrowheads="1"/>
              </p:cNvSpPr>
              <p:nvPr/>
            </p:nvSpPr>
            <p:spPr bwMode="auto">
              <a:xfrm>
                <a:off x="1821" y="2656"/>
                <a:ext cx="22"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80" name="Freeform 97"/>
              <p:cNvSpPr/>
              <p:nvPr/>
            </p:nvSpPr>
            <p:spPr bwMode="auto">
              <a:xfrm>
                <a:off x="2153" y="1625"/>
                <a:ext cx="48" cy="91"/>
              </a:xfrm>
              <a:custGeom>
                <a:avLst/>
                <a:gdLst>
                  <a:gd name="T0" fmla="*/ 33 w 33"/>
                  <a:gd name="T1" fmla="*/ 43 h 63"/>
                  <a:gd name="T2" fmla="*/ 32 w 33"/>
                  <a:gd name="T3" fmla="*/ 48 h 63"/>
                  <a:gd name="T4" fmla="*/ 30 w 33"/>
                  <a:gd name="T5" fmla="*/ 52 h 63"/>
                  <a:gd name="T6" fmla="*/ 26 w 33"/>
                  <a:gd name="T7" fmla="*/ 55 h 63"/>
                  <a:gd name="T8" fmla="*/ 21 w 33"/>
                  <a:gd name="T9" fmla="*/ 56 h 63"/>
                  <a:gd name="T10" fmla="*/ 21 w 33"/>
                  <a:gd name="T11" fmla="*/ 60 h 63"/>
                  <a:gd name="T12" fmla="*/ 21 w 33"/>
                  <a:gd name="T13" fmla="*/ 62 h 63"/>
                  <a:gd name="T14" fmla="*/ 19 w 33"/>
                  <a:gd name="T15" fmla="*/ 63 h 63"/>
                  <a:gd name="T16" fmla="*/ 15 w 33"/>
                  <a:gd name="T17" fmla="*/ 63 h 63"/>
                  <a:gd name="T18" fmla="*/ 13 w 33"/>
                  <a:gd name="T19" fmla="*/ 62 h 63"/>
                  <a:gd name="T20" fmla="*/ 12 w 33"/>
                  <a:gd name="T21" fmla="*/ 60 h 63"/>
                  <a:gd name="T22" fmla="*/ 12 w 33"/>
                  <a:gd name="T23" fmla="*/ 57 h 63"/>
                  <a:gd name="T24" fmla="*/ 4 w 33"/>
                  <a:gd name="T25" fmla="*/ 56 h 63"/>
                  <a:gd name="T26" fmla="*/ 0 w 33"/>
                  <a:gd name="T27" fmla="*/ 54 h 63"/>
                  <a:gd name="T28" fmla="*/ 0 w 33"/>
                  <a:gd name="T29" fmla="*/ 53 h 63"/>
                  <a:gd name="T30" fmla="*/ 0 w 33"/>
                  <a:gd name="T31" fmla="*/ 50 h 63"/>
                  <a:gd name="T32" fmla="*/ 1 w 33"/>
                  <a:gd name="T33" fmla="*/ 47 h 63"/>
                  <a:gd name="T34" fmla="*/ 2 w 33"/>
                  <a:gd name="T35" fmla="*/ 46 h 63"/>
                  <a:gd name="T36" fmla="*/ 3 w 33"/>
                  <a:gd name="T37" fmla="*/ 47 h 63"/>
                  <a:gd name="T38" fmla="*/ 3 w 33"/>
                  <a:gd name="T39" fmla="*/ 47 h 63"/>
                  <a:gd name="T40" fmla="*/ 7 w 33"/>
                  <a:gd name="T41" fmla="*/ 48 h 63"/>
                  <a:gd name="T42" fmla="*/ 14 w 33"/>
                  <a:gd name="T43" fmla="*/ 49 h 63"/>
                  <a:gd name="T44" fmla="*/ 20 w 33"/>
                  <a:gd name="T45" fmla="*/ 47 h 63"/>
                  <a:gd name="T46" fmla="*/ 23 w 33"/>
                  <a:gd name="T47" fmla="*/ 43 h 63"/>
                  <a:gd name="T48" fmla="*/ 22 w 33"/>
                  <a:gd name="T49" fmla="*/ 38 h 63"/>
                  <a:gd name="T50" fmla="*/ 15 w 33"/>
                  <a:gd name="T51" fmla="*/ 35 h 63"/>
                  <a:gd name="T52" fmla="*/ 10 w 33"/>
                  <a:gd name="T53" fmla="*/ 32 h 63"/>
                  <a:gd name="T54" fmla="*/ 5 w 33"/>
                  <a:gd name="T55" fmla="*/ 29 h 63"/>
                  <a:gd name="T56" fmla="*/ 2 w 33"/>
                  <a:gd name="T57" fmla="*/ 25 h 63"/>
                  <a:gd name="T58" fmla="*/ 1 w 33"/>
                  <a:gd name="T59" fmla="*/ 19 h 63"/>
                  <a:gd name="T60" fmla="*/ 4 w 33"/>
                  <a:gd name="T61" fmla="*/ 11 h 63"/>
                  <a:gd name="T62" fmla="*/ 13 w 33"/>
                  <a:gd name="T63" fmla="*/ 7 h 63"/>
                  <a:gd name="T64" fmla="*/ 13 w 33"/>
                  <a:gd name="T65" fmla="*/ 3 h 63"/>
                  <a:gd name="T66" fmla="*/ 14 w 33"/>
                  <a:gd name="T67" fmla="*/ 1 h 63"/>
                  <a:gd name="T68" fmla="*/ 16 w 33"/>
                  <a:gd name="T69" fmla="*/ 0 h 63"/>
                  <a:gd name="T70" fmla="*/ 21 w 33"/>
                  <a:gd name="T71" fmla="*/ 0 h 63"/>
                  <a:gd name="T72" fmla="*/ 23 w 33"/>
                  <a:gd name="T73" fmla="*/ 1 h 63"/>
                  <a:gd name="T74" fmla="*/ 23 w 33"/>
                  <a:gd name="T75" fmla="*/ 3 h 63"/>
                  <a:gd name="T76" fmla="*/ 23 w 33"/>
                  <a:gd name="T77" fmla="*/ 6 h 63"/>
                  <a:gd name="T78" fmla="*/ 27 w 33"/>
                  <a:gd name="T79" fmla="*/ 7 h 63"/>
                  <a:gd name="T80" fmla="*/ 30 w 33"/>
                  <a:gd name="T81" fmla="*/ 8 h 63"/>
                  <a:gd name="T82" fmla="*/ 31 w 33"/>
                  <a:gd name="T83" fmla="*/ 9 h 63"/>
                  <a:gd name="T84" fmla="*/ 30 w 33"/>
                  <a:gd name="T85" fmla="*/ 12 h 63"/>
                  <a:gd name="T86" fmla="*/ 29 w 33"/>
                  <a:gd name="T87" fmla="*/ 14 h 63"/>
                  <a:gd name="T88" fmla="*/ 28 w 33"/>
                  <a:gd name="T89" fmla="*/ 15 h 63"/>
                  <a:gd name="T90" fmla="*/ 24 w 33"/>
                  <a:gd name="T91" fmla="*/ 14 h 63"/>
                  <a:gd name="T92" fmla="*/ 19 w 33"/>
                  <a:gd name="T93" fmla="*/ 14 h 63"/>
                  <a:gd name="T94" fmla="*/ 13 w 33"/>
                  <a:gd name="T95" fmla="*/ 15 h 63"/>
                  <a:gd name="T96" fmla="*/ 11 w 33"/>
                  <a:gd name="T97" fmla="*/ 19 h 63"/>
                  <a:gd name="T98" fmla="*/ 13 w 33"/>
                  <a:gd name="T99" fmla="*/ 23 h 63"/>
                  <a:gd name="T100" fmla="*/ 19 w 33"/>
                  <a:gd name="T101" fmla="*/ 27 h 63"/>
                  <a:gd name="T102" fmla="*/ 30 w 33"/>
                  <a:gd name="T103" fmla="*/ 33 h 63"/>
                  <a:gd name="T104" fmla="*/ 33 w 33"/>
                  <a:gd name="T105"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 h="63">
                    <a:moveTo>
                      <a:pt x="33" y="43"/>
                    </a:moveTo>
                    <a:cubicBezTo>
                      <a:pt x="33" y="45"/>
                      <a:pt x="33" y="46"/>
                      <a:pt x="32" y="48"/>
                    </a:cubicBezTo>
                    <a:cubicBezTo>
                      <a:pt x="32" y="50"/>
                      <a:pt x="31" y="51"/>
                      <a:pt x="30" y="52"/>
                    </a:cubicBezTo>
                    <a:cubicBezTo>
                      <a:pt x="29" y="53"/>
                      <a:pt x="28" y="54"/>
                      <a:pt x="26" y="55"/>
                    </a:cubicBezTo>
                    <a:cubicBezTo>
                      <a:pt x="25" y="55"/>
                      <a:pt x="23" y="56"/>
                      <a:pt x="21" y="56"/>
                    </a:cubicBezTo>
                    <a:cubicBezTo>
                      <a:pt x="21" y="60"/>
                      <a:pt x="21" y="60"/>
                      <a:pt x="21" y="60"/>
                    </a:cubicBezTo>
                    <a:cubicBezTo>
                      <a:pt x="21" y="61"/>
                      <a:pt x="21" y="62"/>
                      <a:pt x="21" y="62"/>
                    </a:cubicBezTo>
                    <a:cubicBezTo>
                      <a:pt x="21" y="63"/>
                      <a:pt x="20" y="63"/>
                      <a:pt x="19" y="63"/>
                    </a:cubicBezTo>
                    <a:cubicBezTo>
                      <a:pt x="15" y="63"/>
                      <a:pt x="15" y="63"/>
                      <a:pt x="15" y="63"/>
                    </a:cubicBezTo>
                    <a:cubicBezTo>
                      <a:pt x="14" y="63"/>
                      <a:pt x="13" y="62"/>
                      <a:pt x="13" y="62"/>
                    </a:cubicBezTo>
                    <a:cubicBezTo>
                      <a:pt x="12" y="62"/>
                      <a:pt x="12" y="61"/>
                      <a:pt x="12" y="60"/>
                    </a:cubicBezTo>
                    <a:cubicBezTo>
                      <a:pt x="12" y="57"/>
                      <a:pt x="12" y="57"/>
                      <a:pt x="12" y="57"/>
                    </a:cubicBezTo>
                    <a:cubicBezTo>
                      <a:pt x="9" y="57"/>
                      <a:pt x="6" y="56"/>
                      <a:pt x="4" y="56"/>
                    </a:cubicBezTo>
                    <a:cubicBezTo>
                      <a:pt x="2" y="55"/>
                      <a:pt x="1" y="55"/>
                      <a:pt x="0" y="54"/>
                    </a:cubicBezTo>
                    <a:cubicBezTo>
                      <a:pt x="0" y="54"/>
                      <a:pt x="0" y="53"/>
                      <a:pt x="0" y="53"/>
                    </a:cubicBezTo>
                    <a:cubicBezTo>
                      <a:pt x="0" y="52"/>
                      <a:pt x="0" y="51"/>
                      <a:pt x="0" y="50"/>
                    </a:cubicBezTo>
                    <a:cubicBezTo>
                      <a:pt x="1" y="49"/>
                      <a:pt x="1" y="48"/>
                      <a:pt x="1" y="47"/>
                    </a:cubicBezTo>
                    <a:cubicBezTo>
                      <a:pt x="2" y="47"/>
                      <a:pt x="2" y="46"/>
                      <a:pt x="2" y="46"/>
                    </a:cubicBezTo>
                    <a:cubicBezTo>
                      <a:pt x="3" y="47"/>
                      <a:pt x="3" y="47"/>
                      <a:pt x="3" y="47"/>
                    </a:cubicBezTo>
                    <a:cubicBezTo>
                      <a:pt x="3" y="47"/>
                      <a:pt x="3" y="47"/>
                      <a:pt x="3" y="47"/>
                    </a:cubicBezTo>
                    <a:cubicBezTo>
                      <a:pt x="4" y="47"/>
                      <a:pt x="6" y="48"/>
                      <a:pt x="7" y="48"/>
                    </a:cubicBezTo>
                    <a:cubicBezTo>
                      <a:pt x="9" y="49"/>
                      <a:pt x="11" y="49"/>
                      <a:pt x="14" y="49"/>
                    </a:cubicBezTo>
                    <a:cubicBezTo>
                      <a:pt x="16" y="49"/>
                      <a:pt x="19" y="48"/>
                      <a:pt x="20" y="47"/>
                    </a:cubicBezTo>
                    <a:cubicBezTo>
                      <a:pt x="22" y="47"/>
                      <a:pt x="23" y="45"/>
                      <a:pt x="23" y="43"/>
                    </a:cubicBezTo>
                    <a:cubicBezTo>
                      <a:pt x="23" y="41"/>
                      <a:pt x="23" y="40"/>
                      <a:pt x="22" y="38"/>
                    </a:cubicBezTo>
                    <a:cubicBezTo>
                      <a:pt x="20" y="37"/>
                      <a:pt x="18" y="36"/>
                      <a:pt x="15" y="35"/>
                    </a:cubicBezTo>
                    <a:cubicBezTo>
                      <a:pt x="13" y="34"/>
                      <a:pt x="11" y="33"/>
                      <a:pt x="10" y="32"/>
                    </a:cubicBezTo>
                    <a:cubicBezTo>
                      <a:pt x="8" y="31"/>
                      <a:pt x="7" y="30"/>
                      <a:pt x="5" y="29"/>
                    </a:cubicBezTo>
                    <a:cubicBezTo>
                      <a:pt x="4" y="28"/>
                      <a:pt x="3" y="27"/>
                      <a:pt x="2" y="25"/>
                    </a:cubicBezTo>
                    <a:cubicBezTo>
                      <a:pt x="2" y="24"/>
                      <a:pt x="1" y="22"/>
                      <a:pt x="1" y="19"/>
                    </a:cubicBezTo>
                    <a:cubicBezTo>
                      <a:pt x="1" y="16"/>
                      <a:pt x="2" y="14"/>
                      <a:pt x="4" y="11"/>
                    </a:cubicBezTo>
                    <a:cubicBezTo>
                      <a:pt x="6" y="9"/>
                      <a:pt x="9" y="8"/>
                      <a:pt x="13" y="7"/>
                    </a:cubicBezTo>
                    <a:cubicBezTo>
                      <a:pt x="13" y="3"/>
                      <a:pt x="13" y="3"/>
                      <a:pt x="13" y="3"/>
                    </a:cubicBezTo>
                    <a:cubicBezTo>
                      <a:pt x="13" y="2"/>
                      <a:pt x="14" y="1"/>
                      <a:pt x="14" y="1"/>
                    </a:cubicBezTo>
                    <a:cubicBezTo>
                      <a:pt x="14" y="0"/>
                      <a:pt x="15" y="0"/>
                      <a:pt x="16" y="0"/>
                    </a:cubicBezTo>
                    <a:cubicBezTo>
                      <a:pt x="21" y="0"/>
                      <a:pt x="21" y="0"/>
                      <a:pt x="21" y="0"/>
                    </a:cubicBezTo>
                    <a:cubicBezTo>
                      <a:pt x="22" y="0"/>
                      <a:pt x="22" y="0"/>
                      <a:pt x="23" y="1"/>
                    </a:cubicBezTo>
                    <a:cubicBezTo>
                      <a:pt x="23" y="1"/>
                      <a:pt x="23" y="2"/>
                      <a:pt x="23" y="3"/>
                    </a:cubicBezTo>
                    <a:cubicBezTo>
                      <a:pt x="23" y="6"/>
                      <a:pt x="23" y="6"/>
                      <a:pt x="23" y="6"/>
                    </a:cubicBezTo>
                    <a:cubicBezTo>
                      <a:pt x="25" y="7"/>
                      <a:pt x="26" y="7"/>
                      <a:pt x="27" y="7"/>
                    </a:cubicBezTo>
                    <a:cubicBezTo>
                      <a:pt x="29" y="7"/>
                      <a:pt x="29" y="8"/>
                      <a:pt x="30" y="8"/>
                    </a:cubicBezTo>
                    <a:cubicBezTo>
                      <a:pt x="30" y="8"/>
                      <a:pt x="31" y="8"/>
                      <a:pt x="31" y="9"/>
                    </a:cubicBezTo>
                    <a:cubicBezTo>
                      <a:pt x="31" y="10"/>
                      <a:pt x="31" y="11"/>
                      <a:pt x="30" y="12"/>
                    </a:cubicBezTo>
                    <a:cubicBezTo>
                      <a:pt x="30" y="13"/>
                      <a:pt x="30" y="14"/>
                      <a:pt x="29" y="14"/>
                    </a:cubicBezTo>
                    <a:cubicBezTo>
                      <a:pt x="29" y="15"/>
                      <a:pt x="29" y="15"/>
                      <a:pt x="28" y="15"/>
                    </a:cubicBezTo>
                    <a:cubicBezTo>
                      <a:pt x="27" y="15"/>
                      <a:pt x="26" y="15"/>
                      <a:pt x="24" y="14"/>
                    </a:cubicBezTo>
                    <a:cubicBezTo>
                      <a:pt x="23" y="14"/>
                      <a:pt x="21" y="14"/>
                      <a:pt x="19" y="14"/>
                    </a:cubicBezTo>
                    <a:cubicBezTo>
                      <a:pt x="16" y="14"/>
                      <a:pt x="14" y="14"/>
                      <a:pt x="13" y="15"/>
                    </a:cubicBezTo>
                    <a:cubicBezTo>
                      <a:pt x="12" y="16"/>
                      <a:pt x="11" y="18"/>
                      <a:pt x="11" y="19"/>
                    </a:cubicBezTo>
                    <a:cubicBezTo>
                      <a:pt x="11" y="21"/>
                      <a:pt x="12" y="22"/>
                      <a:pt x="13" y="23"/>
                    </a:cubicBezTo>
                    <a:cubicBezTo>
                      <a:pt x="14" y="25"/>
                      <a:pt x="17" y="26"/>
                      <a:pt x="19" y="27"/>
                    </a:cubicBezTo>
                    <a:cubicBezTo>
                      <a:pt x="24" y="29"/>
                      <a:pt x="27" y="31"/>
                      <a:pt x="30" y="33"/>
                    </a:cubicBezTo>
                    <a:cubicBezTo>
                      <a:pt x="32" y="36"/>
                      <a:pt x="33" y="39"/>
                      <a:pt x="33"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81" name="Freeform 98"/>
              <p:cNvSpPr>
                <a:spLocks noEditPoints="1"/>
              </p:cNvSpPr>
              <p:nvPr/>
            </p:nvSpPr>
            <p:spPr bwMode="auto">
              <a:xfrm>
                <a:off x="2083" y="1578"/>
                <a:ext cx="183" cy="185"/>
              </a:xfrm>
              <a:custGeom>
                <a:avLst/>
                <a:gdLst>
                  <a:gd name="T0" fmla="*/ 63 w 126"/>
                  <a:gd name="T1" fmla="*/ 0 h 127"/>
                  <a:gd name="T2" fmla="*/ 0 w 126"/>
                  <a:gd name="T3" fmla="*/ 63 h 127"/>
                  <a:gd name="T4" fmla="*/ 63 w 126"/>
                  <a:gd name="T5" fmla="*/ 127 h 127"/>
                  <a:gd name="T6" fmla="*/ 126 w 126"/>
                  <a:gd name="T7" fmla="*/ 63 h 127"/>
                  <a:gd name="T8" fmla="*/ 63 w 126"/>
                  <a:gd name="T9" fmla="*/ 0 h 127"/>
                  <a:gd name="T10" fmla="*/ 63 w 126"/>
                  <a:gd name="T11" fmla="*/ 107 h 127"/>
                  <a:gd name="T12" fmla="*/ 19 w 126"/>
                  <a:gd name="T13" fmla="*/ 63 h 127"/>
                  <a:gd name="T14" fmla="*/ 63 w 126"/>
                  <a:gd name="T15" fmla="*/ 19 h 127"/>
                  <a:gd name="T16" fmla="*/ 107 w 126"/>
                  <a:gd name="T17" fmla="*/ 63 h 127"/>
                  <a:gd name="T18" fmla="*/ 63 w 126"/>
                  <a:gd name="T19" fmla="*/ 10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27">
                    <a:moveTo>
                      <a:pt x="63" y="0"/>
                    </a:moveTo>
                    <a:cubicBezTo>
                      <a:pt x="28" y="0"/>
                      <a:pt x="0" y="28"/>
                      <a:pt x="0" y="63"/>
                    </a:cubicBezTo>
                    <a:cubicBezTo>
                      <a:pt x="0" y="98"/>
                      <a:pt x="28" y="127"/>
                      <a:pt x="63" y="127"/>
                    </a:cubicBezTo>
                    <a:cubicBezTo>
                      <a:pt x="98" y="127"/>
                      <a:pt x="126" y="98"/>
                      <a:pt x="126" y="63"/>
                    </a:cubicBezTo>
                    <a:cubicBezTo>
                      <a:pt x="126" y="28"/>
                      <a:pt x="98" y="0"/>
                      <a:pt x="63" y="0"/>
                    </a:cubicBezTo>
                    <a:close/>
                    <a:moveTo>
                      <a:pt x="63" y="107"/>
                    </a:moveTo>
                    <a:cubicBezTo>
                      <a:pt x="39" y="107"/>
                      <a:pt x="19" y="88"/>
                      <a:pt x="19" y="63"/>
                    </a:cubicBezTo>
                    <a:cubicBezTo>
                      <a:pt x="19" y="39"/>
                      <a:pt x="39" y="19"/>
                      <a:pt x="63" y="19"/>
                    </a:cubicBezTo>
                    <a:cubicBezTo>
                      <a:pt x="87" y="19"/>
                      <a:pt x="107" y="39"/>
                      <a:pt x="107" y="63"/>
                    </a:cubicBezTo>
                    <a:cubicBezTo>
                      <a:pt x="107" y="88"/>
                      <a:pt x="87" y="107"/>
                      <a:pt x="63"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82" name="Rectangle 99"/>
              <p:cNvSpPr>
                <a:spLocks noChangeArrowheads="1"/>
              </p:cNvSpPr>
              <p:nvPr/>
            </p:nvSpPr>
            <p:spPr bwMode="auto">
              <a:xfrm>
                <a:off x="2154" y="1748"/>
                <a:ext cx="41" cy="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83" name="Freeform 100"/>
              <p:cNvSpPr/>
              <p:nvPr/>
            </p:nvSpPr>
            <p:spPr bwMode="auto">
              <a:xfrm>
                <a:off x="683" y="1929"/>
                <a:ext cx="96" cy="145"/>
              </a:xfrm>
              <a:custGeom>
                <a:avLst/>
                <a:gdLst>
                  <a:gd name="T0" fmla="*/ 34 w 66"/>
                  <a:gd name="T1" fmla="*/ 0 h 100"/>
                  <a:gd name="T2" fmla="*/ 12 w 66"/>
                  <a:gd name="T3" fmla="*/ 52 h 100"/>
                  <a:gd name="T4" fmla="*/ 31 w 66"/>
                  <a:gd name="T5" fmla="*/ 100 h 100"/>
                  <a:gd name="T6" fmla="*/ 54 w 66"/>
                  <a:gd name="T7" fmla="*/ 52 h 100"/>
                  <a:gd name="T8" fmla="*/ 34 w 66"/>
                  <a:gd name="T9" fmla="*/ 0 h 100"/>
                </a:gdLst>
                <a:ahLst/>
                <a:cxnLst>
                  <a:cxn ang="0">
                    <a:pos x="T0" y="T1"/>
                  </a:cxn>
                  <a:cxn ang="0">
                    <a:pos x="T2" y="T3"/>
                  </a:cxn>
                  <a:cxn ang="0">
                    <a:pos x="T4" y="T5"/>
                  </a:cxn>
                  <a:cxn ang="0">
                    <a:pos x="T6" y="T7"/>
                  </a:cxn>
                  <a:cxn ang="0">
                    <a:pos x="T8" y="T9"/>
                  </a:cxn>
                </a:cxnLst>
                <a:rect l="0" t="0" r="r" b="b"/>
                <a:pathLst>
                  <a:path w="66" h="100">
                    <a:moveTo>
                      <a:pt x="34" y="0"/>
                    </a:moveTo>
                    <a:cubicBezTo>
                      <a:pt x="34" y="0"/>
                      <a:pt x="24" y="34"/>
                      <a:pt x="12" y="52"/>
                    </a:cubicBezTo>
                    <a:cubicBezTo>
                      <a:pt x="0" y="71"/>
                      <a:pt x="15" y="100"/>
                      <a:pt x="31" y="100"/>
                    </a:cubicBezTo>
                    <a:cubicBezTo>
                      <a:pt x="46" y="100"/>
                      <a:pt x="66" y="75"/>
                      <a:pt x="54" y="52"/>
                    </a:cubicBezTo>
                    <a:cubicBezTo>
                      <a:pt x="49" y="42"/>
                      <a:pt x="32" y="7"/>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84" name="Freeform 101"/>
              <p:cNvSpPr/>
              <p:nvPr/>
            </p:nvSpPr>
            <p:spPr bwMode="auto">
              <a:xfrm>
                <a:off x="2486" y="998"/>
                <a:ext cx="59" cy="90"/>
              </a:xfrm>
              <a:custGeom>
                <a:avLst/>
                <a:gdLst>
                  <a:gd name="T0" fmla="*/ 21 w 41"/>
                  <a:gd name="T1" fmla="*/ 0 h 62"/>
                  <a:gd name="T2" fmla="*/ 7 w 41"/>
                  <a:gd name="T3" fmla="*/ 33 h 62"/>
                  <a:gd name="T4" fmla="*/ 19 w 41"/>
                  <a:gd name="T5" fmla="*/ 62 h 62"/>
                  <a:gd name="T6" fmla="*/ 33 w 41"/>
                  <a:gd name="T7" fmla="*/ 33 h 62"/>
                  <a:gd name="T8" fmla="*/ 21 w 41"/>
                  <a:gd name="T9" fmla="*/ 0 h 62"/>
                </a:gdLst>
                <a:ahLst/>
                <a:cxnLst>
                  <a:cxn ang="0">
                    <a:pos x="T0" y="T1"/>
                  </a:cxn>
                  <a:cxn ang="0">
                    <a:pos x="T2" y="T3"/>
                  </a:cxn>
                  <a:cxn ang="0">
                    <a:pos x="T4" y="T5"/>
                  </a:cxn>
                  <a:cxn ang="0">
                    <a:pos x="T6" y="T7"/>
                  </a:cxn>
                  <a:cxn ang="0">
                    <a:pos x="T8" y="T9"/>
                  </a:cxn>
                </a:cxnLst>
                <a:rect l="0" t="0" r="r" b="b"/>
                <a:pathLst>
                  <a:path w="41" h="62">
                    <a:moveTo>
                      <a:pt x="21" y="0"/>
                    </a:moveTo>
                    <a:cubicBezTo>
                      <a:pt x="21" y="0"/>
                      <a:pt x="15" y="21"/>
                      <a:pt x="7" y="33"/>
                    </a:cubicBezTo>
                    <a:cubicBezTo>
                      <a:pt x="0" y="44"/>
                      <a:pt x="9" y="62"/>
                      <a:pt x="19" y="62"/>
                    </a:cubicBezTo>
                    <a:cubicBezTo>
                      <a:pt x="28" y="62"/>
                      <a:pt x="41" y="47"/>
                      <a:pt x="33" y="33"/>
                    </a:cubicBezTo>
                    <a:cubicBezTo>
                      <a:pt x="30" y="26"/>
                      <a:pt x="20" y="5"/>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85" name="Freeform 102"/>
              <p:cNvSpPr/>
              <p:nvPr/>
            </p:nvSpPr>
            <p:spPr bwMode="auto">
              <a:xfrm>
                <a:off x="1991" y="768"/>
                <a:ext cx="60" cy="89"/>
              </a:xfrm>
              <a:custGeom>
                <a:avLst/>
                <a:gdLst>
                  <a:gd name="T0" fmla="*/ 21 w 41"/>
                  <a:gd name="T1" fmla="*/ 0 h 61"/>
                  <a:gd name="T2" fmla="*/ 7 w 41"/>
                  <a:gd name="T3" fmla="*/ 32 h 61"/>
                  <a:gd name="T4" fmla="*/ 19 w 41"/>
                  <a:gd name="T5" fmla="*/ 61 h 61"/>
                  <a:gd name="T6" fmla="*/ 33 w 41"/>
                  <a:gd name="T7" fmla="*/ 32 h 61"/>
                  <a:gd name="T8" fmla="*/ 21 w 41"/>
                  <a:gd name="T9" fmla="*/ 0 h 61"/>
                </a:gdLst>
                <a:ahLst/>
                <a:cxnLst>
                  <a:cxn ang="0">
                    <a:pos x="T0" y="T1"/>
                  </a:cxn>
                  <a:cxn ang="0">
                    <a:pos x="T2" y="T3"/>
                  </a:cxn>
                  <a:cxn ang="0">
                    <a:pos x="T4" y="T5"/>
                  </a:cxn>
                  <a:cxn ang="0">
                    <a:pos x="T6" y="T7"/>
                  </a:cxn>
                  <a:cxn ang="0">
                    <a:pos x="T8" y="T9"/>
                  </a:cxn>
                </a:cxnLst>
                <a:rect l="0" t="0" r="r" b="b"/>
                <a:pathLst>
                  <a:path w="41" h="61">
                    <a:moveTo>
                      <a:pt x="21" y="0"/>
                    </a:moveTo>
                    <a:cubicBezTo>
                      <a:pt x="21" y="0"/>
                      <a:pt x="14" y="20"/>
                      <a:pt x="7" y="32"/>
                    </a:cubicBezTo>
                    <a:cubicBezTo>
                      <a:pt x="0" y="44"/>
                      <a:pt x="9" y="61"/>
                      <a:pt x="19" y="61"/>
                    </a:cubicBezTo>
                    <a:cubicBezTo>
                      <a:pt x="28" y="61"/>
                      <a:pt x="41" y="46"/>
                      <a:pt x="33" y="32"/>
                    </a:cubicBezTo>
                    <a:cubicBezTo>
                      <a:pt x="30" y="26"/>
                      <a:pt x="20" y="4"/>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86" name="Freeform 103"/>
              <p:cNvSpPr/>
              <p:nvPr/>
            </p:nvSpPr>
            <p:spPr bwMode="auto">
              <a:xfrm>
                <a:off x="2599" y="2487"/>
                <a:ext cx="54" cy="80"/>
              </a:xfrm>
              <a:custGeom>
                <a:avLst/>
                <a:gdLst>
                  <a:gd name="T0" fmla="*/ 19 w 37"/>
                  <a:gd name="T1" fmla="*/ 0 h 55"/>
                  <a:gd name="T2" fmla="*/ 7 w 37"/>
                  <a:gd name="T3" fmla="*/ 28 h 55"/>
                  <a:gd name="T4" fmla="*/ 17 w 37"/>
                  <a:gd name="T5" fmla="*/ 54 h 55"/>
                  <a:gd name="T6" fmla="*/ 30 w 37"/>
                  <a:gd name="T7" fmla="*/ 28 h 55"/>
                  <a:gd name="T8" fmla="*/ 19 w 37"/>
                  <a:gd name="T9" fmla="*/ 0 h 55"/>
                </a:gdLst>
                <a:ahLst/>
                <a:cxnLst>
                  <a:cxn ang="0">
                    <a:pos x="T0" y="T1"/>
                  </a:cxn>
                  <a:cxn ang="0">
                    <a:pos x="T2" y="T3"/>
                  </a:cxn>
                  <a:cxn ang="0">
                    <a:pos x="T4" y="T5"/>
                  </a:cxn>
                  <a:cxn ang="0">
                    <a:pos x="T6" y="T7"/>
                  </a:cxn>
                  <a:cxn ang="0">
                    <a:pos x="T8" y="T9"/>
                  </a:cxn>
                </a:cxnLst>
                <a:rect l="0" t="0" r="r" b="b"/>
                <a:pathLst>
                  <a:path w="37" h="55">
                    <a:moveTo>
                      <a:pt x="19" y="0"/>
                    </a:moveTo>
                    <a:cubicBezTo>
                      <a:pt x="19" y="0"/>
                      <a:pt x="13" y="18"/>
                      <a:pt x="7" y="28"/>
                    </a:cubicBezTo>
                    <a:cubicBezTo>
                      <a:pt x="0" y="39"/>
                      <a:pt x="8" y="54"/>
                      <a:pt x="17" y="54"/>
                    </a:cubicBezTo>
                    <a:cubicBezTo>
                      <a:pt x="25" y="55"/>
                      <a:pt x="37" y="41"/>
                      <a:pt x="30" y="28"/>
                    </a:cubicBezTo>
                    <a:cubicBezTo>
                      <a:pt x="27" y="23"/>
                      <a:pt x="18" y="4"/>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87" name="Freeform 104"/>
              <p:cNvSpPr/>
              <p:nvPr/>
            </p:nvSpPr>
            <p:spPr bwMode="auto">
              <a:xfrm>
                <a:off x="1232" y="1983"/>
                <a:ext cx="62" cy="96"/>
              </a:xfrm>
              <a:custGeom>
                <a:avLst/>
                <a:gdLst>
                  <a:gd name="T0" fmla="*/ 22 w 43"/>
                  <a:gd name="T1" fmla="*/ 0 h 66"/>
                  <a:gd name="T2" fmla="*/ 8 w 43"/>
                  <a:gd name="T3" fmla="*/ 34 h 66"/>
                  <a:gd name="T4" fmla="*/ 20 w 43"/>
                  <a:gd name="T5" fmla="*/ 65 h 66"/>
                  <a:gd name="T6" fmla="*/ 35 w 43"/>
                  <a:gd name="T7" fmla="*/ 34 h 66"/>
                  <a:gd name="T8" fmla="*/ 22 w 43"/>
                  <a:gd name="T9" fmla="*/ 0 h 66"/>
                </a:gdLst>
                <a:ahLst/>
                <a:cxnLst>
                  <a:cxn ang="0">
                    <a:pos x="T0" y="T1"/>
                  </a:cxn>
                  <a:cxn ang="0">
                    <a:pos x="T2" y="T3"/>
                  </a:cxn>
                  <a:cxn ang="0">
                    <a:pos x="T4" y="T5"/>
                  </a:cxn>
                  <a:cxn ang="0">
                    <a:pos x="T6" y="T7"/>
                  </a:cxn>
                  <a:cxn ang="0">
                    <a:pos x="T8" y="T9"/>
                  </a:cxn>
                </a:cxnLst>
                <a:rect l="0" t="0" r="r" b="b"/>
                <a:pathLst>
                  <a:path w="43" h="66">
                    <a:moveTo>
                      <a:pt x="22" y="0"/>
                    </a:moveTo>
                    <a:cubicBezTo>
                      <a:pt x="22" y="0"/>
                      <a:pt x="15" y="22"/>
                      <a:pt x="8" y="34"/>
                    </a:cubicBezTo>
                    <a:cubicBezTo>
                      <a:pt x="0" y="47"/>
                      <a:pt x="9" y="65"/>
                      <a:pt x="20" y="65"/>
                    </a:cubicBezTo>
                    <a:cubicBezTo>
                      <a:pt x="30" y="66"/>
                      <a:pt x="43" y="49"/>
                      <a:pt x="35" y="34"/>
                    </a:cubicBezTo>
                    <a:cubicBezTo>
                      <a:pt x="32" y="28"/>
                      <a:pt x="21" y="5"/>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88" name="Freeform 105"/>
              <p:cNvSpPr/>
              <p:nvPr/>
            </p:nvSpPr>
            <p:spPr bwMode="auto">
              <a:xfrm>
                <a:off x="977" y="726"/>
                <a:ext cx="63" cy="96"/>
              </a:xfrm>
              <a:custGeom>
                <a:avLst/>
                <a:gdLst>
                  <a:gd name="T0" fmla="*/ 22 w 43"/>
                  <a:gd name="T1" fmla="*/ 0 h 66"/>
                  <a:gd name="T2" fmla="*/ 8 w 43"/>
                  <a:gd name="T3" fmla="*/ 35 h 66"/>
                  <a:gd name="T4" fmla="*/ 20 w 43"/>
                  <a:gd name="T5" fmla="*/ 66 h 66"/>
                  <a:gd name="T6" fmla="*/ 35 w 43"/>
                  <a:gd name="T7" fmla="*/ 35 h 66"/>
                  <a:gd name="T8" fmla="*/ 22 w 43"/>
                  <a:gd name="T9" fmla="*/ 0 h 66"/>
                </a:gdLst>
                <a:ahLst/>
                <a:cxnLst>
                  <a:cxn ang="0">
                    <a:pos x="T0" y="T1"/>
                  </a:cxn>
                  <a:cxn ang="0">
                    <a:pos x="T2" y="T3"/>
                  </a:cxn>
                  <a:cxn ang="0">
                    <a:pos x="T4" y="T5"/>
                  </a:cxn>
                  <a:cxn ang="0">
                    <a:pos x="T6" y="T7"/>
                  </a:cxn>
                  <a:cxn ang="0">
                    <a:pos x="T8" y="T9"/>
                  </a:cxn>
                </a:cxnLst>
                <a:rect l="0" t="0" r="r" b="b"/>
                <a:pathLst>
                  <a:path w="43" h="66">
                    <a:moveTo>
                      <a:pt x="22" y="0"/>
                    </a:moveTo>
                    <a:cubicBezTo>
                      <a:pt x="22" y="0"/>
                      <a:pt x="15" y="22"/>
                      <a:pt x="8" y="35"/>
                    </a:cubicBezTo>
                    <a:cubicBezTo>
                      <a:pt x="0" y="47"/>
                      <a:pt x="10" y="66"/>
                      <a:pt x="20" y="66"/>
                    </a:cubicBezTo>
                    <a:cubicBezTo>
                      <a:pt x="30" y="66"/>
                      <a:pt x="43" y="50"/>
                      <a:pt x="35" y="35"/>
                    </a:cubicBezTo>
                    <a:cubicBezTo>
                      <a:pt x="32" y="28"/>
                      <a:pt x="21" y="5"/>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89" name="Freeform 106"/>
              <p:cNvSpPr/>
              <p:nvPr/>
            </p:nvSpPr>
            <p:spPr bwMode="auto">
              <a:xfrm>
                <a:off x="1181" y="2159"/>
                <a:ext cx="52" cy="80"/>
              </a:xfrm>
              <a:custGeom>
                <a:avLst/>
                <a:gdLst>
                  <a:gd name="T0" fmla="*/ 18 w 36"/>
                  <a:gd name="T1" fmla="*/ 0 h 55"/>
                  <a:gd name="T2" fmla="*/ 6 w 36"/>
                  <a:gd name="T3" fmla="*/ 29 h 55"/>
                  <a:gd name="T4" fmla="*/ 17 w 36"/>
                  <a:gd name="T5" fmla="*/ 55 h 55"/>
                  <a:gd name="T6" fmla="*/ 29 w 36"/>
                  <a:gd name="T7" fmla="*/ 29 h 55"/>
                  <a:gd name="T8" fmla="*/ 18 w 36"/>
                  <a:gd name="T9" fmla="*/ 0 h 55"/>
                </a:gdLst>
                <a:ahLst/>
                <a:cxnLst>
                  <a:cxn ang="0">
                    <a:pos x="T0" y="T1"/>
                  </a:cxn>
                  <a:cxn ang="0">
                    <a:pos x="T2" y="T3"/>
                  </a:cxn>
                  <a:cxn ang="0">
                    <a:pos x="T4" y="T5"/>
                  </a:cxn>
                  <a:cxn ang="0">
                    <a:pos x="T6" y="T7"/>
                  </a:cxn>
                  <a:cxn ang="0">
                    <a:pos x="T8" y="T9"/>
                  </a:cxn>
                </a:cxnLst>
                <a:rect l="0" t="0" r="r" b="b"/>
                <a:pathLst>
                  <a:path w="36" h="55">
                    <a:moveTo>
                      <a:pt x="18" y="0"/>
                    </a:moveTo>
                    <a:cubicBezTo>
                      <a:pt x="18" y="0"/>
                      <a:pt x="13" y="19"/>
                      <a:pt x="6" y="29"/>
                    </a:cubicBezTo>
                    <a:cubicBezTo>
                      <a:pt x="0" y="39"/>
                      <a:pt x="8" y="54"/>
                      <a:pt x="17" y="55"/>
                    </a:cubicBezTo>
                    <a:cubicBezTo>
                      <a:pt x="25" y="55"/>
                      <a:pt x="36" y="41"/>
                      <a:pt x="29" y="29"/>
                    </a:cubicBezTo>
                    <a:cubicBezTo>
                      <a:pt x="26" y="23"/>
                      <a:pt x="17" y="4"/>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90" name="Freeform 107"/>
              <p:cNvSpPr/>
              <p:nvPr/>
            </p:nvSpPr>
            <p:spPr bwMode="auto">
              <a:xfrm>
                <a:off x="1019" y="2820"/>
                <a:ext cx="108" cy="165"/>
              </a:xfrm>
              <a:custGeom>
                <a:avLst/>
                <a:gdLst>
                  <a:gd name="T0" fmla="*/ 37 w 74"/>
                  <a:gd name="T1" fmla="*/ 0 h 113"/>
                  <a:gd name="T2" fmla="*/ 13 w 74"/>
                  <a:gd name="T3" fmla="*/ 59 h 113"/>
                  <a:gd name="T4" fmla="*/ 34 w 74"/>
                  <a:gd name="T5" fmla="*/ 112 h 113"/>
                  <a:gd name="T6" fmla="*/ 60 w 74"/>
                  <a:gd name="T7" fmla="*/ 59 h 113"/>
                  <a:gd name="T8" fmla="*/ 37 w 74"/>
                  <a:gd name="T9" fmla="*/ 0 h 113"/>
                </a:gdLst>
                <a:ahLst/>
                <a:cxnLst>
                  <a:cxn ang="0">
                    <a:pos x="T0" y="T1"/>
                  </a:cxn>
                  <a:cxn ang="0">
                    <a:pos x="T2" y="T3"/>
                  </a:cxn>
                  <a:cxn ang="0">
                    <a:pos x="T4" y="T5"/>
                  </a:cxn>
                  <a:cxn ang="0">
                    <a:pos x="T6" y="T7"/>
                  </a:cxn>
                  <a:cxn ang="0">
                    <a:pos x="T8" y="T9"/>
                  </a:cxn>
                </a:cxnLst>
                <a:rect l="0" t="0" r="r" b="b"/>
                <a:pathLst>
                  <a:path w="74" h="113">
                    <a:moveTo>
                      <a:pt x="37" y="0"/>
                    </a:moveTo>
                    <a:cubicBezTo>
                      <a:pt x="37" y="0"/>
                      <a:pt x="26" y="38"/>
                      <a:pt x="13" y="59"/>
                    </a:cubicBezTo>
                    <a:cubicBezTo>
                      <a:pt x="0" y="80"/>
                      <a:pt x="16" y="112"/>
                      <a:pt x="34" y="112"/>
                    </a:cubicBezTo>
                    <a:cubicBezTo>
                      <a:pt x="51" y="113"/>
                      <a:pt x="74" y="85"/>
                      <a:pt x="60" y="59"/>
                    </a:cubicBezTo>
                    <a:cubicBezTo>
                      <a:pt x="54" y="48"/>
                      <a:pt x="35" y="9"/>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91" name="Freeform 108"/>
              <p:cNvSpPr/>
              <p:nvPr/>
            </p:nvSpPr>
            <p:spPr bwMode="auto">
              <a:xfrm>
                <a:off x="2733" y="1860"/>
                <a:ext cx="89" cy="136"/>
              </a:xfrm>
              <a:custGeom>
                <a:avLst/>
                <a:gdLst>
                  <a:gd name="T0" fmla="*/ 31 w 61"/>
                  <a:gd name="T1" fmla="*/ 0 h 93"/>
                  <a:gd name="T2" fmla="*/ 11 w 61"/>
                  <a:gd name="T3" fmla="*/ 49 h 93"/>
                  <a:gd name="T4" fmla="*/ 29 w 61"/>
                  <a:gd name="T5" fmla="*/ 93 h 93"/>
                  <a:gd name="T6" fmla="*/ 50 w 61"/>
                  <a:gd name="T7" fmla="*/ 49 h 93"/>
                  <a:gd name="T8" fmla="*/ 31 w 61"/>
                  <a:gd name="T9" fmla="*/ 0 h 93"/>
                </a:gdLst>
                <a:ahLst/>
                <a:cxnLst>
                  <a:cxn ang="0">
                    <a:pos x="T0" y="T1"/>
                  </a:cxn>
                  <a:cxn ang="0">
                    <a:pos x="T2" y="T3"/>
                  </a:cxn>
                  <a:cxn ang="0">
                    <a:pos x="T4" y="T5"/>
                  </a:cxn>
                  <a:cxn ang="0">
                    <a:pos x="T6" y="T7"/>
                  </a:cxn>
                  <a:cxn ang="0">
                    <a:pos x="T8" y="T9"/>
                  </a:cxn>
                </a:cxnLst>
                <a:rect l="0" t="0" r="r" b="b"/>
                <a:pathLst>
                  <a:path w="61" h="93">
                    <a:moveTo>
                      <a:pt x="31" y="0"/>
                    </a:moveTo>
                    <a:cubicBezTo>
                      <a:pt x="31" y="0"/>
                      <a:pt x="22" y="32"/>
                      <a:pt x="11" y="49"/>
                    </a:cubicBezTo>
                    <a:cubicBezTo>
                      <a:pt x="0" y="66"/>
                      <a:pt x="14" y="93"/>
                      <a:pt x="29" y="93"/>
                    </a:cubicBezTo>
                    <a:cubicBezTo>
                      <a:pt x="42" y="93"/>
                      <a:pt x="61" y="70"/>
                      <a:pt x="50" y="49"/>
                    </a:cubicBezTo>
                    <a:cubicBezTo>
                      <a:pt x="45" y="40"/>
                      <a:pt x="30" y="7"/>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92" name="Freeform 109"/>
              <p:cNvSpPr/>
              <p:nvPr/>
            </p:nvSpPr>
            <p:spPr bwMode="auto">
              <a:xfrm>
                <a:off x="2441" y="2090"/>
                <a:ext cx="62" cy="96"/>
              </a:xfrm>
              <a:custGeom>
                <a:avLst/>
                <a:gdLst>
                  <a:gd name="T0" fmla="*/ 22 w 43"/>
                  <a:gd name="T1" fmla="*/ 0 h 66"/>
                  <a:gd name="T2" fmla="*/ 7 w 43"/>
                  <a:gd name="T3" fmla="*/ 35 h 66"/>
                  <a:gd name="T4" fmla="*/ 20 w 43"/>
                  <a:gd name="T5" fmla="*/ 66 h 66"/>
                  <a:gd name="T6" fmla="*/ 35 w 43"/>
                  <a:gd name="T7" fmla="*/ 35 h 66"/>
                  <a:gd name="T8" fmla="*/ 22 w 43"/>
                  <a:gd name="T9" fmla="*/ 0 h 66"/>
                </a:gdLst>
                <a:ahLst/>
                <a:cxnLst>
                  <a:cxn ang="0">
                    <a:pos x="T0" y="T1"/>
                  </a:cxn>
                  <a:cxn ang="0">
                    <a:pos x="T2" y="T3"/>
                  </a:cxn>
                  <a:cxn ang="0">
                    <a:pos x="T4" y="T5"/>
                  </a:cxn>
                  <a:cxn ang="0">
                    <a:pos x="T6" y="T7"/>
                  </a:cxn>
                  <a:cxn ang="0">
                    <a:pos x="T8" y="T9"/>
                  </a:cxn>
                </a:cxnLst>
                <a:rect l="0" t="0" r="r" b="b"/>
                <a:pathLst>
                  <a:path w="43" h="66">
                    <a:moveTo>
                      <a:pt x="22" y="0"/>
                    </a:moveTo>
                    <a:cubicBezTo>
                      <a:pt x="22" y="0"/>
                      <a:pt x="15" y="22"/>
                      <a:pt x="7" y="35"/>
                    </a:cubicBezTo>
                    <a:cubicBezTo>
                      <a:pt x="0" y="47"/>
                      <a:pt x="9" y="66"/>
                      <a:pt x="20" y="66"/>
                    </a:cubicBezTo>
                    <a:cubicBezTo>
                      <a:pt x="30" y="66"/>
                      <a:pt x="43" y="50"/>
                      <a:pt x="35" y="35"/>
                    </a:cubicBezTo>
                    <a:cubicBezTo>
                      <a:pt x="32" y="28"/>
                      <a:pt x="21" y="5"/>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93" name="Freeform 110"/>
              <p:cNvSpPr/>
              <p:nvPr/>
            </p:nvSpPr>
            <p:spPr bwMode="auto">
              <a:xfrm>
                <a:off x="1965" y="1442"/>
                <a:ext cx="81" cy="125"/>
              </a:xfrm>
              <a:custGeom>
                <a:avLst/>
                <a:gdLst>
                  <a:gd name="T0" fmla="*/ 28 w 56"/>
                  <a:gd name="T1" fmla="*/ 0 h 86"/>
                  <a:gd name="T2" fmla="*/ 10 w 56"/>
                  <a:gd name="T3" fmla="*/ 45 h 86"/>
                  <a:gd name="T4" fmla="*/ 26 w 56"/>
                  <a:gd name="T5" fmla="*/ 86 h 86"/>
                  <a:gd name="T6" fmla="*/ 46 w 56"/>
                  <a:gd name="T7" fmla="*/ 45 h 86"/>
                  <a:gd name="T8" fmla="*/ 28 w 56"/>
                  <a:gd name="T9" fmla="*/ 0 h 86"/>
                </a:gdLst>
                <a:ahLst/>
                <a:cxnLst>
                  <a:cxn ang="0">
                    <a:pos x="T0" y="T1"/>
                  </a:cxn>
                  <a:cxn ang="0">
                    <a:pos x="T2" y="T3"/>
                  </a:cxn>
                  <a:cxn ang="0">
                    <a:pos x="T4" y="T5"/>
                  </a:cxn>
                  <a:cxn ang="0">
                    <a:pos x="T6" y="T7"/>
                  </a:cxn>
                  <a:cxn ang="0">
                    <a:pos x="T8" y="T9"/>
                  </a:cxn>
                </a:cxnLst>
                <a:rect l="0" t="0" r="r" b="b"/>
                <a:pathLst>
                  <a:path w="56" h="86">
                    <a:moveTo>
                      <a:pt x="28" y="0"/>
                    </a:moveTo>
                    <a:cubicBezTo>
                      <a:pt x="28" y="0"/>
                      <a:pt x="20" y="29"/>
                      <a:pt x="10" y="45"/>
                    </a:cubicBezTo>
                    <a:cubicBezTo>
                      <a:pt x="0" y="61"/>
                      <a:pt x="12" y="86"/>
                      <a:pt x="26" y="86"/>
                    </a:cubicBezTo>
                    <a:cubicBezTo>
                      <a:pt x="39" y="86"/>
                      <a:pt x="56" y="65"/>
                      <a:pt x="46" y="45"/>
                    </a:cubicBezTo>
                    <a:cubicBezTo>
                      <a:pt x="41" y="37"/>
                      <a:pt x="27" y="7"/>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94" name="Freeform 111"/>
              <p:cNvSpPr/>
              <p:nvPr/>
            </p:nvSpPr>
            <p:spPr bwMode="auto">
              <a:xfrm>
                <a:off x="2439" y="2207"/>
                <a:ext cx="63" cy="97"/>
              </a:xfrm>
              <a:custGeom>
                <a:avLst/>
                <a:gdLst>
                  <a:gd name="T0" fmla="*/ 22 w 43"/>
                  <a:gd name="T1" fmla="*/ 0 h 67"/>
                  <a:gd name="T2" fmla="*/ 7 w 43"/>
                  <a:gd name="T3" fmla="*/ 35 h 67"/>
                  <a:gd name="T4" fmla="*/ 20 w 43"/>
                  <a:gd name="T5" fmla="*/ 67 h 67"/>
                  <a:gd name="T6" fmla="*/ 35 w 43"/>
                  <a:gd name="T7" fmla="*/ 35 h 67"/>
                  <a:gd name="T8" fmla="*/ 22 w 43"/>
                  <a:gd name="T9" fmla="*/ 0 h 67"/>
                </a:gdLst>
                <a:ahLst/>
                <a:cxnLst>
                  <a:cxn ang="0">
                    <a:pos x="T0" y="T1"/>
                  </a:cxn>
                  <a:cxn ang="0">
                    <a:pos x="T2" y="T3"/>
                  </a:cxn>
                  <a:cxn ang="0">
                    <a:pos x="T4" y="T5"/>
                  </a:cxn>
                  <a:cxn ang="0">
                    <a:pos x="T6" y="T7"/>
                  </a:cxn>
                  <a:cxn ang="0">
                    <a:pos x="T8" y="T9"/>
                  </a:cxn>
                </a:cxnLst>
                <a:rect l="0" t="0" r="r" b="b"/>
                <a:pathLst>
                  <a:path w="43" h="67">
                    <a:moveTo>
                      <a:pt x="22" y="0"/>
                    </a:moveTo>
                    <a:cubicBezTo>
                      <a:pt x="22" y="0"/>
                      <a:pt x="15" y="23"/>
                      <a:pt x="7" y="35"/>
                    </a:cubicBezTo>
                    <a:cubicBezTo>
                      <a:pt x="0" y="48"/>
                      <a:pt x="9" y="67"/>
                      <a:pt x="20" y="67"/>
                    </a:cubicBezTo>
                    <a:cubicBezTo>
                      <a:pt x="30" y="67"/>
                      <a:pt x="43" y="50"/>
                      <a:pt x="35" y="35"/>
                    </a:cubicBezTo>
                    <a:cubicBezTo>
                      <a:pt x="32" y="29"/>
                      <a:pt x="21" y="5"/>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95" name="Freeform 112"/>
              <p:cNvSpPr/>
              <p:nvPr/>
            </p:nvSpPr>
            <p:spPr bwMode="auto">
              <a:xfrm>
                <a:off x="1354" y="2121"/>
                <a:ext cx="35" cy="36"/>
              </a:xfrm>
              <a:custGeom>
                <a:avLst/>
                <a:gdLst>
                  <a:gd name="T0" fmla="*/ 13 w 35"/>
                  <a:gd name="T1" fmla="*/ 0 h 36"/>
                  <a:gd name="T2" fmla="*/ 13 w 35"/>
                  <a:gd name="T3" fmla="*/ 13 h 36"/>
                  <a:gd name="T4" fmla="*/ 0 w 35"/>
                  <a:gd name="T5" fmla="*/ 13 h 36"/>
                  <a:gd name="T6" fmla="*/ 0 w 35"/>
                  <a:gd name="T7" fmla="*/ 23 h 36"/>
                  <a:gd name="T8" fmla="*/ 13 w 35"/>
                  <a:gd name="T9" fmla="*/ 23 h 36"/>
                  <a:gd name="T10" fmla="*/ 13 w 35"/>
                  <a:gd name="T11" fmla="*/ 36 h 36"/>
                  <a:gd name="T12" fmla="*/ 23 w 35"/>
                  <a:gd name="T13" fmla="*/ 36 h 36"/>
                  <a:gd name="T14" fmla="*/ 23 w 35"/>
                  <a:gd name="T15" fmla="*/ 23 h 36"/>
                  <a:gd name="T16" fmla="*/ 35 w 35"/>
                  <a:gd name="T17" fmla="*/ 23 h 36"/>
                  <a:gd name="T18" fmla="*/ 35 w 35"/>
                  <a:gd name="T19" fmla="*/ 13 h 36"/>
                  <a:gd name="T20" fmla="*/ 23 w 35"/>
                  <a:gd name="T21" fmla="*/ 13 h 36"/>
                  <a:gd name="T22" fmla="*/ 23 w 35"/>
                  <a:gd name="T23" fmla="*/ 0 h 36"/>
                  <a:gd name="T24" fmla="*/ 13 w 3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6">
                    <a:moveTo>
                      <a:pt x="13" y="0"/>
                    </a:moveTo>
                    <a:lnTo>
                      <a:pt x="13" y="13"/>
                    </a:lnTo>
                    <a:lnTo>
                      <a:pt x="0" y="13"/>
                    </a:lnTo>
                    <a:lnTo>
                      <a:pt x="0" y="23"/>
                    </a:lnTo>
                    <a:lnTo>
                      <a:pt x="13" y="23"/>
                    </a:lnTo>
                    <a:lnTo>
                      <a:pt x="13" y="36"/>
                    </a:lnTo>
                    <a:lnTo>
                      <a:pt x="23" y="36"/>
                    </a:lnTo>
                    <a:lnTo>
                      <a:pt x="23" y="23"/>
                    </a:lnTo>
                    <a:lnTo>
                      <a:pt x="35" y="23"/>
                    </a:lnTo>
                    <a:lnTo>
                      <a:pt x="35" y="13"/>
                    </a:lnTo>
                    <a:lnTo>
                      <a:pt x="23" y="13"/>
                    </a:lnTo>
                    <a:lnTo>
                      <a:pt x="23" y="0"/>
                    </a:ln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96" name="Freeform 113"/>
              <p:cNvSpPr/>
              <p:nvPr/>
            </p:nvSpPr>
            <p:spPr bwMode="auto">
              <a:xfrm>
                <a:off x="1336" y="2103"/>
                <a:ext cx="72" cy="72"/>
              </a:xfrm>
              <a:custGeom>
                <a:avLst/>
                <a:gdLst>
                  <a:gd name="T0" fmla="*/ 37 w 72"/>
                  <a:gd name="T1" fmla="*/ 72 h 72"/>
                  <a:gd name="T2" fmla="*/ 0 w 72"/>
                  <a:gd name="T3" fmla="*/ 37 h 72"/>
                  <a:gd name="T4" fmla="*/ 35 w 72"/>
                  <a:gd name="T5" fmla="*/ 0 h 72"/>
                  <a:gd name="T6" fmla="*/ 72 w 72"/>
                  <a:gd name="T7" fmla="*/ 37 h 72"/>
                  <a:gd name="T8" fmla="*/ 37 w 72"/>
                  <a:gd name="T9" fmla="*/ 72 h 72"/>
                </a:gdLst>
                <a:ahLst/>
                <a:cxnLst>
                  <a:cxn ang="0">
                    <a:pos x="T0" y="T1"/>
                  </a:cxn>
                  <a:cxn ang="0">
                    <a:pos x="T2" y="T3"/>
                  </a:cxn>
                  <a:cxn ang="0">
                    <a:pos x="T4" y="T5"/>
                  </a:cxn>
                  <a:cxn ang="0">
                    <a:pos x="T6" y="T7"/>
                  </a:cxn>
                  <a:cxn ang="0">
                    <a:pos x="T8" y="T9"/>
                  </a:cxn>
                </a:cxnLst>
                <a:rect l="0" t="0" r="r" b="b"/>
                <a:pathLst>
                  <a:path w="72" h="72">
                    <a:moveTo>
                      <a:pt x="37" y="72"/>
                    </a:moveTo>
                    <a:lnTo>
                      <a:pt x="0" y="37"/>
                    </a:lnTo>
                    <a:lnTo>
                      <a:pt x="35" y="0"/>
                    </a:lnTo>
                    <a:lnTo>
                      <a:pt x="72" y="37"/>
                    </a:lnTo>
                    <a:lnTo>
                      <a:pt x="37"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97" name="Rectangle 114"/>
              <p:cNvSpPr>
                <a:spLocks noChangeArrowheads="1"/>
              </p:cNvSpPr>
              <p:nvPr/>
            </p:nvSpPr>
            <p:spPr bwMode="auto">
              <a:xfrm>
                <a:off x="1288" y="2134"/>
                <a:ext cx="3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98" name="Freeform 115"/>
              <p:cNvSpPr/>
              <p:nvPr/>
            </p:nvSpPr>
            <p:spPr bwMode="auto">
              <a:xfrm>
                <a:off x="1284" y="2119"/>
                <a:ext cx="41" cy="41"/>
              </a:xfrm>
              <a:custGeom>
                <a:avLst/>
                <a:gdLst>
                  <a:gd name="T0" fmla="*/ 20 w 41"/>
                  <a:gd name="T1" fmla="*/ 41 h 41"/>
                  <a:gd name="T2" fmla="*/ 0 w 41"/>
                  <a:gd name="T3" fmla="*/ 21 h 41"/>
                  <a:gd name="T4" fmla="*/ 22 w 41"/>
                  <a:gd name="T5" fmla="*/ 0 h 41"/>
                  <a:gd name="T6" fmla="*/ 41 w 41"/>
                  <a:gd name="T7" fmla="*/ 21 h 41"/>
                  <a:gd name="T8" fmla="*/ 20 w 41"/>
                  <a:gd name="T9" fmla="*/ 41 h 41"/>
                </a:gdLst>
                <a:ahLst/>
                <a:cxnLst>
                  <a:cxn ang="0">
                    <a:pos x="T0" y="T1"/>
                  </a:cxn>
                  <a:cxn ang="0">
                    <a:pos x="T2" y="T3"/>
                  </a:cxn>
                  <a:cxn ang="0">
                    <a:pos x="T4" y="T5"/>
                  </a:cxn>
                  <a:cxn ang="0">
                    <a:pos x="T6" y="T7"/>
                  </a:cxn>
                  <a:cxn ang="0">
                    <a:pos x="T8" y="T9"/>
                  </a:cxn>
                </a:cxnLst>
                <a:rect l="0" t="0" r="r" b="b"/>
                <a:pathLst>
                  <a:path w="41" h="41">
                    <a:moveTo>
                      <a:pt x="20" y="41"/>
                    </a:moveTo>
                    <a:lnTo>
                      <a:pt x="0" y="21"/>
                    </a:lnTo>
                    <a:lnTo>
                      <a:pt x="22" y="0"/>
                    </a:lnTo>
                    <a:lnTo>
                      <a:pt x="41" y="21"/>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99" name="Freeform 116"/>
              <p:cNvSpPr>
                <a:spLocks noEditPoints="1"/>
              </p:cNvSpPr>
              <p:nvPr/>
            </p:nvSpPr>
            <p:spPr bwMode="auto">
              <a:xfrm>
                <a:off x="1242" y="2087"/>
                <a:ext cx="193" cy="256"/>
              </a:xfrm>
              <a:custGeom>
                <a:avLst/>
                <a:gdLst>
                  <a:gd name="T0" fmla="*/ 121 w 133"/>
                  <a:gd name="T1" fmla="*/ 0 h 176"/>
                  <a:gd name="T2" fmla="*/ 13 w 133"/>
                  <a:gd name="T3" fmla="*/ 0 h 176"/>
                  <a:gd name="T4" fmla="*/ 0 w 133"/>
                  <a:gd name="T5" fmla="*/ 12 h 176"/>
                  <a:gd name="T6" fmla="*/ 0 w 133"/>
                  <a:gd name="T7" fmla="*/ 164 h 176"/>
                  <a:gd name="T8" fmla="*/ 13 w 133"/>
                  <a:gd name="T9" fmla="*/ 176 h 176"/>
                  <a:gd name="T10" fmla="*/ 121 w 133"/>
                  <a:gd name="T11" fmla="*/ 176 h 176"/>
                  <a:gd name="T12" fmla="*/ 133 w 133"/>
                  <a:gd name="T13" fmla="*/ 164 h 176"/>
                  <a:gd name="T14" fmla="*/ 133 w 133"/>
                  <a:gd name="T15" fmla="*/ 12 h 176"/>
                  <a:gd name="T16" fmla="*/ 121 w 133"/>
                  <a:gd name="T17" fmla="*/ 0 h 176"/>
                  <a:gd name="T18" fmla="*/ 119 w 133"/>
                  <a:gd name="T19" fmla="*/ 56 h 176"/>
                  <a:gd name="T20" fmla="*/ 15 w 133"/>
                  <a:gd name="T21" fmla="*/ 56 h 176"/>
                  <a:gd name="T22" fmla="*/ 15 w 133"/>
                  <a:gd name="T23" fmla="*/ 14 h 176"/>
                  <a:gd name="T24" fmla="*/ 119 w 133"/>
                  <a:gd name="T25" fmla="*/ 14 h 176"/>
                  <a:gd name="T26" fmla="*/ 119 w 133"/>
                  <a:gd name="T27" fmla="*/ 56 h 176"/>
                  <a:gd name="T28" fmla="*/ 15 w 133"/>
                  <a:gd name="T29" fmla="*/ 66 h 176"/>
                  <a:gd name="T30" fmla="*/ 119 w 133"/>
                  <a:gd name="T31" fmla="*/ 66 h 176"/>
                  <a:gd name="T32" fmla="*/ 119 w 133"/>
                  <a:gd name="T33" fmla="*/ 161 h 176"/>
                  <a:gd name="T34" fmla="*/ 15 w 133"/>
                  <a:gd name="T35" fmla="*/ 161 h 176"/>
                  <a:gd name="T36" fmla="*/ 15 w 133"/>
                  <a:gd name="T37" fmla="*/ 6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176">
                    <a:moveTo>
                      <a:pt x="121" y="0"/>
                    </a:moveTo>
                    <a:cubicBezTo>
                      <a:pt x="13" y="0"/>
                      <a:pt x="13" y="0"/>
                      <a:pt x="13" y="0"/>
                    </a:cubicBezTo>
                    <a:cubicBezTo>
                      <a:pt x="6" y="0"/>
                      <a:pt x="0" y="5"/>
                      <a:pt x="0" y="12"/>
                    </a:cubicBezTo>
                    <a:cubicBezTo>
                      <a:pt x="0" y="164"/>
                      <a:pt x="0" y="164"/>
                      <a:pt x="0" y="164"/>
                    </a:cubicBezTo>
                    <a:cubicBezTo>
                      <a:pt x="0" y="170"/>
                      <a:pt x="6" y="176"/>
                      <a:pt x="13" y="176"/>
                    </a:cubicBezTo>
                    <a:cubicBezTo>
                      <a:pt x="121" y="176"/>
                      <a:pt x="121" y="176"/>
                      <a:pt x="121" y="176"/>
                    </a:cubicBezTo>
                    <a:cubicBezTo>
                      <a:pt x="128" y="176"/>
                      <a:pt x="133" y="170"/>
                      <a:pt x="133" y="164"/>
                    </a:cubicBezTo>
                    <a:cubicBezTo>
                      <a:pt x="133" y="12"/>
                      <a:pt x="133" y="12"/>
                      <a:pt x="133" y="12"/>
                    </a:cubicBezTo>
                    <a:cubicBezTo>
                      <a:pt x="133" y="5"/>
                      <a:pt x="128" y="0"/>
                      <a:pt x="121" y="0"/>
                    </a:cubicBezTo>
                    <a:moveTo>
                      <a:pt x="119" y="56"/>
                    </a:moveTo>
                    <a:cubicBezTo>
                      <a:pt x="15" y="56"/>
                      <a:pt x="15" y="56"/>
                      <a:pt x="15" y="56"/>
                    </a:cubicBezTo>
                    <a:cubicBezTo>
                      <a:pt x="15" y="14"/>
                      <a:pt x="15" y="14"/>
                      <a:pt x="15" y="14"/>
                    </a:cubicBezTo>
                    <a:cubicBezTo>
                      <a:pt x="119" y="14"/>
                      <a:pt x="119" y="14"/>
                      <a:pt x="119" y="14"/>
                    </a:cubicBezTo>
                    <a:lnTo>
                      <a:pt x="119" y="56"/>
                    </a:lnTo>
                    <a:close/>
                    <a:moveTo>
                      <a:pt x="15" y="66"/>
                    </a:moveTo>
                    <a:cubicBezTo>
                      <a:pt x="119" y="66"/>
                      <a:pt x="119" y="66"/>
                      <a:pt x="119" y="66"/>
                    </a:cubicBezTo>
                    <a:cubicBezTo>
                      <a:pt x="119" y="161"/>
                      <a:pt x="119" y="161"/>
                      <a:pt x="119" y="161"/>
                    </a:cubicBezTo>
                    <a:cubicBezTo>
                      <a:pt x="15" y="161"/>
                      <a:pt x="15" y="161"/>
                      <a:pt x="15" y="161"/>
                    </a:cubicBezTo>
                    <a:lnTo>
                      <a:pt x="15"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00" name="Oval 117"/>
              <p:cNvSpPr>
                <a:spLocks noChangeArrowheads="1"/>
              </p:cNvSpPr>
              <p:nvPr/>
            </p:nvSpPr>
            <p:spPr bwMode="auto">
              <a:xfrm>
                <a:off x="1280" y="2198"/>
                <a:ext cx="29" cy="3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01" name="Oval 118"/>
              <p:cNvSpPr>
                <a:spLocks noChangeArrowheads="1"/>
              </p:cNvSpPr>
              <p:nvPr/>
            </p:nvSpPr>
            <p:spPr bwMode="auto">
              <a:xfrm>
                <a:off x="1323" y="2198"/>
                <a:ext cx="29" cy="3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02" name="Oval 119"/>
              <p:cNvSpPr>
                <a:spLocks noChangeArrowheads="1"/>
              </p:cNvSpPr>
              <p:nvPr/>
            </p:nvSpPr>
            <p:spPr bwMode="auto">
              <a:xfrm>
                <a:off x="1366" y="2198"/>
                <a:ext cx="29" cy="3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03" name="Oval 120"/>
              <p:cNvSpPr>
                <a:spLocks noChangeArrowheads="1"/>
              </p:cNvSpPr>
              <p:nvPr/>
            </p:nvSpPr>
            <p:spPr bwMode="auto">
              <a:xfrm>
                <a:off x="1280" y="2239"/>
                <a:ext cx="29" cy="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04" name="Oval 121"/>
              <p:cNvSpPr>
                <a:spLocks noChangeArrowheads="1"/>
              </p:cNvSpPr>
              <p:nvPr/>
            </p:nvSpPr>
            <p:spPr bwMode="auto">
              <a:xfrm>
                <a:off x="1323" y="2239"/>
                <a:ext cx="29" cy="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05" name="Oval 122"/>
              <p:cNvSpPr>
                <a:spLocks noChangeArrowheads="1"/>
              </p:cNvSpPr>
              <p:nvPr/>
            </p:nvSpPr>
            <p:spPr bwMode="auto">
              <a:xfrm>
                <a:off x="1366" y="2239"/>
                <a:ext cx="29" cy="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06" name="Oval 123"/>
              <p:cNvSpPr>
                <a:spLocks noChangeArrowheads="1"/>
              </p:cNvSpPr>
              <p:nvPr/>
            </p:nvSpPr>
            <p:spPr bwMode="auto">
              <a:xfrm>
                <a:off x="1280" y="2278"/>
                <a:ext cx="29" cy="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07" name="Oval 124"/>
              <p:cNvSpPr>
                <a:spLocks noChangeArrowheads="1"/>
              </p:cNvSpPr>
              <p:nvPr/>
            </p:nvSpPr>
            <p:spPr bwMode="auto">
              <a:xfrm>
                <a:off x="1323" y="2278"/>
                <a:ext cx="29" cy="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08" name="Oval 125"/>
              <p:cNvSpPr>
                <a:spLocks noChangeArrowheads="1"/>
              </p:cNvSpPr>
              <p:nvPr/>
            </p:nvSpPr>
            <p:spPr bwMode="auto">
              <a:xfrm>
                <a:off x="1366" y="2278"/>
                <a:ext cx="29" cy="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09" name="Freeform 126"/>
              <p:cNvSpPr/>
              <p:nvPr/>
            </p:nvSpPr>
            <p:spPr bwMode="auto">
              <a:xfrm>
                <a:off x="1261" y="1863"/>
                <a:ext cx="9" cy="9"/>
              </a:xfrm>
              <a:custGeom>
                <a:avLst/>
                <a:gdLst>
                  <a:gd name="T0" fmla="*/ 3 w 9"/>
                  <a:gd name="T1" fmla="*/ 0 h 9"/>
                  <a:gd name="T2" fmla="*/ 3 w 9"/>
                  <a:gd name="T3" fmla="*/ 3 h 9"/>
                  <a:gd name="T4" fmla="*/ 0 w 9"/>
                  <a:gd name="T5" fmla="*/ 3 h 9"/>
                  <a:gd name="T6" fmla="*/ 0 w 9"/>
                  <a:gd name="T7" fmla="*/ 6 h 9"/>
                  <a:gd name="T8" fmla="*/ 3 w 9"/>
                  <a:gd name="T9" fmla="*/ 6 h 9"/>
                  <a:gd name="T10" fmla="*/ 3 w 9"/>
                  <a:gd name="T11" fmla="*/ 9 h 9"/>
                  <a:gd name="T12" fmla="*/ 6 w 9"/>
                  <a:gd name="T13" fmla="*/ 9 h 9"/>
                  <a:gd name="T14" fmla="*/ 6 w 9"/>
                  <a:gd name="T15" fmla="*/ 6 h 9"/>
                  <a:gd name="T16" fmla="*/ 9 w 9"/>
                  <a:gd name="T17" fmla="*/ 6 h 9"/>
                  <a:gd name="T18" fmla="*/ 9 w 9"/>
                  <a:gd name="T19" fmla="*/ 3 h 9"/>
                  <a:gd name="T20" fmla="*/ 6 w 9"/>
                  <a:gd name="T21" fmla="*/ 3 h 9"/>
                  <a:gd name="T22" fmla="*/ 6 w 9"/>
                  <a:gd name="T23" fmla="*/ 0 h 9"/>
                  <a:gd name="T24" fmla="*/ 3 w 9"/>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9">
                    <a:moveTo>
                      <a:pt x="3" y="0"/>
                    </a:moveTo>
                    <a:lnTo>
                      <a:pt x="3" y="3"/>
                    </a:lnTo>
                    <a:lnTo>
                      <a:pt x="0" y="3"/>
                    </a:lnTo>
                    <a:lnTo>
                      <a:pt x="0" y="6"/>
                    </a:lnTo>
                    <a:lnTo>
                      <a:pt x="3" y="6"/>
                    </a:lnTo>
                    <a:lnTo>
                      <a:pt x="3" y="9"/>
                    </a:lnTo>
                    <a:lnTo>
                      <a:pt x="6" y="9"/>
                    </a:lnTo>
                    <a:lnTo>
                      <a:pt x="6" y="6"/>
                    </a:lnTo>
                    <a:lnTo>
                      <a:pt x="9" y="6"/>
                    </a:lnTo>
                    <a:lnTo>
                      <a:pt x="9" y="3"/>
                    </a:lnTo>
                    <a:lnTo>
                      <a:pt x="6" y="3"/>
                    </a:lnTo>
                    <a:lnTo>
                      <a:pt x="6"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10" name="Freeform 127"/>
              <p:cNvSpPr/>
              <p:nvPr/>
            </p:nvSpPr>
            <p:spPr bwMode="auto">
              <a:xfrm>
                <a:off x="1256" y="1860"/>
                <a:ext cx="16" cy="16"/>
              </a:xfrm>
              <a:custGeom>
                <a:avLst/>
                <a:gdLst>
                  <a:gd name="T0" fmla="*/ 9 w 16"/>
                  <a:gd name="T1" fmla="*/ 16 h 16"/>
                  <a:gd name="T2" fmla="*/ 0 w 16"/>
                  <a:gd name="T3" fmla="*/ 8 h 16"/>
                  <a:gd name="T4" fmla="*/ 9 w 16"/>
                  <a:gd name="T5" fmla="*/ 0 h 16"/>
                  <a:gd name="T6" fmla="*/ 16 w 16"/>
                  <a:gd name="T7" fmla="*/ 8 h 16"/>
                  <a:gd name="T8" fmla="*/ 9 w 16"/>
                  <a:gd name="T9" fmla="*/ 16 h 16"/>
                </a:gdLst>
                <a:ahLst/>
                <a:cxnLst>
                  <a:cxn ang="0">
                    <a:pos x="T0" y="T1"/>
                  </a:cxn>
                  <a:cxn ang="0">
                    <a:pos x="T2" y="T3"/>
                  </a:cxn>
                  <a:cxn ang="0">
                    <a:pos x="T4" y="T5"/>
                  </a:cxn>
                  <a:cxn ang="0">
                    <a:pos x="T6" y="T7"/>
                  </a:cxn>
                  <a:cxn ang="0">
                    <a:pos x="T8" y="T9"/>
                  </a:cxn>
                </a:cxnLst>
                <a:rect l="0" t="0" r="r" b="b"/>
                <a:pathLst>
                  <a:path w="16" h="16">
                    <a:moveTo>
                      <a:pt x="9" y="16"/>
                    </a:moveTo>
                    <a:lnTo>
                      <a:pt x="0" y="8"/>
                    </a:lnTo>
                    <a:lnTo>
                      <a:pt x="9" y="0"/>
                    </a:lnTo>
                    <a:lnTo>
                      <a:pt x="16" y="8"/>
                    </a:lnTo>
                    <a:lnTo>
                      <a:pt x="9"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11" name="Rectangle 128"/>
              <p:cNvSpPr>
                <a:spLocks noChangeArrowheads="1"/>
              </p:cNvSpPr>
              <p:nvPr/>
            </p:nvSpPr>
            <p:spPr bwMode="auto">
              <a:xfrm>
                <a:off x="1245" y="1868"/>
                <a:ext cx="7"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12" name="Freeform 129"/>
              <p:cNvSpPr/>
              <p:nvPr/>
            </p:nvSpPr>
            <p:spPr bwMode="auto">
              <a:xfrm>
                <a:off x="1245" y="1863"/>
                <a:ext cx="9" cy="11"/>
              </a:xfrm>
              <a:custGeom>
                <a:avLst/>
                <a:gdLst>
                  <a:gd name="T0" fmla="*/ 4 w 9"/>
                  <a:gd name="T1" fmla="*/ 11 h 11"/>
                  <a:gd name="T2" fmla="*/ 0 w 9"/>
                  <a:gd name="T3" fmla="*/ 5 h 11"/>
                  <a:gd name="T4" fmla="*/ 4 w 9"/>
                  <a:gd name="T5" fmla="*/ 0 h 11"/>
                  <a:gd name="T6" fmla="*/ 9 w 9"/>
                  <a:gd name="T7" fmla="*/ 5 h 11"/>
                  <a:gd name="T8" fmla="*/ 4 w 9"/>
                  <a:gd name="T9" fmla="*/ 11 h 11"/>
                </a:gdLst>
                <a:ahLst/>
                <a:cxnLst>
                  <a:cxn ang="0">
                    <a:pos x="T0" y="T1"/>
                  </a:cxn>
                  <a:cxn ang="0">
                    <a:pos x="T2" y="T3"/>
                  </a:cxn>
                  <a:cxn ang="0">
                    <a:pos x="T4" y="T5"/>
                  </a:cxn>
                  <a:cxn ang="0">
                    <a:pos x="T6" y="T7"/>
                  </a:cxn>
                  <a:cxn ang="0">
                    <a:pos x="T8" y="T9"/>
                  </a:cxn>
                </a:cxnLst>
                <a:rect l="0" t="0" r="r" b="b"/>
                <a:pathLst>
                  <a:path w="9" h="11">
                    <a:moveTo>
                      <a:pt x="4" y="11"/>
                    </a:moveTo>
                    <a:lnTo>
                      <a:pt x="0" y="5"/>
                    </a:lnTo>
                    <a:lnTo>
                      <a:pt x="4" y="0"/>
                    </a:lnTo>
                    <a:lnTo>
                      <a:pt x="9" y="5"/>
                    </a:lnTo>
                    <a:lnTo>
                      <a:pt x="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13" name="Freeform 130"/>
              <p:cNvSpPr>
                <a:spLocks noEditPoints="1"/>
              </p:cNvSpPr>
              <p:nvPr/>
            </p:nvSpPr>
            <p:spPr bwMode="auto">
              <a:xfrm>
                <a:off x="1235" y="1856"/>
                <a:ext cx="45" cy="60"/>
              </a:xfrm>
              <a:custGeom>
                <a:avLst/>
                <a:gdLst>
                  <a:gd name="T0" fmla="*/ 28 w 31"/>
                  <a:gd name="T1" fmla="*/ 0 h 41"/>
                  <a:gd name="T2" fmla="*/ 3 w 31"/>
                  <a:gd name="T3" fmla="*/ 0 h 41"/>
                  <a:gd name="T4" fmla="*/ 0 w 31"/>
                  <a:gd name="T5" fmla="*/ 3 h 41"/>
                  <a:gd name="T6" fmla="*/ 0 w 31"/>
                  <a:gd name="T7" fmla="*/ 38 h 41"/>
                  <a:gd name="T8" fmla="*/ 3 w 31"/>
                  <a:gd name="T9" fmla="*/ 41 h 41"/>
                  <a:gd name="T10" fmla="*/ 28 w 31"/>
                  <a:gd name="T11" fmla="*/ 41 h 41"/>
                  <a:gd name="T12" fmla="*/ 31 w 31"/>
                  <a:gd name="T13" fmla="*/ 38 h 41"/>
                  <a:gd name="T14" fmla="*/ 31 w 31"/>
                  <a:gd name="T15" fmla="*/ 3 h 41"/>
                  <a:gd name="T16" fmla="*/ 28 w 31"/>
                  <a:gd name="T17" fmla="*/ 0 h 41"/>
                  <a:gd name="T18" fmla="*/ 28 w 31"/>
                  <a:gd name="T19" fmla="*/ 13 h 41"/>
                  <a:gd name="T20" fmla="*/ 3 w 31"/>
                  <a:gd name="T21" fmla="*/ 13 h 41"/>
                  <a:gd name="T22" fmla="*/ 3 w 31"/>
                  <a:gd name="T23" fmla="*/ 3 h 41"/>
                  <a:gd name="T24" fmla="*/ 28 w 31"/>
                  <a:gd name="T25" fmla="*/ 3 h 41"/>
                  <a:gd name="T26" fmla="*/ 28 w 31"/>
                  <a:gd name="T27" fmla="*/ 13 h 41"/>
                  <a:gd name="T28" fmla="*/ 3 w 31"/>
                  <a:gd name="T29" fmla="*/ 15 h 41"/>
                  <a:gd name="T30" fmla="*/ 28 w 31"/>
                  <a:gd name="T31" fmla="*/ 15 h 41"/>
                  <a:gd name="T32" fmla="*/ 28 w 31"/>
                  <a:gd name="T33" fmla="*/ 38 h 41"/>
                  <a:gd name="T34" fmla="*/ 3 w 31"/>
                  <a:gd name="T35" fmla="*/ 38 h 41"/>
                  <a:gd name="T36" fmla="*/ 3 w 31"/>
                  <a:gd name="T37"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41">
                    <a:moveTo>
                      <a:pt x="28" y="0"/>
                    </a:moveTo>
                    <a:cubicBezTo>
                      <a:pt x="3" y="0"/>
                      <a:pt x="3" y="0"/>
                      <a:pt x="3" y="0"/>
                    </a:cubicBezTo>
                    <a:cubicBezTo>
                      <a:pt x="1" y="0"/>
                      <a:pt x="0" y="1"/>
                      <a:pt x="0" y="3"/>
                    </a:cubicBezTo>
                    <a:cubicBezTo>
                      <a:pt x="0" y="38"/>
                      <a:pt x="0" y="38"/>
                      <a:pt x="0" y="38"/>
                    </a:cubicBezTo>
                    <a:cubicBezTo>
                      <a:pt x="0" y="40"/>
                      <a:pt x="1" y="41"/>
                      <a:pt x="3" y="41"/>
                    </a:cubicBezTo>
                    <a:cubicBezTo>
                      <a:pt x="28" y="41"/>
                      <a:pt x="28" y="41"/>
                      <a:pt x="28" y="41"/>
                    </a:cubicBezTo>
                    <a:cubicBezTo>
                      <a:pt x="30" y="41"/>
                      <a:pt x="31" y="40"/>
                      <a:pt x="31" y="38"/>
                    </a:cubicBezTo>
                    <a:cubicBezTo>
                      <a:pt x="31" y="3"/>
                      <a:pt x="31" y="3"/>
                      <a:pt x="31" y="3"/>
                    </a:cubicBezTo>
                    <a:cubicBezTo>
                      <a:pt x="31" y="1"/>
                      <a:pt x="30" y="0"/>
                      <a:pt x="28" y="0"/>
                    </a:cubicBezTo>
                    <a:moveTo>
                      <a:pt x="28" y="13"/>
                    </a:moveTo>
                    <a:cubicBezTo>
                      <a:pt x="3" y="13"/>
                      <a:pt x="3" y="13"/>
                      <a:pt x="3" y="13"/>
                    </a:cubicBezTo>
                    <a:cubicBezTo>
                      <a:pt x="3" y="3"/>
                      <a:pt x="3" y="3"/>
                      <a:pt x="3" y="3"/>
                    </a:cubicBezTo>
                    <a:cubicBezTo>
                      <a:pt x="28" y="3"/>
                      <a:pt x="28" y="3"/>
                      <a:pt x="28" y="3"/>
                    </a:cubicBezTo>
                    <a:lnTo>
                      <a:pt x="28" y="13"/>
                    </a:lnTo>
                    <a:close/>
                    <a:moveTo>
                      <a:pt x="3" y="15"/>
                    </a:moveTo>
                    <a:cubicBezTo>
                      <a:pt x="28" y="15"/>
                      <a:pt x="28" y="15"/>
                      <a:pt x="28" y="15"/>
                    </a:cubicBezTo>
                    <a:cubicBezTo>
                      <a:pt x="28" y="38"/>
                      <a:pt x="28" y="38"/>
                      <a:pt x="28" y="38"/>
                    </a:cubicBezTo>
                    <a:cubicBezTo>
                      <a:pt x="3" y="38"/>
                      <a:pt x="3" y="38"/>
                      <a:pt x="3" y="38"/>
                    </a:cubicBezTo>
                    <a:lnTo>
                      <a:pt x="3"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14" name="Oval 131"/>
              <p:cNvSpPr>
                <a:spLocks noChangeArrowheads="1"/>
              </p:cNvSpPr>
              <p:nvPr/>
            </p:nvSpPr>
            <p:spPr bwMode="auto">
              <a:xfrm>
                <a:off x="1243" y="1882"/>
                <a:ext cx="8" cy="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15" name="Oval 132"/>
              <p:cNvSpPr>
                <a:spLocks noChangeArrowheads="1"/>
              </p:cNvSpPr>
              <p:nvPr/>
            </p:nvSpPr>
            <p:spPr bwMode="auto">
              <a:xfrm>
                <a:off x="1254" y="1882"/>
                <a:ext cx="5" cy="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16" name="Oval 133"/>
              <p:cNvSpPr>
                <a:spLocks noChangeArrowheads="1"/>
              </p:cNvSpPr>
              <p:nvPr/>
            </p:nvSpPr>
            <p:spPr bwMode="auto">
              <a:xfrm>
                <a:off x="1264" y="1882"/>
                <a:ext cx="6" cy="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17" name="Oval 134"/>
              <p:cNvSpPr>
                <a:spLocks noChangeArrowheads="1"/>
              </p:cNvSpPr>
              <p:nvPr/>
            </p:nvSpPr>
            <p:spPr bwMode="auto">
              <a:xfrm>
                <a:off x="1243" y="1891"/>
                <a:ext cx="8" cy="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18" name="Oval 135"/>
              <p:cNvSpPr>
                <a:spLocks noChangeArrowheads="1"/>
              </p:cNvSpPr>
              <p:nvPr/>
            </p:nvSpPr>
            <p:spPr bwMode="auto">
              <a:xfrm>
                <a:off x="1254" y="1891"/>
                <a:ext cx="5" cy="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19" name="Oval 136"/>
              <p:cNvSpPr>
                <a:spLocks noChangeArrowheads="1"/>
              </p:cNvSpPr>
              <p:nvPr/>
            </p:nvSpPr>
            <p:spPr bwMode="auto">
              <a:xfrm>
                <a:off x="1264" y="1891"/>
                <a:ext cx="6" cy="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20" name="Oval 137"/>
              <p:cNvSpPr>
                <a:spLocks noChangeArrowheads="1"/>
              </p:cNvSpPr>
              <p:nvPr/>
            </p:nvSpPr>
            <p:spPr bwMode="auto">
              <a:xfrm>
                <a:off x="1243" y="1901"/>
                <a:ext cx="8" cy="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21" name="Oval 138"/>
              <p:cNvSpPr>
                <a:spLocks noChangeArrowheads="1"/>
              </p:cNvSpPr>
              <p:nvPr/>
            </p:nvSpPr>
            <p:spPr bwMode="auto">
              <a:xfrm>
                <a:off x="1254" y="1901"/>
                <a:ext cx="5" cy="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22" name="Oval 139"/>
              <p:cNvSpPr>
                <a:spLocks noChangeArrowheads="1"/>
              </p:cNvSpPr>
              <p:nvPr/>
            </p:nvSpPr>
            <p:spPr bwMode="auto">
              <a:xfrm>
                <a:off x="1264" y="1901"/>
                <a:ext cx="6" cy="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23" name="Freeform 140"/>
              <p:cNvSpPr/>
              <p:nvPr/>
            </p:nvSpPr>
            <p:spPr bwMode="auto">
              <a:xfrm>
                <a:off x="1303" y="2877"/>
                <a:ext cx="25" cy="25"/>
              </a:xfrm>
              <a:custGeom>
                <a:avLst/>
                <a:gdLst>
                  <a:gd name="T0" fmla="*/ 9 w 25"/>
                  <a:gd name="T1" fmla="*/ 0 h 25"/>
                  <a:gd name="T2" fmla="*/ 9 w 25"/>
                  <a:gd name="T3" fmla="*/ 9 h 25"/>
                  <a:gd name="T4" fmla="*/ 0 w 25"/>
                  <a:gd name="T5" fmla="*/ 9 h 25"/>
                  <a:gd name="T6" fmla="*/ 0 w 25"/>
                  <a:gd name="T7" fmla="*/ 16 h 25"/>
                  <a:gd name="T8" fmla="*/ 9 w 25"/>
                  <a:gd name="T9" fmla="*/ 16 h 25"/>
                  <a:gd name="T10" fmla="*/ 9 w 25"/>
                  <a:gd name="T11" fmla="*/ 25 h 25"/>
                  <a:gd name="T12" fmla="*/ 16 w 25"/>
                  <a:gd name="T13" fmla="*/ 25 h 25"/>
                  <a:gd name="T14" fmla="*/ 16 w 25"/>
                  <a:gd name="T15" fmla="*/ 16 h 25"/>
                  <a:gd name="T16" fmla="*/ 25 w 25"/>
                  <a:gd name="T17" fmla="*/ 16 h 25"/>
                  <a:gd name="T18" fmla="*/ 25 w 25"/>
                  <a:gd name="T19" fmla="*/ 9 h 25"/>
                  <a:gd name="T20" fmla="*/ 16 w 25"/>
                  <a:gd name="T21" fmla="*/ 9 h 25"/>
                  <a:gd name="T22" fmla="*/ 16 w 25"/>
                  <a:gd name="T23" fmla="*/ 0 h 25"/>
                  <a:gd name="T24" fmla="*/ 9 w 25"/>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5">
                    <a:moveTo>
                      <a:pt x="9" y="0"/>
                    </a:moveTo>
                    <a:lnTo>
                      <a:pt x="9" y="9"/>
                    </a:lnTo>
                    <a:lnTo>
                      <a:pt x="0" y="9"/>
                    </a:lnTo>
                    <a:lnTo>
                      <a:pt x="0" y="16"/>
                    </a:lnTo>
                    <a:lnTo>
                      <a:pt x="9" y="16"/>
                    </a:lnTo>
                    <a:lnTo>
                      <a:pt x="9" y="25"/>
                    </a:lnTo>
                    <a:lnTo>
                      <a:pt x="16" y="25"/>
                    </a:lnTo>
                    <a:lnTo>
                      <a:pt x="16" y="16"/>
                    </a:lnTo>
                    <a:lnTo>
                      <a:pt x="25" y="16"/>
                    </a:lnTo>
                    <a:lnTo>
                      <a:pt x="25" y="9"/>
                    </a:lnTo>
                    <a:lnTo>
                      <a:pt x="16" y="9"/>
                    </a:lnTo>
                    <a:lnTo>
                      <a:pt x="16"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24" name="Freeform 141"/>
              <p:cNvSpPr/>
              <p:nvPr/>
            </p:nvSpPr>
            <p:spPr bwMode="auto">
              <a:xfrm>
                <a:off x="1290" y="2865"/>
                <a:ext cx="49" cy="50"/>
              </a:xfrm>
              <a:custGeom>
                <a:avLst/>
                <a:gdLst>
                  <a:gd name="T0" fmla="*/ 25 w 49"/>
                  <a:gd name="T1" fmla="*/ 50 h 50"/>
                  <a:gd name="T2" fmla="*/ 0 w 49"/>
                  <a:gd name="T3" fmla="*/ 25 h 50"/>
                  <a:gd name="T4" fmla="*/ 25 w 49"/>
                  <a:gd name="T5" fmla="*/ 0 h 50"/>
                  <a:gd name="T6" fmla="*/ 49 w 49"/>
                  <a:gd name="T7" fmla="*/ 25 h 50"/>
                  <a:gd name="T8" fmla="*/ 25 w 49"/>
                  <a:gd name="T9" fmla="*/ 50 h 50"/>
                </a:gdLst>
                <a:ahLst/>
                <a:cxnLst>
                  <a:cxn ang="0">
                    <a:pos x="T0" y="T1"/>
                  </a:cxn>
                  <a:cxn ang="0">
                    <a:pos x="T2" y="T3"/>
                  </a:cxn>
                  <a:cxn ang="0">
                    <a:pos x="T4" y="T5"/>
                  </a:cxn>
                  <a:cxn ang="0">
                    <a:pos x="T6" y="T7"/>
                  </a:cxn>
                  <a:cxn ang="0">
                    <a:pos x="T8" y="T9"/>
                  </a:cxn>
                </a:cxnLst>
                <a:rect l="0" t="0" r="r" b="b"/>
                <a:pathLst>
                  <a:path w="49" h="50">
                    <a:moveTo>
                      <a:pt x="25" y="50"/>
                    </a:moveTo>
                    <a:lnTo>
                      <a:pt x="0" y="25"/>
                    </a:lnTo>
                    <a:lnTo>
                      <a:pt x="25" y="0"/>
                    </a:lnTo>
                    <a:lnTo>
                      <a:pt x="49" y="25"/>
                    </a:lnTo>
                    <a:lnTo>
                      <a:pt x="2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25" name="Rectangle 142"/>
              <p:cNvSpPr>
                <a:spLocks noChangeArrowheads="1"/>
              </p:cNvSpPr>
              <p:nvPr/>
            </p:nvSpPr>
            <p:spPr bwMode="auto">
              <a:xfrm>
                <a:off x="1256" y="2886"/>
                <a:ext cx="24" cy="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26" name="Freeform 143"/>
              <p:cNvSpPr/>
              <p:nvPr/>
            </p:nvSpPr>
            <p:spPr bwMode="auto">
              <a:xfrm>
                <a:off x="1254" y="2875"/>
                <a:ext cx="29" cy="30"/>
              </a:xfrm>
              <a:custGeom>
                <a:avLst/>
                <a:gdLst>
                  <a:gd name="T0" fmla="*/ 14 w 29"/>
                  <a:gd name="T1" fmla="*/ 30 h 30"/>
                  <a:gd name="T2" fmla="*/ 0 w 29"/>
                  <a:gd name="T3" fmla="*/ 15 h 30"/>
                  <a:gd name="T4" fmla="*/ 14 w 29"/>
                  <a:gd name="T5" fmla="*/ 0 h 30"/>
                  <a:gd name="T6" fmla="*/ 29 w 29"/>
                  <a:gd name="T7" fmla="*/ 15 h 30"/>
                  <a:gd name="T8" fmla="*/ 14 w 29"/>
                  <a:gd name="T9" fmla="*/ 30 h 30"/>
                </a:gdLst>
                <a:ahLst/>
                <a:cxnLst>
                  <a:cxn ang="0">
                    <a:pos x="T0" y="T1"/>
                  </a:cxn>
                  <a:cxn ang="0">
                    <a:pos x="T2" y="T3"/>
                  </a:cxn>
                  <a:cxn ang="0">
                    <a:pos x="T4" y="T5"/>
                  </a:cxn>
                  <a:cxn ang="0">
                    <a:pos x="T6" y="T7"/>
                  </a:cxn>
                  <a:cxn ang="0">
                    <a:pos x="T8" y="T9"/>
                  </a:cxn>
                </a:cxnLst>
                <a:rect l="0" t="0" r="r" b="b"/>
                <a:pathLst>
                  <a:path w="29" h="30">
                    <a:moveTo>
                      <a:pt x="14" y="30"/>
                    </a:moveTo>
                    <a:lnTo>
                      <a:pt x="0" y="15"/>
                    </a:lnTo>
                    <a:lnTo>
                      <a:pt x="14" y="0"/>
                    </a:lnTo>
                    <a:lnTo>
                      <a:pt x="29" y="15"/>
                    </a:lnTo>
                    <a:lnTo>
                      <a:pt x="14"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27" name="Freeform 144"/>
              <p:cNvSpPr>
                <a:spLocks noEditPoints="1"/>
              </p:cNvSpPr>
              <p:nvPr/>
            </p:nvSpPr>
            <p:spPr bwMode="auto">
              <a:xfrm>
                <a:off x="1224" y="2852"/>
                <a:ext cx="136" cy="181"/>
              </a:xfrm>
              <a:custGeom>
                <a:avLst/>
                <a:gdLst>
                  <a:gd name="T0" fmla="*/ 84 w 93"/>
                  <a:gd name="T1" fmla="*/ 0 h 124"/>
                  <a:gd name="T2" fmla="*/ 9 w 93"/>
                  <a:gd name="T3" fmla="*/ 0 h 124"/>
                  <a:gd name="T4" fmla="*/ 0 w 93"/>
                  <a:gd name="T5" fmla="*/ 9 h 124"/>
                  <a:gd name="T6" fmla="*/ 0 w 93"/>
                  <a:gd name="T7" fmla="*/ 115 h 124"/>
                  <a:gd name="T8" fmla="*/ 9 w 93"/>
                  <a:gd name="T9" fmla="*/ 124 h 124"/>
                  <a:gd name="T10" fmla="*/ 84 w 93"/>
                  <a:gd name="T11" fmla="*/ 124 h 124"/>
                  <a:gd name="T12" fmla="*/ 93 w 93"/>
                  <a:gd name="T13" fmla="*/ 115 h 124"/>
                  <a:gd name="T14" fmla="*/ 93 w 93"/>
                  <a:gd name="T15" fmla="*/ 9 h 124"/>
                  <a:gd name="T16" fmla="*/ 84 w 93"/>
                  <a:gd name="T17" fmla="*/ 0 h 124"/>
                  <a:gd name="T18" fmla="*/ 83 w 93"/>
                  <a:gd name="T19" fmla="*/ 40 h 124"/>
                  <a:gd name="T20" fmla="*/ 11 w 93"/>
                  <a:gd name="T21" fmla="*/ 40 h 124"/>
                  <a:gd name="T22" fmla="*/ 11 w 93"/>
                  <a:gd name="T23" fmla="*/ 11 h 124"/>
                  <a:gd name="T24" fmla="*/ 83 w 93"/>
                  <a:gd name="T25" fmla="*/ 11 h 124"/>
                  <a:gd name="T26" fmla="*/ 83 w 93"/>
                  <a:gd name="T27" fmla="*/ 40 h 124"/>
                  <a:gd name="T28" fmla="*/ 11 w 93"/>
                  <a:gd name="T29" fmla="*/ 47 h 124"/>
                  <a:gd name="T30" fmla="*/ 83 w 93"/>
                  <a:gd name="T31" fmla="*/ 47 h 124"/>
                  <a:gd name="T32" fmla="*/ 83 w 93"/>
                  <a:gd name="T33" fmla="*/ 113 h 124"/>
                  <a:gd name="T34" fmla="*/ 11 w 93"/>
                  <a:gd name="T35" fmla="*/ 113 h 124"/>
                  <a:gd name="T36" fmla="*/ 11 w 93"/>
                  <a:gd name="T37" fmla="*/ 4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124">
                    <a:moveTo>
                      <a:pt x="84" y="0"/>
                    </a:moveTo>
                    <a:cubicBezTo>
                      <a:pt x="9" y="0"/>
                      <a:pt x="9" y="0"/>
                      <a:pt x="9" y="0"/>
                    </a:cubicBezTo>
                    <a:cubicBezTo>
                      <a:pt x="4" y="0"/>
                      <a:pt x="0" y="4"/>
                      <a:pt x="0" y="9"/>
                    </a:cubicBezTo>
                    <a:cubicBezTo>
                      <a:pt x="0" y="115"/>
                      <a:pt x="0" y="115"/>
                      <a:pt x="0" y="115"/>
                    </a:cubicBezTo>
                    <a:cubicBezTo>
                      <a:pt x="0" y="120"/>
                      <a:pt x="4" y="124"/>
                      <a:pt x="9" y="124"/>
                    </a:cubicBezTo>
                    <a:cubicBezTo>
                      <a:pt x="84" y="124"/>
                      <a:pt x="84" y="124"/>
                      <a:pt x="84" y="124"/>
                    </a:cubicBezTo>
                    <a:cubicBezTo>
                      <a:pt x="89" y="124"/>
                      <a:pt x="93" y="120"/>
                      <a:pt x="93" y="115"/>
                    </a:cubicBezTo>
                    <a:cubicBezTo>
                      <a:pt x="93" y="9"/>
                      <a:pt x="93" y="9"/>
                      <a:pt x="93" y="9"/>
                    </a:cubicBezTo>
                    <a:cubicBezTo>
                      <a:pt x="93" y="4"/>
                      <a:pt x="89" y="0"/>
                      <a:pt x="84" y="0"/>
                    </a:cubicBezTo>
                    <a:moveTo>
                      <a:pt x="83" y="40"/>
                    </a:moveTo>
                    <a:cubicBezTo>
                      <a:pt x="11" y="40"/>
                      <a:pt x="11" y="40"/>
                      <a:pt x="11" y="40"/>
                    </a:cubicBezTo>
                    <a:cubicBezTo>
                      <a:pt x="11" y="11"/>
                      <a:pt x="11" y="11"/>
                      <a:pt x="11" y="11"/>
                    </a:cubicBezTo>
                    <a:cubicBezTo>
                      <a:pt x="83" y="11"/>
                      <a:pt x="83" y="11"/>
                      <a:pt x="83" y="11"/>
                    </a:cubicBezTo>
                    <a:lnTo>
                      <a:pt x="83" y="40"/>
                    </a:lnTo>
                    <a:close/>
                    <a:moveTo>
                      <a:pt x="11" y="47"/>
                    </a:moveTo>
                    <a:cubicBezTo>
                      <a:pt x="83" y="47"/>
                      <a:pt x="83" y="47"/>
                      <a:pt x="83" y="47"/>
                    </a:cubicBezTo>
                    <a:cubicBezTo>
                      <a:pt x="83" y="113"/>
                      <a:pt x="83" y="113"/>
                      <a:pt x="83" y="113"/>
                    </a:cubicBezTo>
                    <a:cubicBezTo>
                      <a:pt x="11" y="113"/>
                      <a:pt x="11" y="113"/>
                      <a:pt x="11" y="113"/>
                    </a:cubicBezTo>
                    <a:lnTo>
                      <a:pt x="11"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28" name="Oval 145"/>
              <p:cNvSpPr>
                <a:spLocks noChangeArrowheads="1"/>
              </p:cNvSpPr>
              <p:nvPr/>
            </p:nvSpPr>
            <p:spPr bwMode="auto">
              <a:xfrm>
                <a:off x="1251" y="2931"/>
                <a:ext cx="20"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29" name="Oval 146"/>
              <p:cNvSpPr>
                <a:spLocks noChangeArrowheads="1"/>
              </p:cNvSpPr>
              <p:nvPr/>
            </p:nvSpPr>
            <p:spPr bwMode="auto">
              <a:xfrm>
                <a:off x="1281" y="2931"/>
                <a:ext cx="21"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30" name="Oval 147"/>
              <p:cNvSpPr>
                <a:spLocks noChangeArrowheads="1"/>
              </p:cNvSpPr>
              <p:nvPr/>
            </p:nvSpPr>
            <p:spPr bwMode="auto">
              <a:xfrm>
                <a:off x="1310" y="2931"/>
                <a:ext cx="21"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31" name="Oval 148"/>
              <p:cNvSpPr>
                <a:spLocks noChangeArrowheads="1"/>
              </p:cNvSpPr>
              <p:nvPr/>
            </p:nvSpPr>
            <p:spPr bwMode="auto">
              <a:xfrm>
                <a:off x="1251" y="2958"/>
                <a:ext cx="20" cy="2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32" name="Oval 149"/>
              <p:cNvSpPr>
                <a:spLocks noChangeArrowheads="1"/>
              </p:cNvSpPr>
              <p:nvPr/>
            </p:nvSpPr>
            <p:spPr bwMode="auto">
              <a:xfrm>
                <a:off x="1281" y="2958"/>
                <a:ext cx="21" cy="2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33" name="Oval 150"/>
              <p:cNvSpPr>
                <a:spLocks noChangeArrowheads="1"/>
              </p:cNvSpPr>
              <p:nvPr/>
            </p:nvSpPr>
            <p:spPr bwMode="auto">
              <a:xfrm>
                <a:off x="1310" y="2958"/>
                <a:ext cx="21" cy="2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34" name="Oval 151"/>
              <p:cNvSpPr>
                <a:spLocks noChangeArrowheads="1"/>
              </p:cNvSpPr>
              <p:nvPr/>
            </p:nvSpPr>
            <p:spPr bwMode="auto">
              <a:xfrm>
                <a:off x="1251" y="2986"/>
                <a:ext cx="20"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35" name="Oval 152"/>
              <p:cNvSpPr>
                <a:spLocks noChangeArrowheads="1"/>
              </p:cNvSpPr>
              <p:nvPr/>
            </p:nvSpPr>
            <p:spPr bwMode="auto">
              <a:xfrm>
                <a:off x="1281" y="2986"/>
                <a:ext cx="21"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36" name="Oval 153"/>
              <p:cNvSpPr>
                <a:spLocks noChangeArrowheads="1"/>
              </p:cNvSpPr>
              <p:nvPr/>
            </p:nvSpPr>
            <p:spPr bwMode="auto">
              <a:xfrm>
                <a:off x="1310" y="2986"/>
                <a:ext cx="21"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37" name="Freeform 154"/>
              <p:cNvSpPr/>
              <p:nvPr/>
            </p:nvSpPr>
            <p:spPr bwMode="auto">
              <a:xfrm>
                <a:off x="1713" y="2672"/>
                <a:ext cx="21" cy="22"/>
              </a:xfrm>
              <a:custGeom>
                <a:avLst/>
                <a:gdLst>
                  <a:gd name="T0" fmla="*/ 8 w 21"/>
                  <a:gd name="T1" fmla="*/ 0 h 22"/>
                  <a:gd name="T2" fmla="*/ 8 w 21"/>
                  <a:gd name="T3" fmla="*/ 7 h 22"/>
                  <a:gd name="T4" fmla="*/ 0 w 21"/>
                  <a:gd name="T5" fmla="*/ 7 h 22"/>
                  <a:gd name="T6" fmla="*/ 0 w 21"/>
                  <a:gd name="T7" fmla="*/ 13 h 22"/>
                  <a:gd name="T8" fmla="*/ 8 w 21"/>
                  <a:gd name="T9" fmla="*/ 13 h 22"/>
                  <a:gd name="T10" fmla="*/ 8 w 21"/>
                  <a:gd name="T11" fmla="*/ 22 h 22"/>
                  <a:gd name="T12" fmla="*/ 13 w 21"/>
                  <a:gd name="T13" fmla="*/ 22 h 22"/>
                  <a:gd name="T14" fmla="*/ 13 w 21"/>
                  <a:gd name="T15" fmla="*/ 13 h 22"/>
                  <a:gd name="T16" fmla="*/ 21 w 21"/>
                  <a:gd name="T17" fmla="*/ 13 h 22"/>
                  <a:gd name="T18" fmla="*/ 21 w 21"/>
                  <a:gd name="T19" fmla="*/ 7 h 22"/>
                  <a:gd name="T20" fmla="*/ 13 w 21"/>
                  <a:gd name="T21" fmla="*/ 7 h 22"/>
                  <a:gd name="T22" fmla="*/ 13 w 21"/>
                  <a:gd name="T23" fmla="*/ 0 h 22"/>
                  <a:gd name="T24" fmla="*/ 8 w 21"/>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8" y="0"/>
                    </a:moveTo>
                    <a:lnTo>
                      <a:pt x="8" y="7"/>
                    </a:lnTo>
                    <a:lnTo>
                      <a:pt x="0" y="7"/>
                    </a:lnTo>
                    <a:lnTo>
                      <a:pt x="0" y="13"/>
                    </a:lnTo>
                    <a:lnTo>
                      <a:pt x="8" y="13"/>
                    </a:lnTo>
                    <a:lnTo>
                      <a:pt x="8" y="22"/>
                    </a:lnTo>
                    <a:lnTo>
                      <a:pt x="13" y="22"/>
                    </a:lnTo>
                    <a:lnTo>
                      <a:pt x="13" y="13"/>
                    </a:lnTo>
                    <a:lnTo>
                      <a:pt x="21" y="13"/>
                    </a:lnTo>
                    <a:lnTo>
                      <a:pt x="21" y="7"/>
                    </a:lnTo>
                    <a:lnTo>
                      <a:pt x="13" y="7"/>
                    </a:lnTo>
                    <a:lnTo>
                      <a:pt x="13"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38" name="Freeform 155"/>
              <p:cNvSpPr/>
              <p:nvPr/>
            </p:nvSpPr>
            <p:spPr bwMode="auto">
              <a:xfrm>
                <a:off x="1702" y="2660"/>
                <a:ext cx="43" cy="44"/>
              </a:xfrm>
              <a:custGeom>
                <a:avLst/>
                <a:gdLst>
                  <a:gd name="T0" fmla="*/ 21 w 43"/>
                  <a:gd name="T1" fmla="*/ 44 h 44"/>
                  <a:gd name="T2" fmla="*/ 0 w 43"/>
                  <a:gd name="T3" fmla="*/ 22 h 44"/>
                  <a:gd name="T4" fmla="*/ 21 w 43"/>
                  <a:gd name="T5" fmla="*/ 0 h 44"/>
                  <a:gd name="T6" fmla="*/ 43 w 43"/>
                  <a:gd name="T7" fmla="*/ 22 h 44"/>
                  <a:gd name="T8" fmla="*/ 21 w 43"/>
                  <a:gd name="T9" fmla="*/ 44 h 44"/>
                </a:gdLst>
                <a:ahLst/>
                <a:cxnLst>
                  <a:cxn ang="0">
                    <a:pos x="T0" y="T1"/>
                  </a:cxn>
                  <a:cxn ang="0">
                    <a:pos x="T2" y="T3"/>
                  </a:cxn>
                  <a:cxn ang="0">
                    <a:pos x="T4" y="T5"/>
                  </a:cxn>
                  <a:cxn ang="0">
                    <a:pos x="T6" y="T7"/>
                  </a:cxn>
                  <a:cxn ang="0">
                    <a:pos x="T8" y="T9"/>
                  </a:cxn>
                </a:cxnLst>
                <a:rect l="0" t="0" r="r" b="b"/>
                <a:pathLst>
                  <a:path w="43" h="44">
                    <a:moveTo>
                      <a:pt x="21" y="44"/>
                    </a:moveTo>
                    <a:lnTo>
                      <a:pt x="0" y="22"/>
                    </a:lnTo>
                    <a:lnTo>
                      <a:pt x="21" y="0"/>
                    </a:lnTo>
                    <a:lnTo>
                      <a:pt x="43" y="22"/>
                    </a:lnTo>
                    <a:lnTo>
                      <a:pt x="21"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39" name="Rectangle 156"/>
              <p:cNvSpPr>
                <a:spLocks noChangeArrowheads="1"/>
              </p:cNvSpPr>
              <p:nvPr/>
            </p:nvSpPr>
            <p:spPr bwMode="auto">
              <a:xfrm>
                <a:off x="1673" y="2679"/>
                <a:ext cx="18" cy="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40" name="Freeform 157"/>
              <p:cNvSpPr/>
              <p:nvPr/>
            </p:nvSpPr>
            <p:spPr bwMode="auto">
              <a:xfrm>
                <a:off x="1670" y="2669"/>
                <a:ext cx="24" cy="26"/>
              </a:xfrm>
              <a:custGeom>
                <a:avLst/>
                <a:gdLst>
                  <a:gd name="T0" fmla="*/ 11 w 24"/>
                  <a:gd name="T1" fmla="*/ 26 h 26"/>
                  <a:gd name="T2" fmla="*/ 0 w 24"/>
                  <a:gd name="T3" fmla="*/ 13 h 26"/>
                  <a:gd name="T4" fmla="*/ 13 w 24"/>
                  <a:gd name="T5" fmla="*/ 0 h 26"/>
                  <a:gd name="T6" fmla="*/ 24 w 24"/>
                  <a:gd name="T7" fmla="*/ 13 h 26"/>
                  <a:gd name="T8" fmla="*/ 11 w 24"/>
                  <a:gd name="T9" fmla="*/ 26 h 26"/>
                </a:gdLst>
                <a:ahLst/>
                <a:cxnLst>
                  <a:cxn ang="0">
                    <a:pos x="T0" y="T1"/>
                  </a:cxn>
                  <a:cxn ang="0">
                    <a:pos x="T2" y="T3"/>
                  </a:cxn>
                  <a:cxn ang="0">
                    <a:pos x="T4" y="T5"/>
                  </a:cxn>
                  <a:cxn ang="0">
                    <a:pos x="T6" y="T7"/>
                  </a:cxn>
                  <a:cxn ang="0">
                    <a:pos x="T8" y="T9"/>
                  </a:cxn>
                </a:cxnLst>
                <a:rect l="0" t="0" r="r" b="b"/>
                <a:pathLst>
                  <a:path w="24" h="26">
                    <a:moveTo>
                      <a:pt x="11" y="26"/>
                    </a:moveTo>
                    <a:lnTo>
                      <a:pt x="0" y="13"/>
                    </a:lnTo>
                    <a:lnTo>
                      <a:pt x="13" y="0"/>
                    </a:lnTo>
                    <a:lnTo>
                      <a:pt x="24" y="13"/>
                    </a:lnTo>
                    <a:lnTo>
                      <a:pt x="11"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41" name="Freeform 158"/>
              <p:cNvSpPr>
                <a:spLocks noEditPoints="1"/>
              </p:cNvSpPr>
              <p:nvPr/>
            </p:nvSpPr>
            <p:spPr bwMode="auto">
              <a:xfrm>
                <a:off x="1643" y="2650"/>
                <a:ext cx="120" cy="159"/>
              </a:xfrm>
              <a:custGeom>
                <a:avLst/>
                <a:gdLst>
                  <a:gd name="T0" fmla="*/ 74 w 82"/>
                  <a:gd name="T1" fmla="*/ 0 h 109"/>
                  <a:gd name="T2" fmla="*/ 8 w 82"/>
                  <a:gd name="T3" fmla="*/ 0 h 109"/>
                  <a:gd name="T4" fmla="*/ 0 w 82"/>
                  <a:gd name="T5" fmla="*/ 7 h 109"/>
                  <a:gd name="T6" fmla="*/ 0 w 82"/>
                  <a:gd name="T7" fmla="*/ 101 h 109"/>
                  <a:gd name="T8" fmla="*/ 8 w 82"/>
                  <a:gd name="T9" fmla="*/ 109 h 109"/>
                  <a:gd name="T10" fmla="*/ 74 w 82"/>
                  <a:gd name="T11" fmla="*/ 109 h 109"/>
                  <a:gd name="T12" fmla="*/ 82 w 82"/>
                  <a:gd name="T13" fmla="*/ 101 h 109"/>
                  <a:gd name="T14" fmla="*/ 82 w 82"/>
                  <a:gd name="T15" fmla="*/ 7 h 109"/>
                  <a:gd name="T16" fmla="*/ 74 w 82"/>
                  <a:gd name="T17" fmla="*/ 0 h 109"/>
                  <a:gd name="T18" fmla="*/ 73 w 82"/>
                  <a:gd name="T19" fmla="*/ 34 h 109"/>
                  <a:gd name="T20" fmla="*/ 9 w 82"/>
                  <a:gd name="T21" fmla="*/ 34 h 109"/>
                  <a:gd name="T22" fmla="*/ 9 w 82"/>
                  <a:gd name="T23" fmla="*/ 9 h 109"/>
                  <a:gd name="T24" fmla="*/ 73 w 82"/>
                  <a:gd name="T25" fmla="*/ 9 h 109"/>
                  <a:gd name="T26" fmla="*/ 73 w 82"/>
                  <a:gd name="T27" fmla="*/ 34 h 109"/>
                  <a:gd name="T28" fmla="*/ 9 w 82"/>
                  <a:gd name="T29" fmla="*/ 40 h 109"/>
                  <a:gd name="T30" fmla="*/ 73 w 82"/>
                  <a:gd name="T31" fmla="*/ 40 h 109"/>
                  <a:gd name="T32" fmla="*/ 73 w 82"/>
                  <a:gd name="T33" fmla="*/ 99 h 109"/>
                  <a:gd name="T34" fmla="*/ 9 w 82"/>
                  <a:gd name="T35" fmla="*/ 99 h 109"/>
                  <a:gd name="T36" fmla="*/ 9 w 82"/>
                  <a:gd name="T37" fmla="*/ 4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09">
                    <a:moveTo>
                      <a:pt x="74" y="0"/>
                    </a:moveTo>
                    <a:cubicBezTo>
                      <a:pt x="8" y="0"/>
                      <a:pt x="8" y="0"/>
                      <a:pt x="8" y="0"/>
                    </a:cubicBezTo>
                    <a:cubicBezTo>
                      <a:pt x="4" y="0"/>
                      <a:pt x="0" y="3"/>
                      <a:pt x="0" y="7"/>
                    </a:cubicBezTo>
                    <a:cubicBezTo>
                      <a:pt x="0" y="101"/>
                      <a:pt x="0" y="101"/>
                      <a:pt x="0" y="101"/>
                    </a:cubicBezTo>
                    <a:cubicBezTo>
                      <a:pt x="0" y="105"/>
                      <a:pt x="4" y="109"/>
                      <a:pt x="8" y="109"/>
                    </a:cubicBezTo>
                    <a:cubicBezTo>
                      <a:pt x="74" y="109"/>
                      <a:pt x="74" y="109"/>
                      <a:pt x="74" y="109"/>
                    </a:cubicBezTo>
                    <a:cubicBezTo>
                      <a:pt x="79" y="109"/>
                      <a:pt x="82" y="105"/>
                      <a:pt x="82" y="101"/>
                    </a:cubicBezTo>
                    <a:cubicBezTo>
                      <a:pt x="82" y="7"/>
                      <a:pt x="82" y="7"/>
                      <a:pt x="82" y="7"/>
                    </a:cubicBezTo>
                    <a:cubicBezTo>
                      <a:pt x="82" y="3"/>
                      <a:pt x="79" y="0"/>
                      <a:pt x="74" y="0"/>
                    </a:cubicBezTo>
                    <a:moveTo>
                      <a:pt x="73" y="34"/>
                    </a:moveTo>
                    <a:cubicBezTo>
                      <a:pt x="9" y="34"/>
                      <a:pt x="9" y="34"/>
                      <a:pt x="9" y="34"/>
                    </a:cubicBezTo>
                    <a:cubicBezTo>
                      <a:pt x="9" y="9"/>
                      <a:pt x="9" y="9"/>
                      <a:pt x="9" y="9"/>
                    </a:cubicBezTo>
                    <a:cubicBezTo>
                      <a:pt x="73" y="9"/>
                      <a:pt x="73" y="9"/>
                      <a:pt x="73" y="9"/>
                    </a:cubicBezTo>
                    <a:lnTo>
                      <a:pt x="73" y="34"/>
                    </a:lnTo>
                    <a:close/>
                    <a:moveTo>
                      <a:pt x="9" y="40"/>
                    </a:moveTo>
                    <a:cubicBezTo>
                      <a:pt x="73" y="40"/>
                      <a:pt x="73" y="40"/>
                      <a:pt x="73" y="40"/>
                    </a:cubicBezTo>
                    <a:cubicBezTo>
                      <a:pt x="73" y="99"/>
                      <a:pt x="73" y="99"/>
                      <a:pt x="73" y="99"/>
                    </a:cubicBezTo>
                    <a:cubicBezTo>
                      <a:pt x="9" y="99"/>
                      <a:pt x="9" y="99"/>
                      <a:pt x="9" y="99"/>
                    </a:cubicBezTo>
                    <a:lnTo>
                      <a:pt x="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42" name="Oval 159"/>
              <p:cNvSpPr>
                <a:spLocks noChangeArrowheads="1"/>
              </p:cNvSpPr>
              <p:nvPr/>
            </p:nvSpPr>
            <p:spPr bwMode="auto">
              <a:xfrm>
                <a:off x="1667" y="2718"/>
                <a:ext cx="17" cy="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43" name="Oval 160"/>
              <p:cNvSpPr>
                <a:spLocks noChangeArrowheads="1"/>
              </p:cNvSpPr>
              <p:nvPr/>
            </p:nvSpPr>
            <p:spPr bwMode="auto">
              <a:xfrm>
                <a:off x="1693" y="2718"/>
                <a:ext cx="19" cy="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44" name="Oval 161"/>
              <p:cNvSpPr>
                <a:spLocks noChangeArrowheads="1"/>
              </p:cNvSpPr>
              <p:nvPr/>
            </p:nvSpPr>
            <p:spPr bwMode="auto">
              <a:xfrm>
                <a:off x="1719" y="2718"/>
                <a:ext cx="19" cy="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45" name="Oval 162"/>
              <p:cNvSpPr>
                <a:spLocks noChangeArrowheads="1"/>
              </p:cNvSpPr>
              <p:nvPr/>
            </p:nvSpPr>
            <p:spPr bwMode="auto">
              <a:xfrm>
                <a:off x="1667" y="2743"/>
                <a:ext cx="17" cy="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46" name="Oval 163"/>
              <p:cNvSpPr>
                <a:spLocks noChangeArrowheads="1"/>
              </p:cNvSpPr>
              <p:nvPr/>
            </p:nvSpPr>
            <p:spPr bwMode="auto">
              <a:xfrm>
                <a:off x="1693" y="2743"/>
                <a:ext cx="19" cy="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47" name="Oval 164"/>
              <p:cNvSpPr>
                <a:spLocks noChangeArrowheads="1"/>
              </p:cNvSpPr>
              <p:nvPr/>
            </p:nvSpPr>
            <p:spPr bwMode="auto">
              <a:xfrm>
                <a:off x="1719" y="2743"/>
                <a:ext cx="19" cy="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48" name="Oval 165"/>
              <p:cNvSpPr>
                <a:spLocks noChangeArrowheads="1"/>
              </p:cNvSpPr>
              <p:nvPr/>
            </p:nvSpPr>
            <p:spPr bwMode="auto">
              <a:xfrm>
                <a:off x="1667" y="2768"/>
                <a:ext cx="17" cy="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49" name="Oval 166"/>
              <p:cNvSpPr>
                <a:spLocks noChangeArrowheads="1"/>
              </p:cNvSpPr>
              <p:nvPr/>
            </p:nvSpPr>
            <p:spPr bwMode="auto">
              <a:xfrm>
                <a:off x="1693" y="2768"/>
                <a:ext cx="19" cy="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50" name="Oval 167"/>
              <p:cNvSpPr>
                <a:spLocks noChangeArrowheads="1"/>
              </p:cNvSpPr>
              <p:nvPr/>
            </p:nvSpPr>
            <p:spPr bwMode="auto">
              <a:xfrm>
                <a:off x="1719" y="2768"/>
                <a:ext cx="19" cy="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51" name="Freeform 168"/>
              <p:cNvSpPr>
                <a:spLocks noEditPoints="1"/>
              </p:cNvSpPr>
              <p:nvPr/>
            </p:nvSpPr>
            <p:spPr bwMode="auto">
              <a:xfrm>
                <a:off x="628" y="1693"/>
                <a:ext cx="132" cy="221"/>
              </a:xfrm>
              <a:custGeom>
                <a:avLst/>
                <a:gdLst>
                  <a:gd name="T0" fmla="*/ 36 w 91"/>
                  <a:gd name="T1" fmla="*/ 125 h 152"/>
                  <a:gd name="T2" fmla="*/ 45 w 91"/>
                  <a:gd name="T3" fmla="*/ 116 h 152"/>
                  <a:gd name="T4" fmla="*/ 55 w 91"/>
                  <a:gd name="T5" fmla="*/ 125 h 152"/>
                  <a:gd name="T6" fmla="*/ 45 w 91"/>
                  <a:gd name="T7" fmla="*/ 134 h 152"/>
                  <a:gd name="T8" fmla="*/ 36 w 91"/>
                  <a:gd name="T9" fmla="*/ 125 h 152"/>
                  <a:gd name="T10" fmla="*/ 16 w 91"/>
                  <a:gd name="T11" fmla="*/ 74 h 152"/>
                  <a:gd name="T12" fmla="*/ 16 w 91"/>
                  <a:gd name="T13" fmla="*/ 44 h 152"/>
                  <a:gd name="T14" fmla="*/ 21 w 91"/>
                  <a:gd name="T15" fmla="*/ 40 h 152"/>
                  <a:gd name="T16" fmla="*/ 70 w 91"/>
                  <a:gd name="T17" fmla="*/ 40 h 152"/>
                  <a:gd name="T18" fmla="*/ 75 w 91"/>
                  <a:gd name="T19" fmla="*/ 44 h 152"/>
                  <a:gd name="T20" fmla="*/ 75 w 91"/>
                  <a:gd name="T21" fmla="*/ 74 h 152"/>
                  <a:gd name="T22" fmla="*/ 70 w 91"/>
                  <a:gd name="T23" fmla="*/ 79 h 152"/>
                  <a:gd name="T24" fmla="*/ 21 w 91"/>
                  <a:gd name="T25" fmla="*/ 79 h 152"/>
                  <a:gd name="T26" fmla="*/ 16 w 91"/>
                  <a:gd name="T27" fmla="*/ 74 h 152"/>
                  <a:gd name="T28" fmla="*/ 21 w 91"/>
                  <a:gd name="T29" fmla="*/ 0 h 152"/>
                  <a:gd name="T30" fmla="*/ 13 w 91"/>
                  <a:gd name="T31" fmla="*/ 9 h 152"/>
                  <a:gd name="T32" fmla="*/ 13 w 91"/>
                  <a:gd name="T33" fmla="*/ 22 h 152"/>
                  <a:gd name="T34" fmla="*/ 0 w 91"/>
                  <a:gd name="T35" fmla="*/ 43 h 152"/>
                  <a:gd name="T36" fmla="*/ 0 w 91"/>
                  <a:gd name="T37" fmla="*/ 88 h 152"/>
                  <a:gd name="T38" fmla="*/ 5 w 91"/>
                  <a:gd name="T39" fmla="*/ 132 h 152"/>
                  <a:gd name="T40" fmla="*/ 34 w 91"/>
                  <a:gd name="T41" fmla="*/ 152 h 152"/>
                  <a:gd name="T42" fmla="*/ 57 w 91"/>
                  <a:gd name="T43" fmla="*/ 152 h 152"/>
                  <a:gd name="T44" fmla="*/ 86 w 91"/>
                  <a:gd name="T45" fmla="*/ 131 h 152"/>
                  <a:gd name="T46" fmla="*/ 91 w 91"/>
                  <a:gd name="T47" fmla="*/ 86 h 152"/>
                  <a:gd name="T48" fmla="*/ 91 w 91"/>
                  <a:gd name="T49" fmla="*/ 43 h 152"/>
                  <a:gd name="T50" fmla="*/ 67 w 91"/>
                  <a:gd name="T51" fmla="*/ 19 h 152"/>
                  <a:gd name="T52" fmla="*/ 30 w 91"/>
                  <a:gd name="T53" fmla="*/ 19 h 152"/>
                  <a:gd name="T54" fmla="*/ 30 w 91"/>
                  <a:gd name="T55" fmla="*/ 9 h 152"/>
                  <a:gd name="T56" fmla="*/ 21 w 91"/>
                  <a:gd name="T57" fmla="*/ 0 h 152"/>
                  <a:gd name="T58" fmla="*/ 21 w 91"/>
                  <a:gd name="T5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 h="152">
                    <a:moveTo>
                      <a:pt x="36" y="125"/>
                    </a:moveTo>
                    <a:cubicBezTo>
                      <a:pt x="36" y="120"/>
                      <a:pt x="40" y="116"/>
                      <a:pt x="45" y="116"/>
                    </a:cubicBezTo>
                    <a:cubicBezTo>
                      <a:pt x="51" y="116"/>
                      <a:pt x="55" y="120"/>
                      <a:pt x="55" y="125"/>
                    </a:cubicBezTo>
                    <a:cubicBezTo>
                      <a:pt x="55" y="130"/>
                      <a:pt x="51" y="134"/>
                      <a:pt x="45" y="134"/>
                    </a:cubicBezTo>
                    <a:cubicBezTo>
                      <a:pt x="40" y="134"/>
                      <a:pt x="36" y="130"/>
                      <a:pt x="36" y="125"/>
                    </a:cubicBezTo>
                    <a:moveTo>
                      <a:pt x="16" y="74"/>
                    </a:moveTo>
                    <a:cubicBezTo>
                      <a:pt x="16" y="44"/>
                      <a:pt x="16" y="44"/>
                      <a:pt x="16" y="44"/>
                    </a:cubicBezTo>
                    <a:cubicBezTo>
                      <a:pt x="16" y="42"/>
                      <a:pt x="18" y="40"/>
                      <a:pt x="21" y="40"/>
                    </a:cubicBezTo>
                    <a:cubicBezTo>
                      <a:pt x="70" y="40"/>
                      <a:pt x="70" y="40"/>
                      <a:pt x="70" y="40"/>
                    </a:cubicBezTo>
                    <a:cubicBezTo>
                      <a:pt x="72" y="40"/>
                      <a:pt x="75" y="42"/>
                      <a:pt x="75" y="44"/>
                    </a:cubicBezTo>
                    <a:cubicBezTo>
                      <a:pt x="75" y="74"/>
                      <a:pt x="75" y="74"/>
                      <a:pt x="75" y="74"/>
                    </a:cubicBezTo>
                    <a:cubicBezTo>
                      <a:pt x="75" y="77"/>
                      <a:pt x="72" y="79"/>
                      <a:pt x="70" y="79"/>
                    </a:cubicBezTo>
                    <a:cubicBezTo>
                      <a:pt x="21" y="79"/>
                      <a:pt x="21" y="79"/>
                      <a:pt x="21" y="79"/>
                    </a:cubicBezTo>
                    <a:cubicBezTo>
                      <a:pt x="18" y="79"/>
                      <a:pt x="16" y="77"/>
                      <a:pt x="16" y="74"/>
                    </a:cubicBezTo>
                    <a:moveTo>
                      <a:pt x="21" y="0"/>
                    </a:moveTo>
                    <a:cubicBezTo>
                      <a:pt x="17" y="0"/>
                      <a:pt x="13" y="4"/>
                      <a:pt x="13" y="9"/>
                    </a:cubicBezTo>
                    <a:cubicBezTo>
                      <a:pt x="13" y="22"/>
                      <a:pt x="13" y="22"/>
                      <a:pt x="13" y="22"/>
                    </a:cubicBezTo>
                    <a:cubicBezTo>
                      <a:pt x="6" y="26"/>
                      <a:pt x="0" y="34"/>
                      <a:pt x="0" y="43"/>
                    </a:cubicBezTo>
                    <a:cubicBezTo>
                      <a:pt x="0" y="88"/>
                      <a:pt x="0" y="88"/>
                      <a:pt x="0" y="88"/>
                    </a:cubicBezTo>
                    <a:cubicBezTo>
                      <a:pt x="0" y="101"/>
                      <a:pt x="2" y="121"/>
                      <a:pt x="5" y="132"/>
                    </a:cubicBezTo>
                    <a:cubicBezTo>
                      <a:pt x="8" y="143"/>
                      <a:pt x="20" y="152"/>
                      <a:pt x="34" y="152"/>
                    </a:cubicBezTo>
                    <a:cubicBezTo>
                      <a:pt x="57" y="152"/>
                      <a:pt x="57" y="152"/>
                      <a:pt x="57" y="152"/>
                    </a:cubicBezTo>
                    <a:cubicBezTo>
                      <a:pt x="70" y="152"/>
                      <a:pt x="83" y="143"/>
                      <a:pt x="86" y="131"/>
                    </a:cubicBezTo>
                    <a:cubicBezTo>
                      <a:pt x="88" y="120"/>
                      <a:pt x="91" y="99"/>
                      <a:pt x="91" y="86"/>
                    </a:cubicBezTo>
                    <a:cubicBezTo>
                      <a:pt x="91" y="43"/>
                      <a:pt x="91" y="43"/>
                      <a:pt x="91" y="43"/>
                    </a:cubicBezTo>
                    <a:cubicBezTo>
                      <a:pt x="91" y="30"/>
                      <a:pt x="80" y="19"/>
                      <a:pt x="67" y="19"/>
                    </a:cubicBezTo>
                    <a:cubicBezTo>
                      <a:pt x="30" y="19"/>
                      <a:pt x="30" y="19"/>
                      <a:pt x="30" y="19"/>
                    </a:cubicBezTo>
                    <a:cubicBezTo>
                      <a:pt x="30" y="9"/>
                      <a:pt x="30" y="9"/>
                      <a:pt x="30" y="9"/>
                    </a:cubicBezTo>
                    <a:cubicBezTo>
                      <a:pt x="30" y="4"/>
                      <a:pt x="26" y="0"/>
                      <a:pt x="21" y="0"/>
                    </a:cubicBezTo>
                    <a:cubicBezTo>
                      <a:pt x="21" y="0"/>
                      <a:pt x="21" y="0"/>
                      <a:pt x="2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52" name="Freeform 170"/>
              <p:cNvSpPr>
                <a:spLocks noEditPoints="1"/>
              </p:cNvSpPr>
              <p:nvPr/>
            </p:nvSpPr>
            <p:spPr bwMode="auto">
              <a:xfrm>
                <a:off x="2062" y="1042"/>
                <a:ext cx="152" cy="254"/>
              </a:xfrm>
              <a:custGeom>
                <a:avLst/>
                <a:gdLst>
                  <a:gd name="T0" fmla="*/ 41 w 104"/>
                  <a:gd name="T1" fmla="*/ 143 h 175"/>
                  <a:gd name="T2" fmla="*/ 52 w 104"/>
                  <a:gd name="T3" fmla="*/ 133 h 175"/>
                  <a:gd name="T4" fmla="*/ 63 w 104"/>
                  <a:gd name="T5" fmla="*/ 143 h 175"/>
                  <a:gd name="T6" fmla="*/ 52 w 104"/>
                  <a:gd name="T7" fmla="*/ 154 h 175"/>
                  <a:gd name="T8" fmla="*/ 41 w 104"/>
                  <a:gd name="T9" fmla="*/ 143 h 175"/>
                  <a:gd name="T10" fmla="*/ 19 w 104"/>
                  <a:gd name="T11" fmla="*/ 85 h 175"/>
                  <a:gd name="T12" fmla="*/ 19 w 104"/>
                  <a:gd name="T13" fmla="*/ 51 h 175"/>
                  <a:gd name="T14" fmla="*/ 24 w 104"/>
                  <a:gd name="T15" fmla="*/ 45 h 175"/>
                  <a:gd name="T16" fmla="*/ 80 w 104"/>
                  <a:gd name="T17" fmla="*/ 45 h 175"/>
                  <a:gd name="T18" fmla="*/ 86 w 104"/>
                  <a:gd name="T19" fmla="*/ 51 h 175"/>
                  <a:gd name="T20" fmla="*/ 86 w 104"/>
                  <a:gd name="T21" fmla="*/ 85 h 175"/>
                  <a:gd name="T22" fmla="*/ 80 w 104"/>
                  <a:gd name="T23" fmla="*/ 91 h 175"/>
                  <a:gd name="T24" fmla="*/ 24 w 104"/>
                  <a:gd name="T25" fmla="*/ 91 h 175"/>
                  <a:gd name="T26" fmla="*/ 19 w 104"/>
                  <a:gd name="T27" fmla="*/ 85 h 175"/>
                  <a:gd name="T28" fmla="*/ 25 w 104"/>
                  <a:gd name="T29" fmla="*/ 0 h 175"/>
                  <a:gd name="T30" fmla="*/ 15 w 104"/>
                  <a:gd name="T31" fmla="*/ 10 h 175"/>
                  <a:gd name="T32" fmla="*/ 15 w 104"/>
                  <a:gd name="T33" fmla="*/ 25 h 175"/>
                  <a:gd name="T34" fmla="*/ 0 w 104"/>
                  <a:gd name="T35" fmla="*/ 49 h 175"/>
                  <a:gd name="T36" fmla="*/ 0 w 104"/>
                  <a:gd name="T37" fmla="*/ 100 h 175"/>
                  <a:gd name="T38" fmla="*/ 6 w 104"/>
                  <a:gd name="T39" fmla="*/ 151 h 175"/>
                  <a:gd name="T40" fmla="*/ 38 w 104"/>
                  <a:gd name="T41" fmla="*/ 175 h 175"/>
                  <a:gd name="T42" fmla="*/ 66 w 104"/>
                  <a:gd name="T43" fmla="*/ 175 h 175"/>
                  <a:gd name="T44" fmla="*/ 98 w 104"/>
                  <a:gd name="T45" fmla="*/ 151 h 175"/>
                  <a:gd name="T46" fmla="*/ 104 w 104"/>
                  <a:gd name="T47" fmla="*/ 99 h 175"/>
                  <a:gd name="T48" fmla="*/ 104 w 104"/>
                  <a:gd name="T49" fmla="*/ 49 h 175"/>
                  <a:gd name="T50" fmla="*/ 77 w 104"/>
                  <a:gd name="T51" fmla="*/ 22 h 175"/>
                  <a:gd name="T52" fmla="*/ 34 w 104"/>
                  <a:gd name="T53" fmla="*/ 22 h 175"/>
                  <a:gd name="T54" fmla="*/ 34 w 104"/>
                  <a:gd name="T55" fmla="*/ 10 h 175"/>
                  <a:gd name="T56" fmla="*/ 25 w 104"/>
                  <a:gd name="T57" fmla="*/ 0 h 175"/>
                  <a:gd name="T58" fmla="*/ 25 w 104"/>
                  <a:gd name="T59"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75">
                    <a:moveTo>
                      <a:pt x="41" y="143"/>
                    </a:moveTo>
                    <a:cubicBezTo>
                      <a:pt x="41" y="137"/>
                      <a:pt x="46" y="133"/>
                      <a:pt x="52" y="133"/>
                    </a:cubicBezTo>
                    <a:cubicBezTo>
                      <a:pt x="58" y="133"/>
                      <a:pt x="63" y="137"/>
                      <a:pt x="63" y="143"/>
                    </a:cubicBezTo>
                    <a:cubicBezTo>
                      <a:pt x="63" y="149"/>
                      <a:pt x="58" y="154"/>
                      <a:pt x="52" y="154"/>
                    </a:cubicBezTo>
                    <a:cubicBezTo>
                      <a:pt x="46" y="154"/>
                      <a:pt x="41" y="149"/>
                      <a:pt x="41" y="143"/>
                    </a:cubicBezTo>
                    <a:moveTo>
                      <a:pt x="19" y="85"/>
                    </a:moveTo>
                    <a:cubicBezTo>
                      <a:pt x="19" y="51"/>
                      <a:pt x="19" y="51"/>
                      <a:pt x="19" y="51"/>
                    </a:cubicBezTo>
                    <a:cubicBezTo>
                      <a:pt x="19" y="48"/>
                      <a:pt x="21" y="45"/>
                      <a:pt x="24" y="45"/>
                    </a:cubicBezTo>
                    <a:cubicBezTo>
                      <a:pt x="80" y="45"/>
                      <a:pt x="80" y="45"/>
                      <a:pt x="80" y="45"/>
                    </a:cubicBezTo>
                    <a:cubicBezTo>
                      <a:pt x="83" y="45"/>
                      <a:pt x="86" y="48"/>
                      <a:pt x="86" y="51"/>
                    </a:cubicBezTo>
                    <a:cubicBezTo>
                      <a:pt x="86" y="85"/>
                      <a:pt x="86" y="85"/>
                      <a:pt x="86" y="85"/>
                    </a:cubicBezTo>
                    <a:cubicBezTo>
                      <a:pt x="86" y="88"/>
                      <a:pt x="83" y="91"/>
                      <a:pt x="80" y="91"/>
                    </a:cubicBezTo>
                    <a:cubicBezTo>
                      <a:pt x="24" y="91"/>
                      <a:pt x="24" y="91"/>
                      <a:pt x="24" y="91"/>
                    </a:cubicBezTo>
                    <a:cubicBezTo>
                      <a:pt x="21" y="91"/>
                      <a:pt x="19" y="88"/>
                      <a:pt x="19" y="85"/>
                    </a:cubicBezTo>
                    <a:moveTo>
                      <a:pt x="25" y="0"/>
                    </a:moveTo>
                    <a:cubicBezTo>
                      <a:pt x="19" y="0"/>
                      <a:pt x="15" y="5"/>
                      <a:pt x="15" y="10"/>
                    </a:cubicBezTo>
                    <a:cubicBezTo>
                      <a:pt x="15" y="25"/>
                      <a:pt x="15" y="25"/>
                      <a:pt x="15" y="25"/>
                    </a:cubicBezTo>
                    <a:cubicBezTo>
                      <a:pt x="6" y="30"/>
                      <a:pt x="0" y="39"/>
                      <a:pt x="0" y="49"/>
                    </a:cubicBezTo>
                    <a:cubicBezTo>
                      <a:pt x="0" y="100"/>
                      <a:pt x="0" y="100"/>
                      <a:pt x="0" y="100"/>
                    </a:cubicBezTo>
                    <a:cubicBezTo>
                      <a:pt x="0" y="115"/>
                      <a:pt x="3" y="138"/>
                      <a:pt x="6" y="151"/>
                    </a:cubicBezTo>
                    <a:cubicBezTo>
                      <a:pt x="9" y="164"/>
                      <a:pt x="23" y="175"/>
                      <a:pt x="38" y="175"/>
                    </a:cubicBezTo>
                    <a:cubicBezTo>
                      <a:pt x="66" y="175"/>
                      <a:pt x="66" y="175"/>
                      <a:pt x="66" y="175"/>
                    </a:cubicBezTo>
                    <a:cubicBezTo>
                      <a:pt x="81" y="175"/>
                      <a:pt x="95" y="164"/>
                      <a:pt x="98" y="151"/>
                    </a:cubicBezTo>
                    <a:cubicBezTo>
                      <a:pt x="101" y="137"/>
                      <a:pt x="104" y="114"/>
                      <a:pt x="104" y="99"/>
                    </a:cubicBezTo>
                    <a:cubicBezTo>
                      <a:pt x="104" y="49"/>
                      <a:pt x="104" y="49"/>
                      <a:pt x="104" y="49"/>
                    </a:cubicBezTo>
                    <a:cubicBezTo>
                      <a:pt x="104" y="34"/>
                      <a:pt x="92" y="22"/>
                      <a:pt x="77" y="22"/>
                    </a:cubicBezTo>
                    <a:cubicBezTo>
                      <a:pt x="34" y="22"/>
                      <a:pt x="34" y="22"/>
                      <a:pt x="34" y="22"/>
                    </a:cubicBezTo>
                    <a:cubicBezTo>
                      <a:pt x="34" y="10"/>
                      <a:pt x="34" y="10"/>
                      <a:pt x="34" y="10"/>
                    </a:cubicBezTo>
                    <a:cubicBezTo>
                      <a:pt x="34" y="5"/>
                      <a:pt x="30" y="0"/>
                      <a:pt x="25" y="0"/>
                    </a:cubicBezTo>
                    <a:cubicBezTo>
                      <a:pt x="25" y="0"/>
                      <a:pt x="25"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53" name="Freeform 172"/>
              <p:cNvSpPr/>
              <p:nvPr/>
            </p:nvSpPr>
            <p:spPr bwMode="auto">
              <a:xfrm>
                <a:off x="999" y="2199"/>
                <a:ext cx="96" cy="207"/>
              </a:xfrm>
              <a:custGeom>
                <a:avLst/>
                <a:gdLst>
                  <a:gd name="T0" fmla="*/ 66 w 66"/>
                  <a:gd name="T1" fmla="*/ 0 h 142"/>
                  <a:gd name="T2" fmla="*/ 0 w 66"/>
                  <a:gd name="T3" fmla="*/ 71 h 142"/>
                  <a:gd name="T4" fmla="*/ 66 w 66"/>
                  <a:gd name="T5" fmla="*/ 142 h 142"/>
                  <a:gd name="T6" fmla="*/ 66 w 66"/>
                  <a:gd name="T7" fmla="*/ 0 h 142"/>
                </a:gdLst>
                <a:ahLst/>
                <a:cxnLst>
                  <a:cxn ang="0">
                    <a:pos x="T0" y="T1"/>
                  </a:cxn>
                  <a:cxn ang="0">
                    <a:pos x="T2" y="T3"/>
                  </a:cxn>
                  <a:cxn ang="0">
                    <a:pos x="T4" y="T5"/>
                  </a:cxn>
                  <a:cxn ang="0">
                    <a:pos x="T6" y="T7"/>
                  </a:cxn>
                </a:cxnLst>
                <a:rect l="0" t="0" r="r" b="b"/>
                <a:pathLst>
                  <a:path w="66" h="142">
                    <a:moveTo>
                      <a:pt x="66" y="0"/>
                    </a:moveTo>
                    <a:cubicBezTo>
                      <a:pt x="29" y="3"/>
                      <a:pt x="0" y="34"/>
                      <a:pt x="0" y="71"/>
                    </a:cubicBezTo>
                    <a:cubicBezTo>
                      <a:pt x="0" y="109"/>
                      <a:pt x="29" y="139"/>
                      <a:pt x="66" y="142"/>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54" name="Freeform 173"/>
              <p:cNvSpPr/>
              <p:nvPr/>
            </p:nvSpPr>
            <p:spPr bwMode="auto">
              <a:xfrm>
                <a:off x="1104" y="2199"/>
                <a:ext cx="102" cy="102"/>
              </a:xfrm>
              <a:custGeom>
                <a:avLst/>
                <a:gdLst>
                  <a:gd name="T0" fmla="*/ 70 w 70"/>
                  <a:gd name="T1" fmla="*/ 70 h 70"/>
                  <a:gd name="T2" fmla="*/ 0 w 70"/>
                  <a:gd name="T3" fmla="*/ 0 h 70"/>
                  <a:gd name="T4" fmla="*/ 0 w 70"/>
                  <a:gd name="T5" fmla="*/ 70 h 70"/>
                  <a:gd name="T6" fmla="*/ 70 w 70"/>
                  <a:gd name="T7" fmla="*/ 70 h 70"/>
                </a:gdLst>
                <a:ahLst/>
                <a:cxnLst>
                  <a:cxn ang="0">
                    <a:pos x="T0" y="T1"/>
                  </a:cxn>
                  <a:cxn ang="0">
                    <a:pos x="T2" y="T3"/>
                  </a:cxn>
                  <a:cxn ang="0">
                    <a:pos x="T4" y="T5"/>
                  </a:cxn>
                  <a:cxn ang="0">
                    <a:pos x="T6" y="T7"/>
                  </a:cxn>
                </a:cxnLst>
                <a:rect l="0" t="0" r="r" b="b"/>
                <a:pathLst>
                  <a:path w="70" h="70">
                    <a:moveTo>
                      <a:pt x="70" y="70"/>
                    </a:moveTo>
                    <a:cubicBezTo>
                      <a:pt x="70" y="31"/>
                      <a:pt x="39" y="1"/>
                      <a:pt x="0" y="0"/>
                    </a:cubicBezTo>
                    <a:cubicBezTo>
                      <a:pt x="0" y="70"/>
                      <a:pt x="0" y="70"/>
                      <a:pt x="0" y="70"/>
                    </a:cubicBezTo>
                    <a:lnTo>
                      <a:pt x="70"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55" name="Freeform 174"/>
              <p:cNvSpPr/>
              <p:nvPr/>
            </p:nvSpPr>
            <p:spPr bwMode="auto">
              <a:xfrm>
                <a:off x="1104" y="2310"/>
                <a:ext cx="102" cy="97"/>
              </a:xfrm>
              <a:custGeom>
                <a:avLst/>
                <a:gdLst>
                  <a:gd name="T0" fmla="*/ 0 w 70"/>
                  <a:gd name="T1" fmla="*/ 0 h 67"/>
                  <a:gd name="T2" fmla="*/ 0 w 70"/>
                  <a:gd name="T3" fmla="*/ 67 h 67"/>
                  <a:gd name="T4" fmla="*/ 70 w 70"/>
                  <a:gd name="T5" fmla="*/ 0 h 67"/>
                  <a:gd name="T6" fmla="*/ 0 w 70"/>
                  <a:gd name="T7" fmla="*/ 0 h 67"/>
                </a:gdLst>
                <a:ahLst/>
                <a:cxnLst>
                  <a:cxn ang="0">
                    <a:pos x="T0" y="T1"/>
                  </a:cxn>
                  <a:cxn ang="0">
                    <a:pos x="T2" y="T3"/>
                  </a:cxn>
                  <a:cxn ang="0">
                    <a:pos x="T4" y="T5"/>
                  </a:cxn>
                  <a:cxn ang="0">
                    <a:pos x="T6" y="T7"/>
                  </a:cxn>
                </a:cxnLst>
                <a:rect l="0" t="0" r="r" b="b"/>
                <a:pathLst>
                  <a:path w="70" h="67">
                    <a:moveTo>
                      <a:pt x="0" y="0"/>
                    </a:moveTo>
                    <a:cubicBezTo>
                      <a:pt x="0" y="67"/>
                      <a:pt x="0" y="67"/>
                      <a:pt x="0" y="67"/>
                    </a:cubicBezTo>
                    <a:cubicBezTo>
                      <a:pt x="38" y="66"/>
                      <a:pt x="68" y="37"/>
                      <a:pt x="7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56" name="Freeform 175"/>
              <p:cNvSpPr/>
              <p:nvPr/>
            </p:nvSpPr>
            <p:spPr bwMode="auto">
              <a:xfrm>
                <a:off x="948" y="1578"/>
                <a:ext cx="66" cy="144"/>
              </a:xfrm>
              <a:custGeom>
                <a:avLst/>
                <a:gdLst>
                  <a:gd name="T0" fmla="*/ 45 w 45"/>
                  <a:gd name="T1" fmla="*/ 0 h 99"/>
                  <a:gd name="T2" fmla="*/ 0 w 45"/>
                  <a:gd name="T3" fmla="*/ 50 h 99"/>
                  <a:gd name="T4" fmla="*/ 45 w 45"/>
                  <a:gd name="T5" fmla="*/ 99 h 99"/>
                  <a:gd name="T6" fmla="*/ 45 w 45"/>
                  <a:gd name="T7" fmla="*/ 0 h 99"/>
                </a:gdLst>
                <a:ahLst/>
                <a:cxnLst>
                  <a:cxn ang="0">
                    <a:pos x="T0" y="T1"/>
                  </a:cxn>
                  <a:cxn ang="0">
                    <a:pos x="T2" y="T3"/>
                  </a:cxn>
                  <a:cxn ang="0">
                    <a:pos x="T4" y="T5"/>
                  </a:cxn>
                  <a:cxn ang="0">
                    <a:pos x="T6" y="T7"/>
                  </a:cxn>
                </a:cxnLst>
                <a:rect l="0" t="0" r="r" b="b"/>
                <a:pathLst>
                  <a:path w="45" h="99">
                    <a:moveTo>
                      <a:pt x="45" y="0"/>
                    </a:moveTo>
                    <a:cubicBezTo>
                      <a:pt x="20" y="2"/>
                      <a:pt x="0" y="24"/>
                      <a:pt x="0" y="50"/>
                    </a:cubicBezTo>
                    <a:cubicBezTo>
                      <a:pt x="0" y="75"/>
                      <a:pt x="20" y="97"/>
                      <a:pt x="45" y="99"/>
                    </a:cubicBezTo>
                    <a:lnTo>
                      <a:pt x="4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57" name="Freeform 176"/>
              <p:cNvSpPr/>
              <p:nvPr/>
            </p:nvSpPr>
            <p:spPr bwMode="auto">
              <a:xfrm>
                <a:off x="1021" y="1578"/>
                <a:ext cx="70" cy="70"/>
              </a:xfrm>
              <a:custGeom>
                <a:avLst/>
                <a:gdLst>
                  <a:gd name="T0" fmla="*/ 48 w 48"/>
                  <a:gd name="T1" fmla="*/ 48 h 48"/>
                  <a:gd name="T2" fmla="*/ 0 w 48"/>
                  <a:gd name="T3" fmla="*/ 0 h 48"/>
                  <a:gd name="T4" fmla="*/ 0 w 48"/>
                  <a:gd name="T5" fmla="*/ 48 h 48"/>
                  <a:gd name="T6" fmla="*/ 48 w 48"/>
                  <a:gd name="T7" fmla="*/ 48 h 48"/>
                </a:gdLst>
                <a:ahLst/>
                <a:cxnLst>
                  <a:cxn ang="0">
                    <a:pos x="T0" y="T1"/>
                  </a:cxn>
                  <a:cxn ang="0">
                    <a:pos x="T2" y="T3"/>
                  </a:cxn>
                  <a:cxn ang="0">
                    <a:pos x="T4" y="T5"/>
                  </a:cxn>
                  <a:cxn ang="0">
                    <a:pos x="T6" y="T7"/>
                  </a:cxn>
                </a:cxnLst>
                <a:rect l="0" t="0" r="r" b="b"/>
                <a:pathLst>
                  <a:path w="48" h="48">
                    <a:moveTo>
                      <a:pt x="48" y="48"/>
                    </a:moveTo>
                    <a:cubicBezTo>
                      <a:pt x="48" y="22"/>
                      <a:pt x="26" y="1"/>
                      <a:pt x="0" y="0"/>
                    </a:cubicBezTo>
                    <a:cubicBezTo>
                      <a:pt x="0" y="48"/>
                      <a:pt x="0" y="48"/>
                      <a:pt x="0" y="48"/>
                    </a:cubicBezTo>
                    <a:lnTo>
                      <a:pt x="48"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58" name="Freeform 177"/>
              <p:cNvSpPr/>
              <p:nvPr/>
            </p:nvSpPr>
            <p:spPr bwMode="auto">
              <a:xfrm>
                <a:off x="1021" y="1655"/>
                <a:ext cx="70" cy="67"/>
              </a:xfrm>
              <a:custGeom>
                <a:avLst/>
                <a:gdLst>
                  <a:gd name="T0" fmla="*/ 0 w 48"/>
                  <a:gd name="T1" fmla="*/ 0 h 46"/>
                  <a:gd name="T2" fmla="*/ 0 w 48"/>
                  <a:gd name="T3" fmla="*/ 46 h 46"/>
                  <a:gd name="T4" fmla="*/ 48 w 48"/>
                  <a:gd name="T5" fmla="*/ 0 h 46"/>
                  <a:gd name="T6" fmla="*/ 0 w 48"/>
                  <a:gd name="T7" fmla="*/ 0 h 46"/>
                </a:gdLst>
                <a:ahLst/>
                <a:cxnLst>
                  <a:cxn ang="0">
                    <a:pos x="T0" y="T1"/>
                  </a:cxn>
                  <a:cxn ang="0">
                    <a:pos x="T2" y="T3"/>
                  </a:cxn>
                  <a:cxn ang="0">
                    <a:pos x="T4" y="T5"/>
                  </a:cxn>
                  <a:cxn ang="0">
                    <a:pos x="T6" y="T7"/>
                  </a:cxn>
                </a:cxnLst>
                <a:rect l="0" t="0" r="r" b="b"/>
                <a:pathLst>
                  <a:path w="48" h="46">
                    <a:moveTo>
                      <a:pt x="0" y="0"/>
                    </a:moveTo>
                    <a:cubicBezTo>
                      <a:pt x="0" y="46"/>
                      <a:pt x="0" y="46"/>
                      <a:pt x="0" y="46"/>
                    </a:cubicBezTo>
                    <a:cubicBezTo>
                      <a:pt x="26" y="45"/>
                      <a:pt x="47" y="25"/>
                      <a:pt x="48"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59" name="Freeform 178"/>
              <p:cNvSpPr/>
              <p:nvPr/>
            </p:nvSpPr>
            <p:spPr bwMode="auto">
              <a:xfrm>
                <a:off x="1480" y="1740"/>
                <a:ext cx="206" cy="139"/>
              </a:xfrm>
              <a:custGeom>
                <a:avLst/>
                <a:gdLst>
                  <a:gd name="T0" fmla="*/ 131 w 141"/>
                  <a:gd name="T1" fmla="*/ 0 h 96"/>
                  <a:gd name="T2" fmla="*/ 126 w 141"/>
                  <a:gd name="T3" fmla="*/ 0 h 96"/>
                  <a:gd name="T4" fmla="*/ 122 w 141"/>
                  <a:gd name="T5" fmla="*/ 0 h 96"/>
                  <a:gd name="T6" fmla="*/ 19 w 141"/>
                  <a:gd name="T7" fmla="*/ 0 h 96"/>
                  <a:gd name="T8" fmla="*/ 16 w 141"/>
                  <a:gd name="T9" fmla="*/ 0 h 96"/>
                  <a:gd name="T10" fmla="*/ 10 w 141"/>
                  <a:gd name="T11" fmla="*/ 0 h 96"/>
                  <a:gd name="T12" fmla="*/ 0 w 141"/>
                  <a:gd name="T13" fmla="*/ 10 h 96"/>
                  <a:gd name="T14" fmla="*/ 0 w 141"/>
                  <a:gd name="T15" fmla="*/ 86 h 96"/>
                  <a:gd name="T16" fmla="*/ 10 w 141"/>
                  <a:gd name="T17" fmla="*/ 96 h 96"/>
                  <a:gd name="T18" fmla="*/ 16 w 141"/>
                  <a:gd name="T19" fmla="*/ 96 h 96"/>
                  <a:gd name="T20" fmla="*/ 19 w 141"/>
                  <a:gd name="T21" fmla="*/ 96 h 96"/>
                  <a:gd name="T22" fmla="*/ 122 w 141"/>
                  <a:gd name="T23" fmla="*/ 96 h 96"/>
                  <a:gd name="T24" fmla="*/ 126 w 141"/>
                  <a:gd name="T25" fmla="*/ 96 h 96"/>
                  <a:gd name="T26" fmla="*/ 131 w 141"/>
                  <a:gd name="T27" fmla="*/ 96 h 96"/>
                  <a:gd name="T28" fmla="*/ 141 w 141"/>
                  <a:gd name="T29" fmla="*/ 86 h 96"/>
                  <a:gd name="T30" fmla="*/ 141 w 141"/>
                  <a:gd name="T31" fmla="*/ 10 h 96"/>
                  <a:gd name="T32" fmla="*/ 131 w 141"/>
                  <a:gd name="T3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96">
                    <a:moveTo>
                      <a:pt x="131" y="0"/>
                    </a:moveTo>
                    <a:cubicBezTo>
                      <a:pt x="126" y="0"/>
                      <a:pt x="126" y="0"/>
                      <a:pt x="126" y="0"/>
                    </a:cubicBezTo>
                    <a:cubicBezTo>
                      <a:pt x="122" y="0"/>
                      <a:pt x="122" y="0"/>
                      <a:pt x="122" y="0"/>
                    </a:cubicBezTo>
                    <a:cubicBezTo>
                      <a:pt x="19" y="0"/>
                      <a:pt x="19" y="0"/>
                      <a:pt x="19" y="0"/>
                    </a:cubicBezTo>
                    <a:cubicBezTo>
                      <a:pt x="16" y="0"/>
                      <a:pt x="16" y="0"/>
                      <a:pt x="16" y="0"/>
                    </a:cubicBezTo>
                    <a:cubicBezTo>
                      <a:pt x="10" y="0"/>
                      <a:pt x="10" y="0"/>
                      <a:pt x="10" y="0"/>
                    </a:cubicBezTo>
                    <a:cubicBezTo>
                      <a:pt x="5" y="0"/>
                      <a:pt x="0" y="4"/>
                      <a:pt x="0" y="10"/>
                    </a:cubicBezTo>
                    <a:cubicBezTo>
                      <a:pt x="0" y="86"/>
                      <a:pt x="0" y="86"/>
                      <a:pt x="0" y="86"/>
                    </a:cubicBezTo>
                    <a:cubicBezTo>
                      <a:pt x="0" y="92"/>
                      <a:pt x="5" y="96"/>
                      <a:pt x="10" y="96"/>
                    </a:cubicBezTo>
                    <a:cubicBezTo>
                      <a:pt x="16" y="96"/>
                      <a:pt x="16" y="96"/>
                      <a:pt x="16" y="96"/>
                    </a:cubicBezTo>
                    <a:cubicBezTo>
                      <a:pt x="19" y="96"/>
                      <a:pt x="19" y="96"/>
                      <a:pt x="19" y="96"/>
                    </a:cubicBezTo>
                    <a:cubicBezTo>
                      <a:pt x="122" y="96"/>
                      <a:pt x="122" y="96"/>
                      <a:pt x="122" y="96"/>
                    </a:cubicBezTo>
                    <a:cubicBezTo>
                      <a:pt x="126" y="96"/>
                      <a:pt x="126" y="96"/>
                      <a:pt x="126" y="96"/>
                    </a:cubicBezTo>
                    <a:cubicBezTo>
                      <a:pt x="131" y="96"/>
                      <a:pt x="131" y="96"/>
                      <a:pt x="131" y="96"/>
                    </a:cubicBezTo>
                    <a:cubicBezTo>
                      <a:pt x="137" y="96"/>
                      <a:pt x="141" y="92"/>
                      <a:pt x="141" y="86"/>
                    </a:cubicBezTo>
                    <a:cubicBezTo>
                      <a:pt x="141" y="10"/>
                      <a:pt x="141" y="10"/>
                      <a:pt x="141" y="10"/>
                    </a:cubicBezTo>
                    <a:cubicBezTo>
                      <a:pt x="141" y="4"/>
                      <a:pt x="137" y="0"/>
                      <a:pt x="1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60" name="Freeform 179"/>
              <p:cNvSpPr/>
              <p:nvPr/>
            </p:nvSpPr>
            <p:spPr bwMode="auto">
              <a:xfrm>
                <a:off x="1536" y="1711"/>
                <a:ext cx="94" cy="30"/>
              </a:xfrm>
              <a:custGeom>
                <a:avLst/>
                <a:gdLst>
                  <a:gd name="T0" fmla="*/ 11 w 65"/>
                  <a:gd name="T1" fmla="*/ 10 h 21"/>
                  <a:gd name="T2" fmla="*/ 55 w 65"/>
                  <a:gd name="T3" fmla="*/ 10 h 21"/>
                  <a:gd name="T4" fmla="*/ 55 w 65"/>
                  <a:gd name="T5" fmla="*/ 21 h 21"/>
                  <a:gd name="T6" fmla="*/ 65 w 65"/>
                  <a:gd name="T7" fmla="*/ 21 h 21"/>
                  <a:gd name="T8" fmla="*/ 65 w 65"/>
                  <a:gd name="T9" fmla="*/ 9 h 21"/>
                  <a:gd name="T10" fmla="*/ 56 w 65"/>
                  <a:gd name="T11" fmla="*/ 0 h 21"/>
                  <a:gd name="T12" fmla="*/ 9 w 65"/>
                  <a:gd name="T13" fmla="*/ 0 h 21"/>
                  <a:gd name="T14" fmla="*/ 0 w 65"/>
                  <a:gd name="T15" fmla="*/ 9 h 21"/>
                  <a:gd name="T16" fmla="*/ 0 w 65"/>
                  <a:gd name="T17" fmla="*/ 21 h 21"/>
                  <a:gd name="T18" fmla="*/ 11 w 65"/>
                  <a:gd name="T19" fmla="*/ 21 h 21"/>
                  <a:gd name="T20" fmla="*/ 11 w 65"/>
                  <a:gd name="T21"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21">
                    <a:moveTo>
                      <a:pt x="11" y="10"/>
                    </a:moveTo>
                    <a:cubicBezTo>
                      <a:pt x="55" y="10"/>
                      <a:pt x="55" y="10"/>
                      <a:pt x="55" y="10"/>
                    </a:cubicBezTo>
                    <a:cubicBezTo>
                      <a:pt x="55" y="21"/>
                      <a:pt x="55" y="21"/>
                      <a:pt x="55" y="21"/>
                    </a:cubicBezTo>
                    <a:cubicBezTo>
                      <a:pt x="65" y="21"/>
                      <a:pt x="65" y="21"/>
                      <a:pt x="65" y="21"/>
                    </a:cubicBezTo>
                    <a:cubicBezTo>
                      <a:pt x="65" y="9"/>
                      <a:pt x="65" y="9"/>
                      <a:pt x="65" y="9"/>
                    </a:cubicBezTo>
                    <a:cubicBezTo>
                      <a:pt x="65" y="4"/>
                      <a:pt x="61" y="0"/>
                      <a:pt x="56" y="0"/>
                    </a:cubicBezTo>
                    <a:cubicBezTo>
                      <a:pt x="9" y="0"/>
                      <a:pt x="9" y="0"/>
                      <a:pt x="9" y="0"/>
                    </a:cubicBezTo>
                    <a:cubicBezTo>
                      <a:pt x="4" y="0"/>
                      <a:pt x="0" y="4"/>
                      <a:pt x="0" y="9"/>
                    </a:cubicBezTo>
                    <a:cubicBezTo>
                      <a:pt x="0" y="21"/>
                      <a:pt x="0" y="21"/>
                      <a:pt x="0" y="21"/>
                    </a:cubicBezTo>
                    <a:cubicBezTo>
                      <a:pt x="11" y="21"/>
                      <a:pt x="11" y="21"/>
                      <a:pt x="11" y="21"/>
                    </a:cubicBezTo>
                    <a:lnTo>
                      <a:pt x="1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61" name="Freeform 180"/>
              <p:cNvSpPr/>
              <p:nvPr/>
            </p:nvSpPr>
            <p:spPr bwMode="auto">
              <a:xfrm>
                <a:off x="2390" y="1154"/>
                <a:ext cx="165" cy="112"/>
              </a:xfrm>
              <a:custGeom>
                <a:avLst/>
                <a:gdLst>
                  <a:gd name="T0" fmla="*/ 106 w 114"/>
                  <a:gd name="T1" fmla="*/ 0 h 77"/>
                  <a:gd name="T2" fmla="*/ 102 w 114"/>
                  <a:gd name="T3" fmla="*/ 0 h 77"/>
                  <a:gd name="T4" fmla="*/ 99 w 114"/>
                  <a:gd name="T5" fmla="*/ 0 h 77"/>
                  <a:gd name="T6" fmla="*/ 16 w 114"/>
                  <a:gd name="T7" fmla="*/ 0 h 77"/>
                  <a:gd name="T8" fmla="*/ 13 w 114"/>
                  <a:gd name="T9" fmla="*/ 0 h 77"/>
                  <a:gd name="T10" fmla="*/ 8 w 114"/>
                  <a:gd name="T11" fmla="*/ 0 h 77"/>
                  <a:gd name="T12" fmla="*/ 0 w 114"/>
                  <a:gd name="T13" fmla="*/ 7 h 77"/>
                  <a:gd name="T14" fmla="*/ 0 w 114"/>
                  <a:gd name="T15" fmla="*/ 70 h 77"/>
                  <a:gd name="T16" fmla="*/ 8 w 114"/>
                  <a:gd name="T17" fmla="*/ 77 h 77"/>
                  <a:gd name="T18" fmla="*/ 13 w 114"/>
                  <a:gd name="T19" fmla="*/ 77 h 77"/>
                  <a:gd name="T20" fmla="*/ 16 w 114"/>
                  <a:gd name="T21" fmla="*/ 77 h 77"/>
                  <a:gd name="T22" fmla="*/ 99 w 114"/>
                  <a:gd name="T23" fmla="*/ 77 h 77"/>
                  <a:gd name="T24" fmla="*/ 102 w 114"/>
                  <a:gd name="T25" fmla="*/ 77 h 77"/>
                  <a:gd name="T26" fmla="*/ 106 w 114"/>
                  <a:gd name="T27" fmla="*/ 77 h 77"/>
                  <a:gd name="T28" fmla="*/ 114 w 114"/>
                  <a:gd name="T29" fmla="*/ 70 h 77"/>
                  <a:gd name="T30" fmla="*/ 114 w 114"/>
                  <a:gd name="T31" fmla="*/ 7 h 77"/>
                  <a:gd name="T32" fmla="*/ 106 w 114"/>
                  <a:gd name="T3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77">
                    <a:moveTo>
                      <a:pt x="106" y="0"/>
                    </a:moveTo>
                    <a:cubicBezTo>
                      <a:pt x="102" y="0"/>
                      <a:pt x="102" y="0"/>
                      <a:pt x="102" y="0"/>
                    </a:cubicBezTo>
                    <a:cubicBezTo>
                      <a:pt x="99" y="0"/>
                      <a:pt x="99" y="0"/>
                      <a:pt x="99" y="0"/>
                    </a:cubicBezTo>
                    <a:cubicBezTo>
                      <a:pt x="16" y="0"/>
                      <a:pt x="16" y="0"/>
                      <a:pt x="16" y="0"/>
                    </a:cubicBezTo>
                    <a:cubicBezTo>
                      <a:pt x="13" y="0"/>
                      <a:pt x="13" y="0"/>
                      <a:pt x="13" y="0"/>
                    </a:cubicBezTo>
                    <a:cubicBezTo>
                      <a:pt x="8" y="0"/>
                      <a:pt x="8" y="0"/>
                      <a:pt x="8" y="0"/>
                    </a:cubicBezTo>
                    <a:cubicBezTo>
                      <a:pt x="4" y="0"/>
                      <a:pt x="0" y="3"/>
                      <a:pt x="0" y="7"/>
                    </a:cubicBezTo>
                    <a:cubicBezTo>
                      <a:pt x="0" y="70"/>
                      <a:pt x="0" y="70"/>
                      <a:pt x="0" y="70"/>
                    </a:cubicBezTo>
                    <a:cubicBezTo>
                      <a:pt x="0" y="74"/>
                      <a:pt x="4" y="77"/>
                      <a:pt x="8" y="77"/>
                    </a:cubicBezTo>
                    <a:cubicBezTo>
                      <a:pt x="13" y="77"/>
                      <a:pt x="13" y="77"/>
                      <a:pt x="13" y="77"/>
                    </a:cubicBezTo>
                    <a:cubicBezTo>
                      <a:pt x="16" y="77"/>
                      <a:pt x="16" y="77"/>
                      <a:pt x="16" y="77"/>
                    </a:cubicBezTo>
                    <a:cubicBezTo>
                      <a:pt x="99" y="77"/>
                      <a:pt x="99" y="77"/>
                      <a:pt x="99" y="77"/>
                    </a:cubicBezTo>
                    <a:cubicBezTo>
                      <a:pt x="102" y="77"/>
                      <a:pt x="102" y="77"/>
                      <a:pt x="102" y="77"/>
                    </a:cubicBezTo>
                    <a:cubicBezTo>
                      <a:pt x="106" y="77"/>
                      <a:pt x="106" y="77"/>
                      <a:pt x="106" y="77"/>
                    </a:cubicBezTo>
                    <a:cubicBezTo>
                      <a:pt x="111" y="77"/>
                      <a:pt x="114" y="74"/>
                      <a:pt x="114" y="70"/>
                    </a:cubicBezTo>
                    <a:cubicBezTo>
                      <a:pt x="114" y="7"/>
                      <a:pt x="114" y="7"/>
                      <a:pt x="114" y="7"/>
                    </a:cubicBezTo>
                    <a:cubicBezTo>
                      <a:pt x="114" y="3"/>
                      <a:pt x="111" y="0"/>
                      <a:pt x="10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62" name="Freeform 181"/>
              <p:cNvSpPr/>
              <p:nvPr/>
            </p:nvSpPr>
            <p:spPr bwMode="auto">
              <a:xfrm>
                <a:off x="2435" y="1130"/>
                <a:ext cx="75" cy="25"/>
              </a:xfrm>
              <a:custGeom>
                <a:avLst/>
                <a:gdLst>
                  <a:gd name="T0" fmla="*/ 8 w 52"/>
                  <a:gd name="T1" fmla="*/ 8 h 17"/>
                  <a:gd name="T2" fmla="*/ 44 w 52"/>
                  <a:gd name="T3" fmla="*/ 8 h 17"/>
                  <a:gd name="T4" fmla="*/ 44 w 52"/>
                  <a:gd name="T5" fmla="*/ 17 h 17"/>
                  <a:gd name="T6" fmla="*/ 52 w 52"/>
                  <a:gd name="T7" fmla="*/ 17 h 17"/>
                  <a:gd name="T8" fmla="*/ 52 w 52"/>
                  <a:gd name="T9" fmla="*/ 7 h 17"/>
                  <a:gd name="T10" fmla="*/ 45 w 52"/>
                  <a:gd name="T11" fmla="*/ 0 h 17"/>
                  <a:gd name="T12" fmla="*/ 7 w 52"/>
                  <a:gd name="T13" fmla="*/ 0 h 17"/>
                  <a:gd name="T14" fmla="*/ 0 w 52"/>
                  <a:gd name="T15" fmla="*/ 7 h 17"/>
                  <a:gd name="T16" fmla="*/ 0 w 52"/>
                  <a:gd name="T17" fmla="*/ 17 h 17"/>
                  <a:gd name="T18" fmla="*/ 8 w 52"/>
                  <a:gd name="T19" fmla="*/ 17 h 17"/>
                  <a:gd name="T20" fmla="*/ 8 w 52"/>
                  <a:gd name="T2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17">
                    <a:moveTo>
                      <a:pt x="8" y="8"/>
                    </a:moveTo>
                    <a:cubicBezTo>
                      <a:pt x="44" y="8"/>
                      <a:pt x="44" y="8"/>
                      <a:pt x="44" y="8"/>
                    </a:cubicBezTo>
                    <a:cubicBezTo>
                      <a:pt x="44" y="17"/>
                      <a:pt x="44" y="17"/>
                      <a:pt x="44" y="17"/>
                    </a:cubicBezTo>
                    <a:cubicBezTo>
                      <a:pt x="52" y="17"/>
                      <a:pt x="52" y="17"/>
                      <a:pt x="52" y="17"/>
                    </a:cubicBezTo>
                    <a:cubicBezTo>
                      <a:pt x="52" y="7"/>
                      <a:pt x="52" y="7"/>
                      <a:pt x="52" y="7"/>
                    </a:cubicBezTo>
                    <a:cubicBezTo>
                      <a:pt x="52" y="3"/>
                      <a:pt x="49" y="0"/>
                      <a:pt x="45" y="0"/>
                    </a:cubicBezTo>
                    <a:cubicBezTo>
                      <a:pt x="7" y="0"/>
                      <a:pt x="7" y="0"/>
                      <a:pt x="7" y="0"/>
                    </a:cubicBezTo>
                    <a:cubicBezTo>
                      <a:pt x="3" y="0"/>
                      <a:pt x="0" y="3"/>
                      <a:pt x="0" y="7"/>
                    </a:cubicBezTo>
                    <a:cubicBezTo>
                      <a:pt x="0" y="17"/>
                      <a:pt x="0" y="17"/>
                      <a:pt x="0" y="17"/>
                    </a:cubicBezTo>
                    <a:cubicBezTo>
                      <a:pt x="8" y="17"/>
                      <a:pt x="8" y="17"/>
                      <a:pt x="8" y="17"/>
                    </a:cubicBez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63" name="Freeform 182"/>
              <p:cNvSpPr/>
              <p:nvPr/>
            </p:nvSpPr>
            <p:spPr bwMode="auto">
              <a:xfrm>
                <a:off x="1425" y="2689"/>
                <a:ext cx="185" cy="125"/>
              </a:xfrm>
              <a:custGeom>
                <a:avLst/>
                <a:gdLst>
                  <a:gd name="T0" fmla="*/ 118 w 127"/>
                  <a:gd name="T1" fmla="*/ 0 h 86"/>
                  <a:gd name="T2" fmla="*/ 113 w 127"/>
                  <a:gd name="T3" fmla="*/ 0 h 86"/>
                  <a:gd name="T4" fmla="*/ 110 w 127"/>
                  <a:gd name="T5" fmla="*/ 0 h 86"/>
                  <a:gd name="T6" fmla="*/ 17 w 127"/>
                  <a:gd name="T7" fmla="*/ 0 h 86"/>
                  <a:gd name="T8" fmla="*/ 14 w 127"/>
                  <a:gd name="T9" fmla="*/ 0 h 86"/>
                  <a:gd name="T10" fmla="*/ 9 w 127"/>
                  <a:gd name="T11" fmla="*/ 0 h 86"/>
                  <a:gd name="T12" fmla="*/ 0 w 127"/>
                  <a:gd name="T13" fmla="*/ 8 h 86"/>
                  <a:gd name="T14" fmla="*/ 0 w 127"/>
                  <a:gd name="T15" fmla="*/ 77 h 86"/>
                  <a:gd name="T16" fmla="*/ 9 w 127"/>
                  <a:gd name="T17" fmla="*/ 86 h 86"/>
                  <a:gd name="T18" fmla="*/ 14 w 127"/>
                  <a:gd name="T19" fmla="*/ 86 h 86"/>
                  <a:gd name="T20" fmla="*/ 17 w 127"/>
                  <a:gd name="T21" fmla="*/ 86 h 86"/>
                  <a:gd name="T22" fmla="*/ 110 w 127"/>
                  <a:gd name="T23" fmla="*/ 86 h 86"/>
                  <a:gd name="T24" fmla="*/ 113 w 127"/>
                  <a:gd name="T25" fmla="*/ 86 h 86"/>
                  <a:gd name="T26" fmla="*/ 118 w 127"/>
                  <a:gd name="T27" fmla="*/ 86 h 86"/>
                  <a:gd name="T28" fmla="*/ 127 w 127"/>
                  <a:gd name="T29" fmla="*/ 77 h 86"/>
                  <a:gd name="T30" fmla="*/ 127 w 127"/>
                  <a:gd name="T31" fmla="*/ 8 h 86"/>
                  <a:gd name="T32" fmla="*/ 118 w 127"/>
                  <a:gd name="T3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86">
                    <a:moveTo>
                      <a:pt x="118" y="0"/>
                    </a:moveTo>
                    <a:cubicBezTo>
                      <a:pt x="113" y="0"/>
                      <a:pt x="113" y="0"/>
                      <a:pt x="113" y="0"/>
                    </a:cubicBezTo>
                    <a:cubicBezTo>
                      <a:pt x="110" y="0"/>
                      <a:pt x="110" y="0"/>
                      <a:pt x="110" y="0"/>
                    </a:cubicBezTo>
                    <a:cubicBezTo>
                      <a:pt x="17" y="0"/>
                      <a:pt x="17" y="0"/>
                      <a:pt x="17" y="0"/>
                    </a:cubicBezTo>
                    <a:cubicBezTo>
                      <a:pt x="14" y="0"/>
                      <a:pt x="14" y="0"/>
                      <a:pt x="14" y="0"/>
                    </a:cubicBezTo>
                    <a:cubicBezTo>
                      <a:pt x="9" y="0"/>
                      <a:pt x="9" y="0"/>
                      <a:pt x="9" y="0"/>
                    </a:cubicBezTo>
                    <a:cubicBezTo>
                      <a:pt x="4" y="0"/>
                      <a:pt x="0" y="3"/>
                      <a:pt x="0" y="8"/>
                    </a:cubicBezTo>
                    <a:cubicBezTo>
                      <a:pt x="0" y="77"/>
                      <a:pt x="0" y="77"/>
                      <a:pt x="0" y="77"/>
                    </a:cubicBezTo>
                    <a:cubicBezTo>
                      <a:pt x="0" y="82"/>
                      <a:pt x="4" y="86"/>
                      <a:pt x="9" y="86"/>
                    </a:cubicBezTo>
                    <a:cubicBezTo>
                      <a:pt x="14" y="86"/>
                      <a:pt x="14" y="86"/>
                      <a:pt x="14" y="86"/>
                    </a:cubicBezTo>
                    <a:cubicBezTo>
                      <a:pt x="17" y="86"/>
                      <a:pt x="17" y="86"/>
                      <a:pt x="17" y="86"/>
                    </a:cubicBezTo>
                    <a:cubicBezTo>
                      <a:pt x="110" y="86"/>
                      <a:pt x="110" y="86"/>
                      <a:pt x="110" y="86"/>
                    </a:cubicBezTo>
                    <a:cubicBezTo>
                      <a:pt x="113" y="86"/>
                      <a:pt x="113" y="86"/>
                      <a:pt x="113" y="86"/>
                    </a:cubicBezTo>
                    <a:cubicBezTo>
                      <a:pt x="118" y="86"/>
                      <a:pt x="118" y="86"/>
                      <a:pt x="118" y="86"/>
                    </a:cubicBezTo>
                    <a:cubicBezTo>
                      <a:pt x="123" y="86"/>
                      <a:pt x="127" y="82"/>
                      <a:pt x="127" y="77"/>
                    </a:cubicBezTo>
                    <a:cubicBezTo>
                      <a:pt x="127" y="8"/>
                      <a:pt x="127" y="8"/>
                      <a:pt x="127" y="8"/>
                    </a:cubicBezTo>
                    <a:cubicBezTo>
                      <a:pt x="127" y="3"/>
                      <a:pt x="123" y="0"/>
                      <a:pt x="1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64" name="Freeform 183"/>
              <p:cNvSpPr/>
              <p:nvPr/>
            </p:nvSpPr>
            <p:spPr bwMode="auto">
              <a:xfrm>
                <a:off x="1476" y="2663"/>
                <a:ext cx="84" cy="28"/>
              </a:xfrm>
              <a:custGeom>
                <a:avLst/>
                <a:gdLst>
                  <a:gd name="T0" fmla="*/ 9 w 58"/>
                  <a:gd name="T1" fmla="*/ 9 h 19"/>
                  <a:gd name="T2" fmla="*/ 48 w 58"/>
                  <a:gd name="T3" fmla="*/ 9 h 19"/>
                  <a:gd name="T4" fmla="*/ 48 w 58"/>
                  <a:gd name="T5" fmla="*/ 19 h 19"/>
                  <a:gd name="T6" fmla="*/ 58 w 58"/>
                  <a:gd name="T7" fmla="*/ 19 h 19"/>
                  <a:gd name="T8" fmla="*/ 58 w 58"/>
                  <a:gd name="T9" fmla="*/ 8 h 19"/>
                  <a:gd name="T10" fmla="*/ 50 w 58"/>
                  <a:gd name="T11" fmla="*/ 0 h 19"/>
                  <a:gd name="T12" fmla="*/ 8 w 58"/>
                  <a:gd name="T13" fmla="*/ 0 h 19"/>
                  <a:gd name="T14" fmla="*/ 0 w 58"/>
                  <a:gd name="T15" fmla="*/ 8 h 19"/>
                  <a:gd name="T16" fmla="*/ 0 w 58"/>
                  <a:gd name="T17" fmla="*/ 19 h 19"/>
                  <a:gd name="T18" fmla="*/ 9 w 58"/>
                  <a:gd name="T19" fmla="*/ 19 h 19"/>
                  <a:gd name="T20" fmla="*/ 9 w 58"/>
                  <a:gd name="T21"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9">
                    <a:moveTo>
                      <a:pt x="9" y="9"/>
                    </a:moveTo>
                    <a:cubicBezTo>
                      <a:pt x="48" y="9"/>
                      <a:pt x="48" y="9"/>
                      <a:pt x="48" y="9"/>
                    </a:cubicBezTo>
                    <a:cubicBezTo>
                      <a:pt x="48" y="19"/>
                      <a:pt x="48" y="19"/>
                      <a:pt x="48" y="19"/>
                    </a:cubicBezTo>
                    <a:cubicBezTo>
                      <a:pt x="58" y="19"/>
                      <a:pt x="58" y="19"/>
                      <a:pt x="58" y="19"/>
                    </a:cubicBezTo>
                    <a:cubicBezTo>
                      <a:pt x="58" y="8"/>
                      <a:pt x="58" y="8"/>
                      <a:pt x="58" y="8"/>
                    </a:cubicBezTo>
                    <a:cubicBezTo>
                      <a:pt x="58" y="3"/>
                      <a:pt x="54" y="0"/>
                      <a:pt x="50" y="0"/>
                    </a:cubicBezTo>
                    <a:cubicBezTo>
                      <a:pt x="8" y="0"/>
                      <a:pt x="8" y="0"/>
                      <a:pt x="8" y="0"/>
                    </a:cubicBezTo>
                    <a:cubicBezTo>
                      <a:pt x="3" y="0"/>
                      <a:pt x="0" y="3"/>
                      <a:pt x="0" y="8"/>
                    </a:cubicBezTo>
                    <a:cubicBezTo>
                      <a:pt x="0" y="19"/>
                      <a:pt x="0" y="19"/>
                      <a:pt x="0" y="19"/>
                    </a:cubicBezTo>
                    <a:cubicBezTo>
                      <a:pt x="9" y="19"/>
                      <a:pt x="9" y="19"/>
                      <a:pt x="9" y="19"/>
                    </a:cubicBezTo>
                    <a:lnTo>
                      <a:pt x="9"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65" name="Freeform 184"/>
              <p:cNvSpPr/>
              <p:nvPr/>
            </p:nvSpPr>
            <p:spPr bwMode="auto">
              <a:xfrm>
                <a:off x="1843" y="2118"/>
                <a:ext cx="205" cy="139"/>
              </a:xfrm>
              <a:custGeom>
                <a:avLst/>
                <a:gdLst>
                  <a:gd name="T0" fmla="*/ 131 w 141"/>
                  <a:gd name="T1" fmla="*/ 0 h 96"/>
                  <a:gd name="T2" fmla="*/ 126 w 141"/>
                  <a:gd name="T3" fmla="*/ 0 h 96"/>
                  <a:gd name="T4" fmla="*/ 122 w 141"/>
                  <a:gd name="T5" fmla="*/ 0 h 96"/>
                  <a:gd name="T6" fmla="*/ 19 w 141"/>
                  <a:gd name="T7" fmla="*/ 0 h 96"/>
                  <a:gd name="T8" fmla="*/ 16 w 141"/>
                  <a:gd name="T9" fmla="*/ 0 h 96"/>
                  <a:gd name="T10" fmla="*/ 10 w 141"/>
                  <a:gd name="T11" fmla="*/ 0 h 96"/>
                  <a:gd name="T12" fmla="*/ 0 w 141"/>
                  <a:gd name="T13" fmla="*/ 10 h 96"/>
                  <a:gd name="T14" fmla="*/ 0 w 141"/>
                  <a:gd name="T15" fmla="*/ 86 h 96"/>
                  <a:gd name="T16" fmla="*/ 10 w 141"/>
                  <a:gd name="T17" fmla="*/ 96 h 96"/>
                  <a:gd name="T18" fmla="*/ 16 w 141"/>
                  <a:gd name="T19" fmla="*/ 96 h 96"/>
                  <a:gd name="T20" fmla="*/ 19 w 141"/>
                  <a:gd name="T21" fmla="*/ 96 h 96"/>
                  <a:gd name="T22" fmla="*/ 122 w 141"/>
                  <a:gd name="T23" fmla="*/ 96 h 96"/>
                  <a:gd name="T24" fmla="*/ 126 w 141"/>
                  <a:gd name="T25" fmla="*/ 96 h 96"/>
                  <a:gd name="T26" fmla="*/ 131 w 141"/>
                  <a:gd name="T27" fmla="*/ 96 h 96"/>
                  <a:gd name="T28" fmla="*/ 141 w 141"/>
                  <a:gd name="T29" fmla="*/ 86 h 96"/>
                  <a:gd name="T30" fmla="*/ 141 w 141"/>
                  <a:gd name="T31" fmla="*/ 10 h 96"/>
                  <a:gd name="T32" fmla="*/ 131 w 141"/>
                  <a:gd name="T3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96">
                    <a:moveTo>
                      <a:pt x="131" y="0"/>
                    </a:moveTo>
                    <a:cubicBezTo>
                      <a:pt x="126" y="0"/>
                      <a:pt x="126" y="0"/>
                      <a:pt x="126" y="0"/>
                    </a:cubicBezTo>
                    <a:cubicBezTo>
                      <a:pt x="122" y="0"/>
                      <a:pt x="122" y="0"/>
                      <a:pt x="122" y="0"/>
                    </a:cubicBezTo>
                    <a:cubicBezTo>
                      <a:pt x="19" y="0"/>
                      <a:pt x="19" y="0"/>
                      <a:pt x="19" y="0"/>
                    </a:cubicBezTo>
                    <a:cubicBezTo>
                      <a:pt x="16" y="0"/>
                      <a:pt x="16" y="0"/>
                      <a:pt x="16" y="0"/>
                    </a:cubicBezTo>
                    <a:cubicBezTo>
                      <a:pt x="10" y="0"/>
                      <a:pt x="10" y="0"/>
                      <a:pt x="10" y="0"/>
                    </a:cubicBezTo>
                    <a:cubicBezTo>
                      <a:pt x="5" y="0"/>
                      <a:pt x="0" y="4"/>
                      <a:pt x="0" y="10"/>
                    </a:cubicBezTo>
                    <a:cubicBezTo>
                      <a:pt x="0" y="86"/>
                      <a:pt x="0" y="86"/>
                      <a:pt x="0" y="86"/>
                    </a:cubicBezTo>
                    <a:cubicBezTo>
                      <a:pt x="0" y="92"/>
                      <a:pt x="5" y="96"/>
                      <a:pt x="10" y="96"/>
                    </a:cubicBezTo>
                    <a:cubicBezTo>
                      <a:pt x="16" y="96"/>
                      <a:pt x="16" y="96"/>
                      <a:pt x="16" y="96"/>
                    </a:cubicBezTo>
                    <a:cubicBezTo>
                      <a:pt x="19" y="96"/>
                      <a:pt x="19" y="96"/>
                      <a:pt x="19" y="96"/>
                    </a:cubicBezTo>
                    <a:cubicBezTo>
                      <a:pt x="122" y="96"/>
                      <a:pt x="122" y="96"/>
                      <a:pt x="122" y="96"/>
                    </a:cubicBezTo>
                    <a:cubicBezTo>
                      <a:pt x="126" y="96"/>
                      <a:pt x="126" y="96"/>
                      <a:pt x="126" y="96"/>
                    </a:cubicBezTo>
                    <a:cubicBezTo>
                      <a:pt x="131" y="96"/>
                      <a:pt x="131" y="96"/>
                      <a:pt x="131" y="96"/>
                    </a:cubicBezTo>
                    <a:cubicBezTo>
                      <a:pt x="137" y="96"/>
                      <a:pt x="141" y="92"/>
                      <a:pt x="141" y="86"/>
                    </a:cubicBezTo>
                    <a:cubicBezTo>
                      <a:pt x="141" y="10"/>
                      <a:pt x="141" y="10"/>
                      <a:pt x="141" y="10"/>
                    </a:cubicBezTo>
                    <a:cubicBezTo>
                      <a:pt x="141" y="4"/>
                      <a:pt x="137" y="0"/>
                      <a:pt x="1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66" name="Freeform 185"/>
              <p:cNvSpPr/>
              <p:nvPr/>
            </p:nvSpPr>
            <p:spPr bwMode="auto">
              <a:xfrm>
                <a:off x="1898" y="2089"/>
                <a:ext cx="95" cy="30"/>
              </a:xfrm>
              <a:custGeom>
                <a:avLst/>
                <a:gdLst>
                  <a:gd name="T0" fmla="*/ 11 w 65"/>
                  <a:gd name="T1" fmla="*/ 10 h 21"/>
                  <a:gd name="T2" fmla="*/ 55 w 65"/>
                  <a:gd name="T3" fmla="*/ 10 h 21"/>
                  <a:gd name="T4" fmla="*/ 55 w 65"/>
                  <a:gd name="T5" fmla="*/ 21 h 21"/>
                  <a:gd name="T6" fmla="*/ 65 w 65"/>
                  <a:gd name="T7" fmla="*/ 21 h 21"/>
                  <a:gd name="T8" fmla="*/ 65 w 65"/>
                  <a:gd name="T9" fmla="*/ 9 h 21"/>
                  <a:gd name="T10" fmla="*/ 56 w 65"/>
                  <a:gd name="T11" fmla="*/ 0 h 21"/>
                  <a:gd name="T12" fmla="*/ 9 w 65"/>
                  <a:gd name="T13" fmla="*/ 0 h 21"/>
                  <a:gd name="T14" fmla="*/ 0 w 65"/>
                  <a:gd name="T15" fmla="*/ 9 h 21"/>
                  <a:gd name="T16" fmla="*/ 0 w 65"/>
                  <a:gd name="T17" fmla="*/ 21 h 21"/>
                  <a:gd name="T18" fmla="*/ 11 w 65"/>
                  <a:gd name="T19" fmla="*/ 21 h 21"/>
                  <a:gd name="T20" fmla="*/ 11 w 65"/>
                  <a:gd name="T21"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21">
                    <a:moveTo>
                      <a:pt x="11" y="10"/>
                    </a:moveTo>
                    <a:cubicBezTo>
                      <a:pt x="55" y="10"/>
                      <a:pt x="55" y="10"/>
                      <a:pt x="55" y="10"/>
                    </a:cubicBezTo>
                    <a:cubicBezTo>
                      <a:pt x="55" y="21"/>
                      <a:pt x="55" y="21"/>
                      <a:pt x="55" y="21"/>
                    </a:cubicBezTo>
                    <a:cubicBezTo>
                      <a:pt x="65" y="21"/>
                      <a:pt x="65" y="21"/>
                      <a:pt x="65" y="21"/>
                    </a:cubicBezTo>
                    <a:cubicBezTo>
                      <a:pt x="65" y="9"/>
                      <a:pt x="65" y="9"/>
                      <a:pt x="65" y="9"/>
                    </a:cubicBezTo>
                    <a:cubicBezTo>
                      <a:pt x="65" y="4"/>
                      <a:pt x="61" y="0"/>
                      <a:pt x="56" y="0"/>
                    </a:cubicBezTo>
                    <a:cubicBezTo>
                      <a:pt x="9" y="0"/>
                      <a:pt x="9" y="0"/>
                      <a:pt x="9" y="0"/>
                    </a:cubicBezTo>
                    <a:cubicBezTo>
                      <a:pt x="4" y="0"/>
                      <a:pt x="0" y="4"/>
                      <a:pt x="0" y="9"/>
                    </a:cubicBezTo>
                    <a:cubicBezTo>
                      <a:pt x="0" y="21"/>
                      <a:pt x="0" y="21"/>
                      <a:pt x="0" y="21"/>
                    </a:cubicBezTo>
                    <a:cubicBezTo>
                      <a:pt x="11" y="21"/>
                      <a:pt x="11" y="21"/>
                      <a:pt x="11" y="21"/>
                    </a:cubicBezTo>
                    <a:lnTo>
                      <a:pt x="11"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67" name="Freeform 186"/>
              <p:cNvSpPr/>
              <p:nvPr/>
            </p:nvSpPr>
            <p:spPr bwMode="auto">
              <a:xfrm>
                <a:off x="1140" y="3086"/>
                <a:ext cx="196" cy="136"/>
              </a:xfrm>
              <a:custGeom>
                <a:avLst/>
                <a:gdLst>
                  <a:gd name="T0" fmla="*/ 126 w 135"/>
                  <a:gd name="T1" fmla="*/ 0 h 93"/>
                  <a:gd name="T2" fmla="*/ 121 w 135"/>
                  <a:gd name="T3" fmla="*/ 0 h 93"/>
                  <a:gd name="T4" fmla="*/ 117 w 135"/>
                  <a:gd name="T5" fmla="*/ 0 h 93"/>
                  <a:gd name="T6" fmla="*/ 18 w 135"/>
                  <a:gd name="T7" fmla="*/ 0 h 93"/>
                  <a:gd name="T8" fmla="*/ 15 w 135"/>
                  <a:gd name="T9" fmla="*/ 0 h 93"/>
                  <a:gd name="T10" fmla="*/ 9 w 135"/>
                  <a:gd name="T11" fmla="*/ 0 h 93"/>
                  <a:gd name="T12" fmla="*/ 0 w 135"/>
                  <a:gd name="T13" fmla="*/ 9 h 93"/>
                  <a:gd name="T14" fmla="*/ 0 w 135"/>
                  <a:gd name="T15" fmla="*/ 83 h 93"/>
                  <a:gd name="T16" fmla="*/ 9 w 135"/>
                  <a:gd name="T17" fmla="*/ 93 h 93"/>
                  <a:gd name="T18" fmla="*/ 15 w 135"/>
                  <a:gd name="T19" fmla="*/ 93 h 93"/>
                  <a:gd name="T20" fmla="*/ 18 w 135"/>
                  <a:gd name="T21" fmla="*/ 93 h 93"/>
                  <a:gd name="T22" fmla="*/ 117 w 135"/>
                  <a:gd name="T23" fmla="*/ 93 h 93"/>
                  <a:gd name="T24" fmla="*/ 121 w 135"/>
                  <a:gd name="T25" fmla="*/ 93 h 93"/>
                  <a:gd name="T26" fmla="*/ 126 w 135"/>
                  <a:gd name="T27" fmla="*/ 93 h 93"/>
                  <a:gd name="T28" fmla="*/ 135 w 135"/>
                  <a:gd name="T29" fmla="*/ 83 h 93"/>
                  <a:gd name="T30" fmla="*/ 135 w 135"/>
                  <a:gd name="T31" fmla="*/ 9 h 93"/>
                  <a:gd name="T32" fmla="*/ 126 w 135"/>
                  <a:gd name="T3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5" h="93">
                    <a:moveTo>
                      <a:pt x="126" y="0"/>
                    </a:moveTo>
                    <a:cubicBezTo>
                      <a:pt x="121" y="0"/>
                      <a:pt x="121" y="0"/>
                      <a:pt x="121" y="0"/>
                    </a:cubicBezTo>
                    <a:cubicBezTo>
                      <a:pt x="117" y="0"/>
                      <a:pt x="117" y="0"/>
                      <a:pt x="117" y="0"/>
                    </a:cubicBezTo>
                    <a:cubicBezTo>
                      <a:pt x="18" y="0"/>
                      <a:pt x="18" y="0"/>
                      <a:pt x="18" y="0"/>
                    </a:cubicBezTo>
                    <a:cubicBezTo>
                      <a:pt x="15" y="0"/>
                      <a:pt x="15" y="0"/>
                      <a:pt x="15" y="0"/>
                    </a:cubicBezTo>
                    <a:cubicBezTo>
                      <a:pt x="9" y="0"/>
                      <a:pt x="9" y="0"/>
                      <a:pt x="9" y="0"/>
                    </a:cubicBezTo>
                    <a:cubicBezTo>
                      <a:pt x="4" y="0"/>
                      <a:pt x="0" y="4"/>
                      <a:pt x="0" y="9"/>
                    </a:cubicBezTo>
                    <a:cubicBezTo>
                      <a:pt x="0" y="83"/>
                      <a:pt x="0" y="83"/>
                      <a:pt x="0" y="83"/>
                    </a:cubicBezTo>
                    <a:cubicBezTo>
                      <a:pt x="0" y="88"/>
                      <a:pt x="4" y="93"/>
                      <a:pt x="9" y="93"/>
                    </a:cubicBezTo>
                    <a:cubicBezTo>
                      <a:pt x="15" y="93"/>
                      <a:pt x="15" y="93"/>
                      <a:pt x="15" y="93"/>
                    </a:cubicBezTo>
                    <a:cubicBezTo>
                      <a:pt x="18" y="93"/>
                      <a:pt x="18" y="93"/>
                      <a:pt x="18" y="93"/>
                    </a:cubicBezTo>
                    <a:cubicBezTo>
                      <a:pt x="117" y="93"/>
                      <a:pt x="117" y="93"/>
                      <a:pt x="117" y="93"/>
                    </a:cubicBezTo>
                    <a:cubicBezTo>
                      <a:pt x="121" y="93"/>
                      <a:pt x="121" y="93"/>
                      <a:pt x="121" y="93"/>
                    </a:cubicBezTo>
                    <a:cubicBezTo>
                      <a:pt x="126" y="93"/>
                      <a:pt x="126" y="93"/>
                      <a:pt x="126" y="93"/>
                    </a:cubicBezTo>
                    <a:cubicBezTo>
                      <a:pt x="131" y="93"/>
                      <a:pt x="135" y="88"/>
                      <a:pt x="135" y="83"/>
                    </a:cubicBezTo>
                    <a:cubicBezTo>
                      <a:pt x="135" y="9"/>
                      <a:pt x="135" y="9"/>
                      <a:pt x="135" y="9"/>
                    </a:cubicBezTo>
                    <a:cubicBezTo>
                      <a:pt x="135" y="4"/>
                      <a:pt x="131" y="0"/>
                      <a:pt x="1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68" name="Freeform 187"/>
              <p:cNvSpPr/>
              <p:nvPr/>
            </p:nvSpPr>
            <p:spPr bwMode="auto">
              <a:xfrm>
                <a:off x="1194" y="3059"/>
                <a:ext cx="90" cy="29"/>
              </a:xfrm>
              <a:custGeom>
                <a:avLst/>
                <a:gdLst>
                  <a:gd name="T0" fmla="*/ 10 w 62"/>
                  <a:gd name="T1" fmla="*/ 10 h 20"/>
                  <a:gd name="T2" fmla="*/ 52 w 62"/>
                  <a:gd name="T3" fmla="*/ 10 h 20"/>
                  <a:gd name="T4" fmla="*/ 52 w 62"/>
                  <a:gd name="T5" fmla="*/ 20 h 20"/>
                  <a:gd name="T6" fmla="*/ 62 w 62"/>
                  <a:gd name="T7" fmla="*/ 20 h 20"/>
                  <a:gd name="T8" fmla="*/ 62 w 62"/>
                  <a:gd name="T9" fmla="*/ 8 h 20"/>
                  <a:gd name="T10" fmla="*/ 53 w 62"/>
                  <a:gd name="T11" fmla="*/ 0 h 20"/>
                  <a:gd name="T12" fmla="*/ 8 w 62"/>
                  <a:gd name="T13" fmla="*/ 0 h 20"/>
                  <a:gd name="T14" fmla="*/ 0 w 62"/>
                  <a:gd name="T15" fmla="*/ 8 h 20"/>
                  <a:gd name="T16" fmla="*/ 0 w 62"/>
                  <a:gd name="T17" fmla="*/ 20 h 20"/>
                  <a:gd name="T18" fmla="*/ 10 w 62"/>
                  <a:gd name="T19" fmla="*/ 20 h 20"/>
                  <a:gd name="T20" fmla="*/ 10 w 62"/>
                  <a:gd name="T2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20">
                    <a:moveTo>
                      <a:pt x="10" y="10"/>
                    </a:moveTo>
                    <a:cubicBezTo>
                      <a:pt x="52" y="10"/>
                      <a:pt x="52" y="10"/>
                      <a:pt x="52" y="10"/>
                    </a:cubicBezTo>
                    <a:cubicBezTo>
                      <a:pt x="52" y="20"/>
                      <a:pt x="52" y="20"/>
                      <a:pt x="52" y="20"/>
                    </a:cubicBezTo>
                    <a:cubicBezTo>
                      <a:pt x="62" y="20"/>
                      <a:pt x="62" y="20"/>
                      <a:pt x="62" y="20"/>
                    </a:cubicBezTo>
                    <a:cubicBezTo>
                      <a:pt x="62" y="8"/>
                      <a:pt x="62" y="8"/>
                      <a:pt x="62" y="8"/>
                    </a:cubicBezTo>
                    <a:cubicBezTo>
                      <a:pt x="62" y="4"/>
                      <a:pt x="58" y="0"/>
                      <a:pt x="53" y="0"/>
                    </a:cubicBezTo>
                    <a:cubicBezTo>
                      <a:pt x="8" y="0"/>
                      <a:pt x="8" y="0"/>
                      <a:pt x="8" y="0"/>
                    </a:cubicBezTo>
                    <a:cubicBezTo>
                      <a:pt x="3" y="0"/>
                      <a:pt x="0" y="4"/>
                      <a:pt x="0" y="8"/>
                    </a:cubicBezTo>
                    <a:cubicBezTo>
                      <a:pt x="0" y="20"/>
                      <a:pt x="0" y="20"/>
                      <a:pt x="0" y="20"/>
                    </a:cubicBezTo>
                    <a:cubicBezTo>
                      <a:pt x="10" y="20"/>
                      <a:pt x="10" y="20"/>
                      <a:pt x="10" y="20"/>
                    </a:cubicBezTo>
                    <a:lnTo>
                      <a:pt x="1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69" name="Freeform 188"/>
              <p:cNvSpPr>
                <a:spLocks noEditPoints="1"/>
              </p:cNvSpPr>
              <p:nvPr/>
            </p:nvSpPr>
            <p:spPr bwMode="auto">
              <a:xfrm>
                <a:off x="2481" y="1740"/>
                <a:ext cx="93" cy="139"/>
              </a:xfrm>
              <a:custGeom>
                <a:avLst/>
                <a:gdLst>
                  <a:gd name="T0" fmla="*/ 56 w 64"/>
                  <a:gd name="T1" fmla="*/ 0 h 96"/>
                  <a:gd name="T2" fmla="*/ 7 w 64"/>
                  <a:gd name="T3" fmla="*/ 0 h 96"/>
                  <a:gd name="T4" fmla="*/ 0 w 64"/>
                  <a:gd name="T5" fmla="*/ 8 h 96"/>
                  <a:gd name="T6" fmla="*/ 0 w 64"/>
                  <a:gd name="T7" fmla="*/ 88 h 96"/>
                  <a:gd name="T8" fmla="*/ 7 w 64"/>
                  <a:gd name="T9" fmla="*/ 96 h 96"/>
                  <a:gd name="T10" fmla="*/ 56 w 64"/>
                  <a:gd name="T11" fmla="*/ 96 h 96"/>
                  <a:gd name="T12" fmla="*/ 64 w 64"/>
                  <a:gd name="T13" fmla="*/ 88 h 96"/>
                  <a:gd name="T14" fmla="*/ 64 w 64"/>
                  <a:gd name="T15" fmla="*/ 8 h 96"/>
                  <a:gd name="T16" fmla="*/ 56 w 64"/>
                  <a:gd name="T17" fmla="*/ 0 h 96"/>
                  <a:gd name="T18" fmla="*/ 15 w 64"/>
                  <a:gd name="T19" fmla="*/ 85 h 96"/>
                  <a:gd name="T20" fmla="*/ 8 w 64"/>
                  <a:gd name="T21" fmla="*/ 78 h 96"/>
                  <a:gd name="T22" fmla="*/ 15 w 64"/>
                  <a:gd name="T23" fmla="*/ 71 h 96"/>
                  <a:gd name="T24" fmla="*/ 21 w 64"/>
                  <a:gd name="T25" fmla="*/ 78 h 96"/>
                  <a:gd name="T26" fmla="*/ 15 w 64"/>
                  <a:gd name="T27" fmla="*/ 85 h 96"/>
                  <a:gd name="T28" fmla="*/ 49 w 64"/>
                  <a:gd name="T29" fmla="*/ 85 h 96"/>
                  <a:gd name="T30" fmla="*/ 42 w 64"/>
                  <a:gd name="T31" fmla="*/ 78 h 96"/>
                  <a:gd name="T32" fmla="*/ 49 w 64"/>
                  <a:gd name="T33" fmla="*/ 71 h 96"/>
                  <a:gd name="T34" fmla="*/ 56 w 64"/>
                  <a:gd name="T35" fmla="*/ 78 h 96"/>
                  <a:gd name="T36" fmla="*/ 49 w 64"/>
                  <a:gd name="T37"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96">
                    <a:moveTo>
                      <a:pt x="56" y="0"/>
                    </a:moveTo>
                    <a:cubicBezTo>
                      <a:pt x="7" y="0"/>
                      <a:pt x="7" y="0"/>
                      <a:pt x="7" y="0"/>
                    </a:cubicBezTo>
                    <a:cubicBezTo>
                      <a:pt x="3" y="0"/>
                      <a:pt x="0" y="4"/>
                      <a:pt x="0" y="8"/>
                    </a:cubicBezTo>
                    <a:cubicBezTo>
                      <a:pt x="0" y="88"/>
                      <a:pt x="0" y="88"/>
                      <a:pt x="0" y="88"/>
                    </a:cubicBezTo>
                    <a:cubicBezTo>
                      <a:pt x="0" y="92"/>
                      <a:pt x="3" y="96"/>
                      <a:pt x="7" y="96"/>
                    </a:cubicBezTo>
                    <a:cubicBezTo>
                      <a:pt x="56" y="96"/>
                      <a:pt x="56" y="96"/>
                      <a:pt x="56" y="96"/>
                    </a:cubicBezTo>
                    <a:cubicBezTo>
                      <a:pt x="60" y="96"/>
                      <a:pt x="64" y="92"/>
                      <a:pt x="64" y="88"/>
                    </a:cubicBezTo>
                    <a:cubicBezTo>
                      <a:pt x="64" y="8"/>
                      <a:pt x="64" y="8"/>
                      <a:pt x="64" y="8"/>
                    </a:cubicBezTo>
                    <a:cubicBezTo>
                      <a:pt x="64" y="4"/>
                      <a:pt x="60" y="0"/>
                      <a:pt x="56" y="0"/>
                    </a:cubicBezTo>
                    <a:close/>
                    <a:moveTo>
                      <a:pt x="15" y="85"/>
                    </a:moveTo>
                    <a:cubicBezTo>
                      <a:pt x="11" y="85"/>
                      <a:pt x="8" y="82"/>
                      <a:pt x="8" y="78"/>
                    </a:cubicBezTo>
                    <a:cubicBezTo>
                      <a:pt x="8" y="74"/>
                      <a:pt x="11" y="71"/>
                      <a:pt x="15" y="71"/>
                    </a:cubicBezTo>
                    <a:cubicBezTo>
                      <a:pt x="18" y="71"/>
                      <a:pt x="21" y="74"/>
                      <a:pt x="21" y="78"/>
                    </a:cubicBezTo>
                    <a:cubicBezTo>
                      <a:pt x="21" y="82"/>
                      <a:pt x="18" y="85"/>
                      <a:pt x="15" y="85"/>
                    </a:cubicBezTo>
                    <a:close/>
                    <a:moveTo>
                      <a:pt x="49" y="85"/>
                    </a:moveTo>
                    <a:cubicBezTo>
                      <a:pt x="45" y="85"/>
                      <a:pt x="42" y="82"/>
                      <a:pt x="42" y="78"/>
                    </a:cubicBezTo>
                    <a:cubicBezTo>
                      <a:pt x="42" y="74"/>
                      <a:pt x="45" y="71"/>
                      <a:pt x="49" y="71"/>
                    </a:cubicBezTo>
                    <a:cubicBezTo>
                      <a:pt x="53" y="71"/>
                      <a:pt x="56" y="74"/>
                      <a:pt x="56" y="78"/>
                    </a:cubicBezTo>
                    <a:cubicBezTo>
                      <a:pt x="56" y="82"/>
                      <a:pt x="53" y="85"/>
                      <a:pt x="49"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70" name="Freeform 189"/>
              <p:cNvSpPr>
                <a:spLocks noEditPoints="1"/>
              </p:cNvSpPr>
              <p:nvPr/>
            </p:nvSpPr>
            <p:spPr bwMode="auto">
              <a:xfrm>
                <a:off x="2379" y="1760"/>
                <a:ext cx="79" cy="116"/>
              </a:xfrm>
              <a:custGeom>
                <a:avLst/>
                <a:gdLst>
                  <a:gd name="T0" fmla="*/ 6 w 54"/>
                  <a:gd name="T1" fmla="*/ 80 h 80"/>
                  <a:gd name="T2" fmla="*/ 47 w 54"/>
                  <a:gd name="T3" fmla="*/ 80 h 80"/>
                  <a:gd name="T4" fmla="*/ 54 w 54"/>
                  <a:gd name="T5" fmla="*/ 74 h 80"/>
                  <a:gd name="T6" fmla="*/ 54 w 54"/>
                  <a:gd name="T7" fmla="*/ 7 h 80"/>
                  <a:gd name="T8" fmla="*/ 47 w 54"/>
                  <a:gd name="T9" fmla="*/ 0 h 80"/>
                  <a:gd name="T10" fmla="*/ 6 w 54"/>
                  <a:gd name="T11" fmla="*/ 0 h 80"/>
                  <a:gd name="T12" fmla="*/ 0 w 54"/>
                  <a:gd name="T13" fmla="*/ 7 h 80"/>
                  <a:gd name="T14" fmla="*/ 0 w 54"/>
                  <a:gd name="T15" fmla="*/ 74 h 80"/>
                  <a:gd name="T16" fmla="*/ 6 w 54"/>
                  <a:gd name="T17" fmla="*/ 80 h 80"/>
                  <a:gd name="T18" fmla="*/ 41 w 54"/>
                  <a:gd name="T19" fmla="*/ 10 h 80"/>
                  <a:gd name="T20" fmla="*/ 47 w 54"/>
                  <a:gd name="T21" fmla="*/ 15 h 80"/>
                  <a:gd name="T22" fmla="*/ 41 w 54"/>
                  <a:gd name="T23" fmla="*/ 21 h 80"/>
                  <a:gd name="T24" fmla="*/ 36 w 54"/>
                  <a:gd name="T25" fmla="*/ 15 h 80"/>
                  <a:gd name="T26" fmla="*/ 41 w 54"/>
                  <a:gd name="T27" fmla="*/ 10 h 80"/>
                  <a:gd name="T28" fmla="*/ 13 w 54"/>
                  <a:gd name="T29" fmla="*/ 10 h 80"/>
                  <a:gd name="T30" fmla="*/ 18 w 54"/>
                  <a:gd name="T31" fmla="*/ 15 h 80"/>
                  <a:gd name="T32" fmla="*/ 13 w 54"/>
                  <a:gd name="T33" fmla="*/ 21 h 80"/>
                  <a:gd name="T34" fmla="*/ 7 w 54"/>
                  <a:gd name="T35" fmla="*/ 15 h 80"/>
                  <a:gd name="T36" fmla="*/ 13 w 54"/>
                  <a:gd name="T37"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80">
                    <a:moveTo>
                      <a:pt x="6" y="80"/>
                    </a:moveTo>
                    <a:cubicBezTo>
                      <a:pt x="47" y="80"/>
                      <a:pt x="47" y="80"/>
                      <a:pt x="47" y="80"/>
                    </a:cubicBezTo>
                    <a:cubicBezTo>
                      <a:pt x="51" y="80"/>
                      <a:pt x="54" y="77"/>
                      <a:pt x="54" y="74"/>
                    </a:cubicBezTo>
                    <a:cubicBezTo>
                      <a:pt x="54" y="7"/>
                      <a:pt x="54" y="7"/>
                      <a:pt x="54" y="7"/>
                    </a:cubicBezTo>
                    <a:cubicBezTo>
                      <a:pt x="54" y="3"/>
                      <a:pt x="51" y="0"/>
                      <a:pt x="47" y="0"/>
                    </a:cubicBezTo>
                    <a:cubicBezTo>
                      <a:pt x="6" y="0"/>
                      <a:pt x="6" y="0"/>
                      <a:pt x="6" y="0"/>
                    </a:cubicBezTo>
                    <a:cubicBezTo>
                      <a:pt x="3" y="0"/>
                      <a:pt x="0" y="3"/>
                      <a:pt x="0" y="7"/>
                    </a:cubicBezTo>
                    <a:cubicBezTo>
                      <a:pt x="0" y="74"/>
                      <a:pt x="0" y="74"/>
                      <a:pt x="0" y="74"/>
                    </a:cubicBezTo>
                    <a:cubicBezTo>
                      <a:pt x="0" y="77"/>
                      <a:pt x="3" y="80"/>
                      <a:pt x="6" y="80"/>
                    </a:cubicBezTo>
                    <a:close/>
                    <a:moveTo>
                      <a:pt x="41" y="10"/>
                    </a:moveTo>
                    <a:cubicBezTo>
                      <a:pt x="44" y="10"/>
                      <a:pt x="47" y="12"/>
                      <a:pt x="47" y="15"/>
                    </a:cubicBezTo>
                    <a:cubicBezTo>
                      <a:pt x="47" y="19"/>
                      <a:pt x="44" y="21"/>
                      <a:pt x="41" y="21"/>
                    </a:cubicBezTo>
                    <a:cubicBezTo>
                      <a:pt x="38" y="21"/>
                      <a:pt x="36" y="19"/>
                      <a:pt x="36" y="15"/>
                    </a:cubicBezTo>
                    <a:cubicBezTo>
                      <a:pt x="36" y="12"/>
                      <a:pt x="38" y="10"/>
                      <a:pt x="41" y="10"/>
                    </a:cubicBezTo>
                    <a:close/>
                    <a:moveTo>
                      <a:pt x="13" y="10"/>
                    </a:moveTo>
                    <a:cubicBezTo>
                      <a:pt x="16" y="10"/>
                      <a:pt x="18" y="12"/>
                      <a:pt x="18" y="15"/>
                    </a:cubicBezTo>
                    <a:cubicBezTo>
                      <a:pt x="18" y="19"/>
                      <a:pt x="16" y="21"/>
                      <a:pt x="13" y="21"/>
                    </a:cubicBezTo>
                    <a:cubicBezTo>
                      <a:pt x="9" y="21"/>
                      <a:pt x="7" y="19"/>
                      <a:pt x="7" y="15"/>
                    </a:cubicBezTo>
                    <a:cubicBezTo>
                      <a:pt x="7" y="12"/>
                      <a:pt x="9" y="10"/>
                      <a:pt x="1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71" name="Freeform 190"/>
              <p:cNvSpPr>
                <a:spLocks noEditPoints="1"/>
              </p:cNvSpPr>
              <p:nvPr/>
            </p:nvSpPr>
            <p:spPr bwMode="auto">
              <a:xfrm>
                <a:off x="2471" y="1574"/>
                <a:ext cx="108" cy="131"/>
              </a:xfrm>
              <a:custGeom>
                <a:avLst/>
                <a:gdLst>
                  <a:gd name="T0" fmla="*/ 44 w 74"/>
                  <a:gd name="T1" fmla="*/ 1 h 90"/>
                  <a:gd name="T2" fmla="*/ 5 w 74"/>
                  <a:gd name="T3" fmla="*/ 14 h 90"/>
                  <a:gd name="T4" fmla="*/ 1 w 74"/>
                  <a:gd name="T5" fmla="*/ 22 h 90"/>
                  <a:gd name="T6" fmla="*/ 22 w 74"/>
                  <a:gd name="T7" fmla="*/ 85 h 90"/>
                  <a:gd name="T8" fmla="*/ 30 w 74"/>
                  <a:gd name="T9" fmla="*/ 89 h 90"/>
                  <a:gd name="T10" fmla="*/ 69 w 74"/>
                  <a:gd name="T11" fmla="*/ 76 h 90"/>
                  <a:gd name="T12" fmla="*/ 73 w 74"/>
                  <a:gd name="T13" fmla="*/ 68 h 90"/>
                  <a:gd name="T14" fmla="*/ 52 w 74"/>
                  <a:gd name="T15" fmla="*/ 5 h 90"/>
                  <a:gd name="T16" fmla="*/ 44 w 74"/>
                  <a:gd name="T17" fmla="*/ 1 h 90"/>
                  <a:gd name="T18" fmla="*/ 33 w 74"/>
                  <a:gd name="T19" fmla="*/ 78 h 90"/>
                  <a:gd name="T20" fmla="*/ 26 w 74"/>
                  <a:gd name="T21" fmla="*/ 75 h 90"/>
                  <a:gd name="T22" fmla="*/ 30 w 74"/>
                  <a:gd name="T23" fmla="*/ 67 h 90"/>
                  <a:gd name="T24" fmla="*/ 37 w 74"/>
                  <a:gd name="T25" fmla="*/ 71 h 90"/>
                  <a:gd name="T26" fmla="*/ 33 w 74"/>
                  <a:gd name="T27" fmla="*/ 78 h 90"/>
                  <a:gd name="T28" fmla="*/ 60 w 74"/>
                  <a:gd name="T29" fmla="*/ 69 h 90"/>
                  <a:gd name="T30" fmla="*/ 53 w 74"/>
                  <a:gd name="T31" fmla="*/ 66 h 90"/>
                  <a:gd name="T32" fmla="*/ 56 w 74"/>
                  <a:gd name="T33" fmla="*/ 58 h 90"/>
                  <a:gd name="T34" fmla="*/ 63 w 74"/>
                  <a:gd name="T35" fmla="*/ 62 h 90"/>
                  <a:gd name="T36" fmla="*/ 60 w 74"/>
                  <a:gd name="T37"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90">
                    <a:moveTo>
                      <a:pt x="44" y="1"/>
                    </a:moveTo>
                    <a:cubicBezTo>
                      <a:pt x="5" y="14"/>
                      <a:pt x="5" y="14"/>
                      <a:pt x="5" y="14"/>
                    </a:cubicBezTo>
                    <a:cubicBezTo>
                      <a:pt x="2" y="15"/>
                      <a:pt x="0" y="19"/>
                      <a:pt x="1" y="22"/>
                    </a:cubicBezTo>
                    <a:cubicBezTo>
                      <a:pt x="22" y="85"/>
                      <a:pt x="22" y="85"/>
                      <a:pt x="22" y="85"/>
                    </a:cubicBezTo>
                    <a:cubicBezTo>
                      <a:pt x="24" y="88"/>
                      <a:pt x="27" y="90"/>
                      <a:pt x="30" y="89"/>
                    </a:cubicBezTo>
                    <a:cubicBezTo>
                      <a:pt x="69" y="76"/>
                      <a:pt x="69" y="76"/>
                      <a:pt x="69" y="76"/>
                    </a:cubicBezTo>
                    <a:cubicBezTo>
                      <a:pt x="72" y="75"/>
                      <a:pt x="74" y="71"/>
                      <a:pt x="73" y="68"/>
                    </a:cubicBezTo>
                    <a:cubicBezTo>
                      <a:pt x="52" y="5"/>
                      <a:pt x="52" y="5"/>
                      <a:pt x="52" y="5"/>
                    </a:cubicBezTo>
                    <a:cubicBezTo>
                      <a:pt x="50" y="2"/>
                      <a:pt x="47" y="0"/>
                      <a:pt x="44" y="1"/>
                    </a:cubicBezTo>
                    <a:close/>
                    <a:moveTo>
                      <a:pt x="33" y="78"/>
                    </a:moveTo>
                    <a:cubicBezTo>
                      <a:pt x="30" y="79"/>
                      <a:pt x="27" y="77"/>
                      <a:pt x="26" y="75"/>
                    </a:cubicBezTo>
                    <a:cubicBezTo>
                      <a:pt x="25" y="72"/>
                      <a:pt x="27" y="68"/>
                      <a:pt x="30" y="67"/>
                    </a:cubicBezTo>
                    <a:cubicBezTo>
                      <a:pt x="33" y="66"/>
                      <a:pt x="36" y="68"/>
                      <a:pt x="37" y="71"/>
                    </a:cubicBezTo>
                    <a:cubicBezTo>
                      <a:pt x="38" y="74"/>
                      <a:pt x="36" y="77"/>
                      <a:pt x="33" y="78"/>
                    </a:cubicBezTo>
                    <a:close/>
                    <a:moveTo>
                      <a:pt x="60" y="69"/>
                    </a:moveTo>
                    <a:cubicBezTo>
                      <a:pt x="57" y="70"/>
                      <a:pt x="54" y="68"/>
                      <a:pt x="53" y="66"/>
                    </a:cubicBezTo>
                    <a:cubicBezTo>
                      <a:pt x="52" y="63"/>
                      <a:pt x="53" y="59"/>
                      <a:pt x="56" y="58"/>
                    </a:cubicBezTo>
                    <a:cubicBezTo>
                      <a:pt x="59" y="57"/>
                      <a:pt x="63" y="59"/>
                      <a:pt x="63" y="62"/>
                    </a:cubicBezTo>
                    <a:cubicBezTo>
                      <a:pt x="64" y="65"/>
                      <a:pt x="63" y="68"/>
                      <a:pt x="60"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72" name="Freeform 191"/>
              <p:cNvSpPr>
                <a:spLocks noEditPoints="1"/>
              </p:cNvSpPr>
              <p:nvPr/>
            </p:nvSpPr>
            <p:spPr bwMode="auto">
              <a:xfrm>
                <a:off x="1802" y="860"/>
                <a:ext cx="84" cy="89"/>
              </a:xfrm>
              <a:custGeom>
                <a:avLst/>
                <a:gdLst>
                  <a:gd name="T0" fmla="*/ 23 w 58"/>
                  <a:gd name="T1" fmla="*/ 2 h 61"/>
                  <a:gd name="T2" fmla="*/ 2 w 58"/>
                  <a:gd name="T3" fmla="*/ 18 h 61"/>
                  <a:gd name="T4" fmla="*/ 2 w 58"/>
                  <a:gd name="T5" fmla="*/ 24 h 61"/>
                  <a:gd name="T6" fmla="*/ 29 w 58"/>
                  <a:gd name="T7" fmla="*/ 59 h 61"/>
                  <a:gd name="T8" fmla="*/ 35 w 58"/>
                  <a:gd name="T9" fmla="*/ 60 h 61"/>
                  <a:gd name="T10" fmla="*/ 56 w 58"/>
                  <a:gd name="T11" fmla="*/ 43 h 61"/>
                  <a:gd name="T12" fmla="*/ 57 w 58"/>
                  <a:gd name="T13" fmla="*/ 37 h 61"/>
                  <a:gd name="T14" fmla="*/ 29 w 58"/>
                  <a:gd name="T15" fmla="*/ 3 h 61"/>
                  <a:gd name="T16" fmla="*/ 23 w 58"/>
                  <a:gd name="T17" fmla="*/ 2 h 61"/>
                  <a:gd name="T18" fmla="*/ 34 w 58"/>
                  <a:gd name="T19" fmla="*/ 52 h 61"/>
                  <a:gd name="T20" fmla="*/ 29 w 58"/>
                  <a:gd name="T21" fmla="*/ 52 h 61"/>
                  <a:gd name="T22" fmla="*/ 29 w 58"/>
                  <a:gd name="T23" fmla="*/ 47 h 61"/>
                  <a:gd name="T24" fmla="*/ 35 w 58"/>
                  <a:gd name="T25" fmla="*/ 47 h 61"/>
                  <a:gd name="T26" fmla="*/ 34 w 58"/>
                  <a:gd name="T27" fmla="*/ 52 h 61"/>
                  <a:gd name="T28" fmla="*/ 49 w 58"/>
                  <a:gd name="T29" fmla="*/ 41 h 61"/>
                  <a:gd name="T30" fmla="*/ 44 w 58"/>
                  <a:gd name="T31" fmla="*/ 40 h 61"/>
                  <a:gd name="T32" fmla="*/ 44 w 58"/>
                  <a:gd name="T33" fmla="*/ 35 h 61"/>
                  <a:gd name="T34" fmla="*/ 49 w 58"/>
                  <a:gd name="T35" fmla="*/ 36 h 61"/>
                  <a:gd name="T36" fmla="*/ 49 w 58"/>
                  <a:gd name="T37" fmla="*/ 4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61">
                    <a:moveTo>
                      <a:pt x="23" y="2"/>
                    </a:moveTo>
                    <a:cubicBezTo>
                      <a:pt x="2" y="18"/>
                      <a:pt x="2" y="18"/>
                      <a:pt x="2" y="18"/>
                    </a:cubicBezTo>
                    <a:cubicBezTo>
                      <a:pt x="0" y="20"/>
                      <a:pt x="0" y="23"/>
                      <a:pt x="2" y="24"/>
                    </a:cubicBezTo>
                    <a:cubicBezTo>
                      <a:pt x="29" y="59"/>
                      <a:pt x="29" y="59"/>
                      <a:pt x="29" y="59"/>
                    </a:cubicBezTo>
                    <a:cubicBezTo>
                      <a:pt x="30" y="61"/>
                      <a:pt x="33" y="61"/>
                      <a:pt x="35" y="60"/>
                    </a:cubicBezTo>
                    <a:cubicBezTo>
                      <a:pt x="56" y="43"/>
                      <a:pt x="56" y="43"/>
                      <a:pt x="56" y="43"/>
                    </a:cubicBezTo>
                    <a:cubicBezTo>
                      <a:pt x="58" y="42"/>
                      <a:pt x="58" y="39"/>
                      <a:pt x="57" y="37"/>
                    </a:cubicBezTo>
                    <a:cubicBezTo>
                      <a:pt x="29" y="3"/>
                      <a:pt x="29" y="3"/>
                      <a:pt x="29" y="3"/>
                    </a:cubicBezTo>
                    <a:cubicBezTo>
                      <a:pt x="28" y="1"/>
                      <a:pt x="25" y="0"/>
                      <a:pt x="23" y="2"/>
                    </a:cubicBezTo>
                    <a:close/>
                    <a:moveTo>
                      <a:pt x="34" y="52"/>
                    </a:moveTo>
                    <a:cubicBezTo>
                      <a:pt x="32" y="54"/>
                      <a:pt x="30" y="53"/>
                      <a:pt x="29" y="52"/>
                    </a:cubicBezTo>
                    <a:cubicBezTo>
                      <a:pt x="27" y="50"/>
                      <a:pt x="28" y="48"/>
                      <a:pt x="29" y="47"/>
                    </a:cubicBezTo>
                    <a:cubicBezTo>
                      <a:pt x="31" y="45"/>
                      <a:pt x="33" y="46"/>
                      <a:pt x="35" y="47"/>
                    </a:cubicBezTo>
                    <a:cubicBezTo>
                      <a:pt x="36" y="49"/>
                      <a:pt x="36" y="51"/>
                      <a:pt x="34" y="52"/>
                    </a:cubicBezTo>
                    <a:close/>
                    <a:moveTo>
                      <a:pt x="49" y="41"/>
                    </a:moveTo>
                    <a:cubicBezTo>
                      <a:pt x="47" y="42"/>
                      <a:pt x="45" y="42"/>
                      <a:pt x="44" y="40"/>
                    </a:cubicBezTo>
                    <a:cubicBezTo>
                      <a:pt x="42" y="39"/>
                      <a:pt x="43" y="36"/>
                      <a:pt x="44" y="35"/>
                    </a:cubicBezTo>
                    <a:cubicBezTo>
                      <a:pt x="46" y="34"/>
                      <a:pt x="48" y="34"/>
                      <a:pt x="49" y="36"/>
                    </a:cubicBezTo>
                    <a:cubicBezTo>
                      <a:pt x="51" y="37"/>
                      <a:pt x="50" y="40"/>
                      <a:pt x="49"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73" name="Freeform 192"/>
              <p:cNvSpPr/>
              <p:nvPr/>
            </p:nvSpPr>
            <p:spPr bwMode="auto">
              <a:xfrm>
                <a:off x="1703" y="2842"/>
                <a:ext cx="263" cy="182"/>
              </a:xfrm>
              <a:custGeom>
                <a:avLst/>
                <a:gdLst>
                  <a:gd name="T0" fmla="*/ 181 w 181"/>
                  <a:gd name="T1" fmla="*/ 113 h 125"/>
                  <a:gd name="T2" fmla="*/ 169 w 181"/>
                  <a:gd name="T3" fmla="*/ 125 h 125"/>
                  <a:gd name="T4" fmla="*/ 12 w 181"/>
                  <a:gd name="T5" fmla="*/ 125 h 125"/>
                  <a:gd name="T6" fmla="*/ 0 w 181"/>
                  <a:gd name="T7" fmla="*/ 113 h 125"/>
                  <a:gd name="T8" fmla="*/ 0 w 181"/>
                  <a:gd name="T9" fmla="*/ 12 h 125"/>
                  <a:gd name="T10" fmla="*/ 12 w 181"/>
                  <a:gd name="T11" fmla="*/ 0 h 125"/>
                  <a:gd name="T12" fmla="*/ 169 w 181"/>
                  <a:gd name="T13" fmla="*/ 0 h 125"/>
                  <a:gd name="T14" fmla="*/ 181 w 181"/>
                  <a:gd name="T15" fmla="*/ 12 h 125"/>
                  <a:gd name="T16" fmla="*/ 181 w 181"/>
                  <a:gd name="T17" fmla="*/ 11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125">
                    <a:moveTo>
                      <a:pt x="181" y="113"/>
                    </a:moveTo>
                    <a:cubicBezTo>
                      <a:pt x="181" y="120"/>
                      <a:pt x="176" y="125"/>
                      <a:pt x="169" y="125"/>
                    </a:cubicBezTo>
                    <a:cubicBezTo>
                      <a:pt x="12" y="125"/>
                      <a:pt x="12" y="125"/>
                      <a:pt x="12" y="125"/>
                    </a:cubicBezTo>
                    <a:cubicBezTo>
                      <a:pt x="5" y="125"/>
                      <a:pt x="0" y="120"/>
                      <a:pt x="0" y="113"/>
                    </a:cubicBezTo>
                    <a:cubicBezTo>
                      <a:pt x="0" y="12"/>
                      <a:pt x="0" y="12"/>
                      <a:pt x="0" y="12"/>
                    </a:cubicBezTo>
                    <a:cubicBezTo>
                      <a:pt x="0" y="5"/>
                      <a:pt x="5" y="0"/>
                      <a:pt x="12" y="0"/>
                    </a:cubicBezTo>
                    <a:cubicBezTo>
                      <a:pt x="169" y="0"/>
                      <a:pt x="169" y="0"/>
                      <a:pt x="169" y="0"/>
                    </a:cubicBezTo>
                    <a:cubicBezTo>
                      <a:pt x="176" y="0"/>
                      <a:pt x="181" y="5"/>
                      <a:pt x="181" y="12"/>
                    </a:cubicBezTo>
                    <a:lnTo>
                      <a:pt x="181" y="113"/>
                    </a:lnTo>
                    <a:close/>
                  </a:path>
                </a:pathLst>
              </a:custGeom>
              <a:grpFill/>
              <a:ln w="26988" cap="flat">
                <a:noFill/>
                <a:prstDash val="solid"/>
                <a:miter lim="800000"/>
              </a:ln>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74" name="Rectangle 193"/>
              <p:cNvSpPr>
                <a:spLocks noChangeArrowheads="1"/>
              </p:cNvSpPr>
              <p:nvPr/>
            </p:nvSpPr>
            <p:spPr bwMode="auto">
              <a:xfrm>
                <a:off x="1809" y="2948"/>
                <a:ext cx="117"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75" name="Rectangle 194"/>
              <p:cNvSpPr>
                <a:spLocks noChangeArrowheads="1"/>
              </p:cNvSpPr>
              <p:nvPr/>
            </p:nvSpPr>
            <p:spPr bwMode="auto">
              <a:xfrm>
                <a:off x="1853" y="2983"/>
                <a:ext cx="73"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76" name="Rectangle 195"/>
              <p:cNvSpPr>
                <a:spLocks noChangeArrowheads="1"/>
              </p:cNvSpPr>
              <p:nvPr/>
            </p:nvSpPr>
            <p:spPr bwMode="auto">
              <a:xfrm>
                <a:off x="1707" y="2893"/>
                <a:ext cx="256" cy="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77" name="Freeform 196"/>
              <p:cNvSpPr/>
              <p:nvPr/>
            </p:nvSpPr>
            <p:spPr bwMode="auto">
              <a:xfrm>
                <a:off x="787" y="1959"/>
                <a:ext cx="280" cy="194"/>
              </a:xfrm>
              <a:custGeom>
                <a:avLst/>
                <a:gdLst>
                  <a:gd name="T0" fmla="*/ 193 w 193"/>
                  <a:gd name="T1" fmla="*/ 121 h 133"/>
                  <a:gd name="T2" fmla="*/ 180 w 193"/>
                  <a:gd name="T3" fmla="*/ 133 h 133"/>
                  <a:gd name="T4" fmla="*/ 13 w 193"/>
                  <a:gd name="T5" fmla="*/ 133 h 133"/>
                  <a:gd name="T6" fmla="*/ 0 w 193"/>
                  <a:gd name="T7" fmla="*/ 121 h 133"/>
                  <a:gd name="T8" fmla="*/ 0 w 193"/>
                  <a:gd name="T9" fmla="*/ 13 h 133"/>
                  <a:gd name="T10" fmla="*/ 13 w 193"/>
                  <a:gd name="T11" fmla="*/ 0 h 133"/>
                  <a:gd name="T12" fmla="*/ 180 w 193"/>
                  <a:gd name="T13" fmla="*/ 0 h 133"/>
                  <a:gd name="T14" fmla="*/ 193 w 193"/>
                  <a:gd name="T15" fmla="*/ 13 h 133"/>
                  <a:gd name="T16" fmla="*/ 193 w 193"/>
                  <a:gd name="T17"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33">
                    <a:moveTo>
                      <a:pt x="193" y="121"/>
                    </a:moveTo>
                    <a:cubicBezTo>
                      <a:pt x="193" y="128"/>
                      <a:pt x="187" y="133"/>
                      <a:pt x="180" y="133"/>
                    </a:cubicBezTo>
                    <a:cubicBezTo>
                      <a:pt x="13" y="133"/>
                      <a:pt x="13" y="133"/>
                      <a:pt x="13" y="133"/>
                    </a:cubicBezTo>
                    <a:cubicBezTo>
                      <a:pt x="6" y="133"/>
                      <a:pt x="0" y="128"/>
                      <a:pt x="0" y="121"/>
                    </a:cubicBezTo>
                    <a:cubicBezTo>
                      <a:pt x="0" y="13"/>
                      <a:pt x="0" y="13"/>
                      <a:pt x="0" y="13"/>
                    </a:cubicBezTo>
                    <a:cubicBezTo>
                      <a:pt x="0" y="5"/>
                      <a:pt x="6" y="0"/>
                      <a:pt x="13" y="0"/>
                    </a:cubicBezTo>
                    <a:cubicBezTo>
                      <a:pt x="180" y="0"/>
                      <a:pt x="180" y="0"/>
                      <a:pt x="180" y="0"/>
                    </a:cubicBezTo>
                    <a:cubicBezTo>
                      <a:pt x="187" y="0"/>
                      <a:pt x="193" y="5"/>
                      <a:pt x="193" y="13"/>
                    </a:cubicBezTo>
                    <a:lnTo>
                      <a:pt x="193" y="121"/>
                    </a:lnTo>
                    <a:close/>
                  </a:path>
                </a:pathLst>
              </a:custGeom>
              <a:grpFill/>
              <a:ln w="26988" cap="flat">
                <a:noFill/>
                <a:prstDash val="solid"/>
                <a:miter lim="800000"/>
              </a:ln>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78" name="Rectangle 197"/>
              <p:cNvSpPr>
                <a:spLocks noChangeArrowheads="1"/>
              </p:cNvSpPr>
              <p:nvPr/>
            </p:nvSpPr>
            <p:spPr bwMode="auto">
              <a:xfrm>
                <a:off x="900" y="2073"/>
                <a:ext cx="124"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79" name="Rectangle 198"/>
              <p:cNvSpPr>
                <a:spLocks noChangeArrowheads="1"/>
              </p:cNvSpPr>
              <p:nvPr/>
            </p:nvSpPr>
            <p:spPr bwMode="auto">
              <a:xfrm>
                <a:off x="947" y="2109"/>
                <a:ext cx="77"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80" name="Rectangle 199"/>
              <p:cNvSpPr>
                <a:spLocks noChangeArrowheads="1"/>
              </p:cNvSpPr>
              <p:nvPr/>
            </p:nvSpPr>
            <p:spPr bwMode="auto">
              <a:xfrm>
                <a:off x="791" y="2013"/>
                <a:ext cx="273" cy="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81" name="Freeform 200"/>
              <p:cNvSpPr/>
              <p:nvPr/>
            </p:nvSpPr>
            <p:spPr bwMode="auto">
              <a:xfrm>
                <a:off x="630" y="1175"/>
                <a:ext cx="260" cy="185"/>
              </a:xfrm>
              <a:custGeom>
                <a:avLst/>
                <a:gdLst>
                  <a:gd name="T0" fmla="*/ 173 w 179"/>
                  <a:gd name="T1" fmla="*/ 110 h 127"/>
                  <a:gd name="T2" fmla="*/ 167 w 179"/>
                  <a:gd name="T3" fmla="*/ 110 h 127"/>
                  <a:gd name="T4" fmla="*/ 162 w 179"/>
                  <a:gd name="T5" fmla="*/ 115 h 127"/>
                  <a:gd name="T6" fmla="*/ 17 w 179"/>
                  <a:gd name="T7" fmla="*/ 115 h 127"/>
                  <a:gd name="T8" fmla="*/ 12 w 179"/>
                  <a:gd name="T9" fmla="*/ 110 h 127"/>
                  <a:gd name="T10" fmla="*/ 12 w 179"/>
                  <a:gd name="T11" fmla="*/ 17 h 127"/>
                  <a:gd name="T12" fmla="*/ 17 w 179"/>
                  <a:gd name="T13" fmla="*/ 12 h 127"/>
                  <a:gd name="T14" fmla="*/ 162 w 179"/>
                  <a:gd name="T15" fmla="*/ 12 h 127"/>
                  <a:gd name="T16" fmla="*/ 167 w 179"/>
                  <a:gd name="T17" fmla="*/ 17 h 127"/>
                  <a:gd name="T18" fmla="*/ 167 w 179"/>
                  <a:gd name="T19" fmla="*/ 110 h 127"/>
                  <a:gd name="T20" fmla="*/ 173 w 179"/>
                  <a:gd name="T21" fmla="*/ 110 h 127"/>
                  <a:gd name="T22" fmla="*/ 179 w 179"/>
                  <a:gd name="T23" fmla="*/ 110 h 127"/>
                  <a:gd name="T24" fmla="*/ 179 w 179"/>
                  <a:gd name="T25" fmla="*/ 17 h 127"/>
                  <a:gd name="T26" fmla="*/ 162 w 179"/>
                  <a:gd name="T27" fmla="*/ 0 h 127"/>
                  <a:gd name="T28" fmla="*/ 17 w 179"/>
                  <a:gd name="T29" fmla="*/ 0 h 127"/>
                  <a:gd name="T30" fmla="*/ 0 w 179"/>
                  <a:gd name="T31" fmla="*/ 17 h 127"/>
                  <a:gd name="T32" fmla="*/ 0 w 179"/>
                  <a:gd name="T33" fmla="*/ 110 h 127"/>
                  <a:gd name="T34" fmla="*/ 17 w 179"/>
                  <a:gd name="T35" fmla="*/ 127 h 127"/>
                  <a:gd name="T36" fmla="*/ 162 w 179"/>
                  <a:gd name="T37" fmla="*/ 127 h 127"/>
                  <a:gd name="T38" fmla="*/ 179 w 179"/>
                  <a:gd name="T39" fmla="*/ 110 h 127"/>
                  <a:gd name="T40" fmla="*/ 173 w 179"/>
                  <a:gd name="T41" fmla="*/ 11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9" h="127">
                    <a:moveTo>
                      <a:pt x="173" y="110"/>
                    </a:moveTo>
                    <a:cubicBezTo>
                      <a:pt x="167" y="110"/>
                      <a:pt x="167" y="110"/>
                      <a:pt x="167" y="110"/>
                    </a:cubicBezTo>
                    <a:cubicBezTo>
                      <a:pt x="167" y="113"/>
                      <a:pt x="165" y="115"/>
                      <a:pt x="162" y="115"/>
                    </a:cubicBezTo>
                    <a:cubicBezTo>
                      <a:pt x="17" y="115"/>
                      <a:pt x="17" y="115"/>
                      <a:pt x="17" y="115"/>
                    </a:cubicBezTo>
                    <a:cubicBezTo>
                      <a:pt x="14" y="115"/>
                      <a:pt x="12" y="113"/>
                      <a:pt x="12" y="110"/>
                    </a:cubicBezTo>
                    <a:cubicBezTo>
                      <a:pt x="12" y="17"/>
                      <a:pt x="12" y="17"/>
                      <a:pt x="12" y="17"/>
                    </a:cubicBezTo>
                    <a:cubicBezTo>
                      <a:pt x="12" y="14"/>
                      <a:pt x="14" y="12"/>
                      <a:pt x="17" y="12"/>
                    </a:cubicBezTo>
                    <a:cubicBezTo>
                      <a:pt x="162" y="12"/>
                      <a:pt x="162" y="12"/>
                      <a:pt x="162" y="12"/>
                    </a:cubicBezTo>
                    <a:cubicBezTo>
                      <a:pt x="165" y="12"/>
                      <a:pt x="167" y="14"/>
                      <a:pt x="167" y="17"/>
                    </a:cubicBezTo>
                    <a:cubicBezTo>
                      <a:pt x="167" y="110"/>
                      <a:pt x="167" y="110"/>
                      <a:pt x="167" y="110"/>
                    </a:cubicBezTo>
                    <a:cubicBezTo>
                      <a:pt x="173" y="110"/>
                      <a:pt x="173" y="110"/>
                      <a:pt x="173" y="110"/>
                    </a:cubicBezTo>
                    <a:cubicBezTo>
                      <a:pt x="179" y="110"/>
                      <a:pt x="179" y="110"/>
                      <a:pt x="179" y="110"/>
                    </a:cubicBezTo>
                    <a:cubicBezTo>
                      <a:pt x="179" y="17"/>
                      <a:pt x="179" y="17"/>
                      <a:pt x="179" y="17"/>
                    </a:cubicBezTo>
                    <a:cubicBezTo>
                      <a:pt x="179" y="7"/>
                      <a:pt x="172" y="0"/>
                      <a:pt x="162" y="0"/>
                    </a:cubicBezTo>
                    <a:cubicBezTo>
                      <a:pt x="17" y="0"/>
                      <a:pt x="17" y="0"/>
                      <a:pt x="17" y="0"/>
                    </a:cubicBezTo>
                    <a:cubicBezTo>
                      <a:pt x="8" y="0"/>
                      <a:pt x="0" y="7"/>
                      <a:pt x="0" y="17"/>
                    </a:cubicBezTo>
                    <a:cubicBezTo>
                      <a:pt x="0" y="110"/>
                      <a:pt x="0" y="110"/>
                      <a:pt x="0" y="110"/>
                    </a:cubicBezTo>
                    <a:cubicBezTo>
                      <a:pt x="0" y="120"/>
                      <a:pt x="8" y="127"/>
                      <a:pt x="17" y="127"/>
                    </a:cubicBezTo>
                    <a:cubicBezTo>
                      <a:pt x="162" y="127"/>
                      <a:pt x="162" y="127"/>
                      <a:pt x="162" y="127"/>
                    </a:cubicBezTo>
                    <a:cubicBezTo>
                      <a:pt x="172" y="127"/>
                      <a:pt x="179" y="120"/>
                      <a:pt x="179" y="110"/>
                    </a:cubicBezTo>
                    <a:cubicBezTo>
                      <a:pt x="173" y="110"/>
                      <a:pt x="173" y="110"/>
                      <a:pt x="173" y="1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82" name="Rectangle 201"/>
              <p:cNvSpPr>
                <a:spLocks noChangeArrowheads="1"/>
              </p:cNvSpPr>
              <p:nvPr/>
            </p:nvSpPr>
            <p:spPr bwMode="auto">
              <a:xfrm>
                <a:off x="736" y="1282"/>
                <a:ext cx="107"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83" name="Rectangle 202"/>
              <p:cNvSpPr>
                <a:spLocks noChangeArrowheads="1"/>
              </p:cNvSpPr>
              <p:nvPr/>
            </p:nvSpPr>
            <p:spPr bwMode="auto">
              <a:xfrm>
                <a:off x="778" y="1314"/>
                <a:ext cx="65"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84" name="Rectangle 203"/>
              <p:cNvSpPr>
                <a:spLocks noChangeArrowheads="1"/>
              </p:cNvSpPr>
              <p:nvPr/>
            </p:nvSpPr>
            <p:spPr bwMode="auto">
              <a:xfrm>
                <a:off x="643" y="1231"/>
                <a:ext cx="235" cy="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85" name="Freeform 204"/>
              <p:cNvSpPr/>
              <p:nvPr/>
            </p:nvSpPr>
            <p:spPr bwMode="auto">
              <a:xfrm>
                <a:off x="2048" y="895"/>
                <a:ext cx="185" cy="128"/>
              </a:xfrm>
              <a:custGeom>
                <a:avLst/>
                <a:gdLst>
                  <a:gd name="T0" fmla="*/ 127 w 127"/>
                  <a:gd name="T1" fmla="*/ 80 h 88"/>
                  <a:gd name="T2" fmla="*/ 119 w 127"/>
                  <a:gd name="T3" fmla="*/ 88 h 88"/>
                  <a:gd name="T4" fmla="*/ 9 w 127"/>
                  <a:gd name="T5" fmla="*/ 88 h 88"/>
                  <a:gd name="T6" fmla="*/ 0 w 127"/>
                  <a:gd name="T7" fmla="*/ 80 h 88"/>
                  <a:gd name="T8" fmla="*/ 0 w 127"/>
                  <a:gd name="T9" fmla="*/ 9 h 88"/>
                  <a:gd name="T10" fmla="*/ 9 w 127"/>
                  <a:gd name="T11" fmla="*/ 0 h 88"/>
                  <a:gd name="T12" fmla="*/ 119 w 127"/>
                  <a:gd name="T13" fmla="*/ 0 h 88"/>
                  <a:gd name="T14" fmla="*/ 127 w 127"/>
                  <a:gd name="T15" fmla="*/ 9 h 88"/>
                  <a:gd name="T16" fmla="*/ 127 w 127"/>
                  <a:gd name="T17"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88">
                    <a:moveTo>
                      <a:pt x="127" y="80"/>
                    </a:moveTo>
                    <a:cubicBezTo>
                      <a:pt x="127" y="84"/>
                      <a:pt x="123" y="88"/>
                      <a:pt x="119" y="88"/>
                    </a:cubicBezTo>
                    <a:cubicBezTo>
                      <a:pt x="9" y="88"/>
                      <a:pt x="9" y="88"/>
                      <a:pt x="9" y="88"/>
                    </a:cubicBezTo>
                    <a:cubicBezTo>
                      <a:pt x="4" y="88"/>
                      <a:pt x="0" y="84"/>
                      <a:pt x="0" y="80"/>
                    </a:cubicBezTo>
                    <a:cubicBezTo>
                      <a:pt x="0" y="9"/>
                      <a:pt x="0" y="9"/>
                      <a:pt x="0" y="9"/>
                    </a:cubicBezTo>
                    <a:cubicBezTo>
                      <a:pt x="0" y="4"/>
                      <a:pt x="4" y="0"/>
                      <a:pt x="9" y="0"/>
                    </a:cubicBezTo>
                    <a:cubicBezTo>
                      <a:pt x="119" y="0"/>
                      <a:pt x="119" y="0"/>
                      <a:pt x="119" y="0"/>
                    </a:cubicBezTo>
                    <a:cubicBezTo>
                      <a:pt x="123" y="0"/>
                      <a:pt x="127" y="4"/>
                      <a:pt x="127" y="9"/>
                    </a:cubicBezTo>
                    <a:lnTo>
                      <a:pt x="127" y="80"/>
                    </a:lnTo>
                    <a:close/>
                  </a:path>
                </a:pathLst>
              </a:custGeom>
              <a:grpFill/>
              <a:ln w="26988" cap="flat">
                <a:noFill/>
                <a:prstDash val="solid"/>
                <a:miter lim="800000"/>
              </a:ln>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6" name="Group 406"/>
            <p:cNvGrpSpPr/>
            <p:nvPr/>
          </p:nvGrpSpPr>
          <p:grpSpPr bwMode="auto">
            <a:xfrm>
              <a:off x="586" y="587"/>
              <a:ext cx="2147" cy="2825"/>
              <a:chOff x="586" y="587"/>
              <a:chExt cx="2147" cy="2825"/>
            </a:xfrm>
            <a:grpFill/>
          </p:grpSpPr>
          <p:sp>
            <p:nvSpPr>
              <p:cNvPr id="188" name="Rectangle 206"/>
              <p:cNvSpPr>
                <a:spLocks noChangeArrowheads="1"/>
              </p:cNvSpPr>
              <p:nvPr/>
            </p:nvSpPr>
            <p:spPr bwMode="auto">
              <a:xfrm>
                <a:off x="2122" y="969"/>
                <a:ext cx="81"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9" name="Rectangle 207"/>
              <p:cNvSpPr>
                <a:spLocks noChangeArrowheads="1"/>
              </p:cNvSpPr>
              <p:nvPr/>
            </p:nvSpPr>
            <p:spPr bwMode="auto">
              <a:xfrm>
                <a:off x="2154" y="994"/>
                <a:ext cx="49"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90" name="Rectangle 208"/>
              <p:cNvSpPr>
                <a:spLocks noChangeArrowheads="1"/>
              </p:cNvSpPr>
              <p:nvPr/>
            </p:nvSpPr>
            <p:spPr bwMode="auto">
              <a:xfrm>
                <a:off x="2052" y="931"/>
                <a:ext cx="179" cy="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91" name="Freeform 209"/>
              <p:cNvSpPr/>
              <p:nvPr/>
            </p:nvSpPr>
            <p:spPr bwMode="auto">
              <a:xfrm>
                <a:off x="2061" y="1439"/>
                <a:ext cx="166" cy="116"/>
              </a:xfrm>
              <a:custGeom>
                <a:avLst/>
                <a:gdLst>
                  <a:gd name="T0" fmla="*/ 114 w 114"/>
                  <a:gd name="T1" fmla="*/ 72 h 80"/>
                  <a:gd name="T2" fmla="*/ 107 w 114"/>
                  <a:gd name="T3" fmla="*/ 80 h 80"/>
                  <a:gd name="T4" fmla="*/ 7 w 114"/>
                  <a:gd name="T5" fmla="*/ 80 h 80"/>
                  <a:gd name="T6" fmla="*/ 0 w 114"/>
                  <a:gd name="T7" fmla="*/ 72 h 80"/>
                  <a:gd name="T8" fmla="*/ 0 w 114"/>
                  <a:gd name="T9" fmla="*/ 8 h 80"/>
                  <a:gd name="T10" fmla="*/ 7 w 114"/>
                  <a:gd name="T11" fmla="*/ 0 h 80"/>
                  <a:gd name="T12" fmla="*/ 107 w 114"/>
                  <a:gd name="T13" fmla="*/ 0 h 80"/>
                  <a:gd name="T14" fmla="*/ 114 w 114"/>
                  <a:gd name="T15" fmla="*/ 8 h 80"/>
                  <a:gd name="T16" fmla="*/ 114 w 114"/>
                  <a:gd name="T17"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80">
                    <a:moveTo>
                      <a:pt x="114" y="72"/>
                    </a:moveTo>
                    <a:cubicBezTo>
                      <a:pt x="114" y="76"/>
                      <a:pt x="111" y="80"/>
                      <a:pt x="107" y="80"/>
                    </a:cubicBezTo>
                    <a:cubicBezTo>
                      <a:pt x="7" y="80"/>
                      <a:pt x="7" y="80"/>
                      <a:pt x="7" y="80"/>
                    </a:cubicBezTo>
                    <a:cubicBezTo>
                      <a:pt x="3" y="80"/>
                      <a:pt x="0" y="76"/>
                      <a:pt x="0" y="72"/>
                    </a:cubicBezTo>
                    <a:cubicBezTo>
                      <a:pt x="0" y="8"/>
                      <a:pt x="0" y="8"/>
                      <a:pt x="0" y="8"/>
                    </a:cubicBezTo>
                    <a:cubicBezTo>
                      <a:pt x="0" y="4"/>
                      <a:pt x="3" y="0"/>
                      <a:pt x="7" y="0"/>
                    </a:cubicBezTo>
                    <a:cubicBezTo>
                      <a:pt x="107" y="0"/>
                      <a:pt x="107" y="0"/>
                      <a:pt x="107" y="0"/>
                    </a:cubicBezTo>
                    <a:cubicBezTo>
                      <a:pt x="111" y="0"/>
                      <a:pt x="114" y="4"/>
                      <a:pt x="114" y="8"/>
                    </a:cubicBezTo>
                    <a:lnTo>
                      <a:pt x="114" y="72"/>
                    </a:lnTo>
                    <a:close/>
                  </a:path>
                </a:pathLst>
              </a:custGeom>
              <a:grpFill/>
              <a:ln w="26988" cap="flat">
                <a:noFill/>
                <a:prstDash val="solid"/>
                <a:miter lim="800000"/>
              </a:ln>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92" name="Rectangle 210"/>
              <p:cNvSpPr>
                <a:spLocks noChangeArrowheads="1"/>
              </p:cNvSpPr>
              <p:nvPr/>
            </p:nvSpPr>
            <p:spPr bwMode="auto">
              <a:xfrm>
                <a:off x="2128" y="1506"/>
                <a:ext cx="73" cy="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93" name="Rectangle 211"/>
              <p:cNvSpPr>
                <a:spLocks noChangeArrowheads="1"/>
              </p:cNvSpPr>
              <p:nvPr/>
            </p:nvSpPr>
            <p:spPr bwMode="auto">
              <a:xfrm>
                <a:off x="2155" y="1529"/>
                <a:ext cx="46"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94" name="Rectangle 212"/>
              <p:cNvSpPr>
                <a:spLocks noChangeArrowheads="1"/>
              </p:cNvSpPr>
              <p:nvPr/>
            </p:nvSpPr>
            <p:spPr bwMode="auto">
              <a:xfrm>
                <a:off x="2064" y="1471"/>
                <a:ext cx="161" cy="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95" name="Freeform 213"/>
              <p:cNvSpPr>
                <a:spLocks noEditPoints="1"/>
              </p:cNvSpPr>
              <p:nvPr/>
            </p:nvSpPr>
            <p:spPr bwMode="auto">
              <a:xfrm>
                <a:off x="781" y="1655"/>
                <a:ext cx="246" cy="256"/>
              </a:xfrm>
              <a:custGeom>
                <a:avLst/>
                <a:gdLst>
                  <a:gd name="T0" fmla="*/ 128 w 246"/>
                  <a:gd name="T1" fmla="*/ 13 h 256"/>
                  <a:gd name="T2" fmla="*/ 128 w 246"/>
                  <a:gd name="T3" fmla="*/ 0 h 256"/>
                  <a:gd name="T4" fmla="*/ 100 w 246"/>
                  <a:gd name="T5" fmla="*/ 0 h 256"/>
                  <a:gd name="T6" fmla="*/ 100 w 246"/>
                  <a:gd name="T7" fmla="*/ 25 h 256"/>
                  <a:gd name="T8" fmla="*/ 67 w 246"/>
                  <a:gd name="T9" fmla="*/ 25 h 256"/>
                  <a:gd name="T10" fmla="*/ 64 w 246"/>
                  <a:gd name="T11" fmla="*/ 12 h 256"/>
                  <a:gd name="T12" fmla="*/ 11 w 246"/>
                  <a:gd name="T13" fmla="*/ 12 h 256"/>
                  <a:gd name="T14" fmla="*/ 11 w 246"/>
                  <a:gd name="T15" fmla="*/ 114 h 256"/>
                  <a:gd name="T16" fmla="*/ 0 w 246"/>
                  <a:gd name="T17" fmla="*/ 114 h 256"/>
                  <a:gd name="T18" fmla="*/ 0 w 246"/>
                  <a:gd name="T19" fmla="*/ 127 h 256"/>
                  <a:gd name="T20" fmla="*/ 10 w 246"/>
                  <a:gd name="T21" fmla="*/ 127 h 256"/>
                  <a:gd name="T22" fmla="*/ 10 w 246"/>
                  <a:gd name="T23" fmla="*/ 256 h 256"/>
                  <a:gd name="T24" fmla="*/ 224 w 246"/>
                  <a:gd name="T25" fmla="*/ 256 h 256"/>
                  <a:gd name="T26" fmla="*/ 224 w 246"/>
                  <a:gd name="T27" fmla="*/ 131 h 256"/>
                  <a:gd name="T28" fmla="*/ 246 w 246"/>
                  <a:gd name="T29" fmla="*/ 131 h 256"/>
                  <a:gd name="T30" fmla="*/ 128 w 246"/>
                  <a:gd name="T31" fmla="*/ 13 h 256"/>
                  <a:gd name="T32" fmla="*/ 57 w 246"/>
                  <a:gd name="T33" fmla="*/ 210 h 256"/>
                  <a:gd name="T34" fmla="*/ 39 w 246"/>
                  <a:gd name="T35" fmla="*/ 210 h 256"/>
                  <a:gd name="T36" fmla="*/ 39 w 246"/>
                  <a:gd name="T37" fmla="*/ 192 h 256"/>
                  <a:gd name="T38" fmla="*/ 57 w 246"/>
                  <a:gd name="T39" fmla="*/ 192 h 256"/>
                  <a:gd name="T40" fmla="*/ 57 w 246"/>
                  <a:gd name="T41" fmla="*/ 210 h 256"/>
                  <a:gd name="T42" fmla="*/ 57 w 246"/>
                  <a:gd name="T43" fmla="*/ 172 h 256"/>
                  <a:gd name="T44" fmla="*/ 39 w 246"/>
                  <a:gd name="T45" fmla="*/ 172 h 256"/>
                  <a:gd name="T46" fmla="*/ 39 w 246"/>
                  <a:gd name="T47" fmla="*/ 155 h 256"/>
                  <a:gd name="T48" fmla="*/ 57 w 246"/>
                  <a:gd name="T49" fmla="*/ 155 h 256"/>
                  <a:gd name="T50" fmla="*/ 57 w 246"/>
                  <a:gd name="T51" fmla="*/ 172 h 256"/>
                  <a:gd name="T52" fmla="*/ 97 w 246"/>
                  <a:gd name="T53" fmla="*/ 210 h 256"/>
                  <a:gd name="T54" fmla="*/ 80 w 246"/>
                  <a:gd name="T55" fmla="*/ 210 h 256"/>
                  <a:gd name="T56" fmla="*/ 80 w 246"/>
                  <a:gd name="T57" fmla="*/ 192 h 256"/>
                  <a:gd name="T58" fmla="*/ 97 w 246"/>
                  <a:gd name="T59" fmla="*/ 192 h 256"/>
                  <a:gd name="T60" fmla="*/ 97 w 246"/>
                  <a:gd name="T61" fmla="*/ 210 h 256"/>
                  <a:gd name="T62" fmla="*/ 97 w 246"/>
                  <a:gd name="T63" fmla="*/ 172 h 256"/>
                  <a:gd name="T64" fmla="*/ 80 w 246"/>
                  <a:gd name="T65" fmla="*/ 172 h 256"/>
                  <a:gd name="T66" fmla="*/ 80 w 246"/>
                  <a:gd name="T67" fmla="*/ 155 h 256"/>
                  <a:gd name="T68" fmla="*/ 97 w 246"/>
                  <a:gd name="T69" fmla="*/ 155 h 256"/>
                  <a:gd name="T70" fmla="*/ 97 w 246"/>
                  <a:gd name="T71" fmla="*/ 172 h 256"/>
                  <a:gd name="T72" fmla="*/ 201 w 246"/>
                  <a:gd name="T73" fmla="*/ 235 h 256"/>
                  <a:gd name="T74" fmla="*/ 138 w 246"/>
                  <a:gd name="T75" fmla="*/ 235 h 256"/>
                  <a:gd name="T76" fmla="*/ 138 w 246"/>
                  <a:gd name="T77" fmla="*/ 155 h 256"/>
                  <a:gd name="T78" fmla="*/ 201 w 246"/>
                  <a:gd name="T79" fmla="*/ 155 h 256"/>
                  <a:gd name="T80" fmla="*/ 201 w 246"/>
                  <a:gd name="T81" fmla="*/ 23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256">
                    <a:moveTo>
                      <a:pt x="128" y="13"/>
                    </a:moveTo>
                    <a:lnTo>
                      <a:pt x="128" y="0"/>
                    </a:lnTo>
                    <a:lnTo>
                      <a:pt x="100" y="0"/>
                    </a:lnTo>
                    <a:lnTo>
                      <a:pt x="100" y="25"/>
                    </a:lnTo>
                    <a:lnTo>
                      <a:pt x="67" y="25"/>
                    </a:lnTo>
                    <a:lnTo>
                      <a:pt x="64" y="12"/>
                    </a:lnTo>
                    <a:lnTo>
                      <a:pt x="11" y="12"/>
                    </a:lnTo>
                    <a:lnTo>
                      <a:pt x="11" y="114"/>
                    </a:lnTo>
                    <a:lnTo>
                      <a:pt x="0" y="114"/>
                    </a:lnTo>
                    <a:lnTo>
                      <a:pt x="0" y="127"/>
                    </a:lnTo>
                    <a:lnTo>
                      <a:pt x="10" y="127"/>
                    </a:lnTo>
                    <a:lnTo>
                      <a:pt x="10" y="256"/>
                    </a:lnTo>
                    <a:lnTo>
                      <a:pt x="224" y="256"/>
                    </a:lnTo>
                    <a:lnTo>
                      <a:pt x="224" y="131"/>
                    </a:lnTo>
                    <a:lnTo>
                      <a:pt x="246" y="131"/>
                    </a:lnTo>
                    <a:lnTo>
                      <a:pt x="128" y="13"/>
                    </a:lnTo>
                    <a:close/>
                    <a:moveTo>
                      <a:pt x="57" y="210"/>
                    </a:moveTo>
                    <a:lnTo>
                      <a:pt x="39" y="210"/>
                    </a:lnTo>
                    <a:lnTo>
                      <a:pt x="39" y="192"/>
                    </a:lnTo>
                    <a:lnTo>
                      <a:pt x="57" y="192"/>
                    </a:lnTo>
                    <a:lnTo>
                      <a:pt x="57" y="210"/>
                    </a:lnTo>
                    <a:close/>
                    <a:moveTo>
                      <a:pt x="57" y="172"/>
                    </a:moveTo>
                    <a:lnTo>
                      <a:pt x="39" y="172"/>
                    </a:lnTo>
                    <a:lnTo>
                      <a:pt x="39" y="155"/>
                    </a:lnTo>
                    <a:lnTo>
                      <a:pt x="57" y="155"/>
                    </a:lnTo>
                    <a:lnTo>
                      <a:pt x="57" y="172"/>
                    </a:lnTo>
                    <a:close/>
                    <a:moveTo>
                      <a:pt x="97" y="210"/>
                    </a:moveTo>
                    <a:lnTo>
                      <a:pt x="80" y="210"/>
                    </a:lnTo>
                    <a:lnTo>
                      <a:pt x="80" y="192"/>
                    </a:lnTo>
                    <a:lnTo>
                      <a:pt x="97" y="192"/>
                    </a:lnTo>
                    <a:lnTo>
                      <a:pt x="97" y="210"/>
                    </a:lnTo>
                    <a:close/>
                    <a:moveTo>
                      <a:pt x="97" y="172"/>
                    </a:moveTo>
                    <a:lnTo>
                      <a:pt x="80" y="172"/>
                    </a:lnTo>
                    <a:lnTo>
                      <a:pt x="80" y="155"/>
                    </a:lnTo>
                    <a:lnTo>
                      <a:pt x="97" y="155"/>
                    </a:lnTo>
                    <a:lnTo>
                      <a:pt x="97" y="172"/>
                    </a:lnTo>
                    <a:close/>
                    <a:moveTo>
                      <a:pt x="201" y="235"/>
                    </a:moveTo>
                    <a:lnTo>
                      <a:pt x="138" y="235"/>
                    </a:lnTo>
                    <a:lnTo>
                      <a:pt x="138" y="155"/>
                    </a:lnTo>
                    <a:lnTo>
                      <a:pt x="201" y="155"/>
                    </a:lnTo>
                    <a:lnTo>
                      <a:pt x="201"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96" name="Freeform 214"/>
              <p:cNvSpPr>
                <a:spLocks noEditPoints="1"/>
              </p:cNvSpPr>
              <p:nvPr/>
            </p:nvSpPr>
            <p:spPr bwMode="auto">
              <a:xfrm>
                <a:off x="2537" y="2063"/>
                <a:ext cx="133" cy="141"/>
              </a:xfrm>
              <a:custGeom>
                <a:avLst/>
                <a:gdLst>
                  <a:gd name="T0" fmla="*/ 69 w 133"/>
                  <a:gd name="T1" fmla="*/ 7 h 141"/>
                  <a:gd name="T2" fmla="*/ 69 w 133"/>
                  <a:gd name="T3" fmla="*/ 0 h 141"/>
                  <a:gd name="T4" fmla="*/ 55 w 133"/>
                  <a:gd name="T5" fmla="*/ 0 h 141"/>
                  <a:gd name="T6" fmla="*/ 55 w 133"/>
                  <a:gd name="T7" fmla="*/ 14 h 141"/>
                  <a:gd name="T8" fmla="*/ 36 w 133"/>
                  <a:gd name="T9" fmla="*/ 14 h 141"/>
                  <a:gd name="T10" fmla="*/ 34 w 133"/>
                  <a:gd name="T11" fmla="*/ 7 h 141"/>
                  <a:gd name="T12" fmla="*/ 5 w 133"/>
                  <a:gd name="T13" fmla="*/ 7 h 141"/>
                  <a:gd name="T14" fmla="*/ 5 w 133"/>
                  <a:gd name="T15" fmla="*/ 62 h 141"/>
                  <a:gd name="T16" fmla="*/ 0 w 133"/>
                  <a:gd name="T17" fmla="*/ 62 h 141"/>
                  <a:gd name="T18" fmla="*/ 0 w 133"/>
                  <a:gd name="T19" fmla="*/ 69 h 141"/>
                  <a:gd name="T20" fmla="*/ 5 w 133"/>
                  <a:gd name="T21" fmla="*/ 69 h 141"/>
                  <a:gd name="T22" fmla="*/ 5 w 133"/>
                  <a:gd name="T23" fmla="*/ 141 h 141"/>
                  <a:gd name="T24" fmla="*/ 122 w 133"/>
                  <a:gd name="T25" fmla="*/ 141 h 141"/>
                  <a:gd name="T26" fmla="*/ 122 w 133"/>
                  <a:gd name="T27" fmla="*/ 72 h 141"/>
                  <a:gd name="T28" fmla="*/ 133 w 133"/>
                  <a:gd name="T29" fmla="*/ 72 h 141"/>
                  <a:gd name="T30" fmla="*/ 69 w 133"/>
                  <a:gd name="T31" fmla="*/ 7 h 141"/>
                  <a:gd name="T32" fmla="*/ 32 w 133"/>
                  <a:gd name="T33" fmla="*/ 116 h 141"/>
                  <a:gd name="T34" fmla="*/ 21 w 133"/>
                  <a:gd name="T35" fmla="*/ 116 h 141"/>
                  <a:gd name="T36" fmla="*/ 21 w 133"/>
                  <a:gd name="T37" fmla="*/ 106 h 141"/>
                  <a:gd name="T38" fmla="*/ 32 w 133"/>
                  <a:gd name="T39" fmla="*/ 106 h 141"/>
                  <a:gd name="T40" fmla="*/ 32 w 133"/>
                  <a:gd name="T41" fmla="*/ 116 h 141"/>
                  <a:gd name="T42" fmla="*/ 32 w 133"/>
                  <a:gd name="T43" fmla="*/ 94 h 141"/>
                  <a:gd name="T44" fmla="*/ 21 w 133"/>
                  <a:gd name="T45" fmla="*/ 94 h 141"/>
                  <a:gd name="T46" fmla="*/ 21 w 133"/>
                  <a:gd name="T47" fmla="*/ 85 h 141"/>
                  <a:gd name="T48" fmla="*/ 32 w 133"/>
                  <a:gd name="T49" fmla="*/ 85 h 141"/>
                  <a:gd name="T50" fmla="*/ 32 w 133"/>
                  <a:gd name="T51" fmla="*/ 94 h 141"/>
                  <a:gd name="T52" fmla="*/ 53 w 133"/>
                  <a:gd name="T53" fmla="*/ 116 h 141"/>
                  <a:gd name="T54" fmla="*/ 43 w 133"/>
                  <a:gd name="T55" fmla="*/ 116 h 141"/>
                  <a:gd name="T56" fmla="*/ 43 w 133"/>
                  <a:gd name="T57" fmla="*/ 106 h 141"/>
                  <a:gd name="T58" fmla="*/ 53 w 133"/>
                  <a:gd name="T59" fmla="*/ 106 h 141"/>
                  <a:gd name="T60" fmla="*/ 53 w 133"/>
                  <a:gd name="T61" fmla="*/ 116 h 141"/>
                  <a:gd name="T62" fmla="*/ 53 w 133"/>
                  <a:gd name="T63" fmla="*/ 94 h 141"/>
                  <a:gd name="T64" fmla="*/ 43 w 133"/>
                  <a:gd name="T65" fmla="*/ 94 h 141"/>
                  <a:gd name="T66" fmla="*/ 43 w 133"/>
                  <a:gd name="T67" fmla="*/ 85 h 141"/>
                  <a:gd name="T68" fmla="*/ 53 w 133"/>
                  <a:gd name="T69" fmla="*/ 85 h 141"/>
                  <a:gd name="T70" fmla="*/ 53 w 133"/>
                  <a:gd name="T71" fmla="*/ 94 h 141"/>
                  <a:gd name="T72" fmla="*/ 109 w 133"/>
                  <a:gd name="T73" fmla="*/ 129 h 141"/>
                  <a:gd name="T74" fmla="*/ 75 w 133"/>
                  <a:gd name="T75" fmla="*/ 129 h 141"/>
                  <a:gd name="T76" fmla="*/ 75 w 133"/>
                  <a:gd name="T77" fmla="*/ 85 h 141"/>
                  <a:gd name="T78" fmla="*/ 109 w 133"/>
                  <a:gd name="T79" fmla="*/ 85 h 141"/>
                  <a:gd name="T80" fmla="*/ 109 w 133"/>
                  <a:gd name="T81"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3" h="141">
                    <a:moveTo>
                      <a:pt x="69" y="7"/>
                    </a:moveTo>
                    <a:lnTo>
                      <a:pt x="69" y="0"/>
                    </a:lnTo>
                    <a:lnTo>
                      <a:pt x="55" y="0"/>
                    </a:lnTo>
                    <a:lnTo>
                      <a:pt x="55" y="14"/>
                    </a:lnTo>
                    <a:lnTo>
                      <a:pt x="36" y="14"/>
                    </a:lnTo>
                    <a:lnTo>
                      <a:pt x="34" y="7"/>
                    </a:lnTo>
                    <a:lnTo>
                      <a:pt x="5" y="7"/>
                    </a:lnTo>
                    <a:lnTo>
                      <a:pt x="5" y="62"/>
                    </a:lnTo>
                    <a:lnTo>
                      <a:pt x="0" y="62"/>
                    </a:lnTo>
                    <a:lnTo>
                      <a:pt x="0" y="69"/>
                    </a:lnTo>
                    <a:lnTo>
                      <a:pt x="5" y="69"/>
                    </a:lnTo>
                    <a:lnTo>
                      <a:pt x="5" y="141"/>
                    </a:lnTo>
                    <a:lnTo>
                      <a:pt x="122" y="141"/>
                    </a:lnTo>
                    <a:lnTo>
                      <a:pt x="122" y="72"/>
                    </a:lnTo>
                    <a:lnTo>
                      <a:pt x="133" y="72"/>
                    </a:lnTo>
                    <a:lnTo>
                      <a:pt x="69" y="7"/>
                    </a:lnTo>
                    <a:close/>
                    <a:moveTo>
                      <a:pt x="32" y="116"/>
                    </a:moveTo>
                    <a:lnTo>
                      <a:pt x="21" y="116"/>
                    </a:lnTo>
                    <a:lnTo>
                      <a:pt x="21" y="106"/>
                    </a:lnTo>
                    <a:lnTo>
                      <a:pt x="32" y="106"/>
                    </a:lnTo>
                    <a:lnTo>
                      <a:pt x="32" y="116"/>
                    </a:lnTo>
                    <a:close/>
                    <a:moveTo>
                      <a:pt x="32" y="94"/>
                    </a:moveTo>
                    <a:lnTo>
                      <a:pt x="21" y="94"/>
                    </a:lnTo>
                    <a:lnTo>
                      <a:pt x="21" y="85"/>
                    </a:lnTo>
                    <a:lnTo>
                      <a:pt x="32" y="85"/>
                    </a:lnTo>
                    <a:lnTo>
                      <a:pt x="32" y="94"/>
                    </a:lnTo>
                    <a:close/>
                    <a:moveTo>
                      <a:pt x="53" y="116"/>
                    </a:moveTo>
                    <a:lnTo>
                      <a:pt x="43" y="116"/>
                    </a:lnTo>
                    <a:lnTo>
                      <a:pt x="43" y="106"/>
                    </a:lnTo>
                    <a:lnTo>
                      <a:pt x="53" y="106"/>
                    </a:lnTo>
                    <a:lnTo>
                      <a:pt x="53" y="116"/>
                    </a:lnTo>
                    <a:close/>
                    <a:moveTo>
                      <a:pt x="53" y="94"/>
                    </a:moveTo>
                    <a:lnTo>
                      <a:pt x="43" y="94"/>
                    </a:lnTo>
                    <a:lnTo>
                      <a:pt x="43" y="85"/>
                    </a:lnTo>
                    <a:lnTo>
                      <a:pt x="53" y="85"/>
                    </a:lnTo>
                    <a:lnTo>
                      <a:pt x="53" y="94"/>
                    </a:lnTo>
                    <a:close/>
                    <a:moveTo>
                      <a:pt x="109" y="129"/>
                    </a:moveTo>
                    <a:lnTo>
                      <a:pt x="75" y="129"/>
                    </a:lnTo>
                    <a:lnTo>
                      <a:pt x="75" y="85"/>
                    </a:lnTo>
                    <a:lnTo>
                      <a:pt x="109" y="85"/>
                    </a:lnTo>
                    <a:lnTo>
                      <a:pt x="109"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97" name="Freeform 215"/>
              <p:cNvSpPr>
                <a:spLocks noEditPoints="1"/>
              </p:cNvSpPr>
              <p:nvPr/>
            </p:nvSpPr>
            <p:spPr bwMode="auto">
              <a:xfrm>
                <a:off x="1617" y="587"/>
                <a:ext cx="246" cy="255"/>
              </a:xfrm>
              <a:custGeom>
                <a:avLst/>
                <a:gdLst>
                  <a:gd name="T0" fmla="*/ 127 w 246"/>
                  <a:gd name="T1" fmla="*/ 13 h 255"/>
                  <a:gd name="T2" fmla="*/ 127 w 246"/>
                  <a:gd name="T3" fmla="*/ 0 h 255"/>
                  <a:gd name="T4" fmla="*/ 99 w 246"/>
                  <a:gd name="T5" fmla="*/ 0 h 255"/>
                  <a:gd name="T6" fmla="*/ 99 w 246"/>
                  <a:gd name="T7" fmla="*/ 24 h 255"/>
                  <a:gd name="T8" fmla="*/ 67 w 246"/>
                  <a:gd name="T9" fmla="*/ 24 h 255"/>
                  <a:gd name="T10" fmla="*/ 64 w 246"/>
                  <a:gd name="T11" fmla="*/ 13 h 255"/>
                  <a:gd name="T12" fmla="*/ 12 w 246"/>
                  <a:gd name="T13" fmla="*/ 13 h 255"/>
                  <a:gd name="T14" fmla="*/ 12 w 246"/>
                  <a:gd name="T15" fmla="*/ 114 h 255"/>
                  <a:gd name="T16" fmla="*/ 0 w 246"/>
                  <a:gd name="T17" fmla="*/ 114 h 255"/>
                  <a:gd name="T18" fmla="*/ 0 w 246"/>
                  <a:gd name="T19" fmla="*/ 126 h 255"/>
                  <a:gd name="T20" fmla="*/ 10 w 246"/>
                  <a:gd name="T21" fmla="*/ 126 h 255"/>
                  <a:gd name="T22" fmla="*/ 10 w 246"/>
                  <a:gd name="T23" fmla="*/ 255 h 255"/>
                  <a:gd name="T24" fmla="*/ 224 w 246"/>
                  <a:gd name="T25" fmla="*/ 255 h 255"/>
                  <a:gd name="T26" fmla="*/ 224 w 246"/>
                  <a:gd name="T27" fmla="*/ 130 h 255"/>
                  <a:gd name="T28" fmla="*/ 246 w 246"/>
                  <a:gd name="T29" fmla="*/ 130 h 255"/>
                  <a:gd name="T30" fmla="*/ 127 w 246"/>
                  <a:gd name="T31" fmla="*/ 13 h 255"/>
                  <a:gd name="T32" fmla="*/ 57 w 246"/>
                  <a:gd name="T33" fmla="*/ 210 h 255"/>
                  <a:gd name="T34" fmla="*/ 40 w 246"/>
                  <a:gd name="T35" fmla="*/ 210 h 255"/>
                  <a:gd name="T36" fmla="*/ 40 w 246"/>
                  <a:gd name="T37" fmla="*/ 191 h 255"/>
                  <a:gd name="T38" fmla="*/ 57 w 246"/>
                  <a:gd name="T39" fmla="*/ 191 h 255"/>
                  <a:gd name="T40" fmla="*/ 57 w 246"/>
                  <a:gd name="T41" fmla="*/ 210 h 255"/>
                  <a:gd name="T42" fmla="*/ 57 w 246"/>
                  <a:gd name="T43" fmla="*/ 171 h 255"/>
                  <a:gd name="T44" fmla="*/ 40 w 246"/>
                  <a:gd name="T45" fmla="*/ 171 h 255"/>
                  <a:gd name="T46" fmla="*/ 40 w 246"/>
                  <a:gd name="T47" fmla="*/ 154 h 255"/>
                  <a:gd name="T48" fmla="*/ 57 w 246"/>
                  <a:gd name="T49" fmla="*/ 154 h 255"/>
                  <a:gd name="T50" fmla="*/ 57 w 246"/>
                  <a:gd name="T51" fmla="*/ 171 h 255"/>
                  <a:gd name="T52" fmla="*/ 98 w 246"/>
                  <a:gd name="T53" fmla="*/ 210 h 255"/>
                  <a:gd name="T54" fmla="*/ 80 w 246"/>
                  <a:gd name="T55" fmla="*/ 210 h 255"/>
                  <a:gd name="T56" fmla="*/ 80 w 246"/>
                  <a:gd name="T57" fmla="*/ 191 h 255"/>
                  <a:gd name="T58" fmla="*/ 98 w 246"/>
                  <a:gd name="T59" fmla="*/ 191 h 255"/>
                  <a:gd name="T60" fmla="*/ 98 w 246"/>
                  <a:gd name="T61" fmla="*/ 210 h 255"/>
                  <a:gd name="T62" fmla="*/ 98 w 246"/>
                  <a:gd name="T63" fmla="*/ 171 h 255"/>
                  <a:gd name="T64" fmla="*/ 80 w 246"/>
                  <a:gd name="T65" fmla="*/ 171 h 255"/>
                  <a:gd name="T66" fmla="*/ 80 w 246"/>
                  <a:gd name="T67" fmla="*/ 154 h 255"/>
                  <a:gd name="T68" fmla="*/ 98 w 246"/>
                  <a:gd name="T69" fmla="*/ 154 h 255"/>
                  <a:gd name="T70" fmla="*/ 98 w 246"/>
                  <a:gd name="T71" fmla="*/ 171 h 255"/>
                  <a:gd name="T72" fmla="*/ 200 w 246"/>
                  <a:gd name="T73" fmla="*/ 234 h 255"/>
                  <a:gd name="T74" fmla="*/ 137 w 246"/>
                  <a:gd name="T75" fmla="*/ 234 h 255"/>
                  <a:gd name="T76" fmla="*/ 137 w 246"/>
                  <a:gd name="T77" fmla="*/ 154 h 255"/>
                  <a:gd name="T78" fmla="*/ 200 w 246"/>
                  <a:gd name="T79" fmla="*/ 154 h 255"/>
                  <a:gd name="T80" fmla="*/ 200 w 246"/>
                  <a:gd name="T81" fmla="*/ 23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255">
                    <a:moveTo>
                      <a:pt x="127" y="13"/>
                    </a:moveTo>
                    <a:lnTo>
                      <a:pt x="127" y="0"/>
                    </a:lnTo>
                    <a:lnTo>
                      <a:pt x="99" y="0"/>
                    </a:lnTo>
                    <a:lnTo>
                      <a:pt x="99" y="24"/>
                    </a:lnTo>
                    <a:lnTo>
                      <a:pt x="67" y="24"/>
                    </a:lnTo>
                    <a:lnTo>
                      <a:pt x="64" y="13"/>
                    </a:lnTo>
                    <a:lnTo>
                      <a:pt x="12" y="13"/>
                    </a:lnTo>
                    <a:lnTo>
                      <a:pt x="12" y="114"/>
                    </a:lnTo>
                    <a:lnTo>
                      <a:pt x="0" y="114"/>
                    </a:lnTo>
                    <a:lnTo>
                      <a:pt x="0" y="126"/>
                    </a:lnTo>
                    <a:lnTo>
                      <a:pt x="10" y="126"/>
                    </a:lnTo>
                    <a:lnTo>
                      <a:pt x="10" y="255"/>
                    </a:lnTo>
                    <a:lnTo>
                      <a:pt x="224" y="255"/>
                    </a:lnTo>
                    <a:lnTo>
                      <a:pt x="224" y="130"/>
                    </a:lnTo>
                    <a:lnTo>
                      <a:pt x="246" y="130"/>
                    </a:lnTo>
                    <a:lnTo>
                      <a:pt x="127" y="13"/>
                    </a:lnTo>
                    <a:close/>
                    <a:moveTo>
                      <a:pt x="57" y="210"/>
                    </a:moveTo>
                    <a:lnTo>
                      <a:pt x="40" y="210"/>
                    </a:lnTo>
                    <a:lnTo>
                      <a:pt x="40" y="191"/>
                    </a:lnTo>
                    <a:lnTo>
                      <a:pt x="57" y="191"/>
                    </a:lnTo>
                    <a:lnTo>
                      <a:pt x="57" y="210"/>
                    </a:lnTo>
                    <a:close/>
                    <a:moveTo>
                      <a:pt x="57" y="171"/>
                    </a:moveTo>
                    <a:lnTo>
                      <a:pt x="40" y="171"/>
                    </a:lnTo>
                    <a:lnTo>
                      <a:pt x="40" y="154"/>
                    </a:lnTo>
                    <a:lnTo>
                      <a:pt x="57" y="154"/>
                    </a:lnTo>
                    <a:lnTo>
                      <a:pt x="57" y="171"/>
                    </a:lnTo>
                    <a:close/>
                    <a:moveTo>
                      <a:pt x="98" y="210"/>
                    </a:moveTo>
                    <a:lnTo>
                      <a:pt x="80" y="210"/>
                    </a:lnTo>
                    <a:lnTo>
                      <a:pt x="80" y="191"/>
                    </a:lnTo>
                    <a:lnTo>
                      <a:pt x="98" y="191"/>
                    </a:lnTo>
                    <a:lnTo>
                      <a:pt x="98" y="210"/>
                    </a:lnTo>
                    <a:close/>
                    <a:moveTo>
                      <a:pt x="98" y="171"/>
                    </a:moveTo>
                    <a:lnTo>
                      <a:pt x="80" y="171"/>
                    </a:lnTo>
                    <a:lnTo>
                      <a:pt x="80" y="154"/>
                    </a:lnTo>
                    <a:lnTo>
                      <a:pt x="98" y="154"/>
                    </a:lnTo>
                    <a:lnTo>
                      <a:pt x="98" y="171"/>
                    </a:lnTo>
                    <a:close/>
                    <a:moveTo>
                      <a:pt x="200" y="234"/>
                    </a:moveTo>
                    <a:lnTo>
                      <a:pt x="137" y="234"/>
                    </a:lnTo>
                    <a:lnTo>
                      <a:pt x="137" y="154"/>
                    </a:lnTo>
                    <a:lnTo>
                      <a:pt x="200" y="154"/>
                    </a:lnTo>
                    <a:lnTo>
                      <a:pt x="200"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98" name="Freeform 216"/>
              <p:cNvSpPr>
                <a:spLocks noEditPoints="1"/>
              </p:cNvSpPr>
              <p:nvPr/>
            </p:nvSpPr>
            <p:spPr bwMode="auto">
              <a:xfrm>
                <a:off x="1556" y="2859"/>
                <a:ext cx="128" cy="126"/>
              </a:xfrm>
              <a:custGeom>
                <a:avLst/>
                <a:gdLst>
                  <a:gd name="T0" fmla="*/ 86 w 88"/>
                  <a:gd name="T1" fmla="*/ 39 h 86"/>
                  <a:gd name="T2" fmla="*/ 62 w 88"/>
                  <a:gd name="T3" fmla="*/ 27 h 86"/>
                  <a:gd name="T4" fmla="*/ 54 w 88"/>
                  <a:gd name="T5" fmla="*/ 3 h 86"/>
                  <a:gd name="T6" fmla="*/ 4 w 88"/>
                  <a:gd name="T7" fmla="*/ 2 h 86"/>
                  <a:gd name="T8" fmla="*/ 4 w 88"/>
                  <a:gd name="T9" fmla="*/ 82 h 86"/>
                  <a:gd name="T10" fmla="*/ 33 w 88"/>
                  <a:gd name="T11" fmla="*/ 85 h 86"/>
                  <a:gd name="T12" fmla="*/ 45 w 88"/>
                  <a:gd name="T13" fmla="*/ 74 h 86"/>
                  <a:gd name="T14" fmla="*/ 57 w 88"/>
                  <a:gd name="T15" fmla="*/ 86 h 86"/>
                  <a:gd name="T16" fmla="*/ 85 w 88"/>
                  <a:gd name="T17" fmla="*/ 85 h 86"/>
                  <a:gd name="T18" fmla="*/ 86 w 88"/>
                  <a:gd name="T19" fmla="*/ 39 h 86"/>
                  <a:gd name="T20" fmla="*/ 30 w 88"/>
                  <a:gd name="T21" fmla="*/ 46 h 86"/>
                  <a:gd name="T22" fmla="*/ 24 w 88"/>
                  <a:gd name="T23" fmla="*/ 46 h 86"/>
                  <a:gd name="T24" fmla="*/ 22 w 88"/>
                  <a:gd name="T25" fmla="*/ 43 h 86"/>
                  <a:gd name="T26" fmla="*/ 24 w 88"/>
                  <a:gd name="T27" fmla="*/ 41 h 86"/>
                  <a:gd name="T28" fmla="*/ 30 w 88"/>
                  <a:gd name="T29" fmla="*/ 41 h 86"/>
                  <a:gd name="T30" fmla="*/ 32 w 88"/>
                  <a:gd name="T31" fmla="*/ 43 h 86"/>
                  <a:gd name="T32" fmla="*/ 30 w 88"/>
                  <a:gd name="T33" fmla="*/ 4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86">
                    <a:moveTo>
                      <a:pt x="86" y="39"/>
                    </a:moveTo>
                    <a:cubicBezTo>
                      <a:pt x="85" y="34"/>
                      <a:pt x="62" y="32"/>
                      <a:pt x="62" y="27"/>
                    </a:cubicBezTo>
                    <a:cubicBezTo>
                      <a:pt x="62" y="22"/>
                      <a:pt x="54" y="3"/>
                      <a:pt x="54" y="3"/>
                    </a:cubicBezTo>
                    <a:cubicBezTo>
                      <a:pt x="53" y="0"/>
                      <a:pt x="4" y="2"/>
                      <a:pt x="4" y="2"/>
                    </a:cubicBezTo>
                    <a:cubicBezTo>
                      <a:pt x="4" y="2"/>
                      <a:pt x="0" y="79"/>
                      <a:pt x="4" y="82"/>
                    </a:cubicBezTo>
                    <a:cubicBezTo>
                      <a:pt x="5" y="84"/>
                      <a:pt x="18" y="85"/>
                      <a:pt x="33" y="85"/>
                    </a:cubicBezTo>
                    <a:cubicBezTo>
                      <a:pt x="34" y="79"/>
                      <a:pt x="39" y="74"/>
                      <a:pt x="45" y="74"/>
                    </a:cubicBezTo>
                    <a:cubicBezTo>
                      <a:pt x="51" y="74"/>
                      <a:pt x="56" y="79"/>
                      <a:pt x="57" y="86"/>
                    </a:cubicBezTo>
                    <a:cubicBezTo>
                      <a:pt x="72" y="86"/>
                      <a:pt x="84" y="86"/>
                      <a:pt x="85" y="85"/>
                    </a:cubicBezTo>
                    <a:cubicBezTo>
                      <a:pt x="88" y="82"/>
                      <a:pt x="87" y="43"/>
                      <a:pt x="86" y="39"/>
                    </a:cubicBezTo>
                    <a:close/>
                    <a:moveTo>
                      <a:pt x="30" y="46"/>
                    </a:moveTo>
                    <a:cubicBezTo>
                      <a:pt x="24" y="46"/>
                      <a:pt x="24" y="46"/>
                      <a:pt x="24" y="46"/>
                    </a:cubicBezTo>
                    <a:cubicBezTo>
                      <a:pt x="23" y="46"/>
                      <a:pt x="22" y="45"/>
                      <a:pt x="22" y="43"/>
                    </a:cubicBezTo>
                    <a:cubicBezTo>
                      <a:pt x="22" y="42"/>
                      <a:pt x="23" y="41"/>
                      <a:pt x="24" y="41"/>
                    </a:cubicBezTo>
                    <a:cubicBezTo>
                      <a:pt x="30" y="41"/>
                      <a:pt x="30" y="41"/>
                      <a:pt x="30" y="41"/>
                    </a:cubicBezTo>
                    <a:cubicBezTo>
                      <a:pt x="31" y="41"/>
                      <a:pt x="32" y="42"/>
                      <a:pt x="32" y="43"/>
                    </a:cubicBezTo>
                    <a:cubicBezTo>
                      <a:pt x="32" y="45"/>
                      <a:pt x="31" y="46"/>
                      <a:pt x="30"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99" name="Freeform 217"/>
              <p:cNvSpPr/>
              <p:nvPr/>
            </p:nvSpPr>
            <p:spPr bwMode="auto">
              <a:xfrm>
                <a:off x="1390" y="2919"/>
                <a:ext cx="166" cy="64"/>
              </a:xfrm>
              <a:custGeom>
                <a:avLst/>
                <a:gdLst>
                  <a:gd name="T0" fmla="*/ 7 w 114"/>
                  <a:gd name="T1" fmla="*/ 1 h 44"/>
                  <a:gd name="T2" fmla="*/ 4 w 114"/>
                  <a:gd name="T3" fmla="*/ 43 h 44"/>
                  <a:gd name="T4" fmla="*/ 37 w 114"/>
                  <a:gd name="T5" fmla="*/ 44 h 44"/>
                  <a:gd name="T6" fmla="*/ 49 w 114"/>
                  <a:gd name="T7" fmla="*/ 33 h 44"/>
                  <a:gd name="T8" fmla="*/ 61 w 114"/>
                  <a:gd name="T9" fmla="*/ 44 h 44"/>
                  <a:gd name="T10" fmla="*/ 111 w 114"/>
                  <a:gd name="T11" fmla="*/ 43 h 44"/>
                  <a:gd name="T12" fmla="*/ 114 w 114"/>
                  <a:gd name="T13" fmla="*/ 3 h 44"/>
                  <a:gd name="T14" fmla="*/ 7 w 114"/>
                  <a:gd name="T15" fmla="*/ 1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44">
                    <a:moveTo>
                      <a:pt x="7" y="1"/>
                    </a:moveTo>
                    <a:cubicBezTo>
                      <a:pt x="3" y="3"/>
                      <a:pt x="0" y="41"/>
                      <a:pt x="4" y="43"/>
                    </a:cubicBezTo>
                    <a:cubicBezTo>
                      <a:pt x="6" y="44"/>
                      <a:pt x="20" y="44"/>
                      <a:pt x="37" y="44"/>
                    </a:cubicBezTo>
                    <a:cubicBezTo>
                      <a:pt x="38" y="38"/>
                      <a:pt x="43" y="33"/>
                      <a:pt x="49" y="33"/>
                    </a:cubicBezTo>
                    <a:cubicBezTo>
                      <a:pt x="55" y="33"/>
                      <a:pt x="60" y="38"/>
                      <a:pt x="61" y="44"/>
                    </a:cubicBezTo>
                    <a:cubicBezTo>
                      <a:pt x="87" y="44"/>
                      <a:pt x="111" y="44"/>
                      <a:pt x="111" y="43"/>
                    </a:cubicBezTo>
                    <a:cubicBezTo>
                      <a:pt x="111" y="41"/>
                      <a:pt x="114" y="3"/>
                      <a:pt x="114" y="3"/>
                    </a:cubicBezTo>
                    <a:cubicBezTo>
                      <a:pt x="114" y="2"/>
                      <a:pt x="10" y="0"/>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00" name="Freeform 218"/>
              <p:cNvSpPr>
                <a:spLocks noEditPoints="1"/>
              </p:cNvSpPr>
              <p:nvPr/>
            </p:nvSpPr>
            <p:spPr bwMode="auto">
              <a:xfrm>
                <a:off x="1446" y="2971"/>
                <a:ext cx="30" cy="34"/>
              </a:xfrm>
              <a:custGeom>
                <a:avLst/>
                <a:gdLst>
                  <a:gd name="T0" fmla="*/ 11 w 21"/>
                  <a:gd name="T1" fmla="*/ 0 h 23"/>
                  <a:gd name="T2" fmla="*/ 0 w 21"/>
                  <a:gd name="T3" fmla="*/ 11 h 23"/>
                  <a:gd name="T4" fmla="*/ 11 w 21"/>
                  <a:gd name="T5" fmla="*/ 23 h 23"/>
                  <a:gd name="T6" fmla="*/ 21 w 21"/>
                  <a:gd name="T7" fmla="*/ 11 h 23"/>
                  <a:gd name="T8" fmla="*/ 11 w 21"/>
                  <a:gd name="T9" fmla="*/ 0 h 23"/>
                  <a:gd name="T10" fmla="*/ 11 w 21"/>
                  <a:gd name="T11" fmla="*/ 16 h 23"/>
                  <a:gd name="T12" fmla="*/ 7 w 21"/>
                  <a:gd name="T13" fmla="*/ 11 h 23"/>
                  <a:gd name="T14" fmla="*/ 11 w 21"/>
                  <a:gd name="T15" fmla="*/ 7 h 23"/>
                  <a:gd name="T16" fmla="*/ 15 w 21"/>
                  <a:gd name="T17" fmla="*/ 11 h 23"/>
                  <a:gd name="T18" fmla="*/ 11 w 21"/>
                  <a:gd name="T1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3">
                    <a:moveTo>
                      <a:pt x="11" y="0"/>
                    </a:moveTo>
                    <a:cubicBezTo>
                      <a:pt x="5" y="0"/>
                      <a:pt x="0" y="5"/>
                      <a:pt x="0" y="11"/>
                    </a:cubicBezTo>
                    <a:cubicBezTo>
                      <a:pt x="0" y="18"/>
                      <a:pt x="5" y="23"/>
                      <a:pt x="11" y="23"/>
                    </a:cubicBezTo>
                    <a:cubicBezTo>
                      <a:pt x="17" y="23"/>
                      <a:pt x="21" y="18"/>
                      <a:pt x="21" y="11"/>
                    </a:cubicBezTo>
                    <a:cubicBezTo>
                      <a:pt x="21" y="5"/>
                      <a:pt x="17" y="0"/>
                      <a:pt x="11" y="0"/>
                    </a:cubicBezTo>
                    <a:close/>
                    <a:moveTo>
                      <a:pt x="11" y="16"/>
                    </a:moveTo>
                    <a:cubicBezTo>
                      <a:pt x="9" y="16"/>
                      <a:pt x="7" y="14"/>
                      <a:pt x="7" y="11"/>
                    </a:cubicBezTo>
                    <a:cubicBezTo>
                      <a:pt x="7" y="9"/>
                      <a:pt x="9" y="7"/>
                      <a:pt x="11" y="7"/>
                    </a:cubicBezTo>
                    <a:cubicBezTo>
                      <a:pt x="13" y="7"/>
                      <a:pt x="15" y="9"/>
                      <a:pt x="15" y="11"/>
                    </a:cubicBezTo>
                    <a:cubicBezTo>
                      <a:pt x="15" y="14"/>
                      <a:pt x="13" y="16"/>
                      <a:pt x="1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01" name="Freeform 219"/>
              <p:cNvSpPr>
                <a:spLocks noEditPoints="1"/>
              </p:cNvSpPr>
              <p:nvPr/>
            </p:nvSpPr>
            <p:spPr bwMode="auto">
              <a:xfrm>
                <a:off x="1606" y="2971"/>
                <a:ext cx="30" cy="34"/>
              </a:xfrm>
              <a:custGeom>
                <a:avLst/>
                <a:gdLst>
                  <a:gd name="T0" fmla="*/ 11 w 21"/>
                  <a:gd name="T1" fmla="*/ 0 h 23"/>
                  <a:gd name="T2" fmla="*/ 0 w 21"/>
                  <a:gd name="T3" fmla="*/ 11 h 23"/>
                  <a:gd name="T4" fmla="*/ 11 w 21"/>
                  <a:gd name="T5" fmla="*/ 23 h 23"/>
                  <a:gd name="T6" fmla="*/ 21 w 21"/>
                  <a:gd name="T7" fmla="*/ 11 h 23"/>
                  <a:gd name="T8" fmla="*/ 11 w 21"/>
                  <a:gd name="T9" fmla="*/ 0 h 23"/>
                  <a:gd name="T10" fmla="*/ 11 w 21"/>
                  <a:gd name="T11" fmla="*/ 16 h 23"/>
                  <a:gd name="T12" fmla="*/ 7 w 21"/>
                  <a:gd name="T13" fmla="*/ 11 h 23"/>
                  <a:gd name="T14" fmla="*/ 11 w 21"/>
                  <a:gd name="T15" fmla="*/ 7 h 23"/>
                  <a:gd name="T16" fmla="*/ 15 w 21"/>
                  <a:gd name="T17" fmla="*/ 11 h 23"/>
                  <a:gd name="T18" fmla="*/ 11 w 21"/>
                  <a:gd name="T1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3">
                    <a:moveTo>
                      <a:pt x="11" y="0"/>
                    </a:moveTo>
                    <a:cubicBezTo>
                      <a:pt x="5" y="0"/>
                      <a:pt x="0" y="5"/>
                      <a:pt x="0" y="11"/>
                    </a:cubicBezTo>
                    <a:cubicBezTo>
                      <a:pt x="0" y="18"/>
                      <a:pt x="5" y="23"/>
                      <a:pt x="11" y="23"/>
                    </a:cubicBezTo>
                    <a:cubicBezTo>
                      <a:pt x="17" y="23"/>
                      <a:pt x="21" y="18"/>
                      <a:pt x="21" y="11"/>
                    </a:cubicBezTo>
                    <a:cubicBezTo>
                      <a:pt x="21" y="5"/>
                      <a:pt x="17" y="0"/>
                      <a:pt x="11" y="0"/>
                    </a:cubicBezTo>
                    <a:close/>
                    <a:moveTo>
                      <a:pt x="11" y="16"/>
                    </a:moveTo>
                    <a:cubicBezTo>
                      <a:pt x="9" y="16"/>
                      <a:pt x="7" y="14"/>
                      <a:pt x="7" y="11"/>
                    </a:cubicBezTo>
                    <a:cubicBezTo>
                      <a:pt x="7" y="9"/>
                      <a:pt x="9" y="7"/>
                      <a:pt x="11" y="7"/>
                    </a:cubicBezTo>
                    <a:cubicBezTo>
                      <a:pt x="13" y="7"/>
                      <a:pt x="15" y="9"/>
                      <a:pt x="15" y="11"/>
                    </a:cubicBezTo>
                    <a:cubicBezTo>
                      <a:pt x="15" y="14"/>
                      <a:pt x="13" y="16"/>
                      <a:pt x="1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02" name="Freeform 220"/>
              <p:cNvSpPr>
                <a:spLocks noEditPoints="1"/>
              </p:cNvSpPr>
              <p:nvPr/>
            </p:nvSpPr>
            <p:spPr bwMode="auto">
              <a:xfrm>
                <a:off x="2414" y="1395"/>
                <a:ext cx="134" cy="130"/>
              </a:xfrm>
              <a:custGeom>
                <a:avLst/>
                <a:gdLst>
                  <a:gd name="T0" fmla="*/ 90 w 92"/>
                  <a:gd name="T1" fmla="*/ 40 h 89"/>
                  <a:gd name="T2" fmla="*/ 65 w 92"/>
                  <a:gd name="T3" fmla="*/ 28 h 89"/>
                  <a:gd name="T4" fmla="*/ 56 w 92"/>
                  <a:gd name="T5" fmla="*/ 4 h 89"/>
                  <a:gd name="T6" fmla="*/ 4 w 92"/>
                  <a:gd name="T7" fmla="*/ 2 h 89"/>
                  <a:gd name="T8" fmla="*/ 4 w 92"/>
                  <a:gd name="T9" fmla="*/ 85 h 89"/>
                  <a:gd name="T10" fmla="*/ 34 w 92"/>
                  <a:gd name="T11" fmla="*/ 88 h 89"/>
                  <a:gd name="T12" fmla="*/ 47 w 92"/>
                  <a:gd name="T13" fmla="*/ 77 h 89"/>
                  <a:gd name="T14" fmla="*/ 59 w 92"/>
                  <a:gd name="T15" fmla="*/ 89 h 89"/>
                  <a:gd name="T16" fmla="*/ 89 w 92"/>
                  <a:gd name="T17" fmla="*/ 88 h 89"/>
                  <a:gd name="T18" fmla="*/ 90 w 92"/>
                  <a:gd name="T19" fmla="*/ 40 h 89"/>
                  <a:gd name="T20" fmla="*/ 31 w 92"/>
                  <a:gd name="T21" fmla="*/ 47 h 89"/>
                  <a:gd name="T22" fmla="*/ 25 w 92"/>
                  <a:gd name="T23" fmla="*/ 47 h 89"/>
                  <a:gd name="T24" fmla="*/ 23 w 92"/>
                  <a:gd name="T25" fmla="*/ 45 h 89"/>
                  <a:gd name="T26" fmla="*/ 25 w 92"/>
                  <a:gd name="T27" fmla="*/ 43 h 89"/>
                  <a:gd name="T28" fmla="*/ 31 w 92"/>
                  <a:gd name="T29" fmla="*/ 43 h 89"/>
                  <a:gd name="T30" fmla="*/ 33 w 92"/>
                  <a:gd name="T31" fmla="*/ 45 h 89"/>
                  <a:gd name="T32" fmla="*/ 31 w 92"/>
                  <a:gd name="T33" fmla="*/ 4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89">
                    <a:moveTo>
                      <a:pt x="90" y="40"/>
                    </a:moveTo>
                    <a:cubicBezTo>
                      <a:pt x="89" y="35"/>
                      <a:pt x="65" y="33"/>
                      <a:pt x="65" y="28"/>
                    </a:cubicBezTo>
                    <a:cubicBezTo>
                      <a:pt x="65" y="23"/>
                      <a:pt x="56" y="4"/>
                      <a:pt x="56" y="4"/>
                    </a:cubicBezTo>
                    <a:cubicBezTo>
                      <a:pt x="55" y="0"/>
                      <a:pt x="4" y="2"/>
                      <a:pt x="4" y="2"/>
                    </a:cubicBezTo>
                    <a:cubicBezTo>
                      <a:pt x="4" y="2"/>
                      <a:pt x="0" y="82"/>
                      <a:pt x="4" y="85"/>
                    </a:cubicBezTo>
                    <a:cubicBezTo>
                      <a:pt x="6" y="87"/>
                      <a:pt x="19" y="88"/>
                      <a:pt x="34" y="88"/>
                    </a:cubicBezTo>
                    <a:cubicBezTo>
                      <a:pt x="35" y="82"/>
                      <a:pt x="40" y="77"/>
                      <a:pt x="47" y="77"/>
                    </a:cubicBezTo>
                    <a:cubicBezTo>
                      <a:pt x="53" y="77"/>
                      <a:pt x="58" y="82"/>
                      <a:pt x="59" y="89"/>
                    </a:cubicBezTo>
                    <a:cubicBezTo>
                      <a:pt x="75" y="89"/>
                      <a:pt x="88" y="89"/>
                      <a:pt x="89" y="88"/>
                    </a:cubicBezTo>
                    <a:cubicBezTo>
                      <a:pt x="92" y="85"/>
                      <a:pt x="91" y="45"/>
                      <a:pt x="90" y="40"/>
                    </a:cubicBezTo>
                    <a:close/>
                    <a:moveTo>
                      <a:pt x="31" y="47"/>
                    </a:moveTo>
                    <a:cubicBezTo>
                      <a:pt x="25" y="47"/>
                      <a:pt x="25" y="47"/>
                      <a:pt x="25" y="47"/>
                    </a:cubicBezTo>
                    <a:cubicBezTo>
                      <a:pt x="24" y="47"/>
                      <a:pt x="23" y="46"/>
                      <a:pt x="23" y="45"/>
                    </a:cubicBezTo>
                    <a:cubicBezTo>
                      <a:pt x="23" y="44"/>
                      <a:pt x="24" y="43"/>
                      <a:pt x="25" y="43"/>
                    </a:cubicBezTo>
                    <a:cubicBezTo>
                      <a:pt x="31" y="43"/>
                      <a:pt x="31" y="43"/>
                      <a:pt x="31" y="43"/>
                    </a:cubicBezTo>
                    <a:cubicBezTo>
                      <a:pt x="32" y="43"/>
                      <a:pt x="33" y="44"/>
                      <a:pt x="33" y="45"/>
                    </a:cubicBezTo>
                    <a:cubicBezTo>
                      <a:pt x="33" y="46"/>
                      <a:pt x="32" y="47"/>
                      <a:pt x="31"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03" name="Freeform 221"/>
              <p:cNvSpPr/>
              <p:nvPr/>
            </p:nvSpPr>
            <p:spPr bwMode="auto">
              <a:xfrm>
                <a:off x="2243" y="1456"/>
                <a:ext cx="171" cy="67"/>
              </a:xfrm>
              <a:custGeom>
                <a:avLst/>
                <a:gdLst>
                  <a:gd name="T0" fmla="*/ 7 w 118"/>
                  <a:gd name="T1" fmla="*/ 2 h 46"/>
                  <a:gd name="T2" fmla="*/ 5 w 118"/>
                  <a:gd name="T3" fmla="*/ 45 h 46"/>
                  <a:gd name="T4" fmla="*/ 38 w 118"/>
                  <a:gd name="T5" fmla="*/ 46 h 46"/>
                  <a:gd name="T6" fmla="*/ 51 w 118"/>
                  <a:gd name="T7" fmla="*/ 35 h 46"/>
                  <a:gd name="T8" fmla="*/ 63 w 118"/>
                  <a:gd name="T9" fmla="*/ 46 h 46"/>
                  <a:gd name="T10" fmla="*/ 115 w 118"/>
                  <a:gd name="T11" fmla="*/ 45 h 46"/>
                  <a:gd name="T12" fmla="*/ 118 w 118"/>
                  <a:gd name="T13" fmla="*/ 3 h 46"/>
                  <a:gd name="T14" fmla="*/ 7 w 118"/>
                  <a:gd name="T15" fmla="*/ 2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46">
                    <a:moveTo>
                      <a:pt x="7" y="2"/>
                    </a:moveTo>
                    <a:cubicBezTo>
                      <a:pt x="4" y="3"/>
                      <a:pt x="0" y="43"/>
                      <a:pt x="5" y="45"/>
                    </a:cubicBezTo>
                    <a:cubicBezTo>
                      <a:pt x="6" y="46"/>
                      <a:pt x="21" y="46"/>
                      <a:pt x="38" y="46"/>
                    </a:cubicBezTo>
                    <a:cubicBezTo>
                      <a:pt x="39" y="40"/>
                      <a:pt x="45" y="35"/>
                      <a:pt x="51" y="35"/>
                    </a:cubicBezTo>
                    <a:cubicBezTo>
                      <a:pt x="57" y="35"/>
                      <a:pt x="62" y="40"/>
                      <a:pt x="63" y="46"/>
                    </a:cubicBezTo>
                    <a:cubicBezTo>
                      <a:pt x="90" y="46"/>
                      <a:pt x="115" y="46"/>
                      <a:pt x="115" y="45"/>
                    </a:cubicBezTo>
                    <a:cubicBezTo>
                      <a:pt x="115" y="43"/>
                      <a:pt x="118" y="3"/>
                      <a:pt x="118" y="3"/>
                    </a:cubicBezTo>
                    <a:cubicBezTo>
                      <a:pt x="118" y="2"/>
                      <a:pt x="11" y="0"/>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04" name="Freeform 222"/>
              <p:cNvSpPr>
                <a:spLocks noEditPoints="1"/>
              </p:cNvSpPr>
              <p:nvPr/>
            </p:nvSpPr>
            <p:spPr bwMode="auto">
              <a:xfrm>
                <a:off x="2301" y="1511"/>
                <a:ext cx="32" cy="34"/>
              </a:xfrm>
              <a:custGeom>
                <a:avLst/>
                <a:gdLst>
                  <a:gd name="T0" fmla="*/ 11 w 22"/>
                  <a:gd name="T1" fmla="*/ 0 h 23"/>
                  <a:gd name="T2" fmla="*/ 0 w 22"/>
                  <a:gd name="T3" fmla="*/ 12 h 23"/>
                  <a:gd name="T4" fmla="*/ 11 w 22"/>
                  <a:gd name="T5" fmla="*/ 23 h 23"/>
                  <a:gd name="T6" fmla="*/ 22 w 22"/>
                  <a:gd name="T7" fmla="*/ 12 h 23"/>
                  <a:gd name="T8" fmla="*/ 11 w 22"/>
                  <a:gd name="T9" fmla="*/ 0 h 23"/>
                  <a:gd name="T10" fmla="*/ 11 w 22"/>
                  <a:gd name="T11" fmla="*/ 16 h 23"/>
                  <a:gd name="T12" fmla="*/ 7 w 22"/>
                  <a:gd name="T13" fmla="*/ 12 h 23"/>
                  <a:gd name="T14" fmla="*/ 11 w 22"/>
                  <a:gd name="T15" fmla="*/ 7 h 23"/>
                  <a:gd name="T16" fmla="*/ 15 w 22"/>
                  <a:gd name="T17" fmla="*/ 12 h 23"/>
                  <a:gd name="T18" fmla="*/ 11 w 22"/>
                  <a:gd name="T1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3">
                    <a:moveTo>
                      <a:pt x="11" y="0"/>
                    </a:moveTo>
                    <a:cubicBezTo>
                      <a:pt x="5" y="0"/>
                      <a:pt x="0" y="5"/>
                      <a:pt x="0" y="12"/>
                    </a:cubicBezTo>
                    <a:cubicBezTo>
                      <a:pt x="0" y="18"/>
                      <a:pt x="5" y="23"/>
                      <a:pt x="11" y="23"/>
                    </a:cubicBezTo>
                    <a:cubicBezTo>
                      <a:pt x="17" y="23"/>
                      <a:pt x="22" y="18"/>
                      <a:pt x="22" y="12"/>
                    </a:cubicBezTo>
                    <a:cubicBezTo>
                      <a:pt x="22" y="5"/>
                      <a:pt x="17" y="0"/>
                      <a:pt x="11" y="0"/>
                    </a:cubicBezTo>
                    <a:close/>
                    <a:moveTo>
                      <a:pt x="11" y="16"/>
                    </a:moveTo>
                    <a:cubicBezTo>
                      <a:pt x="9" y="16"/>
                      <a:pt x="7" y="14"/>
                      <a:pt x="7" y="12"/>
                    </a:cubicBezTo>
                    <a:cubicBezTo>
                      <a:pt x="7" y="9"/>
                      <a:pt x="9" y="7"/>
                      <a:pt x="11" y="7"/>
                    </a:cubicBezTo>
                    <a:cubicBezTo>
                      <a:pt x="13" y="7"/>
                      <a:pt x="15" y="9"/>
                      <a:pt x="15" y="12"/>
                    </a:cubicBezTo>
                    <a:cubicBezTo>
                      <a:pt x="15" y="14"/>
                      <a:pt x="13" y="16"/>
                      <a:pt x="1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05" name="Freeform 223"/>
              <p:cNvSpPr>
                <a:spLocks noEditPoints="1"/>
              </p:cNvSpPr>
              <p:nvPr/>
            </p:nvSpPr>
            <p:spPr bwMode="auto">
              <a:xfrm>
                <a:off x="2467" y="1511"/>
                <a:ext cx="32" cy="34"/>
              </a:xfrm>
              <a:custGeom>
                <a:avLst/>
                <a:gdLst>
                  <a:gd name="T0" fmla="*/ 11 w 22"/>
                  <a:gd name="T1" fmla="*/ 0 h 23"/>
                  <a:gd name="T2" fmla="*/ 0 w 22"/>
                  <a:gd name="T3" fmla="*/ 12 h 23"/>
                  <a:gd name="T4" fmla="*/ 11 w 22"/>
                  <a:gd name="T5" fmla="*/ 23 h 23"/>
                  <a:gd name="T6" fmla="*/ 22 w 22"/>
                  <a:gd name="T7" fmla="*/ 12 h 23"/>
                  <a:gd name="T8" fmla="*/ 11 w 22"/>
                  <a:gd name="T9" fmla="*/ 0 h 23"/>
                  <a:gd name="T10" fmla="*/ 11 w 22"/>
                  <a:gd name="T11" fmla="*/ 16 h 23"/>
                  <a:gd name="T12" fmla="*/ 7 w 22"/>
                  <a:gd name="T13" fmla="*/ 12 h 23"/>
                  <a:gd name="T14" fmla="*/ 11 w 22"/>
                  <a:gd name="T15" fmla="*/ 7 h 23"/>
                  <a:gd name="T16" fmla="*/ 15 w 22"/>
                  <a:gd name="T17" fmla="*/ 12 h 23"/>
                  <a:gd name="T18" fmla="*/ 11 w 22"/>
                  <a:gd name="T1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3">
                    <a:moveTo>
                      <a:pt x="11" y="0"/>
                    </a:moveTo>
                    <a:cubicBezTo>
                      <a:pt x="5" y="0"/>
                      <a:pt x="0" y="5"/>
                      <a:pt x="0" y="12"/>
                    </a:cubicBezTo>
                    <a:cubicBezTo>
                      <a:pt x="0" y="18"/>
                      <a:pt x="5" y="23"/>
                      <a:pt x="11" y="23"/>
                    </a:cubicBezTo>
                    <a:cubicBezTo>
                      <a:pt x="17" y="23"/>
                      <a:pt x="22" y="18"/>
                      <a:pt x="22" y="12"/>
                    </a:cubicBezTo>
                    <a:cubicBezTo>
                      <a:pt x="22" y="5"/>
                      <a:pt x="17" y="0"/>
                      <a:pt x="11" y="0"/>
                    </a:cubicBezTo>
                    <a:close/>
                    <a:moveTo>
                      <a:pt x="11" y="16"/>
                    </a:moveTo>
                    <a:cubicBezTo>
                      <a:pt x="8" y="16"/>
                      <a:pt x="7" y="14"/>
                      <a:pt x="7" y="12"/>
                    </a:cubicBezTo>
                    <a:cubicBezTo>
                      <a:pt x="7" y="9"/>
                      <a:pt x="8" y="7"/>
                      <a:pt x="11" y="7"/>
                    </a:cubicBezTo>
                    <a:cubicBezTo>
                      <a:pt x="13" y="7"/>
                      <a:pt x="15" y="9"/>
                      <a:pt x="15" y="12"/>
                    </a:cubicBezTo>
                    <a:cubicBezTo>
                      <a:pt x="15" y="14"/>
                      <a:pt x="13" y="16"/>
                      <a:pt x="1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06" name="Freeform 224"/>
              <p:cNvSpPr>
                <a:spLocks noEditPoints="1"/>
              </p:cNvSpPr>
              <p:nvPr/>
            </p:nvSpPr>
            <p:spPr bwMode="auto">
              <a:xfrm>
                <a:off x="1166" y="1660"/>
                <a:ext cx="57" cy="54"/>
              </a:xfrm>
              <a:custGeom>
                <a:avLst/>
                <a:gdLst>
                  <a:gd name="T0" fmla="*/ 38 w 39"/>
                  <a:gd name="T1" fmla="*/ 17 h 37"/>
                  <a:gd name="T2" fmla="*/ 28 w 39"/>
                  <a:gd name="T3" fmla="*/ 12 h 37"/>
                  <a:gd name="T4" fmla="*/ 24 w 39"/>
                  <a:gd name="T5" fmla="*/ 1 h 37"/>
                  <a:gd name="T6" fmla="*/ 2 w 39"/>
                  <a:gd name="T7" fmla="*/ 1 h 37"/>
                  <a:gd name="T8" fmla="*/ 2 w 39"/>
                  <a:gd name="T9" fmla="*/ 36 h 37"/>
                  <a:gd name="T10" fmla="*/ 15 w 39"/>
                  <a:gd name="T11" fmla="*/ 37 h 37"/>
                  <a:gd name="T12" fmla="*/ 20 w 39"/>
                  <a:gd name="T13" fmla="*/ 32 h 37"/>
                  <a:gd name="T14" fmla="*/ 25 w 39"/>
                  <a:gd name="T15" fmla="*/ 37 h 37"/>
                  <a:gd name="T16" fmla="*/ 38 w 39"/>
                  <a:gd name="T17" fmla="*/ 37 h 37"/>
                  <a:gd name="T18" fmla="*/ 38 w 39"/>
                  <a:gd name="T19" fmla="*/ 17 h 37"/>
                  <a:gd name="T20" fmla="*/ 13 w 39"/>
                  <a:gd name="T21" fmla="*/ 20 h 37"/>
                  <a:gd name="T22" fmla="*/ 11 w 39"/>
                  <a:gd name="T23" fmla="*/ 20 h 37"/>
                  <a:gd name="T24" fmla="*/ 10 w 39"/>
                  <a:gd name="T25" fmla="*/ 19 h 37"/>
                  <a:gd name="T26" fmla="*/ 11 w 39"/>
                  <a:gd name="T27" fmla="*/ 18 h 37"/>
                  <a:gd name="T28" fmla="*/ 13 w 39"/>
                  <a:gd name="T29" fmla="*/ 18 h 37"/>
                  <a:gd name="T30" fmla="*/ 14 w 39"/>
                  <a:gd name="T31" fmla="*/ 19 h 37"/>
                  <a:gd name="T32" fmla="*/ 13 w 39"/>
                  <a:gd name="T33"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37">
                    <a:moveTo>
                      <a:pt x="38" y="17"/>
                    </a:moveTo>
                    <a:cubicBezTo>
                      <a:pt x="38" y="15"/>
                      <a:pt x="28" y="14"/>
                      <a:pt x="28" y="12"/>
                    </a:cubicBezTo>
                    <a:cubicBezTo>
                      <a:pt x="28" y="10"/>
                      <a:pt x="24" y="1"/>
                      <a:pt x="24" y="1"/>
                    </a:cubicBezTo>
                    <a:cubicBezTo>
                      <a:pt x="24" y="0"/>
                      <a:pt x="2" y="1"/>
                      <a:pt x="2" y="1"/>
                    </a:cubicBezTo>
                    <a:cubicBezTo>
                      <a:pt x="2" y="1"/>
                      <a:pt x="0" y="34"/>
                      <a:pt x="2" y="36"/>
                    </a:cubicBezTo>
                    <a:cubicBezTo>
                      <a:pt x="3" y="36"/>
                      <a:pt x="8" y="37"/>
                      <a:pt x="15" y="37"/>
                    </a:cubicBezTo>
                    <a:cubicBezTo>
                      <a:pt x="15" y="34"/>
                      <a:pt x="17" y="32"/>
                      <a:pt x="20" y="32"/>
                    </a:cubicBezTo>
                    <a:cubicBezTo>
                      <a:pt x="23" y="32"/>
                      <a:pt x="25" y="35"/>
                      <a:pt x="25" y="37"/>
                    </a:cubicBezTo>
                    <a:cubicBezTo>
                      <a:pt x="32" y="37"/>
                      <a:pt x="37" y="37"/>
                      <a:pt x="38" y="37"/>
                    </a:cubicBezTo>
                    <a:cubicBezTo>
                      <a:pt x="39" y="36"/>
                      <a:pt x="39" y="19"/>
                      <a:pt x="38" y="17"/>
                    </a:cubicBezTo>
                    <a:close/>
                    <a:moveTo>
                      <a:pt x="13" y="20"/>
                    </a:moveTo>
                    <a:cubicBezTo>
                      <a:pt x="11" y="20"/>
                      <a:pt x="11" y="20"/>
                      <a:pt x="11" y="20"/>
                    </a:cubicBezTo>
                    <a:cubicBezTo>
                      <a:pt x="10" y="20"/>
                      <a:pt x="10" y="19"/>
                      <a:pt x="10" y="19"/>
                    </a:cubicBezTo>
                    <a:cubicBezTo>
                      <a:pt x="10" y="18"/>
                      <a:pt x="10" y="18"/>
                      <a:pt x="11" y="18"/>
                    </a:cubicBezTo>
                    <a:cubicBezTo>
                      <a:pt x="13" y="18"/>
                      <a:pt x="13" y="18"/>
                      <a:pt x="13" y="18"/>
                    </a:cubicBezTo>
                    <a:cubicBezTo>
                      <a:pt x="14" y="18"/>
                      <a:pt x="14" y="18"/>
                      <a:pt x="14" y="19"/>
                    </a:cubicBezTo>
                    <a:cubicBezTo>
                      <a:pt x="14" y="19"/>
                      <a:pt x="14" y="20"/>
                      <a:pt x="1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07" name="Freeform 225"/>
              <p:cNvSpPr/>
              <p:nvPr/>
            </p:nvSpPr>
            <p:spPr bwMode="auto">
              <a:xfrm>
                <a:off x="1095" y="1686"/>
                <a:ext cx="71" cy="28"/>
              </a:xfrm>
              <a:custGeom>
                <a:avLst/>
                <a:gdLst>
                  <a:gd name="T0" fmla="*/ 3 w 49"/>
                  <a:gd name="T1" fmla="*/ 0 h 19"/>
                  <a:gd name="T2" fmla="*/ 2 w 49"/>
                  <a:gd name="T3" fmla="*/ 19 h 19"/>
                  <a:gd name="T4" fmla="*/ 16 w 49"/>
                  <a:gd name="T5" fmla="*/ 19 h 19"/>
                  <a:gd name="T6" fmla="*/ 21 w 49"/>
                  <a:gd name="T7" fmla="*/ 14 h 19"/>
                  <a:gd name="T8" fmla="*/ 26 w 49"/>
                  <a:gd name="T9" fmla="*/ 19 h 19"/>
                  <a:gd name="T10" fmla="*/ 48 w 49"/>
                  <a:gd name="T11" fmla="*/ 19 h 19"/>
                  <a:gd name="T12" fmla="*/ 49 w 49"/>
                  <a:gd name="T13" fmla="*/ 1 h 19"/>
                  <a:gd name="T14" fmla="*/ 3 w 49"/>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9">
                    <a:moveTo>
                      <a:pt x="3" y="0"/>
                    </a:moveTo>
                    <a:cubicBezTo>
                      <a:pt x="1" y="1"/>
                      <a:pt x="0" y="18"/>
                      <a:pt x="2" y="19"/>
                    </a:cubicBezTo>
                    <a:cubicBezTo>
                      <a:pt x="2" y="19"/>
                      <a:pt x="8" y="19"/>
                      <a:pt x="16" y="19"/>
                    </a:cubicBezTo>
                    <a:cubicBezTo>
                      <a:pt x="16" y="16"/>
                      <a:pt x="18" y="14"/>
                      <a:pt x="21" y="14"/>
                    </a:cubicBezTo>
                    <a:cubicBezTo>
                      <a:pt x="24" y="14"/>
                      <a:pt x="26" y="16"/>
                      <a:pt x="26" y="19"/>
                    </a:cubicBezTo>
                    <a:cubicBezTo>
                      <a:pt x="37" y="19"/>
                      <a:pt x="48" y="19"/>
                      <a:pt x="48" y="19"/>
                    </a:cubicBezTo>
                    <a:cubicBezTo>
                      <a:pt x="48" y="18"/>
                      <a:pt x="49" y="1"/>
                      <a:pt x="49" y="1"/>
                    </a:cubicBezTo>
                    <a:cubicBezTo>
                      <a:pt x="49"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08" name="Freeform 226"/>
              <p:cNvSpPr>
                <a:spLocks noEditPoints="1"/>
              </p:cNvSpPr>
              <p:nvPr/>
            </p:nvSpPr>
            <p:spPr bwMode="auto">
              <a:xfrm>
                <a:off x="1118" y="1709"/>
                <a:ext cx="15" cy="13"/>
              </a:xfrm>
              <a:custGeom>
                <a:avLst/>
                <a:gdLst>
                  <a:gd name="T0" fmla="*/ 5 w 10"/>
                  <a:gd name="T1" fmla="*/ 0 h 9"/>
                  <a:gd name="T2" fmla="*/ 0 w 10"/>
                  <a:gd name="T3" fmla="*/ 5 h 9"/>
                  <a:gd name="T4" fmla="*/ 5 w 10"/>
                  <a:gd name="T5" fmla="*/ 9 h 9"/>
                  <a:gd name="T6" fmla="*/ 10 w 10"/>
                  <a:gd name="T7" fmla="*/ 5 h 9"/>
                  <a:gd name="T8" fmla="*/ 5 w 10"/>
                  <a:gd name="T9" fmla="*/ 0 h 9"/>
                  <a:gd name="T10" fmla="*/ 5 w 10"/>
                  <a:gd name="T11" fmla="*/ 6 h 9"/>
                  <a:gd name="T12" fmla="*/ 3 w 10"/>
                  <a:gd name="T13" fmla="*/ 5 h 9"/>
                  <a:gd name="T14" fmla="*/ 5 w 10"/>
                  <a:gd name="T15" fmla="*/ 3 h 9"/>
                  <a:gd name="T16" fmla="*/ 7 w 10"/>
                  <a:gd name="T17" fmla="*/ 5 h 9"/>
                  <a:gd name="T18" fmla="*/ 5 w 10"/>
                  <a:gd name="T19"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9">
                    <a:moveTo>
                      <a:pt x="5" y="0"/>
                    </a:moveTo>
                    <a:cubicBezTo>
                      <a:pt x="3" y="0"/>
                      <a:pt x="0" y="2"/>
                      <a:pt x="0" y="5"/>
                    </a:cubicBezTo>
                    <a:cubicBezTo>
                      <a:pt x="0" y="7"/>
                      <a:pt x="3" y="9"/>
                      <a:pt x="5" y="9"/>
                    </a:cubicBezTo>
                    <a:cubicBezTo>
                      <a:pt x="8" y="9"/>
                      <a:pt x="10" y="7"/>
                      <a:pt x="10" y="5"/>
                    </a:cubicBezTo>
                    <a:cubicBezTo>
                      <a:pt x="10" y="2"/>
                      <a:pt x="8" y="0"/>
                      <a:pt x="5" y="0"/>
                    </a:cubicBezTo>
                    <a:close/>
                    <a:moveTo>
                      <a:pt x="5" y="6"/>
                    </a:moveTo>
                    <a:cubicBezTo>
                      <a:pt x="4" y="6"/>
                      <a:pt x="3" y="6"/>
                      <a:pt x="3" y="5"/>
                    </a:cubicBezTo>
                    <a:cubicBezTo>
                      <a:pt x="3" y="4"/>
                      <a:pt x="4" y="3"/>
                      <a:pt x="5" y="3"/>
                    </a:cubicBezTo>
                    <a:cubicBezTo>
                      <a:pt x="6" y="3"/>
                      <a:pt x="7" y="4"/>
                      <a:pt x="7" y="5"/>
                    </a:cubicBezTo>
                    <a:cubicBezTo>
                      <a:pt x="7" y="6"/>
                      <a:pt x="6"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09" name="Freeform 227"/>
              <p:cNvSpPr>
                <a:spLocks noEditPoints="1"/>
              </p:cNvSpPr>
              <p:nvPr/>
            </p:nvSpPr>
            <p:spPr bwMode="auto">
              <a:xfrm>
                <a:off x="1188" y="1709"/>
                <a:ext cx="15" cy="13"/>
              </a:xfrm>
              <a:custGeom>
                <a:avLst/>
                <a:gdLst>
                  <a:gd name="T0" fmla="*/ 5 w 10"/>
                  <a:gd name="T1" fmla="*/ 0 h 9"/>
                  <a:gd name="T2" fmla="*/ 0 w 10"/>
                  <a:gd name="T3" fmla="*/ 5 h 9"/>
                  <a:gd name="T4" fmla="*/ 5 w 10"/>
                  <a:gd name="T5" fmla="*/ 9 h 9"/>
                  <a:gd name="T6" fmla="*/ 10 w 10"/>
                  <a:gd name="T7" fmla="*/ 5 h 9"/>
                  <a:gd name="T8" fmla="*/ 5 w 10"/>
                  <a:gd name="T9" fmla="*/ 0 h 9"/>
                  <a:gd name="T10" fmla="*/ 5 w 10"/>
                  <a:gd name="T11" fmla="*/ 6 h 9"/>
                  <a:gd name="T12" fmla="*/ 3 w 10"/>
                  <a:gd name="T13" fmla="*/ 5 h 9"/>
                  <a:gd name="T14" fmla="*/ 5 w 10"/>
                  <a:gd name="T15" fmla="*/ 3 h 9"/>
                  <a:gd name="T16" fmla="*/ 7 w 10"/>
                  <a:gd name="T17" fmla="*/ 5 h 9"/>
                  <a:gd name="T18" fmla="*/ 5 w 10"/>
                  <a:gd name="T19"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9">
                    <a:moveTo>
                      <a:pt x="5" y="0"/>
                    </a:moveTo>
                    <a:cubicBezTo>
                      <a:pt x="2" y="0"/>
                      <a:pt x="0" y="2"/>
                      <a:pt x="0" y="5"/>
                    </a:cubicBezTo>
                    <a:cubicBezTo>
                      <a:pt x="0" y="7"/>
                      <a:pt x="2" y="9"/>
                      <a:pt x="5" y="9"/>
                    </a:cubicBezTo>
                    <a:cubicBezTo>
                      <a:pt x="8" y="9"/>
                      <a:pt x="10" y="7"/>
                      <a:pt x="10" y="5"/>
                    </a:cubicBezTo>
                    <a:cubicBezTo>
                      <a:pt x="10" y="2"/>
                      <a:pt x="8" y="0"/>
                      <a:pt x="5" y="0"/>
                    </a:cubicBezTo>
                    <a:close/>
                    <a:moveTo>
                      <a:pt x="5" y="6"/>
                    </a:moveTo>
                    <a:cubicBezTo>
                      <a:pt x="4" y="6"/>
                      <a:pt x="3" y="6"/>
                      <a:pt x="3" y="5"/>
                    </a:cubicBezTo>
                    <a:cubicBezTo>
                      <a:pt x="3" y="4"/>
                      <a:pt x="4" y="3"/>
                      <a:pt x="5" y="3"/>
                    </a:cubicBezTo>
                    <a:cubicBezTo>
                      <a:pt x="6" y="3"/>
                      <a:pt x="7" y="4"/>
                      <a:pt x="7" y="5"/>
                    </a:cubicBezTo>
                    <a:cubicBezTo>
                      <a:pt x="7" y="6"/>
                      <a:pt x="6"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10" name="Freeform 228"/>
              <p:cNvSpPr>
                <a:spLocks noEditPoints="1"/>
              </p:cNvSpPr>
              <p:nvPr/>
            </p:nvSpPr>
            <p:spPr bwMode="auto">
              <a:xfrm>
                <a:off x="1961" y="2001"/>
                <a:ext cx="62" cy="60"/>
              </a:xfrm>
              <a:custGeom>
                <a:avLst/>
                <a:gdLst>
                  <a:gd name="T0" fmla="*/ 42 w 43"/>
                  <a:gd name="T1" fmla="*/ 19 h 41"/>
                  <a:gd name="T2" fmla="*/ 30 w 43"/>
                  <a:gd name="T3" fmla="*/ 13 h 41"/>
                  <a:gd name="T4" fmla="*/ 26 w 43"/>
                  <a:gd name="T5" fmla="*/ 1 h 41"/>
                  <a:gd name="T6" fmla="*/ 2 w 43"/>
                  <a:gd name="T7" fmla="*/ 1 h 41"/>
                  <a:gd name="T8" fmla="*/ 2 w 43"/>
                  <a:gd name="T9" fmla="*/ 39 h 41"/>
                  <a:gd name="T10" fmla="*/ 16 w 43"/>
                  <a:gd name="T11" fmla="*/ 41 h 41"/>
                  <a:gd name="T12" fmla="*/ 22 w 43"/>
                  <a:gd name="T13" fmla="*/ 36 h 41"/>
                  <a:gd name="T14" fmla="*/ 28 w 43"/>
                  <a:gd name="T15" fmla="*/ 41 h 41"/>
                  <a:gd name="T16" fmla="*/ 41 w 43"/>
                  <a:gd name="T17" fmla="*/ 41 h 41"/>
                  <a:gd name="T18" fmla="*/ 42 w 43"/>
                  <a:gd name="T19" fmla="*/ 19 h 41"/>
                  <a:gd name="T20" fmla="*/ 15 w 43"/>
                  <a:gd name="T21" fmla="*/ 22 h 41"/>
                  <a:gd name="T22" fmla="*/ 12 w 43"/>
                  <a:gd name="T23" fmla="*/ 22 h 41"/>
                  <a:gd name="T24" fmla="*/ 11 w 43"/>
                  <a:gd name="T25" fmla="*/ 21 h 41"/>
                  <a:gd name="T26" fmla="*/ 12 w 43"/>
                  <a:gd name="T27" fmla="*/ 20 h 41"/>
                  <a:gd name="T28" fmla="*/ 15 w 43"/>
                  <a:gd name="T29" fmla="*/ 20 h 41"/>
                  <a:gd name="T30" fmla="*/ 16 w 43"/>
                  <a:gd name="T31" fmla="*/ 21 h 41"/>
                  <a:gd name="T32" fmla="*/ 15 w 43"/>
                  <a:gd name="T33"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1">
                    <a:moveTo>
                      <a:pt x="42" y="19"/>
                    </a:moveTo>
                    <a:cubicBezTo>
                      <a:pt x="41" y="16"/>
                      <a:pt x="30" y="15"/>
                      <a:pt x="30" y="13"/>
                    </a:cubicBezTo>
                    <a:cubicBezTo>
                      <a:pt x="30" y="11"/>
                      <a:pt x="26" y="1"/>
                      <a:pt x="26" y="1"/>
                    </a:cubicBezTo>
                    <a:cubicBezTo>
                      <a:pt x="26" y="0"/>
                      <a:pt x="2" y="1"/>
                      <a:pt x="2" y="1"/>
                    </a:cubicBezTo>
                    <a:cubicBezTo>
                      <a:pt x="2" y="1"/>
                      <a:pt x="0" y="38"/>
                      <a:pt x="2" y="39"/>
                    </a:cubicBezTo>
                    <a:cubicBezTo>
                      <a:pt x="3" y="40"/>
                      <a:pt x="9" y="41"/>
                      <a:pt x="16" y="41"/>
                    </a:cubicBezTo>
                    <a:cubicBezTo>
                      <a:pt x="16" y="38"/>
                      <a:pt x="19" y="36"/>
                      <a:pt x="22" y="36"/>
                    </a:cubicBezTo>
                    <a:cubicBezTo>
                      <a:pt x="25" y="36"/>
                      <a:pt x="27" y="38"/>
                      <a:pt x="28" y="41"/>
                    </a:cubicBezTo>
                    <a:cubicBezTo>
                      <a:pt x="35" y="41"/>
                      <a:pt x="41" y="41"/>
                      <a:pt x="41" y="41"/>
                    </a:cubicBezTo>
                    <a:cubicBezTo>
                      <a:pt x="43" y="40"/>
                      <a:pt x="42" y="21"/>
                      <a:pt x="42" y="19"/>
                    </a:cubicBezTo>
                    <a:close/>
                    <a:moveTo>
                      <a:pt x="15" y="22"/>
                    </a:moveTo>
                    <a:cubicBezTo>
                      <a:pt x="12" y="22"/>
                      <a:pt x="12" y="22"/>
                      <a:pt x="12" y="22"/>
                    </a:cubicBezTo>
                    <a:cubicBezTo>
                      <a:pt x="11" y="22"/>
                      <a:pt x="11" y="21"/>
                      <a:pt x="11" y="21"/>
                    </a:cubicBezTo>
                    <a:cubicBezTo>
                      <a:pt x="11" y="20"/>
                      <a:pt x="11" y="20"/>
                      <a:pt x="12" y="20"/>
                    </a:cubicBezTo>
                    <a:cubicBezTo>
                      <a:pt x="15" y="20"/>
                      <a:pt x="15" y="20"/>
                      <a:pt x="15" y="20"/>
                    </a:cubicBezTo>
                    <a:cubicBezTo>
                      <a:pt x="15" y="20"/>
                      <a:pt x="16" y="20"/>
                      <a:pt x="16" y="21"/>
                    </a:cubicBezTo>
                    <a:cubicBezTo>
                      <a:pt x="16" y="21"/>
                      <a:pt x="15" y="22"/>
                      <a:pt x="1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11" name="Freeform 229"/>
              <p:cNvSpPr/>
              <p:nvPr/>
            </p:nvSpPr>
            <p:spPr bwMode="auto">
              <a:xfrm>
                <a:off x="1881" y="2029"/>
                <a:ext cx="80" cy="32"/>
              </a:xfrm>
              <a:custGeom>
                <a:avLst/>
                <a:gdLst>
                  <a:gd name="T0" fmla="*/ 3 w 55"/>
                  <a:gd name="T1" fmla="*/ 1 h 22"/>
                  <a:gd name="T2" fmla="*/ 2 w 55"/>
                  <a:gd name="T3" fmla="*/ 21 h 22"/>
                  <a:gd name="T4" fmla="*/ 18 w 55"/>
                  <a:gd name="T5" fmla="*/ 22 h 22"/>
                  <a:gd name="T6" fmla="*/ 24 w 55"/>
                  <a:gd name="T7" fmla="*/ 17 h 22"/>
                  <a:gd name="T8" fmla="*/ 30 w 55"/>
                  <a:gd name="T9" fmla="*/ 22 h 22"/>
                  <a:gd name="T10" fmla="*/ 54 w 55"/>
                  <a:gd name="T11" fmla="*/ 21 h 22"/>
                  <a:gd name="T12" fmla="*/ 55 w 55"/>
                  <a:gd name="T13" fmla="*/ 2 h 22"/>
                  <a:gd name="T14" fmla="*/ 3 w 55"/>
                  <a:gd name="T15" fmla="*/ 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22">
                    <a:moveTo>
                      <a:pt x="3" y="1"/>
                    </a:moveTo>
                    <a:cubicBezTo>
                      <a:pt x="2" y="2"/>
                      <a:pt x="0" y="20"/>
                      <a:pt x="2" y="21"/>
                    </a:cubicBezTo>
                    <a:cubicBezTo>
                      <a:pt x="3" y="22"/>
                      <a:pt x="10" y="22"/>
                      <a:pt x="18" y="22"/>
                    </a:cubicBezTo>
                    <a:cubicBezTo>
                      <a:pt x="19" y="19"/>
                      <a:pt x="21" y="17"/>
                      <a:pt x="24" y="17"/>
                    </a:cubicBezTo>
                    <a:cubicBezTo>
                      <a:pt x="27" y="17"/>
                      <a:pt x="29" y="19"/>
                      <a:pt x="30" y="22"/>
                    </a:cubicBezTo>
                    <a:cubicBezTo>
                      <a:pt x="42" y="22"/>
                      <a:pt x="54" y="22"/>
                      <a:pt x="54" y="21"/>
                    </a:cubicBezTo>
                    <a:cubicBezTo>
                      <a:pt x="54" y="21"/>
                      <a:pt x="55" y="2"/>
                      <a:pt x="55" y="2"/>
                    </a:cubicBezTo>
                    <a:cubicBezTo>
                      <a:pt x="55" y="1"/>
                      <a:pt x="5"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12" name="Freeform 230"/>
              <p:cNvSpPr>
                <a:spLocks noEditPoints="1"/>
              </p:cNvSpPr>
              <p:nvPr/>
            </p:nvSpPr>
            <p:spPr bwMode="auto">
              <a:xfrm>
                <a:off x="1908" y="2055"/>
                <a:ext cx="15" cy="16"/>
              </a:xfrm>
              <a:custGeom>
                <a:avLst/>
                <a:gdLst>
                  <a:gd name="T0" fmla="*/ 5 w 10"/>
                  <a:gd name="T1" fmla="*/ 0 h 11"/>
                  <a:gd name="T2" fmla="*/ 0 w 10"/>
                  <a:gd name="T3" fmla="*/ 6 h 11"/>
                  <a:gd name="T4" fmla="*/ 5 w 10"/>
                  <a:gd name="T5" fmla="*/ 11 h 11"/>
                  <a:gd name="T6" fmla="*/ 10 w 10"/>
                  <a:gd name="T7" fmla="*/ 6 h 11"/>
                  <a:gd name="T8" fmla="*/ 5 w 10"/>
                  <a:gd name="T9" fmla="*/ 0 h 11"/>
                  <a:gd name="T10" fmla="*/ 5 w 10"/>
                  <a:gd name="T11" fmla="*/ 8 h 11"/>
                  <a:gd name="T12" fmla="*/ 3 w 10"/>
                  <a:gd name="T13" fmla="*/ 6 h 11"/>
                  <a:gd name="T14" fmla="*/ 5 w 10"/>
                  <a:gd name="T15" fmla="*/ 4 h 11"/>
                  <a:gd name="T16" fmla="*/ 7 w 10"/>
                  <a:gd name="T17" fmla="*/ 6 h 11"/>
                  <a:gd name="T18" fmla="*/ 5 w 10"/>
                  <a:gd name="T1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5" y="0"/>
                    </a:moveTo>
                    <a:cubicBezTo>
                      <a:pt x="2" y="0"/>
                      <a:pt x="0" y="3"/>
                      <a:pt x="0" y="6"/>
                    </a:cubicBezTo>
                    <a:cubicBezTo>
                      <a:pt x="0" y="8"/>
                      <a:pt x="2" y="11"/>
                      <a:pt x="5" y="11"/>
                    </a:cubicBezTo>
                    <a:cubicBezTo>
                      <a:pt x="8" y="11"/>
                      <a:pt x="10" y="8"/>
                      <a:pt x="10" y="6"/>
                    </a:cubicBezTo>
                    <a:cubicBezTo>
                      <a:pt x="10" y="3"/>
                      <a:pt x="8" y="0"/>
                      <a:pt x="5" y="0"/>
                    </a:cubicBezTo>
                    <a:close/>
                    <a:moveTo>
                      <a:pt x="5" y="8"/>
                    </a:moveTo>
                    <a:cubicBezTo>
                      <a:pt x="4" y="8"/>
                      <a:pt x="3" y="7"/>
                      <a:pt x="3" y="6"/>
                    </a:cubicBezTo>
                    <a:cubicBezTo>
                      <a:pt x="3" y="4"/>
                      <a:pt x="4" y="4"/>
                      <a:pt x="5" y="4"/>
                    </a:cubicBezTo>
                    <a:cubicBezTo>
                      <a:pt x="6" y="4"/>
                      <a:pt x="7" y="4"/>
                      <a:pt x="7" y="6"/>
                    </a:cubicBezTo>
                    <a:cubicBezTo>
                      <a:pt x="7" y="7"/>
                      <a:pt x="6"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13" name="Freeform 231"/>
              <p:cNvSpPr>
                <a:spLocks noEditPoints="1"/>
              </p:cNvSpPr>
              <p:nvPr/>
            </p:nvSpPr>
            <p:spPr bwMode="auto">
              <a:xfrm>
                <a:off x="1985" y="2055"/>
                <a:ext cx="15" cy="16"/>
              </a:xfrm>
              <a:custGeom>
                <a:avLst/>
                <a:gdLst>
                  <a:gd name="T0" fmla="*/ 5 w 10"/>
                  <a:gd name="T1" fmla="*/ 0 h 11"/>
                  <a:gd name="T2" fmla="*/ 0 w 10"/>
                  <a:gd name="T3" fmla="*/ 6 h 11"/>
                  <a:gd name="T4" fmla="*/ 5 w 10"/>
                  <a:gd name="T5" fmla="*/ 11 h 11"/>
                  <a:gd name="T6" fmla="*/ 10 w 10"/>
                  <a:gd name="T7" fmla="*/ 6 h 11"/>
                  <a:gd name="T8" fmla="*/ 5 w 10"/>
                  <a:gd name="T9" fmla="*/ 0 h 11"/>
                  <a:gd name="T10" fmla="*/ 5 w 10"/>
                  <a:gd name="T11" fmla="*/ 8 h 11"/>
                  <a:gd name="T12" fmla="*/ 3 w 10"/>
                  <a:gd name="T13" fmla="*/ 6 h 11"/>
                  <a:gd name="T14" fmla="*/ 5 w 10"/>
                  <a:gd name="T15" fmla="*/ 4 h 11"/>
                  <a:gd name="T16" fmla="*/ 7 w 10"/>
                  <a:gd name="T17" fmla="*/ 6 h 11"/>
                  <a:gd name="T18" fmla="*/ 5 w 10"/>
                  <a:gd name="T1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5" y="0"/>
                    </a:moveTo>
                    <a:cubicBezTo>
                      <a:pt x="2" y="0"/>
                      <a:pt x="0" y="3"/>
                      <a:pt x="0" y="6"/>
                    </a:cubicBezTo>
                    <a:cubicBezTo>
                      <a:pt x="0" y="8"/>
                      <a:pt x="2" y="11"/>
                      <a:pt x="5" y="11"/>
                    </a:cubicBezTo>
                    <a:cubicBezTo>
                      <a:pt x="8" y="11"/>
                      <a:pt x="10" y="8"/>
                      <a:pt x="10" y="6"/>
                    </a:cubicBezTo>
                    <a:cubicBezTo>
                      <a:pt x="10" y="3"/>
                      <a:pt x="8" y="0"/>
                      <a:pt x="5" y="0"/>
                    </a:cubicBezTo>
                    <a:close/>
                    <a:moveTo>
                      <a:pt x="5" y="8"/>
                    </a:moveTo>
                    <a:cubicBezTo>
                      <a:pt x="4" y="8"/>
                      <a:pt x="3" y="7"/>
                      <a:pt x="3" y="6"/>
                    </a:cubicBezTo>
                    <a:cubicBezTo>
                      <a:pt x="3" y="4"/>
                      <a:pt x="4" y="4"/>
                      <a:pt x="5" y="4"/>
                    </a:cubicBezTo>
                    <a:cubicBezTo>
                      <a:pt x="6" y="4"/>
                      <a:pt x="7" y="4"/>
                      <a:pt x="7" y="6"/>
                    </a:cubicBezTo>
                    <a:cubicBezTo>
                      <a:pt x="7" y="7"/>
                      <a:pt x="6"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14" name="Rectangle 232"/>
              <p:cNvSpPr>
                <a:spLocks noChangeArrowheads="1"/>
              </p:cNvSpPr>
              <p:nvPr/>
            </p:nvSpPr>
            <p:spPr bwMode="auto">
              <a:xfrm>
                <a:off x="1366" y="2537"/>
                <a:ext cx="226"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15" name="Rectangle 233"/>
              <p:cNvSpPr>
                <a:spLocks noChangeArrowheads="1"/>
              </p:cNvSpPr>
              <p:nvPr/>
            </p:nvSpPr>
            <p:spPr bwMode="auto">
              <a:xfrm>
                <a:off x="1383" y="2464"/>
                <a:ext cx="20"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16" name="Rectangle 234"/>
              <p:cNvSpPr>
                <a:spLocks noChangeArrowheads="1"/>
              </p:cNvSpPr>
              <p:nvPr/>
            </p:nvSpPr>
            <p:spPr bwMode="auto">
              <a:xfrm>
                <a:off x="1415" y="2464"/>
                <a:ext cx="20" cy="7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17" name="Rectangle 235"/>
              <p:cNvSpPr>
                <a:spLocks noChangeArrowheads="1"/>
              </p:cNvSpPr>
              <p:nvPr/>
            </p:nvSpPr>
            <p:spPr bwMode="auto">
              <a:xfrm>
                <a:off x="1459" y="2502"/>
                <a:ext cx="20" cy="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18" name="Rectangle 236"/>
              <p:cNvSpPr>
                <a:spLocks noChangeArrowheads="1"/>
              </p:cNvSpPr>
              <p:nvPr/>
            </p:nvSpPr>
            <p:spPr bwMode="auto">
              <a:xfrm>
                <a:off x="1491" y="2521"/>
                <a:ext cx="20" cy="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19" name="Rectangle 237"/>
              <p:cNvSpPr>
                <a:spLocks noChangeArrowheads="1"/>
              </p:cNvSpPr>
              <p:nvPr/>
            </p:nvSpPr>
            <p:spPr bwMode="auto">
              <a:xfrm>
                <a:off x="1892" y="1612"/>
                <a:ext cx="182" cy="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20" name="Rectangle 238"/>
              <p:cNvSpPr>
                <a:spLocks noChangeArrowheads="1"/>
              </p:cNvSpPr>
              <p:nvPr/>
            </p:nvSpPr>
            <p:spPr bwMode="auto">
              <a:xfrm>
                <a:off x="1905" y="1554"/>
                <a:ext cx="16" cy="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21" name="Rectangle 239"/>
              <p:cNvSpPr>
                <a:spLocks noChangeArrowheads="1"/>
              </p:cNvSpPr>
              <p:nvPr/>
            </p:nvSpPr>
            <p:spPr bwMode="auto">
              <a:xfrm>
                <a:off x="1931" y="1554"/>
                <a:ext cx="18" cy="5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22" name="Rectangle 240"/>
              <p:cNvSpPr>
                <a:spLocks noChangeArrowheads="1"/>
              </p:cNvSpPr>
              <p:nvPr/>
            </p:nvSpPr>
            <p:spPr bwMode="auto">
              <a:xfrm>
                <a:off x="1966" y="1583"/>
                <a:ext cx="16" cy="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23" name="Rectangle 241"/>
              <p:cNvSpPr>
                <a:spLocks noChangeArrowheads="1"/>
              </p:cNvSpPr>
              <p:nvPr/>
            </p:nvSpPr>
            <p:spPr bwMode="auto">
              <a:xfrm>
                <a:off x="1990" y="1599"/>
                <a:ext cx="1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24" name="Rectangle 242"/>
              <p:cNvSpPr>
                <a:spLocks noChangeArrowheads="1"/>
              </p:cNvSpPr>
              <p:nvPr/>
            </p:nvSpPr>
            <p:spPr bwMode="auto">
              <a:xfrm>
                <a:off x="2011" y="1583"/>
                <a:ext cx="18" cy="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25" name="Rectangle 243"/>
              <p:cNvSpPr>
                <a:spLocks noChangeArrowheads="1"/>
              </p:cNvSpPr>
              <p:nvPr/>
            </p:nvSpPr>
            <p:spPr bwMode="auto">
              <a:xfrm>
                <a:off x="2035" y="1599"/>
                <a:ext cx="1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26" name="Rectangle 244"/>
              <p:cNvSpPr>
                <a:spLocks noChangeArrowheads="1"/>
              </p:cNvSpPr>
              <p:nvPr/>
            </p:nvSpPr>
            <p:spPr bwMode="auto">
              <a:xfrm>
                <a:off x="2074" y="1343"/>
                <a:ext cx="86" cy="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27" name="Rectangle 245"/>
              <p:cNvSpPr>
                <a:spLocks noChangeArrowheads="1"/>
              </p:cNvSpPr>
              <p:nvPr/>
            </p:nvSpPr>
            <p:spPr bwMode="auto">
              <a:xfrm>
                <a:off x="2081" y="1315"/>
                <a:ext cx="8" cy="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28" name="Rectangle 246"/>
              <p:cNvSpPr>
                <a:spLocks noChangeArrowheads="1"/>
              </p:cNvSpPr>
              <p:nvPr/>
            </p:nvSpPr>
            <p:spPr bwMode="auto">
              <a:xfrm>
                <a:off x="2093" y="1315"/>
                <a:ext cx="9" cy="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29" name="Rectangle 247"/>
              <p:cNvSpPr>
                <a:spLocks noChangeArrowheads="1"/>
              </p:cNvSpPr>
              <p:nvPr/>
            </p:nvSpPr>
            <p:spPr bwMode="auto">
              <a:xfrm>
                <a:off x="2109" y="1330"/>
                <a:ext cx="9"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30" name="Rectangle 248"/>
              <p:cNvSpPr>
                <a:spLocks noChangeArrowheads="1"/>
              </p:cNvSpPr>
              <p:nvPr/>
            </p:nvSpPr>
            <p:spPr bwMode="auto">
              <a:xfrm>
                <a:off x="2121" y="1335"/>
                <a:ext cx="7" cy="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31" name="Rectangle 249"/>
              <p:cNvSpPr>
                <a:spLocks noChangeArrowheads="1"/>
              </p:cNvSpPr>
              <p:nvPr/>
            </p:nvSpPr>
            <p:spPr bwMode="auto">
              <a:xfrm>
                <a:off x="2131" y="1330"/>
                <a:ext cx="7"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32" name="Rectangle 250"/>
              <p:cNvSpPr>
                <a:spLocks noChangeArrowheads="1"/>
              </p:cNvSpPr>
              <p:nvPr/>
            </p:nvSpPr>
            <p:spPr bwMode="auto">
              <a:xfrm>
                <a:off x="2141" y="1335"/>
                <a:ext cx="7" cy="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33" name="Rectangle 251"/>
              <p:cNvSpPr>
                <a:spLocks noChangeArrowheads="1"/>
              </p:cNvSpPr>
              <p:nvPr/>
            </p:nvSpPr>
            <p:spPr bwMode="auto">
              <a:xfrm>
                <a:off x="2333" y="1964"/>
                <a:ext cx="209" cy="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34" name="Rectangle 252"/>
              <p:cNvSpPr>
                <a:spLocks noChangeArrowheads="1"/>
              </p:cNvSpPr>
              <p:nvPr/>
            </p:nvSpPr>
            <p:spPr bwMode="auto">
              <a:xfrm>
                <a:off x="2349" y="1897"/>
                <a:ext cx="19" cy="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35" name="Rectangle 253"/>
              <p:cNvSpPr>
                <a:spLocks noChangeArrowheads="1"/>
              </p:cNvSpPr>
              <p:nvPr/>
            </p:nvSpPr>
            <p:spPr bwMode="auto">
              <a:xfrm>
                <a:off x="2378" y="1897"/>
                <a:ext cx="20" cy="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36" name="Rectangle 254"/>
              <p:cNvSpPr>
                <a:spLocks noChangeArrowheads="1"/>
              </p:cNvSpPr>
              <p:nvPr/>
            </p:nvSpPr>
            <p:spPr bwMode="auto">
              <a:xfrm>
                <a:off x="2419" y="1932"/>
                <a:ext cx="19" cy="3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37" name="Rectangle 255"/>
              <p:cNvSpPr>
                <a:spLocks noChangeArrowheads="1"/>
              </p:cNvSpPr>
              <p:nvPr/>
            </p:nvSpPr>
            <p:spPr bwMode="auto">
              <a:xfrm>
                <a:off x="2445" y="1949"/>
                <a:ext cx="19"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38" name="Rectangle 256"/>
              <p:cNvSpPr>
                <a:spLocks noChangeArrowheads="1"/>
              </p:cNvSpPr>
              <p:nvPr/>
            </p:nvSpPr>
            <p:spPr bwMode="auto">
              <a:xfrm>
                <a:off x="2471" y="1932"/>
                <a:ext cx="19" cy="3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39" name="Rectangle 257"/>
              <p:cNvSpPr>
                <a:spLocks noChangeArrowheads="1"/>
              </p:cNvSpPr>
              <p:nvPr/>
            </p:nvSpPr>
            <p:spPr bwMode="auto">
              <a:xfrm>
                <a:off x="2497" y="1949"/>
                <a:ext cx="19"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40" name="Freeform 258"/>
              <p:cNvSpPr/>
              <p:nvPr/>
            </p:nvSpPr>
            <p:spPr bwMode="auto">
              <a:xfrm>
                <a:off x="2144" y="684"/>
                <a:ext cx="96" cy="83"/>
              </a:xfrm>
              <a:custGeom>
                <a:avLst/>
                <a:gdLst>
                  <a:gd name="T0" fmla="*/ 0 w 96"/>
                  <a:gd name="T1" fmla="*/ 83 h 83"/>
                  <a:gd name="T2" fmla="*/ 48 w 96"/>
                  <a:gd name="T3" fmla="*/ 0 h 83"/>
                  <a:gd name="T4" fmla="*/ 96 w 96"/>
                  <a:gd name="T5" fmla="*/ 83 h 83"/>
                  <a:gd name="T6" fmla="*/ 0 w 96"/>
                  <a:gd name="T7" fmla="*/ 83 h 83"/>
                </a:gdLst>
                <a:ahLst/>
                <a:cxnLst>
                  <a:cxn ang="0">
                    <a:pos x="T0" y="T1"/>
                  </a:cxn>
                  <a:cxn ang="0">
                    <a:pos x="T2" y="T3"/>
                  </a:cxn>
                  <a:cxn ang="0">
                    <a:pos x="T4" y="T5"/>
                  </a:cxn>
                  <a:cxn ang="0">
                    <a:pos x="T6" y="T7"/>
                  </a:cxn>
                </a:cxnLst>
                <a:rect l="0" t="0" r="r" b="b"/>
                <a:pathLst>
                  <a:path w="96" h="83">
                    <a:moveTo>
                      <a:pt x="0" y="83"/>
                    </a:moveTo>
                    <a:lnTo>
                      <a:pt x="48" y="0"/>
                    </a:lnTo>
                    <a:lnTo>
                      <a:pt x="96" y="83"/>
                    </a:lnTo>
                    <a:lnTo>
                      <a:pt x="0"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41" name="Freeform 259"/>
              <p:cNvSpPr/>
              <p:nvPr/>
            </p:nvSpPr>
            <p:spPr bwMode="auto">
              <a:xfrm>
                <a:off x="2144" y="783"/>
                <a:ext cx="96" cy="83"/>
              </a:xfrm>
              <a:custGeom>
                <a:avLst/>
                <a:gdLst>
                  <a:gd name="T0" fmla="*/ 0 w 96"/>
                  <a:gd name="T1" fmla="*/ 0 h 83"/>
                  <a:gd name="T2" fmla="*/ 48 w 96"/>
                  <a:gd name="T3" fmla="*/ 83 h 83"/>
                  <a:gd name="T4" fmla="*/ 96 w 96"/>
                  <a:gd name="T5" fmla="*/ 0 h 83"/>
                  <a:gd name="T6" fmla="*/ 0 w 96"/>
                  <a:gd name="T7" fmla="*/ 0 h 83"/>
                </a:gdLst>
                <a:ahLst/>
                <a:cxnLst>
                  <a:cxn ang="0">
                    <a:pos x="T0" y="T1"/>
                  </a:cxn>
                  <a:cxn ang="0">
                    <a:pos x="T2" y="T3"/>
                  </a:cxn>
                  <a:cxn ang="0">
                    <a:pos x="T4" y="T5"/>
                  </a:cxn>
                  <a:cxn ang="0">
                    <a:pos x="T6" y="T7"/>
                  </a:cxn>
                </a:cxnLst>
                <a:rect l="0" t="0" r="r" b="b"/>
                <a:pathLst>
                  <a:path w="96" h="83">
                    <a:moveTo>
                      <a:pt x="0" y="0"/>
                    </a:moveTo>
                    <a:lnTo>
                      <a:pt x="48" y="83"/>
                    </a:lnTo>
                    <a:lnTo>
                      <a:pt x="9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42" name="Freeform 260"/>
              <p:cNvSpPr>
                <a:spLocks noEditPoints="1"/>
              </p:cNvSpPr>
              <p:nvPr/>
            </p:nvSpPr>
            <p:spPr bwMode="auto">
              <a:xfrm>
                <a:off x="1725" y="1744"/>
                <a:ext cx="89" cy="87"/>
              </a:xfrm>
              <a:custGeom>
                <a:avLst/>
                <a:gdLst>
                  <a:gd name="T0" fmla="*/ 30 w 61"/>
                  <a:gd name="T1" fmla="*/ 0 h 60"/>
                  <a:gd name="T2" fmla="*/ 0 w 61"/>
                  <a:gd name="T3" fmla="*/ 30 h 60"/>
                  <a:gd name="T4" fmla="*/ 30 w 61"/>
                  <a:gd name="T5" fmla="*/ 60 h 60"/>
                  <a:gd name="T6" fmla="*/ 61 w 61"/>
                  <a:gd name="T7" fmla="*/ 30 h 60"/>
                  <a:gd name="T8" fmla="*/ 30 w 61"/>
                  <a:gd name="T9" fmla="*/ 0 h 60"/>
                  <a:gd name="T10" fmla="*/ 30 w 61"/>
                  <a:gd name="T11" fmla="*/ 51 h 60"/>
                  <a:gd name="T12" fmla="*/ 10 w 61"/>
                  <a:gd name="T13" fmla="*/ 30 h 60"/>
                  <a:gd name="T14" fmla="*/ 30 w 61"/>
                  <a:gd name="T15" fmla="*/ 9 h 60"/>
                  <a:gd name="T16" fmla="*/ 51 w 61"/>
                  <a:gd name="T17" fmla="*/ 30 h 60"/>
                  <a:gd name="T18" fmla="*/ 30 w 61"/>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0">
                    <a:moveTo>
                      <a:pt x="30" y="0"/>
                    </a:moveTo>
                    <a:cubicBezTo>
                      <a:pt x="14" y="0"/>
                      <a:pt x="0" y="13"/>
                      <a:pt x="0" y="30"/>
                    </a:cubicBezTo>
                    <a:cubicBezTo>
                      <a:pt x="0" y="47"/>
                      <a:pt x="14" y="60"/>
                      <a:pt x="30" y="60"/>
                    </a:cubicBezTo>
                    <a:cubicBezTo>
                      <a:pt x="47" y="60"/>
                      <a:pt x="61" y="47"/>
                      <a:pt x="61" y="30"/>
                    </a:cubicBezTo>
                    <a:cubicBezTo>
                      <a:pt x="61" y="13"/>
                      <a:pt x="47" y="0"/>
                      <a:pt x="30" y="0"/>
                    </a:cubicBezTo>
                    <a:close/>
                    <a:moveTo>
                      <a:pt x="30" y="51"/>
                    </a:moveTo>
                    <a:cubicBezTo>
                      <a:pt x="19" y="51"/>
                      <a:pt x="10" y="42"/>
                      <a:pt x="10" y="30"/>
                    </a:cubicBezTo>
                    <a:cubicBezTo>
                      <a:pt x="10" y="19"/>
                      <a:pt x="19" y="9"/>
                      <a:pt x="30" y="9"/>
                    </a:cubicBezTo>
                    <a:cubicBezTo>
                      <a:pt x="42" y="9"/>
                      <a:pt x="51" y="19"/>
                      <a:pt x="51" y="30"/>
                    </a:cubicBezTo>
                    <a:cubicBezTo>
                      <a:pt x="51"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43" name="Rectangle 261"/>
              <p:cNvSpPr>
                <a:spLocks noChangeArrowheads="1"/>
              </p:cNvSpPr>
              <p:nvPr/>
            </p:nvSpPr>
            <p:spPr bwMode="auto">
              <a:xfrm>
                <a:off x="1760" y="1826"/>
                <a:ext cx="19" cy="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44" name="Rectangle 262"/>
              <p:cNvSpPr>
                <a:spLocks noChangeArrowheads="1"/>
              </p:cNvSpPr>
              <p:nvPr/>
            </p:nvSpPr>
            <p:spPr bwMode="auto">
              <a:xfrm>
                <a:off x="1760" y="1766"/>
                <a:ext cx="19" cy="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45" name="Freeform 263"/>
              <p:cNvSpPr/>
              <p:nvPr/>
            </p:nvSpPr>
            <p:spPr bwMode="auto">
              <a:xfrm>
                <a:off x="1697" y="1741"/>
                <a:ext cx="169" cy="112"/>
              </a:xfrm>
              <a:custGeom>
                <a:avLst/>
                <a:gdLst>
                  <a:gd name="T0" fmla="*/ 0 w 169"/>
                  <a:gd name="T1" fmla="*/ 0 h 112"/>
                  <a:gd name="T2" fmla="*/ 0 w 169"/>
                  <a:gd name="T3" fmla="*/ 112 h 112"/>
                  <a:gd name="T4" fmla="*/ 40 w 169"/>
                  <a:gd name="T5" fmla="*/ 112 h 112"/>
                  <a:gd name="T6" fmla="*/ 40 w 169"/>
                  <a:gd name="T7" fmla="*/ 96 h 112"/>
                  <a:gd name="T8" fmla="*/ 117 w 169"/>
                  <a:gd name="T9" fmla="*/ 96 h 112"/>
                  <a:gd name="T10" fmla="*/ 117 w 169"/>
                  <a:gd name="T11" fmla="*/ 112 h 112"/>
                  <a:gd name="T12" fmla="*/ 169 w 169"/>
                  <a:gd name="T13" fmla="*/ 112 h 112"/>
                  <a:gd name="T14" fmla="*/ 169 w 169"/>
                  <a:gd name="T15" fmla="*/ 0 h 112"/>
                  <a:gd name="T16" fmla="*/ 0 w 169"/>
                  <a:gd name="T1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12">
                    <a:moveTo>
                      <a:pt x="0" y="0"/>
                    </a:moveTo>
                    <a:lnTo>
                      <a:pt x="0" y="112"/>
                    </a:lnTo>
                    <a:lnTo>
                      <a:pt x="40" y="112"/>
                    </a:lnTo>
                    <a:lnTo>
                      <a:pt x="40" y="96"/>
                    </a:lnTo>
                    <a:lnTo>
                      <a:pt x="117" y="96"/>
                    </a:lnTo>
                    <a:lnTo>
                      <a:pt x="117" y="112"/>
                    </a:lnTo>
                    <a:lnTo>
                      <a:pt x="169" y="112"/>
                    </a:lnTo>
                    <a:lnTo>
                      <a:pt x="169" y="0"/>
                    </a:lnTo>
                    <a:lnTo>
                      <a:pt x="0" y="0"/>
                    </a:lnTo>
                    <a:close/>
                  </a:path>
                </a:pathLst>
              </a:custGeom>
              <a:grpFill/>
              <a:ln w="26988" cap="flat">
                <a:noFill/>
                <a:prstDash val="solid"/>
                <a:miter lim="800000"/>
              </a:ln>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46" name="Freeform 264"/>
              <p:cNvSpPr/>
              <p:nvPr/>
            </p:nvSpPr>
            <p:spPr bwMode="auto">
              <a:xfrm>
                <a:off x="720" y="1017"/>
                <a:ext cx="122" cy="135"/>
              </a:xfrm>
              <a:custGeom>
                <a:avLst/>
                <a:gdLst>
                  <a:gd name="T0" fmla="*/ 37 w 84"/>
                  <a:gd name="T1" fmla="*/ 0 h 93"/>
                  <a:gd name="T2" fmla="*/ 0 w 84"/>
                  <a:gd name="T3" fmla="*/ 19 h 93"/>
                  <a:gd name="T4" fmla="*/ 27 w 84"/>
                  <a:gd name="T5" fmla="*/ 46 h 93"/>
                  <a:gd name="T6" fmla="*/ 0 w 84"/>
                  <a:gd name="T7" fmla="*/ 74 h 93"/>
                  <a:gd name="T8" fmla="*/ 37 w 84"/>
                  <a:gd name="T9" fmla="*/ 93 h 93"/>
                  <a:gd name="T10" fmla="*/ 84 w 84"/>
                  <a:gd name="T11" fmla="*/ 46 h 93"/>
                  <a:gd name="T12" fmla="*/ 37 w 84"/>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84" h="93">
                    <a:moveTo>
                      <a:pt x="37" y="0"/>
                    </a:moveTo>
                    <a:cubicBezTo>
                      <a:pt x="22" y="0"/>
                      <a:pt x="8" y="7"/>
                      <a:pt x="0" y="19"/>
                    </a:cubicBezTo>
                    <a:cubicBezTo>
                      <a:pt x="15" y="19"/>
                      <a:pt x="27" y="31"/>
                      <a:pt x="27" y="46"/>
                    </a:cubicBezTo>
                    <a:cubicBezTo>
                      <a:pt x="27" y="61"/>
                      <a:pt x="15" y="74"/>
                      <a:pt x="0" y="74"/>
                    </a:cubicBezTo>
                    <a:cubicBezTo>
                      <a:pt x="8" y="85"/>
                      <a:pt x="22" y="93"/>
                      <a:pt x="37" y="93"/>
                    </a:cubicBezTo>
                    <a:cubicBezTo>
                      <a:pt x="63" y="93"/>
                      <a:pt x="84" y="72"/>
                      <a:pt x="84" y="46"/>
                    </a:cubicBezTo>
                    <a:cubicBezTo>
                      <a:pt x="84" y="21"/>
                      <a:pt x="63"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47" name="Oval 265"/>
              <p:cNvSpPr>
                <a:spLocks noChangeArrowheads="1"/>
              </p:cNvSpPr>
              <p:nvPr/>
            </p:nvSpPr>
            <p:spPr bwMode="auto">
              <a:xfrm>
                <a:off x="680" y="1049"/>
                <a:ext cx="70" cy="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48" name="Rectangle 266"/>
              <p:cNvSpPr>
                <a:spLocks noChangeArrowheads="1"/>
              </p:cNvSpPr>
              <p:nvPr/>
            </p:nvSpPr>
            <p:spPr bwMode="auto">
              <a:xfrm>
                <a:off x="810" y="1064"/>
                <a:ext cx="94"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49" name="Freeform 267"/>
              <p:cNvSpPr>
                <a:spLocks noEditPoints="1"/>
              </p:cNvSpPr>
              <p:nvPr/>
            </p:nvSpPr>
            <p:spPr bwMode="auto">
              <a:xfrm>
                <a:off x="787" y="917"/>
                <a:ext cx="83" cy="84"/>
              </a:xfrm>
              <a:custGeom>
                <a:avLst/>
                <a:gdLst>
                  <a:gd name="T0" fmla="*/ 29 w 57"/>
                  <a:gd name="T1" fmla="*/ 0 h 58"/>
                  <a:gd name="T2" fmla="*/ 0 w 57"/>
                  <a:gd name="T3" fmla="*/ 29 h 58"/>
                  <a:gd name="T4" fmla="*/ 29 w 57"/>
                  <a:gd name="T5" fmla="*/ 58 h 58"/>
                  <a:gd name="T6" fmla="*/ 57 w 57"/>
                  <a:gd name="T7" fmla="*/ 29 h 58"/>
                  <a:gd name="T8" fmla="*/ 29 w 57"/>
                  <a:gd name="T9" fmla="*/ 0 h 58"/>
                  <a:gd name="T10" fmla="*/ 29 w 57"/>
                  <a:gd name="T11" fmla="*/ 41 h 58"/>
                  <a:gd name="T12" fmla="*/ 17 w 57"/>
                  <a:gd name="T13" fmla="*/ 29 h 58"/>
                  <a:gd name="T14" fmla="*/ 29 w 57"/>
                  <a:gd name="T15" fmla="*/ 17 h 58"/>
                  <a:gd name="T16" fmla="*/ 40 w 57"/>
                  <a:gd name="T17" fmla="*/ 29 h 58"/>
                  <a:gd name="T18" fmla="*/ 29 w 57"/>
                  <a:gd name="T19"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8">
                    <a:moveTo>
                      <a:pt x="29" y="0"/>
                    </a:moveTo>
                    <a:cubicBezTo>
                      <a:pt x="13" y="0"/>
                      <a:pt x="0" y="13"/>
                      <a:pt x="0" y="29"/>
                    </a:cubicBezTo>
                    <a:cubicBezTo>
                      <a:pt x="0" y="45"/>
                      <a:pt x="13" y="58"/>
                      <a:pt x="29" y="58"/>
                    </a:cubicBezTo>
                    <a:cubicBezTo>
                      <a:pt x="45" y="58"/>
                      <a:pt x="57" y="45"/>
                      <a:pt x="57" y="29"/>
                    </a:cubicBezTo>
                    <a:cubicBezTo>
                      <a:pt x="57" y="13"/>
                      <a:pt x="45" y="0"/>
                      <a:pt x="29" y="0"/>
                    </a:cubicBezTo>
                    <a:close/>
                    <a:moveTo>
                      <a:pt x="29" y="41"/>
                    </a:moveTo>
                    <a:cubicBezTo>
                      <a:pt x="22" y="41"/>
                      <a:pt x="17" y="36"/>
                      <a:pt x="17" y="29"/>
                    </a:cubicBezTo>
                    <a:cubicBezTo>
                      <a:pt x="17" y="23"/>
                      <a:pt x="22" y="17"/>
                      <a:pt x="29" y="17"/>
                    </a:cubicBezTo>
                    <a:cubicBezTo>
                      <a:pt x="35" y="17"/>
                      <a:pt x="40" y="23"/>
                      <a:pt x="40" y="29"/>
                    </a:cubicBezTo>
                    <a:cubicBezTo>
                      <a:pt x="40" y="36"/>
                      <a:pt x="35" y="41"/>
                      <a:pt x="29"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50" name="Freeform 268"/>
              <p:cNvSpPr>
                <a:spLocks noEditPoints="1"/>
              </p:cNvSpPr>
              <p:nvPr/>
            </p:nvSpPr>
            <p:spPr bwMode="auto">
              <a:xfrm>
                <a:off x="1984" y="1014"/>
                <a:ext cx="57" cy="57"/>
              </a:xfrm>
              <a:custGeom>
                <a:avLst/>
                <a:gdLst>
                  <a:gd name="T0" fmla="*/ 20 w 39"/>
                  <a:gd name="T1" fmla="*/ 0 h 39"/>
                  <a:gd name="T2" fmla="*/ 0 w 39"/>
                  <a:gd name="T3" fmla="*/ 19 h 39"/>
                  <a:gd name="T4" fmla="*/ 20 w 39"/>
                  <a:gd name="T5" fmla="*/ 39 h 39"/>
                  <a:gd name="T6" fmla="*/ 39 w 39"/>
                  <a:gd name="T7" fmla="*/ 19 h 39"/>
                  <a:gd name="T8" fmla="*/ 20 w 39"/>
                  <a:gd name="T9" fmla="*/ 0 h 39"/>
                  <a:gd name="T10" fmla="*/ 20 w 39"/>
                  <a:gd name="T11" fmla="*/ 27 h 39"/>
                  <a:gd name="T12" fmla="*/ 12 w 39"/>
                  <a:gd name="T13" fmla="*/ 19 h 39"/>
                  <a:gd name="T14" fmla="*/ 20 w 39"/>
                  <a:gd name="T15" fmla="*/ 11 h 39"/>
                  <a:gd name="T16" fmla="*/ 28 w 39"/>
                  <a:gd name="T17" fmla="*/ 19 h 39"/>
                  <a:gd name="T18" fmla="*/ 20 w 39"/>
                  <a:gd name="T19"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20" y="0"/>
                    </a:moveTo>
                    <a:cubicBezTo>
                      <a:pt x="9" y="0"/>
                      <a:pt x="0" y="8"/>
                      <a:pt x="0" y="19"/>
                    </a:cubicBezTo>
                    <a:cubicBezTo>
                      <a:pt x="0" y="30"/>
                      <a:pt x="9" y="39"/>
                      <a:pt x="20" y="39"/>
                    </a:cubicBezTo>
                    <a:cubicBezTo>
                      <a:pt x="31" y="39"/>
                      <a:pt x="39" y="30"/>
                      <a:pt x="39" y="19"/>
                    </a:cubicBezTo>
                    <a:cubicBezTo>
                      <a:pt x="39" y="8"/>
                      <a:pt x="31" y="0"/>
                      <a:pt x="20" y="0"/>
                    </a:cubicBezTo>
                    <a:close/>
                    <a:moveTo>
                      <a:pt x="20" y="27"/>
                    </a:moveTo>
                    <a:cubicBezTo>
                      <a:pt x="15" y="27"/>
                      <a:pt x="12" y="23"/>
                      <a:pt x="12" y="19"/>
                    </a:cubicBezTo>
                    <a:cubicBezTo>
                      <a:pt x="12" y="15"/>
                      <a:pt x="15" y="11"/>
                      <a:pt x="20" y="11"/>
                    </a:cubicBezTo>
                    <a:cubicBezTo>
                      <a:pt x="24" y="11"/>
                      <a:pt x="28" y="15"/>
                      <a:pt x="28" y="19"/>
                    </a:cubicBezTo>
                    <a:cubicBezTo>
                      <a:pt x="28" y="23"/>
                      <a:pt x="24" y="27"/>
                      <a:pt x="2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51" name="Freeform 269"/>
              <p:cNvSpPr>
                <a:spLocks noEditPoints="1"/>
              </p:cNvSpPr>
              <p:nvPr/>
            </p:nvSpPr>
            <p:spPr bwMode="auto">
              <a:xfrm>
                <a:off x="1822" y="605"/>
                <a:ext cx="57" cy="57"/>
              </a:xfrm>
              <a:custGeom>
                <a:avLst/>
                <a:gdLst>
                  <a:gd name="T0" fmla="*/ 20 w 39"/>
                  <a:gd name="T1" fmla="*/ 0 h 39"/>
                  <a:gd name="T2" fmla="*/ 0 w 39"/>
                  <a:gd name="T3" fmla="*/ 20 h 39"/>
                  <a:gd name="T4" fmla="*/ 20 w 39"/>
                  <a:gd name="T5" fmla="*/ 39 h 39"/>
                  <a:gd name="T6" fmla="*/ 39 w 39"/>
                  <a:gd name="T7" fmla="*/ 20 h 39"/>
                  <a:gd name="T8" fmla="*/ 20 w 39"/>
                  <a:gd name="T9" fmla="*/ 0 h 39"/>
                  <a:gd name="T10" fmla="*/ 20 w 39"/>
                  <a:gd name="T11" fmla="*/ 28 h 39"/>
                  <a:gd name="T12" fmla="*/ 12 w 39"/>
                  <a:gd name="T13" fmla="*/ 20 h 39"/>
                  <a:gd name="T14" fmla="*/ 20 w 39"/>
                  <a:gd name="T15" fmla="*/ 12 h 39"/>
                  <a:gd name="T16" fmla="*/ 27 w 39"/>
                  <a:gd name="T17" fmla="*/ 20 h 39"/>
                  <a:gd name="T18" fmla="*/ 20 w 39"/>
                  <a:gd name="T19"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20" y="0"/>
                    </a:moveTo>
                    <a:cubicBezTo>
                      <a:pt x="9" y="0"/>
                      <a:pt x="0" y="9"/>
                      <a:pt x="0" y="20"/>
                    </a:cubicBezTo>
                    <a:cubicBezTo>
                      <a:pt x="0" y="31"/>
                      <a:pt x="9" y="39"/>
                      <a:pt x="20" y="39"/>
                    </a:cubicBezTo>
                    <a:cubicBezTo>
                      <a:pt x="30" y="39"/>
                      <a:pt x="39" y="31"/>
                      <a:pt x="39" y="20"/>
                    </a:cubicBezTo>
                    <a:cubicBezTo>
                      <a:pt x="39" y="9"/>
                      <a:pt x="30" y="0"/>
                      <a:pt x="20" y="0"/>
                    </a:cubicBezTo>
                    <a:close/>
                    <a:moveTo>
                      <a:pt x="20" y="28"/>
                    </a:moveTo>
                    <a:cubicBezTo>
                      <a:pt x="15" y="28"/>
                      <a:pt x="12" y="24"/>
                      <a:pt x="12" y="20"/>
                    </a:cubicBezTo>
                    <a:cubicBezTo>
                      <a:pt x="12" y="15"/>
                      <a:pt x="15" y="12"/>
                      <a:pt x="20" y="12"/>
                    </a:cubicBezTo>
                    <a:cubicBezTo>
                      <a:pt x="24" y="12"/>
                      <a:pt x="27" y="15"/>
                      <a:pt x="27" y="20"/>
                    </a:cubicBezTo>
                    <a:cubicBezTo>
                      <a:pt x="27" y="24"/>
                      <a:pt x="24" y="28"/>
                      <a:pt x="2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52" name="Freeform 270"/>
              <p:cNvSpPr>
                <a:spLocks noEditPoints="1"/>
              </p:cNvSpPr>
              <p:nvPr/>
            </p:nvSpPr>
            <p:spPr bwMode="auto">
              <a:xfrm>
                <a:off x="2352" y="838"/>
                <a:ext cx="55" cy="57"/>
              </a:xfrm>
              <a:custGeom>
                <a:avLst/>
                <a:gdLst>
                  <a:gd name="T0" fmla="*/ 19 w 38"/>
                  <a:gd name="T1" fmla="*/ 0 h 39"/>
                  <a:gd name="T2" fmla="*/ 0 w 38"/>
                  <a:gd name="T3" fmla="*/ 19 h 39"/>
                  <a:gd name="T4" fmla="*/ 19 w 38"/>
                  <a:gd name="T5" fmla="*/ 39 h 39"/>
                  <a:gd name="T6" fmla="*/ 38 w 38"/>
                  <a:gd name="T7" fmla="*/ 19 h 39"/>
                  <a:gd name="T8" fmla="*/ 19 w 38"/>
                  <a:gd name="T9" fmla="*/ 0 h 39"/>
                  <a:gd name="T10" fmla="*/ 19 w 38"/>
                  <a:gd name="T11" fmla="*/ 27 h 39"/>
                  <a:gd name="T12" fmla="*/ 11 w 38"/>
                  <a:gd name="T13" fmla="*/ 19 h 39"/>
                  <a:gd name="T14" fmla="*/ 19 w 38"/>
                  <a:gd name="T15" fmla="*/ 12 h 39"/>
                  <a:gd name="T16" fmla="*/ 27 w 38"/>
                  <a:gd name="T17" fmla="*/ 19 h 39"/>
                  <a:gd name="T18" fmla="*/ 19 w 38"/>
                  <a:gd name="T19"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9" y="0"/>
                    </a:moveTo>
                    <a:cubicBezTo>
                      <a:pt x="8" y="0"/>
                      <a:pt x="0" y="9"/>
                      <a:pt x="0" y="19"/>
                    </a:cubicBezTo>
                    <a:cubicBezTo>
                      <a:pt x="0" y="30"/>
                      <a:pt x="8" y="39"/>
                      <a:pt x="19" y="39"/>
                    </a:cubicBezTo>
                    <a:cubicBezTo>
                      <a:pt x="30" y="39"/>
                      <a:pt x="38" y="30"/>
                      <a:pt x="38" y="19"/>
                    </a:cubicBezTo>
                    <a:cubicBezTo>
                      <a:pt x="38" y="9"/>
                      <a:pt x="30" y="0"/>
                      <a:pt x="19" y="0"/>
                    </a:cubicBezTo>
                    <a:close/>
                    <a:moveTo>
                      <a:pt x="19" y="27"/>
                    </a:moveTo>
                    <a:cubicBezTo>
                      <a:pt x="15" y="27"/>
                      <a:pt x="11" y="24"/>
                      <a:pt x="11" y="19"/>
                    </a:cubicBezTo>
                    <a:cubicBezTo>
                      <a:pt x="11" y="15"/>
                      <a:pt x="15" y="12"/>
                      <a:pt x="19" y="12"/>
                    </a:cubicBezTo>
                    <a:cubicBezTo>
                      <a:pt x="23" y="12"/>
                      <a:pt x="27" y="15"/>
                      <a:pt x="27" y="19"/>
                    </a:cubicBezTo>
                    <a:cubicBezTo>
                      <a:pt x="27" y="24"/>
                      <a:pt x="23" y="27"/>
                      <a:pt x="19"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53" name="Freeform 271"/>
              <p:cNvSpPr>
                <a:spLocks noEditPoints="1"/>
              </p:cNvSpPr>
              <p:nvPr/>
            </p:nvSpPr>
            <p:spPr bwMode="auto">
              <a:xfrm>
                <a:off x="586" y="1369"/>
                <a:ext cx="57" cy="57"/>
              </a:xfrm>
              <a:custGeom>
                <a:avLst/>
                <a:gdLst>
                  <a:gd name="T0" fmla="*/ 20 w 39"/>
                  <a:gd name="T1" fmla="*/ 0 h 39"/>
                  <a:gd name="T2" fmla="*/ 0 w 39"/>
                  <a:gd name="T3" fmla="*/ 20 h 39"/>
                  <a:gd name="T4" fmla="*/ 20 w 39"/>
                  <a:gd name="T5" fmla="*/ 39 h 39"/>
                  <a:gd name="T6" fmla="*/ 39 w 39"/>
                  <a:gd name="T7" fmla="*/ 20 h 39"/>
                  <a:gd name="T8" fmla="*/ 20 w 39"/>
                  <a:gd name="T9" fmla="*/ 0 h 39"/>
                  <a:gd name="T10" fmla="*/ 20 w 39"/>
                  <a:gd name="T11" fmla="*/ 27 h 39"/>
                  <a:gd name="T12" fmla="*/ 12 w 39"/>
                  <a:gd name="T13" fmla="*/ 20 h 39"/>
                  <a:gd name="T14" fmla="*/ 20 w 39"/>
                  <a:gd name="T15" fmla="*/ 12 h 39"/>
                  <a:gd name="T16" fmla="*/ 28 w 39"/>
                  <a:gd name="T17" fmla="*/ 20 h 39"/>
                  <a:gd name="T18" fmla="*/ 20 w 39"/>
                  <a:gd name="T19"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20" y="0"/>
                    </a:moveTo>
                    <a:cubicBezTo>
                      <a:pt x="9" y="0"/>
                      <a:pt x="0" y="9"/>
                      <a:pt x="0" y="20"/>
                    </a:cubicBezTo>
                    <a:cubicBezTo>
                      <a:pt x="0" y="30"/>
                      <a:pt x="9" y="39"/>
                      <a:pt x="20" y="39"/>
                    </a:cubicBezTo>
                    <a:cubicBezTo>
                      <a:pt x="30" y="39"/>
                      <a:pt x="39" y="30"/>
                      <a:pt x="39" y="20"/>
                    </a:cubicBezTo>
                    <a:cubicBezTo>
                      <a:pt x="39" y="9"/>
                      <a:pt x="30" y="0"/>
                      <a:pt x="20" y="0"/>
                    </a:cubicBezTo>
                    <a:close/>
                    <a:moveTo>
                      <a:pt x="20" y="27"/>
                    </a:moveTo>
                    <a:cubicBezTo>
                      <a:pt x="15" y="27"/>
                      <a:pt x="12" y="24"/>
                      <a:pt x="12" y="20"/>
                    </a:cubicBezTo>
                    <a:cubicBezTo>
                      <a:pt x="12" y="15"/>
                      <a:pt x="15" y="12"/>
                      <a:pt x="20" y="12"/>
                    </a:cubicBezTo>
                    <a:cubicBezTo>
                      <a:pt x="24" y="12"/>
                      <a:pt x="28" y="15"/>
                      <a:pt x="28" y="20"/>
                    </a:cubicBezTo>
                    <a:cubicBezTo>
                      <a:pt x="28" y="24"/>
                      <a:pt x="24" y="27"/>
                      <a:pt x="2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54" name="Freeform 272"/>
              <p:cNvSpPr>
                <a:spLocks noEditPoints="1"/>
              </p:cNvSpPr>
              <p:nvPr/>
            </p:nvSpPr>
            <p:spPr bwMode="auto">
              <a:xfrm>
                <a:off x="871" y="1126"/>
                <a:ext cx="57" cy="57"/>
              </a:xfrm>
              <a:custGeom>
                <a:avLst/>
                <a:gdLst>
                  <a:gd name="T0" fmla="*/ 20 w 39"/>
                  <a:gd name="T1" fmla="*/ 0 h 39"/>
                  <a:gd name="T2" fmla="*/ 0 w 39"/>
                  <a:gd name="T3" fmla="*/ 20 h 39"/>
                  <a:gd name="T4" fmla="*/ 20 w 39"/>
                  <a:gd name="T5" fmla="*/ 39 h 39"/>
                  <a:gd name="T6" fmla="*/ 39 w 39"/>
                  <a:gd name="T7" fmla="*/ 20 h 39"/>
                  <a:gd name="T8" fmla="*/ 20 w 39"/>
                  <a:gd name="T9" fmla="*/ 0 h 39"/>
                  <a:gd name="T10" fmla="*/ 20 w 39"/>
                  <a:gd name="T11" fmla="*/ 28 h 39"/>
                  <a:gd name="T12" fmla="*/ 12 w 39"/>
                  <a:gd name="T13" fmla="*/ 20 h 39"/>
                  <a:gd name="T14" fmla="*/ 20 w 39"/>
                  <a:gd name="T15" fmla="*/ 12 h 39"/>
                  <a:gd name="T16" fmla="*/ 28 w 39"/>
                  <a:gd name="T17" fmla="*/ 20 h 39"/>
                  <a:gd name="T18" fmla="*/ 20 w 39"/>
                  <a:gd name="T19"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20" y="0"/>
                    </a:moveTo>
                    <a:cubicBezTo>
                      <a:pt x="9" y="0"/>
                      <a:pt x="0" y="9"/>
                      <a:pt x="0" y="20"/>
                    </a:cubicBezTo>
                    <a:cubicBezTo>
                      <a:pt x="0" y="30"/>
                      <a:pt x="9" y="39"/>
                      <a:pt x="20" y="39"/>
                    </a:cubicBezTo>
                    <a:cubicBezTo>
                      <a:pt x="30" y="39"/>
                      <a:pt x="39" y="30"/>
                      <a:pt x="39" y="20"/>
                    </a:cubicBezTo>
                    <a:cubicBezTo>
                      <a:pt x="39" y="9"/>
                      <a:pt x="30" y="0"/>
                      <a:pt x="20" y="0"/>
                    </a:cubicBezTo>
                    <a:close/>
                    <a:moveTo>
                      <a:pt x="20" y="28"/>
                    </a:moveTo>
                    <a:cubicBezTo>
                      <a:pt x="15" y="28"/>
                      <a:pt x="12" y="24"/>
                      <a:pt x="12" y="20"/>
                    </a:cubicBezTo>
                    <a:cubicBezTo>
                      <a:pt x="12" y="15"/>
                      <a:pt x="15" y="12"/>
                      <a:pt x="20" y="12"/>
                    </a:cubicBezTo>
                    <a:cubicBezTo>
                      <a:pt x="24" y="12"/>
                      <a:pt x="28" y="15"/>
                      <a:pt x="28" y="20"/>
                    </a:cubicBezTo>
                    <a:cubicBezTo>
                      <a:pt x="28" y="24"/>
                      <a:pt x="24" y="28"/>
                      <a:pt x="2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55" name="Freeform 273"/>
              <p:cNvSpPr/>
              <p:nvPr/>
            </p:nvSpPr>
            <p:spPr bwMode="auto">
              <a:xfrm>
                <a:off x="1597" y="3079"/>
                <a:ext cx="113" cy="103"/>
              </a:xfrm>
              <a:custGeom>
                <a:avLst/>
                <a:gdLst>
                  <a:gd name="T0" fmla="*/ 78 w 78"/>
                  <a:gd name="T1" fmla="*/ 32 h 71"/>
                  <a:gd name="T2" fmla="*/ 62 w 78"/>
                  <a:gd name="T3" fmla="*/ 0 h 71"/>
                  <a:gd name="T4" fmla="*/ 39 w 78"/>
                  <a:gd name="T5" fmla="*/ 23 h 71"/>
                  <a:gd name="T6" fmla="*/ 16 w 78"/>
                  <a:gd name="T7" fmla="*/ 0 h 71"/>
                  <a:gd name="T8" fmla="*/ 0 w 78"/>
                  <a:gd name="T9" fmla="*/ 32 h 71"/>
                  <a:gd name="T10" fmla="*/ 39 w 78"/>
                  <a:gd name="T11" fmla="*/ 71 h 71"/>
                  <a:gd name="T12" fmla="*/ 78 w 78"/>
                  <a:gd name="T13" fmla="*/ 32 h 71"/>
                </a:gdLst>
                <a:ahLst/>
                <a:cxnLst>
                  <a:cxn ang="0">
                    <a:pos x="T0" y="T1"/>
                  </a:cxn>
                  <a:cxn ang="0">
                    <a:pos x="T2" y="T3"/>
                  </a:cxn>
                  <a:cxn ang="0">
                    <a:pos x="T4" y="T5"/>
                  </a:cxn>
                  <a:cxn ang="0">
                    <a:pos x="T6" y="T7"/>
                  </a:cxn>
                  <a:cxn ang="0">
                    <a:pos x="T8" y="T9"/>
                  </a:cxn>
                  <a:cxn ang="0">
                    <a:pos x="T10" y="T11"/>
                  </a:cxn>
                  <a:cxn ang="0">
                    <a:pos x="T12" y="T13"/>
                  </a:cxn>
                </a:cxnLst>
                <a:rect l="0" t="0" r="r" b="b"/>
                <a:pathLst>
                  <a:path w="78" h="71">
                    <a:moveTo>
                      <a:pt x="78" y="32"/>
                    </a:moveTo>
                    <a:cubicBezTo>
                      <a:pt x="78" y="19"/>
                      <a:pt x="72" y="7"/>
                      <a:pt x="62" y="0"/>
                    </a:cubicBezTo>
                    <a:cubicBezTo>
                      <a:pt x="62" y="13"/>
                      <a:pt x="52" y="23"/>
                      <a:pt x="39" y="23"/>
                    </a:cubicBezTo>
                    <a:cubicBezTo>
                      <a:pt x="26" y="23"/>
                      <a:pt x="16" y="13"/>
                      <a:pt x="16" y="0"/>
                    </a:cubicBezTo>
                    <a:cubicBezTo>
                      <a:pt x="6" y="7"/>
                      <a:pt x="0" y="19"/>
                      <a:pt x="0" y="32"/>
                    </a:cubicBezTo>
                    <a:cubicBezTo>
                      <a:pt x="0" y="53"/>
                      <a:pt x="17" y="71"/>
                      <a:pt x="39" y="71"/>
                    </a:cubicBezTo>
                    <a:cubicBezTo>
                      <a:pt x="61" y="71"/>
                      <a:pt x="78" y="53"/>
                      <a:pt x="78"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56" name="Oval 274"/>
              <p:cNvSpPr>
                <a:spLocks noChangeArrowheads="1"/>
              </p:cNvSpPr>
              <p:nvPr/>
            </p:nvSpPr>
            <p:spPr bwMode="auto">
              <a:xfrm>
                <a:off x="1624" y="3047"/>
                <a:ext cx="59" cy="5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57" name="Rectangle 275"/>
              <p:cNvSpPr>
                <a:spLocks noChangeArrowheads="1"/>
              </p:cNvSpPr>
              <p:nvPr/>
            </p:nvSpPr>
            <p:spPr bwMode="auto">
              <a:xfrm>
                <a:off x="1636" y="3156"/>
                <a:ext cx="35" cy="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58" name="Freeform 276"/>
              <p:cNvSpPr>
                <a:spLocks noEditPoints="1"/>
              </p:cNvSpPr>
              <p:nvPr/>
            </p:nvSpPr>
            <p:spPr bwMode="auto">
              <a:xfrm>
                <a:off x="1882" y="1760"/>
                <a:ext cx="161" cy="221"/>
              </a:xfrm>
              <a:custGeom>
                <a:avLst/>
                <a:gdLst>
                  <a:gd name="T0" fmla="*/ 0 w 161"/>
                  <a:gd name="T1" fmla="*/ 0 h 221"/>
                  <a:gd name="T2" fmla="*/ 0 w 161"/>
                  <a:gd name="T3" fmla="*/ 221 h 221"/>
                  <a:gd name="T4" fmla="*/ 134 w 161"/>
                  <a:gd name="T5" fmla="*/ 221 h 221"/>
                  <a:gd name="T6" fmla="*/ 161 w 161"/>
                  <a:gd name="T7" fmla="*/ 192 h 221"/>
                  <a:gd name="T8" fmla="*/ 161 w 161"/>
                  <a:gd name="T9" fmla="*/ 0 h 221"/>
                  <a:gd name="T10" fmla="*/ 0 w 161"/>
                  <a:gd name="T11" fmla="*/ 0 h 221"/>
                  <a:gd name="T12" fmla="*/ 35 w 161"/>
                  <a:gd name="T13" fmla="*/ 195 h 221"/>
                  <a:gd name="T14" fmla="*/ 20 w 161"/>
                  <a:gd name="T15" fmla="*/ 195 h 221"/>
                  <a:gd name="T16" fmla="*/ 20 w 161"/>
                  <a:gd name="T17" fmla="*/ 167 h 221"/>
                  <a:gd name="T18" fmla="*/ 35 w 161"/>
                  <a:gd name="T19" fmla="*/ 167 h 221"/>
                  <a:gd name="T20" fmla="*/ 35 w 161"/>
                  <a:gd name="T21" fmla="*/ 195 h 221"/>
                  <a:gd name="T22" fmla="*/ 63 w 161"/>
                  <a:gd name="T23" fmla="*/ 195 h 221"/>
                  <a:gd name="T24" fmla="*/ 52 w 161"/>
                  <a:gd name="T25" fmla="*/ 195 h 221"/>
                  <a:gd name="T26" fmla="*/ 52 w 161"/>
                  <a:gd name="T27" fmla="*/ 172 h 221"/>
                  <a:gd name="T28" fmla="*/ 63 w 161"/>
                  <a:gd name="T29" fmla="*/ 172 h 221"/>
                  <a:gd name="T30" fmla="*/ 63 w 161"/>
                  <a:gd name="T31" fmla="*/ 195 h 221"/>
                  <a:gd name="T32" fmla="*/ 92 w 161"/>
                  <a:gd name="T33" fmla="*/ 195 h 221"/>
                  <a:gd name="T34" fmla="*/ 81 w 161"/>
                  <a:gd name="T35" fmla="*/ 195 h 221"/>
                  <a:gd name="T36" fmla="*/ 81 w 161"/>
                  <a:gd name="T37" fmla="*/ 172 h 221"/>
                  <a:gd name="T38" fmla="*/ 92 w 161"/>
                  <a:gd name="T39" fmla="*/ 172 h 221"/>
                  <a:gd name="T40" fmla="*/ 92 w 161"/>
                  <a:gd name="T41" fmla="*/ 195 h 221"/>
                  <a:gd name="T42" fmla="*/ 121 w 161"/>
                  <a:gd name="T43" fmla="*/ 195 h 221"/>
                  <a:gd name="T44" fmla="*/ 111 w 161"/>
                  <a:gd name="T45" fmla="*/ 195 h 221"/>
                  <a:gd name="T46" fmla="*/ 111 w 161"/>
                  <a:gd name="T47" fmla="*/ 172 h 221"/>
                  <a:gd name="T48" fmla="*/ 121 w 161"/>
                  <a:gd name="T49" fmla="*/ 172 h 221"/>
                  <a:gd name="T50" fmla="*/ 121 w 161"/>
                  <a:gd name="T51" fmla="*/ 195 h 221"/>
                  <a:gd name="T52" fmla="*/ 129 w 161"/>
                  <a:gd name="T53" fmla="*/ 54 h 221"/>
                  <a:gd name="T54" fmla="*/ 28 w 161"/>
                  <a:gd name="T55" fmla="*/ 54 h 221"/>
                  <a:gd name="T56" fmla="*/ 28 w 161"/>
                  <a:gd name="T57" fmla="*/ 28 h 221"/>
                  <a:gd name="T58" fmla="*/ 129 w 161"/>
                  <a:gd name="T59" fmla="*/ 28 h 221"/>
                  <a:gd name="T60" fmla="*/ 129 w 161"/>
                  <a:gd name="T61" fmla="*/ 5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1" h="221">
                    <a:moveTo>
                      <a:pt x="0" y="0"/>
                    </a:moveTo>
                    <a:lnTo>
                      <a:pt x="0" y="221"/>
                    </a:lnTo>
                    <a:lnTo>
                      <a:pt x="134" y="221"/>
                    </a:lnTo>
                    <a:lnTo>
                      <a:pt x="161" y="192"/>
                    </a:lnTo>
                    <a:lnTo>
                      <a:pt x="161" y="0"/>
                    </a:lnTo>
                    <a:lnTo>
                      <a:pt x="0" y="0"/>
                    </a:lnTo>
                    <a:close/>
                    <a:moveTo>
                      <a:pt x="35" y="195"/>
                    </a:moveTo>
                    <a:lnTo>
                      <a:pt x="20" y="195"/>
                    </a:lnTo>
                    <a:lnTo>
                      <a:pt x="20" y="167"/>
                    </a:lnTo>
                    <a:lnTo>
                      <a:pt x="35" y="167"/>
                    </a:lnTo>
                    <a:lnTo>
                      <a:pt x="35" y="195"/>
                    </a:lnTo>
                    <a:close/>
                    <a:moveTo>
                      <a:pt x="63" y="195"/>
                    </a:moveTo>
                    <a:lnTo>
                      <a:pt x="52" y="195"/>
                    </a:lnTo>
                    <a:lnTo>
                      <a:pt x="52" y="172"/>
                    </a:lnTo>
                    <a:lnTo>
                      <a:pt x="63" y="172"/>
                    </a:lnTo>
                    <a:lnTo>
                      <a:pt x="63" y="195"/>
                    </a:lnTo>
                    <a:close/>
                    <a:moveTo>
                      <a:pt x="92" y="195"/>
                    </a:moveTo>
                    <a:lnTo>
                      <a:pt x="81" y="195"/>
                    </a:lnTo>
                    <a:lnTo>
                      <a:pt x="81" y="172"/>
                    </a:lnTo>
                    <a:lnTo>
                      <a:pt x="92" y="172"/>
                    </a:lnTo>
                    <a:lnTo>
                      <a:pt x="92" y="195"/>
                    </a:lnTo>
                    <a:close/>
                    <a:moveTo>
                      <a:pt x="121" y="195"/>
                    </a:moveTo>
                    <a:lnTo>
                      <a:pt x="111" y="195"/>
                    </a:lnTo>
                    <a:lnTo>
                      <a:pt x="111" y="172"/>
                    </a:lnTo>
                    <a:lnTo>
                      <a:pt x="121" y="172"/>
                    </a:lnTo>
                    <a:lnTo>
                      <a:pt x="121" y="195"/>
                    </a:lnTo>
                    <a:close/>
                    <a:moveTo>
                      <a:pt x="129" y="54"/>
                    </a:moveTo>
                    <a:lnTo>
                      <a:pt x="28" y="54"/>
                    </a:lnTo>
                    <a:lnTo>
                      <a:pt x="28" y="28"/>
                    </a:lnTo>
                    <a:lnTo>
                      <a:pt x="129" y="28"/>
                    </a:lnTo>
                    <a:lnTo>
                      <a:pt x="129"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59" name="Freeform 277"/>
              <p:cNvSpPr>
                <a:spLocks noEditPoints="1"/>
              </p:cNvSpPr>
              <p:nvPr/>
            </p:nvSpPr>
            <p:spPr bwMode="auto">
              <a:xfrm>
                <a:off x="2269" y="902"/>
                <a:ext cx="99" cy="137"/>
              </a:xfrm>
              <a:custGeom>
                <a:avLst/>
                <a:gdLst>
                  <a:gd name="T0" fmla="*/ 0 w 99"/>
                  <a:gd name="T1" fmla="*/ 0 h 137"/>
                  <a:gd name="T2" fmla="*/ 0 w 99"/>
                  <a:gd name="T3" fmla="*/ 137 h 137"/>
                  <a:gd name="T4" fmla="*/ 81 w 99"/>
                  <a:gd name="T5" fmla="*/ 137 h 137"/>
                  <a:gd name="T6" fmla="*/ 99 w 99"/>
                  <a:gd name="T7" fmla="*/ 118 h 137"/>
                  <a:gd name="T8" fmla="*/ 99 w 99"/>
                  <a:gd name="T9" fmla="*/ 2 h 137"/>
                  <a:gd name="T10" fmla="*/ 0 w 99"/>
                  <a:gd name="T11" fmla="*/ 0 h 137"/>
                  <a:gd name="T12" fmla="*/ 20 w 99"/>
                  <a:gd name="T13" fmla="*/ 119 h 137"/>
                  <a:gd name="T14" fmla="*/ 12 w 99"/>
                  <a:gd name="T15" fmla="*/ 119 h 137"/>
                  <a:gd name="T16" fmla="*/ 12 w 99"/>
                  <a:gd name="T17" fmla="*/ 103 h 137"/>
                  <a:gd name="T18" fmla="*/ 20 w 99"/>
                  <a:gd name="T19" fmla="*/ 103 h 137"/>
                  <a:gd name="T20" fmla="*/ 20 w 99"/>
                  <a:gd name="T21" fmla="*/ 119 h 137"/>
                  <a:gd name="T22" fmla="*/ 38 w 99"/>
                  <a:gd name="T23" fmla="*/ 119 h 137"/>
                  <a:gd name="T24" fmla="*/ 30 w 99"/>
                  <a:gd name="T25" fmla="*/ 119 h 137"/>
                  <a:gd name="T26" fmla="*/ 30 w 99"/>
                  <a:gd name="T27" fmla="*/ 106 h 137"/>
                  <a:gd name="T28" fmla="*/ 38 w 99"/>
                  <a:gd name="T29" fmla="*/ 106 h 137"/>
                  <a:gd name="T30" fmla="*/ 38 w 99"/>
                  <a:gd name="T31" fmla="*/ 119 h 137"/>
                  <a:gd name="T32" fmla="*/ 55 w 99"/>
                  <a:gd name="T33" fmla="*/ 119 h 137"/>
                  <a:gd name="T34" fmla="*/ 49 w 99"/>
                  <a:gd name="T35" fmla="*/ 119 h 137"/>
                  <a:gd name="T36" fmla="*/ 49 w 99"/>
                  <a:gd name="T37" fmla="*/ 106 h 137"/>
                  <a:gd name="T38" fmla="*/ 55 w 99"/>
                  <a:gd name="T39" fmla="*/ 106 h 137"/>
                  <a:gd name="T40" fmla="*/ 55 w 99"/>
                  <a:gd name="T41" fmla="*/ 119 h 137"/>
                  <a:gd name="T42" fmla="*/ 73 w 99"/>
                  <a:gd name="T43" fmla="*/ 119 h 137"/>
                  <a:gd name="T44" fmla="*/ 67 w 99"/>
                  <a:gd name="T45" fmla="*/ 119 h 137"/>
                  <a:gd name="T46" fmla="*/ 67 w 99"/>
                  <a:gd name="T47" fmla="*/ 106 h 137"/>
                  <a:gd name="T48" fmla="*/ 73 w 99"/>
                  <a:gd name="T49" fmla="*/ 106 h 137"/>
                  <a:gd name="T50" fmla="*/ 73 w 99"/>
                  <a:gd name="T51" fmla="*/ 119 h 137"/>
                  <a:gd name="T52" fmla="*/ 78 w 99"/>
                  <a:gd name="T53" fmla="*/ 34 h 137"/>
                  <a:gd name="T54" fmla="*/ 16 w 99"/>
                  <a:gd name="T55" fmla="*/ 34 h 137"/>
                  <a:gd name="T56" fmla="*/ 16 w 99"/>
                  <a:gd name="T57" fmla="*/ 18 h 137"/>
                  <a:gd name="T58" fmla="*/ 78 w 99"/>
                  <a:gd name="T59" fmla="*/ 18 h 137"/>
                  <a:gd name="T60" fmla="*/ 78 w 99"/>
                  <a:gd name="T61" fmla="*/ 3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 h="137">
                    <a:moveTo>
                      <a:pt x="0" y="0"/>
                    </a:moveTo>
                    <a:lnTo>
                      <a:pt x="0" y="137"/>
                    </a:lnTo>
                    <a:lnTo>
                      <a:pt x="81" y="137"/>
                    </a:lnTo>
                    <a:lnTo>
                      <a:pt x="99" y="118"/>
                    </a:lnTo>
                    <a:lnTo>
                      <a:pt x="99" y="2"/>
                    </a:lnTo>
                    <a:lnTo>
                      <a:pt x="0" y="0"/>
                    </a:lnTo>
                    <a:close/>
                    <a:moveTo>
                      <a:pt x="20" y="119"/>
                    </a:moveTo>
                    <a:lnTo>
                      <a:pt x="12" y="119"/>
                    </a:lnTo>
                    <a:lnTo>
                      <a:pt x="12" y="103"/>
                    </a:lnTo>
                    <a:lnTo>
                      <a:pt x="20" y="103"/>
                    </a:lnTo>
                    <a:lnTo>
                      <a:pt x="20" y="119"/>
                    </a:lnTo>
                    <a:close/>
                    <a:moveTo>
                      <a:pt x="38" y="119"/>
                    </a:moveTo>
                    <a:lnTo>
                      <a:pt x="30" y="119"/>
                    </a:lnTo>
                    <a:lnTo>
                      <a:pt x="30" y="106"/>
                    </a:lnTo>
                    <a:lnTo>
                      <a:pt x="38" y="106"/>
                    </a:lnTo>
                    <a:lnTo>
                      <a:pt x="38" y="119"/>
                    </a:lnTo>
                    <a:close/>
                    <a:moveTo>
                      <a:pt x="55" y="119"/>
                    </a:moveTo>
                    <a:lnTo>
                      <a:pt x="49" y="119"/>
                    </a:lnTo>
                    <a:lnTo>
                      <a:pt x="49" y="106"/>
                    </a:lnTo>
                    <a:lnTo>
                      <a:pt x="55" y="106"/>
                    </a:lnTo>
                    <a:lnTo>
                      <a:pt x="55" y="119"/>
                    </a:lnTo>
                    <a:close/>
                    <a:moveTo>
                      <a:pt x="73" y="119"/>
                    </a:moveTo>
                    <a:lnTo>
                      <a:pt x="67" y="119"/>
                    </a:lnTo>
                    <a:lnTo>
                      <a:pt x="67" y="106"/>
                    </a:lnTo>
                    <a:lnTo>
                      <a:pt x="73" y="106"/>
                    </a:lnTo>
                    <a:lnTo>
                      <a:pt x="73" y="119"/>
                    </a:lnTo>
                    <a:close/>
                    <a:moveTo>
                      <a:pt x="78" y="34"/>
                    </a:moveTo>
                    <a:lnTo>
                      <a:pt x="16" y="34"/>
                    </a:lnTo>
                    <a:lnTo>
                      <a:pt x="16" y="18"/>
                    </a:lnTo>
                    <a:lnTo>
                      <a:pt x="78" y="18"/>
                    </a:lnTo>
                    <a:lnTo>
                      <a:pt x="78"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0" name="Freeform 278"/>
              <p:cNvSpPr>
                <a:spLocks noEditPoints="1"/>
              </p:cNvSpPr>
              <p:nvPr/>
            </p:nvSpPr>
            <p:spPr bwMode="auto">
              <a:xfrm>
                <a:off x="1841" y="2317"/>
                <a:ext cx="214" cy="294"/>
              </a:xfrm>
              <a:custGeom>
                <a:avLst/>
                <a:gdLst>
                  <a:gd name="T0" fmla="*/ 0 w 214"/>
                  <a:gd name="T1" fmla="*/ 0 h 294"/>
                  <a:gd name="T2" fmla="*/ 0 w 214"/>
                  <a:gd name="T3" fmla="*/ 294 h 294"/>
                  <a:gd name="T4" fmla="*/ 176 w 214"/>
                  <a:gd name="T5" fmla="*/ 294 h 294"/>
                  <a:gd name="T6" fmla="*/ 214 w 214"/>
                  <a:gd name="T7" fmla="*/ 256 h 294"/>
                  <a:gd name="T8" fmla="*/ 214 w 214"/>
                  <a:gd name="T9" fmla="*/ 2 h 294"/>
                  <a:gd name="T10" fmla="*/ 0 w 214"/>
                  <a:gd name="T11" fmla="*/ 0 h 294"/>
                  <a:gd name="T12" fmla="*/ 47 w 214"/>
                  <a:gd name="T13" fmla="*/ 259 h 294"/>
                  <a:gd name="T14" fmla="*/ 26 w 214"/>
                  <a:gd name="T15" fmla="*/ 259 h 294"/>
                  <a:gd name="T16" fmla="*/ 26 w 214"/>
                  <a:gd name="T17" fmla="*/ 223 h 294"/>
                  <a:gd name="T18" fmla="*/ 47 w 214"/>
                  <a:gd name="T19" fmla="*/ 223 h 294"/>
                  <a:gd name="T20" fmla="*/ 47 w 214"/>
                  <a:gd name="T21" fmla="*/ 259 h 294"/>
                  <a:gd name="T22" fmla="*/ 83 w 214"/>
                  <a:gd name="T23" fmla="*/ 259 h 294"/>
                  <a:gd name="T24" fmla="*/ 69 w 214"/>
                  <a:gd name="T25" fmla="*/ 259 h 294"/>
                  <a:gd name="T26" fmla="*/ 69 w 214"/>
                  <a:gd name="T27" fmla="*/ 228 h 294"/>
                  <a:gd name="T28" fmla="*/ 83 w 214"/>
                  <a:gd name="T29" fmla="*/ 228 h 294"/>
                  <a:gd name="T30" fmla="*/ 83 w 214"/>
                  <a:gd name="T31" fmla="*/ 259 h 294"/>
                  <a:gd name="T32" fmla="*/ 121 w 214"/>
                  <a:gd name="T33" fmla="*/ 259 h 294"/>
                  <a:gd name="T34" fmla="*/ 108 w 214"/>
                  <a:gd name="T35" fmla="*/ 259 h 294"/>
                  <a:gd name="T36" fmla="*/ 108 w 214"/>
                  <a:gd name="T37" fmla="*/ 228 h 294"/>
                  <a:gd name="T38" fmla="*/ 121 w 214"/>
                  <a:gd name="T39" fmla="*/ 228 h 294"/>
                  <a:gd name="T40" fmla="*/ 121 w 214"/>
                  <a:gd name="T41" fmla="*/ 259 h 294"/>
                  <a:gd name="T42" fmla="*/ 160 w 214"/>
                  <a:gd name="T43" fmla="*/ 259 h 294"/>
                  <a:gd name="T44" fmla="*/ 146 w 214"/>
                  <a:gd name="T45" fmla="*/ 259 h 294"/>
                  <a:gd name="T46" fmla="*/ 146 w 214"/>
                  <a:gd name="T47" fmla="*/ 228 h 294"/>
                  <a:gd name="T48" fmla="*/ 160 w 214"/>
                  <a:gd name="T49" fmla="*/ 228 h 294"/>
                  <a:gd name="T50" fmla="*/ 160 w 214"/>
                  <a:gd name="T51" fmla="*/ 259 h 294"/>
                  <a:gd name="T52" fmla="*/ 172 w 214"/>
                  <a:gd name="T53" fmla="*/ 73 h 294"/>
                  <a:gd name="T54" fmla="*/ 37 w 214"/>
                  <a:gd name="T55" fmla="*/ 73 h 294"/>
                  <a:gd name="T56" fmla="*/ 37 w 214"/>
                  <a:gd name="T57" fmla="*/ 36 h 294"/>
                  <a:gd name="T58" fmla="*/ 172 w 214"/>
                  <a:gd name="T59" fmla="*/ 36 h 294"/>
                  <a:gd name="T60" fmla="*/ 172 w 214"/>
                  <a:gd name="T61" fmla="*/ 7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4" h="294">
                    <a:moveTo>
                      <a:pt x="0" y="0"/>
                    </a:moveTo>
                    <a:lnTo>
                      <a:pt x="0" y="294"/>
                    </a:lnTo>
                    <a:lnTo>
                      <a:pt x="176" y="294"/>
                    </a:lnTo>
                    <a:lnTo>
                      <a:pt x="214" y="256"/>
                    </a:lnTo>
                    <a:lnTo>
                      <a:pt x="214" y="2"/>
                    </a:lnTo>
                    <a:lnTo>
                      <a:pt x="0" y="0"/>
                    </a:lnTo>
                    <a:close/>
                    <a:moveTo>
                      <a:pt x="47" y="259"/>
                    </a:moveTo>
                    <a:lnTo>
                      <a:pt x="26" y="259"/>
                    </a:lnTo>
                    <a:lnTo>
                      <a:pt x="26" y="223"/>
                    </a:lnTo>
                    <a:lnTo>
                      <a:pt x="47" y="223"/>
                    </a:lnTo>
                    <a:lnTo>
                      <a:pt x="47" y="259"/>
                    </a:lnTo>
                    <a:close/>
                    <a:moveTo>
                      <a:pt x="83" y="259"/>
                    </a:moveTo>
                    <a:lnTo>
                      <a:pt x="69" y="259"/>
                    </a:lnTo>
                    <a:lnTo>
                      <a:pt x="69" y="228"/>
                    </a:lnTo>
                    <a:lnTo>
                      <a:pt x="83" y="228"/>
                    </a:lnTo>
                    <a:lnTo>
                      <a:pt x="83" y="259"/>
                    </a:lnTo>
                    <a:close/>
                    <a:moveTo>
                      <a:pt x="121" y="259"/>
                    </a:moveTo>
                    <a:lnTo>
                      <a:pt x="108" y="259"/>
                    </a:lnTo>
                    <a:lnTo>
                      <a:pt x="108" y="228"/>
                    </a:lnTo>
                    <a:lnTo>
                      <a:pt x="121" y="228"/>
                    </a:lnTo>
                    <a:lnTo>
                      <a:pt x="121" y="259"/>
                    </a:lnTo>
                    <a:close/>
                    <a:moveTo>
                      <a:pt x="160" y="259"/>
                    </a:moveTo>
                    <a:lnTo>
                      <a:pt x="146" y="259"/>
                    </a:lnTo>
                    <a:lnTo>
                      <a:pt x="146" y="228"/>
                    </a:lnTo>
                    <a:lnTo>
                      <a:pt x="160" y="228"/>
                    </a:lnTo>
                    <a:lnTo>
                      <a:pt x="160" y="259"/>
                    </a:lnTo>
                    <a:close/>
                    <a:moveTo>
                      <a:pt x="172" y="73"/>
                    </a:moveTo>
                    <a:lnTo>
                      <a:pt x="37" y="73"/>
                    </a:lnTo>
                    <a:lnTo>
                      <a:pt x="37" y="36"/>
                    </a:lnTo>
                    <a:lnTo>
                      <a:pt x="172" y="36"/>
                    </a:lnTo>
                    <a:lnTo>
                      <a:pt x="172"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1" name="Freeform 279"/>
              <p:cNvSpPr>
                <a:spLocks noEditPoints="1"/>
              </p:cNvSpPr>
              <p:nvPr/>
            </p:nvSpPr>
            <p:spPr bwMode="auto">
              <a:xfrm>
                <a:off x="1373" y="2367"/>
                <a:ext cx="55" cy="77"/>
              </a:xfrm>
              <a:custGeom>
                <a:avLst/>
                <a:gdLst>
                  <a:gd name="T0" fmla="*/ 0 w 55"/>
                  <a:gd name="T1" fmla="*/ 0 h 77"/>
                  <a:gd name="T2" fmla="*/ 0 w 55"/>
                  <a:gd name="T3" fmla="*/ 77 h 77"/>
                  <a:gd name="T4" fmla="*/ 45 w 55"/>
                  <a:gd name="T5" fmla="*/ 77 h 77"/>
                  <a:gd name="T6" fmla="*/ 55 w 55"/>
                  <a:gd name="T7" fmla="*/ 66 h 77"/>
                  <a:gd name="T8" fmla="*/ 55 w 55"/>
                  <a:gd name="T9" fmla="*/ 0 h 77"/>
                  <a:gd name="T10" fmla="*/ 0 w 55"/>
                  <a:gd name="T11" fmla="*/ 0 h 77"/>
                  <a:gd name="T12" fmla="*/ 11 w 55"/>
                  <a:gd name="T13" fmla="*/ 66 h 77"/>
                  <a:gd name="T14" fmla="*/ 6 w 55"/>
                  <a:gd name="T15" fmla="*/ 66 h 77"/>
                  <a:gd name="T16" fmla="*/ 6 w 55"/>
                  <a:gd name="T17" fmla="*/ 58 h 77"/>
                  <a:gd name="T18" fmla="*/ 11 w 55"/>
                  <a:gd name="T19" fmla="*/ 58 h 77"/>
                  <a:gd name="T20" fmla="*/ 11 w 55"/>
                  <a:gd name="T21" fmla="*/ 66 h 77"/>
                  <a:gd name="T22" fmla="*/ 20 w 55"/>
                  <a:gd name="T23" fmla="*/ 66 h 77"/>
                  <a:gd name="T24" fmla="*/ 17 w 55"/>
                  <a:gd name="T25" fmla="*/ 66 h 77"/>
                  <a:gd name="T26" fmla="*/ 17 w 55"/>
                  <a:gd name="T27" fmla="*/ 59 h 77"/>
                  <a:gd name="T28" fmla="*/ 20 w 55"/>
                  <a:gd name="T29" fmla="*/ 59 h 77"/>
                  <a:gd name="T30" fmla="*/ 20 w 55"/>
                  <a:gd name="T31" fmla="*/ 66 h 77"/>
                  <a:gd name="T32" fmla="*/ 30 w 55"/>
                  <a:gd name="T33" fmla="*/ 66 h 77"/>
                  <a:gd name="T34" fmla="*/ 27 w 55"/>
                  <a:gd name="T35" fmla="*/ 66 h 77"/>
                  <a:gd name="T36" fmla="*/ 27 w 55"/>
                  <a:gd name="T37" fmla="*/ 59 h 77"/>
                  <a:gd name="T38" fmla="*/ 30 w 55"/>
                  <a:gd name="T39" fmla="*/ 59 h 77"/>
                  <a:gd name="T40" fmla="*/ 30 w 55"/>
                  <a:gd name="T41" fmla="*/ 66 h 77"/>
                  <a:gd name="T42" fmla="*/ 41 w 55"/>
                  <a:gd name="T43" fmla="*/ 66 h 77"/>
                  <a:gd name="T44" fmla="*/ 38 w 55"/>
                  <a:gd name="T45" fmla="*/ 66 h 77"/>
                  <a:gd name="T46" fmla="*/ 38 w 55"/>
                  <a:gd name="T47" fmla="*/ 59 h 77"/>
                  <a:gd name="T48" fmla="*/ 41 w 55"/>
                  <a:gd name="T49" fmla="*/ 59 h 77"/>
                  <a:gd name="T50" fmla="*/ 41 w 55"/>
                  <a:gd name="T51" fmla="*/ 66 h 77"/>
                  <a:gd name="T52" fmla="*/ 43 w 55"/>
                  <a:gd name="T53" fmla="*/ 18 h 77"/>
                  <a:gd name="T54" fmla="*/ 9 w 55"/>
                  <a:gd name="T55" fmla="*/ 18 h 77"/>
                  <a:gd name="T56" fmla="*/ 9 w 55"/>
                  <a:gd name="T57" fmla="*/ 8 h 77"/>
                  <a:gd name="T58" fmla="*/ 43 w 55"/>
                  <a:gd name="T59" fmla="*/ 8 h 77"/>
                  <a:gd name="T60" fmla="*/ 43 w 55"/>
                  <a:gd name="T61" fmla="*/ 1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77">
                    <a:moveTo>
                      <a:pt x="0" y="0"/>
                    </a:moveTo>
                    <a:lnTo>
                      <a:pt x="0" y="77"/>
                    </a:lnTo>
                    <a:lnTo>
                      <a:pt x="45" y="77"/>
                    </a:lnTo>
                    <a:lnTo>
                      <a:pt x="55" y="66"/>
                    </a:lnTo>
                    <a:lnTo>
                      <a:pt x="55" y="0"/>
                    </a:lnTo>
                    <a:lnTo>
                      <a:pt x="0" y="0"/>
                    </a:lnTo>
                    <a:close/>
                    <a:moveTo>
                      <a:pt x="11" y="66"/>
                    </a:moveTo>
                    <a:lnTo>
                      <a:pt x="6" y="66"/>
                    </a:lnTo>
                    <a:lnTo>
                      <a:pt x="6" y="58"/>
                    </a:lnTo>
                    <a:lnTo>
                      <a:pt x="11" y="58"/>
                    </a:lnTo>
                    <a:lnTo>
                      <a:pt x="11" y="66"/>
                    </a:lnTo>
                    <a:close/>
                    <a:moveTo>
                      <a:pt x="20" y="66"/>
                    </a:moveTo>
                    <a:lnTo>
                      <a:pt x="17" y="66"/>
                    </a:lnTo>
                    <a:lnTo>
                      <a:pt x="17" y="59"/>
                    </a:lnTo>
                    <a:lnTo>
                      <a:pt x="20" y="59"/>
                    </a:lnTo>
                    <a:lnTo>
                      <a:pt x="20" y="66"/>
                    </a:lnTo>
                    <a:close/>
                    <a:moveTo>
                      <a:pt x="30" y="66"/>
                    </a:moveTo>
                    <a:lnTo>
                      <a:pt x="27" y="66"/>
                    </a:lnTo>
                    <a:lnTo>
                      <a:pt x="27" y="59"/>
                    </a:lnTo>
                    <a:lnTo>
                      <a:pt x="30" y="59"/>
                    </a:lnTo>
                    <a:lnTo>
                      <a:pt x="30" y="66"/>
                    </a:lnTo>
                    <a:close/>
                    <a:moveTo>
                      <a:pt x="41" y="66"/>
                    </a:moveTo>
                    <a:lnTo>
                      <a:pt x="38" y="66"/>
                    </a:lnTo>
                    <a:lnTo>
                      <a:pt x="38" y="59"/>
                    </a:lnTo>
                    <a:lnTo>
                      <a:pt x="41" y="59"/>
                    </a:lnTo>
                    <a:lnTo>
                      <a:pt x="41" y="66"/>
                    </a:lnTo>
                    <a:close/>
                    <a:moveTo>
                      <a:pt x="43" y="18"/>
                    </a:moveTo>
                    <a:lnTo>
                      <a:pt x="9" y="18"/>
                    </a:lnTo>
                    <a:lnTo>
                      <a:pt x="9" y="8"/>
                    </a:lnTo>
                    <a:lnTo>
                      <a:pt x="43" y="8"/>
                    </a:lnTo>
                    <a:lnTo>
                      <a:pt x="43"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2" name="Freeform 280"/>
              <p:cNvSpPr>
                <a:spLocks noEditPoints="1"/>
              </p:cNvSpPr>
              <p:nvPr/>
            </p:nvSpPr>
            <p:spPr bwMode="auto">
              <a:xfrm>
                <a:off x="1095" y="1959"/>
                <a:ext cx="125" cy="201"/>
              </a:xfrm>
              <a:custGeom>
                <a:avLst/>
                <a:gdLst>
                  <a:gd name="T0" fmla="*/ 62 w 86"/>
                  <a:gd name="T1" fmla="*/ 0 h 138"/>
                  <a:gd name="T2" fmla="*/ 24 w 86"/>
                  <a:gd name="T3" fmla="*/ 0 h 138"/>
                  <a:gd name="T4" fmla="*/ 0 w 86"/>
                  <a:gd name="T5" fmla="*/ 24 h 138"/>
                  <a:gd name="T6" fmla="*/ 0 w 86"/>
                  <a:gd name="T7" fmla="*/ 114 h 138"/>
                  <a:gd name="T8" fmla="*/ 24 w 86"/>
                  <a:gd name="T9" fmla="*/ 138 h 138"/>
                  <a:gd name="T10" fmla="*/ 62 w 86"/>
                  <a:gd name="T11" fmla="*/ 138 h 138"/>
                  <a:gd name="T12" fmla="*/ 86 w 86"/>
                  <a:gd name="T13" fmla="*/ 114 h 138"/>
                  <a:gd name="T14" fmla="*/ 86 w 86"/>
                  <a:gd name="T15" fmla="*/ 24 h 138"/>
                  <a:gd name="T16" fmla="*/ 62 w 86"/>
                  <a:gd name="T17" fmla="*/ 0 h 138"/>
                  <a:gd name="T18" fmla="*/ 15 w 86"/>
                  <a:gd name="T19" fmla="*/ 11 h 138"/>
                  <a:gd name="T20" fmla="*/ 70 w 86"/>
                  <a:gd name="T21" fmla="*/ 11 h 138"/>
                  <a:gd name="T22" fmla="*/ 70 w 86"/>
                  <a:gd name="T23" fmla="*/ 22 h 138"/>
                  <a:gd name="T24" fmla="*/ 15 w 86"/>
                  <a:gd name="T25" fmla="*/ 22 h 138"/>
                  <a:gd name="T26" fmla="*/ 15 w 86"/>
                  <a:gd name="T27" fmla="*/ 11 h 138"/>
                  <a:gd name="T28" fmla="*/ 23 w 86"/>
                  <a:gd name="T29" fmla="*/ 120 h 138"/>
                  <a:gd name="T30" fmla="*/ 13 w 86"/>
                  <a:gd name="T31" fmla="*/ 109 h 138"/>
                  <a:gd name="T32" fmla="*/ 23 w 86"/>
                  <a:gd name="T33" fmla="*/ 97 h 138"/>
                  <a:gd name="T34" fmla="*/ 34 w 86"/>
                  <a:gd name="T35" fmla="*/ 109 h 138"/>
                  <a:gd name="T36" fmla="*/ 23 w 86"/>
                  <a:gd name="T37" fmla="*/ 120 h 138"/>
                  <a:gd name="T38" fmla="*/ 62 w 86"/>
                  <a:gd name="T39" fmla="*/ 120 h 138"/>
                  <a:gd name="T40" fmla="*/ 52 w 86"/>
                  <a:gd name="T41" fmla="*/ 109 h 138"/>
                  <a:gd name="T42" fmla="*/ 62 w 86"/>
                  <a:gd name="T43" fmla="*/ 97 h 138"/>
                  <a:gd name="T44" fmla="*/ 73 w 86"/>
                  <a:gd name="T45" fmla="*/ 109 h 138"/>
                  <a:gd name="T46" fmla="*/ 62 w 86"/>
                  <a:gd name="T47" fmla="*/ 12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138">
                    <a:moveTo>
                      <a:pt x="62" y="0"/>
                    </a:moveTo>
                    <a:cubicBezTo>
                      <a:pt x="24" y="0"/>
                      <a:pt x="24" y="0"/>
                      <a:pt x="24" y="0"/>
                    </a:cubicBezTo>
                    <a:cubicBezTo>
                      <a:pt x="11" y="0"/>
                      <a:pt x="0" y="10"/>
                      <a:pt x="0" y="24"/>
                    </a:cubicBezTo>
                    <a:cubicBezTo>
                      <a:pt x="0" y="114"/>
                      <a:pt x="0" y="114"/>
                      <a:pt x="0" y="114"/>
                    </a:cubicBezTo>
                    <a:cubicBezTo>
                      <a:pt x="0" y="127"/>
                      <a:pt x="11" y="138"/>
                      <a:pt x="24" y="138"/>
                    </a:cubicBezTo>
                    <a:cubicBezTo>
                      <a:pt x="62" y="138"/>
                      <a:pt x="62" y="138"/>
                      <a:pt x="62" y="138"/>
                    </a:cubicBezTo>
                    <a:cubicBezTo>
                      <a:pt x="76" y="138"/>
                      <a:pt x="86" y="127"/>
                      <a:pt x="86" y="114"/>
                    </a:cubicBezTo>
                    <a:cubicBezTo>
                      <a:pt x="86" y="24"/>
                      <a:pt x="86" y="24"/>
                      <a:pt x="86" y="24"/>
                    </a:cubicBezTo>
                    <a:cubicBezTo>
                      <a:pt x="86" y="10"/>
                      <a:pt x="76" y="0"/>
                      <a:pt x="62" y="0"/>
                    </a:cubicBezTo>
                    <a:close/>
                    <a:moveTo>
                      <a:pt x="15" y="11"/>
                    </a:moveTo>
                    <a:cubicBezTo>
                      <a:pt x="70" y="11"/>
                      <a:pt x="70" y="11"/>
                      <a:pt x="70" y="11"/>
                    </a:cubicBezTo>
                    <a:cubicBezTo>
                      <a:pt x="70" y="22"/>
                      <a:pt x="70" y="22"/>
                      <a:pt x="70" y="22"/>
                    </a:cubicBezTo>
                    <a:cubicBezTo>
                      <a:pt x="15" y="22"/>
                      <a:pt x="15" y="22"/>
                      <a:pt x="15" y="22"/>
                    </a:cubicBezTo>
                    <a:lnTo>
                      <a:pt x="15" y="11"/>
                    </a:lnTo>
                    <a:close/>
                    <a:moveTo>
                      <a:pt x="23" y="120"/>
                    </a:moveTo>
                    <a:cubicBezTo>
                      <a:pt x="18" y="120"/>
                      <a:pt x="13" y="115"/>
                      <a:pt x="13" y="109"/>
                    </a:cubicBezTo>
                    <a:cubicBezTo>
                      <a:pt x="13" y="102"/>
                      <a:pt x="18" y="97"/>
                      <a:pt x="23" y="97"/>
                    </a:cubicBezTo>
                    <a:cubicBezTo>
                      <a:pt x="29" y="97"/>
                      <a:pt x="34" y="102"/>
                      <a:pt x="34" y="109"/>
                    </a:cubicBezTo>
                    <a:cubicBezTo>
                      <a:pt x="34" y="115"/>
                      <a:pt x="29" y="120"/>
                      <a:pt x="23" y="120"/>
                    </a:cubicBezTo>
                    <a:close/>
                    <a:moveTo>
                      <a:pt x="62" y="120"/>
                    </a:moveTo>
                    <a:cubicBezTo>
                      <a:pt x="56" y="120"/>
                      <a:pt x="52" y="115"/>
                      <a:pt x="52" y="109"/>
                    </a:cubicBezTo>
                    <a:cubicBezTo>
                      <a:pt x="52" y="102"/>
                      <a:pt x="56" y="97"/>
                      <a:pt x="62" y="97"/>
                    </a:cubicBezTo>
                    <a:cubicBezTo>
                      <a:pt x="68" y="97"/>
                      <a:pt x="73" y="102"/>
                      <a:pt x="73" y="109"/>
                    </a:cubicBezTo>
                    <a:cubicBezTo>
                      <a:pt x="73" y="115"/>
                      <a:pt x="68" y="120"/>
                      <a:pt x="62"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3" name="Freeform 281"/>
              <p:cNvSpPr/>
              <p:nvPr/>
            </p:nvSpPr>
            <p:spPr bwMode="auto">
              <a:xfrm>
                <a:off x="1907" y="2660"/>
                <a:ext cx="67" cy="58"/>
              </a:xfrm>
              <a:custGeom>
                <a:avLst/>
                <a:gdLst>
                  <a:gd name="T0" fmla="*/ 0 w 67"/>
                  <a:gd name="T1" fmla="*/ 58 h 58"/>
                  <a:gd name="T2" fmla="*/ 33 w 67"/>
                  <a:gd name="T3" fmla="*/ 0 h 58"/>
                  <a:gd name="T4" fmla="*/ 67 w 67"/>
                  <a:gd name="T5" fmla="*/ 58 h 58"/>
                  <a:gd name="T6" fmla="*/ 0 w 67"/>
                  <a:gd name="T7" fmla="*/ 58 h 58"/>
                </a:gdLst>
                <a:ahLst/>
                <a:cxnLst>
                  <a:cxn ang="0">
                    <a:pos x="T0" y="T1"/>
                  </a:cxn>
                  <a:cxn ang="0">
                    <a:pos x="T2" y="T3"/>
                  </a:cxn>
                  <a:cxn ang="0">
                    <a:pos x="T4" y="T5"/>
                  </a:cxn>
                  <a:cxn ang="0">
                    <a:pos x="T6" y="T7"/>
                  </a:cxn>
                </a:cxnLst>
                <a:rect l="0" t="0" r="r" b="b"/>
                <a:pathLst>
                  <a:path w="67" h="58">
                    <a:moveTo>
                      <a:pt x="0" y="58"/>
                    </a:moveTo>
                    <a:lnTo>
                      <a:pt x="33" y="0"/>
                    </a:lnTo>
                    <a:lnTo>
                      <a:pt x="67" y="58"/>
                    </a:lnTo>
                    <a:lnTo>
                      <a:pt x="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4" name="Freeform 282"/>
              <p:cNvSpPr/>
              <p:nvPr/>
            </p:nvSpPr>
            <p:spPr bwMode="auto">
              <a:xfrm>
                <a:off x="1907" y="2729"/>
                <a:ext cx="67" cy="58"/>
              </a:xfrm>
              <a:custGeom>
                <a:avLst/>
                <a:gdLst>
                  <a:gd name="T0" fmla="*/ 0 w 67"/>
                  <a:gd name="T1" fmla="*/ 0 h 58"/>
                  <a:gd name="T2" fmla="*/ 33 w 67"/>
                  <a:gd name="T3" fmla="*/ 58 h 58"/>
                  <a:gd name="T4" fmla="*/ 67 w 67"/>
                  <a:gd name="T5" fmla="*/ 0 h 58"/>
                  <a:gd name="T6" fmla="*/ 0 w 67"/>
                  <a:gd name="T7" fmla="*/ 0 h 58"/>
                </a:gdLst>
                <a:ahLst/>
                <a:cxnLst>
                  <a:cxn ang="0">
                    <a:pos x="T0" y="T1"/>
                  </a:cxn>
                  <a:cxn ang="0">
                    <a:pos x="T2" y="T3"/>
                  </a:cxn>
                  <a:cxn ang="0">
                    <a:pos x="T4" y="T5"/>
                  </a:cxn>
                  <a:cxn ang="0">
                    <a:pos x="T6" y="T7"/>
                  </a:cxn>
                </a:cxnLst>
                <a:rect l="0" t="0" r="r" b="b"/>
                <a:pathLst>
                  <a:path w="67" h="58">
                    <a:moveTo>
                      <a:pt x="0" y="0"/>
                    </a:moveTo>
                    <a:lnTo>
                      <a:pt x="33" y="58"/>
                    </a:lnTo>
                    <a:lnTo>
                      <a:pt x="67"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5" name="Freeform 283"/>
              <p:cNvSpPr/>
              <p:nvPr/>
            </p:nvSpPr>
            <p:spPr bwMode="auto">
              <a:xfrm>
                <a:off x="2233" y="2711"/>
                <a:ext cx="126" cy="22"/>
              </a:xfrm>
              <a:custGeom>
                <a:avLst/>
                <a:gdLst>
                  <a:gd name="T0" fmla="*/ 126 w 126"/>
                  <a:gd name="T1" fmla="*/ 21 h 22"/>
                  <a:gd name="T2" fmla="*/ 91 w 126"/>
                  <a:gd name="T3" fmla="*/ 0 h 22"/>
                  <a:gd name="T4" fmla="*/ 33 w 126"/>
                  <a:gd name="T5" fmla="*/ 0 h 22"/>
                  <a:gd name="T6" fmla="*/ 0 w 126"/>
                  <a:gd name="T7" fmla="*/ 21 h 22"/>
                  <a:gd name="T8" fmla="*/ 0 w 126"/>
                  <a:gd name="T9" fmla="*/ 22 h 22"/>
                  <a:gd name="T10" fmla="*/ 126 w 126"/>
                  <a:gd name="T11" fmla="*/ 22 h 22"/>
                  <a:gd name="T12" fmla="*/ 126 w 126"/>
                  <a:gd name="T13" fmla="*/ 21 h 22"/>
                </a:gdLst>
                <a:ahLst/>
                <a:cxnLst>
                  <a:cxn ang="0">
                    <a:pos x="T0" y="T1"/>
                  </a:cxn>
                  <a:cxn ang="0">
                    <a:pos x="T2" y="T3"/>
                  </a:cxn>
                  <a:cxn ang="0">
                    <a:pos x="T4" y="T5"/>
                  </a:cxn>
                  <a:cxn ang="0">
                    <a:pos x="T6" y="T7"/>
                  </a:cxn>
                  <a:cxn ang="0">
                    <a:pos x="T8" y="T9"/>
                  </a:cxn>
                  <a:cxn ang="0">
                    <a:pos x="T10" y="T11"/>
                  </a:cxn>
                  <a:cxn ang="0">
                    <a:pos x="T12" y="T13"/>
                  </a:cxn>
                </a:cxnLst>
                <a:rect l="0" t="0" r="r" b="b"/>
                <a:pathLst>
                  <a:path w="126" h="22">
                    <a:moveTo>
                      <a:pt x="126" y="21"/>
                    </a:moveTo>
                    <a:lnTo>
                      <a:pt x="91" y="0"/>
                    </a:lnTo>
                    <a:lnTo>
                      <a:pt x="33" y="0"/>
                    </a:lnTo>
                    <a:lnTo>
                      <a:pt x="0" y="21"/>
                    </a:lnTo>
                    <a:lnTo>
                      <a:pt x="0" y="22"/>
                    </a:lnTo>
                    <a:lnTo>
                      <a:pt x="126" y="22"/>
                    </a:lnTo>
                    <a:lnTo>
                      <a:pt x="126"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6" name="Rectangle 284"/>
              <p:cNvSpPr>
                <a:spLocks noChangeArrowheads="1"/>
              </p:cNvSpPr>
              <p:nvPr/>
            </p:nvSpPr>
            <p:spPr bwMode="auto">
              <a:xfrm>
                <a:off x="2233" y="2733"/>
                <a:ext cx="126" cy="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7" name="Rectangle 285"/>
              <p:cNvSpPr>
                <a:spLocks noChangeArrowheads="1"/>
              </p:cNvSpPr>
              <p:nvPr/>
            </p:nvSpPr>
            <p:spPr bwMode="auto">
              <a:xfrm>
                <a:off x="2282" y="2694"/>
                <a:ext cx="26" cy="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8" name="Freeform 286"/>
              <p:cNvSpPr>
                <a:spLocks noEditPoints="1"/>
              </p:cNvSpPr>
              <p:nvPr/>
            </p:nvSpPr>
            <p:spPr bwMode="auto">
              <a:xfrm>
                <a:off x="2218" y="2577"/>
                <a:ext cx="154" cy="124"/>
              </a:xfrm>
              <a:custGeom>
                <a:avLst/>
                <a:gdLst>
                  <a:gd name="T0" fmla="*/ 0 w 154"/>
                  <a:gd name="T1" fmla="*/ 0 h 124"/>
                  <a:gd name="T2" fmla="*/ 0 w 154"/>
                  <a:gd name="T3" fmla="*/ 124 h 124"/>
                  <a:gd name="T4" fmla="*/ 154 w 154"/>
                  <a:gd name="T5" fmla="*/ 124 h 124"/>
                  <a:gd name="T6" fmla="*/ 154 w 154"/>
                  <a:gd name="T7" fmla="*/ 0 h 124"/>
                  <a:gd name="T8" fmla="*/ 0 w 154"/>
                  <a:gd name="T9" fmla="*/ 0 h 124"/>
                  <a:gd name="T10" fmla="*/ 138 w 154"/>
                  <a:gd name="T11" fmla="*/ 104 h 124"/>
                  <a:gd name="T12" fmla="*/ 16 w 154"/>
                  <a:gd name="T13" fmla="*/ 104 h 124"/>
                  <a:gd name="T14" fmla="*/ 16 w 154"/>
                  <a:gd name="T15" fmla="*/ 15 h 124"/>
                  <a:gd name="T16" fmla="*/ 138 w 154"/>
                  <a:gd name="T17" fmla="*/ 15 h 124"/>
                  <a:gd name="T18" fmla="*/ 138 w 154"/>
                  <a:gd name="T19" fmla="*/ 10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24">
                    <a:moveTo>
                      <a:pt x="0" y="0"/>
                    </a:moveTo>
                    <a:lnTo>
                      <a:pt x="0" y="124"/>
                    </a:lnTo>
                    <a:lnTo>
                      <a:pt x="154" y="124"/>
                    </a:lnTo>
                    <a:lnTo>
                      <a:pt x="154" y="0"/>
                    </a:lnTo>
                    <a:lnTo>
                      <a:pt x="0" y="0"/>
                    </a:lnTo>
                    <a:close/>
                    <a:moveTo>
                      <a:pt x="138" y="104"/>
                    </a:moveTo>
                    <a:lnTo>
                      <a:pt x="16" y="104"/>
                    </a:lnTo>
                    <a:lnTo>
                      <a:pt x="16" y="15"/>
                    </a:lnTo>
                    <a:lnTo>
                      <a:pt x="138" y="15"/>
                    </a:lnTo>
                    <a:lnTo>
                      <a:pt x="138"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9" name="Rectangle 287"/>
              <p:cNvSpPr>
                <a:spLocks noChangeArrowheads="1"/>
              </p:cNvSpPr>
              <p:nvPr/>
            </p:nvSpPr>
            <p:spPr bwMode="auto">
              <a:xfrm>
                <a:off x="2343" y="2688"/>
                <a:ext cx="13" cy="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70" name="Freeform 288"/>
              <p:cNvSpPr/>
              <p:nvPr/>
            </p:nvSpPr>
            <p:spPr bwMode="auto">
              <a:xfrm>
                <a:off x="2225" y="2611"/>
                <a:ext cx="117" cy="51"/>
              </a:xfrm>
              <a:custGeom>
                <a:avLst/>
                <a:gdLst>
                  <a:gd name="T0" fmla="*/ 80 w 80"/>
                  <a:gd name="T1" fmla="*/ 0 h 35"/>
                  <a:gd name="T2" fmla="*/ 58 w 80"/>
                  <a:gd name="T3" fmla="*/ 0 h 35"/>
                  <a:gd name="T4" fmla="*/ 63 w 80"/>
                  <a:gd name="T5" fmla="*/ 7 h 35"/>
                  <a:gd name="T6" fmla="*/ 48 w 80"/>
                  <a:gd name="T7" fmla="*/ 20 h 35"/>
                  <a:gd name="T8" fmla="*/ 34 w 80"/>
                  <a:gd name="T9" fmla="*/ 1 h 35"/>
                  <a:gd name="T10" fmla="*/ 30 w 80"/>
                  <a:gd name="T11" fmla="*/ 4 h 35"/>
                  <a:gd name="T12" fmla="*/ 0 w 80"/>
                  <a:gd name="T13" fmla="*/ 28 h 35"/>
                  <a:gd name="T14" fmla="*/ 6 w 80"/>
                  <a:gd name="T15" fmla="*/ 35 h 35"/>
                  <a:gd name="T16" fmla="*/ 32 w 80"/>
                  <a:gd name="T17" fmla="*/ 14 h 35"/>
                  <a:gd name="T18" fmla="*/ 46 w 80"/>
                  <a:gd name="T19" fmla="*/ 33 h 35"/>
                  <a:gd name="T20" fmla="*/ 69 w 80"/>
                  <a:gd name="T21" fmla="*/ 15 h 35"/>
                  <a:gd name="T22" fmla="*/ 74 w 80"/>
                  <a:gd name="T23" fmla="*/ 22 h 35"/>
                  <a:gd name="T24" fmla="*/ 80 w 80"/>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35">
                    <a:moveTo>
                      <a:pt x="80" y="0"/>
                    </a:moveTo>
                    <a:cubicBezTo>
                      <a:pt x="58" y="0"/>
                      <a:pt x="58" y="0"/>
                      <a:pt x="58" y="0"/>
                    </a:cubicBezTo>
                    <a:cubicBezTo>
                      <a:pt x="63" y="7"/>
                      <a:pt x="63" y="7"/>
                      <a:pt x="63" y="7"/>
                    </a:cubicBezTo>
                    <a:cubicBezTo>
                      <a:pt x="59" y="11"/>
                      <a:pt x="51" y="17"/>
                      <a:pt x="48" y="20"/>
                    </a:cubicBezTo>
                    <a:cubicBezTo>
                      <a:pt x="44" y="15"/>
                      <a:pt x="34" y="1"/>
                      <a:pt x="34" y="1"/>
                    </a:cubicBezTo>
                    <a:cubicBezTo>
                      <a:pt x="30" y="4"/>
                      <a:pt x="30" y="4"/>
                      <a:pt x="30" y="4"/>
                    </a:cubicBezTo>
                    <a:cubicBezTo>
                      <a:pt x="0" y="28"/>
                      <a:pt x="0" y="28"/>
                      <a:pt x="0" y="28"/>
                    </a:cubicBezTo>
                    <a:cubicBezTo>
                      <a:pt x="6" y="35"/>
                      <a:pt x="6" y="35"/>
                      <a:pt x="6" y="35"/>
                    </a:cubicBezTo>
                    <a:cubicBezTo>
                      <a:pt x="6" y="35"/>
                      <a:pt x="26" y="19"/>
                      <a:pt x="32" y="14"/>
                    </a:cubicBezTo>
                    <a:cubicBezTo>
                      <a:pt x="36" y="19"/>
                      <a:pt x="46" y="33"/>
                      <a:pt x="46" y="33"/>
                    </a:cubicBezTo>
                    <a:cubicBezTo>
                      <a:pt x="69" y="15"/>
                      <a:pt x="69" y="15"/>
                      <a:pt x="69" y="15"/>
                    </a:cubicBezTo>
                    <a:cubicBezTo>
                      <a:pt x="74" y="22"/>
                      <a:pt x="74" y="22"/>
                      <a:pt x="74" y="22"/>
                    </a:cubicBez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71" name="Freeform 289"/>
              <p:cNvSpPr/>
              <p:nvPr/>
            </p:nvSpPr>
            <p:spPr bwMode="auto">
              <a:xfrm>
                <a:off x="1406" y="3185"/>
                <a:ext cx="125" cy="22"/>
              </a:xfrm>
              <a:custGeom>
                <a:avLst/>
                <a:gdLst>
                  <a:gd name="T0" fmla="*/ 125 w 125"/>
                  <a:gd name="T1" fmla="*/ 22 h 22"/>
                  <a:gd name="T2" fmla="*/ 92 w 125"/>
                  <a:gd name="T3" fmla="*/ 0 h 22"/>
                  <a:gd name="T4" fmla="*/ 34 w 125"/>
                  <a:gd name="T5" fmla="*/ 0 h 22"/>
                  <a:gd name="T6" fmla="*/ 0 w 125"/>
                  <a:gd name="T7" fmla="*/ 22 h 22"/>
                  <a:gd name="T8" fmla="*/ 0 w 125"/>
                  <a:gd name="T9" fmla="*/ 22 h 22"/>
                  <a:gd name="T10" fmla="*/ 125 w 125"/>
                  <a:gd name="T11" fmla="*/ 22 h 22"/>
                  <a:gd name="T12" fmla="*/ 125 w 125"/>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25" h="22">
                    <a:moveTo>
                      <a:pt x="125" y="22"/>
                    </a:moveTo>
                    <a:lnTo>
                      <a:pt x="92" y="0"/>
                    </a:lnTo>
                    <a:lnTo>
                      <a:pt x="34" y="0"/>
                    </a:lnTo>
                    <a:lnTo>
                      <a:pt x="0" y="22"/>
                    </a:lnTo>
                    <a:lnTo>
                      <a:pt x="0" y="22"/>
                    </a:lnTo>
                    <a:lnTo>
                      <a:pt x="125" y="22"/>
                    </a:lnTo>
                    <a:lnTo>
                      <a:pt x="125"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72" name="Rectangle 290"/>
              <p:cNvSpPr>
                <a:spLocks noChangeArrowheads="1"/>
              </p:cNvSpPr>
              <p:nvPr/>
            </p:nvSpPr>
            <p:spPr bwMode="auto">
              <a:xfrm>
                <a:off x="1406" y="3207"/>
                <a:ext cx="125" cy="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73" name="Rectangle 291"/>
              <p:cNvSpPr>
                <a:spLocks noChangeArrowheads="1"/>
              </p:cNvSpPr>
              <p:nvPr/>
            </p:nvSpPr>
            <p:spPr bwMode="auto">
              <a:xfrm>
                <a:off x="1456" y="3168"/>
                <a:ext cx="26" cy="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74" name="Freeform 292"/>
              <p:cNvSpPr>
                <a:spLocks noEditPoints="1"/>
              </p:cNvSpPr>
              <p:nvPr/>
            </p:nvSpPr>
            <p:spPr bwMode="auto">
              <a:xfrm>
                <a:off x="1392" y="3051"/>
                <a:ext cx="154" cy="124"/>
              </a:xfrm>
              <a:custGeom>
                <a:avLst/>
                <a:gdLst>
                  <a:gd name="T0" fmla="*/ 0 w 154"/>
                  <a:gd name="T1" fmla="*/ 0 h 124"/>
                  <a:gd name="T2" fmla="*/ 0 w 154"/>
                  <a:gd name="T3" fmla="*/ 124 h 124"/>
                  <a:gd name="T4" fmla="*/ 154 w 154"/>
                  <a:gd name="T5" fmla="*/ 124 h 124"/>
                  <a:gd name="T6" fmla="*/ 154 w 154"/>
                  <a:gd name="T7" fmla="*/ 0 h 124"/>
                  <a:gd name="T8" fmla="*/ 0 w 154"/>
                  <a:gd name="T9" fmla="*/ 0 h 124"/>
                  <a:gd name="T10" fmla="*/ 138 w 154"/>
                  <a:gd name="T11" fmla="*/ 104 h 124"/>
                  <a:gd name="T12" fmla="*/ 16 w 154"/>
                  <a:gd name="T13" fmla="*/ 104 h 124"/>
                  <a:gd name="T14" fmla="*/ 16 w 154"/>
                  <a:gd name="T15" fmla="*/ 15 h 124"/>
                  <a:gd name="T16" fmla="*/ 138 w 154"/>
                  <a:gd name="T17" fmla="*/ 15 h 124"/>
                  <a:gd name="T18" fmla="*/ 138 w 154"/>
                  <a:gd name="T19" fmla="*/ 10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24">
                    <a:moveTo>
                      <a:pt x="0" y="0"/>
                    </a:moveTo>
                    <a:lnTo>
                      <a:pt x="0" y="124"/>
                    </a:lnTo>
                    <a:lnTo>
                      <a:pt x="154" y="124"/>
                    </a:lnTo>
                    <a:lnTo>
                      <a:pt x="154" y="0"/>
                    </a:lnTo>
                    <a:lnTo>
                      <a:pt x="0" y="0"/>
                    </a:lnTo>
                    <a:close/>
                    <a:moveTo>
                      <a:pt x="138" y="104"/>
                    </a:moveTo>
                    <a:lnTo>
                      <a:pt x="16" y="104"/>
                    </a:lnTo>
                    <a:lnTo>
                      <a:pt x="16" y="15"/>
                    </a:lnTo>
                    <a:lnTo>
                      <a:pt x="138" y="15"/>
                    </a:lnTo>
                    <a:lnTo>
                      <a:pt x="138"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75" name="Rectangle 293"/>
              <p:cNvSpPr>
                <a:spLocks noChangeArrowheads="1"/>
              </p:cNvSpPr>
              <p:nvPr/>
            </p:nvSpPr>
            <p:spPr bwMode="auto">
              <a:xfrm>
                <a:off x="1517" y="3162"/>
                <a:ext cx="13" cy="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76" name="Freeform 294"/>
              <p:cNvSpPr/>
              <p:nvPr/>
            </p:nvSpPr>
            <p:spPr bwMode="auto">
              <a:xfrm>
                <a:off x="1399" y="3085"/>
                <a:ext cx="116" cy="51"/>
              </a:xfrm>
              <a:custGeom>
                <a:avLst/>
                <a:gdLst>
                  <a:gd name="T0" fmla="*/ 80 w 80"/>
                  <a:gd name="T1" fmla="*/ 1 h 35"/>
                  <a:gd name="T2" fmla="*/ 58 w 80"/>
                  <a:gd name="T3" fmla="*/ 0 h 35"/>
                  <a:gd name="T4" fmla="*/ 63 w 80"/>
                  <a:gd name="T5" fmla="*/ 8 h 35"/>
                  <a:gd name="T6" fmla="*/ 47 w 80"/>
                  <a:gd name="T7" fmla="*/ 20 h 35"/>
                  <a:gd name="T8" fmla="*/ 34 w 80"/>
                  <a:gd name="T9" fmla="*/ 1 h 35"/>
                  <a:gd name="T10" fmla="*/ 30 w 80"/>
                  <a:gd name="T11" fmla="*/ 4 h 35"/>
                  <a:gd name="T12" fmla="*/ 0 w 80"/>
                  <a:gd name="T13" fmla="*/ 28 h 35"/>
                  <a:gd name="T14" fmla="*/ 5 w 80"/>
                  <a:gd name="T15" fmla="*/ 35 h 35"/>
                  <a:gd name="T16" fmla="*/ 32 w 80"/>
                  <a:gd name="T17" fmla="*/ 14 h 35"/>
                  <a:gd name="T18" fmla="*/ 46 w 80"/>
                  <a:gd name="T19" fmla="*/ 33 h 35"/>
                  <a:gd name="T20" fmla="*/ 68 w 80"/>
                  <a:gd name="T21" fmla="*/ 15 h 35"/>
                  <a:gd name="T22" fmla="*/ 73 w 80"/>
                  <a:gd name="T23" fmla="*/ 22 h 35"/>
                  <a:gd name="T24" fmla="*/ 80 w 80"/>
                  <a:gd name="T25"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35">
                    <a:moveTo>
                      <a:pt x="80" y="1"/>
                    </a:moveTo>
                    <a:cubicBezTo>
                      <a:pt x="58" y="0"/>
                      <a:pt x="58" y="0"/>
                      <a:pt x="58" y="0"/>
                    </a:cubicBezTo>
                    <a:cubicBezTo>
                      <a:pt x="63" y="8"/>
                      <a:pt x="63" y="8"/>
                      <a:pt x="63" y="8"/>
                    </a:cubicBezTo>
                    <a:cubicBezTo>
                      <a:pt x="58" y="11"/>
                      <a:pt x="51" y="17"/>
                      <a:pt x="47" y="20"/>
                    </a:cubicBezTo>
                    <a:cubicBezTo>
                      <a:pt x="44" y="15"/>
                      <a:pt x="34" y="1"/>
                      <a:pt x="34" y="1"/>
                    </a:cubicBezTo>
                    <a:cubicBezTo>
                      <a:pt x="30" y="4"/>
                      <a:pt x="30" y="4"/>
                      <a:pt x="30" y="4"/>
                    </a:cubicBezTo>
                    <a:cubicBezTo>
                      <a:pt x="0" y="28"/>
                      <a:pt x="0" y="28"/>
                      <a:pt x="0" y="28"/>
                    </a:cubicBezTo>
                    <a:cubicBezTo>
                      <a:pt x="5" y="35"/>
                      <a:pt x="5" y="35"/>
                      <a:pt x="5" y="35"/>
                    </a:cubicBezTo>
                    <a:cubicBezTo>
                      <a:pt x="5" y="35"/>
                      <a:pt x="26" y="19"/>
                      <a:pt x="32" y="14"/>
                    </a:cubicBezTo>
                    <a:cubicBezTo>
                      <a:pt x="35" y="19"/>
                      <a:pt x="46" y="33"/>
                      <a:pt x="46" y="33"/>
                    </a:cubicBezTo>
                    <a:cubicBezTo>
                      <a:pt x="68" y="15"/>
                      <a:pt x="68" y="15"/>
                      <a:pt x="68" y="15"/>
                    </a:cubicBezTo>
                    <a:cubicBezTo>
                      <a:pt x="73" y="22"/>
                      <a:pt x="73" y="22"/>
                      <a:pt x="73" y="22"/>
                    </a:cubicBezTo>
                    <a:lnTo>
                      <a:pt x="8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77" name="Freeform 295"/>
              <p:cNvSpPr/>
              <p:nvPr/>
            </p:nvSpPr>
            <p:spPr bwMode="auto">
              <a:xfrm>
                <a:off x="1069" y="1871"/>
                <a:ext cx="126" cy="21"/>
              </a:xfrm>
              <a:custGeom>
                <a:avLst/>
                <a:gdLst>
                  <a:gd name="T0" fmla="*/ 126 w 126"/>
                  <a:gd name="T1" fmla="*/ 20 h 21"/>
                  <a:gd name="T2" fmla="*/ 93 w 126"/>
                  <a:gd name="T3" fmla="*/ 0 h 21"/>
                  <a:gd name="T4" fmla="*/ 35 w 126"/>
                  <a:gd name="T5" fmla="*/ 0 h 21"/>
                  <a:gd name="T6" fmla="*/ 0 w 126"/>
                  <a:gd name="T7" fmla="*/ 20 h 21"/>
                  <a:gd name="T8" fmla="*/ 0 w 126"/>
                  <a:gd name="T9" fmla="*/ 21 h 21"/>
                  <a:gd name="T10" fmla="*/ 126 w 126"/>
                  <a:gd name="T11" fmla="*/ 21 h 21"/>
                  <a:gd name="T12" fmla="*/ 126 w 126"/>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126" h="21">
                    <a:moveTo>
                      <a:pt x="126" y="20"/>
                    </a:moveTo>
                    <a:lnTo>
                      <a:pt x="93" y="0"/>
                    </a:lnTo>
                    <a:lnTo>
                      <a:pt x="35" y="0"/>
                    </a:lnTo>
                    <a:lnTo>
                      <a:pt x="0" y="20"/>
                    </a:lnTo>
                    <a:lnTo>
                      <a:pt x="0" y="21"/>
                    </a:lnTo>
                    <a:lnTo>
                      <a:pt x="126" y="21"/>
                    </a:lnTo>
                    <a:lnTo>
                      <a:pt x="126"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78" name="Rectangle 296"/>
              <p:cNvSpPr>
                <a:spLocks noChangeArrowheads="1"/>
              </p:cNvSpPr>
              <p:nvPr/>
            </p:nvSpPr>
            <p:spPr bwMode="auto">
              <a:xfrm>
                <a:off x="1069" y="1892"/>
                <a:ext cx="126" cy="2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79" name="Rectangle 297"/>
              <p:cNvSpPr>
                <a:spLocks noChangeArrowheads="1"/>
              </p:cNvSpPr>
              <p:nvPr/>
            </p:nvSpPr>
            <p:spPr bwMode="auto">
              <a:xfrm>
                <a:off x="1120" y="1852"/>
                <a:ext cx="26" cy="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80" name="Freeform 298"/>
              <p:cNvSpPr>
                <a:spLocks noEditPoints="1"/>
              </p:cNvSpPr>
              <p:nvPr/>
            </p:nvSpPr>
            <p:spPr bwMode="auto">
              <a:xfrm>
                <a:off x="1056" y="1737"/>
                <a:ext cx="154" cy="123"/>
              </a:xfrm>
              <a:custGeom>
                <a:avLst/>
                <a:gdLst>
                  <a:gd name="T0" fmla="*/ 0 w 154"/>
                  <a:gd name="T1" fmla="*/ 0 h 123"/>
                  <a:gd name="T2" fmla="*/ 0 w 154"/>
                  <a:gd name="T3" fmla="*/ 123 h 123"/>
                  <a:gd name="T4" fmla="*/ 154 w 154"/>
                  <a:gd name="T5" fmla="*/ 123 h 123"/>
                  <a:gd name="T6" fmla="*/ 154 w 154"/>
                  <a:gd name="T7" fmla="*/ 0 h 123"/>
                  <a:gd name="T8" fmla="*/ 0 w 154"/>
                  <a:gd name="T9" fmla="*/ 0 h 123"/>
                  <a:gd name="T10" fmla="*/ 138 w 154"/>
                  <a:gd name="T11" fmla="*/ 102 h 123"/>
                  <a:gd name="T12" fmla="*/ 16 w 154"/>
                  <a:gd name="T13" fmla="*/ 102 h 123"/>
                  <a:gd name="T14" fmla="*/ 16 w 154"/>
                  <a:gd name="T15" fmla="*/ 13 h 123"/>
                  <a:gd name="T16" fmla="*/ 138 w 154"/>
                  <a:gd name="T17" fmla="*/ 13 h 123"/>
                  <a:gd name="T18" fmla="*/ 138 w 154"/>
                  <a:gd name="T19" fmla="*/ 10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23">
                    <a:moveTo>
                      <a:pt x="0" y="0"/>
                    </a:moveTo>
                    <a:lnTo>
                      <a:pt x="0" y="123"/>
                    </a:lnTo>
                    <a:lnTo>
                      <a:pt x="154" y="123"/>
                    </a:lnTo>
                    <a:lnTo>
                      <a:pt x="154" y="0"/>
                    </a:lnTo>
                    <a:lnTo>
                      <a:pt x="0" y="0"/>
                    </a:lnTo>
                    <a:close/>
                    <a:moveTo>
                      <a:pt x="138" y="102"/>
                    </a:moveTo>
                    <a:lnTo>
                      <a:pt x="16" y="102"/>
                    </a:lnTo>
                    <a:lnTo>
                      <a:pt x="16" y="13"/>
                    </a:lnTo>
                    <a:lnTo>
                      <a:pt x="138" y="13"/>
                    </a:lnTo>
                    <a:lnTo>
                      <a:pt x="138"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81" name="Rectangle 299"/>
              <p:cNvSpPr>
                <a:spLocks noChangeArrowheads="1"/>
              </p:cNvSpPr>
              <p:nvPr/>
            </p:nvSpPr>
            <p:spPr bwMode="auto">
              <a:xfrm>
                <a:off x="1179" y="1847"/>
                <a:ext cx="15" cy="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82" name="Freeform 300"/>
              <p:cNvSpPr/>
              <p:nvPr/>
            </p:nvSpPr>
            <p:spPr bwMode="auto">
              <a:xfrm>
                <a:off x="1062" y="1770"/>
                <a:ext cx="117" cy="51"/>
              </a:xfrm>
              <a:custGeom>
                <a:avLst/>
                <a:gdLst>
                  <a:gd name="T0" fmla="*/ 81 w 81"/>
                  <a:gd name="T1" fmla="*/ 0 h 35"/>
                  <a:gd name="T2" fmla="*/ 58 w 81"/>
                  <a:gd name="T3" fmla="*/ 0 h 35"/>
                  <a:gd name="T4" fmla="*/ 64 w 81"/>
                  <a:gd name="T5" fmla="*/ 7 h 35"/>
                  <a:gd name="T6" fmla="*/ 48 w 81"/>
                  <a:gd name="T7" fmla="*/ 19 h 35"/>
                  <a:gd name="T8" fmla="*/ 34 w 81"/>
                  <a:gd name="T9" fmla="*/ 1 h 35"/>
                  <a:gd name="T10" fmla="*/ 31 w 81"/>
                  <a:gd name="T11" fmla="*/ 4 h 35"/>
                  <a:gd name="T12" fmla="*/ 0 w 81"/>
                  <a:gd name="T13" fmla="*/ 28 h 35"/>
                  <a:gd name="T14" fmla="*/ 6 w 81"/>
                  <a:gd name="T15" fmla="*/ 35 h 35"/>
                  <a:gd name="T16" fmla="*/ 33 w 81"/>
                  <a:gd name="T17" fmla="*/ 14 h 35"/>
                  <a:gd name="T18" fmla="*/ 46 w 81"/>
                  <a:gd name="T19" fmla="*/ 33 h 35"/>
                  <a:gd name="T20" fmla="*/ 69 w 81"/>
                  <a:gd name="T21" fmla="*/ 15 h 35"/>
                  <a:gd name="T22" fmla="*/ 74 w 81"/>
                  <a:gd name="T23" fmla="*/ 21 h 35"/>
                  <a:gd name="T24" fmla="*/ 81 w 81"/>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35">
                    <a:moveTo>
                      <a:pt x="81" y="0"/>
                    </a:moveTo>
                    <a:cubicBezTo>
                      <a:pt x="58" y="0"/>
                      <a:pt x="58" y="0"/>
                      <a:pt x="58" y="0"/>
                    </a:cubicBezTo>
                    <a:cubicBezTo>
                      <a:pt x="64" y="7"/>
                      <a:pt x="64" y="7"/>
                      <a:pt x="64" y="7"/>
                    </a:cubicBezTo>
                    <a:cubicBezTo>
                      <a:pt x="59" y="11"/>
                      <a:pt x="52" y="17"/>
                      <a:pt x="48" y="19"/>
                    </a:cubicBezTo>
                    <a:cubicBezTo>
                      <a:pt x="45" y="14"/>
                      <a:pt x="34" y="1"/>
                      <a:pt x="34" y="1"/>
                    </a:cubicBezTo>
                    <a:cubicBezTo>
                      <a:pt x="31" y="4"/>
                      <a:pt x="31" y="4"/>
                      <a:pt x="31" y="4"/>
                    </a:cubicBezTo>
                    <a:cubicBezTo>
                      <a:pt x="0" y="28"/>
                      <a:pt x="0" y="28"/>
                      <a:pt x="0" y="28"/>
                    </a:cubicBezTo>
                    <a:cubicBezTo>
                      <a:pt x="6" y="35"/>
                      <a:pt x="6" y="35"/>
                      <a:pt x="6" y="35"/>
                    </a:cubicBezTo>
                    <a:cubicBezTo>
                      <a:pt x="6" y="35"/>
                      <a:pt x="27" y="18"/>
                      <a:pt x="33" y="14"/>
                    </a:cubicBezTo>
                    <a:cubicBezTo>
                      <a:pt x="36" y="19"/>
                      <a:pt x="46" y="33"/>
                      <a:pt x="46" y="33"/>
                    </a:cubicBezTo>
                    <a:cubicBezTo>
                      <a:pt x="69" y="15"/>
                      <a:pt x="69" y="15"/>
                      <a:pt x="69" y="15"/>
                    </a:cubicBezTo>
                    <a:cubicBezTo>
                      <a:pt x="74" y="21"/>
                      <a:pt x="74" y="21"/>
                      <a:pt x="74" y="21"/>
                    </a:cubicBezTo>
                    <a:lnTo>
                      <a:pt x="8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83" name="Freeform 301"/>
              <p:cNvSpPr>
                <a:spLocks noEditPoints="1"/>
              </p:cNvSpPr>
              <p:nvPr/>
            </p:nvSpPr>
            <p:spPr bwMode="auto">
              <a:xfrm>
                <a:off x="2582" y="1920"/>
                <a:ext cx="151" cy="153"/>
              </a:xfrm>
              <a:custGeom>
                <a:avLst/>
                <a:gdLst>
                  <a:gd name="T0" fmla="*/ 52 w 104"/>
                  <a:gd name="T1" fmla="*/ 0 h 105"/>
                  <a:gd name="T2" fmla="*/ 0 w 104"/>
                  <a:gd name="T3" fmla="*/ 53 h 105"/>
                  <a:gd name="T4" fmla="*/ 52 w 104"/>
                  <a:gd name="T5" fmla="*/ 105 h 105"/>
                  <a:gd name="T6" fmla="*/ 104 w 104"/>
                  <a:gd name="T7" fmla="*/ 53 h 105"/>
                  <a:gd name="T8" fmla="*/ 52 w 104"/>
                  <a:gd name="T9" fmla="*/ 0 h 105"/>
                  <a:gd name="T10" fmla="*/ 52 w 104"/>
                  <a:gd name="T11" fmla="*/ 94 h 105"/>
                  <a:gd name="T12" fmla="*/ 11 w 104"/>
                  <a:gd name="T13" fmla="*/ 53 h 105"/>
                  <a:gd name="T14" fmla="*/ 52 w 104"/>
                  <a:gd name="T15" fmla="*/ 11 h 105"/>
                  <a:gd name="T16" fmla="*/ 93 w 104"/>
                  <a:gd name="T17" fmla="*/ 53 h 105"/>
                  <a:gd name="T18" fmla="*/ 52 w 104"/>
                  <a:gd name="T19" fmla="*/ 9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5">
                    <a:moveTo>
                      <a:pt x="52" y="0"/>
                    </a:moveTo>
                    <a:cubicBezTo>
                      <a:pt x="23" y="0"/>
                      <a:pt x="0" y="24"/>
                      <a:pt x="0" y="53"/>
                    </a:cubicBezTo>
                    <a:cubicBezTo>
                      <a:pt x="0" y="82"/>
                      <a:pt x="23" y="105"/>
                      <a:pt x="52" y="105"/>
                    </a:cubicBezTo>
                    <a:cubicBezTo>
                      <a:pt x="81" y="105"/>
                      <a:pt x="104" y="82"/>
                      <a:pt x="104" y="53"/>
                    </a:cubicBezTo>
                    <a:cubicBezTo>
                      <a:pt x="104" y="24"/>
                      <a:pt x="81" y="0"/>
                      <a:pt x="52" y="0"/>
                    </a:cubicBezTo>
                    <a:close/>
                    <a:moveTo>
                      <a:pt x="52" y="94"/>
                    </a:moveTo>
                    <a:cubicBezTo>
                      <a:pt x="29" y="94"/>
                      <a:pt x="11" y="76"/>
                      <a:pt x="11" y="53"/>
                    </a:cubicBezTo>
                    <a:cubicBezTo>
                      <a:pt x="11" y="30"/>
                      <a:pt x="29" y="11"/>
                      <a:pt x="52" y="11"/>
                    </a:cubicBezTo>
                    <a:cubicBezTo>
                      <a:pt x="75" y="11"/>
                      <a:pt x="93" y="30"/>
                      <a:pt x="93" y="53"/>
                    </a:cubicBezTo>
                    <a:cubicBezTo>
                      <a:pt x="93" y="76"/>
                      <a:pt x="75" y="94"/>
                      <a:pt x="52"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84" name="Freeform 302"/>
              <p:cNvSpPr/>
              <p:nvPr/>
            </p:nvSpPr>
            <p:spPr bwMode="auto">
              <a:xfrm>
                <a:off x="2614" y="1959"/>
                <a:ext cx="67" cy="76"/>
              </a:xfrm>
              <a:custGeom>
                <a:avLst/>
                <a:gdLst>
                  <a:gd name="T0" fmla="*/ 20 w 46"/>
                  <a:gd name="T1" fmla="*/ 0 h 52"/>
                  <a:gd name="T2" fmla="*/ 0 w 46"/>
                  <a:gd name="T3" fmla="*/ 10 h 52"/>
                  <a:gd name="T4" fmla="*/ 9 w 46"/>
                  <a:gd name="T5" fmla="*/ 7 h 52"/>
                  <a:gd name="T6" fmla="*/ 29 w 46"/>
                  <a:gd name="T7" fmla="*/ 26 h 52"/>
                  <a:gd name="T8" fmla="*/ 9 w 46"/>
                  <a:gd name="T9" fmla="*/ 46 h 52"/>
                  <a:gd name="T10" fmla="*/ 2 w 46"/>
                  <a:gd name="T11" fmla="*/ 45 h 52"/>
                  <a:gd name="T12" fmla="*/ 20 w 46"/>
                  <a:gd name="T13" fmla="*/ 52 h 52"/>
                  <a:gd name="T14" fmla="*/ 46 w 46"/>
                  <a:gd name="T15" fmla="*/ 26 h 52"/>
                  <a:gd name="T16" fmla="*/ 20 w 4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2">
                    <a:moveTo>
                      <a:pt x="20" y="0"/>
                    </a:moveTo>
                    <a:cubicBezTo>
                      <a:pt x="12" y="0"/>
                      <a:pt x="5" y="4"/>
                      <a:pt x="0" y="10"/>
                    </a:cubicBezTo>
                    <a:cubicBezTo>
                      <a:pt x="3" y="8"/>
                      <a:pt x="6" y="7"/>
                      <a:pt x="9" y="7"/>
                    </a:cubicBezTo>
                    <a:cubicBezTo>
                      <a:pt x="20" y="7"/>
                      <a:pt x="29" y="16"/>
                      <a:pt x="29" y="26"/>
                    </a:cubicBezTo>
                    <a:cubicBezTo>
                      <a:pt x="29" y="37"/>
                      <a:pt x="20" y="46"/>
                      <a:pt x="9" y="46"/>
                    </a:cubicBezTo>
                    <a:cubicBezTo>
                      <a:pt x="7" y="46"/>
                      <a:pt x="4" y="46"/>
                      <a:pt x="2" y="45"/>
                    </a:cubicBezTo>
                    <a:cubicBezTo>
                      <a:pt x="7" y="49"/>
                      <a:pt x="13" y="52"/>
                      <a:pt x="20" y="52"/>
                    </a:cubicBezTo>
                    <a:cubicBezTo>
                      <a:pt x="35" y="52"/>
                      <a:pt x="46" y="40"/>
                      <a:pt x="46" y="26"/>
                    </a:cubicBezTo>
                    <a:cubicBezTo>
                      <a:pt x="46" y="11"/>
                      <a:pt x="35"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85" name="Rectangle 303"/>
              <p:cNvSpPr>
                <a:spLocks noChangeArrowheads="1"/>
              </p:cNvSpPr>
              <p:nvPr/>
            </p:nvSpPr>
            <p:spPr bwMode="auto">
              <a:xfrm>
                <a:off x="2681" y="1990"/>
                <a:ext cx="21"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86" name="Freeform 304"/>
              <p:cNvSpPr>
                <a:spLocks noEditPoints="1"/>
              </p:cNvSpPr>
              <p:nvPr/>
            </p:nvSpPr>
            <p:spPr bwMode="auto">
              <a:xfrm>
                <a:off x="2000" y="1693"/>
                <a:ext cx="48" cy="47"/>
              </a:xfrm>
              <a:custGeom>
                <a:avLst/>
                <a:gdLst>
                  <a:gd name="T0" fmla="*/ 17 w 33"/>
                  <a:gd name="T1" fmla="*/ 0 h 32"/>
                  <a:gd name="T2" fmla="*/ 0 w 33"/>
                  <a:gd name="T3" fmla="*/ 16 h 32"/>
                  <a:gd name="T4" fmla="*/ 17 w 33"/>
                  <a:gd name="T5" fmla="*/ 32 h 32"/>
                  <a:gd name="T6" fmla="*/ 33 w 33"/>
                  <a:gd name="T7" fmla="*/ 16 h 32"/>
                  <a:gd name="T8" fmla="*/ 17 w 33"/>
                  <a:gd name="T9" fmla="*/ 0 h 32"/>
                  <a:gd name="T10" fmla="*/ 17 w 33"/>
                  <a:gd name="T11" fmla="*/ 29 h 32"/>
                  <a:gd name="T12" fmla="*/ 4 w 33"/>
                  <a:gd name="T13" fmla="*/ 16 h 32"/>
                  <a:gd name="T14" fmla="*/ 17 w 33"/>
                  <a:gd name="T15" fmla="*/ 3 h 32"/>
                  <a:gd name="T16" fmla="*/ 30 w 33"/>
                  <a:gd name="T17" fmla="*/ 16 h 32"/>
                  <a:gd name="T18" fmla="*/ 17 w 33"/>
                  <a:gd name="T1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7" y="0"/>
                    </a:moveTo>
                    <a:cubicBezTo>
                      <a:pt x="8" y="0"/>
                      <a:pt x="0" y="7"/>
                      <a:pt x="0" y="16"/>
                    </a:cubicBezTo>
                    <a:cubicBezTo>
                      <a:pt x="0" y="25"/>
                      <a:pt x="8" y="32"/>
                      <a:pt x="17" y="32"/>
                    </a:cubicBezTo>
                    <a:cubicBezTo>
                      <a:pt x="26" y="32"/>
                      <a:pt x="33" y="25"/>
                      <a:pt x="33" y="16"/>
                    </a:cubicBezTo>
                    <a:cubicBezTo>
                      <a:pt x="33" y="7"/>
                      <a:pt x="26" y="0"/>
                      <a:pt x="17" y="0"/>
                    </a:cubicBezTo>
                    <a:close/>
                    <a:moveTo>
                      <a:pt x="17" y="29"/>
                    </a:moveTo>
                    <a:cubicBezTo>
                      <a:pt x="10" y="29"/>
                      <a:pt x="4" y="23"/>
                      <a:pt x="4" y="16"/>
                    </a:cubicBezTo>
                    <a:cubicBezTo>
                      <a:pt x="4" y="9"/>
                      <a:pt x="10" y="3"/>
                      <a:pt x="17" y="3"/>
                    </a:cubicBezTo>
                    <a:cubicBezTo>
                      <a:pt x="24" y="3"/>
                      <a:pt x="30" y="9"/>
                      <a:pt x="30" y="16"/>
                    </a:cubicBezTo>
                    <a:cubicBezTo>
                      <a:pt x="30" y="23"/>
                      <a:pt x="24" y="29"/>
                      <a:pt x="1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87" name="Freeform 305"/>
              <p:cNvSpPr/>
              <p:nvPr/>
            </p:nvSpPr>
            <p:spPr bwMode="auto">
              <a:xfrm>
                <a:off x="2010" y="1705"/>
                <a:ext cx="22" cy="23"/>
              </a:xfrm>
              <a:custGeom>
                <a:avLst/>
                <a:gdLst>
                  <a:gd name="T0" fmla="*/ 7 w 15"/>
                  <a:gd name="T1" fmla="*/ 0 h 16"/>
                  <a:gd name="T2" fmla="*/ 0 w 15"/>
                  <a:gd name="T3" fmla="*/ 3 h 16"/>
                  <a:gd name="T4" fmla="*/ 3 w 15"/>
                  <a:gd name="T5" fmla="*/ 2 h 16"/>
                  <a:gd name="T6" fmla="*/ 9 w 15"/>
                  <a:gd name="T7" fmla="*/ 8 h 16"/>
                  <a:gd name="T8" fmla="*/ 3 w 15"/>
                  <a:gd name="T9" fmla="*/ 14 h 16"/>
                  <a:gd name="T10" fmla="*/ 1 w 15"/>
                  <a:gd name="T11" fmla="*/ 14 h 16"/>
                  <a:gd name="T12" fmla="*/ 7 w 15"/>
                  <a:gd name="T13" fmla="*/ 16 h 16"/>
                  <a:gd name="T14" fmla="*/ 15 w 15"/>
                  <a:gd name="T15" fmla="*/ 8 h 16"/>
                  <a:gd name="T16" fmla="*/ 7 w 15"/>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7" y="0"/>
                    </a:moveTo>
                    <a:cubicBezTo>
                      <a:pt x="4" y="0"/>
                      <a:pt x="2" y="1"/>
                      <a:pt x="0" y="3"/>
                    </a:cubicBezTo>
                    <a:cubicBezTo>
                      <a:pt x="1" y="3"/>
                      <a:pt x="2" y="2"/>
                      <a:pt x="3" y="2"/>
                    </a:cubicBezTo>
                    <a:cubicBezTo>
                      <a:pt x="7" y="2"/>
                      <a:pt x="9" y="5"/>
                      <a:pt x="9" y="8"/>
                    </a:cubicBezTo>
                    <a:cubicBezTo>
                      <a:pt x="9" y="12"/>
                      <a:pt x="7" y="14"/>
                      <a:pt x="3" y="14"/>
                    </a:cubicBezTo>
                    <a:cubicBezTo>
                      <a:pt x="3" y="14"/>
                      <a:pt x="2" y="14"/>
                      <a:pt x="1" y="14"/>
                    </a:cubicBezTo>
                    <a:cubicBezTo>
                      <a:pt x="3" y="15"/>
                      <a:pt x="5" y="16"/>
                      <a:pt x="7" y="16"/>
                    </a:cubicBezTo>
                    <a:cubicBezTo>
                      <a:pt x="11" y="16"/>
                      <a:pt x="15" y="13"/>
                      <a:pt x="15" y="8"/>
                    </a:cubicBezTo>
                    <a:cubicBezTo>
                      <a:pt x="15" y="4"/>
                      <a:pt x="11"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88" name="Rectangle 306"/>
              <p:cNvSpPr>
                <a:spLocks noChangeArrowheads="1"/>
              </p:cNvSpPr>
              <p:nvPr/>
            </p:nvSpPr>
            <p:spPr bwMode="auto">
              <a:xfrm>
                <a:off x="2032" y="1715"/>
                <a:ext cx="7"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89" name="Freeform 307"/>
              <p:cNvSpPr>
                <a:spLocks noEditPoints="1"/>
              </p:cNvSpPr>
              <p:nvPr/>
            </p:nvSpPr>
            <p:spPr bwMode="auto">
              <a:xfrm>
                <a:off x="2366" y="1289"/>
                <a:ext cx="63" cy="62"/>
              </a:xfrm>
              <a:custGeom>
                <a:avLst/>
                <a:gdLst>
                  <a:gd name="T0" fmla="*/ 22 w 43"/>
                  <a:gd name="T1" fmla="*/ 0 h 43"/>
                  <a:gd name="T2" fmla="*/ 0 w 43"/>
                  <a:gd name="T3" fmla="*/ 21 h 43"/>
                  <a:gd name="T4" fmla="*/ 22 w 43"/>
                  <a:gd name="T5" fmla="*/ 43 h 43"/>
                  <a:gd name="T6" fmla="*/ 43 w 43"/>
                  <a:gd name="T7" fmla="*/ 21 h 43"/>
                  <a:gd name="T8" fmla="*/ 22 w 43"/>
                  <a:gd name="T9" fmla="*/ 0 h 43"/>
                  <a:gd name="T10" fmla="*/ 22 w 43"/>
                  <a:gd name="T11" fmla="*/ 38 h 43"/>
                  <a:gd name="T12" fmla="*/ 4 w 43"/>
                  <a:gd name="T13" fmla="*/ 21 h 43"/>
                  <a:gd name="T14" fmla="*/ 22 w 43"/>
                  <a:gd name="T15" fmla="*/ 4 h 43"/>
                  <a:gd name="T16" fmla="*/ 39 w 43"/>
                  <a:gd name="T17" fmla="*/ 21 h 43"/>
                  <a:gd name="T18" fmla="*/ 22 w 43"/>
                  <a:gd name="T19"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3">
                    <a:moveTo>
                      <a:pt x="22" y="0"/>
                    </a:moveTo>
                    <a:cubicBezTo>
                      <a:pt x="10" y="0"/>
                      <a:pt x="0" y="9"/>
                      <a:pt x="0" y="21"/>
                    </a:cubicBezTo>
                    <a:cubicBezTo>
                      <a:pt x="0" y="33"/>
                      <a:pt x="10" y="43"/>
                      <a:pt x="22" y="43"/>
                    </a:cubicBezTo>
                    <a:cubicBezTo>
                      <a:pt x="34" y="43"/>
                      <a:pt x="43" y="33"/>
                      <a:pt x="43" y="21"/>
                    </a:cubicBezTo>
                    <a:cubicBezTo>
                      <a:pt x="43" y="9"/>
                      <a:pt x="34" y="0"/>
                      <a:pt x="22" y="0"/>
                    </a:cubicBezTo>
                    <a:close/>
                    <a:moveTo>
                      <a:pt x="22" y="38"/>
                    </a:moveTo>
                    <a:cubicBezTo>
                      <a:pt x="12" y="38"/>
                      <a:pt x="4" y="31"/>
                      <a:pt x="4" y="21"/>
                    </a:cubicBezTo>
                    <a:cubicBezTo>
                      <a:pt x="4" y="12"/>
                      <a:pt x="12" y="4"/>
                      <a:pt x="22" y="4"/>
                    </a:cubicBezTo>
                    <a:cubicBezTo>
                      <a:pt x="31" y="4"/>
                      <a:pt x="39" y="12"/>
                      <a:pt x="39" y="21"/>
                    </a:cubicBezTo>
                    <a:cubicBezTo>
                      <a:pt x="39" y="31"/>
                      <a:pt x="31" y="38"/>
                      <a:pt x="22"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90" name="Freeform 308"/>
              <p:cNvSpPr/>
              <p:nvPr/>
            </p:nvSpPr>
            <p:spPr bwMode="auto">
              <a:xfrm>
                <a:off x="2379" y="1303"/>
                <a:ext cx="28" cy="32"/>
              </a:xfrm>
              <a:custGeom>
                <a:avLst/>
                <a:gdLst>
                  <a:gd name="T0" fmla="*/ 8 w 19"/>
                  <a:gd name="T1" fmla="*/ 0 h 22"/>
                  <a:gd name="T2" fmla="*/ 0 w 19"/>
                  <a:gd name="T3" fmla="*/ 5 h 22"/>
                  <a:gd name="T4" fmla="*/ 4 w 19"/>
                  <a:gd name="T5" fmla="*/ 4 h 22"/>
                  <a:gd name="T6" fmla="*/ 12 w 19"/>
                  <a:gd name="T7" fmla="*/ 12 h 22"/>
                  <a:gd name="T8" fmla="*/ 4 w 19"/>
                  <a:gd name="T9" fmla="*/ 20 h 22"/>
                  <a:gd name="T10" fmla="*/ 1 w 19"/>
                  <a:gd name="T11" fmla="*/ 19 h 22"/>
                  <a:gd name="T12" fmla="*/ 8 w 19"/>
                  <a:gd name="T13" fmla="*/ 22 h 22"/>
                  <a:gd name="T14" fmla="*/ 19 w 19"/>
                  <a:gd name="T15" fmla="*/ 11 h 22"/>
                  <a:gd name="T16" fmla="*/ 8 w 19"/>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2">
                    <a:moveTo>
                      <a:pt x="8" y="0"/>
                    </a:moveTo>
                    <a:cubicBezTo>
                      <a:pt x="5" y="0"/>
                      <a:pt x="2" y="2"/>
                      <a:pt x="0" y="5"/>
                    </a:cubicBezTo>
                    <a:cubicBezTo>
                      <a:pt x="1" y="4"/>
                      <a:pt x="3" y="4"/>
                      <a:pt x="4" y="4"/>
                    </a:cubicBezTo>
                    <a:cubicBezTo>
                      <a:pt x="9" y="4"/>
                      <a:pt x="12" y="7"/>
                      <a:pt x="12" y="12"/>
                    </a:cubicBezTo>
                    <a:cubicBezTo>
                      <a:pt x="12" y="16"/>
                      <a:pt x="9" y="20"/>
                      <a:pt x="4" y="20"/>
                    </a:cubicBezTo>
                    <a:cubicBezTo>
                      <a:pt x="3" y="20"/>
                      <a:pt x="2" y="20"/>
                      <a:pt x="1" y="19"/>
                    </a:cubicBezTo>
                    <a:cubicBezTo>
                      <a:pt x="3" y="21"/>
                      <a:pt x="6" y="22"/>
                      <a:pt x="8" y="22"/>
                    </a:cubicBezTo>
                    <a:cubicBezTo>
                      <a:pt x="14" y="22"/>
                      <a:pt x="19" y="17"/>
                      <a:pt x="19" y="11"/>
                    </a:cubicBezTo>
                    <a:cubicBezTo>
                      <a:pt x="19" y="5"/>
                      <a:pt x="14"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91" name="Rectangle 309"/>
              <p:cNvSpPr>
                <a:spLocks noChangeArrowheads="1"/>
              </p:cNvSpPr>
              <p:nvPr/>
            </p:nvSpPr>
            <p:spPr bwMode="auto">
              <a:xfrm>
                <a:off x="2407" y="1317"/>
                <a:ext cx="10"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92" name="Freeform 310"/>
              <p:cNvSpPr>
                <a:spLocks noEditPoints="1"/>
              </p:cNvSpPr>
              <p:nvPr/>
            </p:nvSpPr>
            <p:spPr bwMode="auto">
              <a:xfrm>
                <a:off x="2080" y="2304"/>
                <a:ext cx="151" cy="153"/>
              </a:xfrm>
              <a:custGeom>
                <a:avLst/>
                <a:gdLst>
                  <a:gd name="T0" fmla="*/ 52 w 104"/>
                  <a:gd name="T1" fmla="*/ 0 h 105"/>
                  <a:gd name="T2" fmla="*/ 0 w 104"/>
                  <a:gd name="T3" fmla="*/ 53 h 105"/>
                  <a:gd name="T4" fmla="*/ 52 w 104"/>
                  <a:gd name="T5" fmla="*/ 105 h 105"/>
                  <a:gd name="T6" fmla="*/ 104 w 104"/>
                  <a:gd name="T7" fmla="*/ 53 h 105"/>
                  <a:gd name="T8" fmla="*/ 52 w 104"/>
                  <a:gd name="T9" fmla="*/ 0 h 105"/>
                  <a:gd name="T10" fmla="*/ 52 w 104"/>
                  <a:gd name="T11" fmla="*/ 94 h 105"/>
                  <a:gd name="T12" fmla="*/ 11 w 104"/>
                  <a:gd name="T13" fmla="*/ 53 h 105"/>
                  <a:gd name="T14" fmla="*/ 52 w 104"/>
                  <a:gd name="T15" fmla="*/ 11 h 105"/>
                  <a:gd name="T16" fmla="*/ 93 w 104"/>
                  <a:gd name="T17" fmla="*/ 53 h 105"/>
                  <a:gd name="T18" fmla="*/ 52 w 104"/>
                  <a:gd name="T19" fmla="*/ 9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5">
                    <a:moveTo>
                      <a:pt x="52" y="0"/>
                    </a:moveTo>
                    <a:cubicBezTo>
                      <a:pt x="23" y="0"/>
                      <a:pt x="0" y="24"/>
                      <a:pt x="0" y="53"/>
                    </a:cubicBezTo>
                    <a:cubicBezTo>
                      <a:pt x="0" y="82"/>
                      <a:pt x="23" y="105"/>
                      <a:pt x="52" y="105"/>
                    </a:cubicBezTo>
                    <a:cubicBezTo>
                      <a:pt x="81" y="105"/>
                      <a:pt x="104" y="82"/>
                      <a:pt x="104" y="53"/>
                    </a:cubicBezTo>
                    <a:cubicBezTo>
                      <a:pt x="104" y="24"/>
                      <a:pt x="81" y="0"/>
                      <a:pt x="52" y="0"/>
                    </a:cubicBezTo>
                    <a:close/>
                    <a:moveTo>
                      <a:pt x="52" y="94"/>
                    </a:moveTo>
                    <a:cubicBezTo>
                      <a:pt x="29" y="94"/>
                      <a:pt x="11" y="75"/>
                      <a:pt x="11" y="53"/>
                    </a:cubicBezTo>
                    <a:cubicBezTo>
                      <a:pt x="11" y="30"/>
                      <a:pt x="29" y="11"/>
                      <a:pt x="52" y="11"/>
                    </a:cubicBezTo>
                    <a:cubicBezTo>
                      <a:pt x="75" y="11"/>
                      <a:pt x="93" y="30"/>
                      <a:pt x="93" y="53"/>
                    </a:cubicBezTo>
                    <a:cubicBezTo>
                      <a:pt x="93" y="75"/>
                      <a:pt x="75" y="94"/>
                      <a:pt x="52"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93" name="Freeform 311"/>
              <p:cNvSpPr/>
              <p:nvPr/>
            </p:nvSpPr>
            <p:spPr bwMode="auto">
              <a:xfrm>
                <a:off x="2110" y="2342"/>
                <a:ext cx="69" cy="77"/>
              </a:xfrm>
              <a:custGeom>
                <a:avLst/>
                <a:gdLst>
                  <a:gd name="T0" fmla="*/ 21 w 47"/>
                  <a:gd name="T1" fmla="*/ 0 h 53"/>
                  <a:gd name="T2" fmla="*/ 0 w 47"/>
                  <a:gd name="T3" fmla="*/ 10 h 53"/>
                  <a:gd name="T4" fmla="*/ 10 w 47"/>
                  <a:gd name="T5" fmla="*/ 8 h 53"/>
                  <a:gd name="T6" fmla="*/ 30 w 47"/>
                  <a:gd name="T7" fmla="*/ 27 h 53"/>
                  <a:gd name="T8" fmla="*/ 10 w 47"/>
                  <a:gd name="T9" fmla="*/ 47 h 53"/>
                  <a:gd name="T10" fmla="*/ 3 w 47"/>
                  <a:gd name="T11" fmla="*/ 45 h 53"/>
                  <a:gd name="T12" fmla="*/ 21 w 47"/>
                  <a:gd name="T13" fmla="*/ 53 h 53"/>
                  <a:gd name="T14" fmla="*/ 47 w 47"/>
                  <a:gd name="T15" fmla="*/ 27 h 53"/>
                  <a:gd name="T16" fmla="*/ 21 w 47"/>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53">
                    <a:moveTo>
                      <a:pt x="21" y="0"/>
                    </a:moveTo>
                    <a:cubicBezTo>
                      <a:pt x="13" y="0"/>
                      <a:pt x="5" y="4"/>
                      <a:pt x="0" y="10"/>
                    </a:cubicBezTo>
                    <a:cubicBezTo>
                      <a:pt x="3" y="9"/>
                      <a:pt x="7" y="8"/>
                      <a:pt x="10" y="8"/>
                    </a:cubicBezTo>
                    <a:cubicBezTo>
                      <a:pt x="21" y="8"/>
                      <a:pt x="30" y="17"/>
                      <a:pt x="30" y="27"/>
                    </a:cubicBezTo>
                    <a:cubicBezTo>
                      <a:pt x="30" y="38"/>
                      <a:pt x="21" y="47"/>
                      <a:pt x="10" y="47"/>
                    </a:cubicBezTo>
                    <a:cubicBezTo>
                      <a:pt x="8" y="47"/>
                      <a:pt x="5" y="46"/>
                      <a:pt x="3" y="45"/>
                    </a:cubicBezTo>
                    <a:cubicBezTo>
                      <a:pt x="8" y="50"/>
                      <a:pt x="14" y="53"/>
                      <a:pt x="21" y="53"/>
                    </a:cubicBezTo>
                    <a:cubicBezTo>
                      <a:pt x="35" y="53"/>
                      <a:pt x="47" y="41"/>
                      <a:pt x="47" y="27"/>
                    </a:cubicBezTo>
                    <a:cubicBezTo>
                      <a:pt x="47" y="12"/>
                      <a:pt x="35" y="0"/>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94" name="Rectangle 312"/>
              <p:cNvSpPr>
                <a:spLocks noChangeArrowheads="1"/>
              </p:cNvSpPr>
              <p:nvPr/>
            </p:nvSpPr>
            <p:spPr bwMode="auto">
              <a:xfrm>
                <a:off x="2179" y="2374"/>
                <a:ext cx="22"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95" name="Freeform 313"/>
              <p:cNvSpPr>
                <a:spLocks noEditPoints="1"/>
              </p:cNvSpPr>
              <p:nvPr/>
            </p:nvSpPr>
            <p:spPr bwMode="auto">
              <a:xfrm>
                <a:off x="1610" y="1891"/>
                <a:ext cx="151" cy="153"/>
              </a:xfrm>
              <a:custGeom>
                <a:avLst/>
                <a:gdLst>
                  <a:gd name="T0" fmla="*/ 52 w 104"/>
                  <a:gd name="T1" fmla="*/ 0 h 105"/>
                  <a:gd name="T2" fmla="*/ 0 w 104"/>
                  <a:gd name="T3" fmla="*/ 53 h 105"/>
                  <a:gd name="T4" fmla="*/ 52 w 104"/>
                  <a:gd name="T5" fmla="*/ 105 h 105"/>
                  <a:gd name="T6" fmla="*/ 104 w 104"/>
                  <a:gd name="T7" fmla="*/ 53 h 105"/>
                  <a:gd name="T8" fmla="*/ 52 w 104"/>
                  <a:gd name="T9" fmla="*/ 0 h 105"/>
                  <a:gd name="T10" fmla="*/ 52 w 104"/>
                  <a:gd name="T11" fmla="*/ 94 h 105"/>
                  <a:gd name="T12" fmla="*/ 11 w 104"/>
                  <a:gd name="T13" fmla="*/ 53 h 105"/>
                  <a:gd name="T14" fmla="*/ 52 w 104"/>
                  <a:gd name="T15" fmla="*/ 11 h 105"/>
                  <a:gd name="T16" fmla="*/ 93 w 104"/>
                  <a:gd name="T17" fmla="*/ 53 h 105"/>
                  <a:gd name="T18" fmla="*/ 52 w 104"/>
                  <a:gd name="T19" fmla="*/ 9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5">
                    <a:moveTo>
                      <a:pt x="52" y="0"/>
                    </a:moveTo>
                    <a:cubicBezTo>
                      <a:pt x="23" y="0"/>
                      <a:pt x="0" y="24"/>
                      <a:pt x="0" y="53"/>
                    </a:cubicBezTo>
                    <a:cubicBezTo>
                      <a:pt x="0" y="82"/>
                      <a:pt x="23" y="105"/>
                      <a:pt x="52" y="105"/>
                    </a:cubicBezTo>
                    <a:cubicBezTo>
                      <a:pt x="81" y="105"/>
                      <a:pt x="104" y="82"/>
                      <a:pt x="104" y="53"/>
                    </a:cubicBezTo>
                    <a:cubicBezTo>
                      <a:pt x="104" y="24"/>
                      <a:pt x="81" y="0"/>
                      <a:pt x="52" y="0"/>
                    </a:cubicBezTo>
                    <a:close/>
                    <a:moveTo>
                      <a:pt x="52" y="94"/>
                    </a:moveTo>
                    <a:cubicBezTo>
                      <a:pt x="29" y="94"/>
                      <a:pt x="11" y="76"/>
                      <a:pt x="11" y="53"/>
                    </a:cubicBezTo>
                    <a:cubicBezTo>
                      <a:pt x="11" y="30"/>
                      <a:pt x="29" y="11"/>
                      <a:pt x="52" y="11"/>
                    </a:cubicBezTo>
                    <a:cubicBezTo>
                      <a:pt x="75" y="11"/>
                      <a:pt x="93" y="30"/>
                      <a:pt x="93" y="53"/>
                    </a:cubicBezTo>
                    <a:cubicBezTo>
                      <a:pt x="93" y="76"/>
                      <a:pt x="75" y="94"/>
                      <a:pt x="52"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96" name="Freeform 314"/>
              <p:cNvSpPr/>
              <p:nvPr/>
            </p:nvSpPr>
            <p:spPr bwMode="auto">
              <a:xfrm>
                <a:off x="1642" y="1930"/>
                <a:ext cx="67" cy="76"/>
              </a:xfrm>
              <a:custGeom>
                <a:avLst/>
                <a:gdLst>
                  <a:gd name="T0" fmla="*/ 20 w 46"/>
                  <a:gd name="T1" fmla="*/ 0 h 52"/>
                  <a:gd name="T2" fmla="*/ 0 w 46"/>
                  <a:gd name="T3" fmla="*/ 10 h 52"/>
                  <a:gd name="T4" fmla="*/ 9 w 46"/>
                  <a:gd name="T5" fmla="*/ 7 h 52"/>
                  <a:gd name="T6" fmla="*/ 29 w 46"/>
                  <a:gd name="T7" fmla="*/ 26 h 52"/>
                  <a:gd name="T8" fmla="*/ 9 w 46"/>
                  <a:gd name="T9" fmla="*/ 46 h 52"/>
                  <a:gd name="T10" fmla="*/ 2 w 46"/>
                  <a:gd name="T11" fmla="*/ 45 h 52"/>
                  <a:gd name="T12" fmla="*/ 20 w 46"/>
                  <a:gd name="T13" fmla="*/ 52 h 52"/>
                  <a:gd name="T14" fmla="*/ 46 w 46"/>
                  <a:gd name="T15" fmla="*/ 26 h 52"/>
                  <a:gd name="T16" fmla="*/ 20 w 46"/>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2">
                    <a:moveTo>
                      <a:pt x="20" y="0"/>
                    </a:moveTo>
                    <a:cubicBezTo>
                      <a:pt x="12" y="0"/>
                      <a:pt x="4" y="4"/>
                      <a:pt x="0" y="10"/>
                    </a:cubicBezTo>
                    <a:cubicBezTo>
                      <a:pt x="3" y="8"/>
                      <a:pt x="6" y="7"/>
                      <a:pt x="9" y="7"/>
                    </a:cubicBezTo>
                    <a:cubicBezTo>
                      <a:pt x="20" y="7"/>
                      <a:pt x="29" y="16"/>
                      <a:pt x="29" y="26"/>
                    </a:cubicBezTo>
                    <a:cubicBezTo>
                      <a:pt x="29" y="37"/>
                      <a:pt x="20" y="46"/>
                      <a:pt x="9" y="46"/>
                    </a:cubicBezTo>
                    <a:cubicBezTo>
                      <a:pt x="7" y="46"/>
                      <a:pt x="4" y="46"/>
                      <a:pt x="2" y="45"/>
                    </a:cubicBezTo>
                    <a:cubicBezTo>
                      <a:pt x="7" y="49"/>
                      <a:pt x="13" y="52"/>
                      <a:pt x="20" y="52"/>
                    </a:cubicBezTo>
                    <a:cubicBezTo>
                      <a:pt x="35" y="52"/>
                      <a:pt x="46" y="40"/>
                      <a:pt x="46" y="26"/>
                    </a:cubicBezTo>
                    <a:cubicBezTo>
                      <a:pt x="46" y="11"/>
                      <a:pt x="35"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97" name="Rectangle 315"/>
              <p:cNvSpPr>
                <a:spLocks noChangeArrowheads="1"/>
              </p:cNvSpPr>
              <p:nvPr/>
            </p:nvSpPr>
            <p:spPr bwMode="auto">
              <a:xfrm>
                <a:off x="1709" y="1961"/>
                <a:ext cx="22"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98" name="Oval 316"/>
              <p:cNvSpPr>
                <a:spLocks noChangeArrowheads="1"/>
              </p:cNvSpPr>
              <p:nvPr/>
            </p:nvSpPr>
            <p:spPr bwMode="auto">
              <a:xfrm>
                <a:off x="1499" y="2256"/>
                <a:ext cx="53" cy="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99" name="Freeform 317"/>
              <p:cNvSpPr/>
              <p:nvPr/>
            </p:nvSpPr>
            <p:spPr bwMode="auto">
              <a:xfrm>
                <a:off x="1464" y="2323"/>
                <a:ext cx="123" cy="281"/>
              </a:xfrm>
              <a:custGeom>
                <a:avLst/>
                <a:gdLst>
                  <a:gd name="T0" fmla="*/ 42 w 84"/>
                  <a:gd name="T1" fmla="*/ 108 h 193"/>
                  <a:gd name="T2" fmla="*/ 50 w 84"/>
                  <a:gd name="T3" fmla="*/ 193 h 193"/>
                  <a:gd name="T4" fmla="*/ 65 w 84"/>
                  <a:gd name="T5" fmla="*/ 193 h 193"/>
                  <a:gd name="T6" fmla="*/ 65 w 84"/>
                  <a:gd name="T7" fmla="*/ 93 h 193"/>
                  <a:gd name="T8" fmla="*/ 77 w 84"/>
                  <a:gd name="T9" fmla="*/ 93 h 193"/>
                  <a:gd name="T10" fmla="*/ 81 w 84"/>
                  <a:gd name="T11" fmla="*/ 35 h 193"/>
                  <a:gd name="T12" fmla="*/ 65 w 84"/>
                  <a:gd name="T13" fmla="*/ 2 h 193"/>
                  <a:gd name="T14" fmla="*/ 54 w 84"/>
                  <a:gd name="T15" fmla="*/ 0 h 193"/>
                  <a:gd name="T16" fmla="*/ 42 w 84"/>
                  <a:gd name="T17" fmla="*/ 0 h 193"/>
                  <a:gd name="T18" fmla="*/ 30 w 84"/>
                  <a:gd name="T19" fmla="*/ 0 h 193"/>
                  <a:gd name="T20" fmla="*/ 19 w 84"/>
                  <a:gd name="T21" fmla="*/ 2 h 193"/>
                  <a:gd name="T22" fmla="*/ 3 w 84"/>
                  <a:gd name="T23" fmla="*/ 35 h 193"/>
                  <a:gd name="T24" fmla="*/ 7 w 84"/>
                  <a:gd name="T25" fmla="*/ 93 h 193"/>
                  <a:gd name="T26" fmla="*/ 19 w 84"/>
                  <a:gd name="T27" fmla="*/ 93 h 193"/>
                  <a:gd name="T28" fmla="*/ 19 w 84"/>
                  <a:gd name="T29" fmla="*/ 193 h 193"/>
                  <a:gd name="T30" fmla="*/ 34 w 84"/>
                  <a:gd name="T31" fmla="*/ 193 h 193"/>
                  <a:gd name="T32" fmla="*/ 42 w 84"/>
                  <a:gd name="T33" fmla="*/ 10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93">
                    <a:moveTo>
                      <a:pt x="42" y="108"/>
                    </a:moveTo>
                    <a:cubicBezTo>
                      <a:pt x="50" y="193"/>
                      <a:pt x="50" y="193"/>
                      <a:pt x="50" y="193"/>
                    </a:cubicBezTo>
                    <a:cubicBezTo>
                      <a:pt x="65" y="193"/>
                      <a:pt x="65" y="193"/>
                      <a:pt x="65" y="193"/>
                    </a:cubicBezTo>
                    <a:cubicBezTo>
                      <a:pt x="65" y="93"/>
                      <a:pt x="65" y="93"/>
                      <a:pt x="65" y="93"/>
                    </a:cubicBezTo>
                    <a:cubicBezTo>
                      <a:pt x="77" y="93"/>
                      <a:pt x="77" y="93"/>
                      <a:pt x="77" y="93"/>
                    </a:cubicBezTo>
                    <a:cubicBezTo>
                      <a:pt x="81" y="35"/>
                      <a:pt x="81" y="35"/>
                      <a:pt x="81" y="35"/>
                    </a:cubicBezTo>
                    <a:cubicBezTo>
                      <a:pt x="81" y="35"/>
                      <a:pt x="84" y="9"/>
                      <a:pt x="65" y="2"/>
                    </a:cubicBezTo>
                    <a:cubicBezTo>
                      <a:pt x="62" y="1"/>
                      <a:pt x="58" y="0"/>
                      <a:pt x="54" y="0"/>
                    </a:cubicBezTo>
                    <a:cubicBezTo>
                      <a:pt x="42" y="0"/>
                      <a:pt x="42" y="0"/>
                      <a:pt x="42" y="0"/>
                    </a:cubicBezTo>
                    <a:cubicBezTo>
                      <a:pt x="30" y="0"/>
                      <a:pt x="30" y="0"/>
                      <a:pt x="30" y="0"/>
                    </a:cubicBezTo>
                    <a:cubicBezTo>
                      <a:pt x="26" y="0"/>
                      <a:pt x="22" y="1"/>
                      <a:pt x="19" y="2"/>
                    </a:cubicBezTo>
                    <a:cubicBezTo>
                      <a:pt x="0" y="9"/>
                      <a:pt x="3" y="35"/>
                      <a:pt x="3" y="35"/>
                    </a:cubicBezTo>
                    <a:cubicBezTo>
                      <a:pt x="7" y="93"/>
                      <a:pt x="7" y="93"/>
                      <a:pt x="7" y="93"/>
                    </a:cubicBezTo>
                    <a:cubicBezTo>
                      <a:pt x="19" y="93"/>
                      <a:pt x="19" y="93"/>
                      <a:pt x="19" y="93"/>
                    </a:cubicBezTo>
                    <a:cubicBezTo>
                      <a:pt x="19" y="193"/>
                      <a:pt x="19" y="193"/>
                      <a:pt x="19" y="193"/>
                    </a:cubicBezTo>
                    <a:cubicBezTo>
                      <a:pt x="34" y="193"/>
                      <a:pt x="34" y="193"/>
                      <a:pt x="34" y="193"/>
                    </a:cubicBezTo>
                    <a:lnTo>
                      <a:pt x="42"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00" name="Oval 318"/>
              <p:cNvSpPr>
                <a:spLocks noChangeArrowheads="1"/>
              </p:cNvSpPr>
              <p:nvPr/>
            </p:nvSpPr>
            <p:spPr bwMode="auto">
              <a:xfrm>
                <a:off x="1024" y="3065"/>
                <a:ext cx="52" cy="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01" name="Freeform 319"/>
              <p:cNvSpPr/>
              <p:nvPr/>
            </p:nvSpPr>
            <p:spPr bwMode="auto">
              <a:xfrm>
                <a:off x="989" y="3130"/>
                <a:ext cx="122" cy="282"/>
              </a:xfrm>
              <a:custGeom>
                <a:avLst/>
                <a:gdLst>
                  <a:gd name="T0" fmla="*/ 42 w 84"/>
                  <a:gd name="T1" fmla="*/ 108 h 194"/>
                  <a:gd name="T2" fmla="*/ 50 w 84"/>
                  <a:gd name="T3" fmla="*/ 194 h 194"/>
                  <a:gd name="T4" fmla="*/ 65 w 84"/>
                  <a:gd name="T5" fmla="*/ 194 h 194"/>
                  <a:gd name="T6" fmla="*/ 65 w 84"/>
                  <a:gd name="T7" fmla="*/ 93 h 194"/>
                  <a:gd name="T8" fmla="*/ 77 w 84"/>
                  <a:gd name="T9" fmla="*/ 93 h 194"/>
                  <a:gd name="T10" fmla="*/ 81 w 84"/>
                  <a:gd name="T11" fmla="*/ 35 h 194"/>
                  <a:gd name="T12" fmla="*/ 65 w 84"/>
                  <a:gd name="T13" fmla="*/ 2 h 194"/>
                  <a:gd name="T14" fmla="*/ 54 w 84"/>
                  <a:gd name="T15" fmla="*/ 0 h 194"/>
                  <a:gd name="T16" fmla="*/ 42 w 84"/>
                  <a:gd name="T17" fmla="*/ 0 h 194"/>
                  <a:gd name="T18" fmla="*/ 30 w 84"/>
                  <a:gd name="T19" fmla="*/ 0 h 194"/>
                  <a:gd name="T20" fmla="*/ 19 w 84"/>
                  <a:gd name="T21" fmla="*/ 2 h 194"/>
                  <a:gd name="T22" fmla="*/ 3 w 84"/>
                  <a:gd name="T23" fmla="*/ 35 h 194"/>
                  <a:gd name="T24" fmla="*/ 7 w 84"/>
                  <a:gd name="T25" fmla="*/ 93 h 194"/>
                  <a:gd name="T26" fmla="*/ 19 w 84"/>
                  <a:gd name="T27" fmla="*/ 93 h 194"/>
                  <a:gd name="T28" fmla="*/ 19 w 84"/>
                  <a:gd name="T29" fmla="*/ 194 h 194"/>
                  <a:gd name="T30" fmla="*/ 34 w 84"/>
                  <a:gd name="T31" fmla="*/ 194 h 194"/>
                  <a:gd name="T32" fmla="*/ 42 w 84"/>
                  <a:gd name="T33" fmla="*/ 10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94">
                    <a:moveTo>
                      <a:pt x="42" y="108"/>
                    </a:moveTo>
                    <a:cubicBezTo>
                      <a:pt x="50" y="194"/>
                      <a:pt x="50" y="194"/>
                      <a:pt x="50" y="194"/>
                    </a:cubicBezTo>
                    <a:cubicBezTo>
                      <a:pt x="65" y="194"/>
                      <a:pt x="65" y="194"/>
                      <a:pt x="65" y="194"/>
                    </a:cubicBezTo>
                    <a:cubicBezTo>
                      <a:pt x="65" y="93"/>
                      <a:pt x="65" y="93"/>
                      <a:pt x="65" y="93"/>
                    </a:cubicBezTo>
                    <a:cubicBezTo>
                      <a:pt x="77" y="93"/>
                      <a:pt x="77" y="93"/>
                      <a:pt x="77" y="93"/>
                    </a:cubicBezTo>
                    <a:cubicBezTo>
                      <a:pt x="81" y="35"/>
                      <a:pt x="81" y="35"/>
                      <a:pt x="81" y="35"/>
                    </a:cubicBezTo>
                    <a:cubicBezTo>
                      <a:pt x="81" y="35"/>
                      <a:pt x="84" y="9"/>
                      <a:pt x="65" y="2"/>
                    </a:cubicBezTo>
                    <a:cubicBezTo>
                      <a:pt x="62" y="1"/>
                      <a:pt x="58" y="0"/>
                      <a:pt x="54" y="0"/>
                    </a:cubicBezTo>
                    <a:cubicBezTo>
                      <a:pt x="42" y="0"/>
                      <a:pt x="42" y="0"/>
                      <a:pt x="42" y="0"/>
                    </a:cubicBezTo>
                    <a:cubicBezTo>
                      <a:pt x="30" y="0"/>
                      <a:pt x="30" y="0"/>
                      <a:pt x="30" y="0"/>
                    </a:cubicBezTo>
                    <a:cubicBezTo>
                      <a:pt x="26" y="0"/>
                      <a:pt x="22" y="1"/>
                      <a:pt x="19" y="2"/>
                    </a:cubicBezTo>
                    <a:cubicBezTo>
                      <a:pt x="0" y="9"/>
                      <a:pt x="3" y="35"/>
                      <a:pt x="3" y="35"/>
                    </a:cubicBezTo>
                    <a:cubicBezTo>
                      <a:pt x="7" y="93"/>
                      <a:pt x="7" y="93"/>
                      <a:pt x="7" y="93"/>
                    </a:cubicBezTo>
                    <a:cubicBezTo>
                      <a:pt x="19" y="93"/>
                      <a:pt x="19" y="93"/>
                      <a:pt x="19" y="93"/>
                    </a:cubicBezTo>
                    <a:cubicBezTo>
                      <a:pt x="19" y="194"/>
                      <a:pt x="19" y="194"/>
                      <a:pt x="19" y="194"/>
                    </a:cubicBezTo>
                    <a:cubicBezTo>
                      <a:pt x="34" y="194"/>
                      <a:pt x="34" y="194"/>
                      <a:pt x="34" y="194"/>
                    </a:cubicBezTo>
                    <a:lnTo>
                      <a:pt x="42"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02" name="Rectangle 320"/>
              <p:cNvSpPr>
                <a:spLocks noChangeArrowheads="1"/>
              </p:cNvSpPr>
              <p:nvPr/>
            </p:nvSpPr>
            <p:spPr bwMode="auto">
              <a:xfrm>
                <a:off x="1761" y="2064"/>
                <a:ext cx="9" cy="2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03" name="Rectangle 321"/>
              <p:cNvSpPr>
                <a:spLocks noChangeArrowheads="1"/>
              </p:cNvSpPr>
              <p:nvPr/>
            </p:nvSpPr>
            <p:spPr bwMode="auto">
              <a:xfrm>
                <a:off x="1738" y="2064"/>
                <a:ext cx="9" cy="2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04" name="Freeform 322"/>
              <p:cNvSpPr/>
              <p:nvPr/>
            </p:nvSpPr>
            <p:spPr bwMode="auto">
              <a:xfrm>
                <a:off x="1713" y="2081"/>
                <a:ext cx="80" cy="162"/>
              </a:xfrm>
              <a:custGeom>
                <a:avLst/>
                <a:gdLst>
                  <a:gd name="T0" fmla="*/ 55 w 55"/>
                  <a:gd name="T1" fmla="*/ 80 h 111"/>
                  <a:gd name="T2" fmla="*/ 51 w 55"/>
                  <a:gd name="T3" fmla="*/ 96 h 111"/>
                  <a:gd name="T4" fmla="*/ 27 w 55"/>
                  <a:gd name="T5" fmla="*/ 111 h 111"/>
                  <a:gd name="T6" fmla="*/ 0 w 55"/>
                  <a:gd name="T7" fmla="*/ 79 h 111"/>
                  <a:gd name="T8" fmla="*/ 6 w 55"/>
                  <a:gd name="T9" fmla="*/ 59 h 111"/>
                  <a:gd name="T10" fmla="*/ 25 w 55"/>
                  <a:gd name="T11" fmla="*/ 47 h 111"/>
                  <a:gd name="T12" fmla="*/ 39 w 55"/>
                  <a:gd name="T13" fmla="*/ 41 h 111"/>
                  <a:gd name="T14" fmla="*/ 43 w 55"/>
                  <a:gd name="T15" fmla="*/ 30 h 111"/>
                  <a:gd name="T16" fmla="*/ 28 w 55"/>
                  <a:gd name="T17" fmla="*/ 12 h 111"/>
                  <a:gd name="T18" fmla="*/ 15 w 55"/>
                  <a:gd name="T19" fmla="*/ 20 h 111"/>
                  <a:gd name="T20" fmla="*/ 12 w 55"/>
                  <a:gd name="T21" fmla="*/ 30 h 111"/>
                  <a:gd name="T22" fmla="*/ 3 w 55"/>
                  <a:gd name="T23" fmla="*/ 28 h 111"/>
                  <a:gd name="T24" fmla="*/ 9 w 55"/>
                  <a:gd name="T25" fmla="*/ 10 h 111"/>
                  <a:gd name="T26" fmla="*/ 28 w 55"/>
                  <a:gd name="T27" fmla="*/ 0 h 111"/>
                  <a:gd name="T28" fmla="*/ 47 w 55"/>
                  <a:gd name="T29" fmla="*/ 10 h 111"/>
                  <a:gd name="T30" fmla="*/ 52 w 55"/>
                  <a:gd name="T31" fmla="*/ 30 h 111"/>
                  <a:gd name="T32" fmla="*/ 46 w 55"/>
                  <a:gd name="T33" fmla="*/ 50 h 111"/>
                  <a:gd name="T34" fmla="*/ 28 w 55"/>
                  <a:gd name="T35" fmla="*/ 60 h 111"/>
                  <a:gd name="T36" fmla="*/ 13 w 55"/>
                  <a:gd name="T37" fmla="*/ 68 h 111"/>
                  <a:gd name="T38" fmla="*/ 10 w 55"/>
                  <a:gd name="T39" fmla="*/ 80 h 111"/>
                  <a:gd name="T40" fmla="*/ 27 w 55"/>
                  <a:gd name="T41" fmla="*/ 99 h 111"/>
                  <a:gd name="T42" fmla="*/ 41 w 55"/>
                  <a:gd name="T43" fmla="*/ 92 h 111"/>
                  <a:gd name="T44" fmla="*/ 45 w 55"/>
                  <a:gd name="T45" fmla="*/ 77 h 111"/>
                  <a:gd name="T46" fmla="*/ 55 w 55"/>
                  <a:gd name="T47" fmla="*/ 8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111">
                    <a:moveTo>
                      <a:pt x="55" y="80"/>
                    </a:moveTo>
                    <a:cubicBezTo>
                      <a:pt x="54" y="88"/>
                      <a:pt x="53" y="92"/>
                      <a:pt x="51" y="96"/>
                    </a:cubicBezTo>
                    <a:cubicBezTo>
                      <a:pt x="47" y="106"/>
                      <a:pt x="38" y="111"/>
                      <a:pt x="27" y="111"/>
                    </a:cubicBezTo>
                    <a:cubicBezTo>
                      <a:pt x="11" y="111"/>
                      <a:pt x="0" y="99"/>
                      <a:pt x="0" y="79"/>
                    </a:cubicBezTo>
                    <a:cubicBezTo>
                      <a:pt x="0" y="71"/>
                      <a:pt x="2" y="64"/>
                      <a:pt x="6" y="59"/>
                    </a:cubicBezTo>
                    <a:cubicBezTo>
                      <a:pt x="10" y="54"/>
                      <a:pt x="14" y="52"/>
                      <a:pt x="25" y="47"/>
                    </a:cubicBezTo>
                    <a:cubicBezTo>
                      <a:pt x="33" y="45"/>
                      <a:pt x="36" y="43"/>
                      <a:pt x="39" y="41"/>
                    </a:cubicBezTo>
                    <a:cubicBezTo>
                      <a:pt x="42" y="38"/>
                      <a:pt x="43" y="34"/>
                      <a:pt x="43" y="30"/>
                    </a:cubicBezTo>
                    <a:cubicBezTo>
                      <a:pt x="43" y="19"/>
                      <a:pt x="37" y="12"/>
                      <a:pt x="28" y="12"/>
                    </a:cubicBezTo>
                    <a:cubicBezTo>
                      <a:pt x="22" y="12"/>
                      <a:pt x="18" y="15"/>
                      <a:pt x="15" y="20"/>
                    </a:cubicBezTo>
                    <a:cubicBezTo>
                      <a:pt x="14" y="22"/>
                      <a:pt x="13" y="25"/>
                      <a:pt x="12" y="30"/>
                    </a:cubicBezTo>
                    <a:cubicBezTo>
                      <a:pt x="3" y="28"/>
                      <a:pt x="3" y="28"/>
                      <a:pt x="3" y="28"/>
                    </a:cubicBezTo>
                    <a:cubicBezTo>
                      <a:pt x="4" y="19"/>
                      <a:pt x="6" y="14"/>
                      <a:pt x="9" y="10"/>
                    </a:cubicBezTo>
                    <a:cubicBezTo>
                      <a:pt x="13" y="3"/>
                      <a:pt x="20" y="0"/>
                      <a:pt x="28" y="0"/>
                    </a:cubicBezTo>
                    <a:cubicBezTo>
                      <a:pt x="36" y="0"/>
                      <a:pt x="43" y="4"/>
                      <a:pt x="47" y="10"/>
                    </a:cubicBezTo>
                    <a:cubicBezTo>
                      <a:pt x="50" y="16"/>
                      <a:pt x="52" y="22"/>
                      <a:pt x="52" y="30"/>
                    </a:cubicBezTo>
                    <a:cubicBezTo>
                      <a:pt x="52" y="38"/>
                      <a:pt x="50" y="45"/>
                      <a:pt x="46" y="50"/>
                    </a:cubicBezTo>
                    <a:cubicBezTo>
                      <a:pt x="42" y="55"/>
                      <a:pt x="37" y="57"/>
                      <a:pt x="28" y="60"/>
                    </a:cubicBezTo>
                    <a:cubicBezTo>
                      <a:pt x="19" y="63"/>
                      <a:pt x="16" y="65"/>
                      <a:pt x="13" y="68"/>
                    </a:cubicBezTo>
                    <a:cubicBezTo>
                      <a:pt x="11" y="70"/>
                      <a:pt x="10" y="74"/>
                      <a:pt x="10" y="80"/>
                    </a:cubicBezTo>
                    <a:cubicBezTo>
                      <a:pt x="10" y="91"/>
                      <a:pt x="16" y="99"/>
                      <a:pt x="27" y="99"/>
                    </a:cubicBezTo>
                    <a:cubicBezTo>
                      <a:pt x="33" y="99"/>
                      <a:pt x="38" y="96"/>
                      <a:pt x="41" y="92"/>
                    </a:cubicBezTo>
                    <a:cubicBezTo>
                      <a:pt x="43" y="88"/>
                      <a:pt x="44" y="85"/>
                      <a:pt x="45" y="77"/>
                    </a:cubicBezTo>
                    <a:lnTo>
                      <a:pt x="55"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05" name="Rectangle 323"/>
              <p:cNvSpPr>
                <a:spLocks noChangeArrowheads="1"/>
              </p:cNvSpPr>
              <p:nvPr/>
            </p:nvSpPr>
            <p:spPr bwMode="auto">
              <a:xfrm>
                <a:off x="1214" y="643"/>
                <a:ext cx="10"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06" name="Rectangle 324"/>
              <p:cNvSpPr>
                <a:spLocks noChangeArrowheads="1"/>
              </p:cNvSpPr>
              <p:nvPr/>
            </p:nvSpPr>
            <p:spPr bwMode="auto">
              <a:xfrm>
                <a:off x="1188" y="643"/>
                <a:ext cx="10"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07" name="Freeform 325"/>
              <p:cNvSpPr/>
              <p:nvPr/>
            </p:nvSpPr>
            <p:spPr bwMode="auto">
              <a:xfrm>
                <a:off x="1160" y="664"/>
                <a:ext cx="91" cy="181"/>
              </a:xfrm>
              <a:custGeom>
                <a:avLst/>
                <a:gdLst>
                  <a:gd name="T0" fmla="*/ 62 w 62"/>
                  <a:gd name="T1" fmla="*/ 90 h 125"/>
                  <a:gd name="T2" fmla="*/ 58 w 62"/>
                  <a:gd name="T3" fmla="*/ 108 h 125"/>
                  <a:gd name="T4" fmla="*/ 30 w 62"/>
                  <a:gd name="T5" fmla="*/ 125 h 125"/>
                  <a:gd name="T6" fmla="*/ 0 w 62"/>
                  <a:gd name="T7" fmla="*/ 89 h 125"/>
                  <a:gd name="T8" fmla="*/ 7 w 62"/>
                  <a:gd name="T9" fmla="*/ 66 h 125"/>
                  <a:gd name="T10" fmla="*/ 28 w 62"/>
                  <a:gd name="T11" fmla="*/ 53 h 125"/>
                  <a:gd name="T12" fmla="*/ 44 w 62"/>
                  <a:gd name="T13" fmla="*/ 46 h 125"/>
                  <a:gd name="T14" fmla="*/ 48 w 62"/>
                  <a:gd name="T15" fmla="*/ 33 h 125"/>
                  <a:gd name="T16" fmla="*/ 31 w 62"/>
                  <a:gd name="T17" fmla="*/ 13 h 125"/>
                  <a:gd name="T18" fmla="*/ 17 w 62"/>
                  <a:gd name="T19" fmla="*/ 22 h 125"/>
                  <a:gd name="T20" fmla="*/ 13 w 62"/>
                  <a:gd name="T21" fmla="*/ 34 h 125"/>
                  <a:gd name="T22" fmla="*/ 3 w 62"/>
                  <a:gd name="T23" fmla="*/ 31 h 125"/>
                  <a:gd name="T24" fmla="*/ 10 w 62"/>
                  <a:gd name="T25" fmla="*/ 10 h 125"/>
                  <a:gd name="T26" fmla="*/ 31 w 62"/>
                  <a:gd name="T27" fmla="*/ 0 h 125"/>
                  <a:gd name="T28" fmla="*/ 53 w 62"/>
                  <a:gd name="T29" fmla="*/ 11 h 125"/>
                  <a:gd name="T30" fmla="*/ 59 w 62"/>
                  <a:gd name="T31" fmla="*/ 33 h 125"/>
                  <a:gd name="T32" fmla="*/ 51 w 62"/>
                  <a:gd name="T33" fmla="*/ 56 h 125"/>
                  <a:gd name="T34" fmla="*/ 31 w 62"/>
                  <a:gd name="T35" fmla="*/ 68 h 125"/>
                  <a:gd name="T36" fmla="*/ 15 w 62"/>
                  <a:gd name="T37" fmla="*/ 76 h 125"/>
                  <a:gd name="T38" fmla="*/ 11 w 62"/>
                  <a:gd name="T39" fmla="*/ 90 h 125"/>
                  <a:gd name="T40" fmla="*/ 30 w 62"/>
                  <a:gd name="T41" fmla="*/ 111 h 125"/>
                  <a:gd name="T42" fmla="*/ 46 w 62"/>
                  <a:gd name="T43" fmla="*/ 103 h 125"/>
                  <a:gd name="T44" fmla="*/ 51 w 62"/>
                  <a:gd name="T45" fmla="*/ 87 h 125"/>
                  <a:gd name="T46" fmla="*/ 62 w 62"/>
                  <a:gd name="T47" fmla="*/ 9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125">
                    <a:moveTo>
                      <a:pt x="62" y="90"/>
                    </a:moveTo>
                    <a:cubicBezTo>
                      <a:pt x="61" y="99"/>
                      <a:pt x="60" y="103"/>
                      <a:pt x="58" y="108"/>
                    </a:cubicBezTo>
                    <a:cubicBezTo>
                      <a:pt x="53" y="119"/>
                      <a:pt x="43" y="125"/>
                      <a:pt x="30" y="125"/>
                    </a:cubicBezTo>
                    <a:cubicBezTo>
                      <a:pt x="12" y="125"/>
                      <a:pt x="0" y="111"/>
                      <a:pt x="0" y="89"/>
                    </a:cubicBezTo>
                    <a:cubicBezTo>
                      <a:pt x="0" y="80"/>
                      <a:pt x="2" y="72"/>
                      <a:pt x="7" y="66"/>
                    </a:cubicBezTo>
                    <a:cubicBezTo>
                      <a:pt x="11" y="61"/>
                      <a:pt x="15" y="58"/>
                      <a:pt x="28" y="53"/>
                    </a:cubicBezTo>
                    <a:cubicBezTo>
                      <a:pt x="37" y="50"/>
                      <a:pt x="41" y="49"/>
                      <a:pt x="44" y="46"/>
                    </a:cubicBezTo>
                    <a:cubicBezTo>
                      <a:pt x="47" y="43"/>
                      <a:pt x="48" y="39"/>
                      <a:pt x="48" y="33"/>
                    </a:cubicBezTo>
                    <a:cubicBezTo>
                      <a:pt x="48" y="22"/>
                      <a:pt x="41" y="13"/>
                      <a:pt x="31" y="13"/>
                    </a:cubicBezTo>
                    <a:cubicBezTo>
                      <a:pt x="25" y="13"/>
                      <a:pt x="20" y="16"/>
                      <a:pt x="17" y="22"/>
                    </a:cubicBezTo>
                    <a:cubicBezTo>
                      <a:pt x="15" y="25"/>
                      <a:pt x="14" y="28"/>
                      <a:pt x="13" y="34"/>
                    </a:cubicBezTo>
                    <a:cubicBezTo>
                      <a:pt x="3" y="31"/>
                      <a:pt x="3" y="31"/>
                      <a:pt x="3" y="31"/>
                    </a:cubicBezTo>
                    <a:cubicBezTo>
                      <a:pt x="4" y="20"/>
                      <a:pt x="6" y="15"/>
                      <a:pt x="10" y="10"/>
                    </a:cubicBezTo>
                    <a:cubicBezTo>
                      <a:pt x="15" y="3"/>
                      <a:pt x="22" y="0"/>
                      <a:pt x="31" y="0"/>
                    </a:cubicBezTo>
                    <a:cubicBezTo>
                      <a:pt x="41" y="0"/>
                      <a:pt x="48" y="4"/>
                      <a:pt x="53" y="11"/>
                    </a:cubicBezTo>
                    <a:cubicBezTo>
                      <a:pt x="57" y="17"/>
                      <a:pt x="59" y="25"/>
                      <a:pt x="59" y="33"/>
                    </a:cubicBezTo>
                    <a:cubicBezTo>
                      <a:pt x="59" y="43"/>
                      <a:pt x="56" y="51"/>
                      <a:pt x="51" y="56"/>
                    </a:cubicBezTo>
                    <a:cubicBezTo>
                      <a:pt x="47" y="61"/>
                      <a:pt x="42" y="64"/>
                      <a:pt x="31" y="68"/>
                    </a:cubicBezTo>
                    <a:cubicBezTo>
                      <a:pt x="21" y="71"/>
                      <a:pt x="18" y="73"/>
                      <a:pt x="15" y="76"/>
                    </a:cubicBezTo>
                    <a:cubicBezTo>
                      <a:pt x="12" y="79"/>
                      <a:pt x="11" y="84"/>
                      <a:pt x="11" y="90"/>
                    </a:cubicBezTo>
                    <a:cubicBezTo>
                      <a:pt x="11" y="103"/>
                      <a:pt x="18" y="111"/>
                      <a:pt x="30" y="111"/>
                    </a:cubicBezTo>
                    <a:cubicBezTo>
                      <a:pt x="37" y="111"/>
                      <a:pt x="43" y="109"/>
                      <a:pt x="46" y="103"/>
                    </a:cubicBezTo>
                    <a:cubicBezTo>
                      <a:pt x="49" y="99"/>
                      <a:pt x="50" y="95"/>
                      <a:pt x="51" y="87"/>
                    </a:cubicBezTo>
                    <a:lnTo>
                      <a:pt x="62"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08" name="Rectangle 326"/>
              <p:cNvSpPr>
                <a:spLocks noChangeArrowheads="1"/>
              </p:cNvSpPr>
              <p:nvPr/>
            </p:nvSpPr>
            <p:spPr bwMode="auto">
              <a:xfrm>
                <a:off x="2443" y="888"/>
                <a:ext cx="11" cy="2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09" name="Rectangle 327"/>
              <p:cNvSpPr>
                <a:spLocks noChangeArrowheads="1"/>
              </p:cNvSpPr>
              <p:nvPr/>
            </p:nvSpPr>
            <p:spPr bwMode="auto">
              <a:xfrm>
                <a:off x="2417" y="888"/>
                <a:ext cx="10" cy="22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10" name="Freeform 328"/>
              <p:cNvSpPr/>
              <p:nvPr/>
            </p:nvSpPr>
            <p:spPr bwMode="auto">
              <a:xfrm>
                <a:off x="2390" y="906"/>
                <a:ext cx="90" cy="184"/>
              </a:xfrm>
              <a:custGeom>
                <a:avLst/>
                <a:gdLst>
                  <a:gd name="T0" fmla="*/ 62 w 62"/>
                  <a:gd name="T1" fmla="*/ 91 h 126"/>
                  <a:gd name="T2" fmla="*/ 58 w 62"/>
                  <a:gd name="T3" fmla="*/ 109 h 126"/>
                  <a:gd name="T4" fmla="*/ 31 w 62"/>
                  <a:gd name="T5" fmla="*/ 126 h 126"/>
                  <a:gd name="T6" fmla="*/ 0 w 62"/>
                  <a:gd name="T7" fmla="*/ 90 h 126"/>
                  <a:gd name="T8" fmla="*/ 7 w 62"/>
                  <a:gd name="T9" fmla="*/ 67 h 126"/>
                  <a:gd name="T10" fmla="*/ 28 w 62"/>
                  <a:gd name="T11" fmla="*/ 54 h 126"/>
                  <a:gd name="T12" fmla="*/ 44 w 62"/>
                  <a:gd name="T13" fmla="*/ 46 h 126"/>
                  <a:gd name="T14" fmla="*/ 48 w 62"/>
                  <a:gd name="T15" fmla="*/ 34 h 126"/>
                  <a:gd name="T16" fmla="*/ 31 w 62"/>
                  <a:gd name="T17" fmla="*/ 14 h 126"/>
                  <a:gd name="T18" fmla="*/ 17 w 62"/>
                  <a:gd name="T19" fmla="*/ 23 h 126"/>
                  <a:gd name="T20" fmla="*/ 13 w 62"/>
                  <a:gd name="T21" fmla="*/ 34 h 126"/>
                  <a:gd name="T22" fmla="*/ 3 w 62"/>
                  <a:gd name="T23" fmla="*/ 32 h 126"/>
                  <a:gd name="T24" fmla="*/ 10 w 62"/>
                  <a:gd name="T25" fmla="*/ 11 h 126"/>
                  <a:gd name="T26" fmla="*/ 31 w 62"/>
                  <a:gd name="T27" fmla="*/ 0 h 126"/>
                  <a:gd name="T28" fmla="*/ 53 w 62"/>
                  <a:gd name="T29" fmla="*/ 12 h 126"/>
                  <a:gd name="T30" fmla="*/ 59 w 62"/>
                  <a:gd name="T31" fmla="*/ 34 h 126"/>
                  <a:gd name="T32" fmla="*/ 51 w 62"/>
                  <a:gd name="T33" fmla="*/ 57 h 126"/>
                  <a:gd name="T34" fmla="*/ 31 w 62"/>
                  <a:gd name="T35" fmla="*/ 69 h 126"/>
                  <a:gd name="T36" fmla="*/ 15 w 62"/>
                  <a:gd name="T37" fmla="*/ 77 h 126"/>
                  <a:gd name="T38" fmla="*/ 11 w 62"/>
                  <a:gd name="T39" fmla="*/ 91 h 126"/>
                  <a:gd name="T40" fmla="*/ 30 w 62"/>
                  <a:gd name="T41" fmla="*/ 112 h 126"/>
                  <a:gd name="T42" fmla="*/ 46 w 62"/>
                  <a:gd name="T43" fmla="*/ 104 h 126"/>
                  <a:gd name="T44" fmla="*/ 51 w 62"/>
                  <a:gd name="T45" fmla="*/ 88 h 126"/>
                  <a:gd name="T46" fmla="*/ 62 w 62"/>
                  <a:gd name="T47" fmla="*/ 9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126">
                    <a:moveTo>
                      <a:pt x="62" y="91"/>
                    </a:moveTo>
                    <a:cubicBezTo>
                      <a:pt x="61" y="100"/>
                      <a:pt x="60" y="104"/>
                      <a:pt x="58" y="109"/>
                    </a:cubicBezTo>
                    <a:cubicBezTo>
                      <a:pt x="53" y="120"/>
                      <a:pt x="43" y="126"/>
                      <a:pt x="31" y="126"/>
                    </a:cubicBezTo>
                    <a:cubicBezTo>
                      <a:pt x="12" y="126"/>
                      <a:pt x="0" y="112"/>
                      <a:pt x="0" y="90"/>
                    </a:cubicBezTo>
                    <a:cubicBezTo>
                      <a:pt x="0" y="81"/>
                      <a:pt x="2" y="72"/>
                      <a:pt x="7" y="67"/>
                    </a:cubicBezTo>
                    <a:cubicBezTo>
                      <a:pt x="11" y="62"/>
                      <a:pt x="15" y="59"/>
                      <a:pt x="28" y="54"/>
                    </a:cubicBezTo>
                    <a:cubicBezTo>
                      <a:pt x="37" y="51"/>
                      <a:pt x="41" y="49"/>
                      <a:pt x="44" y="46"/>
                    </a:cubicBezTo>
                    <a:cubicBezTo>
                      <a:pt x="47" y="44"/>
                      <a:pt x="48" y="39"/>
                      <a:pt x="48" y="34"/>
                    </a:cubicBezTo>
                    <a:cubicBezTo>
                      <a:pt x="48" y="22"/>
                      <a:pt x="41" y="14"/>
                      <a:pt x="31" y="14"/>
                    </a:cubicBezTo>
                    <a:cubicBezTo>
                      <a:pt x="25" y="14"/>
                      <a:pt x="20" y="17"/>
                      <a:pt x="17" y="23"/>
                    </a:cubicBezTo>
                    <a:cubicBezTo>
                      <a:pt x="15" y="26"/>
                      <a:pt x="14" y="28"/>
                      <a:pt x="13" y="34"/>
                    </a:cubicBezTo>
                    <a:cubicBezTo>
                      <a:pt x="3" y="32"/>
                      <a:pt x="3" y="32"/>
                      <a:pt x="3" y="32"/>
                    </a:cubicBezTo>
                    <a:cubicBezTo>
                      <a:pt x="4" y="21"/>
                      <a:pt x="6" y="16"/>
                      <a:pt x="10" y="11"/>
                    </a:cubicBezTo>
                    <a:cubicBezTo>
                      <a:pt x="15" y="4"/>
                      <a:pt x="22" y="0"/>
                      <a:pt x="31" y="0"/>
                    </a:cubicBezTo>
                    <a:cubicBezTo>
                      <a:pt x="41" y="0"/>
                      <a:pt x="48" y="5"/>
                      <a:pt x="53" y="12"/>
                    </a:cubicBezTo>
                    <a:cubicBezTo>
                      <a:pt x="57" y="18"/>
                      <a:pt x="59" y="26"/>
                      <a:pt x="59" y="34"/>
                    </a:cubicBezTo>
                    <a:cubicBezTo>
                      <a:pt x="59" y="44"/>
                      <a:pt x="56" y="52"/>
                      <a:pt x="51" y="57"/>
                    </a:cubicBezTo>
                    <a:cubicBezTo>
                      <a:pt x="47" y="62"/>
                      <a:pt x="42" y="65"/>
                      <a:pt x="31" y="69"/>
                    </a:cubicBezTo>
                    <a:cubicBezTo>
                      <a:pt x="21" y="72"/>
                      <a:pt x="18" y="73"/>
                      <a:pt x="15" y="77"/>
                    </a:cubicBezTo>
                    <a:cubicBezTo>
                      <a:pt x="12" y="80"/>
                      <a:pt x="11" y="84"/>
                      <a:pt x="11" y="91"/>
                    </a:cubicBezTo>
                    <a:cubicBezTo>
                      <a:pt x="11" y="104"/>
                      <a:pt x="18" y="112"/>
                      <a:pt x="30" y="112"/>
                    </a:cubicBezTo>
                    <a:cubicBezTo>
                      <a:pt x="37" y="112"/>
                      <a:pt x="43" y="109"/>
                      <a:pt x="46" y="104"/>
                    </a:cubicBezTo>
                    <a:cubicBezTo>
                      <a:pt x="49" y="100"/>
                      <a:pt x="50" y="96"/>
                      <a:pt x="51" y="88"/>
                    </a:cubicBezTo>
                    <a:lnTo>
                      <a:pt x="62"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11" name="Rectangle 329"/>
              <p:cNvSpPr>
                <a:spLocks noChangeArrowheads="1"/>
              </p:cNvSpPr>
              <p:nvPr/>
            </p:nvSpPr>
            <p:spPr bwMode="auto">
              <a:xfrm>
                <a:off x="2065" y="1760"/>
                <a:ext cx="37" cy="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12" name="Freeform 330"/>
              <p:cNvSpPr/>
              <p:nvPr/>
            </p:nvSpPr>
            <p:spPr bwMode="auto">
              <a:xfrm>
                <a:off x="1908" y="732"/>
                <a:ext cx="42" cy="28"/>
              </a:xfrm>
              <a:custGeom>
                <a:avLst/>
                <a:gdLst>
                  <a:gd name="T0" fmla="*/ 25 w 29"/>
                  <a:gd name="T1" fmla="*/ 19 h 19"/>
                  <a:gd name="T2" fmla="*/ 25 w 29"/>
                  <a:gd name="T3" fmla="*/ 12 h 19"/>
                  <a:gd name="T4" fmla="*/ 28 w 29"/>
                  <a:gd name="T5" fmla="*/ 4 h 19"/>
                  <a:gd name="T6" fmla="*/ 21 w 29"/>
                  <a:gd name="T7" fmla="*/ 2 h 19"/>
                  <a:gd name="T8" fmla="*/ 14 w 29"/>
                  <a:gd name="T9" fmla="*/ 0 h 19"/>
                  <a:gd name="T10" fmla="*/ 12 w 29"/>
                  <a:gd name="T11" fmla="*/ 3 h 19"/>
                  <a:gd name="T12" fmla="*/ 11 w 29"/>
                  <a:gd name="T13" fmla="*/ 1 h 19"/>
                  <a:gd name="T14" fmla="*/ 8 w 29"/>
                  <a:gd name="T15" fmla="*/ 2 h 19"/>
                  <a:gd name="T16" fmla="*/ 1 w 29"/>
                  <a:gd name="T17" fmla="*/ 13 h 19"/>
                  <a:gd name="T18" fmla="*/ 1 w 29"/>
                  <a:gd name="T19" fmla="*/ 18 h 19"/>
                  <a:gd name="T20" fmla="*/ 7 w 29"/>
                  <a:gd name="T21" fmla="*/ 19 h 19"/>
                  <a:gd name="T22" fmla="*/ 25 w 29"/>
                  <a:gd name="T2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19">
                    <a:moveTo>
                      <a:pt x="25" y="19"/>
                    </a:moveTo>
                    <a:cubicBezTo>
                      <a:pt x="25" y="19"/>
                      <a:pt x="28" y="19"/>
                      <a:pt x="25" y="12"/>
                    </a:cubicBezTo>
                    <a:cubicBezTo>
                      <a:pt x="25" y="12"/>
                      <a:pt x="29" y="9"/>
                      <a:pt x="28" y="4"/>
                    </a:cubicBezTo>
                    <a:cubicBezTo>
                      <a:pt x="28" y="4"/>
                      <a:pt x="24" y="1"/>
                      <a:pt x="21" y="2"/>
                    </a:cubicBezTo>
                    <a:cubicBezTo>
                      <a:pt x="21" y="2"/>
                      <a:pt x="13" y="1"/>
                      <a:pt x="14" y="0"/>
                    </a:cubicBezTo>
                    <a:cubicBezTo>
                      <a:pt x="14" y="0"/>
                      <a:pt x="13" y="1"/>
                      <a:pt x="12" y="3"/>
                    </a:cubicBezTo>
                    <a:cubicBezTo>
                      <a:pt x="11" y="1"/>
                      <a:pt x="11" y="1"/>
                      <a:pt x="11" y="1"/>
                    </a:cubicBezTo>
                    <a:cubicBezTo>
                      <a:pt x="11" y="1"/>
                      <a:pt x="9" y="0"/>
                      <a:pt x="8" y="2"/>
                    </a:cubicBezTo>
                    <a:cubicBezTo>
                      <a:pt x="1" y="13"/>
                      <a:pt x="1" y="13"/>
                      <a:pt x="1" y="13"/>
                    </a:cubicBezTo>
                    <a:cubicBezTo>
                      <a:pt x="1" y="13"/>
                      <a:pt x="0" y="17"/>
                      <a:pt x="1" y="18"/>
                    </a:cubicBezTo>
                    <a:cubicBezTo>
                      <a:pt x="1" y="18"/>
                      <a:pt x="3" y="19"/>
                      <a:pt x="7" y="19"/>
                    </a:cubicBezTo>
                    <a:cubicBezTo>
                      <a:pt x="25" y="19"/>
                      <a:pt x="25" y="19"/>
                      <a:pt x="25" y="1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13" name="Freeform 331"/>
              <p:cNvSpPr/>
              <p:nvPr/>
            </p:nvSpPr>
            <p:spPr bwMode="auto">
              <a:xfrm>
                <a:off x="1924" y="733"/>
                <a:ext cx="5" cy="22"/>
              </a:xfrm>
              <a:custGeom>
                <a:avLst/>
                <a:gdLst>
                  <a:gd name="T0" fmla="*/ 1 w 3"/>
                  <a:gd name="T1" fmla="*/ 13 h 15"/>
                  <a:gd name="T2" fmla="*/ 3 w 3"/>
                  <a:gd name="T3" fmla="*/ 0 h 15"/>
                  <a:gd name="T4" fmla="*/ 2 w 3"/>
                  <a:gd name="T5" fmla="*/ 15 h 15"/>
                  <a:gd name="T6" fmla="*/ 1 w 3"/>
                  <a:gd name="T7" fmla="*/ 13 h 15"/>
                </a:gdLst>
                <a:ahLst/>
                <a:cxnLst>
                  <a:cxn ang="0">
                    <a:pos x="T0" y="T1"/>
                  </a:cxn>
                  <a:cxn ang="0">
                    <a:pos x="T2" y="T3"/>
                  </a:cxn>
                  <a:cxn ang="0">
                    <a:pos x="T4" y="T5"/>
                  </a:cxn>
                  <a:cxn ang="0">
                    <a:pos x="T6" y="T7"/>
                  </a:cxn>
                </a:cxnLst>
                <a:rect l="0" t="0" r="r" b="b"/>
                <a:pathLst>
                  <a:path w="3" h="15">
                    <a:moveTo>
                      <a:pt x="1" y="13"/>
                    </a:moveTo>
                    <a:cubicBezTo>
                      <a:pt x="1" y="13"/>
                      <a:pt x="0" y="2"/>
                      <a:pt x="3" y="0"/>
                    </a:cubicBezTo>
                    <a:cubicBezTo>
                      <a:pt x="3" y="0"/>
                      <a:pt x="2" y="12"/>
                      <a:pt x="2" y="15"/>
                    </a:cubicBezTo>
                    <a:cubicBezTo>
                      <a:pt x="1" y="13"/>
                      <a:pt x="1" y="13"/>
                      <a:pt x="1" y="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14" name="Freeform 332"/>
              <p:cNvSpPr/>
              <p:nvPr/>
            </p:nvSpPr>
            <p:spPr bwMode="auto">
              <a:xfrm>
                <a:off x="1946" y="736"/>
                <a:ext cx="1"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15" name="Freeform 333"/>
              <p:cNvSpPr>
                <a:spLocks noEditPoints="1"/>
              </p:cNvSpPr>
              <p:nvPr/>
            </p:nvSpPr>
            <p:spPr bwMode="auto">
              <a:xfrm>
                <a:off x="1934" y="738"/>
                <a:ext cx="15" cy="22"/>
              </a:xfrm>
              <a:custGeom>
                <a:avLst/>
                <a:gdLst>
                  <a:gd name="T0" fmla="*/ 6 w 10"/>
                  <a:gd name="T1" fmla="*/ 8 h 15"/>
                  <a:gd name="T2" fmla="*/ 5 w 10"/>
                  <a:gd name="T3" fmla="*/ 12 h 15"/>
                  <a:gd name="T4" fmla="*/ 7 w 10"/>
                  <a:gd name="T5" fmla="*/ 15 h 15"/>
                  <a:gd name="T6" fmla="*/ 6 w 10"/>
                  <a:gd name="T7" fmla="*/ 8 h 15"/>
                  <a:gd name="T8" fmla="*/ 9 w 10"/>
                  <a:gd name="T9" fmla="*/ 0 h 15"/>
                  <a:gd name="T10" fmla="*/ 7 w 10"/>
                  <a:gd name="T11" fmla="*/ 6 h 15"/>
                  <a:gd name="T12" fmla="*/ 0 w 10"/>
                  <a:gd name="T13" fmla="*/ 10 h 15"/>
                  <a:gd name="T14" fmla="*/ 1 w 10"/>
                  <a:gd name="T15" fmla="*/ 10 h 15"/>
                  <a:gd name="T16" fmla="*/ 2 w 10"/>
                  <a:gd name="T17" fmla="*/ 10 h 15"/>
                  <a:gd name="T18" fmla="*/ 6 w 10"/>
                  <a:gd name="T19" fmla="*/ 8 h 15"/>
                  <a:gd name="T20" fmla="*/ 6 w 10"/>
                  <a:gd name="T21" fmla="*/ 8 h 15"/>
                  <a:gd name="T22" fmla="*/ 9 w 10"/>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5">
                    <a:moveTo>
                      <a:pt x="6" y="8"/>
                    </a:moveTo>
                    <a:cubicBezTo>
                      <a:pt x="6" y="8"/>
                      <a:pt x="10" y="12"/>
                      <a:pt x="5" y="12"/>
                    </a:cubicBezTo>
                    <a:cubicBezTo>
                      <a:pt x="6" y="13"/>
                      <a:pt x="6" y="14"/>
                      <a:pt x="7" y="15"/>
                    </a:cubicBezTo>
                    <a:cubicBezTo>
                      <a:pt x="10" y="13"/>
                      <a:pt x="6" y="8"/>
                      <a:pt x="6" y="8"/>
                    </a:cubicBezTo>
                    <a:moveTo>
                      <a:pt x="9" y="0"/>
                    </a:moveTo>
                    <a:cubicBezTo>
                      <a:pt x="9" y="2"/>
                      <a:pt x="7" y="6"/>
                      <a:pt x="7" y="6"/>
                    </a:cubicBezTo>
                    <a:cubicBezTo>
                      <a:pt x="0" y="10"/>
                      <a:pt x="0" y="10"/>
                      <a:pt x="0" y="10"/>
                    </a:cubicBezTo>
                    <a:cubicBezTo>
                      <a:pt x="1" y="10"/>
                      <a:pt x="1" y="10"/>
                      <a:pt x="1" y="10"/>
                    </a:cubicBezTo>
                    <a:cubicBezTo>
                      <a:pt x="1" y="10"/>
                      <a:pt x="1" y="10"/>
                      <a:pt x="2" y="10"/>
                    </a:cubicBezTo>
                    <a:cubicBezTo>
                      <a:pt x="6" y="8"/>
                      <a:pt x="6" y="8"/>
                      <a:pt x="6" y="8"/>
                    </a:cubicBezTo>
                    <a:cubicBezTo>
                      <a:pt x="6" y="8"/>
                      <a:pt x="6" y="8"/>
                      <a:pt x="6" y="8"/>
                    </a:cubicBezTo>
                    <a:cubicBezTo>
                      <a:pt x="10" y="4"/>
                      <a:pt x="9" y="1"/>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16" name="Freeform 334"/>
              <p:cNvSpPr>
                <a:spLocks noEditPoints="1"/>
              </p:cNvSpPr>
              <p:nvPr/>
            </p:nvSpPr>
            <p:spPr bwMode="auto">
              <a:xfrm>
                <a:off x="1910" y="736"/>
                <a:ext cx="16" cy="19"/>
              </a:xfrm>
              <a:custGeom>
                <a:avLst/>
                <a:gdLst>
                  <a:gd name="T0" fmla="*/ 10 w 11"/>
                  <a:gd name="T1" fmla="*/ 4 h 13"/>
                  <a:gd name="T2" fmla="*/ 11 w 11"/>
                  <a:gd name="T3" fmla="*/ 2 h 13"/>
                  <a:gd name="T4" fmla="*/ 10 w 11"/>
                  <a:gd name="T5" fmla="*/ 4 h 13"/>
                  <a:gd name="T6" fmla="*/ 11 w 11"/>
                  <a:gd name="T7" fmla="*/ 11 h 13"/>
                  <a:gd name="T8" fmla="*/ 8 w 11"/>
                  <a:gd name="T9" fmla="*/ 12 h 13"/>
                  <a:gd name="T10" fmla="*/ 7 w 11"/>
                  <a:gd name="T11" fmla="*/ 10 h 13"/>
                  <a:gd name="T12" fmla="*/ 10 w 11"/>
                  <a:gd name="T13" fmla="*/ 4 h 13"/>
                  <a:gd name="T14" fmla="*/ 11 w 11"/>
                  <a:gd name="T15" fmla="*/ 0 h 13"/>
                  <a:gd name="T16" fmla="*/ 6 w 11"/>
                  <a:gd name="T17" fmla="*/ 8 h 13"/>
                  <a:gd name="T18" fmla="*/ 9 w 11"/>
                  <a:gd name="T19" fmla="*/ 13 h 13"/>
                  <a:gd name="T20" fmla="*/ 11 w 11"/>
                  <a:gd name="T21" fmla="*/ 11 h 13"/>
                  <a:gd name="T22" fmla="*/ 11 w 11"/>
                  <a:gd name="T23" fmla="*/ 0 h 13"/>
                  <a:gd name="T24" fmla="*/ 11 w 11"/>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3">
                    <a:moveTo>
                      <a:pt x="10" y="4"/>
                    </a:moveTo>
                    <a:cubicBezTo>
                      <a:pt x="10" y="3"/>
                      <a:pt x="11" y="2"/>
                      <a:pt x="11" y="2"/>
                    </a:cubicBezTo>
                    <a:cubicBezTo>
                      <a:pt x="11" y="2"/>
                      <a:pt x="11" y="3"/>
                      <a:pt x="10" y="4"/>
                    </a:cubicBezTo>
                    <a:cubicBezTo>
                      <a:pt x="10" y="6"/>
                      <a:pt x="11" y="11"/>
                      <a:pt x="11" y="11"/>
                    </a:cubicBezTo>
                    <a:cubicBezTo>
                      <a:pt x="9" y="12"/>
                      <a:pt x="8" y="12"/>
                      <a:pt x="8" y="12"/>
                    </a:cubicBezTo>
                    <a:cubicBezTo>
                      <a:pt x="5" y="12"/>
                      <a:pt x="7" y="10"/>
                      <a:pt x="7" y="10"/>
                    </a:cubicBezTo>
                    <a:cubicBezTo>
                      <a:pt x="9" y="8"/>
                      <a:pt x="10" y="5"/>
                      <a:pt x="10" y="4"/>
                    </a:cubicBezTo>
                    <a:moveTo>
                      <a:pt x="11" y="0"/>
                    </a:moveTo>
                    <a:cubicBezTo>
                      <a:pt x="6" y="8"/>
                      <a:pt x="6" y="8"/>
                      <a:pt x="6" y="8"/>
                    </a:cubicBezTo>
                    <a:cubicBezTo>
                      <a:pt x="0" y="11"/>
                      <a:pt x="5" y="12"/>
                      <a:pt x="9" y="13"/>
                    </a:cubicBezTo>
                    <a:cubicBezTo>
                      <a:pt x="9" y="12"/>
                      <a:pt x="10" y="12"/>
                      <a:pt x="11" y="11"/>
                    </a:cubicBezTo>
                    <a:cubicBezTo>
                      <a:pt x="10" y="7"/>
                      <a:pt x="11" y="0"/>
                      <a:pt x="11" y="0"/>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17" name="Freeform 335"/>
              <p:cNvSpPr>
                <a:spLocks noEditPoints="1"/>
              </p:cNvSpPr>
              <p:nvPr/>
            </p:nvSpPr>
            <p:spPr bwMode="auto">
              <a:xfrm>
                <a:off x="1930" y="735"/>
                <a:ext cx="17" cy="17"/>
              </a:xfrm>
              <a:custGeom>
                <a:avLst/>
                <a:gdLst>
                  <a:gd name="T0" fmla="*/ 5 w 12"/>
                  <a:gd name="T1" fmla="*/ 4 h 12"/>
                  <a:gd name="T2" fmla="*/ 5 w 12"/>
                  <a:gd name="T3" fmla="*/ 2 h 12"/>
                  <a:gd name="T4" fmla="*/ 7 w 12"/>
                  <a:gd name="T5" fmla="*/ 2 h 12"/>
                  <a:gd name="T6" fmla="*/ 2 w 12"/>
                  <a:gd name="T7" fmla="*/ 11 h 12"/>
                  <a:gd name="T8" fmla="*/ 5 w 12"/>
                  <a:gd name="T9" fmla="*/ 4 h 12"/>
                  <a:gd name="T10" fmla="*/ 5 w 12"/>
                  <a:gd name="T11" fmla="*/ 4 h 12"/>
                  <a:gd name="T12" fmla="*/ 6 w 12"/>
                  <a:gd name="T13" fmla="*/ 0 h 12"/>
                  <a:gd name="T14" fmla="*/ 4 w 12"/>
                  <a:gd name="T15" fmla="*/ 1 h 12"/>
                  <a:gd name="T16" fmla="*/ 0 w 12"/>
                  <a:gd name="T17" fmla="*/ 12 h 12"/>
                  <a:gd name="T18" fmla="*/ 1 w 12"/>
                  <a:gd name="T19" fmla="*/ 12 h 12"/>
                  <a:gd name="T20" fmla="*/ 2 w 12"/>
                  <a:gd name="T21" fmla="*/ 12 h 12"/>
                  <a:gd name="T22" fmla="*/ 9 w 12"/>
                  <a:gd name="T23" fmla="*/ 4 h 12"/>
                  <a:gd name="T24" fmla="*/ 6 w 1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
                    <a:moveTo>
                      <a:pt x="5" y="4"/>
                    </a:moveTo>
                    <a:cubicBezTo>
                      <a:pt x="2" y="2"/>
                      <a:pt x="3" y="2"/>
                      <a:pt x="5" y="2"/>
                    </a:cubicBezTo>
                    <a:cubicBezTo>
                      <a:pt x="6" y="2"/>
                      <a:pt x="7" y="2"/>
                      <a:pt x="7" y="2"/>
                    </a:cubicBezTo>
                    <a:cubicBezTo>
                      <a:pt x="12" y="3"/>
                      <a:pt x="2" y="11"/>
                      <a:pt x="2" y="11"/>
                    </a:cubicBezTo>
                    <a:cubicBezTo>
                      <a:pt x="8" y="5"/>
                      <a:pt x="6" y="4"/>
                      <a:pt x="5" y="4"/>
                    </a:cubicBezTo>
                    <a:cubicBezTo>
                      <a:pt x="5" y="4"/>
                      <a:pt x="5" y="4"/>
                      <a:pt x="5" y="4"/>
                    </a:cubicBezTo>
                    <a:moveTo>
                      <a:pt x="6" y="0"/>
                    </a:moveTo>
                    <a:cubicBezTo>
                      <a:pt x="5" y="0"/>
                      <a:pt x="4" y="1"/>
                      <a:pt x="4" y="1"/>
                    </a:cubicBezTo>
                    <a:cubicBezTo>
                      <a:pt x="2" y="1"/>
                      <a:pt x="1" y="8"/>
                      <a:pt x="0" y="12"/>
                    </a:cubicBezTo>
                    <a:cubicBezTo>
                      <a:pt x="0" y="12"/>
                      <a:pt x="1" y="12"/>
                      <a:pt x="1" y="12"/>
                    </a:cubicBezTo>
                    <a:cubicBezTo>
                      <a:pt x="1" y="12"/>
                      <a:pt x="2" y="12"/>
                      <a:pt x="2" y="12"/>
                    </a:cubicBezTo>
                    <a:cubicBezTo>
                      <a:pt x="9" y="5"/>
                      <a:pt x="9" y="4"/>
                      <a:pt x="9" y="4"/>
                    </a:cubicBezTo>
                    <a:cubicBezTo>
                      <a:pt x="10" y="1"/>
                      <a:pt x="8"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18" name="Freeform 336"/>
              <p:cNvSpPr/>
              <p:nvPr/>
            </p:nvSpPr>
            <p:spPr bwMode="auto">
              <a:xfrm>
                <a:off x="1937" y="749"/>
                <a:ext cx="12" cy="6"/>
              </a:xfrm>
              <a:custGeom>
                <a:avLst/>
                <a:gdLst>
                  <a:gd name="T0" fmla="*/ 4 w 8"/>
                  <a:gd name="T1" fmla="*/ 0 h 4"/>
                  <a:gd name="T2" fmla="*/ 0 w 8"/>
                  <a:gd name="T3" fmla="*/ 2 h 4"/>
                  <a:gd name="T4" fmla="*/ 3 w 8"/>
                  <a:gd name="T5" fmla="*/ 4 h 4"/>
                  <a:gd name="T6" fmla="*/ 4 w 8"/>
                  <a:gd name="T7" fmla="*/ 0 h 4"/>
                  <a:gd name="T8" fmla="*/ 4 w 8"/>
                  <a:gd name="T9" fmla="*/ 0 h 4"/>
                  <a:gd name="T10" fmla="*/ 4 w 8"/>
                  <a:gd name="T11" fmla="*/ 0 h 4"/>
                  <a:gd name="T12" fmla="*/ 4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4" y="0"/>
                    </a:moveTo>
                    <a:cubicBezTo>
                      <a:pt x="0" y="2"/>
                      <a:pt x="0" y="2"/>
                      <a:pt x="0" y="2"/>
                    </a:cubicBezTo>
                    <a:cubicBezTo>
                      <a:pt x="1" y="3"/>
                      <a:pt x="2" y="3"/>
                      <a:pt x="3" y="4"/>
                    </a:cubicBezTo>
                    <a:cubicBezTo>
                      <a:pt x="8" y="4"/>
                      <a:pt x="4" y="0"/>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19" name="Freeform 337"/>
              <p:cNvSpPr/>
              <p:nvPr/>
            </p:nvSpPr>
            <p:spPr bwMode="auto">
              <a:xfrm>
                <a:off x="1870" y="749"/>
                <a:ext cx="115" cy="141"/>
              </a:xfrm>
              <a:custGeom>
                <a:avLst/>
                <a:gdLst>
                  <a:gd name="T0" fmla="*/ 34 w 79"/>
                  <a:gd name="T1" fmla="*/ 7 h 97"/>
                  <a:gd name="T2" fmla="*/ 18 w 79"/>
                  <a:gd name="T3" fmla="*/ 27 h 97"/>
                  <a:gd name="T4" fmla="*/ 17 w 79"/>
                  <a:gd name="T5" fmla="*/ 35 h 97"/>
                  <a:gd name="T6" fmla="*/ 18 w 79"/>
                  <a:gd name="T7" fmla="*/ 41 h 97"/>
                  <a:gd name="T8" fmla="*/ 16 w 79"/>
                  <a:gd name="T9" fmla="*/ 48 h 97"/>
                  <a:gd name="T10" fmla="*/ 16 w 79"/>
                  <a:gd name="T11" fmla="*/ 52 h 97"/>
                  <a:gd name="T12" fmla="*/ 16 w 79"/>
                  <a:gd name="T13" fmla="*/ 56 h 97"/>
                  <a:gd name="T14" fmla="*/ 16 w 79"/>
                  <a:gd name="T15" fmla="*/ 59 h 97"/>
                  <a:gd name="T16" fmla="*/ 16 w 79"/>
                  <a:gd name="T17" fmla="*/ 61 h 97"/>
                  <a:gd name="T18" fmla="*/ 15 w 79"/>
                  <a:gd name="T19" fmla="*/ 67 h 97"/>
                  <a:gd name="T20" fmla="*/ 12 w 79"/>
                  <a:gd name="T21" fmla="*/ 83 h 97"/>
                  <a:gd name="T22" fmla="*/ 11 w 79"/>
                  <a:gd name="T23" fmla="*/ 88 h 97"/>
                  <a:gd name="T24" fmla="*/ 5 w 79"/>
                  <a:gd name="T25" fmla="*/ 93 h 97"/>
                  <a:gd name="T26" fmla="*/ 24 w 79"/>
                  <a:gd name="T27" fmla="*/ 96 h 97"/>
                  <a:gd name="T28" fmla="*/ 55 w 79"/>
                  <a:gd name="T29" fmla="*/ 95 h 97"/>
                  <a:gd name="T30" fmla="*/ 68 w 79"/>
                  <a:gd name="T31" fmla="*/ 94 h 97"/>
                  <a:gd name="T32" fmla="*/ 77 w 79"/>
                  <a:gd name="T33" fmla="*/ 91 h 97"/>
                  <a:gd name="T34" fmla="*/ 77 w 79"/>
                  <a:gd name="T35" fmla="*/ 87 h 97"/>
                  <a:gd name="T36" fmla="*/ 72 w 79"/>
                  <a:gd name="T37" fmla="*/ 84 h 97"/>
                  <a:gd name="T38" fmla="*/ 67 w 79"/>
                  <a:gd name="T39" fmla="*/ 84 h 97"/>
                  <a:gd name="T40" fmla="*/ 67 w 79"/>
                  <a:gd name="T41" fmla="*/ 79 h 97"/>
                  <a:gd name="T42" fmla="*/ 65 w 79"/>
                  <a:gd name="T43" fmla="*/ 75 h 97"/>
                  <a:gd name="T44" fmla="*/ 66 w 79"/>
                  <a:gd name="T45" fmla="*/ 61 h 97"/>
                  <a:gd name="T46" fmla="*/ 66 w 79"/>
                  <a:gd name="T47" fmla="*/ 50 h 97"/>
                  <a:gd name="T48" fmla="*/ 66 w 79"/>
                  <a:gd name="T49" fmla="*/ 46 h 97"/>
                  <a:gd name="T50" fmla="*/ 66 w 79"/>
                  <a:gd name="T51" fmla="*/ 39 h 97"/>
                  <a:gd name="T52" fmla="*/ 66 w 79"/>
                  <a:gd name="T53" fmla="*/ 30 h 97"/>
                  <a:gd name="T54" fmla="*/ 60 w 79"/>
                  <a:gd name="T55" fmla="*/ 18 h 97"/>
                  <a:gd name="T56" fmla="*/ 45 w 79"/>
                  <a:gd name="T57" fmla="*/ 2 h 97"/>
                  <a:gd name="T58" fmla="*/ 34 w 79"/>
                  <a:gd name="T59"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7">
                    <a:moveTo>
                      <a:pt x="34" y="7"/>
                    </a:moveTo>
                    <a:cubicBezTo>
                      <a:pt x="34" y="7"/>
                      <a:pt x="18" y="9"/>
                      <a:pt x="18" y="27"/>
                    </a:cubicBezTo>
                    <a:cubicBezTo>
                      <a:pt x="17" y="35"/>
                      <a:pt x="17" y="35"/>
                      <a:pt x="17" y="35"/>
                    </a:cubicBezTo>
                    <a:cubicBezTo>
                      <a:pt x="17" y="35"/>
                      <a:pt x="17" y="39"/>
                      <a:pt x="18" y="41"/>
                    </a:cubicBezTo>
                    <a:cubicBezTo>
                      <a:pt x="18" y="41"/>
                      <a:pt x="18" y="42"/>
                      <a:pt x="16" y="48"/>
                    </a:cubicBezTo>
                    <a:cubicBezTo>
                      <a:pt x="16" y="48"/>
                      <a:pt x="16" y="49"/>
                      <a:pt x="16" y="52"/>
                    </a:cubicBezTo>
                    <a:cubicBezTo>
                      <a:pt x="16" y="56"/>
                      <a:pt x="16" y="56"/>
                      <a:pt x="16" y="56"/>
                    </a:cubicBezTo>
                    <a:cubicBezTo>
                      <a:pt x="16" y="56"/>
                      <a:pt x="16" y="57"/>
                      <a:pt x="16" y="59"/>
                    </a:cubicBezTo>
                    <a:cubicBezTo>
                      <a:pt x="16" y="59"/>
                      <a:pt x="18" y="60"/>
                      <a:pt x="16" y="61"/>
                    </a:cubicBezTo>
                    <a:cubicBezTo>
                      <a:pt x="16" y="61"/>
                      <a:pt x="15" y="61"/>
                      <a:pt x="15" y="67"/>
                    </a:cubicBezTo>
                    <a:cubicBezTo>
                      <a:pt x="15" y="67"/>
                      <a:pt x="14" y="81"/>
                      <a:pt x="12" y="83"/>
                    </a:cubicBezTo>
                    <a:cubicBezTo>
                      <a:pt x="12" y="83"/>
                      <a:pt x="11" y="85"/>
                      <a:pt x="11" y="88"/>
                    </a:cubicBezTo>
                    <a:cubicBezTo>
                      <a:pt x="11" y="88"/>
                      <a:pt x="0" y="88"/>
                      <a:pt x="5" y="93"/>
                    </a:cubicBezTo>
                    <a:cubicBezTo>
                      <a:pt x="5" y="93"/>
                      <a:pt x="18" y="97"/>
                      <a:pt x="24" y="96"/>
                    </a:cubicBezTo>
                    <a:cubicBezTo>
                      <a:pt x="24" y="96"/>
                      <a:pt x="51" y="94"/>
                      <a:pt x="55" y="95"/>
                    </a:cubicBezTo>
                    <a:cubicBezTo>
                      <a:pt x="68" y="94"/>
                      <a:pt x="68" y="94"/>
                      <a:pt x="68" y="94"/>
                    </a:cubicBezTo>
                    <a:cubicBezTo>
                      <a:pt x="68" y="94"/>
                      <a:pt x="75" y="90"/>
                      <a:pt x="77" y="91"/>
                    </a:cubicBezTo>
                    <a:cubicBezTo>
                      <a:pt x="77" y="91"/>
                      <a:pt x="79" y="87"/>
                      <a:pt x="77" y="87"/>
                    </a:cubicBezTo>
                    <a:cubicBezTo>
                      <a:pt x="77" y="87"/>
                      <a:pt x="72" y="85"/>
                      <a:pt x="72" y="84"/>
                    </a:cubicBezTo>
                    <a:cubicBezTo>
                      <a:pt x="72" y="84"/>
                      <a:pt x="69" y="83"/>
                      <a:pt x="67" y="84"/>
                    </a:cubicBezTo>
                    <a:cubicBezTo>
                      <a:pt x="67" y="84"/>
                      <a:pt x="66" y="82"/>
                      <a:pt x="67" y="79"/>
                    </a:cubicBezTo>
                    <a:cubicBezTo>
                      <a:pt x="65" y="75"/>
                      <a:pt x="65" y="75"/>
                      <a:pt x="65" y="75"/>
                    </a:cubicBezTo>
                    <a:cubicBezTo>
                      <a:pt x="65" y="75"/>
                      <a:pt x="64" y="67"/>
                      <a:pt x="66" y="61"/>
                    </a:cubicBezTo>
                    <a:cubicBezTo>
                      <a:pt x="66" y="61"/>
                      <a:pt x="67" y="52"/>
                      <a:pt x="66" y="50"/>
                    </a:cubicBezTo>
                    <a:cubicBezTo>
                      <a:pt x="66" y="50"/>
                      <a:pt x="64" y="47"/>
                      <a:pt x="66" y="46"/>
                    </a:cubicBezTo>
                    <a:cubicBezTo>
                      <a:pt x="66" y="46"/>
                      <a:pt x="67" y="46"/>
                      <a:pt x="66" y="39"/>
                    </a:cubicBezTo>
                    <a:cubicBezTo>
                      <a:pt x="66" y="39"/>
                      <a:pt x="65" y="30"/>
                      <a:pt x="66" y="30"/>
                    </a:cubicBezTo>
                    <a:cubicBezTo>
                      <a:pt x="66" y="30"/>
                      <a:pt x="67" y="24"/>
                      <a:pt x="60" y="18"/>
                    </a:cubicBezTo>
                    <a:cubicBezTo>
                      <a:pt x="60" y="18"/>
                      <a:pt x="50" y="3"/>
                      <a:pt x="45" y="2"/>
                    </a:cubicBezTo>
                    <a:cubicBezTo>
                      <a:pt x="45" y="2"/>
                      <a:pt x="36" y="0"/>
                      <a:pt x="34"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20" name="Freeform 338"/>
              <p:cNvSpPr/>
              <p:nvPr/>
            </p:nvSpPr>
            <p:spPr bwMode="auto">
              <a:xfrm>
                <a:off x="1898" y="760"/>
                <a:ext cx="20" cy="16"/>
              </a:xfrm>
              <a:custGeom>
                <a:avLst/>
                <a:gdLst>
                  <a:gd name="T0" fmla="*/ 14 w 14"/>
                  <a:gd name="T1" fmla="*/ 0 h 11"/>
                  <a:gd name="T2" fmla="*/ 14 w 14"/>
                  <a:gd name="T3" fmla="*/ 0 h 11"/>
                  <a:gd name="T4" fmla="*/ 5 w 14"/>
                  <a:gd name="T5" fmla="*/ 6 h 11"/>
                  <a:gd name="T6" fmla="*/ 2 w 14"/>
                  <a:gd name="T7" fmla="*/ 11 h 11"/>
                  <a:gd name="T8" fmla="*/ 14 w 14"/>
                  <a:gd name="T9" fmla="*/ 0 h 11"/>
                </a:gdLst>
                <a:ahLst/>
                <a:cxnLst>
                  <a:cxn ang="0">
                    <a:pos x="T0" y="T1"/>
                  </a:cxn>
                  <a:cxn ang="0">
                    <a:pos x="T2" y="T3"/>
                  </a:cxn>
                  <a:cxn ang="0">
                    <a:pos x="T4" y="T5"/>
                  </a:cxn>
                  <a:cxn ang="0">
                    <a:pos x="T6" y="T7"/>
                  </a:cxn>
                  <a:cxn ang="0">
                    <a:pos x="T8" y="T9"/>
                  </a:cxn>
                </a:cxnLst>
                <a:rect l="0" t="0" r="r" b="b"/>
                <a:pathLst>
                  <a:path w="14" h="11">
                    <a:moveTo>
                      <a:pt x="14" y="0"/>
                    </a:moveTo>
                    <a:cubicBezTo>
                      <a:pt x="14" y="0"/>
                      <a:pt x="14" y="0"/>
                      <a:pt x="14" y="0"/>
                    </a:cubicBezTo>
                    <a:cubicBezTo>
                      <a:pt x="9" y="2"/>
                      <a:pt x="5" y="6"/>
                      <a:pt x="5" y="6"/>
                    </a:cubicBezTo>
                    <a:cubicBezTo>
                      <a:pt x="0" y="11"/>
                      <a:pt x="2" y="11"/>
                      <a:pt x="2" y="11"/>
                    </a:cubicBezTo>
                    <a:cubicBezTo>
                      <a:pt x="6" y="10"/>
                      <a:pt x="14"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21" name="Freeform 339"/>
              <p:cNvSpPr/>
              <p:nvPr/>
            </p:nvSpPr>
            <p:spPr bwMode="auto">
              <a:xfrm>
                <a:off x="1911" y="792"/>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22" name="Freeform 340"/>
              <p:cNvSpPr/>
              <p:nvPr/>
            </p:nvSpPr>
            <p:spPr bwMode="auto">
              <a:xfrm>
                <a:off x="1936" y="856"/>
                <a:ext cx="3" cy="5"/>
              </a:xfrm>
              <a:custGeom>
                <a:avLst/>
                <a:gdLst>
                  <a:gd name="T0" fmla="*/ 0 w 2"/>
                  <a:gd name="T1" fmla="*/ 4 h 4"/>
                  <a:gd name="T2" fmla="*/ 2 w 2"/>
                  <a:gd name="T3" fmla="*/ 4 h 4"/>
                  <a:gd name="T4" fmla="*/ 2 w 2"/>
                  <a:gd name="T5" fmla="*/ 0 h 4"/>
                  <a:gd name="T6" fmla="*/ 1 w 2"/>
                  <a:gd name="T7" fmla="*/ 0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cubicBezTo>
                      <a:pt x="1" y="4"/>
                      <a:pt x="1" y="4"/>
                      <a:pt x="2" y="4"/>
                    </a:cubicBezTo>
                    <a:cubicBezTo>
                      <a:pt x="2" y="2"/>
                      <a:pt x="2" y="1"/>
                      <a:pt x="2" y="0"/>
                    </a:cubicBezTo>
                    <a:cubicBezTo>
                      <a:pt x="1" y="0"/>
                      <a:pt x="1" y="0"/>
                      <a:pt x="1" y="0"/>
                    </a:cubicBezTo>
                    <a:cubicBezTo>
                      <a:pt x="0" y="1"/>
                      <a:pt x="0" y="2"/>
                      <a:pt x="0"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23" name="Freeform 341"/>
              <p:cNvSpPr/>
              <p:nvPr/>
            </p:nvSpPr>
            <p:spPr bwMode="auto">
              <a:xfrm>
                <a:off x="1910" y="761"/>
                <a:ext cx="17" cy="19"/>
              </a:xfrm>
              <a:custGeom>
                <a:avLst/>
                <a:gdLst>
                  <a:gd name="T0" fmla="*/ 9 w 12"/>
                  <a:gd name="T1" fmla="*/ 0 h 13"/>
                  <a:gd name="T2" fmla="*/ 3 w 12"/>
                  <a:gd name="T3" fmla="*/ 8 h 13"/>
                  <a:gd name="T4" fmla="*/ 6 w 12"/>
                  <a:gd name="T5" fmla="*/ 8 h 13"/>
                  <a:gd name="T6" fmla="*/ 9 w 12"/>
                  <a:gd name="T7" fmla="*/ 0 h 13"/>
                </a:gdLst>
                <a:ahLst/>
                <a:cxnLst>
                  <a:cxn ang="0">
                    <a:pos x="T0" y="T1"/>
                  </a:cxn>
                  <a:cxn ang="0">
                    <a:pos x="T2" y="T3"/>
                  </a:cxn>
                  <a:cxn ang="0">
                    <a:pos x="T4" y="T5"/>
                  </a:cxn>
                  <a:cxn ang="0">
                    <a:pos x="T6" y="T7"/>
                  </a:cxn>
                </a:cxnLst>
                <a:rect l="0" t="0" r="r" b="b"/>
                <a:pathLst>
                  <a:path w="12" h="13">
                    <a:moveTo>
                      <a:pt x="9" y="0"/>
                    </a:moveTo>
                    <a:cubicBezTo>
                      <a:pt x="9" y="0"/>
                      <a:pt x="12" y="13"/>
                      <a:pt x="3" y="8"/>
                    </a:cubicBezTo>
                    <a:cubicBezTo>
                      <a:pt x="3" y="8"/>
                      <a:pt x="0" y="5"/>
                      <a:pt x="6" y="8"/>
                    </a:cubicBezTo>
                    <a:cubicBezTo>
                      <a:pt x="6" y="8"/>
                      <a:pt x="10" y="9"/>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pic>
            <p:nvPicPr>
              <p:cNvPr id="324" name="Picture 3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3" y="752"/>
                <a:ext cx="19" cy="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25" name="Freeform 343"/>
              <p:cNvSpPr/>
              <p:nvPr/>
            </p:nvSpPr>
            <p:spPr bwMode="auto">
              <a:xfrm>
                <a:off x="1923" y="752"/>
                <a:ext cx="33" cy="15"/>
              </a:xfrm>
              <a:custGeom>
                <a:avLst/>
                <a:gdLst>
                  <a:gd name="T0" fmla="*/ 6 w 23"/>
                  <a:gd name="T1" fmla="*/ 0 h 10"/>
                  <a:gd name="T2" fmla="*/ 9 w 23"/>
                  <a:gd name="T3" fmla="*/ 7 h 10"/>
                  <a:gd name="T4" fmla="*/ 0 w 23"/>
                  <a:gd name="T5" fmla="*/ 5 h 10"/>
                  <a:gd name="T6" fmla="*/ 6 w 23"/>
                  <a:gd name="T7" fmla="*/ 0 h 10"/>
                </a:gdLst>
                <a:ahLst/>
                <a:cxnLst>
                  <a:cxn ang="0">
                    <a:pos x="T0" y="T1"/>
                  </a:cxn>
                  <a:cxn ang="0">
                    <a:pos x="T2" y="T3"/>
                  </a:cxn>
                  <a:cxn ang="0">
                    <a:pos x="T4" y="T5"/>
                  </a:cxn>
                  <a:cxn ang="0">
                    <a:pos x="T6" y="T7"/>
                  </a:cxn>
                </a:cxnLst>
                <a:rect l="0" t="0" r="r" b="b"/>
                <a:pathLst>
                  <a:path w="23" h="10">
                    <a:moveTo>
                      <a:pt x="6" y="0"/>
                    </a:moveTo>
                    <a:cubicBezTo>
                      <a:pt x="6" y="0"/>
                      <a:pt x="21" y="7"/>
                      <a:pt x="9" y="7"/>
                    </a:cubicBezTo>
                    <a:cubicBezTo>
                      <a:pt x="0" y="5"/>
                      <a:pt x="0" y="5"/>
                      <a:pt x="0" y="5"/>
                    </a:cubicBezTo>
                    <a:cubicBezTo>
                      <a:pt x="0" y="5"/>
                      <a:pt x="23" y="1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26" name="Freeform 344"/>
              <p:cNvSpPr/>
              <p:nvPr/>
            </p:nvSpPr>
            <p:spPr bwMode="auto">
              <a:xfrm>
                <a:off x="1933" y="738"/>
                <a:ext cx="14" cy="13"/>
              </a:xfrm>
              <a:custGeom>
                <a:avLst/>
                <a:gdLst>
                  <a:gd name="T0" fmla="*/ 3 w 10"/>
                  <a:gd name="T1" fmla="*/ 0 h 9"/>
                  <a:gd name="T2" fmla="*/ 3 w 10"/>
                  <a:gd name="T3" fmla="*/ 2 h 9"/>
                  <a:gd name="T4" fmla="*/ 3 w 10"/>
                  <a:gd name="T5" fmla="*/ 2 h 9"/>
                  <a:gd name="T6" fmla="*/ 0 w 10"/>
                  <a:gd name="T7" fmla="*/ 9 h 9"/>
                  <a:gd name="T8" fmla="*/ 5 w 10"/>
                  <a:gd name="T9" fmla="*/ 0 h 9"/>
                  <a:gd name="T10" fmla="*/ 3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3" y="0"/>
                    </a:moveTo>
                    <a:cubicBezTo>
                      <a:pt x="1" y="0"/>
                      <a:pt x="0" y="0"/>
                      <a:pt x="3" y="2"/>
                    </a:cubicBezTo>
                    <a:cubicBezTo>
                      <a:pt x="3" y="2"/>
                      <a:pt x="3" y="2"/>
                      <a:pt x="3" y="2"/>
                    </a:cubicBezTo>
                    <a:cubicBezTo>
                      <a:pt x="4" y="2"/>
                      <a:pt x="6" y="3"/>
                      <a:pt x="0" y="9"/>
                    </a:cubicBezTo>
                    <a:cubicBezTo>
                      <a:pt x="0" y="9"/>
                      <a:pt x="10" y="1"/>
                      <a:pt x="5" y="0"/>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27" name="Freeform 345"/>
              <p:cNvSpPr>
                <a:spLocks noEditPoints="1"/>
              </p:cNvSpPr>
              <p:nvPr/>
            </p:nvSpPr>
            <p:spPr bwMode="auto">
              <a:xfrm>
                <a:off x="1917" y="739"/>
                <a:ext cx="9" cy="15"/>
              </a:xfrm>
              <a:custGeom>
                <a:avLst/>
                <a:gdLst>
                  <a:gd name="T0" fmla="*/ 5 w 6"/>
                  <a:gd name="T1" fmla="*/ 2 h 10"/>
                  <a:gd name="T2" fmla="*/ 2 w 6"/>
                  <a:gd name="T3" fmla="*/ 8 h 10"/>
                  <a:gd name="T4" fmla="*/ 3 w 6"/>
                  <a:gd name="T5" fmla="*/ 10 h 10"/>
                  <a:gd name="T6" fmla="*/ 6 w 6"/>
                  <a:gd name="T7" fmla="*/ 9 h 10"/>
                  <a:gd name="T8" fmla="*/ 5 w 6"/>
                  <a:gd name="T9" fmla="*/ 2 h 10"/>
                  <a:gd name="T10" fmla="*/ 6 w 6"/>
                  <a:gd name="T11" fmla="*/ 0 h 10"/>
                  <a:gd name="T12" fmla="*/ 5 w 6"/>
                  <a:gd name="T13" fmla="*/ 2 h 10"/>
                  <a:gd name="T14" fmla="*/ 6 w 6"/>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0">
                    <a:moveTo>
                      <a:pt x="5" y="2"/>
                    </a:moveTo>
                    <a:cubicBezTo>
                      <a:pt x="5" y="3"/>
                      <a:pt x="4" y="6"/>
                      <a:pt x="2" y="8"/>
                    </a:cubicBezTo>
                    <a:cubicBezTo>
                      <a:pt x="2" y="8"/>
                      <a:pt x="0" y="10"/>
                      <a:pt x="3" y="10"/>
                    </a:cubicBezTo>
                    <a:cubicBezTo>
                      <a:pt x="3" y="10"/>
                      <a:pt x="4" y="10"/>
                      <a:pt x="6" y="9"/>
                    </a:cubicBezTo>
                    <a:cubicBezTo>
                      <a:pt x="6" y="9"/>
                      <a:pt x="5" y="4"/>
                      <a:pt x="5" y="2"/>
                    </a:cubicBezTo>
                    <a:moveTo>
                      <a:pt x="6" y="0"/>
                    </a:moveTo>
                    <a:cubicBezTo>
                      <a:pt x="6" y="0"/>
                      <a:pt x="5" y="1"/>
                      <a:pt x="5" y="2"/>
                    </a:cubicBezTo>
                    <a:cubicBezTo>
                      <a:pt x="6" y="1"/>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28" name="Freeform 346"/>
              <p:cNvSpPr/>
              <p:nvPr/>
            </p:nvSpPr>
            <p:spPr bwMode="auto">
              <a:xfrm>
                <a:off x="1905" y="744"/>
                <a:ext cx="13" cy="13"/>
              </a:xfrm>
              <a:custGeom>
                <a:avLst/>
                <a:gdLst>
                  <a:gd name="T0" fmla="*/ 9 w 9"/>
                  <a:gd name="T1" fmla="*/ 0 h 9"/>
                  <a:gd name="T2" fmla="*/ 4 w 9"/>
                  <a:gd name="T3" fmla="*/ 8 h 9"/>
                  <a:gd name="T4" fmla="*/ 9 w 9"/>
                  <a:gd name="T5" fmla="*/ 8 h 9"/>
                  <a:gd name="T6" fmla="*/ 9 w 9"/>
                  <a:gd name="T7" fmla="*/ 0 h 9"/>
                </a:gdLst>
                <a:ahLst/>
                <a:cxnLst>
                  <a:cxn ang="0">
                    <a:pos x="T0" y="T1"/>
                  </a:cxn>
                  <a:cxn ang="0">
                    <a:pos x="T2" y="T3"/>
                  </a:cxn>
                  <a:cxn ang="0">
                    <a:pos x="T4" y="T5"/>
                  </a:cxn>
                  <a:cxn ang="0">
                    <a:pos x="T6" y="T7"/>
                  </a:cxn>
                </a:cxnLst>
                <a:rect l="0" t="0" r="r" b="b"/>
                <a:pathLst>
                  <a:path w="9" h="9">
                    <a:moveTo>
                      <a:pt x="9" y="0"/>
                    </a:moveTo>
                    <a:cubicBezTo>
                      <a:pt x="9" y="0"/>
                      <a:pt x="3" y="4"/>
                      <a:pt x="4" y="8"/>
                    </a:cubicBezTo>
                    <a:cubicBezTo>
                      <a:pt x="4" y="8"/>
                      <a:pt x="4" y="8"/>
                      <a:pt x="9" y="8"/>
                    </a:cubicBezTo>
                    <a:cubicBezTo>
                      <a:pt x="9" y="8"/>
                      <a:pt x="0" y="9"/>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29" name="Freeform 347"/>
              <p:cNvSpPr/>
              <p:nvPr/>
            </p:nvSpPr>
            <p:spPr bwMode="auto">
              <a:xfrm>
                <a:off x="1872" y="773"/>
                <a:ext cx="67" cy="113"/>
              </a:xfrm>
              <a:custGeom>
                <a:avLst/>
                <a:gdLst>
                  <a:gd name="T0" fmla="*/ 26 w 46"/>
                  <a:gd name="T1" fmla="*/ 0 h 78"/>
                  <a:gd name="T2" fmla="*/ 20 w 46"/>
                  <a:gd name="T3" fmla="*/ 10 h 78"/>
                  <a:gd name="T4" fmla="*/ 32 w 46"/>
                  <a:gd name="T5" fmla="*/ 18 h 78"/>
                  <a:gd name="T6" fmla="*/ 20 w 46"/>
                  <a:gd name="T7" fmla="*/ 20 h 78"/>
                  <a:gd name="T8" fmla="*/ 20 w 46"/>
                  <a:gd name="T9" fmla="*/ 26 h 78"/>
                  <a:gd name="T10" fmla="*/ 18 w 46"/>
                  <a:gd name="T11" fmla="*/ 43 h 78"/>
                  <a:gd name="T12" fmla="*/ 22 w 46"/>
                  <a:gd name="T13" fmla="*/ 47 h 78"/>
                  <a:gd name="T14" fmla="*/ 14 w 46"/>
                  <a:gd name="T15" fmla="*/ 70 h 78"/>
                  <a:gd name="T16" fmla="*/ 11 w 46"/>
                  <a:gd name="T17" fmla="*/ 73 h 78"/>
                  <a:gd name="T18" fmla="*/ 4 w 46"/>
                  <a:gd name="T19" fmla="*/ 76 h 78"/>
                  <a:gd name="T20" fmla="*/ 12 w 46"/>
                  <a:gd name="T21" fmla="*/ 72 h 78"/>
                  <a:gd name="T22" fmla="*/ 12 w 46"/>
                  <a:gd name="T23" fmla="*/ 68 h 78"/>
                  <a:gd name="T24" fmla="*/ 15 w 46"/>
                  <a:gd name="T25" fmla="*/ 46 h 78"/>
                  <a:gd name="T26" fmla="*/ 15 w 46"/>
                  <a:gd name="T27" fmla="*/ 42 h 78"/>
                  <a:gd name="T28" fmla="*/ 15 w 46"/>
                  <a:gd name="T29" fmla="*/ 32 h 78"/>
                  <a:gd name="T30" fmla="*/ 18 w 46"/>
                  <a:gd name="T31" fmla="*/ 25 h 78"/>
                  <a:gd name="T32" fmla="*/ 26 w 46"/>
                  <a:gd name="T3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78">
                    <a:moveTo>
                      <a:pt x="26" y="0"/>
                    </a:moveTo>
                    <a:cubicBezTo>
                      <a:pt x="20" y="10"/>
                      <a:pt x="20" y="10"/>
                      <a:pt x="20" y="10"/>
                    </a:cubicBezTo>
                    <a:cubicBezTo>
                      <a:pt x="20" y="10"/>
                      <a:pt x="21" y="12"/>
                      <a:pt x="32" y="18"/>
                    </a:cubicBezTo>
                    <a:cubicBezTo>
                      <a:pt x="32" y="18"/>
                      <a:pt x="36" y="21"/>
                      <a:pt x="20" y="20"/>
                    </a:cubicBezTo>
                    <a:cubicBezTo>
                      <a:pt x="20" y="20"/>
                      <a:pt x="18" y="21"/>
                      <a:pt x="20" y="26"/>
                    </a:cubicBezTo>
                    <a:cubicBezTo>
                      <a:pt x="18" y="43"/>
                      <a:pt x="18" y="43"/>
                      <a:pt x="18" y="43"/>
                    </a:cubicBezTo>
                    <a:cubicBezTo>
                      <a:pt x="18" y="43"/>
                      <a:pt x="46" y="49"/>
                      <a:pt x="22" y="47"/>
                    </a:cubicBezTo>
                    <a:cubicBezTo>
                      <a:pt x="22" y="47"/>
                      <a:pt x="20" y="43"/>
                      <a:pt x="14" y="70"/>
                    </a:cubicBezTo>
                    <a:cubicBezTo>
                      <a:pt x="14" y="70"/>
                      <a:pt x="30" y="78"/>
                      <a:pt x="11" y="73"/>
                    </a:cubicBezTo>
                    <a:cubicBezTo>
                      <a:pt x="11" y="73"/>
                      <a:pt x="5" y="75"/>
                      <a:pt x="4" y="76"/>
                    </a:cubicBezTo>
                    <a:cubicBezTo>
                      <a:pt x="4" y="76"/>
                      <a:pt x="0" y="74"/>
                      <a:pt x="12" y="72"/>
                    </a:cubicBezTo>
                    <a:cubicBezTo>
                      <a:pt x="12" y="72"/>
                      <a:pt x="10" y="71"/>
                      <a:pt x="12" y="68"/>
                    </a:cubicBezTo>
                    <a:cubicBezTo>
                      <a:pt x="12" y="68"/>
                      <a:pt x="15" y="47"/>
                      <a:pt x="15" y="46"/>
                    </a:cubicBezTo>
                    <a:cubicBezTo>
                      <a:pt x="15" y="46"/>
                      <a:pt x="21" y="46"/>
                      <a:pt x="15" y="42"/>
                    </a:cubicBezTo>
                    <a:cubicBezTo>
                      <a:pt x="15" y="42"/>
                      <a:pt x="17" y="34"/>
                      <a:pt x="15" y="32"/>
                    </a:cubicBezTo>
                    <a:cubicBezTo>
                      <a:pt x="18" y="25"/>
                      <a:pt x="18" y="25"/>
                      <a:pt x="18" y="25"/>
                    </a:cubicBezTo>
                    <a:cubicBezTo>
                      <a:pt x="18" y="25"/>
                      <a:pt x="13" y="15"/>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30" name="Freeform 348"/>
              <p:cNvSpPr/>
              <p:nvPr/>
            </p:nvSpPr>
            <p:spPr bwMode="auto">
              <a:xfrm>
                <a:off x="1897" y="786"/>
                <a:ext cx="8" cy="27"/>
              </a:xfrm>
              <a:custGeom>
                <a:avLst/>
                <a:gdLst>
                  <a:gd name="T0" fmla="*/ 3 w 6"/>
                  <a:gd name="T1" fmla="*/ 7 h 19"/>
                  <a:gd name="T2" fmla="*/ 4 w 6"/>
                  <a:gd name="T3" fmla="*/ 7 h 19"/>
                  <a:gd name="T4" fmla="*/ 3 w 6"/>
                  <a:gd name="T5" fmla="*/ 3 h 19"/>
                  <a:gd name="T6" fmla="*/ 2 w 6"/>
                  <a:gd name="T7" fmla="*/ 3 h 19"/>
                  <a:gd name="T8" fmla="*/ 1 w 6"/>
                  <a:gd name="T9" fmla="*/ 6 h 19"/>
                  <a:gd name="T10" fmla="*/ 1 w 6"/>
                  <a:gd name="T11" fmla="*/ 10 h 19"/>
                  <a:gd name="T12" fmla="*/ 1 w 6"/>
                  <a:gd name="T13" fmla="*/ 15 h 19"/>
                  <a:gd name="T14" fmla="*/ 1 w 6"/>
                  <a:gd name="T15" fmla="*/ 13 h 19"/>
                  <a:gd name="T16" fmla="*/ 1 w 6"/>
                  <a:gd name="T17" fmla="*/ 14 h 19"/>
                  <a:gd name="T18" fmla="*/ 2 w 6"/>
                  <a:gd name="T19" fmla="*/ 18 h 19"/>
                  <a:gd name="T20" fmla="*/ 2 w 6"/>
                  <a:gd name="T21" fmla="*/ 17 h 19"/>
                  <a:gd name="T22" fmla="*/ 4 w 6"/>
                  <a:gd name="T23" fmla="*/ 12 h 19"/>
                  <a:gd name="T24" fmla="*/ 1 w 6"/>
                  <a:gd name="T25" fmla="*/ 7 h 19"/>
                  <a:gd name="T26" fmla="*/ 3 w 6"/>
                  <a:gd name="T27"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9">
                    <a:moveTo>
                      <a:pt x="3" y="7"/>
                    </a:moveTo>
                    <a:cubicBezTo>
                      <a:pt x="4" y="7"/>
                      <a:pt x="4" y="7"/>
                      <a:pt x="4" y="7"/>
                    </a:cubicBezTo>
                    <a:cubicBezTo>
                      <a:pt x="4" y="7"/>
                      <a:pt x="6" y="3"/>
                      <a:pt x="3" y="3"/>
                    </a:cubicBezTo>
                    <a:cubicBezTo>
                      <a:pt x="3" y="3"/>
                      <a:pt x="3" y="0"/>
                      <a:pt x="2" y="3"/>
                    </a:cubicBezTo>
                    <a:cubicBezTo>
                      <a:pt x="2" y="3"/>
                      <a:pt x="1" y="3"/>
                      <a:pt x="1" y="6"/>
                    </a:cubicBezTo>
                    <a:cubicBezTo>
                      <a:pt x="1" y="6"/>
                      <a:pt x="0" y="9"/>
                      <a:pt x="1" y="10"/>
                    </a:cubicBezTo>
                    <a:cubicBezTo>
                      <a:pt x="1" y="10"/>
                      <a:pt x="5" y="15"/>
                      <a:pt x="1" y="15"/>
                    </a:cubicBezTo>
                    <a:cubicBezTo>
                      <a:pt x="1" y="13"/>
                      <a:pt x="1" y="13"/>
                      <a:pt x="1" y="13"/>
                    </a:cubicBezTo>
                    <a:cubicBezTo>
                      <a:pt x="1" y="13"/>
                      <a:pt x="0" y="12"/>
                      <a:pt x="1" y="14"/>
                    </a:cubicBezTo>
                    <a:cubicBezTo>
                      <a:pt x="2" y="18"/>
                      <a:pt x="2" y="18"/>
                      <a:pt x="2" y="18"/>
                    </a:cubicBezTo>
                    <a:cubicBezTo>
                      <a:pt x="2" y="18"/>
                      <a:pt x="2" y="19"/>
                      <a:pt x="2" y="17"/>
                    </a:cubicBezTo>
                    <a:cubicBezTo>
                      <a:pt x="2" y="17"/>
                      <a:pt x="6" y="16"/>
                      <a:pt x="4" y="12"/>
                    </a:cubicBezTo>
                    <a:cubicBezTo>
                      <a:pt x="4" y="12"/>
                      <a:pt x="1" y="8"/>
                      <a:pt x="1" y="7"/>
                    </a:cubicBezTo>
                    <a:cubicBezTo>
                      <a:pt x="1" y="7"/>
                      <a:pt x="2" y="2"/>
                      <a:pt x="3"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31" name="Freeform 349"/>
              <p:cNvSpPr/>
              <p:nvPr/>
            </p:nvSpPr>
            <p:spPr bwMode="auto">
              <a:xfrm>
                <a:off x="1905" y="790"/>
                <a:ext cx="6" cy="20"/>
              </a:xfrm>
              <a:custGeom>
                <a:avLst/>
                <a:gdLst>
                  <a:gd name="T0" fmla="*/ 0 w 4"/>
                  <a:gd name="T1" fmla="*/ 2 h 14"/>
                  <a:gd name="T2" fmla="*/ 0 w 4"/>
                  <a:gd name="T3" fmla="*/ 3 h 14"/>
                  <a:gd name="T4" fmla="*/ 2 w 4"/>
                  <a:gd name="T5" fmla="*/ 2 h 14"/>
                  <a:gd name="T6" fmla="*/ 1 w 4"/>
                  <a:gd name="T7" fmla="*/ 10 h 14"/>
                  <a:gd name="T8" fmla="*/ 1 w 4"/>
                  <a:gd name="T9" fmla="*/ 13 h 14"/>
                  <a:gd name="T10" fmla="*/ 1 w 4"/>
                  <a:gd name="T11" fmla="*/ 14 h 14"/>
                  <a:gd name="T12" fmla="*/ 3 w 4"/>
                  <a:gd name="T13" fmla="*/ 14 h 14"/>
                  <a:gd name="T14" fmla="*/ 4 w 4"/>
                  <a:gd name="T15" fmla="*/ 0 h 14"/>
                  <a:gd name="T16" fmla="*/ 3 w 4"/>
                  <a:gd name="T17" fmla="*/ 0 h 14"/>
                  <a:gd name="T18" fmla="*/ 0 w 4"/>
                  <a:gd name="T1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4">
                    <a:moveTo>
                      <a:pt x="0" y="2"/>
                    </a:moveTo>
                    <a:cubicBezTo>
                      <a:pt x="0" y="3"/>
                      <a:pt x="0" y="3"/>
                      <a:pt x="0" y="3"/>
                    </a:cubicBezTo>
                    <a:cubicBezTo>
                      <a:pt x="2" y="2"/>
                      <a:pt x="2" y="2"/>
                      <a:pt x="2" y="2"/>
                    </a:cubicBezTo>
                    <a:cubicBezTo>
                      <a:pt x="2" y="2"/>
                      <a:pt x="1" y="8"/>
                      <a:pt x="1" y="10"/>
                    </a:cubicBezTo>
                    <a:cubicBezTo>
                      <a:pt x="1" y="13"/>
                      <a:pt x="1" y="13"/>
                      <a:pt x="1" y="13"/>
                    </a:cubicBezTo>
                    <a:cubicBezTo>
                      <a:pt x="1" y="14"/>
                      <a:pt x="1" y="14"/>
                      <a:pt x="1" y="14"/>
                    </a:cubicBezTo>
                    <a:cubicBezTo>
                      <a:pt x="3" y="14"/>
                      <a:pt x="3" y="14"/>
                      <a:pt x="3" y="14"/>
                    </a:cubicBezTo>
                    <a:cubicBezTo>
                      <a:pt x="3" y="14"/>
                      <a:pt x="4" y="4"/>
                      <a:pt x="4" y="0"/>
                    </a:cubicBezTo>
                    <a:cubicBezTo>
                      <a:pt x="3" y="0"/>
                      <a:pt x="3" y="0"/>
                      <a:pt x="3" y="0"/>
                    </a:cubicBezTo>
                    <a:cubicBezTo>
                      <a:pt x="0" y="2"/>
                      <a:pt x="0" y="2"/>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32" name="Freeform 350"/>
              <p:cNvSpPr/>
              <p:nvPr/>
            </p:nvSpPr>
            <p:spPr bwMode="auto">
              <a:xfrm>
                <a:off x="1934" y="808"/>
                <a:ext cx="5" cy="4"/>
              </a:xfrm>
              <a:custGeom>
                <a:avLst/>
                <a:gdLst>
                  <a:gd name="T0" fmla="*/ 2 w 5"/>
                  <a:gd name="T1" fmla="*/ 0 h 4"/>
                  <a:gd name="T2" fmla="*/ 0 w 5"/>
                  <a:gd name="T3" fmla="*/ 4 h 4"/>
                  <a:gd name="T4" fmla="*/ 3 w 5"/>
                  <a:gd name="T5" fmla="*/ 4 h 4"/>
                  <a:gd name="T6" fmla="*/ 5 w 5"/>
                  <a:gd name="T7" fmla="*/ 0 h 4"/>
                  <a:gd name="T8" fmla="*/ 2 w 5"/>
                  <a:gd name="T9" fmla="*/ 0 h 4"/>
                </a:gdLst>
                <a:ahLst/>
                <a:cxnLst>
                  <a:cxn ang="0">
                    <a:pos x="T0" y="T1"/>
                  </a:cxn>
                  <a:cxn ang="0">
                    <a:pos x="T2" y="T3"/>
                  </a:cxn>
                  <a:cxn ang="0">
                    <a:pos x="T4" y="T5"/>
                  </a:cxn>
                  <a:cxn ang="0">
                    <a:pos x="T6" y="T7"/>
                  </a:cxn>
                  <a:cxn ang="0">
                    <a:pos x="T8" y="T9"/>
                  </a:cxn>
                </a:cxnLst>
                <a:rect l="0" t="0" r="r" b="b"/>
                <a:pathLst>
                  <a:path w="5" h="4">
                    <a:moveTo>
                      <a:pt x="2" y="0"/>
                    </a:moveTo>
                    <a:lnTo>
                      <a:pt x="0" y="4"/>
                    </a:lnTo>
                    <a:lnTo>
                      <a:pt x="3" y="4"/>
                    </a:lnTo>
                    <a:lnTo>
                      <a:pt x="5"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33" name="Freeform 351"/>
              <p:cNvSpPr/>
              <p:nvPr/>
            </p:nvSpPr>
            <p:spPr bwMode="auto">
              <a:xfrm>
                <a:off x="1934" y="808"/>
                <a:ext cx="5" cy="4"/>
              </a:xfrm>
              <a:custGeom>
                <a:avLst/>
                <a:gdLst>
                  <a:gd name="T0" fmla="*/ 2 w 5"/>
                  <a:gd name="T1" fmla="*/ 0 h 4"/>
                  <a:gd name="T2" fmla="*/ 0 w 5"/>
                  <a:gd name="T3" fmla="*/ 4 h 4"/>
                  <a:gd name="T4" fmla="*/ 3 w 5"/>
                  <a:gd name="T5" fmla="*/ 4 h 4"/>
                  <a:gd name="T6" fmla="*/ 5 w 5"/>
                  <a:gd name="T7" fmla="*/ 0 h 4"/>
                  <a:gd name="T8" fmla="*/ 2 w 5"/>
                  <a:gd name="T9" fmla="*/ 0 h 4"/>
                </a:gdLst>
                <a:ahLst/>
                <a:cxnLst>
                  <a:cxn ang="0">
                    <a:pos x="T0" y="T1"/>
                  </a:cxn>
                  <a:cxn ang="0">
                    <a:pos x="T2" y="T3"/>
                  </a:cxn>
                  <a:cxn ang="0">
                    <a:pos x="T4" y="T5"/>
                  </a:cxn>
                  <a:cxn ang="0">
                    <a:pos x="T6" y="T7"/>
                  </a:cxn>
                  <a:cxn ang="0">
                    <a:pos x="T8" y="T9"/>
                  </a:cxn>
                </a:cxnLst>
                <a:rect l="0" t="0" r="r" b="b"/>
                <a:pathLst>
                  <a:path w="5" h="4">
                    <a:moveTo>
                      <a:pt x="2" y="0"/>
                    </a:moveTo>
                    <a:lnTo>
                      <a:pt x="0" y="4"/>
                    </a:lnTo>
                    <a:lnTo>
                      <a:pt x="3" y="4"/>
                    </a:lnTo>
                    <a:lnTo>
                      <a:pt x="5" y="0"/>
                    </a:lnTo>
                    <a:lnTo>
                      <a:pt x="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34" name="Freeform 352"/>
              <p:cNvSpPr>
                <a:spLocks noEditPoints="1"/>
              </p:cNvSpPr>
              <p:nvPr/>
            </p:nvSpPr>
            <p:spPr bwMode="auto">
              <a:xfrm>
                <a:off x="1911" y="790"/>
                <a:ext cx="13" cy="20"/>
              </a:xfrm>
              <a:custGeom>
                <a:avLst/>
                <a:gdLst>
                  <a:gd name="T0" fmla="*/ 5 w 9"/>
                  <a:gd name="T1" fmla="*/ 0 h 14"/>
                  <a:gd name="T2" fmla="*/ 1 w 9"/>
                  <a:gd name="T3" fmla="*/ 4 h 14"/>
                  <a:gd name="T4" fmla="*/ 0 w 9"/>
                  <a:gd name="T5" fmla="*/ 11 h 14"/>
                  <a:gd name="T6" fmla="*/ 3 w 9"/>
                  <a:gd name="T7" fmla="*/ 14 h 14"/>
                  <a:gd name="T8" fmla="*/ 5 w 9"/>
                  <a:gd name="T9" fmla="*/ 14 h 14"/>
                  <a:gd name="T10" fmla="*/ 8 w 9"/>
                  <a:gd name="T11" fmla="*/ 11 h 14"/>
                  <a:gd name="T12" fmla="*/ 9 w 9"/>
                  <a:gd name="T13" fmla="*/ 3 h 14"/>
                  <a:gd name="T14" fmla="*/ 5 w 9"/>
                  <a:gd name="T15" fmla="*/ 0 h 14"/>
                  <a:gd name="T16" fmla="*/ 5 w 9"/>
                  <a:gd name="T17" fmla="*/ 11 h 14"/>
                  <a:gd name="T18" fmla="*/ 3 w 9"/>
                  <a:gd name="T19" fmla="*/ 10 h 14"/>
                  <a:gd name="T20" fmla="*/ 4 w 9"/>
                  <a:gd name="T21" fmla="*/ 3 h 14"/>
                  <a:gd name="T22" fmla="*/ 6 w 9"/>
                  <a:gd name="T23" fmla="*/ 3 h 14"/>
                  <a:gd name="T24" fmla="*/ 5 w 9"/>
                  <a:gd name="T25"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4">
                    <a:moveTo>
                      <a:pt x="5" y="0"/>
                    </a:moveTo>
                    <a:cubicBezTo>
                      <a:pt x="1" y="0"/>
                      <a:pt x="1" y="4"/>
                      <a:pt x="1" y="4"/>
                    </a:cubicBezTo>
                    <a:cubicBezTo>
                      <a:pt x="0" y="11"/>
                      <a:pt x="0" y="11"/>
                      <a:pt x="0" y="11"/>
                    </a:cubicBezTo>
                    <a:cubicBezTo>
                      <a:pt x="0" y="13"/>
                      <a:pt x="3" y="14"/>
                      <a:pt x="3" y="14"/>
                    </a:cubicBezTo>
                    <a:cubicBezTo>
                      <a:pt x="5" y="14"/>
                      <a:pt x="5" y="14"/>
                      <a:pt x="5" y="14"/>
                    </a:cubicBezTo>
                    <a:cubicBezTo>
                      <a:pt x="8" y="14"/>
                      <a:pt x="8" y="11"/>
                      <a:pt x="8" y="11"/>
                    </a:cubicBezTo>
                    <a:cubicBezTo>
                      <a:pt x="8" y="9"/>
                      <a:pt x="9" y="3"/>
                      <a:pt x="9" y="3"/>
                    </a:cubicBezTo>
                    <a:cubicBezTo>
                      <a:pt x="9" y="0"/>
                      <a:pt x="5" y="0"/>
                      <a:pt x="5" y="0"/>
                    </a:cubicBezTo>
                    <a:moveTo>
                      <a:pt x="5" y="11"/>
                    </a:moveTo>
                    <a:cubicBezTo>
                      <a:pt x="5" y="11"/>
                      <a:pt x="3" y="14"/>
                      <a:pt x="3" y="10"/>
                    </a:cubicBezTo>
                    <a:cubicBezTo>
                      <a:pt x="4" y="3"/>
                      <a:pt x="4" y="3"/>
                      <a:pt x="4" y="3"/>
                    </a:cubicBezTo>
                    <a:cubicBezTo>
                      <a:pt x="4" y="3"/>
                      <a:pt x="5" y="0"/>
                      <a:pt x="6" y="3"/>
                    </a:cubicBezTo>
                    <a:cubicBezTo>
                      <a:pt x="6" y="3"/>
                      <a:pt x="5" y="10"/>
                      <a:pt x="5"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35" name="Freeform 353"/>
              <p:cNvSpPr>
                <a:spLocks noEditPoints="1"/>
              </p:cNvSpPr>
              <p:nvPr/>
            </p:nvSpPr>
            <p:spPr bwMode="auto">
              <a:xfrm>
                <a:off x="1923" y="790"/>
                <a:ext cx="13" cy="22"/>
              </a:xfrm>
              <a:custGeom>
                <a:avLst/>
                <a:gdLst>
                  <a:gd name="T0" fmla="*/ 9 w 9"/>
                  <a:gd name="T1" fmla="*/ 2 h 15"/>
                  <a:gd name="T2" fmla="*/ 7 w 9"/>
                  <a:gd name="T3" fmla="*/ 0 h 15"/>
                  <a:gd name="T4" fmla="*/ 2 w 9"/>
                  <a:gd name="T5" fmla="*/ 4 h 15"/>
                  <a:gd name="T6" fmla="*/ 4 w 9"/>
                  <a:gd name="T7" fmla="*/ 14 h 15"/>
                  <a:gd name="T8" fmla="*/ 9 w 9"/>
                  <a:gd name="T9" fmla="*/ 10 h 15"/>
                  <a:gd name="T10" fmla="*/ 9 w 9"/>
                  <a:gd name="T11" fmla="*/ 2 h 15"/>
                  <a:gd name="T12" fmla="*/ 5 w 9"/>
                  <a:gd name="T13" fmla="*/ 12 h 15"/>
                  <a:gd name="T14" fmla="*/ 4 w 9"/>
                  <a:gd name="T15" fmla="*/ 6 h 15"/>
                  <a:gd name="T16" fmla="*/ 6 w 9"/>
                  <a:gd name="T17" fmla="*/ 1 h 15"/>
                  <a:gd name="T18" fmla="*/ 6 w 9"/>
                  <a:gd name="T19" fmla="*/ 5 h 15"/>
                  <a:gd name="T20" fmla="*/ 5 w 9"/>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5">
                    <a:moveTo>
                      <a:pt x="9" y="2"/>
                    </a:moveTo>
                    <a:cubicBezTo>
                      <a:pt x="9" y="2"/>
                      <a:pt x="9" y="0"/>
                      <a:pt x="7" y="0"/>
                    </a:cubicBezTo>
                    <a:cubicBezTo>
                      <a:pt x="7" y="0"/>
                      <a:pt x="2" y="0"/>
                      <a:pt x="2" y="4"/>
                    </a:cubicBezTo>
                    <a:cubicBezTo>
                      <a:pt x="2" y="4"/>
                      <a:pt x="0" y="15"/>
                      <a:pt x="4" y="14"/>
                    </a:cubicBezTo>
                    <a:cubicBezTo>
                      <a:pt x="4" y="14"/>
                      <a:pt x="9" y="15"/>
                      <a:pt x="9" y="10"/>
                    </a:cubicBezTo>
                    <a:cubicBezTo>
                      <a:pt x="9" y="2"/>
                      <a:pt x="9" y="2"/>
                      <a:pt x="9" y="2"/>
                    </a:cubicBezTo>
                    <a:moveTo>
                      <a:pt x="5" y="12"/>
                    </a:moveTo>
                    <a:cubicBezTo>
                      <a:pt x="5" y="12"/>
                      <a:pt x="3" y="13"/>
                      <a:pt x="4" y="6"/>
                    </a:cubicBezTo>
                    <a:cubicBezTo>
                      <a:pt x="4" y="6"/>
                      <a:pt x="3" y="1"/>
                      <a:pt x="6" y="1"/>
                    </a:cubicBezTo>
                    <a:cubicBezTo>
                      <a:pt x="6" y="1"/>
                      <a:pt x="7" y="1"/>
                      <a:pt x="6" y="5"/>
                    </a:cubicBezTo>
                    <a:cubicBezTo>
                      <a:pt x="6" y="5"/>
                      <a:pt x="7" y="13"/>
                      <a:pt x="5" y="1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36" name="Freeform 354"/>
              <p:cNvSpPr>
                <a:spLocks noEditPoints="1"/>
              </p:cNvSpPr>
              <p:nvPr/>
            </p:nvSpPr>
            <p:spPr bwMode="auto">
              <a:xfrm>
                <a:off x="1940" y="789"/>
                <a:ext cx="12" cy="23"/>
              </a:xfrm>
              <a:custGeom>
                <a:avLst/>
                <a:gdLst>
                  <a:gd name="T0" fmla="*/ 6 w 8"/>
                  <a:gd name="T1" fmla="*/ 1 h 16"/>
                  <a:gd name="T2" fmla="*/ 2 w 8"/>
                  <a:gd name="T3" fmla="*/ 1 h 16"/>
                  <a:gd name="T4" fmla="*/ 0 w 8"/>
                  <a:gd name="T5" fmla="*/ 4 h 16"/>
                  <a:gd name="T6" fmla="*/ 0 w 8"/>
                  <a:gd name="T7" fmla="*/ 12 h 16"/>
                  <a:gd name="T8" fmla="*/ 2 w 8"/>
                  <a:gd name="T9" fmla="*/ 15 h 16"/>
                  <a:gd name="T10" fmla="*/ 6 w 8"/>
                  <a:gd name="T11" fmla="*/ 13 h 16"/>
                  <a:gd name="T12" fmla="*/ 6 w 8"/>
                  <a:gd name="T13" fmla="*/ 1 h 16"/>
                  <a:gd name="T14" fmla="*/ 3 w 8"/>
                  <a:gd name="T15" fmla="*/ 14 h 16"/>
                  <a:gd name="T16" fmla="*/ 2 w 8"/>
                  <a:gd name="T17" fmla="*/ 10 h 16"/>
                  <a:gd name="T18" fmla="*/ 2 w 8"/>
                  <a:gd name="T19" fmla="*/ 2 h 16"/>
                  <a:gd name="T20" fmla="*/ 5 w 8"/>
                  <a:gd name="T21" fmla="*/ 4 h 16"/>
                  <a:gd name="T22" fmla="*/ 3 w 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6">
                    <a:moveTo>
                      <a:pt x="6" y="1"/>
                    </a:moveTo>
                    <a:cubicBezTo>
                      <a:pt x="6" y="1"/>
                      <a:pt x="4" y="0"/>
                      <a:pt x="2" y="1"/>
                    </a:cubicBezTo>
                    <a:cubicBezTo>
                      <a:pt x="2" y="1"/>
                      <a:pt x="0" y="0"/>
                      <a:pt x="0" y="4"/>
                    </a:cubicBezTo>
                    <a:cubicBezTo>
                      <a:pt x="0" y="4"/>
                      <a:pt x="1" y="8"/>
                      <a:pt x="0" y="12"/>
                    </a:cubicBezTo>
                    <a:cubicBezTo>
                      <a:pt x="0" y="12"/>
                      <a:pt x="0" y="16"/>
                      <a:pt x="2" y="15"/>
                    </a:cubicBezTo>
                    <a:cubicBezTo>
                      <a:pt x="2" y="15"/>
                      <a:pt x="6" y="16"/>
                      <a:pt x="6" y="13"/>
                    </a:cubicBezTo>
                    <a:cubicBezTo>
                      <a:pt x="6" y="13"/>
                      <a:pt x="8" y="2"/>
                      <a:pt x="6" y="1"/>
                    </a:cubicBezTo>
                    <a:moveTo>
                      <a:pt x="3" y="14"/>
                    </a:moveTo>
                    <a:cubicBezTo>
                      <a:pt x="3" y="14"/>
                      <a:pt x="1" y="13"/>
                      <a:pt x="2" y="10"/>
                    </a:cubicBezTo>
                    <a:cubicBezTo>
                      <a:pt x="2" y="10"/>
                      <a:pt x="2" y="3"/>
                      <a:pt x="2" y="2"/>
                    </a:cubicBezTo>
                    <a:cubicBezTo>
                      <a:pt x="2" y="2"/>
                      <a:pt x="4" y="1"/>
                      <a:pt x="5" y="4"/>
                    </a:cubicBezTo>
                    <a:cubicBezTo>
                      <a:pt x="5" y="4"/>
                      <a:pt x="6" y="15"/>
                      <a:pt x="3" y="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37" name="Freeform 355"/>
              <p:cNvSpPr>
                <a:spLocks noEditPoints="1"/>
              </p:cNvSpPr>
              <p:nvPr/>
            </p:nvSpPr>
            <p:spPr bwMode="auto">
              <a:xfrm>
                <a:off x="1950" y="787"/>
                <a:ext cx="11" cy="25"/>
              </a:xfrm>
              <a:custGeom>
                <a:avLst/>
                <a:gdLst>
                  <a:gd name="T0" fmla="*/ 6 w 7"/>
                  <a:gd name="T1" fmla="*/ 3 h 17"/>
                  <a:gd name="T2" fmla="*/ 1 w 7"/>
                  <a:gd name="T3" fmla="*/ 3 h 17"/>
                  <a:gd name="T4" fmla="*/ 1 w 7"/>
                  <a:gd name="T5" fmla="*/ 13 h 17"/>
                  <a:gd name="T6" fmla="*/ 4 w 7"/>
                  <a:gd name="T7" fmla="*/ 17 h 17"/>
                  <a:gd name="T8" fmla="*/ 6 w 7"/>
                  <a:gd name="T9" fmla="*/ 12 h 17"/>
                  <a:gd name="T10" fmla="*/ 6 w 7"/>
                  <a:gd name="T11" fmla="*/ 3 h 17"/>
                  <a:gd name="T12" fmla="*/ 4 w 7"/>
                  <a:gd name="T13" fmla="*/ 15 h 17"/>
                  <a:gd name="T14" fmla="*/ 3 w 7"/>
                  <a:gd name="T15" fmla="*/ 9 h 17"/>
                  <a:gd name="T16" fmla="*/ 4 w 7"/>
                  <a:gd name="T17" fmla="*/ 3 h 17"/>
                  <a:gd name="T18" fmla="*/ 5 w 7"/>
                  <a:gd name="T19" fmla="*/ 7 h 17"/>
                  <a:gd name="T20" fmla="*/ 4 w 7"/>
                  <a:gd name="T21"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7">
                    <a:moveTo>
                      <a:pt x="6" y="3"/>
                    </a:moveTo>
                    <a:cubicBezTo>
                      <a:pt x="2" y="0"/>
                      <a:pt x="1" y="3"/>
                      <a:pt x="1" y="3"/>
                    </a:cubicBezTo>
                    <a:cubicBezTo>
                      <a:pt x="2" y="4"/>
                      <a:pt x="1" y="13"/>
                      <a:pt x="1" y="13"/>
                    </a:cubicBezTo>
                    <a:cubicBezTo>
                      <a:pt x="0" y="17"/>
                      <a:pt x="4" y="17"/>
                      <a:pt x="4" y="17"/>
                    </a:cubicBezTo>
                    <a:cubicBezTo>
                      <a:pt x="6" y="17"/>
                      <a:pt x="6" y="12"/>
                      <a:pt x="6" y="12"/>
                    </a:cubicBezTo>
                    <a:cubicBezTo>
                      <a:pt x="7" y="3"/>
                      <a:pt x="6" y="3"/>
                      <a:pt x="6" y="3"/>
                    </a:cubicBezTo>
                    <a:moveTo>
                      <a:pt x="4" y="15"/>
                    </a:moveTo>
                    <a:cubicBezTo>
                      <a:pt x="4" y="15"/>
                      <a:pt x="2" y="15"/>
                      <a:pt x="3" y="9"/>
                    </a:cubicBezTo>
                    <a:cubicBezTo>
                      <a:pt x="3" y="9"/>
                      <a:pt x="2" y="3"/>
                      <a:pt x="4" y="3"/>
                    </a:cubicBezTo>
                    <a:cubicBezTo>
                      <a:pt x="4" y="3"/>
                      <a:pt x="5" y="3"/>
                      <a:pt x="5" y="7"/>
                    </a:cubicBezTo>
                    <a:cubicBezTo>
                      <a:pt x="5" y="7"/>
                      <a:pt x="6" y="15"/>
                      <a:pt x="4" y="1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38" name="Freeform 356"/>
              <p:cNvSpPr>
                <a:spLocks noEditPoints="1"/>
              </p:cNvSpPr>
              <p:nvPr/>
            </p:nvSpPr>
            <p:spPr bwMode="auto">
              <a:xfrm>
                <a:off x="1961" y="790"/>
                <a:ext cx="5" cy="25"/>
              </a:xfrm>
              <a:custGeom>
                <a:avLst/>
                <a:gdLst>
                  <a:gd name="T0" fmla="*/ 3 w 4"/>
                  <a:gd name="T1" fmla="*/ 5 h 17"/>
                  <a:gd name="T2" fmla="*/ 2 w 4"/>
                  <a:gd name="T3" fmla="*/ 1 h 17"/>
                  <a:gd name="T4" fmla="*/ 0 w 4"/>
                  <a:gd name="T5" fmla="*/ 3 h 17"/>
                  <a:gd name="T6" fmla="*/ 0 w 4"/>
                  <a:gd name="T7" fmla="*/ 13 h 17"/>
                  <a:gd name="T8" fmla="*/ 2 w 4"/>
                  <a:gd name="T9" fmla="*/ 15 h 17"/>
                  <a:gd name="T10" fmla="*/ 3 w 4"/>
                  <a:gd name="T11" fmla="*/ 10 h 17"/>
                  <a:gd name="T12" fmla="*/ 3 w 4"/>
                  <a:gd name="T13" fmla="*/ 5 h 17"/>
                  <a:gd name="T14" fmla="*/ 1 w 4"/>
                  <a:gd name="T15" fmla="*/ 14 h 17"/>
                  <a:gd name="T16" fmla="*/ 1 w 4"/>
                  <a:gd name="T17" fmla="*/ 7 h 17"/>
                  <a:gd name="T18" fmla="*/ 1 w 4"/>
                  <a:gd name="T19" fmla="*/ 3 h 17"/>
                  <a:gd name="T20" fmla="*/ 2 w 4"/>
                  <a:gd name="T21" fmla="*/ 4 h 17"/>
                  <a:gd name="T22" fmla="*/ 1 w 4"/>
                  <a:gd name="T23"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7">
                    <a:moveTo>
                      <a:pt x="3" y="5"/>
                    </a:moveTo>
                    <a:cubicBezTo>
                      <a:pt x="3" y="5"/>
                      <a:pt x="3" y="1"/>
                      <a:pt x="2" y="1"/>
                    </a:cubicBezTo>
                    <a:cubicBezTo>
                      <a:pt x="2" y="1"/>
                      <a:pt x="0" y="0"/>
                      <a:pt x="0" y="3"/>
                    </a:cubicBezTo>
                    <a:cubicBezTo>
                      <a:pt x="0" y="3"/>
                      <a:pt x="0" y="6"/>
                      <a:pt x="0" y="13"/>
                    </a:cubicBezTo>
                    <a:cubicBezTo>
                      <a:pt x="0" y="13"/>
                      <a:pt x="0" y="17"/>
                      <a:pt x="2" y="15"/>
                    </a:cubicBezTo>
                    <a:cubicBezTo>
                      <a:pt x="2" y="15"/>
                      <a:pt x="4" y="14"/>
                      <a:pt x="3" y="10"/>
                    </a:cubicBezTo>
                    <a:cubicBezTo>
                      <a:pt x="3" y="10"/>
                      <a:pt x="3" y="5"/>
                      <a:pt x="3" y="5"/>
                    </a:cubicBezTo>
                    <a:moveTo>
                      <a:pt x="1" y="14"/>
                    </a:moveTo>
                    <a:cubicBezTo>
                      <a:pt x="1" y="14"/>
                      <a:pt x="0" y="13"/>
                      <a:pt x="1" y="7"/>
                    </a:cubicBezTo>
                    <a:cubicBezTo>
                      <a:pt x="1" y="7"/>
                      <a:pt x="0" y="4"/>
                      <a:pt x="1" y="3"/>
                    </a:cubicBezTo>
                    <a:cubicBezTo>
                      <a:pt x="1" y="3"/>
                      <a:pt x="2" y="2"/>
                      <a:pt x="2" y="4"/>
                    </a:cubicBezTo>
                    <a:cubicBezTo>
                      <a:pt x="2" y="4"/>
                      <a:pt x="2" y="14"/>
                      <a:pt x="1" y="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39" name="Freeform 357"/>
              <p:cNvSpPr/>
              <p:nvPr/>
            </p:nvSpPr>
            <p:spPr bwMode="auto">
              <a:xfrm>
                <a:off x="1937" y="854"/>
                <a:ext cx="18" cy="22"/>
              </a:xfrm>
              <a:custGeom>
                <a:avLst/>
                <a:gdLst>
                  <a:gd name="T0" fmla="*/ 10 w 12"/>
                  <a:gd name="T1" fmla="*/ 6 h 15"/>
                  <a:gd name="T2" fmla="*/ 1 w 12"/>
                  <a:gd name="T3" fmla="*/ 5 h 15"/>
                  <a:gd name="T4" fmla="*/ 3 w 12"/>
                  <a:gd name="T5" fmla="*/ 15 h 15"/>
                  <a:gd name="T6" fmla="*/ 10 w 12"/>
                  <a:gd name="T7" fmla="*/ 6 h 15"/>
                </a:gdLst>
                <a:ahLst/>
                <a:cxnLst>
                  <a:cxn ang="0">
                    <a:pos x="T0" y="T1"/>
                  </a:cxn>
                  <a:cxn ang="0">
                    <a:pos x="T2" y="T3"/>
                  </a:cxn>
                  <a:cxn ang="0">
                    <a:pos x="T4" y="T5"/>
                  </a:cxn>
                  <a:cxn ang="0">
                    <a:pos x="T6" y="T7"/>
                  </a:cxn>
                </a:cxnLst>
                <a:rect l="0" t="0" r="r" b="b"/>
                <a:pathLst>
                  <a:path w="12" h="15">
                    <a:moveTo>
                      <a:pt x="10" y="6"/>
                    </a:moveTo>
                    <a:cubicBezTo>
                      <a:pt x="12" y="0"/>
                      <a:pt x="5" y="3"/>
                      <a:pt x="1" y="5"/>
                    </a:cubicBezTo>
                    <a:cubicBezTo>
                      <a:pt x="0" y="8"/>
                      <a:pt x="2" y="13"/>
                      <a:pt x="3" y="15"/>
                    </a:cubicBezTo>
                    <a:cubicBezTo>
                      <a:pt x="5" y="11"/>
                      <a:pt x="9" y="10"/>
                      <a:pt x="10"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40" name="Freeform 358"/>
              <p:cNvSpPr>
                <a:spLocks noEditPoints="1"/>
              </p:cNvSpPr>
              <p:nvPr/>
            </p:nvSpPr>
            <p:spPr bwMode="auto">
              <a:xfrm>
                <a:off x="1962" y="816"/>
                <a:ext cx="6" cy="57"/>
              </a:xfrm>
              <a:custGeom>
                <a:avLst/>
                <a:gdLst>
                  <a:gd name="T0" fmla="*/ 2 w 4"/>
                  <a:gd name="T1" fmla="*/ 31 h 39"/>
                  <a:gd name="T2" fmla="*/ 2 w 4"/>
                  <a:gd name="T3" fmla="*/ 36 h 39"/>
                  <a:gd name="T4" fmla="*/ 3 w 4"/>
                  <a:gd name="T5" fmla="*/ 39 h 39"/>
                  <a:gd name="T6" fmla="*/ 4 w 4"/>
                  <a:gd name="T7" fmla="*/ 39 h 39"/>
                  <a:gd name="T8" fmla="*/ 2 w 4"/>
                  <a:gd name="T9" fmla="*/ 31 h 39"/>
                  <a:gd name="T10" fmla="*/ 2 w 4"/>
                  <a:gd name="T11" fmla="*/ 31 h 39"/>
                  <a:gd name="T12" fmla="*/ 2 w 4"/>
                  <a:gd name="T13" fmla="*/ 31 h 39"/>
                  <a:gd name="T14" fmla="*/ 2 w 4"/>
                  <a:gd name="T15" fmla="*/ 0 h 39"/>
                  <a:gd name="T16" fmla="*/ 1 w 4"/>
                  <a:gd name="T17" fmla="*/ 2 h 39"/>
                  <a:gd name="T18" fmla="*/ 1 w 4"/>
                  <a:gd name="T19" fmla="*/ 1 h 39"/>
                  <a:gd name="T20" fmla="*/ 1 w 4"/>
                  <a:gd name="T21" fmla="*/ 15 h 39"/>
                  <a:gd name="T22" fmla="*/ 1 w 4"/>
                  <a:gd name="T23" fmla="*/ 24 h 39"/>
                  <a:gd name="T24" fmla="*/ 1 w 4"/>
                  <a:gd name="T25" fmla="*/ 16 h 39"/>
                  <a:gd name="T26" fmla="*/ 2 w 4"/>
                  <a:gd name="T2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39">
                    <a:moveTo>
                      <a:pt x="2" y="31"/>
                    </a:moveTo>
                    <a:cubicBezTo>
                      <a:pt x="2" y="34"/>
                      <a:pt x="2" y="36"/>
                      <a:pt x="2" y="36"/>
                    </a:cubicBezTo>
                    <a:cubicBezTo>
                      <a:pt x="2" y="38"/>
                      <a:pt x="2" y="39"/>
                      <a:pt x="3" y="39"/>
                    </a:cubicBezTo>
                    <a:cubicBezTo>
                      <a:pt x="3" y="39"/>
                      <a:pt x="4" y="39"/>
                      <a:pt x="4" y="39"/>
                    </a:cubicBezTo>
                    <a:cubicBezTo>
                      <a:pt x="2" y="31"/>
                      <a:pt x="2" y="31"/>
                      <a:pt x="2" y="31"/>
                    </a:cubicBezTo>
                    <a:cubicBezTo>
                      <a:pt x="2" y="31"/>
                      <a:pt x="2" y="31"/>
                      <a:pt x="2" y="31"/>
                    </a:cubicBezTo>
                    <a:cubicBezTo>
                      <a:pt x="2" y="31"/>
                      <a:pt x="2" y="31"/>
                      <a:pt x="2" y="31"/>
                    </a:cubicBezTo>
                    <a:moveTo>
                      <a:pt x="2" y="0"/>
                    </a:moveTo>
                    <a:cubicBezTo>
                      <a:pt x="1" y="1"/>
                      <a:pt x="1" y="2"/>
                      <a:pt x="1" y="2"/>
                    </a:cubicBezTo>
                    <a:cubicBezTo>
                      <a:pt x="1" y="2"/>
                      <a:pt x="1" y="1"/>
                      <a:pt x="1" y="1"/>
                    </a:cubicBezTo>
                    <a:cubicBezTo>
                      <a:pt x="3" y="1"/>
                      <a:pt x="1" y="15"/>
                      <a:pt x="1" y="15"/>
                    </a:cubicBezTo>
                    <a:cubicBezTo>
                      <a:pt x="0" y="16"/>
                      <a:pt x="0" y="21"/>
                      <a:pt x="1" y="24"/>
                    </a:cubicBezTo>
                    <a:cubicBezTo>
                      <a:pt x="1" y="20"/>
                      <a:pt x="1" y="16"/>
                      <a:pt x="1" y="16"/>
                    </a:cubicBezTo>
                    <a:cubicBezTo>
                      <a:pt x="3" y="12"/>
                      <a:pt x="2" y="2"/>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41" name="Freeform 359"/>
              <p:cNvSpPr/>
              <p:nvPr/>
            </p:nvSpPr>
            <p:spPr bwMode="auto">
              <a:xfrm>
                <a:off x="1975" y="870"/>
                <a:ext cx="2" cy="2"/>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1"/>
                    </a:cubicBezTo>
                    <a:cubicBezTo>
                      <a:pt x="0" y="1"/>
                      <a:pt x="0" y="1"/>
                      <a:pt x="0" y="1"/>
                    </a:cubicBezTo>
                    <a:cubicBezTo>
                      <a:pt x="0"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42" name="Freeform 360"/>
              <p:cNvSpPr>
                <a:spLocks noEditPoints="1"/>
              </p:cNvSpPr>
              <p:nvPr/>
            </p:nvSpPr>
            <p:spPr bwMode="auto">
              <a:xfrm>
                <a:off x="1968" y="872"/>
                <a:ext cx="14" cy="7"/>
              </a:xfrm>
              <a:custGeom>
                <a:avLst/>
                <a:gdLst>
                  <a:gd name="T0" fmla="*/ 5 w 10"/>
                  <a:gd name="T1" fmla="*/ 0 h 5"/>
                  <a:gd name="T2" fmla="*/ 5 w 10"/>
                  <a:gd name="T3" fmla="*/ 0 h 5"/>
                  <a:gd name="T4" fmla="*/ 5 w 10"/>
                  <a:gd name="T5" fmla="*/ 1 h 5"/>
                  <a:gd name="T6" fmla="*/ 7 w 10"/>
                  <a:gd name="T7" fmla="*/ 2 h 5"/>
                  <a:gd name="T8" fmla="*/ 8 w 10"/>
                  <a:gd name="T9" fmla="*/ 3 h 5"/>
                  <a:gd name="T10" fmla="*/ 10 w 10"/>
                  <a:gd name="T11" fmla="*/ 4 h 5"/>
                  <a:gd name="T12" fmla="*/ 10 w 10"/>
                  <a:gd name="T13" fmla="*/ 5 h 5"/>
                  <a:gd name="T14" fmla="*/ 10 w 10"/>
                  <a:gd name="T15" fmla="*/ 5 h 5"/>
                  <a:gd name="T16" fmla="*/ 6 w 10"/>
                  <a:gd name="T17" fmla="*/ 1 h 5"/>
                  <a:gd name="T18" fmla="*/ 5 w 10"/>
                  <a:gd name="T19" fmla="*/ 0 h 5"/>
                  <a:gd name="T20" fmla="*/ 5 w 10"/>
                  <a:gd name="T21" fmla="*/ 0 h 5"/>
                  <a:gd name="T22" fmla="*/ 5 w 10"/>
                  <a:gd name="T23" fmla="*/ 0 h 5"/>
                  <a:gd name="T24" fmla="*/ 5 w 10"/>
                  <a:gd name="T25" fmla="*/ 0 h 5"/>
                  <a:gd name="T26" fmla="*/ 3 w 10"/>
                  <a:gd name="T27" fmla="*/ 0 h 5"/>
                  <a:gd name="T28" fmla="*/ 0 w 10"/>
                  <a:gd name="T29" fmla="*/ 1 h 5"/>
                  <a:gd name="T30" fmla="*/ 3 w 10"/>
                  <a:gd name="T31" fmla="*/ 0 h 5"/>
                  <a:gd name="T32" fmla="*/ 3 w 10"/>
                  <a:gd name="T33" fmla="*/ 0 h 5"/>
                  <a:gd name="T34" fmla="*/ 5 w 10"/>
                  <a:gd name="T35" fmla="*/ 0 h 5"/>
                  <a:gd name="T36" fmla="*/ 4 w 10"/>
                  <a:gd name="T37" fmla="*/ 0 h 5"/>
                  <a:gd name="T38" fmla="*/ 4 w 10"/>
                  <a:gd name="T39" fmla="*/ 0 h 5"/>
                  <a:gd name="T40" fmla="*/ 4 w 10"/>
                  <a:gd name="T41" fmla="*/ 0 h 5"/>
                  <a:gd name="T42" fmla="*/ 5 w 10"/>
                  <a:gd name="T43" fmla="*/ 0 h 5"/>
                  <a:gd name="T44" fmla="*/ 5 w 10"/>
                  <a:gd name="T45" fmla="*/ 0 h 5"/>
                  <a:gd name="T46" fmla="*/ 4 w 10"/>
                  <a:gd name="T47" fmla="*/ 0 h 5"/>
                  <a:gd name="T48" fmla="*/ 5 w 10"/>
                  <a:gd name="T49" fmla="*/ 0 h 5"/>
                  <a:gd name="T50" fmla="*/ 5 w 10"/>
                  <a:gd name="T5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5">
                    <a:moveTo>
                      <a:pt x="5" y="0"/>
                    </a:moveTo>
                    <a:cubicBezTo>
                      <a:pt x="5" y="0"/>
                      <a:pt x="5" y="0"/>
                      <a:pt x="5" y="0"/>
                    </a:cubicBezTo>
                    <a:cubicBezTo>
                      <a:pt x="5" y="1"/>
                      <a:pt x="5" y="1"/>
                      <a:pt x="5" y="1"/>
                    </a:cubicBezTo>
                    <a:cubicBezTo>
                      <a:pt x="7" y="2"/>
                      <a:pt x="7" y="2"/>
                      <a:pt x="7" y="2"/>
                    </a:cubicBezTo>
                    <a:cubicBezTo>
                      <a:pt x="8" y="2"/>
                      <a:pt x="8" y="2"/>
                      <a:pt x="8" y="3"/>
                    </a:cubicBezTo>
                    <a:cubicBezTo>
                      <a:pt x="10" y="4"/>
                      <a:pt x="10" y="4"/>
                      <a:pt x="10" y="4"/>
                    </a:cubicBezTo>
                    <a:cubicBezTo>
                      <a:pt x="10" y="5"/>
                      <a:pt x="10" y="5"/>
                      <a:pt x="10" y="5"/>
                    </a:cubicBezTo>
                    <a:cubicBezTo>
                      <a:pt x="10" y="5"/>
                      <a:pt x="10" y="5"/>
                      <a:pt x="10" y="5"/>
                    </a:cubicBezTo>
                    <a:cubicBezTo>
                      <a:pt x="10" y="5"/>
                      <a:pt x="9" y="2"/>
                      <a:pt x="6" y="1"/>
                    </a:cubicBezTo>
                    <a:cubicBezTo>
                      <a:pt x="6" y="1"/>
                      <a:pt x="6" y="1"/>
                      <a:pt x="5" y="0"/>
                    </a:cubicBezTo>
                    <a:moveTo>
                      <a:pt x="5" y="0"/>
                    </a:moveTo>
                    <a:cubicBezTo>
                      <a:pt x="5" y="0"/>
                      <a:pt x="5" y="0"/>
                      <a:pt x="5" y="0"/>
                    </a:cubicBezTo>
                    <a:cubicBezTo>
                      <a:pt x="5" y="0"/>
                      <a:pt x="5" y="0"/>
                      <a:pt x="5" y="0"/>
                    </a:cubicBezTo>
                    <a:moveTo>
                      <a:pt x="3" y="0"/>
                    </a:moveTo>
                    <a:cubicBezTo>
                      <a:pt x="2" y="0"/>
                      <a:pt x="1" y="0"/>
                      <a:pt x="0" y="1"/>
                    </a:cubicBezTo>
                    <a:cubicBezTo>
                      <a:pt x="1" y="1"/>
                      <a:pt x="3" y="0"/>
                      <a:pt x="3" y="0"/>
                    </a:cubicBezTo>
                    <a:cubicBezTo>
                      <a:pt x="3" y="0"/>
                      <a:pt x="3" y="0"/>
                      <a:pt x="3" y="0"/>
                    </a:cubicBezTo>
                    <a:moveTo>
                      <a:pt x="5" y="0"/>
                    </a:moveTo>
                    <a:cubicBezTo>
                      <a:pt x="4" y="0"/>
                      <a:pt x="4" y="0"/>
                      <a:pt x="4" y="0"/>
                    </a:cubicBezTo>
                    <a:cubicBezTo>
                      <a:pt x="4" y="0"/>
                      <a:pt x="4" y="0"/>
                      <a:pt x="4" y="0"/>
                    </a:cubicBezTo>
                    <a:cubicBezTo>
                      <a:pt x="4" y="0"/>
                      <a:pt x="4" y="0"/>
                      <a:pt x="4" y="0"/>
                    </a:cubicBezTo>
                    <a:cubicBezTo>
                      <a:pt x="4" y="0"/>
                      <a:pt x="4" y="0"/>
                      <a:pt x="5" y="0"/>
                    </a:cubicBezTo>
                    <a:cubicBezTo>
                      <a:pt x="5" y="0"/>
                      <a:pt x="5" y="0"/>
                      <a:pt x="5" y="0"/>
                    </a:cubicBezTo>
                    <a:cubicBezTo>
                      <a:pt x="4" y="0"/>
                      <a:pt x="4" y="0"/>
                      <a:pt x="4" y="0"/>
                    </a:cubicBezTo>
                    <a:cubicBezTo>
                      <a:pt x="4" y="0"/>
                      <a:pt x="5" y="0"/>
                      <a:pt x="5" y="0"/>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43" name="Freeform 361"/>
              <p:cNvSpPr>
                <a:spLocks noEditPoints="1"/>
              </p:cNvSpPr>
              <p:nvPr/>
            </p:nvSpPr>
            <p:spPr bwMode="auto">
              <a:xfrm>
                <a:off x="1961" y="781"/>
                <a:ext cx="4" cy="16"/>
              </a:xfrm>
              <a:custGeom>
                <a:avLst/>
                <a:gdLst>
                  <a:gd name="T0" fmla="*/ 3 w 3"/>
                  <a:gd name="T1" fmla="*/ 11 h 11"/>
                  <a:gd name="T2" fmla="*/ 3 w 3"/>
                  <a:gd name="T3" fmla="*/ 11 h 11"/>
                  <a:gd name="T4" fmla="*/ 3 w 3"/>
                  <a:gd name="T5" fmla="*/ 11 h 11"/>
                  <a:gd name="T6" fmla="*/ 3 w 3"/>
                  <a:gd name="T7" fmla="*/ 11 h 11"/>
                  <a:gd name="T8" fmla="*/ 0 w 3"/>
                  <a:gd name="T9" fmla="*/ 0 h 11"/>
                  <a:gd name="T10" fmla="*/ 2 w 3"/>
                  <a:gd name="T11" fmla="*/ 8 h 11"/>
                  <a:gd name="T12" fmla="*/ 3 w 3"/>
                  <a:gd name="T13" fmla="*/ 10 h 11"/>
                  <a:gd name="T14" fmla="*/ 3 w 3"/>
                  <a:gd name="T15" fmla="*/ 6 h 11"/>
                  <a:gd name="T16" fmla="*/ 0 w 3"/>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1">
                    <a:moveTo>
                      <a:pt x="3" y="11"/>
                    </a:moveTo>
                    <a:cubicBezTo>
                      <a:pt x="3" y="11"/>
                      <a:pt x="3" y="11"/>
                      <a:pt x="3" y="11"/>
                    </a:cubicBezTo>
                    <a:cubicBezTo>
                      <a:pt x="3" y="11"/>
                      <a:pt x="3" y="11"/>
                      <a:pt x="3" y="11"/>
                    </a:cubicBezTo>
                    <a:cubicBezTo>
                      <a:pt x="3" y="11"/>
                      <a:pt x="3" y="11"/>
                      <a:pt x="3" y="11"/>
                    </a:cubicBezTo>
                    <a:moveTo>
                      <a:pt x="0" y="0"/>
                    </a:moveTo>
                    <a:cubicBezTo>
                      <a:pt x="1" y="3"/>
                      <a:pt x="2" y="5"/>
                      <a:pt x="2" y="8"/>
                    </a:cubicBezTo>
                    <a:cubicBezTo>
                      <a:pt x="3" y="8"/>
                      <a:pt x="3" y="9"/>
                      <a:pt x="3" y="10"/>
                    </a:cubicBezTo>
                    <a:cubicBezTo>
                      <a:pt x="3" y="8"/>
                      <a:pt x="3" y="6"/>
                      <a:pt x="3" y="6"/>
                    </a:cubicBezTo>
                    <a:cubicBezTo>
                      <a:pt x="3" y="4"/>
                      <a:pt x="2" y="2"/>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44" name="Freeform 362"/>
              <p:cNvSpPr/>
              <p:nvPr/>
            </p:nvSpPr>
            <p:spPr bwMode="auto">
              <a:xfrm>
                <a:off x="1963" y="793"/>
                <a:ext cx="2" cy="4"/>
              </a:xfrm>
              <a:custGeom>
                <a:avLst/>
                <a:gdLst>
                  <a:gd name="T0" fmla="*/ 0 w 1"/>
                  <a:gd name="T1" fmla="*/ 0 h 3"/>
                  <a:gd name="T2" fmla="*/ 1 w 1"/>
                  <a:gd name="T3" fmla="*/ 3 h 3"/>
                  <a:gd name="T4" fmla="*/ 1 w 1"/>
                  <a:gd name="T5" fmla="*/ 3 h 3"/>
                  <a:gd name="T6" fmla="*/ 1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1" y="1"/>
                      <a:pt x="1" y="2"/>
                      <a:pt x="1" y="3"/>
                    </a:cubicBezTo>
                    <a:cubicBezTo>
                      <a:pt x="1" y="3"/>
                      <a:pt x="1" y="3"/>
                      <a:pt x="1" y="3"/>
                    </a:cubicBezTo>
                    <a:cubicBezTo>
                      <a:pt x="1" y="2"/>
                      <a:pt x="1" y="2"/>
                      <a:pt x="1" y="2"/>
                    </a:cubicBezTo>
                    <a:cubicBezTo>
                      <a:pt x="1" y="1"/>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45" name="Freeform 363"/>
              <p:cNvSpPr/>
              <p:nvPr/>
            </p:nvSpPr>
            <p:spPr bwMode="auto">
              <a:xfrm>
                <a:off x="1943" y="760"/>
                <a:ext cx="2" cy="1"/>
              </a:xfrm>
              <a:custGeom>
                <a:avLst/>
                <a:gdLst>
                  <a:gd name="T0" fmla="*/ 0 w 2"/>
                  <a:gd name="T1" fmla="*/ 0 h 1"/>
                  <a:gd name="T2" fmla="*/ 2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lnTo>
                      <a:pt x="2" y="1"/>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46" name="Freeform 364"/>
              <p:cNvSpPr/>
              <p:nvPr/>
            </p:nvSpPr>
            <p:spPr bwMode="auto">
              <a:xfrm>
                <a:off x="1943" y="760"/>
                <a:ext cx="2" cy="1"/>
              </a:xfrm>
              <a:custGeom>
                <a:avLst/>
                <a:gdLst>
                  <a:gd name="T0" fmla="*/ 0 w 2"/>
                  <a:gd name="T1" fmla="*/ 0 h 1"/>
                  <a:gd name="T2" fmla="*/ 2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lnTo>
                      <a:pt x="2" y="1"/>
                    </a:lnTo>
                    <a:lnTo>
                      <a:pt x="2"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47" name="Freeform 365"/>
              <p:cNvSpPr/>
              <p:nvPr/>
            </p:nvSpPr>
            <p:spPr bwMode="auto">
              <a:xfrm>
                <a:off x="1870" y="880"/>
                <a:ext cx="121" cy="12"/>
              </a:xfrm>
              <a:custGeom>
                <a:avLst/>
                <a:gdLst>
                  <a:gd name="T0" fmla="*/ 78 w 83"/>
                  <a:gd name="T1" fmla="*/ 0 h 8"/>
                  <a:gd name="T2" fmla="*/ 77 w 83"/>
                  <a:gd name="T3" fmla="*/ 1 h 8"/>
                  <a:gd name="T4" fmla="*/ 77 w 83"/>
                  <a:gd name="T5" fmla="*/ 1 h 8"/>
                  <a:gd name="T6" fmla="*/ 68 w 83"/>
                  <a:gd name="T7" fmla="*/ 4 h 8"/>
                  <a:gd name="T8" fmla="*/ 55 w 83"/>
                  <a:gd name="T9" fmla="*/ 5 h 8"/>
                  <a:gd name="T10" fmla="*/ 50 w 83"/>
                  <a:gd name="T11" fmla="*/ 5 h 8"/>
                  <a:gd name="T12" fmla="*/ 24 w 83"/>
                  <a:gd name="T13" fmla="*/ 6 h 8"/>
                  <a:gd name="T14" fmla="*/ 21 w 83"/>
                  <a:gd name="T15" fmla="*/ 6 h 8"/>
                  <a:gd name="T16" fmla="*/ 5 w 83"/>
                  <a:gd name="T17" fmla="*/ 3 h 8"/>
                  <a:gd name="T18" fmla="*/ 4 w 83"/>
                  <a:gd name="T19" fmla="*/ 2 h 8"/>
                  <a:gd name="T20" fmla="*/ 4 w 83"/>
                  <a:gd name="T21" fmla="*/ 2 h 8"/>
                  <a:gd name="T22" fmla="*/ 7 w 83"/>
                  <a:gd name="T23" fmla="*/ 5 h 8"/>
                  <a:gd name="T24" fmla="*/ 21 w 83"/>
                  <a:gd name="T25" fmla="*/ 8 h 8"/>
                  <a:gd name="T26" fmla="*/ 25 w 83"/>
                  <a:gd name="T27" fmla="*/ 7 h 8"/>
                  <a:gd name="T28" fmla="*/ 56 w 83"/>
                  <a:gd name="T29" fmla="*/ 6 h 8"/>
                  <a:gd name="T30" fmla="*/ 71 w 83"/>
                  <a:gd name="T31" fmla="*/ 4 h 8"/>
                  <a:gd name="T32" fmla="*/ 80 w 83"/>
                  <a:gd name="T33" fmla="*/ 0 h 8"/>
                  <a:gd name="T34" fmla="*/ 78 w 83"/>
                  <a:gd name="T35" fmla="*/ 0 h 8"/>
                  <a:gd name="T36" fmla="*/ 78 w 83"/>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8">
                    <a:moveTo>
                      <a:pt x="78" y="0"/>
                    </a:moveTo>
                    <a:cubicBezTo>
                      <a:pt x="78" y="0"/>
                      <a:pt x="77" y="1"/>
                      <a:pt x="77" y="1"/>
                    </a:cubicBezTo>
                    <a:cubicBezTo>
                      <a:pt x="77" y="1"/>
                      <a:pt x="77" y="1"/>
                      <a:pt x="77" y="1"/>
                    </a:cubicBezTo>
                    <a:cubicBezTo>
                      <a:pt x="74" y="1"/>
                      <a:pt x="68" y="4"/>
                      <a:pt x="68" y="4"/>
                    </a:cubicBezTo>
                    <a:cubicBezTo>
                      <a:pt x="55" y="5"/>
                      <a:pt x="55" y="5"/>
                      <a:pt x="55" y="5"/>
                    </a:cubicBezTo>
                    <a:cubicBezTo>
                      <a:pt x="54" y="5"/>
                      <a:pt x="52" y="5"/>
                      <a:pt x="50" y="5"/>
                    </a:cubicBezTo>
                    <a:cubicBezTo>
                      <a:pt x="41" y="5"/>
                      <a:pt x="24" y="6"/>
                      <a:pt x="24" y="6"/>
                    </a:cubicBezTo>
                    <a:cubicBezTo>
                      <a:pt x="23" y="6"/>
                      <a:pt x="22" y="6"/>
                      <a:pt x="21" y="6"/>
                    </a:cubicBezTo>
                    <a:cubicBezTo>
                      <a:pt x="15" y="6"/>
                      <a:pt x="5" y="3"/>
                      <a:pt x="5" y="3"/>
                    </a:cubicBezTo>
                    <a:cubicBezTo>
                      <a:pt x="4" y="2"/>
                      <a:pt x="4" y="2"/>
                      <a:pt x="4" y="2"/>
                    </a:cubicBezTo>
                    <a:cubicBezTo>
                      <a:pt x="4" y="2"/>
                      <a:pt x="4" y="2"/>
                      <a:pt x="4" y="2"/>
                    </a:cubicBezTo>
                    <a:cubicBezTo>
                      <a:pt x="4" y="2"/>
                      <a:pt x="0" y="2"/>
                      <a:pt x="7" y="5"/>
                    </a:cubicBezTo>
                    <a:cubicBezTo>
                      <a:pt x="7" y="5"/>
                      <a:pt x="14" y="8"/>
                      <a:pt x="21" y="8"/>
                    </a:cubicBezTo>
                    <a:cubicBezTo>
                      <a:pt x="22" y="8"/>
                      <a:pt x="24" y="7"/>
                      <a:pt x="25" y="7"/>
                    </a:cubicBezTo>
                    <a:cubicBezTo>
                      <a:pt x="25" y="7"/>
                      <a:pt x="52" y="6"/>
                      <a:pt x="56" y="6"/>
                    </a:cubicBezTo>
                    <a:cubicBezTo>
                      <a:pt x="56" y="6"/>
                      <a:pt x="66" y="6"/>
                      <a:pt x="71" y="4"/>
                    </a:cubicBezTo>
                    <a:cubicBezTo>
                      <a:pt x="71" y="4"/>
                      <a:pt x="83" y="0"/>
                      <a:pt x="80" y="0"/>
                    </a:cubicBezTo>
                    <a:cubicBezTo>
                      <a:pt x="79" y="0"/>
                      <a:pt x="79" y="0"/>
                      <a:pt x="78" y="0"/>
                    </a:cubicBezTo>
                    <a:cubicBezTo>
                      <a:pt x="78" y="0"/>
                      <a:pt x="78" y="0"/>
                      <a:pt x="7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48" name="Freeform 366"/>
              <p:cNvSpPr>
                <a:spLocks noEditPoints="1"/>
              </p:cNvSpPr>
              <p:nvPr/>
            </p:nvSpPr>
            <p:spPr bwMode="auto">
              <a:xfrm>
                <a:off x="1876" y="760"/>
                <a:ext cx="108" cy="129"/>
              </a:xfrm>
              <a:custGeom>
                <a:avLst/>
                <a:gdLst>
                  <a:gd name="T0" fmla="*/ 43 w 74"/>
                  <a:gd name="T1" fmla="*/ 69 h 89"/>
                  <a:gd name="T2" fmla="*/ 47 w 74"/>
                  <a:gd name="T3" fmla="*/ 34 h 89"/>
                  <a:gd name="T4" fmla="*/ 50 w 74"/>
                  <a:gd name="T5" fmla="*/ 33 h 89"/>
                  <a:gd name="T6" fmla="*/ 50 w 74"/>
                  <a:gd name="T7" fmla="*/ 35 h 89"/>
                  <a:gd name="T8" fmla="*/ 36 w 74"/>
                  <a:gd name="T9" fmla="*/ 68 h 89"/>
                  <a:gd name="T10" fmla="*/ 40 w 74"/>
                  <a:gd name="T11" fmla="*/ 79 h 89"/>
                  <a:gd name="T12" fmla="*/ 32 w 74"/>
                  <a:gd name="T13" fmla="*/ 82 h 89"/>
                  <a:gd name="T14" fmla="*/ 13 w 74"/>
                  <a:gd name="T15" fmla="*/ 88 h 89"/>
                  <a:gd name="T16" fmla="*/ 20 w 74"/>
                  <a:gd name="T17" fmla="*/ 89 h 89"/>
                  <a:gd name="T18" fmla="*/ 73 w 74"/>
                  <a:gd name="T19" fmla="*/ 84 h 89"/>
                  <a:gd name="T20" fmla="*/ 72 w 74"/>
                  <a:gd name="T21" fmla="*/ 83 h 89"/>
                  <a:gd name="T22" fmla="*/ 70 w 74"/>
                  <a:gd name="T23" fmla="*/ 79 h 89"/>
                  <a:gd name="T24" fmla="*/ 67 w 74"/>
                  <a:gd name="T25" fmla="*/ 77 h 89"/>
                  <a:gd name="T26" fmla="*/ 53 w 74"/>
                  <a:gd name="T27" fmla="*/ 84 h 89"/>
                  <a:gd name="T28" fmla="*/ 45 w 74"/>
                  <a:gd name="T29" fmla="*/ 80 h 89"/>
                  <a:gd name="T30" fmla="*/ 42 w 74"/>
                  <a:gd name="T31" fmla="*/ 66 h 89"/>
                  <a:gd name="T32" fmla="*/ 46 w 74"/>
                  <a:gd name="T33" fmla="*/ 65 h 89"/>
                  <a:gd name="T34" fmla="*/ 52 w 74"/>
                  <a:gd name="T35" fmla="*/ 59 h 89"/>
                  <a:gd name="T36" fmla="*/ 57 w 74"/>
                  <a:gd name="T37" fmla="*/ 47 h 89"/>
                  <a:gd name="T38" fmla="*/ 58 w 74"/>
                  <a:gd name="T39" fmla="*/ 37 h 89"/>
                  <a:gd name="T40" fmla="*/ 57 w 74"/>
                  <a:gd name="T41" fmla="*/ 30 h 89"/>
                  <a:gd name="T42" fmla="*/ 55 w 74"/>
                  <a:gd name="T43" fmla="*/ 36 h 89"/>
                  <a:gd name="T44" fmla="*/ 54 w 74"/>
                  <a:gd name="T45" fmla="*/ 30 h 89"/>
                  <a:gd name="T46" fmla="*/ 56 w 74"/>
                  <a:gd name="T47" fmla="*/ 30 h 89"/>
                  <a:gd name="T48" fmla="*/ 39 w 74"/>
                  <a:gd name="T49" fmla="*/ 34 h 89"/>
                  <a:gd name="T50" fmla="*/ 43 w 74"/>
                  <a:gd name="T51" fmla="*/ 33 h 89"/>
                  <a:gd name="T52" fmla="*/ 43 w 74"/>
                  <a:gd name="T53" fmla="*/ 33 h 89"/>
                  <a:gd name="T54" fmla="*/ 46 w 74"/>
                  <a:gd name="T55" fmla="*/ 27 h 89"/>
                  <a:gd name="T56" fmla="*/ 44 w 74"/>
                  <a:gd name="T57" fmla="*/ 23 h 89"/>
                  <a:gd name="T58" fmla="*/ 44 w 74"/>
                  <a:gd name="T59" fmla="*/ 24 h 89"/>
                  <a:gd name="T60" fmla="*/ 55 w 74"/>
                  <a:gd name="T61" fmla="*/ 22 h 89"/>
                  <a:gd name="T62" fmla="*/ 55 w 74"/>
                  <a:gd name="T63" fmla="*/ 22 h 89"/>
                  <a:gd name="T64" fmla="*/ 48 w 74"/>
                  <a:gd name="T65" fmla="*/ 25 h 89"/>
                  <a:gd name="T66" fmla="*/ 24 w 74"/>
                  <a:gd name="T67" fmla="*/ 21 h 89"/>
                  <a:gd name="T68" fmla="*/ 53 w 74"/>
                  <a:gd name="T69" fmla="*/ 21 h 89"/>
                  <a:gd name="T70" fmla="*/ 51 w 74"/>
                  <a:gd name="T71" fmla="*/ 24 h 89"/>
                  <a:gd name="T72" fmla="*/ 53 w 74"/>
                  <a:gd name="T73" fmla="*/ 21 h 89"/>
                  <a:gd name="T74" fmla="*/ 48 w 74"/>
                  <a:gd name="T75" fmla="*/ 16 h 89"/>
                  <a:gd name="T76" fmla="*/ 31 w 74"/>
                  <a:gd name="T77" fmla="*/ 11 h 89"/>
                  <a:gd name="T78" fmla="*/ 32 w 74"/>
                  <a:gd name="T79" fmla="*/ 0 h 89"/>
                  <a:gd name="T80" fmla="*/ 18 w 74"/>
                  <a:gd name="T81" fmla="*/ 19 h 89"/>
                  <a:gd name="T82" fmla="*/ 21 w 74"/>
                  <a:gd name="T83" fmla="*/ 19 h 89"/>
                  <a:gd name="T84" fmla="*/ 25 w 74"/>
                  <a:gd name="T85" fmla="*/ 22 h 89"/>
                  <a:gd name="T86" fmla="*/ 29 w 74"/>
                  <a:gd name="T87" fmla="*/ 21 h 89"/>
                  <a:gd name="T88" fmla="*/ 47 w 74"/>
                  <a:gd name="T89" fmla="*/ 18 h 89"/>
                  <a:gd name="T90" fmla="*/ 48 w 74"/>
                  <a:gd name="T91" fmla="*/ 20 h 89"/>
                  <a:gd name="T92" fmla="*/ 46 w 74"/>
                  <a:gd name="T93" fmla="*/ 8 h 89"/>
                  <a:gd name="T94" fmla="*/ 43 w 74"/>
                  <a:gd name="T95" fmla="*/ 3 h 89"/>
                  <a:gd name="T96" fmla="*/ 32 w 74"/>
                  <a:gd name="T9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89">
                    <a:moveTo>
                      <a:pt x="43" y="69"/>
                    </a:moveTo>
                    <a:cubicBezTo>
                      <a:pt x="43" y="69"/>
                      <a:pt x="43" y="69"/>
                      <a:pt x="43" y="70"/>
                    </a:cubicBezTo>
                    <a:cubicBezTo>
                      <a:pt x="43" y="70"/>
                      <a:pt x="43" y="70"/>
                      <a:pt x="43" y="70"/>
                    </a:cubicBezTo>
                    <a:cubicBezTo>
                      <a:pt x="43" y="69"/>
                      <a:pt x="43" y="69"/>
                      <a:pt x="43" y="69"/>
                    </a:cubicBezTo>
                    <a:moveTo>
                      <a:pt x="49" y="31"/>
                    </a:moveTo>
                    <a:cubicBezTo>
                      <a:pt x="48" y="31"/>
                      <a:pt x="47" y="31"/>
                      <a:pt x="46" y="32"/>
                    </a:cubicBezTo>
                    <a:cubicBezTo>
                      <a:pt x="46" y="34"/>
                      <a:pt x="47" y="34"/>
                      <a:pt x="47" y="34"/>
                    </a:cubicBezTo>
                    <a:cubicBezTo>
                      <a:pt x="47" y="34"/>
                      <a:pt x="47" y="34"/>
                      <a:pt x="47" y="34"/>
                    </a:cubicBezTo>
                    <a:cubicBezTo>
                      <a:pt x="48" y="34"/>
                      <a:pt x="49" y="32"/>
                      <a:pt x="49" y="31"/>
                    </a:cubicBezTo>
                    <a:moveTo>
                      <a:pt x="52" y="30"/>
                    </a:moveTo>
                    <a:cubicBezTo>
                      <a:pt x="52" y="30"/>
                      <a:pt x="51" y="30"/>
                      <a:pt x="51" y="30"/>
                    </a:cubicBezTo>
                    <a:cubicBezTo>
                      <a:pt x="51" y="32"/>
                      <a:pt x="50" y="33"/>
                      <a:pt x="50" y="33"/>
                    </a:cubicBezTo>
                    <a:cubicBezTo>
                      <a:pt x="50" y="33"/>
                      <a:pt x="50" y="34"/>
                      <a:pt x="50" y="34"/>
                    </a:cubicBezTo>
                    <a:cubicBezTo>
                      <a:pt x="52" y="34"/>
                      <a:pt x="52" y="34"/>
                      <a:pt x="52" y="34"/>
                    </a:cubicBezTo>
                    <a:cubicBezTo>
                      <a:pt x="51" y="35"/>
                      <a:pt x="51" y="35"/>
                      <a:pt x="51" y="35"/>
                    </a:cubicBezTo>
                    <a:cubicBezTo>
                      <a:pt x="51" y="35"/>
                      <a:pt x="51" y="35"/>
                      <a:pt x="50" y="35"/>
                    </a:cubicBezTo>
                    <a:cubicBezTo>
                      <a:pt x="50" y="35"/>
                      <a:pt x="48" y="36"/>
                      <a:pt x="45" y="40"/>
                    </a:cubicBezTo>
                    <a:cubicBezTo>
                      <a:pt x="43" y="41"/>
                      <a:pt x="25" y="48"/>
                      <a:pt x="34" y="54"/>
                    </a:cubicBezTo>
                    <a:cubicBezTo>
                      <a:pt x="34" y="54"/>
                      <a:pt x="34" y="54"/>
                      <a:pt x="34" y="54"/>
                    </a:cubicBezTo>
                    <a:cubicBezTo>
                      <a:pt x="35" y="54"/>
                      <a:pt x="47" y="55"/>
                      <a:pt x="36" y="68"/>
                    </a:cubicBezTo>
                    <a:cubicBezTo>
                      <a:pt x="36" y="68"/>
                      <a:pt x="24" y="80"/>
                      <a:pt x="33" y="80"/>
                    </a:cubicBezTo>
                    <a:cubicBezTo>
                      <a:pt x="34" y="80"/>
                      <a:pt x="36" y="80"/>
                      <a:pt x="39" y="79"/>
                    </a:cubicBezTo>
                    <a:cubicBezTo>
                      <a:pt x="39" y="79"/>
                      <a:pt x="39" y="79"/>
                      <a:pt x="40" y="79"/>
                    </a:cubicBezTo>
                    <a:cubicBezTo>
                      <a:pt x="40" y="79"/>
                      <a:pt x="40" y="79"/>
                      <a:pt x="40" y="79"/>
                    </a:cubicBezTo>
                    <a:cubicBezTo>
                      <a:pt x="40" y="80"/>
                      <a:pt x="40" y="80"/>
                      <a:pt x="40" y="80"/>
                    </a:cubicBezTo>
                    <a:cubicBezTo>
                      <a:pt x="40" y="80"/>
                      <a:pt x="40" y="80"/>
                      <a:pt x="40" y="80"/>
                    </a:cubicBezTo>
                    <a:cubicBezTo>
                      <a:pt x="40" y="80"/>
                      <a:pt x="36" y="82"/>
                      <a:pt x="33" y="82"/>
                    </a:cubicBezTo>
                    <a:cubicBezTo>
                      <a:pt x="32" y="82"/>
                      <a:pt x="32" y="82"/>
                      <a:pt x="32" y="82"/>
                    </a:cubicBezTo>
                    <a:cubicBezTo>
                      <a:pt x="32" y="82"/>
                      <a:pt x="32" y="82"/>
                      <a:pt x="31" y="82"/>
                    </a:cubicBezTo>
                    <a:cubicBezTo>
                      <a:pt x="30" y="82"/>
                      <a:pt x="23" y="83"/>
                      <a:pt x="21" y="87"/>
                    </a:cubicBezTo>
                    <a:cubicBezTo>
                      <a:pt x="21" y="87"/>
                      <a:pt x="20" y="89"/>
                      <a:pt x="16" y="89"/>
                    </a:cubicBezTo>
                    <a:cubicBezTo>
                      <a:pt x="16" y="89"/>
                      <a:pt x="14" y="89"/>
                      <a:pt x="13" y="88"/>
                    </a:cubicBezTo>
                    <a:cubicBezTo>
                      <a:pt x="0" y="85"/>
                      <a:pt x="0" y="85"/>
                      <a:pt x="0" y="85"/>
                    </a:cubicBezTo>
                    <a:cubicBezTo>
                      <a:pt x="0" y="85"/>
                      <a:pt x="0" y="85"/>
                      <a:pt x="1" y="86"/>
                    </a:cubicBezTo>
                    <a:cubicBezTo>
                      <a:pt x="1" y="86"/>
                      <a:pt x="11" y="89"/>
                      <a:pt x="17" y="89"/>
                    </a:cubicBezTo>
                    <a:cubicBezTo>
                      <a:pt x="18" y="89"/>
                      <a:pt x="19" y="89"/>
                      <a:pt x="20" y="89"/>
                    </a:cubicBezTo>
                    <a:cubicBezTo>
                      <a:pt x="20" y="89"/>
                      <a:pt x="37" y="88"/>
                      <a:pt x="46" y="88"/>
                    </a:cubicBezTo>
                    <a:cubicBezTo>
                      <a:pt x="48" y="88"/>
                      <a:pt x="50" y="88"/>
                      <a:pt x="51" y="88"/>
                    </a:cubicBezTo>
                    <a:cubicBezTo>
                      <a:pt x="64" y="87"/>
                      <a:pt x="64" y="87"/>
                      <a:pt x="64" y="87"/>
                    </a:cubicBezTo>
                    <a:cubicBezTo>
                      <a:pt x="64" y="87"/>
                      <a:pt x="70" y="84"/>
                      <a:pt x="73" y="84"/>
                    </a:cubicBezTo>
                    <a:cubicBezTo>
                      <a:pt x="73" y="84"/>
                      <a:pt x="73" y="84"/>
                      <a:pt x="73" y="84"/>
                    </a:cubicBezTo>
                    <a:cubicBezTo>
                      <a:pt x="73" y="84"/>
                      <a:pt x="74" y="83"/>
                      <a:pt x="74" y="83"/>
                    </a:cubicBezTo>
                    <a:cubicBezTo>
                      <a:pt x="73" y="82"/>
                      <a:pt x="73" y="82"/>
                      <a:pt x="73" y="82"/>
                    </a:cubicBezTo>
                    <a:cubicBezTo>
                      <a:pt x="73" y="83"/>
                      <a:pt x="72" y="83"/>
                      <a:pt x="72" y="83"/>
                    </a:cubicBezTo>
                    <a:cubicBezTo>
                      <a:pt x="71" y="83"/>
                      <a:pt x="71" y="83"/>
                      <a:pt x="71" y="83"/>
                    </a:cubicBezTo>
                    <a:cubicBezTo>
                      <a:pt x="72" y="81"/>
                      <a:pt x="72" y="80"/>
                      <a:pt x="71" y="80"/>
                    </a:cubicBezTo>
                    <a:cubicBezTo>
                      <a:pt x="70" y="79"/>
                      <a:pt x="70" y="79"/>
                      <a:pt x="70" y="79"/>
                    </a:cubicBezTo>
                    <a:cubicBezTo>
                      <a:pt x="70" y="79"/>
                      <a:pt x="70" y="79"/>
                      <a:pt x="70" y="79"/>
                    </a:cubicBezTo>
                    <a:cubicBezTo>
                      <a:pt x="68" y="81"/>
                      <a:pt x="64" y="85"/>
                      <a:pt x="64" y="85"/>
                    </a:cubicBezTo>
                    <a:cubicBezTo>
                      <a:pt x="63" y="84"/>
                      <a:pt x="68" y="78"/>
                      <a:pt x="68" y="78"/>
                    </a:cubicBezTo>
                    <a:cubicBezTo>
                      <a:pt x="68" y="78"/>
                      <a:pt x="68" y="78"/>
                      <a:pt x="68" y="78"/>
                    </a:cubicBezTo>
                    <a:cubicBezTo>
                      <a:pt x="67" y="77"/>
                      <a:pt x="67" y="77"/>
                      <a:pt x="67" y="77"/>
                    </a:cubicBezTo>
                    <a:cubicBezTo>
                      <a:pt x="67" y="77"/>
                      <a:pt x="67" y="77"/>
                      <a:pt x="67" y="77"/>
                    </a:cubicBezTo>
                    <a:cubicBezTo>
                      <a:pt x="66" y="78"/>
                      <a:pt x="66" y="78"/>
                      <a:pt x="64" y="79"/>
                    </a:cubicBezTo>
                    <a:cubicBezTo>
                      <a:pt x="59" y="84"/>
                      <a:pt x="56" y="85"/>
                      <a:pt x="54" y="85"/>
                    </a:cubicBezTo>
                    <a:cubicBezTo>
                      <a:pt x="53" y="85"/>
                      <a:pt x="53" y="84"/>
                      <a:pt x="53" y="84"/>
                    </a:cubicBezTo>
                    <a:cubicBezTo>
                      <a:pt x="55" y="80"/>
                      <a:pt x="63" y="78"/>
                      <a:pt x="63" y="78"/>
                    </a:cubicBezTo>
                    <a:cubicBezTo>
                      <a:pt x="63" y="78"/>
                      <a:pt x="59" y="78"/>
                      <a:pt x="55" y="78"/>
                    </a:cubicBezTo>
                    <a:cubicBezTo>
                      <a:pt x="51" y="78"/>
                      <a:pt x="47" y="78"/>
                      <a:pt x="45" y="80"/>
                    </a:cubicBezTo>
                    <a:cubicBezTo>
                      <a:pt x="45" y="80"/>
                      <a:pt x="45" y="80"/>
                      <a:pt x="45" y="80"/>
                    </a:cubicBezTo>
                    <a:cubicBezTo>
                      <a:pt x="45" y="80"/>
                      <a:pt x="45" y="80"/>
                      <a:pt x="45" y="80"/>
                    </a:cubicBezTo>
                    <a:cubicBezTo>
                      <a:pt x="44" y="78"/>
                      <a:pt x="42" y="73"/>
                      <a:pt x="43" y="70"/>
                    </a:cubicBezTo>
                    <a:cubicBezTo>
                      <a:pt x="42" y="70"/>
                      <a:pt x="42" y="70"/>
                      <a:pt x="41" y="70"/>
                    </a:cubicBezTo>
                    <a:cubicBezTo>
                      <a:pt x="41" y="68"/>
                      <a:pt x="41" y="67"/>
                      <a:pt x="42" y="66"/>
                    </a:cubicBezTo>
                    <a:cubicBezTo>
                      <a:pt x="43" y="66"/>
                      <a:pt x="43" y="66"/>
                      <a:pt x="43" y="66"/>
                    </a:cubicBezTo>
                    <a:cubicBezTo>
                      <a:pt x="43" y="66"/>
                      <a:pt x="43" y="66"/>
                      <a:pt x="43" y="66"/>
                    </a:cubicBezTo>
                    <a:cubicBezTo>
                      <a:pt x="42" y="66"/>
                      <a:pt x="42" y="66"/>
                      <a:pt x="42" y="66"/>
                    </a:cubicBezTo>
                    <a:cubicBezTo>
                      <a:pt x="43" y="66"/>
                      <a:pt x="45" y="65"/>
                      <a:pt x="46" y="65"/>
                    </a:cubicBezTo>
                    <a:cubicBezTo>
                      <a:pt x="46" y="65"/>
                      <a:pt x="46" y="65"/>
                      <a:pt x="46" y="65"/>
                    </a:cubicBezTo>
                    <a:cubicBezTo>
                      <a:pt x="48" y="63"/>
                      <a:pt x="50" y="62"/>
                      <a:pt x="52" y="62"/>
                    </a:cubicBezTo>
                    <a:cubicBezTo>
                      <a:pt x="54" y="62"/>
                      <a:pt x="56" y="62"/>
                      <a:pt x="57" y="64"/>
                    </a:cubicBezTo>
                    <a:cubicBezTo>
                      <a:pt x="57" y="64"/>
                      <a:pt x="56" y="59"/>
                      <a:pt x="52" y="59"/>
                    </a:cubicBezTo>
                    <a:cubicBezTo>
                      <a:pt x="51" y="59"/>
                      <a:pt x="51" y="59"/>
                      <a:pt x="50" y="59"/>
                    </a:cubicBezTo>
                    <a:cubicBezTo>
                      <a:pt x="50" y="59"/>
                      <a:pt x="40" y="58"/>
                      <a:pt x="55" y="55"/>
                    </a:cubicBezTo>
                    <a:cubicBezTo>
                      <a:pt x="55" y="55"/>
                      <a:pt x="62" y="54"/>
                      <a:pt x="54" y="54"/>
                    </a:cubicBezTo>
                    <a:cubicBezTo>
                      <a:pt x="54" y="54"/>
                      <a:pt x="47" y="51"/>
                      <a:pt x="57" y="47"/>
                    </a:cubicBezTo>
                    <a:cubicBezTo>
                      <a:pt x="57" y="47"/>
                      <a:pt x="65" y="42"/>
                      <a:pt x="55" y="42"/>
                    </a:cubicBezTo>
                    <a:cubicBezTo>
                      <a:pt x="55" y="42"/>
                      <a:pt x="54" y="42"/>
                      <a:pt x="53" y="42"/>
                    </a:cubicBezTo>
                    <a:cubicBezTo>
                      <a:pt x="53" y="42"/>
                      <a:pt x="53" y="42"/>
                      <a:pt x="52" y="42"/>
                    </a:cubicBezTo>
                    <a:cubicBezTo>
                      <a:pt x="49" y="42"/>
                      <a:pt x="42" y="41"/>
                      <a:pt x="58" y="37"/>
                    </a:cubicBezTo>
                    <a:cubicBezTo>
                      <a:pt x="58" y="37"/>
                      <a:pt x="58" y="37"/>
                      <a:pt x="59" y="36"/>
                    </a:cubicBezTo>
                    <a:cubicBezTo>
                      <a:pt x="58" y="36"/>
                      <a:pt x="58" y="34"/>
                      <a:pt x="58" y="34"/>
                    </a:cubicBezTo>
                    <a:cubicBezTo>
                      <a:pt x="58" y="33"/>
                      <a:pt x="58" y="32"/>
                      <a:pt x="58" y="31"/>
                    </a:cubicBezTo>
                    <a:cubicBezTo>
                      <a:pt x="58" y="31"/>
                      <a:pt x="57" y="30"/>
                      <a:pt x="57" y="30"/>
                    </a:cubicBezTo>
                    <a:cubicBezTo>
                      <a:pt x="57" y="30"/>
                      <a:pt x="57" y="31"/>
                      <a:pt x="57" y="31"/>
                    </a:cubicBezTo>
                    <a:cubicBezTo>
                      <a:pt x="57" y="31"/>
                      <a:pt x="57" y="36"/>
                      <a:pt x="56" y="36"/>
                    </a:cubicBezTo>
                    <a:cubicBezTo>
                      <a:pt x="56" y="36"/>
                      <a:pt x="55" y="36"/>
                      <a:pt x="55" y="36"/>
                    </a:cubicBezTo>
                    <a:cubicBezTo>
                      <a:pt x="55" y="36"/>
                      <a:pt x="55" y="36"/>
                      <a:pt x="55" y="36"/>
                    </a:cubicBezTo>
                    <a:cubicBezTo>
                      <a:pt x="54" y="36"/>
                      <a:pt x="51" y="35"/>
                      <a:pt x="52" y="32"/>
                    </a:cubicBezTo>
                    <a:cubicBezTo>
                      <a:pt x="52" y="32"/>
                      <a:pt x="52" y="31"/>
                      <a:pt x="52" y="30"/>
                    </a:cubicBezTo>
                    <a:moveTo>
                      <a:pt x="54" y="30"/>
                    </a:moveTo>
                    <a:cubicBezTo>
                      <a:pt x="54" y="30"/>
                      <a:pt x="54" y="30"/>
                      <a:pt x="54" y="30"/>
                    </a:cubicBezTo>
                    <a:cubicBezTo>
                      <a:pt x="54" y="34"/>
                      <a:pt x="55" y="34"/>
                      <a:pt x="55" y="34"/>
                    </a:cubicBezTo>
                    <a:cubicBezTo>
                      <a:pt x="55" y="34"/>
                      <a:pt x="55" y="34"/>
                      <a:pt x="55" y="34"/>
                    </a:cubicBezTo>
                    <a:cubicBezTo>
                      <a:pt x="55" y="34"/>
                      <a:pt x="55" y="34"/>
                      <a:pt x="55" y="34"/>
                    </a:cubicBezTo>
                    <a:cubicBezTo>
                      <a:pt x="56" y="34"/>
                      <a:pt x="56" y="32"/>
                      <a:pt x="56" y="30"/>
                    </a:cubicBezTo>
                    <a:cubicBezTo>
                      <a:pt x="55" y="30"/>
                      <a:pt x="55" y="30"/>
                      <a:pt x="54" y="30"/>
                    </a:cubicBezTo>
                    <a:moveTo>
                      <a:pt x="44" y="29"/>
                    </a:moveTo>
                    <a:cubicBezTo>
                      <a:pt x="43" y="30"/>
                      <a:pt x="42" y="32"/>
                      <a:pt x="40" y="33"/>
                    </a:cubicBezTo>
                    <a:cubicBezTo>
                      <a:pt x="40" y="34"/>
                      <a:pt x="40" y="34"/>
                      <a:pt x="39" y="34"/>
                    </a:cubicBezTo>
                    <a:cubicBezTo>
                      <a:pt x="39" y="35"/>
                      <a:pt x="38" y="37"/>
                      <a:pt x="38" y="38"/>
                    </a:cubicBezTo>
                    <a:cubicBezTo>
                      <a:pt x="46" y="35"/>
                      <a:pt x="46" y="35"/>
                      <a:pt x="46" y="35"/>
                    </a:cubicBezTo>
                    <a:cubicBezTo>
                      <a:pt x="44" y="35"/>
                      <a:pt x="44" y="33"/>
                      <a:pt x="44" y="32"/>
                    </a:cubicBezTo>
                    <a:cubicBezTo>
                      <a:pt x="44" y="33"/>
                      <a:pt x="44" y="33"/>
                      <a:pt x="43" y="33"/>
                    </a:cubicBezTo>
                    <a:cubicBezTo>
                      <a:pt x="42" y="36"/>
                      <a:pt x="42" y="36"/>
                      <a:pt x="42" y="36"/>
                    </a:cubicBezTo>
                    <a:cubicBezTo>
                      <a:pt x="40" y="36"/>
                      <a:pt x="40" y="36"/>
                      <a:pt x="40" y="36"/>
                    </a:cubicBezTo>
                    <a:cubicBezTo>
                      <a:pt x="41" y="33"/>
                      <a:pt x="41" y="33"/>
                      <a:pt x="41" y="33"/>
                    </a:cubicBezTo>
                    <a:cubicBezTo>
                      <a:pt x="43" y="33"/>
                      <a:pt x="43" y="33"/>
                      <a:pt x="43" y="33"/>
                    </a:cubicBezTo>
                    <a:cubicBezTo>
                      <a:pt x="42" y="32"/>
                      <a:pt x="42" y="32"/>
                      <a:pt x="44" y="30"/>
                    </a:cubicBezTo>
                    <a:cubicBezTo>
                      <a:pt x="44" y="29"/>
                      <a:pt x="44" y="29"/>
                      <a:pt x="44" y="29"/>
                    </a:cubicBezTo>
                    <a:moveTo>
                      <a:pt x="49" y="25"/>
                    </a:moveTo>
                    <a:cubicBezTo>
                      <a:pt x="48" y="26"/>
                      <a:pt x="47" y="27"/>
                      <a:pt x="46" y="27"/>
                    </a:cubicBezTo>
                    <a:cubicBezTo>
                      <a:pt x="46" y="28"/>
                      <a:pt x="46" y="28"/>
                      <a:pt x="46" y="28"/>
                    </a:cubicBezTo>
                    <a:cubicBezTo>
                      <a:pt x="47" y="28"/>
                      <a:pt x="48" y="27"/>
                      <a:pt x="49" y="26"/>
                    </a:cubicBezTo>
                    <a:cubicBezTo>
                      <a:pt x="49" y="26"/>
                      <a:pt x="49" y="26"/>
                      <a:pt x="49" y="25"/>
                    </a:cubicBezTo>
                    <a:moveTo>
                      <a:pt x="44" y="23"/>
                    </a:moveTo>
                    <a:cubicBezTo>
                      <a:pt x="43" y="24"/>
                      <a:pt x="43" y="24"/>
                      <a:pt x="42" y="25"/>
                    </a:cubicBezTo>
                    <a:cubicBezTo>
                      <a:pt x="42" y="25"/>
                      <a:pt x="41" y="26"/>
                      <a:pt x="43" y="26"/>
                    </a:cubicBezTo>
                    <a:cubicBezTo>
                      <a:pt x="43" y="26"/>
                      <a:pt x="44" y="26"/>
                      <a:pt x="44" y="26"/>
                    </a:cubicBezTo>
                    <a:cubicBezTo>
                      <a:pt x="44" y="25"/>
                      <a:pt x="44" y="24"/>
                      <a:pt x="44" y="24"/>
                    </a:cubicBezTo>
                    <a:cubicBezTo>
                      <a:pt x="44" y="24"/>
                      <a:pt x="44" y="23"/>
                      <a:pt x="44" y="23"/>
                    </a:cubicBezTo>
                    <a:moveTo>
                      <a:pt x="55" y="22"/>
                    </a:moveTo>
                    <a:cubicBezTo>
                      <a:pt x="55" y="22"/>
                      <a:pt x="55" y="22"/>
                      <a:pt x="55" y="22"/>
                    </a:cubicBezTo>
                    <a:cubicBezTo>
                      <a:pt x="55" y="22"/>
                      <a:pt x="55" y="22"/>
                      <a:pt x="55" y="22"/>
                    </a:cubicBezTo>
                    <a:cubicBezTo>
                      <a:pt x="54" y="22"/>
                      <a:pt x="54" y="23"/>
                      <a:pt x="54" y="24"/>
                    </a:cubicBezTo>
                    <a:cubicBezTo>
                      <a:pt x="54" y="24"/>
                      <a:pt x="54" y="24"/>
                      <a:pt x="54" y="24"/>
                    </a:cubicBezTo>
                    <a:cubicBezTo>
                      <a:pt x="54" y="24"/>
                      <a:pt x="55" y="23"/>
                      <a:pt x="55" y="22"/>
                    </a:cubicBezTo>
                    <a:cubicBezTo>
                      <a:pt x="55" y="22"/>
                      <a:pt x="55" y="22"/>
                      <a:pt x="55" y="22"/>
                    </a:cubicBezTo>
                    <a:moveTo>
                      <a:pt x="47" y="22"/>
                    </a:moveTo>
                    <a:cubicBezTo>
                      <a:pt x="47" y="22"/>
                      <a:pt x="46" y="22"/>
                      <a:pt x="46" y="22"/>
                    </a:cubicBezTo>
                    <a:cubicBezTo>
                      <a:pt x="46" y="23"/>
                      <a:pt x="46" y="24"/>
                      <a:pt x="46" y="26"/>
                    </a:cubicBezTo>
                    <a:cubicBezTo>
                      <a:pt x="47" y="25"/>
                      <a:pt x="47" y="25"/>
                      <a:pt x="48" y="25"/>
                    </a:cubicBezTo>
                    <a:cubicBezTo>
                      <a:pt x="49" y="25"/>
                      <a:pt x="49" y="25"/>
                      <a:pt x="49" y="25"/>
                    </a:cubicBezTo>
                    <a:cubicBezTo>
                      <a:pt x="49" y="24"/>
                      <a:pt x="49" y="24"/>
                      <a:pt x="49" y="24"/>
                    </a:cubicBezTo>
                    <a:cubicBezTo>
                      <a:pt x="49" y="22"/>
                      <a:pt x="48" y="22"/>
                      <a:pt x="47" y="22"/>
                    </a:cubicBezTo>
                    <a:moveTo>
                      <a:pt x="24" y="21"/>
                    </a:moveTo>
                    <a:cubicBezTo>
                      <a:pt x="24" y="21"/>
                      <a:pt x="24" y="22"/>
                      <a:pt x="24" y="22"/>
                    </a:cubicBezTo>
                    <a:cubicBezTo>
                      <a:pt x="24" y="22"/>
                      <a:pt x="24" y="22"/>
                      <a:pt x="24" y="22"/>
                    </a:cubicBezTo>
                    <a:cubicBezTo>
                      <a:pt x="24" y="22"/>
                      <a:pt x="24" y="21"/>
                      <a:pt x="24" y="21"/>
                    </a:cubicBezTo>
                    <a:moveTo>
                      <a:pt x="53" y="21"/>
                    </a:moveTo>
                    <a:cubicBezTo>
                      <a:pt x="52" y="21"/>
                      <a:pt x="51" y="21"/>
                      <a:pt x="50" y="22"/>
                    </a:cubicBezTo>
                    <a:cubicBezTo>
                      <a:pt x="51" y="22"/>
                      <a:pt x="51" y="23"/>
                      <a:pt x="51" y="24"/>
                    </a:cubicBezTo>
                    <a:cubicBezTo>
                      <a:pt x="51" y="24"/>
                      <a:pt x="51" y="24"/>
                      <a:pt x="51" y="24"/>
                    </a:cubicBezTo>
                    <a:cubicBezTo>
                      <a:pt x="51" y="24"/>
                      <a:pt x="51" y="24"/>
                      <a:pt x="51" y="24"/>
                    </a:cubicBezTo>
                    <a:cubicBezTo>
                      <a:pt x="51" y="24"/>
                      <a:pt x="51" y="25"/>
                      <a:pt x="51" y="25"/>
                    </a:cubicBezTo>
                    <a:cubicBezTo>
                      <a:pt x="52" y="25"/>
                      <a:pt x="52" y="25"/>
                      <a:pt x="52" y="25"/>
                    </a:cubicBezTo>
                    <a:cubicBezTo>
                      <a:pt x="52" y="23"/>
                      <a:pt x="52" y="22"/>
                      <a:pt x="52" y="22"/>
                    </a:cubicBezTo>
                    <a:cubicBezTo>
                      <a:pt x="52" y="22"/>
                      <a:pt x="52" y="22"/>
                      <a:pt x="53" y="21"/>
                    </a:cubicBezTo>
                    <a:moveTo>
                      <a:pt x="31" y="11"/>
                    </a:moveTo>
                    <a:cubicBezTo>
                      <a:pt x="31" y="11"/>
                      <a:pt x="33" y="11"/>
                      <a:pt x="33" y="6"/>
                    </a:cubicBezTo>
                    <a:cubicBezTo>
                      <a:pt x="39" y="17"/>
                      <a:pt x="39" y="17"/>
                      <a:pt x="39" y="17"/>
                    </a:cubicBezTo>
                    <a:cubicBezTo>
                      <a:pt x="39" y="17"/>
                      <a:pt x="45" y="16"/>
                      <a:pt x="48" y="16"/>
                    </a:cubicBezTo>
                    <a:cubicBezTo>
                      <a:pt x="50" y="16"/>
                      <a:pt x="51" y="17"/>
                      <a:pt x="46" y="18"/>
                    </a:cubicBezTo>
                    <a:cubicBezTo>
                      <a:pt x="46" y="18"/>
                      <a:pt x="46" y="18"/>
                      <a:pt x="45" y="18"/>
                    </a:cubicBezTo>
                    <a:cubicBezTo>
                      <a:pt x="44" y="18"/>
                      <a:pt x="39" y="18"/>
                      <a:pt x="34" y="23"/>
                    </a:cubicBezTo>
                    <a:cubicBezTo>
                      <a:pt x="34" y="23"/>
                      <a:pt x="34" y="11"/>
                      <a:pt x="31" y="11"/>
                    </a:cubicBezTo>
                    <a:cubicBezTo>
                      <a:pt x="31" y="11"/>
                      <a:pt x="31" y="11"/>
                      <a:pt x="31" y="11"/>
                    </a:cubicBezTo>
                    <a:cubicBezTo>
                      <a:pt x="31" y="11"/>
                      <a:pt x="31" y="11"/>
                      <a:pt x="31" y="11"/>
                    </a:cubicBezTo>
                    <a:cubicBezTo>
                      <a:pt x="31" y="11"/>
                      <a:pt x="31" y="11"/>
                      <a:pt x="31" y="11"/>
                    </a:cubicBezTo>
                    <a:moveTo>
                      <a:pt x="32" y="0"/>
                    </a:moveTo>
                    <a:cubicBezTo>
                      <a:pt x="32" y="0"/>
                      <a:pt x="35" y="11"/>
                      <a:pt x="30" y="11"/>
                    </a:cubicBezTo>
                    <a:cubicBezTo>
                      <a:pt x="29" y="11"/>
                      <a:pt x="27" y="10"/>
                      <a:pt x="25" y="9"/>
                    </a:cubicBezTo>
                    <a:cubicBezTo>
                      <a:pt x="25" y="9"/>
                      <a:pt x="25" y="9"/>
                      <a:pt x="25" y="9"/>
                    </a:cubicBezTo>
                    <a:cubicBezTo>
                      <a:pt x="24" y="9"/>
                      <a:pt x="22" y="10"/>
                      <a:pt x="18" y="19"/>
                    </a:cubicBezTo>
                    <a:cubicBezTo>
                      <a:pt x="18" y="19"/>
                      <a:pt x="20" y="20"/>
                      <a:pt x="22" y="21"/>
                    </a:cubicBezTo>
                    <a:cubicBezTo>
                      <a:pt x="23" y="21"/>
                      <a:pt x="23" y="21"/>
                      <a:pt x="23" y="21"/>
                    </a:cubicBezTo>
                    <a:cubicBezTo>
                      <a:pt x="24" y="21"/>
                      <a:pt x="24" y="21"/>
                      <a:pt x="24" y="21"/>
                    </a:cubicBezTo>
                    <a:cubicBezTo>
                      <a:pt x="24" y="20"/>
                      <a:pt x="23" y="19"/>
                      <a:pt x="21" y="19"/>
                    </a:cubicBezTo>
                    <a:cubicBezTo>
                      <a:pt x="21" y="19"/>
                      <a:pt x="20" y="19"/>
                      <a:pt x="19" y="19"/>
                    </a:cubicBezTo>
                    <a:cubicBezTo>
                      <a:pt x="19" y="19"/>
                      <a:pt x="23" y="9"/>
                      <a:pt x="24" y="9"/>
                    </a:cubicBezTo>
                    <a:cubicBezTo>
                      <a:pt x="24" y="9"/>
                      <a:pt x="24" y="9"/>
                      <a:pt x="24" y="9"/>
                    </a:cubicBezTo>
                    <a:cubicBezTo>
                      <a:pt x="25" y="22"/>
                      <a:pt x="25" y="22"/>
                      <a:pt x="25" y="22"/>
                    </a:cubicBezTo>
                    <a:cubicBezTo>
                      <a:pt x="25" y="22"/>
                      <a:pt x="26" y="22"/>
                      <a:pt x="26" y="22"/>
                    </a:cubicBezTo>
                    <a:cubicBezTo>
                      <a:pt x="27" y="22"/>
                      <a:pt x="27" y="21"/>
                      <a:pt x="28" y="21"/>
                    </a:cubicBezTo>
                    <a:cubicBezTo>
                      <a:pt x="28" y="21"/>
                      <a:pt x="29" y="21"/>
                      <a:pt x="29" y="21"/>
                    </a:cubicBezTo>
                    <a:cubicBezTo>
                      <a:pt x="29" y="21"/>
                      <a:pt x="29" y="21"/>
                      <a:pt x="29" y="21"/>
                    </a:cubicBezTo>
                    <a:cubicBezTo>
                      <a:pt x="30" y="21"/>
                      <a:pt x="32" y="22"/>
                      <a:pt x="33" y="23"/>
                    </a:cubicBezTo>
                    <a:cubicBezTo>
                      <a:pt x="33" y="24"/>
                      <a:pt x="34" y="24"/>
                      <a:pt x="34" y="24"/>
                    </a:cubicBezTo>
                    <a:cubicBezTo>
                      <a:pt x="35" y="22"/>
                      <a:pt x="37" y="21"/>
                      <a:pt x="38" y="21"/>
                    </a:cubicBezTo>
                    <a:cubicBezTo>
                      <a:pt x="41" y="20"/>
                      <a:pt x="44" y="18"/>
                      <a:pt x="47" y="18"/>
                    </a:cubicBezTo>
                    <a:cubicBezTo>
                      <a:pt x="47" y="18"/>
                      <a:pt x="48" y="18"/>
                      <a:pt x="48" y="18"/>
                    </a:cubicBezTo>
                    <a:cubicBezTo>
                      <a:pt x="48" y="18"/>
                      <a:pt x="48" y="18"/>
                      <a:pt x="49" y="18"/>
                    </a:cubicBezTo>
                    <a:cubicBezTo>
                      <a:pt x="49" y="18"/>
                      <a:pt x="49" y="18"/>
                      <a:pt x="47" y="20"/>
                    </a:cubicBezTo>
                    <a:cubicBezTo>
                      <a:pt x="48" y="20"/>
                      <a:pt x="48" y="20"/>
                      <a:pt x="48" y="20"/>
                    </a:cubicBezTo>
                    <a:cubicBezTo>
                      <a:pt x="49" y="20"/>
                      <a:pt x="50" y="19"/>
                      <a:pt x="53" y="17"/>
                    </a:cubicBezTo>
                    <a:cubicBezTo>
                      <a:pt x="53" y="17"/>
                      <a:pt x="49" y="17"/>
                      <a:pt x="50" y="15"/>
                    </a:cubicBezTo>
                    <a:cubicBezTo>
                      <a:pt x="50" y="15"/>
                      <a:pt x="40" y="7"/>
                      <a:pt x="45" y="7"/>
                    </a:cubicBezTo>
                    <a:cubicBezTo>
                      <a:pt x="45" y="7"/>
                      <a:pt x="46" y="7"/>
                      <a:pt x="46" y="8"/>
                    </a:cubicBezTo>
                    <a:cubicBezTo>
                      <a:pt x="46" y="8"/>
                      <a:pt x="54" y="8"/>
                      <a:pt x="58" y="15"/>
                    </a:cubicBezTo>
                    <a:cubicBezTo>
                      <a:pt x="58" y="14"/>
                      <a:pt x="58" y="13"/>
                      <a:pt x="58" y="12"/>
                    </a:cubicBezTo>
                    <a:cubicBezTo>
                      <a:pt x="58" y="12"/>
                      <a:pt x="50" y="4"/>
                      <a:pt x="47" y="1"/>
                    </a:cubicBezTo>
                    <a:cubicBezTo>
                      <a:pt x="46" y="1"/>
                      <a:pt x="46" y="3"/>
                      <a:pt x="43" y="3"/>
                    </a:cubicBezTo>
                    <a:cubicBezTo>
                      <a:pt x="42" y="3"/>
                      <a:pt x="40" y="3"/>
                      <a:pt x="38" y="2"/>
                    </a:cubicBezTo>
                    <a:cubicBezTo>
                      <a:pt x="38" y="2"/>
                      <a:pt x="36" y="1"/>
                      <a:pt x="33" y="1"/>
                    </a:cubicBezTo>
                    <a:cubicBezTo>
                      <a:pt x="33" y="1"/>
                      <a:pt x="33" y="1"/>
                      <a:pt x="32" y="0"/>
                    </a:cubicBezTo>
                    <a:cubicBezTo>
                      <a:pt x="32" y="0"/>
                      <a:pt x="32" y="0"/>
                      <a:pt x="32" y="0"/>
                    </a:cubicBez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49" name="Freeform 367"/>
              <p:cNvSpPr/>
              <p:nvPr/>
            </p:nvSpPr>
            <p:spPr bwMode="auto">
              <a:xfrm>
                <a:off x="1904" y="773"/>
                <a:ext cx="9" cy="19"/>
              </a:xfrm>
              <a:custGeom>
                <a:avLst/>
                <a:gdLst>
                  <a:gd name="T0" fmla="*/ 5 w 6"/>
                  <a:gd name="T1" fmla="*/ 0 h 13"/>
                  <a:gd name="T2" fmla="*/ 0 w 6"/>
                  <a:gd name="T3" fmla="*/ 10 h 13"/>
                  <a:gd name="T4" fmla="*/ 2 w 6"/>
                  <a:gd name="T5" fmla="*/ 10 h 13"/>
                  <a:gd name="T6" fmla="*/ 5 w 6"/>
                  <a:gd name="T7" fmla="*/ 12 h 13"/>
                  <a:gd name="T8" fmla="*/ 5 w 6"/>
                  <a:gd name="T9" fmla="*/ 12 h 13"/>
                  <a:gd name="T10" fmla="*/ 5 w 6"/>
                  <a:gd name="T11" fmla="*/ 12 h 13"/>
                  <a:gd name="T12" fmla="*/ 5 w 6"/>
                  <a:gd name="T13" fmla="*/ 13 h 13"/>
                  <a:gd name="T14" fmla="*/ 6 w 6"/>
                  <a:gd name="T15" fmla="*/ 13 h 13"/>
                  <a:gd name="T16" fmla="*/ 5 w 6"/>
                  <a:gd name="T17" fmla="*/ 0 h 13"/>
                  <a:gd name="T18" fmla="*/ 5 w 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3">
                    <a:moveTo>
                      <a:pt x="5" y="0"/>
                    </a:moveTo>
                    <a:cubicBezTo>
                      <a:pt x="4" y="0"/>
                      <a:pt x="0" y="10"/>
                      <a:pt x="0" y="10"/>
                    </a:cubicBezTo>
                    <a:cubicBezTo>
                      <a:pt x="1" y="10"/>
                      <a:pt x="2" y="10"/>
                      <a:pt x="2" y="10"/>
                    </a:cubicBezTo>
                    <a:cubicBezTo>
                      <a:pt x="4" y="10"/>
                      <a:pt x="5" y="11"/>
                      <a:pt x="5" y="12"/>
                    </a:cubicBezTo>
                    <a:cubicBezTo>
                      <a:pt x="5" y="12"/>
                      <a:pt x="5" y="12"/>
                      <a:pt x="5" y="12"/>
                    </a:cubicBezTo>
                    <a:cubicBezTo>
                      <a:pt x="5" y="12"/>
                      <a:pt x="5" y="12"/>
                      <a:pt x="5" y="12"/>
                    </a:cubicBezTo>
                    <a:cubicBezTo>
                      <a:pt x="5" y="12"/>
                      <a:pt x="5" y="13"/>
                      <a:pt x="5" y="13"/>
                    </a:cubicBezTo>
                    <a:cubicBezTo>
                      <a:pt x="5" y="13"/>
                      <a:pt x="6" y="13"/>
                      <a:pt x="6" y="13"/>
                    </a:cubicBezTo>
                    <a:cubicBezTo>
                      <a:pt x="5" y="0"/>
                      <a:pt x="5" y="0"/>
                      <a:pt x="5" y="0"/>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50" name="Freeform 368"/>
              <p:cNvSpPr>
                <a:spLocks noEditPoints="1"/>
              </p:cNvSpPr>
              <p:nvPr/>
            </p:nvSpPr>
            <p:spPr bwMode="auto">
              <a:xfrm>
                <a:off x="1921" y="768"/>
                <a:ext cx="29" cy="25"/>
              </a:xfrm>
              <a:custGeom>
                <a:avLst/>
                <a:gdLst>
                  <a:gd name="T0" fmla="*/ 0 w 20"/>
                  <a:gd name="T1" fmla="*/ 5 h 17"/>
                  <a:gd name="T2" fmla="*/ 0 w 20"/>
                  <a:gd name="T3" fmla="*/ 5 h 17"/>
                  <a:gd name="T4" fmla="*/ 0 w 20"/>
                  <a:gd name="T5" fmla="*/ 5 h 17"/>
                  <a:gd name="T6" fmla="*/ 2 w 20"/>
                  <a:gd name="T7" fmla="*/ 0 h 17"/>
                  <a:gd name="T8" fmla="*/ 0 w 20"/>
                  <a:gd name="T9" fmla="*/ 5 h 17"/>
                  <a:gd name="T10" fmla="*/ 0 w 20"/>
                  <a:gd name="T11" fmla="*/ 5 h 17"/>
                  <a:gd name="T12" fmla="*/ 3 w 20"/>
                  <a:gd name="T13" fmla="*/ 17 h 17"/>
                  <a:gd name="T14" fmla="*/ 14 w 20"/>
                  <a:gd name="T15" fmla="*/ 12 h 17"/>
                  <a:gd name="T16" fmla="*/ 15 w 20"/>
                  <a:gd name="T17" fmla="*/ 12 h 17"/>
                  <a:gd name="T18" fmla="*/ 17 w 20"/>
                  <a:gd name="T19" fmla="*/ 10 h 17"/>
                  <a:gd name="T20" fmla="*/ 8 w 20"/>
                  <a:gd name="T21" fmla="*/ 11 h 17"/>
                  <a:gd name="T22" fmla="*/ 2 w 20"/>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7">
                    <a:moveTo>
                      <a:pt x="0" y="5"/>
                    </a:moveTo>
                    <a:cubicBezTo>
                      <a:pt x="0" y="5"/>
                      <a:pt x="0" y="5"/>
                      <a:pt x="0" y="5"/>
                    </a:cubicBezTo>
                    <a:cubicBezTo>
                      <a:pt x="0" y="5"/>
                      <a:pt x="0" y="5"/>
                      <a:pt x="0" y="5"/>
                    </a:cubicBezTo>
                    <a:moveTo>
                      <a:pt x="2" y="0"/>
                    </a:moveTo>
                    <a:cubicBezTo>
                      <a:pt x="2" y="5"/>
                      <a:pt x="0" y="5"/>
                      <a:pt x="0" y="5"/>
                    </a:cubicBezTo>
                    <a:cubicBezTo>
                      <a:pt x="0" y="5"/>
                      <a:pt x="0" y="5"/>
                      <a:pt x="0" y="5"/>
                    </a:cubicBezTo>
                    <a:cubicBezTo>
                      <a:pt x="3" y="5"/>
                      <a:pt x="3" y="17"/>
                      <a:pt x="3" y="17"/>
                    </a:cubicBezTo>
                    <a:cubicBezTo>
                      <a:pt x="8" y="12"/>
                      <a:pt x="13" y="12"/>
                      <a:pt x="14" y="12"/>
                    </a:cubicBezTo>
                    <a:cubicBezTo>
                      <a:pt x="15" y="12"/>
                      <a:pt x="15" y="12"/>
                      <a:pt x="15" y="12"/>
                    </a:cubicBezTo>
                    <a:cubicBezTo>
                      <a:pt x="20" y="11"/>
                      <a:pt x="19" y="10"/>
                      <a:pt x="17" y="10"/>
                    </a:cubicBezTo>
                    <a:cubicBezTo>
                      <a:pt x="14" y="10"/>
                      <a:pt x="8" y="11"/>
                      <a:pt x="8" y="1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51" name="Freeform 369"/>
              <p:cNvSpPr/>
              <p:nvPr/>
            </p:nvSpPr>
            <p:spPr bwMode="auto">
              <a:xfrm>
                <a:off x="1936" y="856"/>
                <a:ext cx="3" cy="5"/>
              </a:xfrm>
              <a:custGeom>
                <a:avLst/>
                <a:gdLst>
                  <a:gd name="T0" fmla="*/ 1 w 2"/>
                  <a:gd name="T1" fmla="*/ 0 h 4"/>
                  <a:gd name="T2" fmla="*/ 0 w 2"/>
                  <a:gd name="T3" fmla="*/ 4 h 4"/>
                  <a:gd name="T4" fmla="*/ 2 w 2"/>
                  <a:gd name="T5" fmla="*/ 4 h 4"/>
                  <a:gd name="T6" fmla="*/ 2 w 2"/>
                  <a:gd name="T7" fmla="*/ 4 h 4"/>
                  <a:gd name="T8" fmla="*/ 2 w 2"/>
                  <a:gd name="T9" fmla="*/ 4 h 4"/>
                  <a:gd name="T10" fmla="*/ 2 w 2"/>
                  <a:gd name="T11" fmla="*/ 4 h 4"/>
                  <a:gd name="T12" fmla="*/ 2 w 2"/>
                  <a:gd name="T13" fmla="*/ 4 h 4"/>
                  <a:gd name="T14" fmla="*/ 2 w 2"/>
                  <a:gd name="T15" fmla="*/ 0 h 4"/>
                  <a:gd name="T16" fmla="*/ 1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0"/>
                    </a:moveTo>
                    <a:cubicBezTo>
                      <a:pt x="0" y="1"/>
                      <a:pt x="0" y="2"/>
                      <a:pt x="0" y="4"/>
                    </a:cubicBezTo>
                    <a:cubicBezTo>
                      <a:pt x="1" y="4"/>
                      <a:pt x="1" y="4"/>
                      <a:pt x="2" y="4"/>
                    </a:cubicBezTo>
                    <a:cubicBezTo>
                      <a:pt x="2" y="4"/>
                      <a:pt x="2" y="4"/>
                      <a:pt x="2" y="4"/>
                    </a:cubicBezTo>
                    <a:cubicBezTo>
                      <a:pt x="2" y="4"/>
                      <a:pt x="2" y="4"/>
                      <a:pt x="2" y="4"/>
                    </a:cubicBezTo>
                    <a:cubicBezTo>
                      <a:pt x="2" y="4"/>
                      <a:pt x="2" y="4"/>
                      <a:pt x="2" y="4"/>
                    </a:cubicBezTo>
                    <a:cubicBezTo>
                      <a:pt x="2" y="4"/>
                      <a:pt x="2" y="4"/>
                      <a:pt x="2" y="4"/>
                    </a:cubicBezTo>
                    <a:cubicBezTo>
                      <a:pt x="2" y="2"/>
                      <a:pt x="2" y="1"/>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pic>
            <p:nvPicPr>
              <p:cNvPr id="352" name="Picture 3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8" y="754"/>
                <a:ext cx="11" cy="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53" name="Freeform 371"/>
              <p:cNvSpPr/>
              <p:nvPr/>
            </p:nvSpPr>
            <p:spPr bwMode="auto">
              <a:xfrm>
                <a:off x="1923" y="760"/>
                <a:ext cx="1" cy="1"/>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1"/>
                    </a:cubicBezTo>
                    <a:cubicBezTo>
                      <a:pt x="1" y="1"/>
                      <a:pt x="1" y="1"/>
                      <a:pt x="1"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54" name="Freeform 372"/>
              <p:cNvSpPr/>
              <p:nvPr/>
            </p:nvSpPr>
            <p:spPr bwMode="auto">
              <a:xfrm>
                <a:off x="1908" y="790"/>
                <a:ext cx="3" cy="2"/>
              </a:xfrm>
              <a:custGeom>
                <a:avLst/>
                <a:gdLst>
                  <a:gd name="T0" fmla="*/ 1 w 2"/>
                  <a:gd name="T1" fmla="*/ 0 h 1"/>
                  <a:gd name="T2" fmla="*/ 0 w 2"/>
                  <a:gd name="T3" fmla="*/ 0 h 1"/>
                  <a:gd name="T4" fmla="*/ 2 w 2"/>
                  <a:gd name="T5" fmla="*/ 1 h 1"/>
                  <a:gd name="T6" fmla="*/ 2 w 2"/>
                  <a:gd name="T7" fmla="*/ 0 h 1"/>
                  <a:gd name="T8" fmla="*/ 2 w 2"/>
                  <a:gd name="T9" fmla="*/ 0 h 1"/>
                  <a:gd name="T10" fmla="*/ 2 w 2"/>
                  <a:gd name="T11" fmla="*/ 0 h 1"/>
                  <a:gd name="T12" fmla="*/ 1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0"/>
                    </a:moveTo>
                    <a:cubicBezTo>
                      <a:pt x="0" y="0"/>
                      <a:pt x="0" y="0"/>
                      <a:pt x="0" y="0"/>
                    </a:cubicBezTo>
                    <a:cubicBezTo>
                      <a:pt x="1" y="0"/>
                      <a:pt x="1" y="0"/>
                      <a:pt x="2" y="1"/>
                    </a:cubicBezTo>
                    <a:cubicBezTo>
                      <a:pt x="2" y="1"/>
                      <a:pt x="2" y="0"/>
                      <a:pt x="2" y="0"/>
                    </a:cubicBezTo>
                    <a:cubicBezTo>
                      <a:pt x="2" y="0"/>
                      <a:pt x="2" y="0"/>
                      <a:pt x="2" y="0"/>
                    </a:cubicBezTo>
                    <a:cubicBezTo>
                      <a:pt x="2" y="0"/>
                      <a:pt x="2" y="0"/>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55" name="Freeform 373"/>
              <p:cNvSpPr/>
              <p:nvPr/>
            </p:nvSpPr>
            <p:spPr bwMode="auto">
              <a:xfrm>
                <a:off x="1934" y="808"/>
                <a:ext cx="5" cy="4"/>
              </a:xfrm>
              <a:custGeom>
                <a:avLst/>
                <a:gdLst>
                  <a:gd name="T0" fmla="*/ 1 w 3"/>
                  <a:gd name="T1" fmla="*/ 0 h 3"/>
                  <a:gd name="T2" fmla="*/ 0 w 3"/>
                  <a:gd name="T3" fmla="*/ 3 h 3"/>
                  <a:gd name="T4" fmla="*/ 2 w 3"/>
                  <a:gd name="T5" fmla="*/ 3 h 3"/>
                  <a:gd name="T6" fmla="*/ 3 w 3"/>
                  <a:gd name="T7" fmla="*/ 0 h 3"/>
                  <a:gd name="T8" fmla="*/ 3 w 3"/>
                  <a:gd name="T9" fmla="*/ 0 h 3"/>
                  <a:gd name="T10" fmla="*/ 3 w 3"/>
                  <a:gd name="T11" fmla="*/ 0 h 3"/>
                  <a:gd name="T12" fmla="*/ 3 w 3"/>
                  <a:gd name="T13" fmla="*/ 0 h 3"/>
                  <a:gd name="T14" fmla="*/ 1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0"/>
                    </a:moveTo>
                    <a:cubicBezTo>
                      <a:pt x="0" y="3"/>
                      <a:pt x="0" y="3"/>
                      <a:pt x="0" y="3"/>
                    </a:cubicBezTo>
                    <a:cubicBezTo>
                      <a:pt x="2" y="3"/>
                      <a:pt x="2" y="3"/>
                      <a:pt x="2" y="3"/>
                    </a:cubicBezTo>
                    <a:cubicBezTo>
                      <a:pt x="3" y="0"/>
                      <a:pt x="3" y="0"/>
                      <a:pt x="3" y="0"/>
                    </a:cubicBezTo>
                    <a:cubicBezTo>
                      <a:pt x="3" y="0"/>
                      <a:pt x="3" y="0"/>
                      <a:pt x="3" y="0"/>
                    </a:cubicBezTo>
                    <a:cubicBezTo>
                      <a:pt x="3" y="0"/>
                      <a:pt x="3" y="0"/>
                      <a:pt x="3" y="0"/>
                    </a:cubicBezTo>
                    <a:cubicBezTo>
                      <a:pt x="3" y="0"/>
                      <a:pt x="3" y="0"/>
                      <a:pt x="3"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56" name="Freeform 374"/>
              <p:cNvSpPr/>
              <p:nvPr/>
            </p:nvSpPr>
            <p:spPr bwMode="auto">
              <a:xfrm>
                <a:off x="1914" y="790"/>
                <a:ext cx="10" cy="3"/>
              </a:xfrm>
              <a:custGeom>
                <a:avLst/>
                <a:gdLst>
                  <a:gd name="T0" fmla="*/ 3 w 7"/>
                  <a:gd name="T1" fmla="*/ 0 h 2"/>
                  <a:gd name="T2" fmla="*/ 3 w 7"/>
                  <a:gd name="T3" fmla="*/ 0 h 2"/>
                  <a:gd name="T4" fmla="*/ 2 w 7"/>
                  <a:gd name="T5" fmla="*/ 0 h 2"/>
                  <a:gd name="T6" fmla="*/ 0 w 7"/>
                  <a:gd name="T7" fmla="*/ 1 h 2"/>
                  <a:gd name="T8" fmla="*/ 7 w 7"/>
                  <a:gd name="T9" fmla="*/ 2 h 2"/>
                  <a:gd name="T10" fmla="*/ 3 w 7"/>
                  <a:gd name="T11" fmla="*/ 0 h 2"/>
                </a:gdLst>
                <a:ahLst/>
                <a:cxnLst>
                  <a:cxn ang="0">
                    <a:pos x="T0" y="T1"/>
                  </a:cxn>
                  <a:cxn ang="0">
                    <a:pos x="T2" y="T3"/>
                  </a:cxn>
                  <a:cxn ang="0">
                    <a:pos x="T4" y="T5"/>
                  </a:cxn>
                  <a:cxn ang="0">
                    <a:pos x="T6" y="T7"/>
                  </a:cxn>
                  <a:cxn ang="0">
                    <a:pos x="T8" y="T9"/>
                  </a:cxn>
                  <a:cxn ang="0">
                    <a:pos x="T10" y="T11"/>
                  </a:cxn>
                </a:cxnLst>
                <a:rect l="0" t="0" r="r" b="b"/>
                <a:pathLst>
                  <a:path w="7" h="2">
                    <a:moveTo>
                      <a:pt x="3" y="0"/>
                    </a:moveTo>
                    <a:cubicBezTo>
                      <a:pt x="3" y="0"/>
                      <a:pt x="3" y="0"/>
                      <a:pt x="3" y="0"/>
                    </a:cubicBezTo>
                    <a:cubicBezTo>
                      <a:pt x="3" y="0"/>
                      <a:pt x="2" y="0"/>
                      <a:pt x="2" y="0"/>
                    </a:cubicBezTo>
                    <a:cubicBezTo>
                      <a:pt x="1" y="0"/>
                      <a:pt x="1" y="1"/>
                      <a:pt x="0" y="1"/>
                    </a:cubicBezTo>
                    <a:cubicBezTo>
                      <a:pt x="2" y="2"/>
                      <a:pt x="4" y="2"/>
                      <a:pt x="7" y="2"/>
                    </a:cubicBezTo>
                    <a:cubicBezTo>
                      <a:pt x="6" y="1"/>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57" name="Freeform 375"/>
              <p:cNvSpPr>
                <a:spLocks noEditPoints="1"/>
              </p:cNvSpPr>
              <p:nvPr/>
            </p:nvSpPr>
            <p:spPr bwMode="auto">
              <a:xfrm>
                <a:off x="1926" y="790"/>
                <a:ext cx="8" cy="19"/>
              </a:xfrm>
              <a:custGeom>
                <a:avLst/>
                <a:gdLst>
                  <a:gd name="T0" fmla="*/ 6 w 6"/>
                  <a:gd name="T1" fmla="*/ 12 h 13"/>
                  <a:gd name="T2" fmla="*/ 5 w 6"/>
                  <a:gd name="T3" fmla="*/ 13 h 13"/>
                  <a:gd name="T4" fmla="*/ 6 w 6"/>
                  <a:gd name="T5" fmla="*/ 12 h 13"/>
                  <a:gd name="T6" fmla="*/ 4 w 6"/>
                  <a:gd name="T7" fmla="*/ 0 h 13"/>
                  <a:gd name="T8" fmla="*/ 0 w 6"/>
                  <a:gd name="T9" fmla="*/ 3 h 13"/>
                  <a:gd name="T10" fmla="*/ 0 w 6"/>
                  <a:gd name="T11" fmla="*/ 3 h 13"/>
                  <a:gd name="T12" fmla="*/ 4 w 6"/>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6" y="12"/>
                    </a:moveTo>
                    <a:cubicBezTo>
                      <a:pt x="6" y="12"/>
                      <a:pt x="6" y="13"/>
                      <a:pt x="5" y="13"/>
                    </a:cubicBezTo>
                    <a:cubicBezTo>
                      <a:pt x="6" y="13"/>
                      <a:pt x="6" y="13"/>
                      <a:pt x="6" y="12"/>
                    </a:cubicBezTo>
                    <a:moveTo>
                      <a:pt x="4" y="0"/>
                    </a:moveTo>
                    <a:cubicBezTo>
                      <a:pt x="3" y="0"/>
                      <a:pt x="1" y="1"/>
                      <a:pt x="0" y="3"/>
                    </a:cubicBezTo>
                    <a:cubicBezTo>
                      <a:pt x="0" y="3"/>
                      <a:pt x="0" y="3"/>
                      <a:pt x="0" y="3"/>
                    </a:cubicBezTo>
                    <a:cubicBezTo>
                      <a:pt x="0" y="3"/>
                      <a:pt x="2" y="1"/>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58" name="Freeform 376"/>
              <p:cNvSpPr>
                <a:spLocks noEditPoints="1"/>
              </p:cNvSpPr>
              <p:nvPr/>
            </p:nvSpPr>
            <p:spPr bwMode="auto">
              <a:xfrm>
                <a:off x="1940" y="789"/>
                <a:ext cx="10" cy="21"/>
              </a:xfrm>
              <a:custGeom>
                <a:avLst/>
                <a:gdLst>
                  <a:gd name="T0" fmla="*/ 7 w 7"/>
                  <a:gd name="T1" fmla="*/ 10 h 15"/>
                  <a:gd name="T2" fmla="*/ 5 w 7"/>
                  <a:gd name="T3" fmla="*/ 11 h 15"/>
                  <a:gd name="T4" fmla="*/ 3 w 7"/>
                  <a:gd name="T5" fmla="*/ 14 h 15"/>
                  <a:gd name="T6" fmla="*/ 3 w 7"/>
                  <a:gd name="T7" fmla="*/ 14 h 15"/>
                  <a:gd name="T8" fmla="*/ 2 w 7"/>
                  <a:gd name="T9" fmla="*/ 12 h 15"/>
                  <a:gd name="T10" fmla="*/ 0 w 7"/>
                  <a:gd name="T11" fmla="*/ 12 h 15"/>
                  <a:gd name="T12" fmla="*/ 2 w 7"/>
                  <a:gd name="T13" fmla="*/ 15 h 15"/>
                  <a:gd name="T14" fmla="*/ 6 w 7"/>
                  <a:gd name="T15" fmla="*/ 14 h 15"/>
                  <a:gd name="T16" fmla="*/ 6 w 7"/>
                  <a:gd name="T17" fmla="*/ 13 h 15"/>
                  <a:gd name="T18" fmla="*/ 7 w 7"/>
                  <a:gd name="T19" fmla="*/ 10 h 15"/>
                  <a:gd name="T20" fmla="*/ 2 w 7"/>
                  <a:gd name="T21" fmla="*/ 7 h 15"/>
                  <a:gd name="T22" fmla="*/ 0 w 7"/>
                  <a:gd name="T23" fmla="*/ 9 h 15"/>
                  <a:gd name="T24" fmla="*/ 0 w 7"/>
                  <a:gd name="T25" fmla="*/ 10 h 15"/>
                  <a:gd name="T26" fmla="*/ 2 w 7"/>
                  <a:gd name="T27" fmla="*/ 8 h 15"/>
                  <a:gd name="T28" fmla="*/ 2 w 7"/>
                  <a:gd name="T29" fmla="*/ 7 h 15"/>
                  <a:gd name="T30" fmla="*/ 7 w 7"/>
                  <a:gd name="T31" fmla="*/ 4 h 15"/>
                  <a:gd name="T32" fmla="*/ 5 w 7"/>
                  <a:gd name="T33" fmla="*/ 5 h 15"/>
                  <a:gd name="T34" fmla="*/ 5 w 7"/>
                  <a:gd name="T35" fmla="*/ 6 h 15"/>
                  <a:gd name="T36" fmla="*/ 7 w 7"/>
                  <a:gd name="T37" fmla="*/ 5 h 15"/>
                  <a:gd name="T38" fmla="*/ 7 w 7"/>
                  <a:gd name="T39" fmla="*/ 4 h 15"/>
                  <a:gd name="T40" fmla="*/ 3 w 7"/>
                  <a:gd name="T41" fmla="*/ 0 h 15"/>
                  <a:gd name="T42" fmla="*/ 0 w 7"/>
                  <a:gd name="T43" fmla="*/ 3 h 15"/>
                  <a:gd name="T44" fmla="*/ 0 w 7"/>
                  <a:gd name="T45" fmla="*/ 4 h 15"/>
                  <a:gd name="T46" fmla="*/ 0 w 7"/>
                  <a:gd name="T47" fmla="*/ 6 h 15"/>
                  <a:gd name="T48" fmla="*/ 2 w 7"/>
                  <a:gd name="T49" fmla="*/ 6 h 15"/>
                  <a:gd name="T50" fmla="*/ 2 w 7"/>
                  <a:gd name="T51" fmla="*/ 2 h 15"/>
                  <a:gd name="T52" fmla="*/ 3 w 7"/>
                  <a:gd name="T53" fmla="*/ 2 h 15"/>
                  <a:gd name="T54" fmla="*/ 5 w 7"/>
                  <a:gd name="T55" fmla="*/ 4 h 15"/>
                  <a:gd name="T56" fmla="*/ 5 w 7"/>
                  <a:gd name="T57" fmla="*/ 5 h 15"/>
                  <a:gd name="T58" fmla="*/ 7 w 7"/>
                  <a:gd name="T59" fmla="*/ 4 h 15"/>
                  <a:gd name="T60" fmla="*/ 6 w 7"/>
                  <a:gd name="T61" fmla="*/ 2 h 15"/>
                  <a:gd name="T62" fmla="*/ 6 w 7"/>
                  <a:gd name="T63" fmla="*/ 2 h 15"/>
                  <a:gd name="T64" fmla="*/ 4 w 7"/>
                  <a:gd name="T65" fmla="*/ 2 h 15"/>
                  <a:gd name="T66" fmla="*/ 4 w 7"/>
                  <a:gd name="T67" fmla="*/ 0 h 15"/>
                  <a:gd name="T68" fmla="*/ 3 w 7"/>
                  <a:gd name="T6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15">
                    <a:moveTo>
                      <a:pt x="7" y="10"/>
                    </a:moveTo>
                    <a:cubicBezTo>
                      <a:pt x="6" y="10"/>
                      <a:pt x="6" y="10"/>
                      <a:pt x="5" y="11"/>
                    </a:cubicBezTo>
                    <a:cubicBezTo>
                      <a:pt x="5" y="12"/>
                      <a:pt x="4" y="14"/>
                      <a:pt x="3" y="14"/>
                    </a:cubicBezTo>
                    <a:cubicBezTo>
                      <a:pt x="3" y="14"/>
                      <a:pt x="3" y="14"/>
                      <a:pt x="3" y="14"/>
                    </a:cubicBezTo>
                    <a:cubicBezTo>
                      <a:pt x="3" y="14"/>
                      <a:pt x="2" y="14"/>
                      <a:pt x="2" y="12"/>
                    </a:cubicBezTo>
                    <a:cubicBezTo>
                      <a:pt x="1" y="12"/>
                      <a:pt x="1" y="12"/>
                      <a:pt x="0" y="12"/>
                    </a:cubicBezTo>
                    <a:cubicBezTo>
                      <a:pt x="0" y="13"/>
                      <a:pt x="0" y="15"/>
                      <a:pt x="2" y="15"/>
                    </a:cubicBezTo>
                    <a:cubicBezTo>
                      <a:pt x="6" y="14"/>
                      <a:pt x="6" y="14"/>
                      <a:pt x="6" y="14"/>
                    </a:cubicBezTo>
                    <a:cubicBezTo>
                      <a:pt x="6" y="14"/>
                      <a:pt x="6" y="13"/>
                      <a:pt x="6" y="13"/>
                    </a:cubicBezTo>
                    <a:cubicBezTo>
                      <a:pt x="6" y="13"/>
                      <a:pt x="7" y="12"/>
                      <a:pt x="7" y="10"/>
                    </a:cubicBezTo>
                    <a:moveTo>
                      <a:pt x="2" y="7"/>
                    </a:moveTo>
                    <a:cubicBezTo>
                      <a:pt x="2" y="8"/>
                      <a:pt x="1" y="8"/>
                      <a:pt x="0" y="9"/>
                    </a:cubicBezTo>
                    <a:cubicBezTo>
                      <a:pt x="0" y="9"/>
                      <a:pt x="0" y="9"/>
                      <a:pt x="0" y="10"/>
                    </a:cubicBezTo>
                    <a:cubicBezTo>
                      <a:pt x="1" y="9"/>
                      <a:pt x="2" y="9"/>
                      <a:pt x="2" y="8"/>
                    </a:cubicBezTo>
                    <a:cubicBezTo>
                      <a:pt x="2" y="8"/>
                      <a:pt x="2" y="8"/>
                      <a:pt x="2" y="7"/>
                    </a:cubicBezTo>
                    <a:moveTo>
                      <a:pt x="7" y="4"/>
                    </a:moveTo>
                    <a:cubicBezTo>
                      <a:pt x="7" y="4"/>
                      <a:pt x="6" y="5"/>
                      <a:pt x="5" y="5"/>
                    </a:cubicBezTo>
                    <a:cubicBezTo>
                      <a:pt x="5" y="6"/>
                      <a:pt x="5" y="6"/>
                      <a:pt x="5" y="6"/>
                    </a:cubicBezTo>
                    <a:cubicBezTo>
                      <a:pt x="6" y="6"/>
                      <a:pt x="6" y="6"/>
                      <a:pt x="7" y="5"/>
                    </a:cubicBezTo>
                    <a:cubicBezTo>
                      <a:pt x="7" y="5"/>
                      <a:pt x="7" y="4"/>
                      <a:pt x="7" y="4"/>
                    </a:cubicBezTo>
                    <a:moveTo>
                      <a:pt x="3" y="0"/>
                    </a:moveTo>
                    <a:cubicBezTo>
                      <a:pt x="3" y="1"/>
                      <a:pt x="2" y="2"/>
                      <a:pt x="0" y="3"/>
                    </a:cubicBezTo>
                    <a:cubicBezTo>
                      <a:pt x="0" y="3"/>
                      <a:pt x="0" y="4"/>
                      <a:pt x="0" y="4"/>
                    </a:cubicBezTo>
                    <a:cubicBezTo>
                      <a:pt x="0" y="4"/>
                      <a:pt x="0" y="5"/>
                      <a:pt x="0" y="6"/>
                    </a:cubicBezTo>
                    <a:cubicBezTo>
                      <a:pt x="1" y="6"/>
                      <a:pt x="2" y="6"/>
                      <a:pt x="2" y="6"/>
                    </a:cubicBezTo>
                    <a:cubicBezTo>
                      <a:pt x="2" y="4"/>
                      <a:pt x="2" y="3"/>
                      <a:pt x="2" y="2"/>
                    </a:cubicBezTo>
                    <a:cubicBezTo>
                      <a:pt x="2" y="2"/>
                      <a:pt x="3" y="2"/>
                      <a:pt x="3" y="2"/>
                    </a:cubicBezTo>
                    <a:cubicBezTo>
                      <a:pt x="4" y="2"/>
                      <a:pt x="5" y="2"/>
                      <a:pt x="5" y="4"/>
                    </a:cubicBezTo>
                    <a:cubicBezTo>
                      <a:pt x="5" y="4"/>
                      <a:pt x="5" y="4"/>
                      <a:pt x="5" y="5"/>
                    </a:cubicBezTo>
                    <a:cubicBezTo>
                      <a:pt x="7" y="4"/>
                      <a:pt x="7" y="4"/>
                      <a:pt x="7" y="4"/>
                    </a:cubicBezTo>
                    <a:cubicBezTo>
                      <a:pt x="7" y="3"/>
                      <a:pt x="7" y="2"/>
                      <a:pt x="6" y="2"/>
                    </a:cubicBezTo>
                    <a:cubicBezTo>
                      <a:pt x="6" y="2"/>
                      <a:pt x="6" y="2"/>
                      <a:pt x="6" y="2"/>
                    </a:cubicBezTo>
                    <a:cubicBezTo>
                      <a:pt x="6" y="2"/>
                      <a:pt x="5" y="2"/>
                      <a:pt x="4" y="2"/>
                    </a:cubicBezTo>
                    <a:cubicBezTo>
                      <a:pt x="3" y="2"/>
                      <a:pt x="3" y="2"/>
                      <a:pt x="4"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59" name="Freeform 377"/>
              <p:cNvSpPr>
                <a:spLocks noEditPoints="1"/>
              </p:cNvSpPr>
              <p:nvPr/>
            </p:nvSpPr>
            <p:spPr bwMode="auto">
              <a:xfrm>
                <a:off x="1950" y="790"/>
                <a:ext cx="9" cy="22"/>
              </a:xfrm>
              <a:custGeom>
                <a:avLst/>
                <a:gdLst>
                  <a:gd name="T0" fmla="*/ 3 w 6"/>
                  <a:gd name="T1" fmla="*/ 9 h 15"/>
                  <a:gd name="T2" fmla="*/ 1 w 6"/>
                  <a:gd name="T3" fmla="*/ 9 h 15"/>
                  <a:gd name="T4" fmla="*/ 1 w 6"/>
                  <a:gd name="T5" fmla="*/ 11 h 15"/>
                  <a:gd name="T6" fmla="*/ 4 w 6"/>
                  <a:gd name="T7" fmla="*/ 15 h 15"/>
                  <a:gd name="T8" fmla="*/ 4 w 6"/>
                  <a:gd name="T9" fmla="*/ 15 h 15"/>
                  <a:gd name="T10" fmla="*/ 5 w 6"/>
                  <a:gd name="T11" fmla="*/ 15 h 15"/>
                  <a:gd name="T12" fmla="*/ 6 w 6"/>
                  <a:gd name="T13" fmla="*/ 10 h 15"/>
                  <a:gd name="T14" fmla="*/ 6 w 6"/>
                  <a:gd name="T15" fmla="*/ 9 h 15"/>
                  <a:gd name="T16" fmla="*/ 5 w 6"/>
                  <a:gd name="T17" fmla="*/ 9 h 15"/>
                  <a:gd name="T18" fmla="*/ 4 w 6"/>
                  <a:gd name="T19" fmla="*/ 13 h 15"/>
                  <a:gd name="T20" fmla="*/ 4 w 6"/>
                  <a:gd name="T21" fmla="*/ 13 h 15"/>
                  <a:gd name="T22" fmla="*/ 4 w 6"/>
                  <a:gd name="T23" fmla="*/ 13 h 15"/>
                  <a:gd name="T24" fmla="*/ 3 w 6"/>
                  <a:gd name="T25" fmla="*/ 9 h 15"/>
                  <a:gd name="T26" fmla="*/ 2 w 6"/>
                  <a:gd name="T27" fmla="*/ 0 h 15"/>
                  <a:gd name="T28" fmla="*/ 2 w 6"/>
                  <a:gd name="T29" fmla="*/ 0 h 15"/>
                  <a:gd name="T30" fmla="*/ 1 w 6"/>
                  <a:gd name="T31" fmla="*/ 1 h 15"/>
                  <a:gd name="T32" fmla="*/ 1 w 6"/>
                  <a:gd name="T33" fmla="*/ 4 h 15"/>
                  <a:gd name="T34" fmla="*/ 3 w 6"/>
                  <a:gd name="T35" fmla="*/ 3 h 15"/>
                  <a:gd name="T36" fmla="*/ 4 w 6"/>
                  <a:gd name="T37" fmla="*/ 1 h 15"/>
                  <a:gd name="T38" fmla="*/ 4 w 6"/>
                  <a:gd name="T39" fmla="*/ 1 h 15"/>
                  <a:gd name="T40" fmla="*/ 4 w 6"/>
                  <a:gd name="T41" fmla="*/ 1 h 15"/>
                  <a:gd name="T42" fmla="*/ 4 w 6"/>
                  <a:gd name="T43" fmla="*/ 1 h 15"/>
                  <a:gd name="T44" fmla="*/ 2 w 6"/>
                  <a:gd name="T4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 h="15">
                    <a:moveTo>
                      <a:pt x="3" y="9"/>
                    </a:moveTo>
                    <a:cubicBezTo>
                      <a:pt x="2" y="9"/>
                      <a:pt x="2" y="9"/>
                      <a:pt x="1" y="9"/>
                    </a:cubicBezTo>
                    <a:cubicBezTo>
                      <a:pt x="1" y="10"/>
                      <a:pt x="1" y="11"/>
                      <a:pt x="1" y="11"/>
                    </a:cubicBezTo>
                    <a:cubicBezTo>
                      <a:pt x="0" y="14"/>
                      <a:pt x="3" y="15"/>
                      <a:pt x="4" y="15"/>
                    </a:cubicBezTo>
                    <a:cubicBezTo>
                      <a:pt x="4" y="15"/>
                      <a:pt x="4" y="15"/>
                      <a:pt x="4" y="15"/>
                    </a:cubicBezTo>
                    <a:cubicBezTo>
                      <a:pt x="4" y="15"/>
                      <a:pt x="5" y="15"/>
                      <a:pt x="5" y="15"/>
                    </a:cubicBezTo>
                    <a:cubicBezTo>
                      <a:pt x="6" y="15"/>
                      <a:pt x="6" y="10"/>
                      <a:pt x="6" y="10"/>
                    </a:cubicBezTo>
                    <a:cubicBezTo>
                      <a:pt x="6" y="10"/>
                      <a:pt x="6" y="9"/>
                      <a:pt x="6" y="9"/>
                    </a:cubicBezTo>
                    <a:cubicBezTo>
                      <a:pt x="6" y="9"/>
                      <a:pt x="5" y="9"/>
                      <a:pt x="5" y="9"/>
                    </a:cubicBezTo>
                    <a:cubicBezTo>
                      <a:pt x="5" y="11"/>
                      <a:pt x="5" y="13"/>
                      <a:pt x="4" y="13"/>
                    </a:cubicBezTo>
                    <a:cubicBezTo>
                      <a:pt x="4" y="13"/>
                      <a:pt x="4" y="13"/>
                      <a:pt x="4" y="13"/>
                    </a:cubicBezTo>
                    <a:cubicBezTo>
                      <a:pt x="4" y="13"/>
                      <a:pt x="4" y="13"/>
                      <a:pt x="4" y="13"/>
                    </a:cubicBezTo>
                    <a:cubicBezTo>
                      <a:pt x="4" y="13"/>
                      <a:pt x="3" y="13"/>
                      <a:pt x="3" y="9"/>
                    </a:cubicBezTo>
                    <a:moveTo>
                      <a:pt x="2" y="0"/>
                    </a:moveTo>
                    <a:cubicBezTo>
                      <a:pt x="2" y="0"/>
                      <a:pt x="2" y="0"/>
                      <a:pt x="2" y="0"/>
                    </a:cubicBezTo>
                    <a:cubicBezTo>
                      <a:pt x="1" y="1"/>
                      <a:pt x="1" y="1"/>
                      <a:pt x="1" y="1"/>
                    </a:cubicBezTo>
                    <a:cubicBezTo>
                      <a:pt x="1" y="1"/>
                      <a:pt x="1" y="2"/>
                      <a:pt x="1" y="4"/>
                    </a:cubicBezTo>
                    <a:cubicBezTo>
                      <a:pt x="2" y="3"/>
                      <a:pt x="2" y="3"/>
                      <a:pt x="3" y="3"/>
                    </a:cubicBezTo>
                    <a:cubicBezTo>
                      <a:pt x="3" y="2"/>
                      <a:pt x="3" y="1"/>
                      <a:pt x="4" y="1"/>
                    </a:cubicBezTo>
                    <a:cubicBezTo>
                      <a:pt x="4" y="1"/>
                      <a:pt x="4" y="1"/>
                      <a:pt x="4" y="1"/>
                    </a:cubicBezTo>
                    <a:cubicBezTo>
                      <a:pt x="4" y="1"/>
                      <a:pt x="4" y="1"/>
                      <a:pt x="4" y="1"/>
                    </a:cubicBezTo>
                    <a:cubicBezTo>
                      <a:pt x="4" y="1"/>
                      <a:pt x="4" y="1"/>
                      <a:pt x="4" y="1"/>
                    </a:cubicBezTo>
                    <a:cubicBezTo>
                      <a:pt x="4" y="1"/>
                      <a:pt x="4"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60" name="Freeform 378"/>
              <p:cNvSpPr>
                <a:spLocks noEditPoints="1"/>
              </p:cNvSpPr>
              <p:nvPr/>
            </p:nvSpPr>
            <p:spPr bwMode="auto">
              <a:xfrm>
                <a:off x="1961" y="797"/>
                <a:ext cx="5" cy="19"/>
              </a:xfrm>
              <a:custGeom>
                <a:avLst/>
                <a:gdLst>
                  <a:gd name="T0" fmla="*/ 1 w 4"/>
                  <a:gd name="T1" fmla="*/ 5 h 13"/>
                  <a:gd name="T2" fmla="*/ 1 w 4"/>
                  <a:gd name="T3" fmla="*/ 9 h 13"/>
                  <a:gd name="T4" fmla="*/ 2 w 4"/>
                  <a:gd name="T5" fmla="*/ 6 h 13"/>
                  <a:gd name="T6" fmla="*/ 2 w 4"/>
                  <a:gd name="T7" fmla="*/ 7 h 13"/>
                  <a:gd name="T8" fmla="*/ 1 w 4"/>
                  <a:gd name="T9" fmla="*/ 7 h 13"/>
                  <a:gd name="T10" fmla="*/ 1 w 4"/>
                  <a:gd name="T11" fmla="*/ 5 h 13"/>
                  <a:gd name="T12" fmla="*/ 3 w 4"/>
                  <a:gd name="T13" fmla="*/ 0 h 13"/>
                  <a:gd name="T14" fmla="*/ 3 w 4"/>
                  <a:gd name="T15" fmla="*/ 5 h 13"/>
                  <a:gd name="T16" fmla="*/ 3 w 4"/>
                  <a:gd name="T17" fmla="*/ 5 h 13"/>
                  <a:gd name="T18" fmla="*/ 3 w 4"/>
                  <a:gd name="T19" fmla="*/ 8 h 13"/>
                  <a:gd name="T20" fmla="*/ 3 w 4"/>
                  <a:gd name="T21" fmla="*/ 13 h 13"/>
                  <a:gd name="T22" fmla="*/ 3 w 4"/>
                  <a:gd name="T23" fmla="*/ 13 h 13"/>
                  <a:gd name="T24" fmla="*/ 3 w 4"/>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13">
                    <a:moveTo>
                      <a:pt x="1" y="5"/>
                    </a:moveTo>
                    <a:cubicBezTo>
                      <a:pt x="0" y="9"/>
                      <a:pt x="1" y="9"/>
                      <a:pt x="1" y="9"/>
                    </a:cubicBezTo>
                    <a:cubicBezTo>
                      <a:pt x="1" y="9"/>
                      <a:pt x="2" y="8"/>
                      <a:pt x="2" y="6"/>
                    </a:cubicBezTo>
                    <a:cubicBezTo>
                      <a:pt x="2" y="7"/>
                      <a:pt x="2" y="7"/>
                      <a:pt x="2" y="7"/>
                    </a:cubicBezTo>
                    <a:cubicBezTo>
                      <a:pt x="1" y="7"/>
                      <a:pt x="1" y="7"/>
                      <a:pt x="1" y="7"/>
                    </a:cubicBezTo>
                    <a:cubicBezTo>
                      <a:pt x="1" y="7"/>
                      <a:pt x="1" y="6"/>
                      <a:pt x="1" y="5"/>
                    </a:cubicBezTo>
                    <a:moveTo>
                      <a:pt x="3" y="0"/>
                    </a:moveTo>
                    <a:cubicBezTo>
                      <a:pt x="3" y="2"/>
                      <a:pt x="3" y="4"/>
                      <a:pt x="3" y="5"/>
                    </a:cubicBezTo>
                    <a:cubicBezTo>
                      <a:pt x="3" y="5"/>
                      <a:pt x="3" y="5"/>
                      <a:pt x="3" y="5"/>
                    </a:cubicBezTo>
                    <a:cubicBezTo>
                      <a:pt x="3" y="6"/>
                      <a:pt x="3" y="7"/>
                      <a:pt x="3" y="8"/>
                    </a:cubicBezTo>
                    <a:cubicBezTo>
                      <a:pt x="3" y="8"/>
                      <a:pt x="4" y="9"/>
                      <a:pt x="3" y="13"/>
                    </a:cubicBezTo>
                    <a:cubicBezTo>
                      <a:pt x="3" y="13"/>
                      <a:pt x="3" y="13"/>
                      <a:pt x="3" y="13"/>
                    </a:cubicBezTo>
                    <a:cubicBezTo>
                      <a:pt x="4" y="12"/>
                      <a:pt x="4" y="8"/>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61" name="Freeform 379"/>
              <p:cNvSpPr>
                <a:spLocks noEditPoints="1"/>
              </p:cNvSpPr>
              <p:nvPr/>
            </p:nvSpPr>
            <p:spPr bwMode="auto">
              <a:xfrm>
                <a:off x="1939" y="851"/>
                <a:ext cx="29" cy="22"/>
              </a:xfrm>
              <a:custGeom>
                <a:avLst/>
                <a:gdLst>
                  <a:gd name="T0" fmla="*/ 20 w 20"/>
                  <a:gd name="T1" fmla="*/ 15 h 15"/>
                  <a:gd name="T2" fmla="*/ 20 w 20"/>
                  <a:gd name="T3" fmla="*/ 15 h 15"/>
                  <a:gd name="T4" fmla="*/ 20 w 20"/>
                  <a:gd name="T5" fmla="*/ 15 h 15"/>
                  <a:gd name="T6" fmla="*/ 20 w 20"/>
                  <a:gd name="T7" fmla="*/ 15 h 15"/>
                  <a:gd name="T8" fmla="*/ 20 w 20"/>
                  <a:gd name="T9" fmla="*/ 15 h 15"/>
                  <a:gd name="T10" fmla="*/ 9 w 20"/>
                  <a:gd name="T11" fmla="*/ 8 h 15"/>
                  <a:gd name="T12" fmla="*/ 9 w 20"/>
                  <a:gd name="T13" fmla="*/ 8 h 15"/>
                  <a:gd name="T14" fmla="*/ 9 w 20"/>
                  <a:gd name="T15" fmla="*/ 8 h 15"/>
                  <a:gd name="T16" fmla="*/ 9 w 20"/>
                  <a:gd name="T17" fmla="*/ 8 h 15"/>
                  <a:gd name="T18" fmla="*/ 9 w 20"/>
                  <a:gd name="T19" fmla="*/ 8 h 15"/>
                  <a:gd name="T20" fmla="*/ 9 w 20"/>
                  <a:gd name="T21" fmla="*/ 8 h 15"/>
                  <a:gd name="T22" fmla="*/ 0 w 20"/>
                  <a:gd name="T23" fmla="*/ 6 h 15"/>
                  <a:gd name="T24" fmla="*/ 0 w 20"/>
                  <a:gd name="T25" fmla="*/ 6 h 15"/>
                  <a:gd name="T26" fmla="*/ 0 w 20"/>
                  <a:gd name="T27" fmla="*/ 6 h 15"/>
                  <a:gd name="T28" fmla="*/ 5 w 20"/>
                  <a:gd name="T29" fmla="*/ 5 h 15"/>
                  <a:gd name="T30" fmla="*/ 0 w 20"/>
                  <a:gd name="T31" fmla="*/ 6 h 15"/>
                  <a:gd name="T32" fmla="*/ 5 w 20"/>
                  <a:gd name="T33" fmla="*/ 5 h 15"/>
                  <a:gd name="T34" fmla="*/ 5 w 20"/>
                  <a:gd name="T35" fmla="*/ 5 h 15"/>
                  <a:gd name="T36" fmla="*/ 5 w 20"/>
                  <a:gd name="T37" fmla="*/ 5 h 15"/>
                  <a:gd name="T38" fmla="*/ 5 w 20"/>
                  <a:gd name="T39" fmla="*/ 5 h 15"/>
                  <a:gd name="T40" fmla="*/ 7 w 20"/>
                  <a:gd name="T41" fmla="*/ 5 h 15"/>
                  <a:gd name="T42" fmla="*/ 9 w 20"/>
                  <a:gd name="T43" fmla="*/ 8 h 15"/>
                  <a:gd name="T44" fmla="*/ 7 w 20"/>
                  <a:gd name="T45" fmla="*/ 5 h 15"/>
                  <a:gd name="T46" fmla="*/ 7 w 20"/>
                  <a:gd name="T47" fmla="*/ 5 h 15"/>
                  <a:gd name="T48" fmla="*/ 7 w 20"/>
                  <a:gd name="T49" fmla="*/ 5 h 15"/>
                  <a:gd name="T50" fmla="*/ 7 w 20"/>
                  <a:gd name="T51" fmla="*/ 5 h 15"/>
                  <a:gd name="T52" fmla="*/ 7 w 20"/>
                  <a:gd name="T53" fmla="*/ 5 h 15"/>
                  <a:gd name="T54" fmla="*/ 17 w 20"/>
                  <a:gd name="T55" fmla="*/ 0 h 15"/>
                  <a:gd name="T56" fmla="*/ 18 w 20"/>
                  <a:gd name="T57" fmla="*/ 7 h 15"/>
                  <a:gd name="T58" fmla="*/ 18 w 20"/>
                  <a:gd name="T59" fmla="*/ 6 h 15"/>
                  <a:gd name="T60" fmla="*/ 18 w 20"/>
                  <a:gd name="T61" fmla="*/ 5 h 15"/>
                  <a:gd name="T62" fmla="*/ 18 w 20"/>
                  <a:gd name="T63" fmla="*/ 5 h 15"/>
                  <a:gd name="T64" fmla="*/ 17 w 20"/>
                  <a:gd name="T6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15">
                    <a:moveTo>
                      <a:pt x="20" y="15"/>
                    </a:moveTo>
                    <a:cubicBezTo>
                      <a:pt x="20" y="15"/>
                      <a:pt x="20" y="15"/>
                      <a:pt x="20" y="15"/>
                    </a:cubicBezTo>
                    <a:cubicBezTo>
                      <a:pt x="20" y="15"/>
                      <a:pt x="20" y="15"/>
                      <a:pt x="20" y="15"/>
                    </a:cubicBezTo>
                    <a:cubicBezTo>
                      <a:pt x="20" y="15"/>
                      <a:pt x="20" y="15"/>
                      <a:pt x="20" y="15"/>
                    </a:cubicBezTo>
                    <a:cubicBezTo>
                      <a:pt x="20" y="15"/>
                      <a:pt x="20" y="15"/>
                      <a:pt x="20" y="15"/>
                    </a:cubicBezTo>
                    <a:moveTo>
                      <a:pt x="9" y="8"/>
                    </a:moveTo>
                    <a:cubicBezTo>
                      <a:pt x="9" y="8"/>
                      <a:pt x="9" y="8"/>
                      <a:pt x="9" y="8"/>
                    </a:cubicBezTo>
                    <a:cubicBezTo>
                      <a:pt x="9" y="8"/>
                      <a:pt x="9" y="8"/>
                      <a:pt x="9" y="8"/>
                    </a:cubicBezTo>
                    <a:moveTo>
                      <a:pt x="9" y="8"/>
                    </a:moveTo>
                    <a:cubicBezTo>
                      <a:pt x="9" y="8"/>
                      <a:pt x="9" y="8"/>
                      <a:pt x="9" y="8"/>
                    </a:cubicBezTo>
                    <a:cubicBezTo>
                      <a:pt x="9" y="8"/>
                      <a:pt x="9" y="8"/>
                      <a:pt x="9" y="8"/>
                    </a:cubicBezTo>
                    <a:moveTo>
                      <a:pt x="0" y="6"/>
                    </a:moveTo>
                    <a:cubicBezTo>
                      <a:pt x="0" y="6"/>
                      <a:pt x="0" y="6"/>
                      <a:pt x="0" y="6"/>
                    </a:cubicBezTo>
                    <a:cubicBezTo>
                      <a:pt x="0" y="6"/>
                      <a:pt x="0" y="6"/>
                      <a:pt x="0" y="6"/>
                    </a:cubicBezTo>
                    <a:moveTo>
                      <a:pt x="5" y="5"/>
                    </a:moveTo>
                    <a:cubicBezTo>
                      <a:pt x="3" y="5"/>
                      <a:pt x="2" y="6"/>
                      <a:pt x="0" y="6"/>
                    </a:cubicBezTo>
                    <a:cubicBezTo>
                      <a:pt x="2" y="6"/>
                      <a:pt x="3" y="5"/>
                      <a:pt x="5" y="5"/>
                    </a:cubicBezTo>
                    <a:moveTo>
                      <a:pt x="5" y="5"/>
                    </a:moveTo>
                    <a:cubicBezTo>
                      <a:pt x="5" y="5"/>
                      <a:pt x="5" y="5"/>
                      <a:pt x="5" y="5"/>
                    </a:cubicBezTo>
                    <a:cubicBezTo>
                      <a:pt x="5" y="5"/>
                      <a:pt x="5" y="5"/>
                      <a:pt x="5" y="5"/>
                    </a:cubicBezTo>
                    <a:moveTo>
                      <a:pt x="7" y="5"/>
                    </a:moveTo>
                    <a:cubicBezTo>
                      <a:pt x="9" y="5"/>
                      <a:pt x="10" y="5"/>
                      <a:pt x="9" y="8"/>
                    </a:cubicBezTo>
                    <a:cubicBezTo>
                      <a:pt x="10" y="5"/>
                      <a:pt x="9" y="5"/>
                      <a:pt x="7" y="5"/>
                    </a:cubicBezTo>
                    <a:moveTo>
                      <a:pt x="7" y="5"/>
                    </a:moveTo>
                    <a:cubicBezTo>
                      <a:pt x="7" y="5"/>
                      <a:pt x="7" y="5"/>
                      <a:pt x="7" y="5"/>
                    </a:cubicBezTo>
                    <a:cubicBezTo>
                      <a:pt x="7" y="5"/>
                      <a:pt x="7" y="5"/>
                      <a:pt x="7" y="5"/>
                    </a:cubicBezTo>
                    <a:cubicBezTo>
                      <a:pt x="7" y="5"/>
                      <a:pt x="7" y="5"/>
                      <a:pt x="7" y="5"/>
                    </a:cubicBezTo>
                    <a:moveTo>
                      <a:pt x="17" y="0"/>
                    </a:moveTo>
                    <a:cubicBezTo>
                      <a:pt x="17" y="3"/>
                      <a:pt x="17" y="6"/>
                      <a:pt x="18" y="7"/>
                    </a:cubicBezTo>
                    <a:cubicBezTo>
                      <a:pt x="18" y="7"/>
                      <a:pt x="18" y="6"/>
                      <a:pt x="18" y="6"/>
                    </a:cubicBezTo>
                    <a:cubicBezTo>
                      <a:pt x="18" y="5"/>
                      <a:pt x="18" y="5"/>
                      <a:pt x="18" y="5"/>
                    </a:cubicBezTo>
                    <a:cubicBezTo>
                      <a:pt x="18" y="5"/>
                      <a:pt x="18" y="5"/>
                      <a:pt x="18" y="5"/>
                    </a:cubicBezTo>
                    <a:cubicBezTo>
                      <a:pt x="18" y="5"/>
                      <a:pt x="17" y="3"/>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62" name="Freeform 380"/>
              <p:cNvSpPr/>
              <p:nvPr/>
            </p:nvSpPr>
            <p:spPr bwMode="auto">
              <a:xfrm>
                <a:off x="1961" y="805"/>
                <a:ext cx="4" cy="7"/>
              </a:xfrm>
              <a:custGeom>
                <a:avLst/>
                <a:gdLst>
                  <a:gd name="T0" fmla="*/ 0 w 3"/>
                  <a:gd name="T1" fmla="*/ 0 h 5"/>
                  <a:gd name="T2" fmla="*/ 0 w 3"/>
                  <a:gd name="T3" fmla="*/ 3 h 5"/>
                  <a:gd name="T4" fmla="*/ 1 w 3"/>
                  <a:gd name="T5" fmla="*/ 5 h 5"/>
                  <a:gd name="T6" fmla="*/ 2 w 3"/>
                  <a:gd name="T7" fmla="*/ 3 h 5"/>
                  <a:gd name="T8" fmla="*/ 3 w 3"/>
                  <a:gd name="T9" fmla="*/ 3 h 5"/>
                  <a:gd name="T10" fmla="*/ 3 w 3"/>
                  <a:gd name="T11" fmla="*/ 3 h 5"/>
                  <a:gd name="T12" fmla="*/ 3 w 3"/>
                  <a:gd name="T13" fmla="*/ 0 h 5"/>
                  <a:gd name="T14" fmla="*/ 3 w 3"/>
                  <a:gd name="T15" fmla="*/ 0 h 5"/>
                  <a:gd name="T16" fmla="*/ 2 w 3"/>
                  <a:gd name="T17" fmla="*/ 1 h 5"/>
                  <a:gd name="T18" fmla="*/ 1 w 3"/>
                  <a:gd name="T19" fmla="*/ 4 h 5"/>
                  <a:gd name="T20" fmla="*/ 1 w 3"/>
                  <a:gd name="T21" fmla="*/ 0 h 5"/>
                  <a:gd name="T22" fmla="*/ 0 w 3"/>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0" y="0"/>
                    </a:moveTo>
                    <a:cubicBezTo>
                      <a:pt x="0" y="1"/>
                      <a:pt x="0" y="2"/>
                      <a:pt x="0" y="3"/>
                    </a:cubicBezTo>
                    <a:cubicBezTo>
                      <a:pt x="0" y="3"/>
                      <a:pt x="0" y="5"/>
                      <a:pt x="1" y="5"/>
                    </a:cubicBezTo>
                    <a:cubicBezTo>
                      <a:pt x="2" y="5"/>
                      <a:pt x="2" y="3"/>
                      <a:pt x="2" y="3"/>
                    </a:cubicBezTo>
                    <a:cubicBezTo>
                      <a:pt x="2" y="3"/>
                      <a:pt x="2" y="3"/>
                      <a:pt x="3" y="3"/>
                    </a:cubicBezTo>
                    <a:cubicBezTo>
                      <a:pt x="3" y="3"/>
                      <a:pt x="3" y="3"/>
                      <a:pt x="3" y="3"/>
                    </a:cubicBezTo>
                    <a:cubicBezTo>
                      <a:pt x="3" y="2"/>
                      <a:pt x="3" y="1"/>
                      <a:pt x="3" y="0"/>
                    </a:cubicBezTo>
                    <a:cubicBezTo>
                      <a:pt x="3" y="0"/>
                      <a:pt x="3" y="0"/>
                      <a:pt x="3" y="0"/>
                    </a:cubicBezTo>
                    <a:cubicBezTo>
                      <a:pt x="2" y="1"/>
                      <a:pt x="2" y="1"/>
                      <a:pt x="2" y="1"/>
                    </a:cubicBezTo>
                    <a:cubicBezTo>
                      <a:pt x="2" y="3"/>
                      <a:pt x="1" y="4"/>
                      <a:pt x="1" y="4"/>
                    </a:cubicBezTo>
                    <a:cubicBezTo>
                      <a:pt x="1" y="4"/>
                      <a:pt x="0" y="4"/>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63" name="Freeform 381"/>
              <p:cNvSpPr/>
              <p:nvPr/>
            </p:nvSpPr>
            <p:spPr bwMode="auto">
              <a:xfrm>
                <a:off x="1937" y="858"/>
                <a:ext cx="16" cy="18"/>
              </a:xfrm>
              <a:custGeom>
                <a:avLst/>
                <a:gdLst>
                  <a:gd name="T0" fmla="*/ 8 w 11"/>
                  <a:gd name="T1" fmla="*/ 0 h 12"/>
                  <a:gd name="T2" fmla="*/ 8 w 11"/>
                  <a:gd name="T3" fmla="*/ 0 h 12"/>
                  <a:gd name="T4" fmla="*/ 6 w 11"/>
                  <a:gd name="T5" fmla="*/ 0 h 12"/>
                  <a:gd name="T6" fmla="*/ 6 w 11"/>
                  <a:gd name="T7" fmla="*/ 0 h 12"/>
                  <a:gd name="T8" fmla="*/ 6 w 11"/>
                  <a:gd name="T9" fmla="*/ 0 h 12"/>
                  <a:gd name="T10" fmla="*/ 1 w 11"/>
                  <a:gd name="T11" fmla="*/ 1 h 12"/>
                  <a:gd name="T12" fmla="*/ 1 w 11"/>
                  <a:gd name="T13" fmla="*/ 1 h 12"/>
                  <a:gd name="T14" fmla="*/ 1 w 11"/>
                  <a:gd name="T15" fmla="*/ 1 h 12"/>
                  <a:gd name="T16" fmla="*/ 1 w 11"/>
                  <a:gd name="T17" fmla="*/ 1 h 12"/>
                  <a:gd name="T18" fmla="*/ 1 w 11"/>
                  <a:gd name="T19" fmla="*/ 2 h 12"/>
                  <a:gd name="T20" fmla="*/ 1 w 11"/>
                  <a:gd name="T21" fmla="*/ 2 h 12"/>
                  <a:gd name="T22" fmla="*/ 1 w 11"/>
                  <a:gd name="T23" fmla="*/ 2 h 12"/>
                  <a:gd name="T24" fmla="*/ 3 w 11"/>
                  <a:gd name="T25" fmla="*/ 12 h 12"/>
                  <a:gd name="T26" fmla="*/ 3 w 11"/>
                  <a:gd name="T27" fmla="*/ 12 h 12"/>
                  <a:gd name="T28" fmla="*/ 10 w 11"/>
                  <a:gd name="T29" fmla="*/ 3 h 12"/>
                  <a:gd name="T30" fmla="*/ 10 w 11"/>
                  <a:gd name="T31" fmla="*/ 3 h 12"/>
                  <a:gd name="T32" fmla="*/ 10 w 11"/>
                  <a:gd name="T33" fmla="*/ 3 h 12"/>
                  <a:gd name="T34" fmla="*/ 10 w 11"/>
                  <a:gd name="T35" fmla="*/ 3 h 12"/>
                  <a:gd name="T36" fmla="*/ 10 w 11"/>
                  <a:gd name="T37" fmla="*/ 3 h 12"/>
                  <a:gd name="T38" fmla="*/ 10 w 11"/>
                  <a:gd name="T39" fmla="*/ 3 h 12"/>
                  <a:gd name="T40" fmla="*/ 8 w 11"/>
                  <a:gd name="T41" fmla="*/ 0 h 12"/>
                  <a:gd name="T42" fmla="*/ 8 w 11"/>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12">
                    <a:moveTo>
                      <a:pt x="8" y="0"/>
                    </a:moveTo>
                    <a:cubicBezTo>
                      <a:pt x="8" y="0"/>
                      <a:pt x="8" y="0"/>
                      <a:pt x="8" y="0"/>
                    </a:cubicBezTo>
                    <a:cubicBezTo>
                      <a:pt x="8" y="0"/>
                      <a:pt x="7" y="0"/>
                      <a:pt x="6" y="0"/>
                    </a:cubicBezTo>
                    <a:cubicBezTo>
                      <a:pt x="6" y="0"/>
                      <a:pt x="6" y="0"/>
                      <a:pt x="6" y="0"/>
                    </a:cubicBezTo>
                    <a:cubicBezTo>
                      <a:pt x="6" y="0"/>
                      <a:pt x="6" y="0"/>
                      <a:pt x="6" y="0"/>
                    </a:cubicBezTo>
                    <a:cubicBezTo>
                      <a:pt x="4" y="0"/>
                      <a:pt x="3" y="1"/>
                      <a:pt x="1" y="1"/>
                    </a:cubicBezTo>
                    <a:cubicBezTo>
                      <a:pt x="1" y="1"/>
                      <a:pt x="1" y="1"/>
                      <a:pt x="1" y="1"/>
                    </a:cubicBezTo>
                    <a:cubicBezTo>
                      <a:pt x="1" y="1"/>
                      <a:pt x="1" y="1"/>
                      <a:pt x="1" y="1"/>
                    </a:cubicBezTo>
                    <a:cubicBezTo>
                      <a:pt x="1" y="1"/>
                      <a:pt x="1" y="1"/>
                      <a:pt x="1" y="1"/>
                    </a:cubicBezTo>
                    <a:cubicBezTo>
                      <a:pt x="1" y="1"/>
                      <a:pt x="1" y="1"/>
                      <a:pt x="1" y="2"/>
                    </a:cubicBezTo>
                    <a:cubicBezTo>
                      <a:pt x="1" y="2"/>
                      <a:pt x="1" y="2"/>
                      <a:pt x="1" y="2"/>
                    </a:cubicBezTo>
                    <a:cubicBezTo>
                      <a:pt x="1" y="2"/>
                      <a:pt x="1" y="2"/>
                      <a:pt x="1" y="2"/>
                    </a:cubicBezTo>
                    <a:cubicBezTo>
                      <a:pt x="0" y="5"/>
                      <a:pt x="2" y="10"/>
                      <a:pt x="3" y="12"/>
                    </a:cubicBezTo>
                    <a:cubicBezTo>
                      <a:pt x="3" y="12"/>
                      <a:pt x="3" y="12"/>
                      <a:pt x="3" y="12"/>
                    </a:cubicBezTo>
                    <a:cubicBezTo>
                      <a:pt x="5" y="8"/>
                      <a:pt x="9" y="7"/>
                      <a:pt x="10" y="3"/>
                    </a:cubicBezTo>
                    <a:cubicBezTo>
                      <a:pt x="10" y="3"/>
                      <a:pt x="10" y="3"/>
                      <a:pt x="10" y="3"/>
                    </a:cubicBezTo>
                    <a:cubicBezTo>
                      <a:pt x="10" y="3"/>
                      <a:pt x="10" y="3"/>
                      <a:pt x="10" y="3"/>
                    </a:cubicBezTo>
                    <a:cubicBezTo>
                      <a:pt x="10" y="3"/>
                      <a:pt x="10" y="3"/>
                      <a:pt x="10" y="3"/>
                    </a:cubicBezTo>
                    <a:cubicBezTo>
                      <a:pt x="10" y="3"/>
                      <a:pt x="10" y="3"/>
                      <a:pt x="10" y="3"/>
                    </a:cubicBezTo>
                    <a:cubicBezTo>
                      <a:pt x="10" y="3"/>
                      <a:pt x="10" y="3"/>
                      <a:pt x="10" y="3"/>
                    </a:cubicBezTo>
                    <a:cubicBezTo>
                      <a:pt x="11" y="0"/>
                      <a:pt x="10" y="0"/>
                      <a:pt x="8"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64" name="Freeform 382"/>
              <p:cNvSpPr/>
              <p:nvPr/>
            </p:nvSpPr>
            <p:spPr bwMode="auto">
              <a:xfrm>
                <a:off x="1934" y="809"/>
                <a:ext cx="37" cy="67"/>
              </a:xfrm>
              <a:custGeom>
                <a:avLst/>
                <a:gdLst>
                  <a:gd name="T0" fmla="*/ 21 w 25"/>
                  <a:gd name="T1" fmla="*/ 0 h 46"/>
                  <a:gd name="T2" fmla="*/ 20 w 25"/>
                  <a:gd name="T3" fmla="*/ 2 h 46"/>
                  <a:gd name="T4" fmla="*/ 19 w 25"/>
                  <a:gd name="T5" fmla="*/ 2 h 46"/>
                  <a:gd name="T6" fmla="*/ 19 w 25"/>
                  <a:gd name="T7" fmla="*/ 2 h 46"/>
                  <a:gd name="T8" fmla="*/ 18 w 25"/>
                  <a:gd name="T9" fmla="*/ 3 h 46"/>
                  <a:gd name="T10" fmla="*/ 12 w 25"/>
                  <a:gd name="T11" fmla="*/ 8 h 46"/>
                  <a:gd name="T12" fmla="*/ 13 w 25"/>
                  <a:gd name="T13" fmla="*/ 8 h 46"/>
                  <a:gd name="T14" fmla="*/ 15 w 25"/>
                  <a:gd name="T15" fmla="*/ 8 h 46"/>
                  <a:gd name="T16" fmla="*/ 17 w 25"/>
                  <a:gd name="T17" fmla="*/ 13 h 46"/>
                  <a:gd name="T18" fmla="*/ 14 w 25"/>
                  <a:gd name="T19" fmla="*/ 20 h 46"/>
                  <a:gd name="T20" fmla="*/ 15 w 25"/>
                  <a:gd name="T21" fmla="*/ 21 h 46"/>
                  <a:gd name="T22" fmla="*/ 10 w 25"/>
                  <a:gd name="T23" fmla="*/ 25 h 46"/>
                  <a:gd name="T24" fmla="*/ 12 w 25"/>
                  <a:gd name="T25" fmla="*/ 25 h 46"/>
                  <a:gd name="T26" fmla="*/ 17 w 25"/>
                  <a:gd name="T27" fmla="*/ 30 h 46"/>
                  <a:gd name="T28" fmla="*/ 12 w 25"/>
                  <a:gd name="T29" fmla="*/ 28 h 46"/>
                  <a:gd name="T30" fmla="*/ 6 w 25"/>
                  <a:gd name="T31" fmla="*/ 31 h 46"/>
                  <a:gd name="T32" fmla="*/ 6 w 25"/>
                  <a:gd name="T33" fmla="*/ 31 h 46"/>
                  <a:gd name="T34" fmla="*/ 2 w 25"/>
                  <a:gd name="T35" fmla="*/ 32 h 46"/>
                  <a:gd name="T36" fmla="*/ 3 w 25"/>
                  <a:gd name="T37" fmla="*/ 32 h 46"/>
                  <a:gd name="T38" fmla="*/ 3 w 25"/>
                  <a:gd name="T39" fmla="*/ 32 h 46"/>
                  <a:gd name="T40" fmla="*/ 3 w 25"/>
                  <a:gd name="T41" fmla="*/ 36 h 46"/>
                  <a:gd name="T42" fmla="*/ 3 w 25"/>
                  <a:gd name="T43" fmla="*/ 35 h 46"/>
                  <a:gd name="T44" fmla="*/ 3 w 25"/>
                  <a:gd name="T45" fmla="*/ 35 h 46"/>
                  <a:gd name="T46" fmla="*/ 3 w 25"/>
                  <a:gd name="T47" fmla="*/ 35 h 46"/>
                  <a:gd name="T48" fmla="*/ 3 w 25"/>
                  <a:gd name="T49" fmla="*/ 35 h 46"/>
                  <a:gd name="T50" fmla="*/ 8 w 25"/>
                  <a:gd name="T51" fmla="*/ 34 h 46"/>
                  <a:gd name="T52" fmla="*/ 8 w 25"/>
                  <a:gd name="T53" fmla="*/ 34 h 46"/>
                  <a:gd name="T54" fmla="*/ 8 w 25"/>
                  <a:gd name="T55" fmla="*/ 34 h 46"/>
                  <a:gd name="T56" fmla="*/ 10 w 25"/>
                  <a:gd name="T57" fmla="*/ 34 h 46"/>
                  <a:gd name="T58" fmla="*/ 10 w 25"/>
                  <a:gd name="T59" fmla="*/ 34 h 46"/>
                  <a:gd name="T60" fmla="*/ 10 w 25"/>
                  <a:gd name="T61" fmla="*/ 34 h 46"/>
                  <a:gd name="T62" fmla="*/ 10 w 25"/>
                  <a:gd name="T63" fmla="*/ 34 h 46"/>
                  <a:gd name="T64" fmla="*/ 10 w 25"/>
                  <a:gd name="T65" fmla="*/ 34 h 46"/>
                  <a:gd name="T66" fmla="*/ 12 w 25"/>
                  <a:gd name="T67" fmla="*/ 37 h 46"/>
                  <a:gd name="T68" fmla="*/ 12 w 25"/>
                  <a:gd name="T69" fmla="*/ 37 h 46"/>
                  <a:gd name="T70" fmla="*/ 12 w 25"/>
                  <a:gd name="T71" fmla="*/ 37 h 46"/>
                  <a:gd name="T72" fmla="*/ 12 w 25"/>
                  <a:gd name="T73" fmla="*/ 37 h 46"/>
                  <a:gd name="T74" fmla="*/ 12 w 25"/>
                  <a:gd name="T75" fmla="*/ 37 h 46"/>
                  <a:gd name="T76" fmla="*/ 12 w 25"/>
                  <a:gd name="T77" fmla="*/ 37 h 46"/>
                  <a:gd name="T78" fmla="*/ 5 w 25"/>
                  <a:gd name="T79" fmla="*/ 46 h 46"/>
                  <a:gd name="T80" fmla="*/ 5 w 25"/>
                  <a:gd name="T81" fmla="*/ 46 h 46"/>
                  <a:gd name="T82" fmla="*/ 15 w 25"/>
                  <a:gd name="T83" fmla="*/ 44 h 46"/>
                  <a:gd name="T84" fmla="*/ 23 w 25"/>
                  <a:gd name="T85" fmla="*/ 44 h 46"/>
                  <a:gd name="T86" fmla="*/ 23 w 25"/>
                  <a:gd name="T87" fmla="*/ 44 h 46"/>
                  <a:gd name="T88" fmla="*/ 23 w 25"/>
                  <a:gd name="T89" fmla="*/ 44 h 46"/>
                  <a:gd name="T90" fmla="*/ 22 w 25"/>
                  <a:gd name="T91" fmla="*/ 44 h 46"/>
                  <a:gd name="T92" fmla="*/ 21 w 25"/>
                  <a:gd name="T93" fmla="*/ 41 h 46"/>
                  <a:gd name="T94" fmla="*/ 21 w 25"/>
                  <a:gd name="T95" fmla="*/ 36 h 46"/>
                  <a:gd name="T96" fmla="*/ 20 w 25"/>
                  <a:gd name="T97" fmla="*/ 29 h 46"/>
                  <a:gd name="T98" fmla="*/ 20 w 25"/>
                  <a:gd name="T99" fmla="*/ 20 h 46"/>
                  <a:gd name="T100" fmla="*/ 20 w 25"/>
                  <a:gd name="T101" fmla="*/ 6 h 46"/>
                  <a:gd name="T102" fmla="*/ 20 w 25"/>
                  <a:gd name="T103" fmla="*/ 7 h 46"/>
                  <a:gd name="T104" fmla="*/ 21 w 25"/>
                  <a:gd name="T105" fmla="*/ 5 h 46"/>
                  <a:gd name="T106" fmla="*/ 21 w 25"/>
                  <a:gd name="T107" fmla="*/ 5 h 46"/>
                  <a:gd name="T108" fmla="*/ 21 w 25"/>
                  <a:gd name="T10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 h="46">
                    <a:moveTo>
                      <a:pt x="21" y="0"/>
                    </a:moveTo>
                    <a:cubicBezTo>
                      <a:pt x="21" y="2"/>
                      <a:pt x="20" y="2"/>
                      <a:pt x="20" y="2"/>
                    </a:cubicBezTo>
                    <a:cubicBezTo>
                      <a:pt x="20" y="2"/>
                      <a:pt x="19" y="2"/>
                      <a:pt x="19" y="2"/>
                    </a:cubicBezTo>
                    <a:cubicBezTo>
                      <a:pt x="19" y="2"/>
                      <a:pt x="19" y="2"/>
                      <a:pt x="19" y="2"/>
                    </a:cubicBezTo>
                    <a:cubicBezTo>
                      <a:pt x="18" y="3"/>
                      <a:pt x="18" y="3"/>
                      <a:pt x="18" y="3"/>
                    </a:cubicBezTo>
                    <a:cubicBezTo>
                      <a:pt x="2" y="7"/>
                      <a:pt x="9" y="8"/>
                      <a:pt x="12" y="8"/>
                    </a:cubicBezTo>
                    <a:cubicBezTo>
                      <a:pt x="13" y="8"/>
                      <a:pt x="13" y="8"/>
                      <a:pt x="13" y="8"/>
                    </a:cubicBezTo>
                    <a:cubicBezTo>
                      <a:pt x="14" y="8"/>
                      <a:pt x="15" y="8"/>
                      <a:pt x="15" y="8"/>
                    </a:cubicBezTo>
                    <a:cubicBezTo>
                      <a:pt x="25" y="8"/>
                      <a:pt x="17" y="13"/>
                      <a:pt x="17" y="13"/>
                    </a:cubicBezTo>
                    <a:cubicBezTo>
                      <a:pt x="7" y="17"/>
                      <a:pt x="14" y="20"/>
                      <a:pt x="14" y="20"/>
                    </a:cubicBezTo>
                    <a:cubicBezTo>
                      <a:pt x="22" y="20"/>
                      <a:pt x="15" y="21"/>
                      <a:pt x="15" y="21"/>
                    </a:cubicBezTo>
                    <a:cubicBezTo>
                      <a:pt x="0" y="24"/>
                      <a:pt x="10" y="25"/>
                      <a:pt x="10" y="25"/>
                    </a:cubicBezTo>
                    <a:cubicBezTo>
                      <a:pt x="11" y="25"/>
                      <a:pt x="11" y="25"/>
                      <a:pt x="12" y="25"/>
                    </a:cubicBezTo>
                    <a:cubicBezTo>
                      <a:pt x="16" y="25"/>
                      <a:pt x="17" y="30"/>
                      <a:pt x="17" y="30"/>
                    </a:cubicBezTo>
                    <a:cubicBezTo>
                      <a:pt x="16" y="28"/>
                      <a:pt x="14" y="28"/>
                      <a:pt x="12" y="28"/>
                    </a:cubicBezTo>
                    <a:cubicBezTo>
                      <a:pt x="10" y="28"/>
                      <a:pt x="8" y="29"/>
                      <a:pt x="6" y="31"/>
                    </a:cubicBezTo>
                    <a:cubicBezTo>
                      <a:pt x="6" y="31"/>
                      <a:pt x="6" y="31"/>
                      <a:pt x="6" y="31"/>
                    </a:cubicBezTo>
                    <a:cubicBezTo>
                      <a:pt x="5" y="31"/>
                      <a:pt x="3" y="32"/>
                      <a:pt x="2" y="32"/>
                    </a:cubicBezTo>
                    <a:cubicBezTo>
                      <a:pt x="3" y="32"/>
                      <a:pt x="3" y="32"/>
                      <a:pt x="3" y="32"/>
                    </a:cubicBezTo>
                    <a:cubicBezTo>
                      <a:pt x="3" y="32"/>
                      <a:pt x="3" y="32"/>
                      <a:pt x="3" y="32"/>
                    </a:cubicBezTo>
                    <a:cubicBezTo>
                      <a:pt x="3" y="33"/>
                      <a:pt x="3" y="34"/>
                      <a:pt x="3" y="36"/>
                    </a:cubicBezTo>
                    <a:cubicBezTo>
                      <a:pt x="3" y="35"/>
                      <a:pt x="3" y="35"/>
                      <a:pt x="3" y="35"/>
                    </a:cubicBezTo>
                    <a:cubicBezTo>
                      <a:pt x="3" y="35"/>
                      <a:pt x="3" y="35"/>
                      <a:pt x="3" y="35"/>
                    </a:cubicBezTo>
                    <a:cubicBezTo>
                      <a:pt x="3" y="35"/>
                      <a:pt x="3" y="35"/>
                      <a:pt x="3" y="35"/>
                    </a:cubicBezTo>
                    <a:cubicBezTo>
                      <a:pt x="3" y="35"/>
                      <a:pt x="3" y="35"/>
                      <a:pt x="3" y="35"/>
                    </a:cubicBezTo>
                    <a:cubicBezTo>
                      <a:pt x="5" y="35"/>
                      <a:pt x="6" y="34"/>
                      <a:pt x="8" y="34"/>
                    </a:cubicBezTo>
                    <a:cubicBezTo>
                      <a:pt x="8" y="34"/>
                      <a:pt x="8" y="34"/>
                      <a:pt x="8" y="34"/>
                    </a:cubicBezTo>
                    <a:cubicBezTo>
                      <a:pt x="8" y="34"/>
                      <a:pt x="8" y="34"/>
                      <a:pt x="8" y="34"/>
                    </a:cubicBezTo>
                    <a:cubicBezTo>
                      <a:pt x="9" y="34"/>
                      <a:pt x="10" y="34"/>
                      <a:pt x="10" y="34"/>
                    </a:cubicBezTo>
                    <a:cubicBezTo>
                      <a:pt x="10" y="34"/>
                      <a:pt x="10" y="34"/>
                      <a:pt x="10" y="34"/>
                    </a:cubicBezTo>
                    <a:cubicBezTo>
                      <a:pt x="10" y="34"/>
                      <a:pt x="10" y="34"/>
                      <a:pt x="10" y="34"/>
                    </a:cubicBezTo>
                    <a:cubicBezTo>
                      <a:pt x="10" y="34"/>
                      <a:pt x="10" y="34"/>
                      <a:pt x="10" y="34"/>
                    </a:cubicBezTo>
                    <a:cubicBezTo>
                      <a:pt x="10" y="34"/>
                      <a:pt x="10" y="34"/>
                      <a:pt x="10" y="34"/>
                    </a:cubicBezTo>
                    <a:cubicBezTo>
                      <a:pt x="12" y="34"/>
                      <a:pt x="13" y="34"/>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1" y="41"/>
                      <a:pt x="7" y="42"/>
                      <a:pt x="5" y="46"/>
                    </a:cubicBezTo>
                    <a:cubicBezTo>
                      <a:pt x="5" y="46"/>
                      <a:pt x="5" y="46"/>
                      <a:pt x="5" y="46"/>
                    </a:cubicBezTo>
                    <a:cubicBezTo>
                      <a:pt x="7" y="44"/>
                      <a:pt x="11" y="44"/>
                      <a:pt x="15" y="44"/>
                    </a:cubicBezTo>
                    <a:cubicBezTo>
                      <a:pt x="19" y="44"/>
                      <a:pt x="23" y="44"/>
                      <a:pt x="23" y="44"/>
                    </a:cubicBezTo>
                    <a:cubicBezTo>
                      <a:pt x="23" y="44"/>
                      <a:pt x="23" y="44"/>
                      <a:pt x="23" y="44"/>
                    </a:cubicBezTo>
                    <a:cubicBezTo>
                      <a:pt x="23" y="44"/>
                      <a:pt x="23" y="44"/>
                      <a:pt x="23" y="44"/>
                    </a:cubicBezTo>
                    <a:cubicBezTo>
                      <a:pt x="23" y="44"/>
                      <a:pt x="22" y="44"/>
                      <a:pt x="22" y="44"/>
                    </a:cubicBezTo>
                    <a:cubicBezTo>
                      <a:pt x="21" y="44"/>
                      <a:pt x="21" y="43"/>
                      <a:pt x="21" y="41"/>
                    </a:cubicBezTo>
                    <a:cubicBezTo>
                      <a:pt x="21" y="41"/>
                      <a:pt x="21" y="39"/>
                      <a:pt x="21" y="36"/>
                    </a:cubicBezTo>
                    <a:cubicBezTo>
                      <a:pt x="20" y="35"/>
                      <a:pt x="20" y="32"/>
                      <a:pt x="20" y="29"/>
                    </a:cubicBezTo>
                    <a:cubicBezTo>
                      <a:pt x="19" y="26"/>
                      <a:pt x="19" y="21"/>
                      <a:pt x="20" y="20"/>
                    </a:cubicBezTo>
                    <a:cubicBezTo>
                      <a:pt x="20" y="20"/>
                      <a:pt x="22" y="6"/>
                      <a:pt x="20" y="6"/>
                    </a:cubicBezTo>
                    <a:cubicBezTo>
                      <a:pt x="20" y="6"/>
                      <a:pt x="20" y="7"/>
                      <a:pt x="20" y="7"/>
                    </a:cubicBezTo>
                    <a:cubicBezTo>
                      <a:pt x="20" y="7"/>
                      <a:pt x="20" y="6"/>
                      <a:pt x="21" y="5"/>
                    </a:cubicBezTo>
                    <a:cubicBezTo>
                      <a:pt x="21" y="5"/>
                      <a:pt x="21" y="5"/>
                      <a:pt x="21" y="5"/>
                    </a:cubicBezTo>
                    <a:cubicBezTo>
                      <a:pt x="22" y="1"/>
                      <a:pt x="21" y="0"/>
                      <a:pt x="2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65" name="Freeform 383"/>
              <p:cNvSpPr/>
              <p:nvPr/>
            </p:nvSpPr>
            <p:spPr bwMode="auto">
              <a:xfrm>
                <a:off x="1962" y="809"/>
                <a:ext cx="3" cy="3"/>
              </a:xfrm>
              <a:custGeom>
                <a:avLst/>
                <a:gdLst>
                  <a:gd name="T0" fmla="*/ 2 w 2"/>
                  <a:gd name="T1" fmla="*/ 0 h 2"/>
                  <a:gd name="T2" fmla="*/ 1 w 2"/>
                  <a:gd name="T3" fmla="*/ 0 h 2"/>
                  <a:gd name="T4" fmla="*/ 0 w 2"/>
                  <a:gd name="T5" fmla="*/ 2 h 2"/>
                  <a:gd name="T6" fmla="*/ 0 w 2"/>
                  <a:gd name="T7" fmla="*/ 2 h 2"/>
                  <a:gd name="T8" fmla="*/ 1 w 2"/>
                  <a:gd name="T9" fmla="*/ 2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1" y="0"/>
                      <a:pt x="1" y="0"/>
                      <a:pt x="1" y="0"/>
                    </a:cubicBezTo>
                    <a:cubicBezTo>
                      <a:pt x="1" y="0"/>
                      <a:pt x="1" y="2"/>
                      <a:pt x="0" y="2"/>
                    </a:cubicBezTo>
                    <a:cubicBezTo>
                      <a:pt x="0" y="2"/>
                      <a:pt x="0" y="2"/>
                      <a:pt x="0" y="2"/>
                    </a:cubicBezTo>
                    <a:cubicBezTo>
                      <a:pt x="0" y="2"/>
                      <a:pt x="1" y="2"/>
                      <a:pt x="1" y="2"/>
                    </a:cubicBezTo>
                    <a:cubicBezTo>
                      <a:pt x="1" y="2"/>
                      <a:pt x="2" y="2"/>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66" name="Freeform 384"/>
              <p:cNvSpPr>
                <a:spLocks noEditPoints="1"/>
              </p:cNvSpPr>
              <p:nvPr/>
            </p:nvSpPr>
            <p:spPr bwMode="auto">
              <a:xfrm>
                <a:off x="1939" y="858"/>
                <a:ext cx="13" cy="18"/>
              </a:xfrm>
              <a:custGeom>
                <a:avLst/>
                <a:gdLst>
                  <a:gd name="T0" fmla="*/ 9 w 9"/>
                  <a:gd name="T1" fmla="*/ 3 h 12"/>
                  <a:gd name="T2" fmla="*/ 9 w 9"/>
                  <a:gd name="T3" fmla="*/ 3 h 12"/>
                  <a:gd name="T4" fmla="*/ 2 w 9"/>
                  <a:gd name="T5" fmla="*/ 12 h 12"/>
                  <a:gd name="T6" fmla="*/ 2 w 9"/>
                  <a:gd name="T7" fmla="*/ 12 h 12"/>
                  <a:gd name="T8" fmla="*/ 9 w 9"/>
                  <a:gd name="T9" fmla="*/ 3 h 12"/>
                  <a:gd name="T10" fmla="*/ 9 w 9"/>
                  <a:gd name="T11" fmla="*/ 3 h 12"/>
                  <a:gd name="T12" fmla="*/ 9 w 9"/>
                  <a:gd name="T13" fmla="*/ 3 h 12"/>
                  <a:gd name="T14" fmla="*/ 9 w 9"/>
                  <a:gd name="T15" fmla="*/ 3 h 12"/>
                  <a:gd name="T16" fmla="*/ 9 w 9"/>
                  <a:gd name="T17" fmla="*/ 3 h 12"/>
                  <a:gd name="T18" fmla="*/ 9 w 9"/>
                  <a:gd name="T19" fmla="*/ 3 h 12"/>
                  <a:gd name="T20" fmla="*/ 9 w 9"/>
                  <a:gd name="T21" fmla="*/ 3 h 12"/>
                  <a:gd name="T22" fmla="*/ 9 w 9"/>
                  <a:gd name="T23" fmla="*/ 3 h 12"/>
                  <a:gd name="T24" fmla="*/ 0 w 9"/>
                  <a:gd name="T25" fmla="*/ 1 h 12"/>
                  <a:gd name="T26" fmla="*/ 0 w 9"/>
                  <a:gd name="T27" fmla="*/ 1 h 12"/>
                  <a:gd name="T28" fmla="*/ 0 w 9"/>
                  <a:gd name="T29" fmla="*/ 1 h 12"/>
                  <a:gd name="T30" fmla="*/ 0 w 9"/>
                  <a:gd name="T31" fmla="*/ 1 h 12"/>
                  <a:gd name="T32" fmla="*/ 0 w 9"/>
                  <a:gd name="T33" fmla="*/ 1 h 12"/>
                  <a:gd name="T34" fmla="*/ 0 w 9"/>
                  <a:gd name="T35" fmla="*/ 1 h 12"/>
                  <a:gd name="T36" fmla="*/ 5 w 9"/>
                  <a:gd name="T37" fmla="*/ 0 h 12"/>
                  <a:gd name="T38" fmla="*/ 5 w 9"/>
                  <a:gd name="T39" fmla="*/ 0 h 12"/>
                  <a:gd name="T40" fmla="*/ 5 w 9"/>
                  <a:gd name="T41" fmla="*/ 0 h 12"/>
                  <a:gd name="T42" fmla="*/ 7 w 9"/>
                  <a:gd name="T43" fmla="*/ 0 h 12"/>
                  <a:gd name="T44" fmla="*/ 5 w 9"/>
                  <a:gd name="T45" fmla="*/ 0 h 12"/>
                  <a:gd name="T46" fmla="*/ 7 w 9"/>
                  <a:gd name="T47" fmla="*/ 0 h 12"/>
                  <a:gd name="T48" fmla="*/ 7 w 9"/>
                  <a:gd name="T49" fmla="*/ 0 h 12"/>
                  <a:gd name="T50" fmla="*/ 7 w 9"/>
                  <a:gd name="T51" fmla="*/ 0 h 12"/>
                  <a:gd name="T52" fmla="*/ 7 w 9"/>
                  <a:gd name="T53" fmla="*/ 0 h 12"/>
                  <a:gd name="T54" fmla="*/ 7 w 9"/>
                  <a:gd name="T5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 h="12">
                    <a:moveTo>
                      <a:pt x="9" y="3"/>
                    </a:moveTo>
                    <a:cubicBezTo>
                      <a:pt x="9" y="3"/>
                      <a:pt x="9" y="3"/>
                      <a:pt x="9" y="3"/>
                    </a:cubicBezTo>
                    <a:cubicBezTo>
                      <a:pt x="8" y="7"/>
                      <a:pt x="4" y="8"/>
                      <a:pt x="2" y="12"/>
                    </a:cubicBezTo>
                    <a:cubicBezTo>
                      <a:pt x="2" y="12"/>
                      <a:pt x="2" y="12"/>
                      <a:pt x="2" y="12"/>
                    </a:cubicBezTo>
                    <a:cubicBezTo>
                      <a:pt x="4" y="8"/>
                      <a:pt x="8" y="7"/>
                      <a:pt x="9" y="3"/>
                    </a:cubicBezTo>
                    <a:cubicBezTo>
                      <a:pt x="9" y="3"/>
                      <a:pt x="9" y="3"/>
                      <a:pt x="9" y="3"/>
                    </a:cubicBezTo>
                    <a:moveTo>
                      <a:pt x="9" y="3"/>
                    </a:moveTo>
                    <a:cubicBezTo>
                      <a:pt x="9" y="3"/>
                      <a:pt x="9" y="3"/>
                      <a:pt x="9" y="3"/>
                    </a:cubicBezTo>
                    <a:cubicBezTo>
                      <a:pt x="9" y="3"/>
                      <a:pt x="9" y="3"/>
                      <a:pt x="9" y="3"/>
                    </a:cubicBezTo>
                    <a:moveTo>
                      <a:pt x="9" y="3"/>
                    </a:moveTo>
                    <a:cubicBezTo>
                      <a:pt x="9" y="3"/>
                      <a:pt x="9" y="3"/>
                      <a:pt x="9" y="3"/>
                    </a:cubicBezTo>
                    <a:cubicBezTo>
                      <a:pt x="9" y="3"/>
                      <a:pt x="9" y="3"/>
                      <a:pt x="9" y="3"/>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5" y="0"/>
                    </a:moveTo>
                    <a:cubicBezTo>
                      <a:pt x="5" y="0"/>
                      <a:pt x="5" y="0"/>
                      <a:pt x="5" y="0"/>
                    </a:cubicBezTo>
                    <a:cubicBezTo>
                      <a:pt x="5" y="0"/>
                      <a:pt x="5" y="0"/>
                      <a:pt x="5" y="0"/>
                    </a:cubicBezTo>
                    <a:moveTo>
                      <a:pt x="7" y="0"/>
                    </a:moveTo>
                    <a:cubicBezTo>
                      <a:pt x="7" y="0"/>
                      <a:pt x="6" y="0"/>
                      <a:pt x="5" y="0"/>
                    </a:cubicBezTo>
                    <a:cubicBezTo>
                      <a:pt x="6" y="0"/>
                      <a:pt x="7" y="0"/>
                      <a:pt x="7" y="0"/>
                    </a:cubicBezTo>
                    <a:moveTo>
                      <a:pt x="7" y="0"/>
                    </a:moveTo>
                    <a:cubicBezTo>
                      <a:pt x="7" y="0"/>
                      <a:pt x="7" y="0"/>
                      <a:pt x="7" y="0"/>
                    </a:cubicBezTo>
                    <a:cubicBezTo>
                      <a:pt x="7" y="0"/>
                      <a:pt x="7" y="0"/>
                      <a:pt x="7"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67" name="Freeform 385"/>
              <p:cNvSpPr>
                <a:spLocks noEditPoints="1"/>
              </p:cNvSpPr>
              <p:nvPr/>
            </p:nvSpPr>
            <p:spPr bwMode="auto">
              <a:xfrm>
                <a:off x="1971" y="872"/>
                <a:ext cx="3" cy="2"/>
              </a:xfrm>
              <a:custGeom>
                <a:avLst/>
                <a:gdLst>
                  <a:gd name="T0" fmla="*/ 1 w 2"/>
                  <a:gd name="T1" fmla="*/ 1 h 2"/>
                  <a:gd name="T2" fmla="*/ 0 w 2"/>
                  <a:gd name="T3" fmla="*/ 2 h 2"/>
                  <a:gd name="T4" fmla="*/ 1 w 2"/>
                  <a:gd name="T5" fmla="*/ 1 h 2"/>
                  <a:gd name="T6" fmla="*/ 2 w 2"/>
                  <a:gd name="T7" fmla="*/ 0 h 2"/>
                  <a:gd name="T8" fmla="*/ 1 w 2"/>
                  <a:gd name="T9" fmla="*/ 0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1"/>
                    </a:moveTo>
                    <a:cubicBezTo>
                      <a:pt x="1" y="1"/>
                      <a:pt x="0" y="2"/>
                      <a:pt x="0" y="2"/>
                    </a:cubicBezTo>
                    <a:cubicBezTo>
                      <a:pt x="0" y="2"/>
                      <a:pt x="0" y="1"/>
                      <a:pt x="1" y="1"/>
                    </a:cubicBezTo>
                    <a:moveTo>
                      <a:pt x="2" y="0"/>
                    </a:moveTo>
                    <a:cubicBezTo>
                      <a:pt x="2" y="0"/>
                      <a:pt x="1" y="0"/>
                      <a:pt x="1" y="0"/>
                    </a:cubicBezTo>
                    <a:cubicBezTo>
                      <a:pt x="1"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68" name="Freeform 386"/>
              <p:cNvSpPr>
                <a:spLocks noEditPoints="1"/>
              </p:cNvSpPr>
              <p:nvPr/>
            </p:nvSpPr>
            <p:spPr bwMode="auto">
              <a:xfrm>
                <a:off x="1953" y="872"/>
                <a:ext cx="21" cy="11"/>
              </a:xfrm>
              <a:custGeom>
                <a:avLst/>
                <a:gdLst>
                  <a:gd name="T0" fmla="*/ 12 w 14"/>
                  <a:gd name="T1" fmla="*/ 2 h 8"/>
                  <a:gd name="T2" fmla="*/ 13 w 14"/>
                  <a:gd name="T3" fmla="*/ 1 h 8"/>
                  <a:gd name="T4" fmla="*/ 12 w 14"/>
                  <a:gd name="T5" fmla="*/ 2 h 8"/>
                  <a:gd name="T6" fmla="*/ 13 w 14"/>
                  <a:gd name="T7" fmla="*/ 0 h 8"/>
                  <a:gd name="T8" fmla="*/ 10 w 14"/>
                  <a:gd name="T9" fmla="*/ 1 h 8"/>
                  <a:gd name="T10" fmla="*/ 10 w 14"/>
                  <a:gd name="T11" fmla="*/ 1 h 8"/>
                  <a:gd name="T12" fmla="*/ 10 w 14"/>
                  <a:gd name="T13" fmla="*/ 1 h 8"/>
                  <a:gd name="T14" fmla="*/ 10 w 14"/>
                  <a:gd name="T15" fmla="*/ 1 h 8"/>
                  <a:gd name="T16" fmla="*/ 10 w 14"/>
                  <a:gd name="T17" fmla="*/ 1 h 8"/>
                  <a:gd name="T18" fmla="*/ 0 w 14"/>
                  <a:gd name="T19" fmla="*/ 7 h 8"/>
                  <a:gd name="T20" fmla="*/ 1 w 14"/>
                  <a:gd name="T21" fmla="*/ 8 h 8"/>
                  <a:gd name="T22" fmla="*/ 11 w 14"/>
                  <a:gd name="T23" fmla="*/ 2 h 8"/>
                  <a:gd name="T24" fmla="*/ 14 w 14"/>
                  <a:gd name="T25" fmla="*/ 0 h 8"/>
                  <a:gd name="T26" fmla="*/ 14 w 14"/>
                  <a:gd name="T27" fmla="*/ 0 h 8"/>
                  <a:gd name="T28" fmla="*/ 14 w 14"/>
                  <a:gd name="T29" fmla="*/ 0 h 8"/>
                  <a:gd name="T30" fmla="*/ 13 w 14"/>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8">
                    <a:moveTo>
                      <a:pt x="12" y="2"/>
                    </a:moveTo>
                    <a:cubicBezTo>
                      <a:pt x="12" y="2"/>
                      <a:pt x="13" y="1"/>
                      <a:pt x="13" y="1"/>
                    </a:cubicBezTo>
                    <a:cubicBezTo>
                      <a:pt x="12" y="1"/>
                      <a:pt x="12" y="2"/>
                      <a:pt x="12" y="2"/>
                    </a:cubicBezTo>
                    <a:moveTo>
                      <a:pt x="13" y="0"/>
                    </a:moveTo>
                    <a:cubicBezTo>
                      <a:pt x="13" y="0"/>
                      <a:pt x="11" y="1"/>
                      <a:pt x="10" y="1"/>
                    </a:cubicBezTo>
                    <a:cubicBezTo>
                      <a:pt x="10" y="1"/>
                      <a:pt x="10" y="1"/>
                      <a:pt x="10" y="1"/>
                    </a:cubicBezTo>
                    <a:cubicBezTo>
                      <a:pt x="10" y="1"/>
                      <a:pt x="10" y="1"/>
                      <a:pt x="10" y="1"/>
                    </a:cubicBezTo>
                    <a:cubicBezTo>
                      <a:pt x="10" y="1"/>
                      <a:pt x="10" y="1"/>
                      <a:pt x="10" y="1"/>
                    </a:cubicBezTo>
                    <a:cubicBezTo>
                      <a:pt x="10" y="1"/>
                      <a:pt x="10" y="1"/>
                      <a:pt x="10" y="1"/>
                    </a:cubicBezTo>
                    <a:cubicBezTo>
                      <a:pt x="10" y="1"/>
                      <a:pt x="2" y="3"/>
                      <a:pt x="0" y="7"/>
                    </a:cubicBezTo>
                    <a:cubicBezTo>
                      <a:pt x="0" y="7"/>
                      <a:pt x="0" y="8"/>
                      <a:pt x="1" y="8"/>
                    </a:cubicBezTo>
                    <a:cubicBezTo>
                      <a:pt x="3" y="8"/>
                      <a:pt x="6" y="7"/>
                      <a:pt x="11" y="2"/>
                    </a:cubicBezTo>
                    <a:cubicBezTo>
                      <a:pt x="13" y="1"/>
                      <a:pt x="13" y="1"/>
                      <a:pt x="14" y="0"/>
                    </a:cubicBezTo>
                    <a:cubicBezTo>
                      <a:pt x="14" y="0"/>
                      <a:pt x="14" y="0"/>
                      <a:pt x="14" y="0"/>
                    </a:cubicBezTo>
                    <a:cubicBezTo>
                      <a:pt x="14" y="0"/>
                      <a:pt x="14" y="0"/>
                      <a:pt x="14" y="0"/>
                    </a:cubicBezTo>
                    <a:cubicBezTo>
                      <a:pt x="14"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69" name="Freeform 387"/>
              <p:cNvSpPr>
                <a:spLocks noEditPoints="1"/>
              </p:cNvSpPr>
              <p:nvPr/>
            </p:nvSpPr>
            <p:spPr bwMode="auto">
              <a:xfrm>
                <a:off x="1968" y="873"/>
                <a:ext cx="14" cy="10"/>
              </a:xfrm>
              <a:custGeom>
                <a:avLst/>
                <a:gdLst>
                  <a:gd name="T0" fmla="*/ 8 w 10"/>
                  <a:gd name="T1" fmla="*/ 2 h 7"/>
                  <a:gd name="T2" fmla="*/ 8 w 10"/>
                  <a:gd name="T3" fmla="*/ 5 h 7"/>
                  <a:gd name="T4" fmla="*/ 9 w 10"/>
                  <a:gd name="T5" fmla="*/ 5 h 7"/>
                  <a:gd name="T6" fmla="*/ 10 w 10"/>
                  <a:gd name="T7" fmla="*/ 4 h 7"/>
                  <a:gd name="T8" fmla="*/ 10 w 10"/>
                  <a:gd name="T9" fmla="*/ 3 h 7"/>
                  <a:gd name="T10" fmla="*/ 8 w 10"/>
                  <a:gd name="T11" fmla="*/ 2 h 7"/>
                  <a:gd name="T12" fmla="*/ 5 w 10"/>
                  <a:gd name="T13" fmla="*/ 0 h 7"/>
                  <a:gd name="T14" fmla="*/ 5 w 10"/>
                  <a:gd name="T15" fmla="*/ 0 h 7"/>
                  <a:gd name="T16" fmla="*/ 1 w 10"/>
                  <a:gd name="T17" fmla="*/ 7 h 7"/>
                  <a:gd name="T18" fmla="*/ 7 w 10"/>
                  <a:gd name="T19" fmla="*/ 1 h 7"/>
                  <a:gd name="T20" fmla="*/ 7 w 10"/>
                  <a:gd name="T21" fmla="*/ 1 h 7"/>
                  <a:gd name="T22" fmla="*/ 5 w 10"/>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7">
                    <a:moveTo>
                      <a:pt x="8" y="2"/>
                    </a:moveTo>
                    <a:cubicBezTo>
                      <a:pt x="9" y="2"/>
                      <a:pt x="9" y="3"/>
                      <a:pt x="8" y="5"/>
                    </a:cubicBezTo>
                    <a:cubicBezTo>
                      <a:pt x="8" y="5"/>
                      <a:pt x="8" y="5"/>
                      <a:pt x="9" y="5"/>
                    </a:cubicBezTo>
                    <a:cubicBezTo>
                      <a:pt x="9" y="5"/>
                      <a:pt x="10" y="5"/>
                      <a:pt x="10" y="4"/>
                    </a:cubicBezTo>
                    <a:cubicBezTo>
                      <a:pt x="10" y="3"/>
                      <a:pt x="10" y="3"/>
                      <a:pt x="10" y="3"/>
                    </a:cubicBezTo>
                    <a:cubicBezTo>
                      <a:pt x="8" y="2"/>
                      <a:pt x="8" y="2"/>
                      <a:pt x="8" y="2"/>
                    </a:cubicBezTo>
                    <a:moveTo>
                      <a:pt x="5" y="0"/>
                    </a:moveTo>
                    <a:cubicBezTo>
                      <a:pt x="5" y="0"/>
                      <a:pt x="5" y="0"/>
                      <a:pt x="5" y="0"/>
                    </a:cubicBezTo>
                    <a:cubicBezTo>
                      <a:pt x="5" y="0"/>
                      <a:pt x="0" y="6"/>
                      <a:pt x="1" y="7"/>
                    </a:cubicBezTo>
                    <a:cubicBezTo>
                      <a:pt x="1" y="7"/>
                      <a:pt x="5" y="3"/>
                      <a:pt x="7" y="1"/>
                    </a:cubicBezTo>
                    <a:cubicBezTo>
                      <a:pt x="7" y="1"/>
                      <a:pt x="7" y="1"/>
                      <a:pt x="7"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70" name="Freeform 388"/>
              <p:cNvSpPr>
                <a:spLocks noEditPoints="1"/>
              </p:cNvSpPr>
              <p:nvPr/>
            </p:nvSpPr>
            <p:spPr bwMode="auto">
              <a:xfrm>
                <a:off x="1934" y="770"/>
                <a:ext cx="29" cy="38"/>
              </a:xfrm>
              <a:custGeom>
                <a:avLst/>
                <a:gdLst>
                  <a:gd name="T0" fmla="*/ 4 w 20"/>
                  <a:gd name="T1" fmla="*/ 23 h 26"/>
                  <a:gd name="T2" fmla="*/ 3 w 20"/>
                  <a:gd name="T3" fmla="*/ 26 h 26"/>
                  <a:gd name="T4" fmla="*/ 3 w 20"/>
                  <a:gd name="T5" fmla="*/ 26 h 26"/>
                  <a:gd name="T6" fmla="*/ 3 w 20"/>
                  <a:gd name="T7" fmla="*/ 26 h 26"/>
                  <a:gd name="T8" fmla="*/ 4 w 20"/>
                  <a:gd name="T9" fmla="*/ 25 h 26"/>
                  <a:gd name="T10" fmla="*/ 4 w 20"/>
                  <a:gd name="T11" fmla="*/ 25 h 26"/>
                  <a:gd name="T12" fmla="*/ 4 w 20"/>
                  <a:gd name="T13" fmla="*/ 23 h 26"/>
                  <a:gd name="T14" fmla="*/ 9 w 20"/>
                  <a:gd name="T15" fmla="*/ 19 h 26"/>
                  <a:gd name="T16" fmla="*/ 6 w 20"/>
                  <a:gd name="T17" fmla="*/ 21 h 26"/>
                  <a:gd name="T18" fmla="*/ 6 w 20"/>
                  <a:gd name="T19" fmla="*/ 23 h 26"/>
                  <a:gd name="T20" fmla="*/ 6 w 20"/>
                  <a:gd name="T21" fmla="*/ 25 h 26"/>
                  <a:gd name="T22" fmla="*/ 9 w 20"/>
                  <a:gd name="T23" fmla="*/ 24 h 26"/>
                  <a:gd name="T24" fmla="*/ 9 w 20"/>
                  <a:gd name="T25" fmla="*/ 19 h 26"/>
                  <a:gd name="T26" fmla="*/ 12 w 20"/>
                  <a:gd name="T27" fmla="*/ 18 h 26"/>
                  <a:gd name="T28" fmla="*/ 11 w 20"/>
                  <a:gd name="T29" fmla="*/ 18 h 26"/>
                  <a:gd name="T30" fmla="*/ 11 w 20"/>
                  <a:gd name="T31" fmla="*/ 23 h 26"/>
                  <a:gd name="T32" fmla="*/ 12 w 20"/>
                  <a:gd name="T33" fmla="*/ 23 h 26"/>
                  <a:gd name="T34" fmla="*/ 12 w 20"/>
                  <a:gd name="T35" fmla="*/ 18 h 26"/>
                  <a:gd name="T36" fmla="*/ 15 w 20"/>
                  <a:gd name="T37" fmla="*/ 15 h 26"/>
                  <a:gd name="T38" fmla="*/ 14 w 20"/>
                  <a:gd name="T39" fmla="*/ 17 h 26"/>
                  <a:gd name="T40" fmla="*/ 14 w 20"/>
                  <a:gd name="T41" fmla="*/ 17 h 26"/>
                  <a:gd name="T42" fmla="*/ 14 w 20"/>
                  <a:gd name="T43" fmla="*/ 21 h 26"/>
                  <a:gd name="T44" fmla="*/ 14 w 20"/>
                  <a:gd name="T45" fmla="*/ 23 h 26"/>
                  <a:gd name="T46" fmla="*/ 14 w 20"/>
                  <a:gd name="T47" fmla="*/ 23 h 26"/>
                  <a:gd name="T48" fmla="*/ 16 w 20"/>
                  <a:gd name="T49" fmla="*/ 23 h 26"/>
                  <a:gd name="T50" fmla="*/ 16 w 20"/>
                  <a:gd name="T51" fmla="*/ 19 h 26"/>
                  <a:gd name="T52" fmla="*/ 15 w 20"/>
                  <a:gd name="T53" fmla="*/ 15 h 26"/>
                  <a:gd name="T54" fmla="*/ 5 w 20"/>
                  <a:gd name="T55" fmla="*/ 0 h 26"/>
                  <a:gd name="T56" fmla="*/ 10 w 20"/>
                  <a:gd name="T57" fmla="*/ 8 h 26"/>
                  <a:gd name="T58" fmla="*/ 13 w 20"/>
                  <a:gd name="T59" fmla="*/ 10 h 26"/>
                  <a:gd name="T60" fmla="*/ 8 w 20"/>
                  <a:gd name="T61" fmla="*/ 13 h 26"/>
                  <a:gd name="T62" fmla="*/ 10 w 20"/>
                  <a:gd name="T63" fmla="*/ 14 h 26"/>
                  <a:gd name="T64" fmla="*/ 10 w 20"/>
                  <a:gd name="T65" fmla="*/ 15 h 26"/>
                  <a:gd name="T66" fmla="*/ 13 w 20"/>
                  <a:gd name="T67" fmla="*/ 14 h 26"/>
                  <a:gd name="T68" fmla="*/ 14 w 20"/>
                  <a:gd name="T69" fmla="*/ 14 h 26"/>
                  <a:gd name="T70" fmla="*/ 17 w 20"/>
                  <a:gd name="T71" fmla="*/ 15 h 26"/>
                  <a:gd name="T72" fmla="*/ 17 w 20"/>
                  <a:gd name="T73" fmla="*/ 23 h 26"/>
                  <a:gd name="T74" fmla="*/ 18 w 20"/>
                  <a:gd name="T75" fmla="*/ 24 h 26"/>
                  <a:gd name="T76" fmla="*/ 18 w 20"/>
                  <a:gd name="T77" fmla="*/ 17 h 26"/>
                  <a:gd name="T78" fmla="*/ 19 w 20"/>
                  <a:gd name="T79" fmla="*/ 15 h 26"/>
                  <a:gd name="T80" fmla="*/ 20 w 20"/>
                  <a:gd name="T81" fmla="*/ 15 h 26"/>
                  <a:gd name="T82" fmla="*/ 20 w 20"/>
                  <a:gd name="T83" fmla="*/ 15 h 26"/>
                  <a:gd name="T84" fmla="*/ 20 w 20"/>
                  <a:gd name="T85" fmla="*/ 16 h 26"/>
                  <a:gd name="T86" fmla="*/ 18 w 20"/>
                  <a:gd name="T87" fmla="*/ 8 h 26"/>
                  <a:gd name="T88" fmla="*/ 6 w 20"/>
                  <a:gd name="T89" fmla="*/ 1 h 26"/>
                  <a:gd name="T90" fmla="*/ 5 w 20"/>
                  <a:gd name="T9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 h="26">
                    <a:moveTo>
                      <a:pt x="4" y="23"/>
                    </a:moveTo>
                    <a:cubicBezTo>
                      <a:pt x="2" y="25"/>
                      <a:pt x="2" y="25"/>
                      <a:pt x="3" y="26"/>
                    </a:cubicBezTo>
                    <a:cubicBezTo>
                      <a:pt x="3" y="26"/>
                      <a:pt x="3" y="26"/>
                      <a:pt x="3" y="26"/>
                    </a:cubicBezTo>
                    <a:cubicBezTo>
                      <a:pt x="3" y="26"/>
                      <a:pt x="3" y="26"/>
                      <a:pt x="3" y="26"/>
                    </a:cubicBezTo>
                    <a:cubicBezTo>
                      <a:pt x="4" y="26"/>
                      <a:pt x="4" y="26"/>
                      <a:pt x="4" y="25"/>
                    </a:cubicBezTo>
                    <a:cubicBezTo>
                      <a:pt x="4" y="25"/>
                      <a:pt x="4" y="25"/>
                      <a:pt x="4" y="25"/>
                    </a:cubicBezTo>
                    <a:cubicBezTo>
                      <a:pt x="4" y="24"/>
                      <a:pt x="4" y="23"/>
                      <a:pt x="4" y="23"/>
                    </a:cubicBezTo>
                    <a:moveTo>
                      <a:pt x="9" y="19"/>
                    </a:moveTo>
                    <a:cubicBezTo>
                      <a:pt x="8" y="20"/>
                      <a:pt x="7" y="21"/>
                      <a:pt x="6" y="21"/>
                    </a:cubicBezTo>
                    <a:cubicBezTo>
                      <a:pt x="6" y="22"/>
                      <a:pt x="6" y="23"/>
                      <a:pt x="6" y="23"/>
                    </a:cubicBezTo>
                    <a:cubicBezTo>
                      <a:pt x="6" y="24"/>
                      <a:pt x="6" y="24"/>
                      <a:pt x="6" y="25"/>
                    </a:cubicBezTo>
                    <a:cubicBezTo>
                      <a:pt x="7" y="24"/>
                      <a:pt x="8" y="24"/>
                      <a:pt x="9" y="24"/>
                    </a:cubicBezTo>
                    <a:cubicBezTo>
                      <a:pt x="9" y="22"/>
                      <a:pt x="9" y="21"/>
                      <a:pt x="9" y="19"/>
                    </a:cubicBezTo>
                    <a:moveTo>
                      <a:pt x="12" y="18"/>
                    </a:moveTo>
                    <a:cubicBezTo>
                      <a:pt x="12" y="18"/>
                      <a:pt x="12" y="18"/>
                      <a:pt x="11" y="18"/>
                    </a:cubicBezTo>
                    <a:cubicBezTo>
                      <a:pt x="11" y="20"/>
                      <a:pt x="11" y="22"/>
                      <a:pt x="11" y="23"/>
                    </a:cubicBezTo>
                    <a:cubicBezTo>
                      <a:pt x="11" y="23"/>
                      <a:pt x="12" y="23"/>
                      <a:pt x="12" y="23"/>
                    </a:cubicBezTo>
                    <a:cubicBezTo>
                      <a:pt x="12" y="21"/>
                      <a:pt x="12" y="19"/>
                      <a:pt x="12" y="18"/>
                    </a:cubicBezTo>
                    <a:moveTo>
                      <a:pt x="15" y="15"/>
                    </a:moveTo>
                    <a:cubicBezTo>
                      <a:pt x="15" y="16"/>
                      <a:pt x="14" y="17"/>
                      <a:pt x="14" y="17"/>
                    </a:cubicBezTo>
                    <a:cubicBezTo>
                      <a:pt x="14" y="17"/>
                      <a:pt x="14" y="17"/>
                      <a:pt x="14" y="17"/>
                    </a:cubicBezTo>
                    <a:cubicBezTo>
                      <a:pt x="14" y="19"/>
                      <a:pt x="14" y="21"/>
                      <a:pt x="14" y="21"/>
                    </a:cubicBezTo>
                    <a:cubicBezTo>
                      <a:pt x="14" y="22"/>
                      <a:pt x="14" y="22"/>
                      <a:pt x="14" y="23"/>
                    </a:cubicBezTo>
                    <a:cubicBezTo>
                      <a:pt x="14" y="23"/>
                      <a:pt x="14" y="23"/>
                      <a:pt x="14" y="23"/>
                    </a:cubicBezTo>
                    <a:cubicBezTo>
                      <a:pt x="15" y="23"/>
                      <a:pt x="15" y="23"/>
                      <a:pt x="16" y="23"/>
                    </a:cubicBezTo>
                    <a:cubicBezTo>
                      <a:pt x="16" y="21"/>
                      <a:pt x="16" y="19"/>
                      <a:pt x="16" y="19"/>
                    </a:cubicBezTo>
                    <a:cubicBezTo>
                      <a:pt x="16" y="16"/>
                      <a:pt x="15" y="15"/>
                      <a:pt x="15" y="15"/>
                    </a:cubicBezTo>
                    <a:moveTo>
                      <a:pt x="5" y="0"/>
                    </a:moveTo>
                    <a:cubicBezTo>
                      <a:pt x="0" y="0"/>
                      <a:pt x="10" y="8"/>
                      <a:pt x="10" y="8"/>
                    </a:cubicBezTo>
                    <a:cubicBezTo>
                      <a:pt x="9" y="10"/>
                      <a:pt x="13" y="10"/>
                      <a:pt x="13" y="10"/>
                    </a:cubicBezTo>
                    <a:cubicBezTo>
                      <a:pt x="10" y="12"/>
                      <a:pt x="9" y="13"/>
                      <a:pt x="8" y="13"/>
                    </a:cubicBezTo>
                    <a:cubicBezTo>
                      <a:pt x="9" y="14"/>
                      <a:pt x="10" y="14"/>
                      <a:pt x="10" y="14"/>
                    </a:cubicBezTo>
                    <a:cubicBezTo>
                      <a:pt x="10" y="14"/>
                      <a:pt x="10" y="15"/>
                      <a:pt x="10" y="15"/>
                    </a:cubicBezTo>
                    <a:cubicBezTo>
                      <a:pt x="11" y="14"/>
                      <a:pt x="12" y="14"/>
                      <a:pt x="13" y="14"/>
                    </a:cubicBezTo>
                    <a:cubicBezTo>
                      <a:pt x="13" y="14"/>
                      <a:pt x="13" y="14"/>
                      <a:pt x="14" y="14"/>
                    </a:cubicBezTo>
                    <a:cubicBezTo>
                      <a:pt x="15" y="14"/>
                      <a:pt x="16" y="14"/>
                      <a:pt x="17" y="15"/>
                    </a:cubicBezTo>
                    <a:cubicBezTo>
                      <a:pt x="17" y="15"/>
                      <a:pt x="18" y="15"/>
                      <a:pt x="17" y="23"/>
                    </a:cubicBezTo>
                    <a:cubicBezTo>
                      <a:pt x="17" y="23"/>
                      <a:pt x="18" y="24"/>
                      <a:pt x="18" y="24"/>
                    </a:cubicBezTo>
                    <a:cubicBezTo>
                      <a:pt x="18" y="19"/>
                      <a:pt x="18" y="17"/>
                      <a:pt x="18" y="17"/>
                    </a:cubicBezTo>
                    <a:cubicBezTo>
                      <a:pt x="18" y="15"/>
                      <a:pt x="18" y="15"/>
                      <a:pt x="19" y="15"/>
                    </a:cubicBezTo>
                    <a:cubicBezTo>
                      <a:pt x="19" y="15"/>
                      <a:pt x="20" y="15"/>
                      <a:pt x="20" y="15"/>
                    </a:cubicBezTo>
                    <a:cubicBezTo>
                      <a:pt x="20" y="15"/>
                      <a:pt x="20" y="15"/>
                      <a:pt x="20" y="15"/>
                    </a:cubicBezTo>
                    <a:cubicBezTo>
                      <a:pt x="20" y="15"/>
                      <a:pt x="20" y="15"/>
                      <a:pt x="20" y="16"/>
                    </a:cubicBezTo>
                    <a:cubicBezTo>
                      <a:pt x="20" y="13"/>
                      <a:pt x="19" y="11"/>
                      <a:pt x="18" y="8"/>
                    </a:cubicBezTo>
                    <a:cubicBezTo>
                      <a:pt x="14" y="1"/>
                      <a:pt x="6" y="1"/>
                      <a:pt x="6" y="1"/>
                    </a:cubicBezTo>
                    <a:cubicBezTo>
                      <a:pt x="6"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71" name="Freeform 389"/>
              <p:cNvSpPr/>
              <p:nvPr/>
            </p:nvSpPr>
            <p:spPr bwMode="auto">
              <a:xfrm>
                <a:off x="1939" y="808"/>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72" name="Freeform 390"/>
              <p:cNvSpPr>
                <a:spLocks noEditPoints="1"/>
              </p:cNvSpPr>
              <p:nvPr/>
            </p:nvSpPr>
            <p:spPr bwMode="auto">
              <a:xfrm>
                <a:off x="1940" y="789"/>
                <a:ext cx="10" cy="17"/>
              </a:xfrm>
              <a:custGeom>
                <a:avLst/>
                <a:gdLst>
                  <a:gd name="T0" fmla="*/ 2 w 7"/>
                  <a:gd name="T1" fmla="*/ 8 h 12"/>
                  <a:gd name="T2" fmla="*/ 0 w 7"/>
                  <a:gd name="T3" fmla="*/ 10 h 12"/>
                  <a:gd name="T4" fmla="*/ 0 w 7"/>
                  <a:gd name="T5" fmla="*/ 12 h 12"/>
                  <a:gd name="T6" fmla="*/ 0 w 7"/>
                  <a:gd name="T7" fmla="*/ 12 h 12"/>
                  <a:gd name="T8" fmla="*/ 2 w 7"/>
                  <a:gd name="T9" fmla="*/ 12 h 12"/>
                  <a:gd name="T10" fmla="*/ 2 w 7"/>
                  <a:gd name="T11" fmla="*/ 10 h 12"/>
                  <a:gd name="T12" fmla="*/ 2 w 7"/>
                  <a:gd name="T13" fmla="*/ 8 h 12"/>
                  <a:gd name="T14" fmla="*/ 7 w 7"/>
                  <a:gd name="T15" fmla="*/ 5 h 12"/>
                  <a:gd name="T16" fmla="*/ 5 w 7"/>
                  <a:gd name="T17" fmla="*/ 6 h 12"/>
                  <a:gd name="T18" fmla="*/ 5 w 7"/>
                  <a:gd name="T19" fmla="*/ 11 h 12"/>
                  <a:gd name="T20" fmla="*/ 7 w 7"/>
                  <a:gd name="T21" fmla="*/ 10 h 12"/>
                  <a:gd name="T22" fmla="*/ 7 w 7"/>
                  <a:gd name="T23" fmla="*/ 5 h 12"/>
                  <a:gd name="T24" fmla="*/ 4 w 7"/>
                  <a:gd name="T25" fmla="*/ 0 h 12"/>
                  <a:gd name="T26" fmla="*/ 4 w 7"/>
                  <a:gd name="T27" fmla="*/ 2 h 12"/>
                  <a:gd name="T28" fmla="*/ 6 w 7"/>
                  <a:gd name="T29" fmla="*/ 2 h 12"/>
                  <a:gd name="T30" fmla="*/ 6 w 7"/>
                  <a:gd name="T31" fmla="*/ 2 h 12"/>
                  <a:gd name="T32" fmla="*/ 6 w 7"/>
                  <a:gd name="T33" fmla="*/ 1 h 12"/>
                  <a:gd name="T34" fmla="*/ 4 w 7"/>
                  <a:gd name="T3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12">
                    <a:moveTo>
                      <a:pt x="2" y="8"/>
                    </a:moveTo>
                    <a:cubicBezTo>
                      <a:pt x="2" y="9"/>
                      <a:pt x="1" y="9"/>
                      <a:pt x="0" y="10"/>
                    </a:cubicBezTo>
                    <a:cubicBezTo>
                      <a:pt x="0" y="10"/>
                      <a:pt x="0" y="11"/>
                      <a:pt x="0" y="12"/>
                    </a:cubicBezTo>
                    <a:cubicBezTo>
                      <a:pt x="0" y="12"/>
                      <a:pt x="0" y="12"/>
                      <a:pt x="0" y="12"/>
                    </a:cubicBezTo>
                    <a:cubicBezTo>
                      <a:pt x="1" y="12"/>
                      <a:pt x="1" y="12"/>
                      <a:pt x="2" y="12"/>
                    </a:cubicBezTo>
                    <a:cubicBezTo>
                      <a:pt x="2" y="11"/>
                      <a:pt x="2" y="11"/>
                      <a:pt x="2" y="10"/>
                    </a:cubicBezTo>
                    <a:cubicBezTo>
                      <a:pt x="2" y="10"/>
                      <a:pt x="2" y="9"/>
                      <a:pt x="2" y="8"/>
                    </a:cubicBezTo>
                    <a:moveTo>
                      <a:pt x="7" y="5"/>
                    </a:moveTo>
                    <a:cubicBezTo>
                      <a:pt x="6" y="6"/>
                      <a:pt x="6" y="6"/>
                      <a:pt x="5" y="6"/>
                    </a:cubicBezTo>
                    <a:cubicBezTo>
                      <a:pt x="5" y="8"/>
                      <a:pt x="5" y="9"/>
                      <a:pt x="5" y="11"/>
                    </a:cubicBezTo>
                    <a:cubicBezTo>
                      <a:pt x="6" y="10"/>
                      <a:pt x="6" y="10"/>
                      <a:pt x="7" y="10"/>
                    </a:cubicBezTo>
                    <a:cubicBezTo>
                      <a:pt x="7" y="9"/>
                      <a:pt x="7" y="7"/>
                      <a:pt x="7" y="5"/>
                    </a:cubicBezTo>
                    <a:moveTo>
                      <a:pt x="4" y="0"/>
                    </a:moveTo>
                    <a:cubicBezTo>
                      <a:pt x="3" y="2"/>
                      <a:pt x="3" y="2"/>
                      <a:pt x="4" y="2"/>
                    </a:cubicBezTo>
                    <a:cubicBezTo>
                      <a:pt x="5" y="2"/>
                      <a:pt x="6" y="2"/>
                      <a:pt x="6" y="2"/>
                    </a:cubicBezTo>
                    <a:cubicBezTo>
                      <a:pt x="6" y="2"/>
                      <a:pt x="6" y="2"/>
                      <a:pt x="6" y="2"/>
                    </a:cubicBezTo>
                    <a:cubicBezTo>
                      <a:pt x="6" y="2"/>
                      <a:pt x="6" y="1"/>
                      <a:pt x="6" y="1"/>
                    </a:cubicBezTo>
                    <a:cubicBezTo>
                      <a:pt x="6" y="1"/>
                      <a:pt x="5" y="1"/>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73" name="Freeform 391"/>
              <p:cNvSpPr>
                <a:spLocks noEditPoints="1"/>
              </p:cNvSpPr>
              <p:nvPr/>
            </p:nvSpPr>
            <p:spPr bwMode="auto">
              <a:xfrm>
                <a:off x="1952" y="790"/>
                <a:ext cx="9" cy="13"/>
              </a:xfrm>
              <a:custGeom>
                <a:avLst/>
                <a:gdLst>
                  <a:gd name="T0" fmla="*/ 2 w 6"/>
                  <a:gd name="T1" fmla="*/ 3 h 9"/>
                  <a:gd name="T2" fmla="*/ 0 w 6"/>
                  <a:gd name="T3" fmla="*/ 4 h 9"/>
                  <a:gd name="T4" fmla="*/ 0 w 6"/>
                  <a:gd name="T5" fmla="*/ 9 h 9"/>
                  <a:gd name="T6" fmla="*/ 2 w 6"/>
                  <a:gd name="T7" fmla="*/ 9 h 9"/>
                  <a:gd name="T8" fmla="*/ 2 w 6"/>
                  <a:gd name="T9" fmla="*/ 7 h 9"/>
                  <a:gd name="T10" fmla="*/ 2 w 6"/>
                  <a:gd name="T11" fmla="*/ 3 h 9"/>
                  <a:gd name="T12" fmla="*/ 2 w 6"/>
                  <a:gd name="T13" fmla="*/ 0 h 9"/>
                  <a:gd name="T14" fmla="*/ 1 w 6"/>
                  <a:gd name="T15" fmla="*/ 0 h 9"/>
                  <a:gd name="T16" fmla="*/ 1 w 6"/>
                  <a:gd name="T17" fmla="*/ 0 h 9"/>
                  <a:gd name="T18" fmla="*/ 3 w 6"/>
                  <a:gd name="T19" fmla="*/ 1 h 9"/>
                  <a:gd name="T20" fmla="*/ 4 w 6"/>
                  <a:gd name="T21" fmla="*/ 5 h 9"/>
                  <a:gd name="T22" fmla="*/ 4 w 6"/>
                  <a:gd name="T23" fmla="*/ 9 h 9"/>
                  <a:gd name="T24" fmla="*/ 5 w 6"/>
                  <a:gd name="T25" fmla="*/ 9 h 9"/>
                  <a:gd name="T26" fmla="*/ 5 w 6"/>
                  <a:gd name="T27" fmla="*/ 1 h 9"/>
                  <a:gd name="T28" fmla="*/ 2 w 6"/>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9">
                    <a:moveTo>
                      <a:pt x="2" y="3"/>
                    </a:moveTo>
                    <a:cubicBezTo>
                      <a:pt x="1" y="3"/>
                      <a:pt x="1" y="3"/>
                      <a:pt x="0" y="4"/>
                    </a:cubicBezTo>
                    <a:cubicBezTo>
                      <a:pt x="0" y="5"/>
                      <a:pt x="0" y="7"/>
                      <a:pt x="0" y="9"/>
                    </a:cubicBezTo>
                    <a:cubicBezTo>
                      <a:pt x="1" y="9"/>
                      <a:pt x="1" y="9"/>
                      <a:pt x="2" y="9"/>
                    </a:cubicBezTo>
                    <a:cubicBezTo>
                      <a:pt x="2" y="8"/>
                      <a:pt x="2" y="8"/>
                      <a:pt x="2" y="7"/>
                    </a:cubicBezTo>
                    <a:cubicBezTo>
                      <a:pt x="2" y="7"/>
                      <a:pt x="2" y="5"/>
                      <a:pt x="2" y="3"/>
                    </a:cubicBezTo>
                    <a:moveTo>
                      <a:pt x="2" y="0"/>
                    </a:moveTo>
                    <a:cubicBezTo>
                      <a:pt x="1" y="0"/>
                      <a:pt x="1" y="0"/>
                      <a:pt x="1" y="0"/>
                    </a:cubicBezTo>
                    <a:cubicBezTo>
                      <a:pt x="1" y="0"/>
                      <a:pt x="1" y="0"/>
                      <a:pt x="1" y="0"/>
                    </a:cubicBezTo>
                    <a:cubicBezTo>
                      <a:pt x="3" y="0"/>
                      <a:pt x="3" y="1"/>
                      <a:pt x="3" y="1"/>
                    </a:cubicBezTo>
                    <a:cubicBezTo>
                      <a:pt x="3" y="1"/>
                      <a:pt x="4" y="2"/>
                      <a:pt x="4" y="5"/>
                    </a:cubicBezTo>
                    <a:cubicBezTo>
                      <a:pt x="4" y="5"/>
                      <a:pt x="4" y="7"/>
                      <a:pt x="4" y="9"/>
                    </a:cubicBezTo>
                    <a:cubicBezTo>
                      <a:pt x="4" y="9"/>
                      <a:pt x="5" y="9"/>
                      <a:pt x="5" y="9"/>
                    </a:cubicBezTo>
                    <a:cubicBezTo>
                      <a:pt x="6" y="1"/>
                      <a:pt x="5" y="1"/>
                      <a:pt x="5" y="1"/>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74" name="Freeform 392"/>
              <p:cNvSpPr>
                <a:spLocks noEditPoints="1"/>
              </p:cNvSpPr>
              <p:nvPr/>
            </p:nvSpPr>
            <p:spPr bwMode="auto">
              <a:xfrm>
                <a:off x="1961" y="793"/>
                <a:ext cx="4" cy="15"/>
              </a:xfrm>
              <a:custGeom>
                <a:avLst/>
                <a:gdLst>
                  <a:gd name="T0" fmla="*/ 3 w 3"/>
                  <a:gd name="T1" fmla="*/ 3 h 10"/>
                  <a:gd name="T2" fmla="*/ 3 w 3"/>
                  <a:gd name="T3" fmla="*/ 8 h 10"/>
                  <a:gd name="T4" fmla="*/ 3 w 3"/>
                  <a:gd name="T5" fmla="*/ 3 h 10"/>
                  <a:gd name="T6" fmla="*/ 3 w 3"/>
                  <a:gd name="T7" fmla="*/ 3 h 10"/>
                  <a:gd name="T8" fmla="*/ 1 w 3"/>
                  <a:gd name="T9" fmla="*/ 0 h 10"/>
                  <a:gd name="T10" fmla="*/ 1 w 3"/>
                  <a:gd name="T11" fmla="*/ 1 h 10"/>
                  <a:gd name="T12" fmla="*/ 1 w 3"/>
                  <a:gd name="T13" fmla="*/ 5 h 10"/>
                  <a:gd name="T14" fmla="*/ 1 w 3"/>
                  <a:gd name="T15" fmla="*/ 8 h 10"/>
                  <a:gd name="T16" fmla="*/ 1 w 3"/>
                  <a:gd name="T17" fmla="*/ 10 h 10"/>
                  <a:gd name="T18" fmla="*/ 2 w 3"/>
                  <a:gd name="T19" fmla="*/ 10 h 10"/>
                  <a:gd name="T20" fmla="*/ 2 w 3"/>
                  <a:gd name="T21" fmla="*/ 9 h 10"/>
                  <a:gd name="T22" fmla="*/ 2 w 3"/>
                  <a:gd name="T23" fmla="*/ 2 h 10"/>
                  <a:gd name="T24" fmla="*/ 1 w 3"/>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0">
                    <a:moveTo>
                      <a:pt x="3" y="3"/>
                    </a:moveTo>
                    <a:cubicBezTo>
                      <a:pt x="3" y="4"/>
                      <a:pt x="3" y="7"/>
                      <a:pt x="3" y="8"/>
                    </a:cubicBezTo>
                    <a:cubicBezTo>
                      <a:pt x="3" y="7"/>
                      <a:pt x="3" y="5"/>
                      <a:pt x="3" y="3"/>
                    </a:cubicBezTo>
                    <a:cubicBezTo>
                      <a:pt x="3" y="3"/>
                      <a:pt x="3" y="3"/>
                      <a:pt x="3" y="3"/>
                    </a:cubicBezTo>
                    <a:moveTo>
                      <a:pt x="1" y="0"/>
                    </a:moveTo>
                    <a:cubicBezTo>
                      <a:pt x="1" y="0"/>
                      <a:pt x="1" y="1"/>
                      <a:pt x="1" y="1"/>
                    </a:cubicBezTo>
                    <a:cubicBezTo>
                      <a:pt x="0" y="2"/>
                      <a:pt x="1" y="5"/>
                      <a:pt x="1" y="5"/>
                    </a:cubicBezTo>
                    <a:cubicBezTo>
                      <a:pt x="1" y="6"/>
                      <a:pt x="1" y="7"/>
                      <a:pt x="1" y="8"/>
                    </a:cubicBezTo>
                    <a:cubicBezTo>
                      <a:pt x="1" y="9"/>
                      <a:pt x="1" y="10"/>
                      <a:pt x="1" y="10"/>
                    </a:cubicBezTo>
                    <a:cubicBezTo>
                      <a:pt x="1" y="10"/>
                      <a:pt x="1" y="10"/>
                      <a:pt x="2" y="10"/>
                    </a:cubicBezTo>
                    <a:cubicBezTo>
                      <a:pt x="2" y="10"/>
                      <a:pt x="2" y="10"/>
                      <a:pt x="2" y="9"/>
                    </a:cubicBezTo>
                    <a:cubicBezTo>
                      <a:pt x="2" y="6"/>
                      <a:pt x="2" y="2"/>
                      <a:pt x="2" y="2"/>
                    </a:cubicBezTo>
                    <a:cubicBezTo>
                      <a:pt x="2" y="1"/>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75" name="Freeform 393"/>
              <p:cNvSpPr/>
              <p:nvPr/>
            </p:nvSpPr>
            <p:spPr bwMode="auto">
              <a:xfrm>
                <a:off x="1961" y="792"/>
                <a:ext cx="4" cy="14"/>
              </a:xfrm>
              <a:custGeom>
                <a:avLst/>
                <a:gdLst>
                  <a:gd name="T0" fmla="*/ 1 w 3"/>
                  <a:gd name="T1" fmla="*/ 0 h 10"/>
                  <a:gd name="T2" fmla="*/ 0 w 3"/>
                  <a:gd name="T3" fmla="*/ 2 h 10"/>
                  <a:gd name="T4" fmla="*/ 0 w 3"/>
                  <a:gd name="T5" fmla="*/ 9 h 10"/>
                  <a:gd name="T6" fmla="*/ 1 w 3"/>
                  <a:gd name="T7" fmla="*/ 9 h 10"/>
                  <a:gd name="T8" fmla="*/ 1 w 3"/>
                  <a:gd name="T9" fmla="*/ 6 h 10"/>
                  <a:gd name="T10" fmla="*/ 1 w 3"/>
                  <a:gd name="T11" fmla="*/ 2 h 10"/>
                  <a:gd name="T12" fmla="*/ 1 w 3"/>
                  <a:gd name="T13" fmla="*/ 1 h 10"/>
                  <a:gd name="T14" fmla="*/ 2 w 3"/>
                  <a:gd name="T15" fmla="*/ 3 h 10"/>
                  <a:gd name="T16" fmla="*/ 2 w 3"/>
                  <a:gd name="T17" fmla="*/ 10 h 10"/>
                  <a:gd name="T18" fmla="*/ 3 w 3"/>
                  <a:gd name="T19" fmla="*/ 9 h 10"/>
                  <a:gd name="T20" fmla="*/ 3 w 3"/>
                  <a:gd name="T21" fmla="*/ 4 h 10"/>
                  <a:gd name="T22" fmla="*/ 2 w 3"/>
                  <a:gd name="T23" fmla="*/ 1 h 10"/>
                  <a:gd name="T24" fmla="*/ 2 w 3"/>
                  <a:gd name="T25" fmla="*/ 0 h 10"/>
                  <a:gd name="T26" fmla="*/ 2 w 3"/>
                  <a:gd name="T27" fmla="*/ 0 h 10"/>
                  <a:gd name="T28" fmla="*/ 1 w 3"/>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10">
                    <a:moveTo>
                      <a:pt x="1" y="0"/>
                    </a:moveTo>
                    <a:cubicBezTo>
                      <a:pt x="0" y="0"/>
                      <a:pt x="0" y="0"/>
                      <a:pt x="0" y="2"/>
                    </a:cubicBezTo>
                    <a:cubicBezTo>
                      <a:pt x="0" y="2"/>
                      <a:pt x="0" y="4"/>
                      <a:pt x="0" y="9"/>
                    </a:cubicBezTo>
                    <a:cubicBezTo>
                      <a:pt x="0" y="9"/>
                      <a:pt x="0" y="9"/>
                      <a:pt x="1" y="9"/>
                    </a:cubicBezTo>
                    <a:cubicBezTo>
                      <a:pt x="1" y="8"/>
                      <a:pt x="1" y="7"/>
                      <a:pt x="1" y="6"/>
                    </a:cubicBezTo>
                    <a:cubicBezTo>
                      <a:pt x="1" y="6"/>
                      <a:pt x="0" y="3"/>
                      <a:pt x="1" y="2"/>
                    </a:cubicBezTo>
                    <a:cubicBezTo>
                      <a:pt x="1" y="2"/>
                      <a:pt x="1" y="1"/>
                      <a:pt x="1" y="1"/>
                    </a:cubicBezTo>
                    <a:cubicBezTo>
                      <a:pt x="2" y="1"/>
                      <a:pt x="2" y="2"/>
                      <a:pt x="2" y="3"/>
                    </a:cubicBezTo>
                    <a:cubicBezTo>
                      <a:pt x="2" y="3"/>
                      <a:pt x="2" y="7"/>
                      <a:pt x="2" y="10"/>
                    </a:cubicBezTo>
                    <a:cubicBezTo>
                      <a:pt x="2" y="10"/>
                      <a:pt x="2" y="10"/>
                      <a:pt x="3" y="9"/>
                    </a:cubicBezTo>
                    <a:cubicBezTo>
                      <a:pt x="3" y="8"/>
                      <a:pt x="3" y="5"/>
                      <a:pt x="3" y="4"/>
                    </a:cubicBezTo>
                    <a:cubicBezTo>
                      <a:pt x="3" y="3"/>
                      <a:pt x="3" y="2"/>
                      <a:pt x="2" y="1"/>
                    </a:cubicBezTo>
                    <a:cubicBezTo>
                      <a:pt x="2" y="0"/>
                      <a:pt x="2" y="0"/>
                      <a:pt x="2" y="0"/>
                    </a:cubicBezTo>
                    <a:cubicBezTo>
                      <a:pt x="2" y="0"/>
                      <a:pt x="2" y="0"/>
                      <a:pt x="2" y="0"/>
                    </a:cubicBezTo>
                    <a:cubicBezTo>
                      <a:pt x="2"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76" name="Freeform 394"/>
              <p:cNvSpPr/>
              <p:nvPr/>
            </p:nvSpPr>
            <p:spPr bwMode="auto">
              <a:xfrm>
                <a:off x="1911" y="790"/>
                <a:ext cx="35" cy="66"/>
              </a:xfrm>
              <a:custGeom>
                <a:avLst/>
                <a:gdLst>
                  <a:gd name="T0" fmla="*/ 24 w 24"/>
                  <a:gd name="T1" fmla="*/ 30 h 45"/>
                  <a:gd name="T2" fmla="*/ 23 w 24"/>
                  <a:gd name="T3" fmla="*/ 34 h 45"/>
                  <a:gd name="T4" fmla="*/ 21 w 24"/>
                  <a:gd name="T5" fmla="*/ 37 h 45"/>
                  <a:gd name="T6" fmla="*/ 19 w 24"/>
                  <a:gd name="T7" fmla="*/ 39 h 45"/>
                  <a:gd name="T8" fmla="*/ 15 w 24"/>
                  <a:gd name="T9" fmla="*/ 40 h 45"/>
                  <a:gd name="T10" fmla="*/ 15 w 24"/>
                  <a:gd name="T11" fmla="*/ 43 h 45"/>
                  <a:gd name="T12" fmla="*/ 15 w 24"/>
                  <a:gd name="T13" fmla="*/ 45 h 45"/>
                  <a:gd name="T14" fmla="*/ 14 w 24"/>
                  <a:gd name="T15" fmla="*/ 45 h 45"/>
                  <a:gd name="T16" fmla="*/ 10 w 24"/>
                  <a:gd name="T17" fmla="*/ 45 h 45"/>
                  <a:gd name="T18" fmla="*/ 9 w 24"/>
                  <a:gd name="T19" fmla="*/ 45 h 45"/>
                  <a:gd name="T20" fmla="*/ 9 w 24"/>
                  <a:gd name="T21" fmla="*/ 43 h 45"/>
                  <a:gd name="T22" fmla="*/ 9 w 24"/>
                  <a:gd name="T23" fmla="*/ 41 h 45"/>
                  <a:gd name="T24" fmla="*/ 3 w 24"/>
                  <a:gd name="T25" fmla="*/ 40 h 45"/>
                  <a:gd name="T26" fmla="*/ 0 w 24"/>
                  <a:gd name="T27" fmla="*/ 39 h 45"/>
                  <a:gd name="T28" fmla="*/ 0 w 24"/>
                  <a:gd name="T29" fmla="*/ 38 h 45"/>
                  <a:gd name="T30" fmla="*/ 0 w 24"/>
                  <a:gd name="T31" fmla="*/ 36 h 45"/>
                  <a:gd name="T32" fmla="*/ 1 w 24"/>
                  <a:gd name="T33" fmla="*/ 34 h 45"/>
                  <a:gd name="T34" fmla="*/ 1 w 24"/>
                  <a:gd name="T35" fmla="*/ 33 h 45"/>
                  <a:gd name="T36" fmla="*/ 2 w 24"/>
                  <a:gd name="T37" fmla="*/ 33 h 45"/>
                  <a:gd name="T38" fmla="*/ 2 w 24"/>
                  <a:gd name="T39" fmla="*/ 34 h 45"/>
                  <a:gd name="T40" fmla="*/ 5 w 24"/>
                  <a:gd name="T41" fmla="*/ 34 h 45"/>
                  <a:gd name="T42" fmla="*/ 10 w 24"/>
                  <a:gd name="T43" fmla="*/ 35 h 45"/>
                  <a:gd name="T44" fmla="*/ 15 w 24"/>
                  <a:gd name="T45" fmla="*/ 34 h 45"/>
                  <a:gd name="T46" fmla="*/ 17 w 24"/>
                  <a:gd name="T47" fmla="*/ 31 h 45"/>
                  <a:gd name="T48" fmla="*/ 15 w 24"/>
                  <a:gd name="T49" fmla="*/ 27 h 45"/>
                  <a:gd name="T50" fmla="*/ 10 w 24"/>
                  <a:gd name="T51" fmla="*/ 25 h 45"/>
                  <a:gd name="T52" fmla="*/ 7 w 24"/>
                  <a:gd name="T53" fmla="*/ 23 h 45"/>
                  <a:gd name="T54" fmla="*/ 4 w 24"/>
                  <a:gd name="T55" fmla="*/ 21 h 45"/>
                  <a:gd name="T56" fmla="*/ 1 w 24"/>
                  <a:gd name="T57" fmla="*/ 18 h 45"/>
                  <a:gd name="T58" fmla="*/ 1 w 24"/>
                  <a:gd name="T59" fmla="*/ 14 h 45"/>
                  <a:gd name="T60" fmla="*/ 3 w 24"/>
                  <a:gd name="T61" fmla="*/ 8 h 45"/>
                  <a:gd name="T62" fmla="*/ 10 w 24"/>
                  <a:gd name="T63" fmla="*/ 5 h 45"/>
                  <a:gd name="T64" fmla="*/ 10 w 24"/>
                  <a:gd name="T65" fmla="*/ 2 h 45"/>
                  <a:gd name="T66" fmla="*/ 10 w 24"/>
                  <a:gd name="T67" fmla="*/ 0 h 45"/>
                  <a:gd name="T68" fmla="*/ 12 w 24"/>
                  <a:gd name="T69" fmla="*/ 0 h 45"/>
                  <a:gd name="T70" fmla="*/ 15 w 24"/>
                  <a:gd name="T71" fmla="*/ 0 h 45"/>
                  <a:gd name="T72" fmla="*/ 16 w 24"/>
                  <a:gd name="T73" fmla="*/ 0 h 45"/>
                  <a:gd name="T74" fmla="*/ 16 w 24"/>
                  <a:gd name="T75" fmla="*/ 2 h 45"/>
                  <a:gd name="T76" fmla="*/ 16 w 24"/>
                  <a:gd name="T77" fmla="*/ 4 h 45"/>
                  <a:gd name="T78" fmla="*/ 20 w 24"/>
                  <a:gd name="T79" fmla="*/ 5 h 45"/>
                  <a:gd name="T80" fmla="*/ 22 w 24"/>
                  <a:gd name="T81" fmla="*/ 5 h 45"/>
                  <a:gd name="T82" fmla="*/ 22 w 24"/>
                  <a:gd name="T83" fmla="*/ 6 h 45"/>
                  <a:gd name="T84" fmla="*/ 22 w 24"/>
                  <a:gd name="T85" fmla="*/ 8 h 45"/>
                  <a:gd name="T86" fmla="*/ 21 w 24"/>
                  <a:gd name="T87" fmla="*/ 10 h 45"/>
                  <a:gd name="T88" fmla="*/ 20 w 24"/>
                  <a:gd name="T89" fmla="*/ 11 h 45"/>
                  <a:gd name="T90" fmla="*/ 17 w 24"/>
                  <a:gd name="T91" fmla="*/ 10 h 45"/>
                  <a:gd name="T92" fmla="*/ 14 w 24"/>
                  <a:gd name="T93" fmla="*/ 10 h 45"/>
                  <a:gd name="T94" fmla="*/ 9 w 24"/>
                  <a:gd name="T95" fmla="*/ 11 h 45"/>
                  <a:gd name="T96" fmla="*/ 8 w 24"/>
                  <a:gd name="T97" fmla="*/ 14 h 45"/>
                  <a:gd name="T98" fmla="*/ 9 w 24"/>
                  <a:gd name="T99" fmla="*/ 17 h 45"/>
                  <a:gd name="T100" fmla="*/ 14 w 24"/>
                  <a:gd name="T101" fmla="*/ 19 h 45"/>
                  <a:gd name="T102" fmla="*/ 21 w 24"/>
                  <a:gd name="T103" fmla="*/ 24 h 45"/>
                  <a:gd name="T104" fmla="*/ 24 w 24"/>
                  <a:gd name="T105"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 h="45">
                    <a:moveTo>
                      <a:pt x="24" y="30"/>
                    </a:moveTo>
                    <a:cubicBezTo>
                      <a:pt x="24" y="32"/>
                      <a:pt x="24" y="33"/>
                      <a:pt x="23" y="34"/>
                    </a:cubicBezTo>
                    <a:cubicBezTo>
                      <a:pt x="23" y="36"/>
                      <a:pt x="22" y="37"/>
                      <a:pt x="21" y="37"/>
                    </a:cubicBezTo>
                    <a:cubicBezTo>
                      <a:pt x="21" y="38"/>
                      <a:pt x="20" y="39"/>
                      <a:pt x="19" y="39"/>
                    </a:cubicBezTo>
                    <a:cubicBezTo>
                      <a:pt x="18" y="40"/>
                      <a:pt x="16" y="40"/>
                      <a:pt x="15" y="40"/>
                    </a:cubicBezTo>
                    <a:cubicBezTo>
                      <a:pt x="15" y="43"/>
                      <a:pt x="15" y="43"/>
                      <a:pt x="15" y="43"/>
                    </a:cubicBezTo>
                    <a:cubicBezTo>
                      <a:pt x="15" y="44"/>
                      <a:pt x="15" y="44"/>
                      <a:pt x="15" y="45"/>
                    </a:cubicBezTo>
                    <a:cubicBezTo>
                      <a:pt x="15" y="45"/>
                      <a:pt x="14" y="45"/>
                      <a:pt x="14" y="45"/>
                    </a:cubicBezTo>
                    <a:cubicBezTo>
                      <a:pt x="10" y="45"/>
                      <a:pt x="10" y="45"/>
                      <a:pt x="10" y="45"/>
                    </a:cubicBezTo>
                    <a:cubicBezTo>
                      <a:pt x="10" y="45"/>
                      <a:pt x="9" y="45"/>
                      <a:pt x="9" y="45"/>
                    </a:cubicBezTo>
                    <a:cubicBezTo>
                      <a:pt x="9" y="44"/>
                      <a:pt x="9" y="44"/>
                      <a:pt x="9" y="43"/>
                    </a:cubicBezTo>
                    <a:cubicBezTo>
                      <a:pt x="9" y="41"/>
                      <a:pt x="9" y="41"/>
                      <a:pt x="9" y="41"/>
                    </a:cubicBezTo>
                    <a:cubicBezTo>
                      <a:pt x="6" y="41"/>
                      <a:pt x="4" y="40"/>
                      <a:pt x="3" y="40"/>
                    </a:cubicBezTo>
                    <a:cubicBezTo>
                      <a:pt x="2" y="40"/>
                      <a:pt x="1" y="39"/>
                      <a:pt x="0" y="39"/>
                    </a:cubicBezTo>
                    <a:cubicBezTo>
                      <a:pt x="0" y="39"/>
                      <a:pt x="0" y="38"/>
                      <a:pt x="0" y="38"/>
                    </a:cubicBezTo>
                    <a:cubicBezTo>
                      <a:pt x="0" y="37"/>
                      <a:pt x="0" y="36"/>
                      <a:pt x="0" y="36"/>
                    </a:cubicBezTo>
                    <a:cubicBezTo>
                      <a:pt x="0" y="35"/>
                      <a:pt x="0" y="34"/>
                      <a:pt x="1" y="34"/>
                    </a:cubicBezTo>
                    <a:cubicBezTo>
                      <a:pt x="1" y="33"/>
                      <a:pt x="1" y="33"/>
                      <a:pt x="1" y="33"/>
                    </a:cubicBezTo>
                    <a:cubicBezTo>
                      <a:pt x="2" y="33"/>
                      <a:pt x="2" y="33"/>
                      <a:pt x="2" y="33"/>
                    </a:cubicBezTo>
                    <a:cubicBezTo>
                      <a:pt x="2" y="34"/>
                      <a:pt x="2" y="34"/>
                      <a:pt x="2" y="34"/>
                    </a:cubicBezTo>
                    <a:cubicBezTo>
                      <a:pt x="3" y="34"/>
                      <a:pt x="4" y="34"/>
                      <a:pt x="5" y="34"/>
                    </a:cubicBezTo>
                    <a:cubicBezTo>
                      <a:pt x="6" y="35"/>
                      <a:pt x="8" y="35"/>
                      <a:pt x="10" y="35"/>
                    </a:cubicBezTo>
                    <a:cubicBezTo>
                      <a:pt x="12" y="35"/>
                      <a:pt x="13" y="35"/>
                      <a:pt x="15" y="34"/>
                    </a:cubicBezTo>
                    <a:cubicBezTo>
                      <a:pt x="16" y="33"/>
                      <a:pt x="17" y="32"/>
                      <a:pt x="17" y="31"/>
                    </a:cubicBezTo>
                    <a:cubicBezTo>
                      <a:pt x="17" y="29"/>
                      <a:pt x="16" y="28"/>
                      <a:pt x="15" y="27"/>
                    </a:cubicBezTo>
                    <a:cubicBezTo>
                      <a:pt x="14" y="27"/>
                      <a:pt x="13" y="26"/>
                      <a:pt x="10" y="25"/>
                    </a:cubicBezTo>
                    <a:cubicBezTo>
                      <a:pt x="9" y="24"/>
                      <a:pt x="8" y="24"/>
                      <a:pt x="7" y="23"/>
                    </a:cubicBezTo>
                    <a:cubicBezTo>
                      <a:pt x="6" y="22"/>
                      <a:pt x="5" y="22"/>
                      <a:pt x="4" y="21"/>
                    </a:cubicBezTo>
                    <a:cubicBezTo>
                      <a:pt x="3" y="20"/>
                      <a:pt x="2" y="19"/>
                      <a:pt x="1" y="18"/>
                    </a:cubicBezTo>
                    <a:cubicBezTo>
                      <a:pt x="1" y="17"/>
                      <a:pt x="1" y="15"/>
                      <a:pt x="1" y="14"/>
                    </a:cubicBezTo>
                    <a:cubicBezTo>
                      <a:pt x="1" y="12"/>
                      <a:pt x="1" y="10"/>
                      <a:pt x="3" y="8"/>
                    </a:cubicBezTo>
                    <a:cubicBezTo>
                      <a:pt x="4" y="6"/>
                      <a:pt x="7" y="5"/>
                      <a:pt x="10" y="5"/>
                    </a:cubicBezTo>
                    <a:cubicBezTo>
                      <a:pt x="10" y="2"/>
                      <a:pt x="10" y="2"/>
                      <a:pt x="10" y="2"/>
                    </a:cubicBezTo>
                    <a:cubicBezTo>
                      <a:pt x="10" y="1"/>
                      <a:pt x="10" y="0"/>
                      <a:pt x="10" y="0"/>
                    </a:cubicBezTo>
                    <a:cubicBezTo>
                      <a:pt x="10" y="0"/>
                      <a:pt x="11" y="0"/>
                      <a:pt x="12" y="0"/>
                    </a:cubicBezTo>
                    <a:cubicBezTo>
                      <a:pt x="15" y="0"/>
                      <a:pt x="15" y="0"/>
                      <a:pt x="15" y="0"/>
                    </a:cubicBezTo>
                    <a:cubicBezTo>
                      <a:pt x="16" y="0"/>
                      <a:pt x="16" y="0"/>
                      <a:pt x="16" y="0"/>
                    </a:cubicBezTo>
                    <a:cubicBezTo>
                      <a:pt x="16" y="0"/>
                      <a:pt x="16" y="1"/>
                      <a:pt x="16" y="2"/>
                    </a:cubicBezTo>
                    <a:cubicBezTo>
                      <a:pt x="16" y="4"/>
                      <a:pt x="16" y="4"/>
                      <a:pt x="16" y="4"/>
                    </a:cubicBezTo>
                    <a:cubicBezTo>
                      <a:pt x="18" y="4"/>
                      <a:pt x="19" y="5"/>
                      <a:pt x="20" y="5"/>
                    </a:cubicBezTo>
                    <a:cubicBezTo>
                      <a:pt x="20" y="5"/>
                      <a:pt x="21" y="5"/>
                      <a:pt x="22" y="5"/>
                    </a:cubicBezTo>
                    <a:cubicBezTo>
                      <a:pt x="22" y="5"/>
                      <a:pt x="22" y="6"/>
                      <a:pt x="22" y="6"/>
                    </a:cubicBezTo>
                    <a:cubicBezTo>
                      <a:pt x="22" y="7"/>
                      <a:pt x="22" y="8"/>
                      <a:pt x="22" y="8"/>
                    </a:cubicBezTo>
                    <a:cubicBezTo>
                      <a:pt x="22" y="9"/>
                      <a:pt x="21" y="9"/>
                      <a:pt x="21" y="10"/>
                    </a:cubicBezTo>
                    <a:cubicBezTo>
                      <a:pt x="21" y="11"/>
                      <a:pt x="20" y="11"/>
                      <a:pt x="20" y="11"/>
                    </a:cubicBezTo>
                    <a:cubicBezTo>
                      <a:pt x="20" y="11"/>
                      <a:pt x="19" y="10"/>
                      <a:pt x="17" y="10"/>
                    </a:cubicBezTo>
                    <a:cubicBezTo>
                      <a:pt x="16" y="10"/>
                      <a:pt x="15" y="10"/>
                      <a:pt x="14" y="10"/>
                    </a:cubicBezTo>
                    <a:cubicBezTo>
                      <a:pt x="12" y="10"/>
                      <a:pt x="10" y="10"/>
                      <a:pt x="9" y="11"/>
                    </a:cubicBezTo>
                    <a:cubicBezTo>
                      <a:pt x="8" y="12"/>
                      <a:pt x="8" y="12"/>
                      <a:pt x="8" y="14"/>
                    </a:cubicBezTo>
                    <a:cubicBezTo>
                      <a:pt x="8" y="15"/>
                      <a:pt x="8" y="16"/>
                      <a:pt x="9" y="17"/>
                    </a:cubicBezTo>
                    <a:cubicBezTo>
                      <a:pt x="10" y="17"/>
                      <a:pt x="12" y="18"/>
                      <a:pt x="14" y="19"/>
                    </a:cubicBezTo>
                    <a:cubicBezTo>
                      <a:pt x="17" y="20"/>
                      <a:pt x="20" y="22"/>
                      <a:pt x="21" y="24"/>
                    </a:cubicBezTo>
                    <a:cubicBezTo>
                      <a:pt x="23" y="26"/>
                      <a:pt x="24" y="28"/>
                      <a:pt x="24"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77" name="Freeform 395"/>
              <p:cNvSpPr/>
              <p:nvPr/>
            </p:nvSpPr>
            <p:spPr bwMode="auto">
              <a:xfrm>
                <a:off x="851" y="1362"/>
                <a:ext cx="36" cy="24"/>
              </a:xfrm>
              <a:custGeom>
                <a:avLst/>
                <a:gdLst>
                  <a:gd name="T0" fmla="*/ 21 w 25"/>
                  <a:gd name="T1" fmla="*/ 17 h 17"/>
                  <a:gd name="T2" fmla="*/ 22 w 25"/>
                  <a:gd name="T3" fmla="*/ 11 h 17"/>
                  <a:gd name="T4" fmla="*/ 24 w 25"/>
                  <a:gd name="T5" fmla="*/ 4 h 17"/>
                  <a:gd name="T6" fmla="*/ 18 w 25"/>
                  <a:gd name="T7" fmla="*/ 2 h 17"/>
                  <a:gd name="T8" fmla="*/ 12 w 25"/>
                  <a:gd name="T9" fmla="*/ 0 h 17"/>
                  <a:gd name="T10" fmla="*/ 11 w 25"/>
                  <a:gd name="T11" fmla="*/ 3 h 17"/>
                  <a:gd name="T12" fmla="*/ 9 w 25"/>
                  <a:gd name="T13" fmla="*/ 2 h 17"/>
                  <a:gd name="T14" fmla="*/ 7 w 25"/>
                  <a:gd name="T15" fmla="*/ 2 h 17"/>
                  <a:gd name="T16" fmla="*/ 1 w 25"/>
                  <a:gd name="T17" fmla="*/ 11 h 17"/>
                  <a:gd name="T18" fmla="*/ 1 w 25"/>
                  <a:gd name="T19" fmla="*/ 16 h 17"/>
                  <a:gd name="T20" fmla="*/ 6 w 25"/>
                  <a:gd name="T21" fmla="*/ 17 h 17"/>
                  <a:gd name="T22" fmla="*/ 21 w 25"/>
                  <a:gd name="T2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7">
                    <a:moveTo>
                      <a:pt x="21" y="17"/>
                    </a:moveTo>
                    <a:cubicBezTo>
                      <a:pt x="21" y="17"/>
                      <a:pt x="24" y="16"/>
                      <a:pt x="22" y="11"/>
                    </a:cubicBezTo>
                    <a:cubicBezTo>
                      <a:pt x="22" y="11"/>
                      <a:pt x="25" y="8"/>
                      <a:pt x="24" y="4"/>
                    </a:cubicBezTo>
                    <a:cubicBezTo>
                      <a:pt x="24" y="4"/>
                      <a:pt x="21" y="1"/>
                      <a:pt x="18" y="2"/>
                    </a:cubicBezTo>
                    <a:cubicBezTo>
                      <a:pt x="18" y="2"/>
                      <a:pt x="11" y="1"/>
                      <a:pt x="12" y="0"/>
                    </a:cubicBezTo>
                    <a:cubicBezTo>
                      <a:pt x="12" y="0"/>
                      <a:pt x="11" y="2"/>
                      <a:pt x="11" y="3"/>
                    </a:cubicBezTo>
                    <a:cubicBezTo>
                      <a:pt x="9" y="2"/>
                      <a:pt x="9" y="2"/>
                      <a:pt x="9" y="2"/>
                    </a:cubicBezTo>
                    <a:cubicBezTo>
                      <a:pt x="9" y="2"/>
                      <a:pt x="8" y="1"/>
                      <a:pt x="7" y="2"/>
                    </a:cubicBezTo>
                    <a:cubicBezTo>
                      <a:pt x="1" y="11"/>
                      <a:pt x="1" y="11"/>
                      <a:pt x="1" y="11"/>
                    </a:cubicBezTo>
                    <a:cubicBezTo>
                      <a:pt x="1" y="11"/>
                      <a:pt x="0" y="15"/>
                      <a:pt x="1" y="16"/>
                    </a:cubicBezTo>
                    <a:cubicBezTo>
                      <a:pt x="1" y="16"/>
                      <a:pt x="3" y="17"/>
                      <a:pt x="6" y="17"/>
                    </a:cubicBezTo>
                    <a:cubicBezTo>
                      <a:pt x="21" y="17"/>
                      <a:pt x="21" y="17"/>
                      <a:pt x="21"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78" name="Freeform 396"/>
              <p:cNvSpPr/>
              <p:nvPr/>
            </p:nvSpPr>
            <p:spPr bwMode="auto">
              <a:xfrm>
                <a:off x="865" y="1365"/>
                <a:ext cx="3" cy="17"/>
              </a:xfrm>
              <a:custGeom>
                <a:avLst/>
                <a:gdLst>
                  <a:gd name="T0" fmla="*/ 1 w 2"/>
                  <a:gd name="T1" fmla="*/ 10 h 12"/>
                  <a:gd name="T2" fmla="*/ 2 w 2"/>
                  <a:gd name="T3" fmla="*/ 0 h 12"/>
                  <a:gd name="T4" fmla="*/ 2 w 2"/>
                  <a:gd name="T5" fmla="*/ 12 h 12"/>
                  <a:gd name="T6" fmla="*/ 1 w 2"/>
                  <a:gd name="T7" fmla="*/ 10 h 12"/>
                </a:gdLst>
                <a:ahLst/>
                <a:cxnLst>
                  <a:cxn ang="0">
                    <a:pos x="T0" y="T1"/>
                  </a:cxn>
                  <a:cxn ang="0">
                    <a:pos x="T2" y="T3"/>
                  </a:cxn>
                  <a:cxn ang="0">
                    <a:pos x="T4" y="T5"/>
                  </a:cxn>
                  <a:cxn ang="0">
                    <a:pos x="T6" y="T7"/>
                  </a:cxn>
                </a:cxnLst>
                <a:rect l="0" t="0" r="r" b="b"/>
                <a:pathLst>
                  <a:path w="2" h="12">
                    <a:moveTo>
                      <a:pt x="1" y="10"/>
                    </a:moveTo>
                    <a:cubicBezTo>
                      <a:pt x="1" y="10"/>
                      <a:pt x="0" y="1"/>
                      <a:pt x="2" y="0"/>
                    </a:cubicBezTo>
                    <a:cubicBezTo>
                      <a:pt x="2" y="0"/>
                      <a:pt x="1" y="10"/>
                      <a:pt x="2" y="12"/>
                    </a:cubicBezTo>
                    <a:cubicBezTo>
                      <a:pt x="1" y="10"/>
                      <a:pt x="1" y="10"/>
                      <a:pt x="1" y="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79" name="Freeform 397"/>
              <p:cNvSpPr>
                <a:spLocks noEditPoints="1"/>
              </p:cNvSpPr>
              <p:nvPr/>
            </p:nvSpPr>
            <p:spPr bwMode="auto">
              <a:xfrm>
                <a:off x="874" y="1366"/>
                <a:ext cx="12" cy="20"/>
              </a:xfrm>
              <a:custGeom>
                <a:avLst/>
                <a:gdLst>
                  <a:gd name="T0" fmla="*/ 5 w 8"/>
                  <a:gd name="T1" fmla="*/ 8 h 14"/>
                  <a:gd name="T2" fmla="*/ 4 w 8"/>
                  <a:gd name="T3" fmla="*/ 11 h 14"/>
                  <a:gd name="T4" fmla="*/ 6 w 8"/>
                  <a:gd name="T5" fmla="*/ 14 h 14"/>
                  <a:gd name="T6" fmla="*/ 5 w 8"/>
                  <a:gd name="T7" fmla="*/ 8 h 14"/>
                  <a:gd name="T8" fmla="*/ 7 w 8"/>
                  <a:gd name="T9" fmla="*/ 1 h 14"/>
                  <a:gd name="T10" fmla="*/ 6 w 8"/>
                  <a:gd name="T11" fmla="*/ 6 h 14"/>
                  <a:gd name="T12" fmla="*/ 0 w 8"/>
                  <a:gd name="T13" fmla="*/ 9 h 14"/>
                  <a:gd name="T14" fmla="*/ 0 w 8"/>
                  <a:gd name="T15" fmla="*/ 9 h 14"/>
                  <a:gd name="T16" fmla="*/ 1 w 8"/>
                  <a:gd name="T17" fmla="*/ 10 h 14"/>
                  <a:gd name="T18" fmla="*/ 5 w 8"/>
                  <a:gd name="T19" fmla="*/ 8 h 14"/>
                  <a:gd name="T20" fmla="*/ 5 w 8"/>
                  <a:gd name="T21" fmla="*/ 8 h 14"/>
                  <a:gd name="T22" fmla="*/ 7 w 8"/>
                  <a:gd name="T23" fmla="*/ 1 h 14"/>
                  <a:gd name="T24" fmla="*/ 7 w 8"/>
                  <a:gd name="T25" fmla="*/ 0 h 14"/>
                  <a:gd name="T26" fmla="*/ 7 w 8"/>
                  <a:gd name="T27" fmla="*/ 1 h 14"/>
                  <a:gd name="T28" fmla="*/ 7 w 8"/>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4">
                    <a:moveTo>
                      <a:pt x="5" y="8"/>
                    </a:moveTo>
                    <a:cubicBezTo>
                      <a:pt x="5" y="8"/>
                      <a:pt x="8" y="11"/>
                      <a:pt x="4" y="11"/>
                    </a:cubicBezTo>
                    <a:cubicBezTo>
                      <a:pt x="4" y="12"/>
                      <a:pt x="5" y="13"/>
                      <a:pt x="6" y="14"/>
                    </a:cubicBezTo>
                    <a:cubicBezTo>
                      <a:pt x="8" y="12"/>
                      <a:pt x="5" y="8"/>
                      <a:pt x="5" y="8"/>
                    </a:cubicBezTo>
                    <a:moveTo>
                      <a:pt x="7" y="1"/>
                    </a:moveTo>
                    <a:cubicBezTo>
                      <a:pt x="7" y="3"/>
                      <a:pt x="6" y="6"/>
                      <a:pt x="6" y="6"/>
                    </a:cubicBezTo>
                    <a:cubicBezTo>
                      <a:pt x="0" y="9"/>
                      <a:pt x="0" y="9"/>
                      <a:pt x="0" y="9"/>
                    </a:cubicBezTo>
                    <a:cubicBezTo>
                      <a:pt x="0" y="9"/>
                      <a:pt x="0" y="9"/>
                      <a:pt x="0" y="9"/>
                    </a:cubicBezTo>
                    <a:cubicBezTo>
                      <a:pt x="0" y="9"/>
                      <a:pt x="1" y="9"/>
                      <a:pt x="1" y="10"/>
                    </a:cubicBezTo>
                    <a:cubicBezTo>
                      <a:pt x="5" y="8"/>
                      <a:pt x="5" y="8"/>
                      <a:pt x="5" y="8"/>
                    </a:cubicBezTo>
                    <a:cubicBezTo>
                      <a:pt x="5" y="8"/>
                      <a:pt x="5" y="8"/>
                      <a:pt x="5" y="8"/>
                    </a:cubicBezTo>
                    <a:cubicBezTo>
                      <a:pt x="8" y="5"/>
                      <a:pt x="8" y="2"/>
                      <a:pt x="7" y="1"/>
                    </a:cubicBezTo>
                    <a:moveTo>
                      <a:pt x="7" y="0"/>
                    </a:moveTo>
                    <a:cubicBezTo>
                      <a:pt x="7" y="0"/>
                      <a:pt x="7" y="1"/>
                      <a:pt x="7" y="1"/>
                    </a:cubicBezTo>
                    <a:cubicBezTo>
                      <a:pt x="7" y="1"/>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80" name="Freeform 398"/>
              <p:cNvSpPr>
                <a:spLocks noEditPoints="1"/>
              </p:cNvSpPr>
              <p:nvPr/>
            </p:nvSpPr>
            <p:spPr bwMode="auto">
              <a:xfrm>
                <a:off x="852" y="1366"/>
                <a:ext cx="15" cy="16"/>
              </a:xfrm>
              <a:custGeom>
                <a:avLst/>
                <a:gdLst>
                  <a:gd name="T0" fmla="*/ 9 w 10"/>
                  <a:gd name="T1" fmla="*/ 3 h 11"/>
                  <a:gd name="T2" fmla="*/ 9 w 10"/>
                  <a:gd name="T3" fmla="*/ 2 h 11"/>
                  <a:gd name="T4" fmla="*/ 9 w 10"/>
                  <a:gd name="T5" fmla="*/ 3 h 11"/>
                  <a:gd name="T6" fmla="*/ 9 w 10"/>
                  <a:gd name="T7" fmla="*/ 10 h 11"/>
                  <a:gd name="T8" fmla="*/ 7 w 10"/>
                  <a:gd name="T9" fmla="*/ 10 h 11"/>
                  <a:gd name="T10" fmla="*/ 6 w 10"/>
                  <a:gd name="T11" fmla="*/ 8 h 11"/>
                  <a:gd name="T12" fmla="*/ 9 w 10"/>
                  <a:gd name="T13" fmla="*/ 3 h 11"/>
                  <a:gd name="T14" fmla="*/ 10 w 10"/>
                  <a:gd name="T15" fmla="*/ 0 h 11"/>
                  <a:gd name="T16" fmla="*/ 5 w 10"/>
                  <a:gd name="T17" fmla="*/ 6 h 11"/>
                  <a:gd name="T18" fmla="*/ 8 w 10"/>
                  <a:gd name="T19" fmla="*/ 11 h 11"/>
                  <a:gd name="T20" fmla="*/ 10 w 10"/>
                  <a:gd name="T21" fmla="*/ 10 h 11"/>
                  <a:gd name="T22" fmla="*/ 10 w 10"/>
                  <a:gd name="T23" fmla="*/ 0 h 11"/>
                  <a:gd name="T24" fmla="*/ 10 w 10"/>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1">
                    <a:moveTo>
                      <a:pt x="9" y="3"/>
                    </a:moveTo>
                    <a:cubicBezTo>
                      <a:pt x="9" y="2"/>
                      <a:pt x="9" y="2"/>
                      <a:pt x="9" y="2"/>
                    </a:cubicBezTo>
                    <a:cubicBezTo>
                      <a:pt x="9" y="2"/>
                      <a:pt x="9" y="2"/>
                      <a:pt x="9" y="3"/>
                    </a:cubicBezTo>
                    <a:cubicBezTo>
                      <a:pt x="9" y="5"/>
                      <a:pt x="9" y="10"/>
                      <a:pt x="9" y="10"/>
                    </a:cubicBezTo>
                    <a:cubicBezTo>
                      <a:pt x="8" y="10"/>
                      <a:pt x="7" y="10"/>
                      <a:pt x="7" y="10"/>
                    </a:cubicBezTo>
                    <a:cubicBezTo>
                      <a:pt x="5" y="10"/>
                      <a:pt x="6" y="8"/>
                      <a:pt x="6" y="8"/>
                    </a:cubicBezTo>
                    <a:cubicBezTo>
                      <a:pt x="8" y="7"/>
                      <a:pt x="9" y="5"/>
                      <a:pt x="9" y="3"/>
                    </a:cubicBezTo>
                    <a:moveTo>
                      <a:pt x="10" y="0"/>
                    </a:moveTo>
                    <a:cubicBezTo>
                      <a:pt x="5" y="6"/>
                      <a:pt x="5" y="6"/>
                      <a:pt x="5" y="6"/>
                    </a:cubicBezTo>
                    <a:cubicBezTo>
                      <a:pt x="0" y="9"/>
                      <a:pt x="4" y="10"/>
                      <a:pt x="8" y="11"/>
                    </a:cubicBezTo>
                    <a:cubicBezTo>
                      <a:pt x="8" y="10"/>
                      <a:pt x="9" y="10"/>
                      <a:pt x="10" y="10"/>
                    </a:cubicBezTo>
                    <a:cubicBezTo>
                      <a:pt x="9" y="6"/>
                      <a:pt x="10" y="0"/>
                      <a:pt x="10" y="0"/>
                    </a:cubicBezTo>
                    <a:cubicBezTo>
                      <a:pt x="10" y="0"/>
                      <a:pt x="10"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81" name="Freeform 399"/>
              <p:cNvSpPr>
                <a:spLocks noEditPoints="1"/>
              </p:cNvSpPr>
              <p:nvPr/>
            </p:nvSpPr>
            <p:spPr bwMode="auto">
              <a:xfrm>
                <a:off x="870" y="1365"/>
                <a:ext cx="14" cy="14"/>
              </a:xfrm>
              <a:custGeom>
                <a:avLst/>
                <a:gdLst>
                  <a:gd name="T0" fmla="*/ 4 w 10"/>
                  <a:gd name="T1" fmla="*/ 4 h 10"/>
                  <a:gd name="T2" fmla="*/ 4 w 10"/>
                  <a:gd name="T3" fmla="*/ 2 h 10"/>
                  <a:gd name="T4" fmla="*/ 6 w 10"/>
                  <a:gd name="T5" fmla="*/ 2 h 10"/>
                  <a:gd name="T6" fmla="*/ 2 w 10"/>
                  <a:gd name="T7" fmla="*/ 10 h 10"/>
                  <a:gd name="T8" fmla="*/ 5 w 10"/>
                  <a:gd name="T9" fmla="*/ 4 h 10"/>
                  <a:gd name="T10" fmla="*/ 4 w 10"/>
                  <a:gd name="T11" fmla="*/ 4 h 10"/>
                  <a:gd name="T12" fmla="*/ 5 w 10"/>
                  <a:gd name="T13" fmla="*/ 0 h 10"/>
                  <a:gd name="T14" fmla="*/ 3 w 10"/>
                  <a:gd name="T15" fmla="*/ 1 h 10"/>
                  <a:gd name="T16" fmla="*/ 0 w 10"/>
                  <a:gd name="T17" fmla="*/ 10 h 10"/>
                  <a:gd name="T18" fmla="*/ 1 w 10"/>
                  <a:gd name="T19" fmla="*/ 10 h 10"/>
                  <a:gd name="T20" fmla="*/ 2 w 10"/>
                  <a:gd name="T21" fmla="*/ 10 h 10"/>
                  <a:gd name="T22" fmla="*/ 7 w 10"/>
                  <a:gd name="T23" fmla="*/ 4 h 10"/>
                  <a:gd name="T24" fmla="*/ 5 w 1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4" y="4"/>
                    </a:moveTo>
                    <a:cubicBezTo>
                      <a:pt x="1" y="2"/>
                      <a:pt x="3" y="2"/>
                      <a:pt x="4" y="2"/>
                    </a:cubicBezTo>
                    <a:cubicBezTo>
                      <a:pt x="5" y="2"/>
                      <a:pt x="6" y="2"/>
                      <a:pt x="6" y="2"/>
                    </a:cubicBezTo>
                    <a:cubicBezTo>
                      <a:pt x="10" y="3"/>
                      <a:pt x="2" y="10"/>
                      <a:pt x="2" y="10"/>
                    </a:cubicBezTo>
                    <a:cubicBezTo>
                      <a:pt x="7" y="4"/>
                      <a:pt x="5" y="4"/>
                      <a:pt x="5" y="4"/>
                    </a:cubicBezTo>
                    <a:cubicBezTo>
                      <a:pt x="5" y="4"/>
                      <a:pt x="4" y="4"/>
                      <a:pt x="4" y="4"/>
                    </a:cubicBezTo>
                    <a:moveTo>
                      <a:pt x="5" y="0"/>
                    </a:moveTo>
                    <a:cubicBezTo>
                      <a:pt x="4" y="0"/>
                      <a:pt x="3" y="1"/>
                      <a:pt x="3" y="1"/>
                    </a:cubicBezTo>
                    <a:cubicBezTo>
                      <a:pt x="2" y="1"/>
                      <a:pt x="1" y="7"/>
                      <a:pt x="0" y="10"/>
                    </a:cubicBezTo>
                    <a:cubicBezTo>
                      <a:pt x="0" y="10"/>
                      <a:pt x="1" y="10"/>
                      <a:pt x="1" y="10"/>
                    </a:cubicBezTo>
                    <a:cubicBezTo>
                      <a:pt x="1" y="10"/>
                      <a:pt x="2" y="10"/>
                      <a:pt x="2" y="10"/>
                    </a:cubicBezTo>
                    <a:cubicBezTo>
                      <a:pt x="8" y="4"/>
                      <a:pt x="7" y="4"/>
                      <a:pt x="7" y="4"/>
                    </a:cubicBezTo>
                    <a:cubicBezTo>
                      <a:pt x="8" y="1"/>
                      <a:pt x="7"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82" name="Freeform 400"/>
              <p:cNvSpPr/>
              <p:nvPr/>
            </p:nvSpPr>
            <p:spPr bwMode="auto">
              <a:xfrm>
                <a:off x="875" y="1378"/>
                <a:ext cx="11" cy="4"/>
              </a:xfrm>
              <a:custGeom>
                <a:avLst/>
                <a:gdLst>
                  <a:gd name="T0" fmla="*/ 4 w 7"/>
                  <a:gd name="T1" fmla="*/ 0 h 3"/>
                  <a:gd name="T2" fmla="*/ 0 w 7"/>
                  <a:gd name="T3" fmla="*/ 2 h 3"/>
                  <a:gd name="T4" fmla="*/ 3 w 7"/>
                  <a:gd name="T5" fmla="*/ 3 h 3"/>
                  <a:gd name="T6" fmla="*/ 4 w 7"/>
                  <a:gd name="T7" fmla="*/ 0 h 3"/>
                  <a:gd name="T8" fmla="*/ 4 w 7"/>
                  <a:gd name="T9" fmla="*/ 0 h 3"/>
                  <a:gd name="T10" fmla="*/ 4 w 7"/>
                  <a:gd name="T11" fmla="*/ 0 h 3"/>
                  <a:gd name="T12" fmla="*/ 4 w 7"/>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4" y="0"/>
                    </a:moveTo>
                    <a:cubicBezTo>
                      <a:pt x="0" y="2"/>
                      <a:pt x="0" y="2"/>
                      <a:pt x="0" y="2"/>
                    </a:cubicBezTo>
                    <a:cubicBezTo>
                      <a:pt x="1" y="2"/>
                      <a:pt x="2" y="3"/>
                      <a:pt x="3" y="3"/>
                    </a:cubicBezTo>
                    <a:cubicBezTo>
                      <a:pt x="7" y="3"/>
                      <a:pt x="4" y="0"/>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83" name="Freeform 401"/>
              <p:cNvSpPr/>
              <p:nvPr/>
            </p:nvSpPr>
            <p:spPr bwMode="auto">
              <a:xfrm>
                <a:off x="820" y="1378"/>
                <a:ext cx="96" cy="119"/>
              </a:xfrm>
              <a:custGeom>
                <a:avLst/>
                <a:gdLst>
                  <a:gd name="T0" fmla="*/ 28 w 66"/>
                  <a:gd name="T1" fmla="*/ 5 h 82"/>
                  <a:gd name="T2" fmla="*/ 14 w 66"/>
                  <a:gd name="T3" fmla="*/ 22 h 82"/>
                  <a:gd name="T4" fmla="*/ 14 w 66"/>
                  <a:gd name="T5" fmla="*/ 29 h 82"/>
                  <a:gd name="T6" fmla="*/ 15 w 66"/>
                  <a:gd name="T7" fmla="*/ 34 h 82"/>
                  <a:gd name="T8" fmla="*/ 13 w 66"/>
                  <a:gd name="T9" fmla="*/ 40 h 82"/>
                  <a:gd name="T10" fmla="*/ 13 w 66"/>
                  <a:gd name="T11" fmla="*/ 44 h 82"/>
                  <a:gd name="T12" fmla="*/ 13 w 66"/>
                  <a:gd name="T13" fmla="*/ 47 h 82"/>
                  <a:gd name="T14" fmla="*/ 13 w 66"/>
                  <a:gd name="T15" fmla="*/ 49 h 82"/>
                  <a:gd name="T16" fmla="*/ 13 w 66"/>
                  <a:gd name="T17" fmla="*/ 51 h 82"/>
                  <a:gd name="T18" fmla="*/ 12 w 66"/>
                  <a:gd name="T19" fmla="*/ 57 h 82"/>
                  <a:gd name="T20" fmla="*/ 10 w 66"/>
                  <a:gd name="T21" fmla="*/ 70 h 82"/>
                  <a:gd name="T22" fmla="*/ 9 w 66"/>
                  <a:gd name="T23" fmla="*/ 74 h 82"/>
                  <a:gd name="T24" fmla="*/ 3 w 66"/>
                  <a:gd name="T25" fmla="*/ 78 h 82"/>
                  <a:gd name="T26" fmla="*/ 20 w 66"/>
                  <a:gd name="T27" fmla="*/ 81 h 82"/>
                  <a:gd name="T28" fmla="*/ 46 w 66"/>
                  <a:gd name="T29" fmla="*/ 80 h 82"/>
                  <a:gd name="T30" fmla="*/ 57 w 66"/>
                  <a:gd name="T31" fmla="*/ 79 h 82"/>
                  <a:gd name="T32" fmla="*/ 65 w 66"/>
                  <a:gd name="T33" fmla="*/ 76 h 82"/>
                  <a:gd name="T34" fmla="*/ 64 w 66"/>
                  <a:gd name="T35" fmla="*/ 73 h 82"/>
                  <a:gd name="T36" fmla="*/ 60 w 66"/>
                  <a:gd name="T37" fmla="*/ 70 h 82"/>
                  <a:gd name="T38" fmla="*/ 56 w 66"/>
                  <a:gd name="T39" fmla="*/ 71 h 82"/>
                  <a:gd name="T40" fmla="*/ 56 w 66"/>
                  <a:gd name="T41" fmla="*/ 67 h 82"/>
                  <a:gd name="T42" fmla="*/ 54 w 66"/>
                  <a:gd name="T43" fmla="*/ 64 h 82"/>
                  <a:gd name="T44" fmla="*/ 55 w 66"/>
                  <a:gd name="T45" fmla="*/ 51 h 82"/>
                  <a:gd name="T46" fmla="*/ 55 w 66"/>
                  <a:gd name="T47" fmla="*/ 42 h 82"/>
                  <a:gd name="T48" fmla="*/ 55 w 66"/>
                  <a:gd name="T49" fmla="*/ 39 h 82"/>
                  <a:gd name="T50" fmla="*/ 55 w 66"/>
                  <a:gd name="T51" fmla="*/ 33 h 82"/>
                  <a:gd name="T52" fmla="*/ 56 w 66"/>
                  <a:gd name="T53" fmla="*/ 25 h 82"/>
                  <a:gd name="T54" fmla="*/ 50 w 66"/>
                  <a:gd name="T55" fmla="*/ 15 h 82"/>
                  <a:gd name="T56" fmla="*/ 37 w 66"/>
                  <a:gd name="T57" fmla="*/ 1 h 82"/>
                  <a:gd name="T58" fmla="*/ 28 w 66"/>
                  <a:gd name="T59" fmla="*/ 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 h="82">
                    <a:moveTo>
                      <a:pt x="28" y="5"/>
                    </a:moveTo>
                    <a:cubicBezTo>
                      <a:pt x="28" y="5"/>
                      <a:pt x="15" y="7"/>
                      <a:pt x="14" y="22"/>
                    </a:cubicBezTo>
                    <a:cubicBezTo>
                      <a:pt x="14" y="29"/>
                      <a:pt x="14" y="29"/>
                      <a:pt x="14" y="29"/>
                    </a:cubicBezTo>
                    <a:cubicBezTo>
                      <a:pt x="14" y="29"/>
                      <a:pt x="13" y="33"/>
                      <a:pt x="15" y="34"/>
                    </a:cubicBezTo>
                    <a:cubicBezTo>
                      <a:pt x="15" y="34"/>
                      <a:pt x="15" y="35"/>
                      <a:pt x="13" y="40"/>
                    </a:cubicBezTo>
                    <a:cubicBezTo>
                      <a:pt x="13" y="40"/>
                      <a:pt x="13" y="41"/>
                      <a:pt x="13" y="44"/>
                    </a:cubicBezTo>
                    <a:cubicBezTo>
                      <a:pt x="13" y="47"/>
                      <a:pt x="13" y="47"/>
                      <a:pt x="13" y="47"/>
                    </a:cubicBezTo>
                    <a:cubicBezTo>
                      <a:pt x="13" y="47"/>
                      <a:pt x="13" y="48"/>
                      <a:pt x="13" y="49"/>
                    </a:cubicBezTo>
                    <a:cubicBezTo>
                      <a:pt x="13" y="49"/>
                      <a:pt x="14" y="50"/>
                      <a:pt x="13" y="51"/>
                    </a:cubicBezTo>
                    <a:cubicBezTo>
                      <a:pt x="13" y="51"/>
                      <a:pt x="12" y="51"/>
                      <a:pt x="12" y="57"/>
                    </a:cubicBezTo>
                    <a:cubicBezTo>
                      <a:pt x="12" y="57"/>
                      <a:pt x="11" y="68"/>
                      <a:pt x="10" y="70"/>
                    </a:cubicBezTo>
                    <a:cubicBezTo>
                      <a:pt x="10" y="70"/>
                      <a:pt x="8" y="71"/>
                      <a:pt x="9" y="74"/>
                    </a:cubicBezTo>
                    <a:cubicBezTo>
                      <a:pt x="9" y="74"/>
                      <a:pt x="0" y="74"/>
                      <a:pt x="3" y="78"/>
                    </a:cubicBezTo>
                    <a:cubicBezTo>
                      <a:pt x="3" y="78"/>
                      <a:pt x="14" y="82"/>
                      <a:pt x="20" y="81"/>
                    </a:cubicBezTo>
                    <a:cubicBezTo>
                      <a:pt x="20" y="81"/>
                      <a:pt x="43" y="80"/>
                      <a:pt x="46" y="80"/>
                    </a:cubicBezTo>
                    <a:cubicBezTo>
                      <a:pt x="57" y="79"/>
                      <a:pt x="57" y="79"/>
                      <a:pt x="57" y="79"/>
                    </a:cubicBezTo>
                    <a:cubicBezTo>
                      <a:pt x="57" y="79"/>
                      <a:pt x="63" y="76"/>
                      <a:pt x="65" y="76"/>
                    </a:cubicBezTo>
                    <a:cubicBezTo>
                      <a:pt x="65" y="76"/>
                      <a:pt x="66" y="74"/>
                      <a:pt x="64" y="73"/>
                    </a:cubicBezTo>
                    <a:cubicBezTo>
                      <a:pt x="64" y="73"/>
                      <a:pt x="60" y="71"/>
                      <a:pt x="60" y="70"/>
                    </a:cubicBezTo>
                    <a:cubicBezTo>
                      <a:pt x="60" y="70"/>
                      <a:pt x="58" y="70"/>
                      <a:pt x="56" y="71"/>
                    </a:cubicBezTo>
                    <a:cubicBezTo>
                      <a:pt x="56" y="71"/>
                      <a:pt x="55" y="69"/>
                      <a:pt x="56" y="67"/>
                    </a:cubicBezTo>
                    <a:cubicBezTo>
                      <a:pt x="54" y="64"/>
                      <a:pt x="54" y="64"/>
                      <a:pt x="54" y="64"/>
                    </a:cubicBezTo>
                    <a:cubicBezTo>
                      <a:pt x="54" y="64"/>
                      <a:pt x="53" y="56"/>
                      <a:pt x="55" y="51"/>
                    </a:cubicBezTo>
                    <a:cubicBezTo>
                      <a:pt x="55" y="51"/>
                      <a:pt x="56" y="44"/>
                      <a:pt x="55" y="42"/>
                    </a:cubicBezTo>
                    <a:cubicBezTo>
                      <a:pt x="55" y="42"/>
                      <a:pt x="54" y="40"/>
                      <a:pt x="55" y="39"/>
                    </a:cubicBezTo>
                    <a:cubicBezTo>
                      <a:pt x="55" y="39"/>
                      <a:pt x="56" y="38"/>
                      <a:pt x="55" y="33"/>
                    </a:cubicBezTo>
                    <a:cubicBezTo>
                      <a:pt x="55" y="33"/>
                      <a:pt x="55" y="25"/>
                      <a:pt x="56" y="25"/>
                    </a:cubicBezTo>
                    <a:cubicBezTo>
                      <a:pt x="56" y="25"/>
                      <a:pt x="56" y="20"/>
                      <a:pt x="50" y="15"/>
                    </a:cubicBezTo>
                    <a:cubicBezTo>
                      <a:pt x="50" y="15"/>
                      <a:pt x="41" y="2"/>
                      <a:pt x="37" y="1"/>
                    </a:cubicBezTo>
                    <a:cubicBezTo>
                      <a:pt x="37" y="1"/>
                      <a:pt x="30" y="0"/>
                      <a:pt x="28"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84" name="Freeform 402"/>
              <p:cNvSpPr/>
              <p:nvPr/>
            </p:nvSpPr>
            <p:spPr bwMode="auto">
              <a:xfrm>
                <a:off x="842" y="1386"/>
                <a:ext cx="19" cy="13"/>
              </a:xfrm>
              <a:custGeom>
                <a:avLst/>
                <a:gdLst>
                  <a:gd name="T0" fmla="*/ 13 w 13"/>
                  <a:gd name="T1" fmla="*/ 0 h 9"/>
                  <a:gd name="T2" fmla="*/ 12 w 13"/>
                  <a:gd name="T3" fmla="*/ 0 h 9"/>
                  <a:gd name="T4" fmla="*/ 5 w 13"/>
                  <a:gd name="T5" fmla="*/ 4 h 9"/>
                  <a:gd name="T6" fmla="*/ 2 w 13"/>
                  <a:gd name="T7" fmla="*/ 9 h 9"/>
                  <a:gd name="T8" fmla="*/ 13 w 13"/>
                  <a:gd name="T9" fmla="*/ 0 h 9"/>
                </a:gdLst>
                <a:ahLst/>
                <a:cxnLst>
                  <a:cxn ang="0">
                    <a:pos x="T0" y="T1"/>
                  </a:cxn>
                  <a:cxn ang="0">
                    <a:pos x="T2" y="T3"/>
                  </a:cxn>
                  <a:cxn ang="0">
                    <a:pos x="T4" y="T5"/>
                  </a:cxn>
                  <a:cxn ang="0">
                    <a:pos x="T6" y="T7"/>
                  </a:cxn>
                  <a:cxn ang="0">
                    <a:pos x="T8" y="T9"/>
                  </a:cxn>
                </a:cxnLst>
                <a:rect l="0" t="0" r="r" b="b"/>
                <a:pathLst>
                  <a:path w="13" h="9">
                    <a:moveTo>
                      <a:pt x="13" y="0"/>
                    </a:moveTo>
                    <a:cubicBezTo>
                      <a:pt x="12" y="0"/>
                      <a:pt x="12" y="0"/>
                      <a:pt x="12" y="0"/>
                    </a:cubicBezTo>
                    <a:cubicBezTo>
                      <a:pt x="8" y="1"/>
                      <a:pt x="5" y="4"/>
                      <a:pt x="5" y="4"/>
                    </a:cubicBezTo>
                    <a:cubicBezTo>
                      <a:pt x="0" y="9"/>
                      <a:pt x="2" y="9"/>
                      <a:pt x="2" y="9"/>
                    </a:cubicBezTo>
                    <a:cubicBezTo>
                      <a:pt x="6" y="8"/>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85" name="Freeform 403"/>
              <p:cNvSpPr/>
              <p:nvPr/>
            </p:nvSpPr>
            <p:spPr bwMode="auto">
              <a:xfrm>
                <a:off x="854" y="1413"/>
                <a:ext cx="1"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86" name="Freeform 404"/>
              <p:cNvSpPr/>
              <p:nvPr/>
            </p:nvSpPr>
            <p:spPr bwMode="auto">
              <a:xfrm>
                <a:off x="874" y="1468"/>
                <a:ext cx="3" cy="4"/>
              </a:xfrm>
              <a:custGeom>
                <a:avLst/>
                <a:gdLst>
                  <a:gd name="T0" fmla="*/ 1 w 2"/>
                  <a:gd name="T1" fmla="*/ 3 h 3"/>
                  <a:gd name="T2" fmla="*/ 2 w 2"/>
                  <a:gd name="T3" fmla="*/ 2 h 3"/>
                  <a:gd name="T4" fmla="*/ 2 w 2"/>
                  <a:gd name="T5" fmla="*/ 0 h 3"/>
                  <a:gd name="T6" fmla="*/ 2 w 2"/>
                  <a:gd name="T7" fmla="*/ 0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1" y="3"/>
                      <a:pt x="1" y="3"/>
                      <a:pt x="2" y="2"/>
                    </a:cubicBezTo>
                    <a:cubicBezTo>
                      <a:pt x="2" y="1"/>
                      <a:pt x="2" y="0"/>
                      <a:pt x="2" y="0"/>
                    </a:cubicBezTo>
                    <a:cubicBezTo>
                      <a:pt x="2" y="0"/>
                      <a:pt x="2" y="0"/>
                      <a:pt x="2" y="0"/>
                    </a:cubicBezTo>
                    <a:cubicBezTo>
                      <a:pt x="1" y="0"/>
                      <a:pt x="0" y="1"/>
                      <a:pt x="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87" name="Freeform 405"/>
              <p:cNvSpPr/>
              <p:nvPr/>
            </p:nvSpPr>
            <p:spPr bwMode="auto">
              <a:xfrm>
                <a:off x="854" y="1388"/>
                <a:ext cx="13" cy="14"/>
              </a:xfrm>
              <a:custGeom>
                <a:avLst/>
                <a:gdLst>
                  <a:gd name="T0" fmla="*/ 7 w 9"/>
                  <a:gd name="T1" fmla="*/ 0 h 10"/>
                  <a:gd name="T2" fmla="*/ 2 w 9"/>
                  <a:gd name="T3" fmla="*/ 6 h 10"/>
                  <a:gd name="T4" fmla="*/ 4 w 9"/>
                  <a:gd name="T5" fmla="*/ 6 h 10"/>
                  <a:gd name="T6" fmla="*/ 7 w 9"/>
                  <a:gd name="T7" fmla="*/ 0 h 10"/>
                </a:gdLst>
                <a:ahLst/>
                <a:cxnLst>
                  <a:cxn ang="0">
                    <a:pos x="T0" y="T1"/>
                  </a:cxn>
                  <a:cxn ang="0">
                    <a:pos x="T2" y="T3"/>
                  </a:cxn>
                  <a:cxn ang="0">
                    <a:pos x="T4" y="T5"/>
                  </a:cxn>
                  <a:cxn ang="0">
                    <a:pos x="T6" y="T7"/>
                  </a:cxn>
                </a:cxnLst>
                <a:rect l="0" t="0" r="r" b="b"/>
                <a:pathLst>
                  <a:path w="9" h="10">
                    <a:moveTo>
                      <a:pt x="7" y="0"/>
                    </a:moveTo>
                    <a:cubicBezTo>
                      <a:pt x="7" y="0"/>
                      <a:pt x="9" y="10"/>
                      <a:pt x="2" y="6"/>
                    </a:cubicBezTo>
                    <a:cubicBezTo>
                      <a:pt x="2" y="6"/>
                      <a:pt x="0" y="4"/>
                      <a:pt x="4" y="6"/>
                    </a:cubicBezTo>
                    <a:cubicBezTo>
                      <a:pt x="4" y="6"/>
                      <a:pt x="8" y="7"/>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pic>
          <p:nvPicPr>
            <p:cNvPr id="7" name="Picture 40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4" y="1380"/>
              <a:ext cx="16" cy="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Freeform 408"/>
            <p:cNvSpPr/>
            <p:nvPr/>
          </p:nvSpPr>
          <p:spPr bwMode="auto">
            <a:xfrm>
              <a:off x="864" y="1379"/>
              <a:ext cx="27" cy="13"/>
            </a:xfrm>
            <a:custGeom>
              <a:avLst/>
              <a:gdLst>
                <a:gd name="T0" fmla="*/ 5 w 19"/>
                <a:gd name="T1" fmla="*/ 0 h 9"/>
                <a:gd name="T2" fmla="*/ 8 w 19"/>
                <a:gd name="T3" fmla="*/ 6 h 9"/>
                <a:gd name="T4" fmla="*/ 0 w 19"/>
                <a:gd name="T5" fmla="*/ 5 h 9"/>
                <a:gd name="T6" fmla="*/ 5 w 19"/>
                <a:gd name="T7" fmla="*/ 0 h 9"/>
              </a:gdLst>
              <a:ahLst/>
              <a:cxnLst>
                <a:cxn ang="0">
                  <a:pos x="T0" y="T1"/>
                </a:cxn>
                <a:cxn ang="0">
                  <a:pos x="T2" y="T3"/>
                </a:cxn>
                <a:cxn ang="0">
                  <a:pos x="T4" y="T5"/>
                </a:cxn>
                <a:cxn ang="0">
                  <a:pos x="T6" y="T7"/>
                </a:cxn>
              </a:cxnLst>
              <a:rect l="0" t="0" r="r" b="b"/>
              <a:pathLst>
                <a:path w="19" h="9">
                  <a:moveTo>
                    <a:pt x="5" y="0"/>
                  </a:moveTo>
                  <a:cubicBezTo>
                    <a:pt x="5" y="0"/>
                    <a:pt x="17" y="7"/>
                    <a:pt x="8" y="6"/>
                  </a:cubicBezTo>
                  <a:cubicBezTo>
                    <a:pt x="0" y="5"/>
                    <a:pt x="0" y="5"/>
                    <a:pt x="0" y="5"/>
                  </a:cubicBezTo>
                  <a:cubicBezTo>
                    <a:pt x="0" y="5"/>
                    <a:pt x="19" y="9"/>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9" name="Freeform 409"/>
            <p:cNvSpPr/>
            <p:nvPr/>
          </p:nvSpPr>
          <p:spPr bwMode="auto">
            <a:xfrm>
              <a:off x="871" y="1367"/>
              <a:ext cx="13" cy="12"/>
            </a:xfrm>
            <a:custGeom>
              <a:avLst/>
              <a:gdLst>
                <a:gd name="T0" fmla="*/ 3 w 9"/>
                <a:gd name="T1" fmla="*/ 0 h 8"/>
                <a:gd name="T2" fmla="*/ 3 w 9"/>
                <a:gd name="T3" fmla="*/ 2 h 8"/>
                <a:gd name="T4" fmla="*/ 4 w 9"/>
                <a:gd name="T5" fmla="*/ 2 h 8"/>
                <a:gd name="T6" fmla="*/ 1 w 9"/>
                <a:gd name="T7" fmla="*/ 8 h 8"/>
                <a:gd name="T8" fmla="*/ 5 w 9"/>
                <a:gd name="T9" fmla="*/ 0 h 8"/>
                <a:gd name="T10" fmla="*/ 3 w 9"/>
                <a:gd name="T11" fmla="*/ 0 h 8"/>
              </a:gdLst>
              <a:ahLst/>
              <a:cxnLst>
                <a:cxn ang="0">
                  <a:pos x="T0" y="T1"/>
                </a:cxn>
                <a:cxn ang="0">
                  <a:pos x="T2" y="T3"/>
                </a:cxn>
                <a:cxn ang="0">
                  <a:pos x="T4" y="T5"/>
                </a:cxn>
                <a:cxn ang="0">
                  <a:pos x="T6" y="T7"/>
                </a:cxn>
                <a:cxn ang="0">
                  <a:pos x="T8" y="T9"/>
                </a:cxn>
                <a:cxn ang="0">
                  <a:pos x="T10" y="T11"/>
                </a:cxn>
              </a:cxnLst>
              <a:rect l="0" t="0" r="r" b="b"/>
              <a:pathLst>
                <a:path w="9" h="8">
                  <a:moveTo>
                    <a:pt x="3" y="0"/>
                  </a:moveTo>
                  <a:cubicBezTo>
                    <a:pt x="2" y="0"/>
                    <a:pt x="0" y="0"/>
                    <a:pt x="3" y="2"/>
                  </a:cubicBezTo>
                  <a:cubicBezTo>
                    <a:pt x="3" y="2"/>
                    <a:pt x="4" y="2"/>
                    <a:pt x="4" y="2"/>
                  </a:cubicBezTo>
                  <a:cubicBezTo>
                    <a:pt x="4" y="2"/>
                    <a:pt x="6" y="2"/>
                    <a:pt x="1" y="8"/>
                  </a:cubicBezTo>
                  <a:cubicBezTo>
                    <a:pt x="1" y="8"/>
                    <a:pt x="9" y="1"/>
                    <a:pt x="5" y="0"/>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 name="Freeform 410"/>
            <p:cNvSpPr>
              <a:spLocks noEditPoints="1"/>
            </p:cNvSpPr>
            <p:nvPr/>
          </p:nvSpPr>
          <p:spPr bwMode="auto">
            <a:xfrm>
              <a:off x="859" y="1369"/>
              <a:ext cx="6" cy="12"/>
            </a:xfrm>
            <a:custGeom>
              <a:avLst/>
              <a:gdLst>
                <a:gd name="T0" fmla="*/ 4 w 4"/>
                <a:gd name="T1" fmla="*/ 1 h 8"/>
                <a:gd name="T2" fmla="*/ 1 w 4"/>
                <a:gd name="T3" fmla="*/ 6 h 8"/>
                <a:gd name="T4" fmla="*/ 2 w 4"/>
                <a:gd name="T5" fmla="*/ 8 h 8"/>
                <a:gd name="T6" fmla="*/ 4 w 4"/>
                <a:gd name="T7" fmla="*/ 8 h 8"/>
                <a:gd name="T8" fmla="*/ 4 w 4"/>
                <a:gd name="T9" fmla="*/ 1 h 8"/>
                <a:gd name="T10" fmla="*/ 4 w 4"/>
                <a:gd name="T11" fmla="*/ 0 h 8"/>
                <a:gd name="T12" fmla="*/ 4 w 4"/>
                <a:gd name="T13" fmla="*/ 1 h 8"/>
                <a:gd name="T14" fmla="*/ 4 w 4"/>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4" y="1"/>
                  </a:moveTo>
                  <a:cubicBezTo>
                    <a:pt x="4" y="3"/>
                    <a:pt x="3" y="5"/>
                    <a:pt x="1" y="6"/>
                  </a:cubicBezTo>
                  <a:cubicBezTo>
                    <a:pt x="1" y="6"/>
                    <a:pt x="0" y="8"/>
                    <a:pt x="2" y="8"/>
                  </a:cubicBezTo>
                  <a:cubicBezTo>
                    <a:pt x="2" y="8"/>
                    <a:pt x="3" y="8"/>
                    <a:pt x="4" y="8"/>
                  </a:cubicBezTo>
                  <a:cubicBezTo>
                    <a:pt x="4" y="8"/>
                    <a:pt x="4" y="3"/>
                    <a:pt x="4" y="1"/>
                  </a:cubicBezTo>
                  <a:moveTo>
                    <a:pt x="4" y="0"/>
                  </a:moveTo>
                  <a:cubicBezTo>
                    <a:pt x="4" y="0"/>
                    <a:pt x="4" y="0"/>
                    <a:pt x="4" y="1"/>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1" name="Freeform 411"/>
            <p:cNvSpPr/>
            <p:nvPr/>
          </p:nvSpPr>
          <p:spPr bwMode="auto">
            <a:xfrm>
              <a:off x="848" y="1372"/>
              <a:ext cx="11" cy="11"/>
            </a:xfrm>
            <a:custGeom>
              <a:avLst/>
              <a:gdLst>
                <a:gd name="T0" fmla="*/ 8 w 8"/>
                <a:gd name="T1" fmla="*/ 0 h 8"/>
                <a:gd name="T2" fmla="*/ 4 w 8"/>
                <a:gd name="T3" fmla="*/ 7 h 8"/>
                <a:gd name="T4" fmla="*/ 8 w 8"/>
                <a:gd name="T5" fmla="*/ 7 h 8"/>
                <a:gd name="T6" fmla="*/ 8 w 8"/>
                <a:gd name="T7" fmla="*/ 0 h 8"/>
              </a:gdLst>
              <a:ahLst/>
              <a:cxnLst>
                <a:cxn ang="0">
                  <a:pos x="T0" y="T1"/>
                </a:cxn>
                <a:cxn ang="0">
                  <a:pos x="T2" y="T3"/>
                </a:cxn>
                <a:cxn ang="0">
                  <a:pos x="T4" y="T5"/>
                </a:cxn>
                <a:cxn ang="0">
                  <a:pos x="T6" y="T7"/>
                </a:cxn>
              </a:cxnLst>
              <a:rect l="0" t="0" r="r" b="b"/>
              <a:pathLst>
                <a:path w="8" h="8">
                  <a:moveTo>
                    <a:pt x="8" y="0"/>
                  </a:moveTo>
                  <a:cubicBezTo>
                    <a:pt x="8" y="0"/>
                    <a:pt x="3" y="4"/>
                    <a:pt x="4" y="7"/>
                  </a:cubicBezTo>
                  <a:cubicBezTo>
                    <a:pt x="4" y="7"/>
                    <a:pt x="4" y="7"/>
                    <a:pt x="8" y="7"/>
                  </a:cubicBezTo>
                  <a:cubicBezTo>
                    <a:pt x="8" y="7"/>
                    <a:pt x="0" y="8"/>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2" name="Freeform 412"/>
            <p:cNvSpPr/>
            <p:nvPr/>
          </p:nvSpPr>
          <p:spPr bwMode="auto">
            <a:xfrm>
              <a:off x="820" y="1397"/>
              <a:ext cx="57" cy="96"/>
            </a:xfrm>
            <a:custGeom>
              <a:avLst/>
              <a:gdLst>
                <a:gd name="T0" fmla="*/ 22 w 39"/>
                <a:gd name="T1" fmla="*/ 0 h 66"/>
                <a:gd name="T2" fmla="*/ 17 w 39"/>
                <a:gd name="T3" fmla="*/ 9 h 66"/>
                <a:gd name="T4" fmla="*/ 27 w 39"/>
                <a:gd name="T5" fmla="*/ 15 h 66"/>
                <a:gd name="T6" fmla="*/ 17 w 39"/>
                <a:gd name="T7" fmla="*/ 17 h 66"/>
                <a:gd name="T8" fmla="*/ 17 w 39"/>
                <a:gd name="T9" fmla="*/ 22 h 66"/>
                <a:gd name="T10" fmla="*/ 15 w 39"/>
                <a:gd name="T11" fmla="*/ 37 h 66"/>
                <a:gd name="T12" fmla="*/ 19 w 39"/>
                <a:gd name="T13" fmla="*/ 40 h 66"/>
                <a:gd name="T14" fmla="*/ 12 w 39"/>
                <a:gd name="T15" fmla="*/ 59 h 66"/>
                <a:gd name="T16" fmla="*/ 10 w 39"/>
                <a:gd name="T17" fmla="*/ 62 h 66"/>
                <a:gd name="T18" fmla="*/ 4 w 39"/>
                <a:gd name="T19" fmla="*/ 64 h 66"/>
                <a:gd name="T20" fmla="*/ 10 w 39"/>
                <a:gd name="T21" fmla="*/ 61 h 66"/>
                <a:gd name="T22" fmla="*/ 10 w 39"/>
                <a:gd name="T23" fmla="*/ 58 h 66"/>
                <a:gd name="T24" fmla="*/ 13 w 39"/>
                <a:gd name="T25" fmla="*/ 39 h 66"/>
                <a:gd name="T26" fmla="*/ 13 w 39"/>
                <a:gd name="T27" fmla="*/ 36 h 66"/>
                <a:gd name="T28" fmla="*/ 13 w 39"/>
                <a:gd name="T29" fmla="*/ 27 h 66"/>
                <a:gd name="T30" fmla="*/ 15 w 39"/>
                <a:gd name="T31" fmla="*/ 22 h 66"/>
                <a:gd name="T32" fmla="*/ 22 w 39"/>
                <a:gd name="T3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66">
                  <a:moveTo>
                    <a:pt x="22" y="0"/>
                  </a:moveTo>
                  <a:cubicBezTo>
                    <a:pt x="17" y="9"/>
                    <a:pt x="17" y="9"/>
                    <a:pt x="17" y="9"/>
                  </a:cubicBezTo>
                  <a:cubicBezTo>
                    <a:pt x="17" y="9"/>
                    <a:pt x="18" y="10"/>
                    <a:pt x="27" y="15"/>
                  </a:cubicBezTo>
                  <a:cubicBezTo>
                    <a:pt x="27" y="15"/>
                    <a:pt x="31" y="18"/>
                    <a:pt x="17" y="17"/>
                  </a:cubicBezTo>
                  <a:cubicBezTo>
                    <a:pt x="17" y="17"/>
                    <a:pt x="15" y="18"/>
                    <a:pt x="17" y="22"/>
                  </a:cubicBezTo>
                  <a:cubicBezTo>
                    <a:pt x="15" y="37"/>
                    <a:pt x="15" y="37"/>
                    <a:pt x="15" y="37"/>
                  </a:cubicBezTo>
                  <a:cubicBezTo>
                    <a:pt x="15" y="37"/>
                    <a:pt x="39" y="42"/>
                    <a:pt x="19" y="40"/>
                  </a:cubicBezTo>
                  <a:cubicBezTo>
                    <a:pt x="19" y="40"/>
                    <a:pt x="17" y="36"/>
                    <a:pt x="12" y="59"/>
                  </a:cubicBezTo>
                  <a:cubicBezTo>
                    <a:pt x="12" y="59"/>
                    <a:pt x="26" y="66"/>
                    <a:pt x="10" y="62"/>
                  </a:cubicBezTo>
                  <a:cubicBezTo>
                    <a:pt x="10" y="62"/>
                    <a:pt x="4" y="63"/>
                    <a:pt x="4" y="64"/>
                  </a:cubicBezTo>
                  <a:cubicBezTo>
                    <a:pt x="4" y="64"/>
                    <a:pt x="0" y="63"/>
                    <a:pt x="10" y="61"/>
                  </a:cubicBezTo>
                  <a:cubicBezTo>
                    <a:pt x="10" y="61"/>
                    <a:pt x="8" y="61"/>
                    <a:pt x="10" y="58"/>
                  </a:cubicBezTo>
                  <a:cubicBezTo>
                    <a:pt x="10" y="58"/>
                    <a:pt x="13" y="40"/>
                    <a:pt x="13" y="39"/>
                  </a:cubicBezTo>
                  <a:cubicBezTo>
                    <a:pt x="13" y="39"/>
                    <a:pt x="18" y="39"/>
                    <a:pt x="13" y="36"/>
                  </a:cubicBezTo>
                  <a:cubicBezTo>
                    <a:pt x="13" y="36"/>
                    <a:pt x="15" y="29"/>
                    <a:pt x="13" y="27"/>
                  </a:cubicBezTo>
                  <a:cubicBezTo>
                    <a:pt x="15" y="22"/>
                    <a:pt x="15" y="22"/>
                    <a:pt x="15" y="22"/>
                  </a:cubicBezTo>
                  <a:cubicBezTo>
                    <a:pt x="15" y="22"/>
                    <a:pt x="11" y="13"/>
                    <a:pt x="2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3" name="Freeform 413"/>
            <p:cNvSpPr/>
            <p:nvPr/>
          </p:nvSpPr>
          <p:spPr bwMode="auto">
            <a:xfrm>
              <a:off x="842" y="1408"/>
              <a:ext cx="7" cy="23"/>
            </a:xfrm>
            <a:custGeom>
              <a:avLst/>
              <a:gdLst>
                <a:gd name="T0" fmla="*/ 2 w 5"/>
                <a:gd name="T1" fmla="*/ 5 h 16"/>
                <a:gd name="T2" fmla="*/ 3 w 5"/>
                <a:gd name="T3" fmla="*/ 5 h 16"/>
                <a:gd name="T4" fmla="*/ 2 w 5"/>
                <a:gd name="T5" fmla="*/ 2 h 16"/>
                <a:gd name="T6" fmla="*/ 1 w 5"/>
                <a:gd name="T7" fmla="*/ 2 h 16"/>
                <a:gd name="T8" fmla="*/ 0 w 5"/>
                <a:gd name="T9" fmla="*/ 5 h 16"/>
                <a:gd name="T10" fmla="*/ 1 w 5"/>
                <a:gd name="T11" fmla="*/ 9 h 16"/>
                <a:gd name="T12" fmla="*/ 1 w 5"/>
                <a:gd name="T13" fmla="*/ 13 h 16"/>
                <a:gd name="T14" fmla="*/ 0 w 5"/>
                <a:gd name="T15" fmla="*/ 11 h 16"/>
                <a:gd name="T16" fmla="*/ 0 w 5"/>
                <a:gd name="T17" fmla="*/ 12 h 16"/>
                <a:gd name="T18" fmla="*/ 1 w 5"/>
                <a:gd name="T19" fmla="*/ 15 h 16"/>
                <a:gd name="T20" fmla="*/ 1 w 5"/>
                <a:gd name="T21" fmla="*/ 14 h 16"/>
                <a:gd name="T22" fmla="*/ 3 w 5"/>
                <a:gd name="T23" fmla="*/ 10 h 16"/>
                <a:gd name="T24" fmla="*/ 1 w 5"/>
                <a:gd name="T25" fmla="*/ 5 h 16"/>
                <a:gd name="T26" fmla="*/ 2 w 5"/>
                <a:gd name="T27"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6">
                  <a:moveTo>
                    <a:pt x="2" y="5"/>
                  </a:moveTo>
                  <a:cubicBezTo>
                    <a:pt x="3" y="5"/>
                    <a:pt x="3" y="5"/>
                    <a:pt x="3" y="5"/>
                  </a:cubicBezTo>
                  <a:cubicBezTo>
                    <a:pt x="3" y="5"/>
                    <a:pt x="4" y="2"/>
                    <a:pt x="2" y="2"/>
                  </a:cubicBezTo>
                  <a:cubicBezTo>
                    <a:pt x="2" y="2"/>
                    <a:pt x="2" y="0"/>
                    <a:pt x="1" y="2"/>
                  </a:cubicBezTo>
                  <a:cubicBezTo>
                    <a:pt x="1" y="2"/>
                    <a:pt x="0" y="3"/>
                    <a:pt x="0" y="5"/>
                  </a:cubicBezTo>
                  <a:cubicBezTo>
                    <a:pt x="0" y="5"/>
                    <a:pt x="0" y="8"/>
                    <a:pt x="1" y="9"/>
                  </a:cubicBezTo>
                  <a:cubicBezTo>
                    <a:pt x="1" y="9"/>
                    <a:pt x="4" y="12"/>
                    <a:pt x="1" y="13"/>
                  </a:cubicBezTo>
                  <a:cubicBezTo>
                    <a:pt x="0" y="11"/>
                    <a:pt x="0" y="11"/>
                    <a:pt x="0" y="11"/>
                  </a:cubicBezTo>
                  <a:cubicBezTo>
                    <a:pt x="0" y="11"/>
                    <a:pt x="0" y="10"/>
                    <a:pt x="0" y="12"/>
                  </a:cubicBezTo>
                  <a:cubicBezTo>
                    <a:pt x="1" y="15"/>
                    <a:pt x="1" y="15"/>
                    <a:pt x="1" y="15"/>
                  </a:cubicBezTo>
                  <a:cubicBezTo>
                    <a:pt x="1" y="15"/>
                    <a:pt x="2" y="16"/>
                    <a:pt x="1" y="14"/>
                  </a:cubicBezTo>
                  <a:cubicBezTo>
                    <a:pt x="1" y="14"/>
                    <a:pt x="5" y="13"/>
                    <a:pt x="3" y="10"/>
                  </a:cubicBezTo>
                  <a:cubicBezTo>
                    <a:pt x="3" y="10"/>
                    <a:pt x="0" y="6"/>
                    <a:pt x="1" y="5"/>
                  </a:cubicBezTo>
                  <a:cubicBezTo>
                    <a:pt x="1" y="5"/>
                    <a:pt x="2" y="1"/>
                    <a:pt x="2"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4" name="Freeform 414"/>
            <p:cNvSpPr/>
            <p:nvPr/>
          </p:nvSpPr>
          <p:spPr bwMode="auto">
            <a:xfrm>
              <a:off x="848" y="1411"/>
              <a:ext cx="6" cy="18"/>
            </a:xfrm>
            <a:custGeom>
              <a:avLst/>
              <a:gdLst>
                <a:gd name="T0" fmla="*/ 0 w 4"/>
                <a:gd name="T1" fmla="*/ 2 h 12"/>
                <a:gd name="T2" fmla="*/ 0 w 4"/>
                <a:gd name="T3" fmla="*/ 3 h 12"/>
                <a:gd name="T4" fmla="*/ 2 w 4"/>
                <a:gd name="T5" fmla="*/ 2 h 12"/>
                <a:gd name="T6" fmla="*/ 2 w 4"/>
                <a:gd name="T7" fmla="*/ 9 h 12"/>
                <a:gd name="T8" fmla="*/ 2 w 4"/>
                <a:gd name="T9" fmla="*/ 12 h 12"/>
                <a:gd name="T10" fmla="*/ 1 w 4"/>
                <a:gd name="T11" fmla="*/ 12 h 12"/>
                <a:gd name="T12" fmla="*/ 3 w 4"/>
                <a:gd name="T13" fmla="*/ 12 h 12"/>
                <a:gd name="T14" fmla="*/ 4 w 4"/>
                <a:gd name="T15" fmla="*/ 1 h 12"/>
                <a:gd name="T16" fmla="*/ 3 w 4"/>
                <a:gd name="T17" fmla="*/ 0 h 12"/>
                <a:gd name="T18" fmla="*/ 0 w 4"/>
                <a:gd name="T1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2">
                  <a:moveTo>
                    <a:pt x="0" y="2"/>
                  </a:moveTo>
                  <a:cubicBezTo>
                    <a:pt x="0" y="3"/>
                    <a:pt x="0" y="3"/>
                    <a:pt x="0" y="3"/>
                  </a:cubicBezTo>
                  <a:cubicBezTo>
                    <a:pt x="2" y="2"/>
                    <a:pt x="2" y="2"/>
                    <a:pt x="2" y="2"/>
                  </a:cubicBezTo>
                  <a:cubicBezTo>
                    <a:pt x="2" y="2"/>
                    <a:pt x="2" y="7"/>
                    <a:pt x="2" y="9"/>
                  </a:cubicBezTo>
                  <a:cubicBezTo>
                    <a:pt x="2" y="12"/>
                    <a:pt x="2" y="12"/>
                    <a:pt x="2" y="12"/>
                  </a:cubicBezTo>
                  <a:cubicBezTo>
                    <a:pt x="1" y="12"/>
                    <a:pt x="1" y="12"/>
                    <a:pt x="1" y="12"/>
                  </a:cubicBezTo>
                  <a:cubicBezTo>
                    <a:pt x="3" y="12"/>
                    <a:pt x="3" y="12"/>
                    <a:pt x="3" y="12"/>
                  </a:cubicBezTo>
                  <a:cubicBezTo>
                    <a:pt x="3" y="12"/>
                    <a:pt x="4" y="4"/>
                    <a:pt x="4" y="1"/>
                  </a:cubicBezTo>
                  <a:cubicBezTo>
                    <a:pt x="3" y="0"/>
                    <a:pt x="3" y="0"/>
                    <a:pt x="3" y="0"/>
                  </a:cubicBezTo>
                  <a:cubicBezTo>
                    <a:pt x="0" y="2"/>
                    <a:pt x="0" y="2"/>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5" name="Freeform 415"/>
            <p:cNvSpPr/>
            <p:nvPr/>
          </p:nvSpPr>
          <p:spPr bwMode="auto">
            <a:xfrm>
              <a:off x="874" y="1426"/>
              <a:ext cx="3" cy="4"/>
            </a:xfrm>
            <a:custGeom>
              <a:avLst/>
              <a:gdLst>
                <a:gd name="T0" fmla="*/ 1 w 3"/>
                <a:gd name="T1" fmla="*/ 0 h 4"/>
                <a:gd name="T2" fmla="*/ 0 w 3"/>
                <a:gd name="T3" fmla="*/ 4 h 4"/>
                <a:gd name="T4" fmla="*/ 1 w 3"/>
                <a:gd name="T5" fmla="*/ 4 h 4"/>
                <a:gd name="T6" fmla="*/ 3 w 3"/>
                <a:gd name="T7" fmla="*/ 0 h 4"/>
                <a:gd name="T8" fmla="*/ 1 w 3"/>
                <a:gd name="T9" fmla="*/ 0 h 4"/>
              </a:gdLst>
              <a:ahLst/>
              <a:cxnLst>
                <a:cxn ang="0">
                  <a:pos x="T0" y="T1"/>
                </a:cxn>
                <a:cxn ang="0">
                  <a:pos x="T2" y="T3"/>
                </a:cxn>
                <a:cxn ang="0">
                  <a:pos x="T4" y="T5"/>
                </a:cxn>
                <a:cxn ang="0">
                  <a:pos x="T6" y="T7"/>
                </a:cxn>
                <a:cxn ang="0">
                  <a:pos x="T8" y="T9"/>
                </a:cxn>
              </a:cxnLst>
              <a:rect l="0" t="0" r="r" b="b"/>
              <a:pathLst>
                <a:path w="3" h="4">
                  <a:moveTo>
                    <a:pt x="1" y="0"/>
                  </a:moveTo>
                  <a:lnTo>
                    <a:pt x="0" y="4"/>
                  </a:lnTo>
                  <a:lnTo>
                    <a:pt x="1" y="4"/>
                  </a:lnTo>
                  <a:lnTo>
                    <a:pt x="3"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6" name="Freeform 416"/>
            <p:cNvSpPr/>
            <p:nvPr/>
          </p:nvSpPr>
          <p:spPr bwMode="auto">
            <a:xfrm>
              <a:off x="874" y="1426"/>
              <a:ext cx="3" cy="4"/>
            </a:xfrm>
            <a:custGeom>
              <a:avLst/>
              <a:gdLst>
                <a:gd name="T0" fmla="*/ 1 w 3"/>
                <a:gd name="T1" fmla="*/ 0 h 4"/>
                <a:gd name="T2" fmla="*/ 0 w 3"/>
                <a:gd name="T3" fmla="*/ 4 h 4"/>
                <a:gd name="T4" fmla="*/ 1 w 3"/>
                <a:gd name="T5" fmla="*/ 4 h 4"/>
                <a:gd name="T6" fmla="*/ 3 w 3"/>
                <a:gd name="T7" fmla="*/ 0 h 4"/>
                <a:gd name="T8" fmla="*/ 1 w 3"/>
                <a:gd name="T9" fmla="*/ 0 h 4"/>
              </a:gdLst>
              <a:ahLst/>
              <a:cxnLst>
                <a:cxn ang="0">
                  <a:pos x="T0" y="T1"/>
                </a:cxn>
                <a:cxn ang="0">
                  <a:pos x="T2" y="T3"/>
                </a:cxn>
                <a:cxn ang="0">
                  <a:pos x="T4" y="T5"/>
                </a:cxn>
                <a:cxn ang="0">
                  <a:pos x="T6" y="T7"/>
                </a:cxn>
                <a:cxn ang="0">
                  <a:pos x="T8" y="T9"/>
                </a:cxn>
              </a:cxnLst>
              <a:rect l="0" t="0" r="r" b="b"/>
              <a:pathLst>
                <a:path w="3" h="4">
                  <a:moveTo>
                    <a:pt x="1" y="0"/>
                  </a:moveTo>
                  <a:lnTo>
                    <a:pt x="0" y="4"/>
                  </a:lnTo>
                  <a:lnTo>
                    <a:pt x="1" y="4"/>
                  </a:lnTo>
                  <a:lnTo>
                    <a:pt x="3" y="0"/>
                  </a:lnTo>
                  <a:lnTo>
                    <a:pt x="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7" name="Freeform 417"/>
            <p:cNvSpPr>
              <a:spLocks noEditPoints="1"/>
            </p:cNvSpPr>
            <p:nvPr/>
          </p:nvSpPr>
          <p:spPr bwMode="auto">
            <a:xfrm>
              <a:off x="854" y="1411"/>
              <a:ext cx="11" cy="18"/>
            </a:xfrm>
            <a:custGeom>
              <a:avLst/>
              <a:gdLst>
                <a:gd name="T0" fmla="*/ 4 w 8"/>
                <a:gd name="T1" fmla="*/ 1 h 12"/>
                <a:gd name="T2" fmla="*/ 1 w 8"/>
                <a:gd name="T3" fmla="*/ 4 h 12"/>
                <a:gd name="T4" fmla="*/ 0 w 8"/>
                <a:gd name="T5" fmla="*/ 9 h 12"/>
                <a:gd name="T6" fmla="*/ 2 w 8"/>
                <a:gd name="T7" fmla="*/ 12 h 12"/>
                <a:gd name="T8" fmla="*/ 4 w 8"/>
                <a:gd name="T9" fmla="*/ 12 h 12"/>
                <a:gd name="T10" fmla="*/ 7 w 8"/>
                <a:gd name="T11" fmla="*/ 9 h 12"/>
                <a:gd name="T12" fmla="*/ 7 w 8"/>
                <a:gd name="T13" fmla="*/ 3 h 12"/>
                <a:gd name="T14" fmla="*/ 4 w 8"/>
                <a:gd name="T15" fmla="*/ 1 h 12"/>
                <a:gd name="T16" fmla="*/ 5 w 8"/>
                <a:gd name="T17" fmla="*/ 10 h 12"/>
                <a:gd name="T18" fmla="*/ 2 w 8"/>
                <a:gd name="T19" fmla="*/ 9 h 12"/>
                <a:gd name="T20" fmla="*/ 3 w 8"/>
                <a:gd name="T21" fmla="*/ 3 h 12"/>
                <a:gd name="T22" fmla="*/ 5 w 8"/>
                <a:gd name="T23" fmla="*/ 3 h 12"/>
                <a:gd name="T24" fmla="*/ 5 w 8"/>
                <a:gd name="T25"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2">
                  <a:moveTo>
                    <a:pt x="4" y="1"/>
                  </a:moveTo>
                  <a:cubicBezTo>
                    <a:pt x="1" y="1"/>
                    <a:pt x="1" y="4"/>
                    <a:pt x="1" y="4"/>
                  </a:cubicBezTo>
                  <a:cubicBezTo>
                    <a:pt x="0" y="9"/>
                    <a:pt x="0" y="9"/>
                    <a:pt x="0" y="9"/>
                  </a:cubicBezTo>
                  <a:cubicBezTo>
                    <a:pt x="0" y="12"/>
                    <a:pt x="2" y="12"/>
                    <a:pt x="2" y="12"/>
                  </a:cubicBezTo>
                  <a:cubicBezTo>
                    <a:pt x="4" y="12"/>
                    <a:pt x="4" y="12"/>
                    <a:pt x="4" y="12"/>
                  </a:cubicBezTo>
                  <a:cubicBezTo>
                    <a:pt x="6" y="12"/>
                    <a:pt x="7" y="9"/>
                    <a:pt x="7" y="9"/>
                  </a:cubicBezTo>
                  <a:cubicBezTo>
                    <a:pt x="6" y="8"/>
                    <a:pt x="7" y="3"/>
                    <a:pt x="7" y="3"/>
                  </a:cubicBezTo>
                  <a:cubicBezTo>
                    <a:pt x="8" y="0"/>
                    <a:pt x="4" y="1"/>
                    <a:pt x="4" y="1"/>
                  </a:cubicBezTo>
                  <a:moveTo>
                    <a:pt x="5" y="10"/>
                  </a:moveTo>
                  <a:cubicBezTo>
                    <a:pt x="5" y="10"/>
                    <a:pt x="3" y="12"/>
                    <a:pt x="2" y="9"/>
                  </a:cubicBezTo>
                  <a:cubicBezTo>
                    <a:pt x="3" y="3"/>
                    <a:pt x="3" y="3"/>
                    <a:pt x="3" y="3"/>
                  </a:cubicBezTo>
                  <a:cubicBezTo>
                    <a:pt x="3" y="3"/>
                    <a:pt x="4" y="1"/>
                    <a:pt x="5" y="3"/>
                  </a:cubicBezTo>
                  <a:cubicBezTo>
                    <a:pt x="5" y="3"/>
                    <a:pt x="4" y="9"/>
                    <a:pt x="5" y="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 name="Freeform 418"/>
            <p:cNvSpPr>
              <a:spLocks noEditPoints="1"/>
            </p:cNvSpPr>
            <p:nvPr/>
          </p:nvSpPr>
          <p:spPr bwMode="auto">
            <a:xfrm>
              <a:off x="864" y="1411"/>
              <a:ext cx="10" cy="19"/>
            </a:xfrm>
            <a:custGeom>
              <a:avLst/>
              <a:gdLst>
                <a:gd name="T0" fmla="*/ 7 w 7"/>
                <a:gd name="T1" fmla="*/ 2 h 13"/>
                <a:gd name="T2" fmla="*/ 5 w 7"/>
                <a:gd name="T3" fmla="*/ 1 h 13"/>
                <a:gd name="T4" fmla="*/ 1 w 7"/>
                <a:gd name="T5" fmla="*/ 4 h 13"/>
                <a:gd name="T6" fmla="*/ 3 w 7"/>
                <a:gd name="T7" fmla="*/ 12 h 13"/>
                <a:gd name="T8" fmla="*/ 7 w 7"/>
                <a:gd name="T9" fmla="*/ 9 h 13"/>
                <a:gd name="T10" fmla="*/ 7 w 7"/>
                <a:gd name="T11" fmla="*/ 2 h 13"/>
                <a:gd name="T12" fmla="*/ 4 w 7"/>
                <a:gd name="T13" fmla="*/ 11 h 13"/>
                <a:gd name="T14" fmla="*/ 3 w 7"/>
                <a:gd name="T15" fmla="*/ 6 h 13"/>
                <a:gd name="T16" fmla="*/ 5 w 7"/>
                <a:gd name="T17" fmla="*/ 1 h 13"/>
                <a:gd name="T18" fmla="*/ 5 w 7"/>
                <a:gd name="T19" fmla="*/ 5 h 13"/>
                <a:gd name="T20" fmla="*/ 4 w 7"/>
                <a:gd name="T21"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3">
                  <a:moveTo>
                    <a:pt x="7" y="2"/>
                  </a:moveTo>
                  <a:cubicBezTo>
                    <a:pt x="7" y="2"/>
                    <a:pt x="7" y="0"/>
                    <a:pt x="5" y="1"/>
                  </a:cubicBezTo>
                  <a:cubicBezTo>
                    <a:pt x="5" y="1"/>
                    <a:pt x="2" y="1"/>
                    <a:pt x="1" y="4"/>
                  </a:cubicBezTo>
                  <a:cubicBezTo>
                    <a:pt x="1" y="4"/>
                    <a:pt x="0" y="13"/>
                    <a:pt x="3" y="12"/>
                  </a:cubicBezTo>
                  <a:cubicBezTo>
                    <a:pt x="3" y="12"/>
                    <a:pt x="7" y="13"/>
                    <a:pt x="7" y="9"/>
                  </a:cubicBezTo>
                  <a:cubicBezTo>
                    <a:pt x="7" y="2"/>
                    <a:pt x="7" y="2"/>
                    <a:pt x="7" y="2"/>
                  </a:cubicBezTo>
                  <a:moveTo>
                    <a:pt x="4" y="11"/>
                  </a:moveTo>
                  <a:cubicBezTo>
                    <a:pt x="4" y="11"/>
                    <a:pt x="2" y="12"/>
                    <a:pt x="3" y="6"/>
                  </a:cubicBezTo>
                  <a:cubicBezTo>
                    <a:pt x="3" y="6"/>
                    <a:pt x="2" y="1"/>
                    <a:pt x="5" y="1"/>
                  </a:cubicBezTo>
                  <a:cubicBezTo>
                    <a:pt x="5" y="1"/>
                    <a:pt x="5" y="1"/>
                    <a:pt x="5" y="5"/>
                  </a:cubicBezTo>
                  <a:cubicBezTo>
                    <a:pt x="5" y="5"/>
                    <a:pt x="6" y="11"/>
                    <a:pt x="4"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9" name="Freeform 419"/>
            <p:cNvSpPr>
              <a:spLocks noEditPoints="1"/>
            </p:cNvSpPr>
            <p:nvPr/>
          </p:nvSpPr>
          <p:spPr bwMode="auto">
            <a:xfrm>
              <a:off x="878" y="1410"/>
              <a:ext cx="10" cy="20"/>
            </a:xfrm>
            <a:custGeom>
              <a:avLst/>
              <a:gdLst>
                <a:gd name="T0" fmla="*/ 5 w 7"/>
                <a:gd name="T1" fmla="*/ 2 h 14"/>
                <a:gd name="T2" fmla="*/ 2 w 7"/>
                <a:gd name="T3" fmla="*/ 1 h 14"/>
                <a:gd name="T4" fmla="*/ 0 w 7"/>
                <a:gd name="T5" fmla="*/ 4 h 14"/>
                <a:gd name="T6" fmla="*/ 0 w 7"/>
                <a:gd name="T7" fmla="*/ 11 h 14"/>
                <a:gd name="T8" fmla="*/ 2 w 7"/>
                <a:gd name="T9" fmla="*/ 13 h 14"/>
                <a:gd name="T10" fmla="*/ 5 w 7"/>
                <a:gd name="T11" fmla="*/ 11 h 14"/>
                <a:gd name="T12" fmla="*/ 5 w 7"/>
                <a:gd name="T13" fmla="*/ 2 h 14"/>
                <a:gd name="T14" fmla="*/ 2 w 7"/>
                <a:gd name="T15" fmla="*/ 12 h 14"/>
                <a:gd name="T16" fmla="*/ 2 w 7"/>
                <a:gd name="T17" fmla="*/ 9 h 14"/>
                <a:gd name="T18" fmla="*/ 2 w 7"/>
                <a:gd name="T19" fmla="*/ 3 h 14"/>
                <a:gd name="T20" fmla="*/ 4 w 7"/>
                <a:gd name="T21" fmla="*/ 4 h 14"/>
                <a:gd name="T22" fmla="*/ 2 w 7"/>
                <a:gd name="T23"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4">
                  <a:moveTo>
                    <a:pt x="5" y="2"/>
                  </a:moveTo>
                  <a:cubicBezTo>
                    <a:pt x="5" y="2"/>
                    <a:pt x="3" y="0"/>
                    <a:pt x="2" y="1"/>
                  </a:cubicBezTo>
                  <a:cubicBezTo>
                    <a:pt x="2" y="1"/>
                    <a:pt x="0" y="1"/>
                    <a:pt x="0" y="4"/>
                  </a:cubicBezTo>
                  <a:cubicBezTo>
                    <a:pt x="0" y="4"/>
                    <a:pt x="1" y="7"/>
                    <a:pt x="0" y="11"/>
                  </a:cubicBezTo>
                  <a:cubicBezTo>
                    <a:pt x="0" y="11"/>
                    <a:pt x="0" y="14"/>
                    <a:pt x="2" y="13"/>
                  </a:cubicBezTo>
                  <a:cubicBezTo>
                    <a:pt x="2" y="13"/>
                    <a:pt x="5" y="14"/>
                    <a:pt x="5" y="11"/>
                  </a:cubicBezTo>
                  <a:cubicBezTo>
                    <a:pt x="5" y="11"/>
                    <a:pt x="7" y="2"/>
                    <a:pt x="5" y="2"/>
                  </a:cubicBezTo>
                  <a:moveTo>
                    <a:pt x="2" y="12"/>
                  </a:moveTo>
                  <a:cubicBezTo>
                    <a:pt x="2" y="12"/>
                    <a:pt x="1" y="12"/>
                    <a:pt x="2" y="9"/>
                  </a:cubicBezTo>
                  <a:cubicBezTo>
                    <a:pt x="2" y="9"/>
                    <a:pt x="2" y="3"/>
                    <a:pt x="2" y="3"/>
                  </a:cubicBezTo>
                  <a:cubicBezTo>
                    <a:pt x="2" y="3"/>
                    <a:pt x="3" y="1"/>
                    <a:pt x="4" y="4"/>
                  </a:cubicBezTo>
                  <a:cubicBezTo>
                    <a:pt x="4" y="4"/>
                    <a:pt x="5" y="13"/>
                    <a:pt x="2" y="1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0" name="Freeform 420"/>
            <p:cNvSpPr>
              <a:spLocks noEditPoints="1"/>
            </p:cNvSpPr>
            <p:nvPr/>
          </p:nvSpPr>
          <p:spPr bwMode="auto">
            <a:xfrm>
              <a:off x="887" y="1410"/>
              <a:ext cx="7" cy="20"/>
            </a:xfrm>
            <a:custGeom>
              <a:avLst/>
              <a:gdLst>
                <a:gd name="T0" fmla="*/ 5 w 5"/>
                <a:gd name="T1" fmla="*/ 2 h 14"/>
                <a:gd name="T2" fmla="*/ 1 w 5"/>
                <a:gd name="T3" fmla="*/ 2 h 14"/>
                <a:gd name="T4" fmla="*/ 0 w 5"/>
                <a:gd name="T5" fmla="*/ 11 h 14"/>
                <a:gd name="T6" fmla="*/ 3 w 5"/>
                <a:gd name="T7" fmla="*/ 14 h 14"/>
                <a:gd name="T8" fmla="*/ 5 w 5"/>
                <a:gd name="T9" fmla="*/ 10 h 14"/>
                <a:gd name="T10" fmla="*/ 5 w 5"/>
                <a:gd name="T11" fmla="*/ 2 h 14"/>
                <a:gd name="T12" fmla="*/ 3 w 5"/>
                <a:gd name="T13" fmla="*/ 12 h 14"/>
                <a:gd name="T14" fmla="*/ 2 w 5"/>
                <a:gd name="T15" fmla="*/ 7 h 14"/>
                <a:gd name="T16" fmla="*/ 3 w 5"/>
                <a:gd name="T17" fmla="*/ 2 h 14"/>
                <a:gd name="T18" fmla="*/ 4 w 5"/>
                <a:gd name="T19" fmla="*/ 6 h 14"/>
                <a:gd name="T20" fmla="*/ 3 w 5"/>
                <a:gd name="T21"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4">
                  <a:moveTo>
                    <a:pt x="5" y="2"/>
                  </a:moveTo>
                  <a:cubicBezTo>
                    <a:pt x="2" y="0"/>
                    <a:pt x="1" y="2"/>
                    <a:pt x="1" y="2"/>
                  </a:cubicBezTo>
                  <a:cubicBezTo>
                    <a:pt x="1" y="3"/>
                    <a:pt x="0" y="11"/>
                    <a:pt x="0" y="11"/>
                  </a:cubicBezTo>
                  <a:cubicBezTo>
                    <a:pt x="0" y="14"/>
                    <a:pt x="3" y="14"/>
                    <a:pt x="3" y="14"/>
                  </a:cubicBezTo>
                  <a:cubicBezTo>
                    <a:pt x="5" y="14"/>
                    <a:pt x="5" y="10"/>
                    <a:pt x="5" y="10"/>
                  </a:cubicBezTo>
                  <a:cubicBezTo>
                    <a:pt x="5" y="2"/>
                    <a:pt x="5" y="2"/>
                    <a:pt x="5" y="2"/>
                  </a:cubicBezTo>
                  <a:moveTo>
                    <a:pt x="3" y="12"/>
                  </a:moveTo>
                  <a:cubicBezTo>
                    <a:pt x="3" y="12"/>
                    <a:pt x="2" y="12"/>
                    <a:pt x="2" y="7"/>
                  </a:cubicBezTo>
                  <a:cubicBezTo>
                    <a:pt x="2" y="7"/>
                    <a:pt x="2" y="2"/>
                    <a:pt x="3" y="2"/>
                  </a:cubicBezTo>
                  <a:cubicBezTo>
                    <a:pt x="3" y="2"/>
                    <a:pt x="4" y="2"/>
                    <a:pt x="4" y="6"/>
                  </a:cubicBezTo>
                  <a:cubicBezTo>
                    <a:pt x="4" y="6"/>
                    <a:pt x="5" y="13"/>
                    <a:pt x="3" y="1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1" name="Freeform 421"/>
            <p:cNvSpPr>
              <a:spLocks noEditPoints="1"/>
            </p:cNvSpPr>
            <p:nvPr/>
          </p:nvSpPr>
          <p:spPr bwMode="auto">
            <a:xfrm>
              <a:off x="894" y="1411"/>
              <a:ext cx="6" cy="22"/>
            </a:xfrm>
            <a:custGeom>
              <a:avLst/>
              <a:gdLst>
                <a:gd name="T0" fmla="*/ 3 w 4"/>
                <a:gd name="T1" fmla="*/ 4 h 15"/>
                <a:gd name="T2" fmla="*/ 2 w 4"/>
                <a:gd name="T3" fmla="*/ 1 h 15"/>
                <a:gd name="T4" fmla="*/ 1 w 4"/>
                <a:gd name="T5" fmla="*/ 3 h 15"/>
                <a:gd name="T6" fmla="*/ 0 w 4"/>
                <a:gd name="T7" fmla="*/ 11 h 15"/>
                <a:gd name="T8" fmla="*/ 3 w 4"/>
                <a:gd name="T9" fmla="*/ 13 h 15"/>
                <a:gd name="T10" fmla="*/ 3 w 4"/>
                <a:gd name="T11" fmla="*/ 9 h 15"/>
                <a:gd name="T12" fmla="*/ 3 w 4"/>
                <a:gd name="T13" fmla="*/ 4 h 15"/>
                <a:gd name="T14" fmla="*/ 2 w 4"/>
                <a:gd name="T15" fmla="*/ 12 h 15"/>
                <a:gd name="T16" fmla="*/ 2 w 4"/>
                <a:gd name="T17" fmla="*/ 6 h 15"/>
                <a:gd name="T18" fmla="*/ 2 w 4"/>
                <a:gd name="T19" fmla="*/ 3 h 15"/>
                <a:gd name="T20" fmla="*/ 3 w 4"/>
                <a:gd name="T21" fmla="*/ 4 h 15"/>
                <a:gd name="T22" fmla="*/ 2 w 4"/>
                <a:gd name="T2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5">
                  <a:moveTo>
                    <a:pt x="3" y="4"/>
                  </a:moveTo>
                  <a:cubicBezTo>
                    <a:pt x="3" y="4"/>
                    <a:pt x="3" y="1"/>
                    <a:pt x="2" y="1"/>
                  </a:cubicBezTo>
                  <a:cubicBezTo>
                    <a:pt x="2" y="1"/>
                    <a:pt x="1" y="0"/>
                    <a:pt x="1" y="3"/>
                  </a:cubicBezTo>
                  <a:cubicBezTo>
                    <a:pt x="1" y="3"/>
                    <a:pt x="1" y="6"/>
                    <a:pt x="0" y="11"/>
                  </a:cubicBezTo>
                  <a:cubicBezTo>
                    <a:pt x="0" y="11"/>
                    <a:pt x="1" y="15"/>
                    <a:pt x="3" y="13"/>
                  </a:cubicBezTo>
                  <a:cubicBezTo>
                    <a:pt x="3" y="13"/>
                    <a:pt x="4" y="12"/>
                    <a:pt x="3" y="9"/>
                  </a:cubicBezTo>
                  <a:cubicBezTo>
                    <a:pt x="3" y="9"/>
                    <a:pt x="3" y="5"/>
                    <a:pt x="3" y="4"/>
                  </a:cubicBezTo>
                  <a:moveTo>
                    <a:pt x="2" y="12"/>
                  </a:moveTo>
                  <a:cubicBezTo>
                    <a:pt x="2" y="12"/>
                    <a:pt x="1" y="12"/>
                    <a:pt x="2" y="6"/>
                  </a:cubicBezTo>
                  <a:cubicBezTo>
                    <a:pt x="2" y="6"/>
                    <a:pt x="1" y="3"/>
                    <a:pt x="2" y="3"/>
                  </a:cubicBezTo>
                  <a:cubicBezTo>
                    <a:pt x="2" y="3"/>
                    <a:pt x="2" y="2"/>
                    <a:pt x="3" y="4"/>
                  </a:cubicBezTo>
                  <a:cubicBezTo>
                    <a:pt x="3" y="4"/>
                    <a:pt x="3" y="12"/>
                    <a:pt x="2" y="1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2" name="Freeform 422"/>
            <p:cNvSpPr/>
            <p:nvPr/>
          </p:nvSpPr>
          <p:spPr bwMode="auto">
            <a:xfrm>
              <a:off x="877" y="1466"/>
              <a:ext cx="14" cy="18"/>
            </a:xfrm>
            <a:custGeom>
              <a:avLst/>
              <a:gdLst>
                <a:gd name="T0" fmla="*/ 8 w 10"/>
                <a:gd name="T1" fmla="*/ 5 h 12"/>
                <a:gd name="T2" fmla="*/ 0 w 10"/>
                <a:gd name="T3" fmla="*/ 3 h 12"/>
                <a:gd name="T4" fmla="*/ 2 w 10"/>
                <a:gd name="T5" fmla="*/ 12 h 12"/>
                <a:gd name="T6" fmla="*/ 8 w 10"/>
                <a:gd name="T7" fmla="*/ 5 h 12"/>
              </a:gdLst>
              <a:ahLst/>
              <a:cxnLst>
                <a:cxn ang="0">
                  <a:pos x="T0" y="T1"/>
                </a:cxn>
                <a:cxn ang="0">
                  <a:pos x="T2" y="T3"/>
                </a:cxn>
                <a:cxn ang="0">
                  <a:pos x="T4" y="T5"/>
                </a:cxn>
                <a:cxn ang="0">
                  <a:pos x="T6" y="T7"/>
                </a:cxn>
              </a:cxnLst>
              <a:rect l="0" t="0" r="r" b="b"/>
              <a:pathLst>
                <a:path w="10" h="12">
                  <a:moveTo>
                    <a:pt x="8" y="5"/>
                  </a:moveTo>
                  <a:cubicBezTo>
                    <a:pt x="10" y="0"/>
                    <a:pt x="3" y="3"/>
                    <a:pt x="0" y="3"/>
                  </a:cubicBezTo>
                  <a:cubicBezTo>
                    <a:pt x="0" y="7"/>
                    <a:pt x="1" y="11"/>
                    <a:pt x="2" y="12"/>
                  </a:cubicBezTo>
                  <a:cubicBezTo>
                    <a:pt x="3" y="9"/>
                    <a:pt x="7" y="8"/>
                    <a:pt x="8"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3" name="Freeform 423"/>
            <p:cNvSpPr>
              <a:spLocks noEditPoints="1"/>
            </p:cNvSpPr>
            <p:nvPr/>
          </p:nvSpPr>
          <p:spPr bwMode="auto">
            <a:xfrm>
              <a:off x="897" y="1434"/>
              <a:ext cx="5" cy="48"/>
            </a:xfrm>
            <a:custGeom>
              <a:avLst/>
              <a:gdLst>
                <a:gd name="T0" fmla="*/ 1 w 3"/>
                <a:gd name="T1" fmla="*/ 26 h 33"/>
                <a:gd name="T2" fmla="*/ 2 w 3"/>
                <a:gd name="T3" fmla="*/ 30 h 33"/>
                <a:gd name="T4" fmla="*/ 2 w 3"/>
                <a:gd name="T5" fmla="*/ 33 h 33"/>
                <a:gd name="T6" fmla="*/ 3 w 3"/>
                <a:gd name="T7" fmla="*/ 33 h 33"/>
                <a:gd name="T8" fmla="*/ 1 w 3"/>
                <a:gd name="T9" fmla="*/ 26 h 33"/>
                <a:gd name="T10" fmla="*/ 1 w 3"/>
                <a:gd name="T11" fmla="*/ 26 h 33"/>
                <a:gd name="T12" fmla="*/ 1 w 3"/>
                <a:gd name="T13" fmla="*/ 26 h 33"/>
                <a:gd name="T14" fmla="*/ 1 w 3"/>
                <a:gd name="T15" fmla="*/ 0 h 33"/>
                <a:gd name="T16" fmla="*/ 0 w 3"/>
                <a:gd name="T17" fmla="*/ 1 h 33"/>
                <a:gd name="T18" fmla="*/ 1 w 3"/>
                <a:gd name="T19" fmla="*/ 1 h 33"/>
                <a:gd name="T20" fmla="*/ 1 w 3"/>
                <a:gd name="T21" fmla="*/ 12 h 33"/>
                <a:gd name="T22" fmla="*/ 0 w 3"/>
                <a:gd name="T23" fmla="*/ 20 h 33"/>
                <a:gd name="T24" fmla="*/ 1 w 3"/>
                <a:gd name="T25" fmla="*/ 13 h 33"/>
                <a:gd name="T26" fmla="*/ 1 w 3"/>
                <a:gd name="T2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33">
                  <a:moveTo>
                    <a:pt x="1" y="26"/>
                  </a:moveTo>
                  <a:cubicBezTo>
                    <a:pt x="1" y="28"/>
                    <a:pt x="2" y="30"/>
                    <a:pt x="2" y="30"/>
                  </a:cubicBezTo>
                  <a:cubicBezTo>
                    <a:pt x="1" y="32"/>
                    <a:pt x="1" y="33"/>
                    <a:pt x="2" y="33"/>
                  </a:cubicBezTo>
                  <a:cubicBezTo>
                    <a:pt x="3" y="33"/>
                    <a:pt x="3" y="33"/>
                    <a:pt x="3" y="33"/>
                  </a:cubicBezTo>
                  <a:cubicBezTo>
                    <a:pt x="2" y="26"/>
                    <a:pt x="1" y="26"/>
                    <a:pt x="1" y="26"/>
                  </a:cubicBezTo>
                  <a:cubicBezTo>
                    <a:pt x="1" y="26"/>
                    <a:pt x="1" y="26"/>
                    <a:pt x="1" y="26"/>
                  </a:cubicBezTo>
                  <a:cubicBezTo>
                    <a:pt x="1" y="26"/>
                    <a:pt x="1" y="26"/>
                    <a:pt x="1" y="26"/>
                  </a:cubicBezTo>
                  <a:moveTo>
                    <a:pt x="1" y="0"/>
                  </a:moveTo>
                  <a:cubicBezTo>
                    <a:pt x="1" y="1"/>
                    <a:pt x="0" y="1"/>
                    <a:pt x="0" y="1"/>
                  </a:cubicBezTo>
                  <a:cubicBezTo>
                    <a:pt x="0" y="1"/>
                    <a:pt x="0" y="1"/>
                    <a:pt x="1" y="1"/>
                  </a:cubicBezTo>
                  <a:cubicBezTo>
                    <a:pt x="2" y="1"/>
                    <a:pt x="1" y="12"/>
                    <a:pt x="1" y="12"/>
                  </a:cubicBezTo>
                  <a:cubicBezTo>
                    <a:pt x="0" y="13"/>
                    <a:pt x="0" y="17"/>
                    <a:pt x="0" y="20"/>
                  </a:cubicBezTo>
                  <a:cubicBezTo>
                    <a:pt x="0" y="17"/>
                    <a:pt x="1" y="13"/>
                    <a:pt x="1" y="13"/>
                  </a:cubicBezTo>
                  <a:cubicBezTo>
                    <a:pt x="2" y="9"/>
                    <a:pt x="1"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4" name="Freeform 424"/>
            <p:cNvSpPr/>
            <p:nvPr/>
          </p:nvSpPr>
          <p:spPr bwMode="auto">
            <a:xfrm>
              <a:off x="907" y="1479"/>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5" name="Freeform 425"/>
            <p:cNvSpPr>
              <a:spLocks noEditPoints="1"/>
            </p:cNvSpPr>
            <p:nvPr/>
          </p:nvSpPr>
          <p:spPr bwMode="auto">
            <a:xfrm>
              <a:off x="902" y="1479"/>
              <a:ext cx="13" cy="8"/>
            </a:xfrm>
            <a:custGeom>
              <a:avLst/>
              <a:gdLst>
                <a:gd name="T0" fmla="*/ 4 w 9"/>
                <a:gd name="T1" fmla="*/ 1 h 5"/>
                <a:gd name="T2" fmla="*/ 4 w 9"/>
                <a:gd name="T3" fmla="*/ 1 h 5"/>
                <a:gd name="T4" fmla="*/ 4 w 9"/>
                <a:gd name="T5" fmla="*/ 1 h 5"/>
                <a:gd name="T6" fmla="*/ 6 w 9"/>
                <a:gd name="T7" fmla="*/ 3 h 5"/>
                <a:gd name="T8" fmla="*/ 7 w 9"/>
                <a:gd name="T9" fmla="*/ 3 h 5"/>
                <a:gd name="T10" fmla="*/ 8 w 9"/>
                <a:gd name="T11" fmla="*/ 4 h 5"/>
                <a:gd name="T12" fmla="*/ 9 w 9"/>
                <a:gd name="T13" fmla="*/ 5 h 5"/>
                <a:gd name="T14" fmla="*/ 9 w 9"/>
                <a:gd name="T15" fmla="*/ 5 h 5"/>
                <a:gd name="T16" fmla="*/ 5 w 9"/>
                <a:gd name="T17" fmla="*/ 2 h 5"/>
                <a:gd name="T18" fmla="*/ 4 w 9"/>
                <a:gd name="T19" fmla="*/ 1 h 5"/>
                <a:gd name="T20" fmla="*/ 4 w 9"/>
                <a:gd name="T21" fmla="*/ 1 h 5"/>
                <a:gd name="T22" fmla="*/ 4 w 9"/>
                <a:gd name="T23" fmla="*/ 1 h 5"/>
                <a:gd name="T24" fmla="*/ 4 w 9"/>
                <a:gd name="T25" fmla="*/ 1 h 5"/>
                <a:gd name="T26" fmla="*/ 2 w 9"/>
                <a:gd name="T27" fmla="*/ 1 h 5"/>
                <a:gd name="T28" fmla="*/ 0 w 9"/>
                <a:gd name="T29" fmla="*/ 2 h 5"/>
                <a:gd name="T30" fmla="*/ 3 w 9"/>
                <a:gd name="T31" fmla="*/ 1 h 5"/>
                <a:gd name="T32" fmla="*/ 2 w 9"/>
                <a:gd name="T33" fmla="*/ 1 h 5"/>
                <a:gd name="T34" fmla="*/ 4 w 9"/>
                <a:gd name="T35" fmla="*/ 0 h 5"/>
                <a:gd name="T36" fmla="*/ 4 w 9"/>
                <a:gd name="T37" fmla="*/ 1 h 5"/>
                <a:gd name="T38" fmla="*/ 3 w 9"/>
                <a:gd name="T39" fmla="*/ 1 h 5"/>
                <a:gd name="T40" fmla="*/ 4 w 9"/>
                <a:gd name="T41" fmla="*/ 1 h 5"/>
                <a:gd name="T42" fmla="*/ 4 w 9"/>
                <a:gd name="T43" fmla="*/ 1 h 5"/>
                <a:gd name="T44" fmla="*/ 4 w 9"/>
                <a:gd name="T45" fmla="*/ 1 h 5"/>
                <a:gd name="T46" fmla="*/ 4 w 9"/>
                <a:gd name="T47" fmla="*/ 1 h 5"/>
                <a:gd name="T48" fmla="*/ 4 w 9"/>
                <a:gd name="T49" fmla="*/ 0 h 5"/>
                <a:gd name="T50" fmla="*/ 4 w 9"/>
                <a:gd name="T5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5">
                  <a:moveTo>
                    <a:pt x="4" y="1"/>
                  </a:moveTo>
                  <a:cubicBezTo>
                    <a:pt x="4" y="1"/>
                    <a:pt x="4" y="1"/>
                    <a:pt x="4" y="1"/>
                  </a:cubicBezTo>
                  <a:cubicBezTo>
                    <a:pt x="4" y="1"/>
                    <a:pt x="4" y="1"/>
                    <a:pt x="4" y="1"/>
                  </a:cubicBezTo>
                  <a:cubicBezTo>
                    <a:pt x="6" y="3"/>
                    <a:pt x="6" y="3"/>
                    <a:pt x="6" y="3"/>
                  </a:cubicBezTo>
                  <a:cubicBezTo>
                    <a:pt x="6" y="3"/>
                    <a:pt x="7" y="3"/>
                    <a:pt x="7" y="3"/>
                  </a:cubicBezTo>
                  <a:cubicBezTo>
                    <a:pt x="8" y="4"/>
                    <a:pt x="8" y="4"/>
                    <a:pt x="8" y="4"/>
                  </a:cubicBezTo>
                  <a:cubicBezTo>
                    <a:pt x="9" y="5"/>
                    <a:pt x="9" y="5"/>
                    <a:pt x="9" y="5"/>
                  </a:cubicBezTo>
                  <a:cubicBezTo>
                    <a:pt x="9" y="5"/>
                    <a:pt x="9" y="5"/>
                    <a:pt x="9" y="5"/>
                  </a:cubicBezTo>
                  <a:cubicBezTo>
                    <a:pt x="9" y="5"/>
                    <a:pt x="8" y="2"/>
                    <a:pt x="5" y="2"/>
                  </a:cubicBezTo>
                  <a:cubicBezTo>
                    <a:pt x="5" y="2"/>
                    <a:pt x="5" y="1"/>
                    <a:pt x="4" y="1"/>
                  </a:cubicBezTo>
                  <a:moveTo>
                    <a:pt x="4" y="1"/>
                  </a:moveTo>
                  <a:cubicBezTo>
                    <a:pt x="4" y="1"/>
                    <a:pt x="4" y="1"/>
                    <a:pt x="4" y="1"/>
                  </a:cubicBezTo>
                  <a:cubicBezTo>
                    <a:pt x="4" y="1"/>
                    <a:pt x="4" y="1"/>
                    <a:pt x="4" y="1"/>
                  </a:cubicBezTo>
                  <a:moveTo>
                    <a:pt x="2" y="1"/>
                  </a:moveTo>
                  <a:cubicBezTo>
                    <a:pt x="2" y="1"/>
                    <a:pt x="1" y="1"/>
                    <a:pt x="0" y="2"/>
                  </a:cubicBezTo>
                  <a:cubicBezTo>
                    <a:pt x="1" y="1"/>
                    <a:pt x="2" y="1"/>
                    <a:pt x="3" y="1"/>
                  </a:cubicBezTo>
                  <a:cubicBezTo>
                    <a:pt x="3" y="1"/>
                    <a:pt x="3" y="1"/>
                    <a:pt x="2" y="1"/>
                  </a:cubicBezTo>
                  <a:moveTo>
                    <a:pt x="4" y="0"/>
                  </a:moveTo>
                  <a:cubicBezTo>
                    <a:pt x="4" y="1"/>
                    <a:pt x="4" y="1"/>
                    <a:pt x="4" y="1"/>
                  </a:cubicBezTo>
                  <a:cubicBezTo>
                    <a:pt x="3" y="1"/>
                    <a:pt x="3" y="1"/>
                    <a:pt x="3" y="1"/>
                  </a:cubicBezTo>
                  <a:cubicBezTo>
                    <a:pt x="4" y="1"/>
                    <a:pt x="4" y="1"/>
                    <a:pt x="4" y="1"/>
                  </a:cubicBezTo>
                  <a:cubicBezTo>
                    <a:pt x="4" y="1"/>
                    <a:pt x="4" y="1"/>
                    <a:pt x="4" y="1"/>
                  </a:cubicBezTo>
                  <a:cubicBezTo>
                    <a:pt x="4" y="1"/>
                    <a:pt x="4" y="1"/>
                    <a:pt x="4" y="1"/>
                  </a:cubicBezTo>
                  <a:cubicBezTo>
                    <a:pt x="4" y="1"/>
                    <a:pt x="4" y="1"/>
                    <a:pt x="4" y="1"/>
                  </a:cubicBezTo>
                  <a:cubicBezTo>
                    <a:pt x="4" y="1"/>
                    <a:pt x="4" y="1"/>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6" name="Freeform 426"/>
            <p:cNvSpPr>
              <a:spLocks noEditPoints="1"/>
            </p:cNvSpPr>
            <p:nvPr/>
          </p:nvSpPr>
          <p:spPr bwMode="auto">
            <a:xfrm>
              <a:off x="896" y="1404"/>
              <a:ext cx="4" cy="14"/>
            </a:xfrm>
            <a:custGeom>
              <a:avLst/>
              <a:gdLst>
                <a:gd name="T0" fmla="*/ 2 w 3"/>
                <a:gd name="T1" fmla="*/ 9 h 10"/>
                <a:gd name="T2" fmla="*/ 2 w 3"/>
                <a:gd name="T3" fmla="*/ 9 h 10"/>
                <a:gd name="T4" fmla="*/ 2 w 3"/>
                <a:gd name="T5" fmla="*/ 10 h 10"/>
                <a:gd name="T6" fmla="*/ 2 w 3"/>
                <a:gd name="T7" fmla="*/ 9 h 10"/>
                <a:gd name="T8" fmla="*/ 0 w 3"/>
                <a:gd name="T9" fmla="*/ 0 h 10"/>
                <a:gd name="T10" fmla="*/ 2 w 3"/>
                <a:gd name="T11" fmla="*/ 7 h 10"/>
                <a:gd name="T12" fmla="*/ 2 w 3"/>
                <a:gd name="T13" fmla="*/ 9 h 10"/>
                <a:gd name="T14" fmla="*/ 3 w 3"/>
                <a:gd name="T15" fmla="*/ 6 h 10"/>
                <a:gd name="T16" fmla="*/ 0 w 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2" y="9"/>
                  </a:moveTo>
                  <a:cubicBezTo>
                    <a:pt x="2" y="9"/>
                    <a:pt x="2" y="9"/>
                    <a:pt x="2" y="9"/>
                  </a:cubicBezTo>
                  <a:cubicBezTo>
                    <a:pt x="2" y="10"/>
                    <a:pt x="2" y="10"/>
                    <a:pt x="2" y="10"/>
                  </a:cubicBezTo>
                  <a:cubicBezTo>
                    <a:pt x="2" y="10"/>
                    <a:pt x="2" y="9"/>
                    <a:pt x="2" y="9"/>
                  </a:cubicBezTo>
                  <a:moveTo>
                    <a:pt x="0" y="0"/>
                  </a:moveTo>
                  <a:cubicBezTo>
                    <a:pt x="1" y="3"/>
                    <a:pt x="1" y="5"/>
                    <a:pt x="2" y="7"/>
                  </a:cubicBezTo>
                  <a:cubicBezTo>
                    <a:pt x="2" y="7"/>
                    <a:pt x="2" y="8"/>
                    <a:pt x="2" y="9"/>
                  </a:cubicBezTo>
                  <a:cubicBezTo>
                    <a:pt x="3" y="7"/>
                    <a:pt x="3" y="6"/>
                    <a:pt x="3" y="6"/>
                  </a:cubicBezTo>
                  <a:cubicBezTo>
                    <a:pt x="2" y="4"/>
                    <a:pt x="1" y="2"/>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7" name="Freeform 427"/>
            <p:cNvSpPr/>
            <p:nvPr/>
          </p:nvSpPr>
          <p:spPr bwMode="auto">
            <a:xfrm>
              <a:off x="899" y="1414"/>
              <a:ext cx="0" cy="3"/>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2"/>
                    <a:pt x="0" y="2"/>
                  </a:cubicBezTo>
                  <a:cubicBezTo>
                    <a:pt x="0" y="2"/>
                    <a:pt x="0" y="2"/>
                    <a:pt x="0" y="2"/>
                  </a:cubicBezTo>
                  <a:cubicBezTo>
                    <a:pt x="0" y="2"/>
                    <a:pt x="0" y="2"/>
                    <a:pt x="0" y="2"/>
                  </a:cubicBezTo>
                  <a:cubicBezTo>
                    <a:pt x="0" y="1"/>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8" name="Rectangle 428"/>
            <p:cNvSpPr>
              <a:spLocks noChangeArrowheads="1"/>
            </p:cNvSpPr>
            <p:nvPr/>
          </p:nvSpPr>
          <p:spPr bwMode="auto">
            <a:xfrm>
              <a:off x="881" y="1386"/>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9" name="Freeform 429"/>
            <p:cNvSpPr/>
            <p:nvPr/>
          </p:nvSpPr>
          <p:spPr bwMode="auto">
            <a:xfrm>
              <a:off x="881" y="1386"/>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0" name="Freeform 430"/>
            <p:cNvSpPr/>
            <p:nvPr/>
          </p:nvSpPr>
          <p:spPr bwMode="auto">
            <a:xfrm>
              <a:off x="820" y="1487"/>
              <a:ext cx="100" cy="10"/>
            </a:xfrm>
            <a:custGeom>
              <a:avLst/>
              <a:gdLst>
                <a:gd name="T0" fmla="*/ 65 w 69"/>
                <a:gd name="T1" fmla="*/ 0 h 7"/>
                <a:gd name="T2" fmla="*/ 65 w 69"/>
                <a:gd name="T3" fmla="*/ 1 h 7"/>
                <a:gd name="T4" fmla="*/ 65 w 69"/>
                <a:gd name="T5" fmla="*/ 1 h 7"/>
                <a:gd name="T6" fmla="*/ 57 w 69"/>
                <a:gd name="T7" fmla="*/ 4 h 7"/>
                <a:gd name="T8" fmla="*/ 46 w 69"/>
                <a:gd name="T9" fmla="*/ 5 h 7"/>
                <a:gd name="T10" fmla="*/ 42 w 69"/>
                <a:gd name="T11" fmla="*/ 5 h 7"/>
                <a:gd name="T12" fmla="*/ 20 w 69"/>
                <a:gd name="T13" fmla="*/ 6 h 7"/>
                <a:gd name="T14" fmla="*/ 17 w 69"/>
                <a:gd name="T15" fmla="*/ 6 h 7"/>
                <a:gd name="T16" fmla="*/ 3 w 69"/>
                <a:gd name="T17" fmla="*/ 3 h 7"/>
                <a:gd name="T18" fmla="*/ 3 w 69"/>
                <a:gd name="T19" fmla="*/ 2 h 7"/>
                <a:gd name="T20" fmla="*/ 2 w 69"/>
                <a:gd name="T21" fmla="*/ 2 h 7"/>
                <a:gd name="T22" fmla="*/ 5 w 69"/>
                <a:gd name="T23" fmla="*/ 5 h 7"/>
                <a:gd name="T24" fmla="*/ 17 w 69"/>
                <a:gd name="T25" fmla="*/ 7 h 7"/>
                <a:gd name="T26" fmla="*/ 21 w 69"/>
                <a:gd name="T27" fmla="*/ 7 h 7"/>
                <a:gd name="T28" fmla="*/ 46 w 69"/>
                <a:gd name="T29" fmla="*/ 6 h 7"/>
                <a:gd name="T30" fmla="*/ 59 w 69"/>
                <a:gd name="T31" fmla="*/ 4 h 7"/>
                <a:gd name="T32" fmla="*/ 67 w 69"/>
                <a:gd name="T33" fmla="*/ 1 h 7"/>
                <a:gd name="T34" fmla="*/ 65 w 69"/>
                <a:gd name="T35" fmla="*/ 1 h 7"/>
                <a:gd name="T36" fmla="*/ 65 w 69"/>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7">
                  <a:moveTo>
                    <a:pt x="65" y="0"/>
                  </a:moveTo>
                  <a:cubicBezTo>
                    <a:pt x="65" y="1"/>
                    <a:pt x="65" y="1"/>
                    <a:pt x="65" y="1"/>
                  </a:cubicBezTo>
                  <a:cubicBezTo>
                    <a:pt x="65" y="1"/>
                    <a:pt x="65" y="1"/>
                    <a:pt x="65" y="1"/>
                  </a:cubicBezTo>
                  <a:cubicBezTo>
                    <a:pt x="62" y="1"/>
                    <a:pt x="57" y="4"/>
                    <a:pt x="57" y="4"/>
                  </a:cubicBezTo>
                  <a:cubicBezTo>
                    <a:pt x="46" y="5"/>
                    <a:pt x="46" y="5"/>
                    <a:pt x="46" y="5"/>
                  </a:cubicBezTo>
                  <a:cubicBezTo>
                    <a:pt x="45" y="5"/>
                    <a:pt x="44" y="5"/>
                    <a:pt x="42" y="5"/>
                  </a:cubicBezTo>
                  <a:cubicBezTo>
                    <a:pt x="34" y="5"/>
                    <a:pt x="20" y="6"/>
                    <a:pt x="20" y="6"/>
                  </a:cubicBezTo>
                  <a:cubicBezTo>
                    <a:pt x="19" y="6"/>
                    <a:pt x="18" y="6"/>
                    <a:pt x="17" y="6"/>
                  </a:cubicBezTo>
                  <a:cubicBezTo>
                    <a:pt x="12" y="6"/>
                    <a:pt x="3" y="3"/>
                    <a:pt x="3" y="3"/>
                  </a:cubicBezTo>
                  <a:cubicBezTo>
                    <a:pt x="3" y="3"/>
                    <a:pt x="3" y="2"/>
                    <a:pt x="3" y="2"/>
                  </a:cubicBezTo>
                  <a:cubicBezTo>
                    <a:pt x="2" y="2"/>
                    <a:pt x="2" y="2"/>
                    <a:pt x="2" y="2"/>
                  </a:cubicBezTo>
                  <a:cubicBezTo>
                    <a:pt x="2" y="2"/>
                    <a:pt x="0" y="3"/>
                    <a:pt x="5" y="5"/>
                  </a:cubicBezTo>
                  <a:cubicBezTo>
                    <a:pt x="5" y="5"/>
                    <a:pt x="11" y="7"/>
                    <a:pt x="17" y="7"/>
                  </a:cubicBezTo>
                  <a:cubicBezTo>
                    <a:pt x="18" y="7"/>
                    <a:pt x="19" y="7"/>
                    <a:pt x="21" y="7"/>
                  </a:cubicBezTo>
                  <a:cubicBezTo>
                    <a:pt x="21" y="7"/>
                    <a:pt x="43" y="6"/>
                    <a:pt x="46" y="6"/>
                  </a:cubicBezTo>
                  <a:cubicBezTo>
                    <a:pt x="46" y="6"/>
                    <a:pt x="55" y="6"/>
                    <a:pt x="59" y="4"/>
                  </a:cubicBezTo>
                  <a:cubicBezTo>
                    <a:pt x="59" y="4"/>
                    <a:pt x="69" y="1"/>
                    <a:pt x="67" y="1"/>
                  </a:cubicBezTo>
                  <a:cubicBezTo>
                    <a:pt x="66" y="1"/>
                    <a:pt x="66" y="1"/>
                    <a:pt x="65" y="1"/>
                  </a:cubicBezTo>
                  <a:cubicBezTo>
                    <a:pt x="65" y="0"/>
                    <a:pt x="65" y="0"/>
                    <a:pt x="6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1" name="Freeform 431"/>
            <p:cNvSpPr>
              <a:spLocks noEditPoints="1"/>
            </p:cNvSpPr>
            <p:nvPr/>
          </p:nvSpPr>
          <p:spPr bwMode="auto">
            <a:xfrm>
              <a:off x="824" y="1386"/>
              <a:ext cx="91" cy="109"/>
            </a:xfrm>
            <a:custGeom>
              <a:avLst/>
              <a:gdLst>
                <a:gd name="T0" fmla="*/ 53 w 62"/>
                <a:gd name="T1" fmla="*/ 66 h 75"/>
                <a:gd name="T2" fmla="*/ 36 w 62"/>
                <a:gd name="T3" fmla="*/ 58 h 75"/>
                <a:gd name="T4" fmla="*/ 42 w 62"/>
                <a:gd name="T5" fmla="*/ 57 h 75"/>
                <a:gd name="T6" fmla="*/ 44 w 62"/>
                <a:gd name="T7" fmla="*/ 60 h 75"/>
                <a:gd name="T8" fmla="*/ 42 w 62"/>
                <a:gd name="T9" fmla="*/ 57 h 75"/>
                <a:gd name="T10" fmla="*/ 51 w 62"/>
                <a:gd name="T11" fmla="*/ 58 h 75"/>
                <a:gd name="T12" fmla="*/ 49 w 62"/>
                <a:gd name="T13" fmla="*/ 26 h 75"/>
                <a:gd name="T14" fmla="*/ 50 w 62"/>
                <a:gd name="T15" fmla="*/ 27 h 75"/>
                <a:gd name="T16" fmla="*/ 39 w 62"/>
                <a:gd name="T17" fmla="*/ 28 h 75"/>
                <a:gd name="T18" fmla="*/ 43 w 62"/>
                <a:gd name="T19" fmla="*/ 25 h 75"/>
                <a:gd name="T20" fmla="*/ 43 w 62"/>
                <a:gd name="T21" fmla="*/ 30 h 75"/>
                <a:gd name="T22" fmla="*/ 29 w 62"/>
                <a:gd name="T23" fmla="*/ 46 h 75"/>
                <a:gd name="T24" fmla="*/ 34 w 62"/>
                <a:gd name="T25" fmla="*/ 67 h 75"/>
                <a:gd name="T26" fmla="*/ 27 w 62"/>
                <a:gd name="T27" fmla="*/ 69 h 75"/>
                <a:gd name="T28" fmla="*/ 11 w 62"/>
                <a:gd name="T29" fmla="*/ 74 h 75"/>
                <a:gd name="T30" fmla="*/ 17 w 62"/>
                <a:gd name="T31" fmla="*/ 75 h 75"/>
                <a:gd name="T32" fmla="*/ 62 w 62"/>
                <a:gd name="T33" fmla="*/ 70 h 75"/>
                <a:gd name="T34" fmla="*/ 60 w 62"/>
                <a:gd name="T35" fmla="*/ 70 h 75"/>
                <a:gd name="T36" fmla="*/ 59 w 62"/>
                <a:gd name="T37" fmla="*/ 66 h 75"/>
                <a:gd name="T38" fmla="*/ 57 w 62"/>
                <a:gd name="T39" fmla="*/ 65 h 75"/>
                <a:gd name="T40" fmla="*/ 45 w 62"/>
                <a:gd name="T41" fmla="*/ 71 h 75"/>
                <a:gd name="T42" fmla="*/ 38 w 62"/>
                <a:gd name="T43" fmla="*/ 67 h 75"/>
                <a:gd name="T44" fmla="*/ 36 w 62"/>
                <a:gd name="T45" fmla="*/ 56 h 75"/>
                <a:gd name="T46" fmla="*/ 39 w 62"/>
                <a:gd name="T47" fmla="*/ 55 h 75"/>
                <a:gd name="T48" fmla="*/ 43 w 62"/>
                <a:gd name="T49" fmla="*/ 50 h 75"/>
                <a:gd name="T50" fmla="*/ 48 w 62"/>
                <a:gd name="T51" fmla="*/ 39 h 75"/>
                <a:gd name="T52" fmla="*/ 49 w 62"/>
                <a:gd name="T53" fmla="*/ 31 h 75"/>
                <a:gd name="T54" fmla="*/ 48 w 62"/>
                <a:gd name="T55" fmla="*/ 25 h 75"/>
                <a:gd name="T56" fmla="*/ 46 w 62"/>
                <a:gd name="T57" fmla="*/ 30 h 75"/>
                <a:gd name="T58" fmla="*/ 45 w 62"/>
                <a:gd name="T59" fmla="*/ 25 h 75"/>
                <a:gd name="T60" fmla="*/ 47 w 62"/>
                <a:gd name="T61" fmla="*/ 25 h 75"/>
                <a:gd name="T62" fmla="*/ 33 w 62"/>
                <a:gd name="T63" fmla="*/ 29 h 75"/>
                <a:gd name="T64" fmla="*/ 36 w 62"/>
                <a:gd name="T65" fmla="*/ 27 h 75"/>
                <a:gd name="T66" fmla="*/ 36 w 62"/>
                <a:gd name="T67" fmla="*/ 27 h 75"/>
                <a:gd name="T68" fmla="*/ 51 w 62"/>
                <a:gd name="T69" fmla="*/ 26 h 75"/>
                <a:gd name="T70" fmla="*/ 51 w 62"/>
                <a:gd name="T71" fmla="*/ 33 h 75"/>
                <a:gd name="T72" fmla="*/ 39 w 62"/>
                <a:gd name="T73" fmla="*/ 23 h 75"/>
                <a:gd name="T74" fmla="*/ 35 w 62"/>
                <a:gd name="T75" fmla="*/ 21 h 75"/>
                <a:gd name="T76" fmla="*/ 37 w 62"/>
                <a:gd name="T77" fmla="*/ 19 h 75"/>
                <a:gd name="T78" fmla="*/ 45 w 62"/>
                <a:gd name="T79" fmla="*/ 20 h 75"/>
                <a:gd name="T80" fmla="*/ 40 w 62"/>
                <a:gd name="T81" fmla="*/ 18 h 75"/>
                <a:gd name="T82" fmla="*/ 41 w 62"/>
                <a:gd name="T83" fmla="*/ 20 h 75"/>
                <a:gd name="T84" fmla="*/ 20 w 62"/>
                <a:gd name="T85" fmla="*/ 18 h 75"/>
                <a:gd name="T86" fmla="*/ 42 w 62"/>
                <a:gd name="T87" fmla="*/ 18 h 75"/>
                <a:gd name="T88" fmla="*/ 43 w 62"/>
                <a:gd name="T89" fmla="*/ 21 h 75"/>
                <a:gd name="T90" fmla="*/ 26 w 62"/>
                <a:gd name="T91" fmla="*/ 9 h 75"/>
                <a:gd name="T92" fmla="*/ 39 w 62"/>
                <a:gd name="T93" fmla="*/ 15 h 75"/>
                <a:gd name="T94" fmla="*/ 26 w 62"/>
                <a:gd name="T95" fmla="*/ 9 h 75"/>
                <a:gd name="T96" fmla="*/ 25 w 62"/>
                <a:gd name="T97" fmla="*/ 9 h 75"/>
                <a:gd name="T98" fmla="*/ 19 w 62"/>
                <a:gd name="T99" fmla="*/ 17 h 75"/>
                <a:gd name="T100" fmla="*/ 16 w 62"/>
                <a:gd name="T101" fmla="*/ 16 h 75"/>
                <a:gd name="T102" fmla="*/ 22 w 62"/>
                <a:gd name="T103" fmla="*/ 18 h 75"/>
                <a:gd name="T104" fmla="*/ 27 w 62"/>
                <a:gd name="T105" fmla="*/ 19 h 75"/>
                <a:gd name="T106" fmla="*/ 40 w 62"/>
                <a:gd name="T107" fmla="*/ 15 h 75"/>
                <a:gd name="T108" fmla="*/ 45 w 62"/>
                <a:gd name="T109" fmla="*/ 14 h 75"/>
                <a:gd name="T110" fmla="*/ 49 w 62"/>
                <a:gd name="T111" fmla="*/ 12 h 75"/>
                <a:gd name="T112" fmla="*/ 32 w 62"/>
                <a:gd name="T113" fmla="*/ 1 h 75"/>
                <a:gd name="T114" fmla="*/ 26 w 62"/>
                <a:gd name="T11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 h="75">
                  <a:moveTo>
                    <a:pt x="53" y="66"/>
                  </a:moveTo>
                  <a:cubicBezTo>
                    <a:pt x="53" y="66"/>
                    <a:pt x="53" y="66"/>
                    <a:pt x="53" y="66"/>
                  </a:cubicBezTo>
                  <a:cubicBezTo>
                    <a:pt x="53" y="66"/>
                    <a:pt x="53" y="66"/>
                    <a:pt x="53" y="66"/>
                  </a:cubicBezTo>
                  <a:cubicBezTo>
                    <a:pt x="53" y="66"/>
                    <a:pt x="53" y="66"/>
                    <a:pt x="53" y="66"/>
                  </a:cubicBezTo>
                  <a:cubicBezTo>
                    <a:pt x="53" y="66"/>
                    <a:pt x="53" y="66"/>
                    <a:pt x="53" y="66"/>
                  </a:cubicBezTo>
                  <a:moveTo>
                    <a:pt x="36" y="58"/>
                  </a:moveTo>
                  <a:cubicBezTo>
                    <a:pt x="36" y="58"/>
                    <a:pt x="36" y="58"/>
                    <a:pt x="36" y="58"/>
                  </a:cubicBezTo>
                  <a:cubicBezTo>
                    <a:pt x="36" y="58"/>
                    <a:pt x="36" y="58"/>
                    <a:pt x="36" y="58"/>
                  </a:cubicBezTo>
                  <a:moveTo>
                    <a:pt x="41" y="57"/>
                  </a:moveTo>
                  <a:cubicBezTo>
                    <a:pt x="39" y="57"/>
                    <a:pt x="38" y="58"/>
                    <a:pt x="36" y="58"/>
                  </a:cubicBezTo>
                  <a:cubicBezTo>
                    <a:pt x="38" y="58"/>
                    <a:pt x="39" y="57"/>
                    <a:pt x="41" y="57"/>
                  </a:cubicBezTo>
                  <a:moveTo>
                    <a:pt x="42" y="57"/>
                  </a:moveTo>
                  <a:cubicBezTo>
                    <a:pt x="41" y="57"/>
                    <a:pt x="41" y="57"/>
                    <a:pt x="41" y="57"/>
                  </a:cubicBezTo>
                  <a:cubicBezTo>
                    <a:pt x="41" y="57"/>
                    <a:pt x="41" y="57"/>
                    <a:pt x="42" y="57"/>
                  </a:cubicBezTo>
                  <a:moveTo>
                    <a:pt x="42" y="57"/>
                  </a:moveTo>
                  <a:cubicBezTo>
                    <a:pt x="44" y="57"/>
                    <a:pt x="45" y="57"/>
                    <a:pt x="44" y="60"/>
                  </a:cubicBezTo>
                  <a:cubicBezTo>
                    <a:pt x="45" y="57"/>
                    <a:pt x="44" y="57"/>
                    <a:pt x="42" y="57"/>
                  </a:cubicBezTo>
                  <a:moveTo>
                    <a:pt x="42" y="57"/>
                  </a:moveTo>
                  <a:cubicBezTo>
                    <a:pt x="42" y="57"/>
                    <a:pt x="42" y="57"/>
                    <a:pt x="42" y="57"/>
                  </a:cubicBezTo>
                  <a:cubicBezTo>
                    <a:pt x="42" y="57"/>
                    <a:pt x="42" y="57"/>
                    <a:pt x="42" y="57"/>
                  </a:cubicBezTo>
                  <a:cubicBezTo>
                    <a:pt x="42" y="57"/>
                    <a:pt x="42" y="57"/>
                    <a:pt x="42" y="57"/>
                  </a:cubicBezTo>
                  <a:moveTo>
                    <a:pt x="50" y="53"/>
                  </a:moveTo>
                  <a:cubicBezTo>
                    <a:pt x="50" y="56"/>
                    <a:pt x="51" y="58"/>
                    <a:pt x="51" y="59"/>
                  </a:cubicBezTo>
                  <a:cubicBezTo>
                    <a:pt x="51" y="59"/>
                    <a:pt x="51" y="58"/>
                    <a:pt x="51" y="58"/>
                  </a:cubicBezTo>
                  <a:cubicBezTo>
                    <a:pt x="51" y="58"/>
                    <a:pt x="51" y="58"/>
                    <a:pt x="51" y="58"/>
                  </a:cubicBezTo>
                  <a:cubicBezTo>
                    <a:pt x="51" y="58"/>
                    <a:pt x="51" y="58"/>
                    <a:pt x="51" y="58"/>
                  </a:cubicBezTo>
                  <a:cubicBezTo>
                    <a:pt x="51" y="58"/>
                    <a:pt x="51" y="56"/>
                    <a:pt x="50" y="53"/>
                  </a:cubicBezTo>
                  <a:moveTo>
                    <a:pt x="49" y="26"/>
                  </a:moveTo>
                  <a:cubicBezTo>
                    <a:pt x="49" y="29"/>
                    <a:pt x="50" y="29"/>
                    <a:pt x="50" y="29"/>
                  </a:cubicBezTo>
                  <a:cubicBezTo>
                    <a:pt x="50" y="29"/>
                    <a:pt x="50" y="28"/>
                    <a:pt x="50" y="27"/>
                  </a:cubicBezTo>
                  <a:cubicBezTo>
                    <a:pt x="50" y="27"/>
                    <a:pt x="50" y="27"/>
                    <a:pt x="50" y="27"/>
                  </a:cubicBezTo>
                  <a:cubicBezTo>
                    <a:pt x="50" y="27"/>
                    <a:pt x="50" y="27"/>
                    <a:pt x="50" y="27"/>
                  </a:cubicBezTo>
                  <a:cubicBezTo>
                    <a:pt x="50" y="27"/>
                    <a:pt x="50" y="27"/>
                    <a:pt x="49" y="26"/>
                  </a:cubicBezTo>
                  <a:moveTo>
                    <a:pt x="41" y="25"/>
                  </a:moveTo>
                  <a:cubicBezTo>
                    <a:pt x="40" y="26"/>
                    <a:pt x="40" y="26"/>
                    <a:pt x="39" y="26"/>
                  </a:cubicBezTo>
                  <a:cubicBezTo>
                    <a:pt x="38" y="28"/>
                    <a:pt x="39" y="28"/>
                    <a:pt x="39" y="28"/>
                  </a:cubicBezTo>
                  <a:cubicBezTo>
                    <a:pt x="39" y="28"/>
                    <a:pt x="39" y="28"/>
                    <a:pt x="40" y="28"/>
                  </a:cubicBezTo>
                  <a:cubicBezTo>
                    <a:pt x="40" y="28"/>
                    <a:pt x="41" y="27"/>
                    <a:pt x="41" y="25"/>
                  </a:cubicBezTo>
                  <a:moveTo>
                    <a:pt x="44" y="25"/>
                  </a:moveTo>
                  <a:cubicBezTo>
                    <a:pt x="43" y="25"/>
                    <a:pt x="43" y="25"/>
                    <a:pt x="43" y="25"/>
                  </a:cubicBezTo>
                  <a:cubicBezTo>
                    <a:pt x="43" y="26"/>
                    <a:pt x="42" y="27"/>
                    <a:pt x="42" y="27"/>
                  </a:cubicBezTo>
                  <a:cubicBezTo>
                    <a:pt x="42" y="28"/>
                    <a:pt x="42" y="28"/>
                    <a:pt x="42" y="28"/>
                  </a:cubicBezTo>
                  <a:cubicBezTo>
                    <a:pt x="43" y="28"/>
                    <a:pt x="43" y="28"/>
                    <a:pt x="43" y="28"/>
                  </a:cubicBezTo>
                  <a:cubicBezTo>
                    <a:pt x="43" y="30"/>
                    <a:pt x="43" y="30"/>
                    <a:pt x="43" y="30"/>
                  </a:cubicBezTo>
                  <a:cubicBezTo>
                    <a:pt x="43" y="30"/>
                    <a:pt x="43" y="30"/>
                    <a:pt x="42" y="30"/>
                  </a:cubicBezTo>
                  <a:cubicBezTo>
                    <a:pt x="42" y="30"/>
                    <a:pt x="40" y="30"/>
                    <a:pt x="38" y="33"/>
                  </a:cubicBezTo>
                  <a:cubicBezTo>
                    <a:pt x="36" y="34"/>
                    <a:pt x="20" y="41"/>
                    <a:pt x="29" y="46"/>
                  </a:cubicBezTo>
                  <a:cubicBezTo>
                    <a:pt x="29" y="46"/>
                    <a:pt x="29" y="46"/>
                    <a:pt x="29" y="46"/>
                  </a:cubicBezTo>
                  <a:cubicBezTo>
                    <a:pt x="29" y="46"/>
                    <a:pt x="40" y="46"/>
                    <a:pt x="30" y="57"/>
                  </a:cubicBezTo>
                  <a:cubicBezTo>
                    <a:pt x="30" y="57"/>
                    <a:pt x="20" y="68"/>
                    <a:pt x="27" y="68"/>
                  </a:cubicBezTo>
                  <a:cubicBezTo>
                    <a:pt x="28" y="68"/>
                    <a:pt x="30" y="67"/>
                    <a:pt x="32" y="67"/>
                  </a:cubicBezTo>
                  <a:cubicBezTo>
                    <a:pt x="34" y="67"/>
                    <a:pt x="34" y="67"/>
                    <a:pt x="34" y="67"/>
                  </a:cubicBezTo>
                  <a:cubicBezTo>
                    <a:pt x="34" y="67"/>
                    <a:pt x="34" y="67"/>
                    <a:pt x="34" y="67"/>
                  </a:cubicBezTo>
                  <a:cubicBezTo>
                    <a:pt x="34" y="67"/>
                    <a:pt x="34" y="67"/>
                    <a:pt x="34" y="67"/>
                  </a:cubicBezTo>
                  <a:cubicBezTo>
                    <a:pt x="34" y="67"/>
                    <a:pt x="30" y="69"/>
                    <a:pt x="27" y="69"/>
                  </a:cubicBezTo>
                  <a:cubicBezTo>
                    <a:pt x="27" y="69"/>
                    <a:pt x="27" y="69"/>
                    <a:pt x="27" y="69"/>
                  </a:cubicBezTo>
                  <a:cubicBezTo>
                    <a:pt x="27" y="69"/>
                    <a:pt x="26" y="69"/>
                    <a:pt x="26" y="69"/>
                  </a:cubicBezTo>
                  <a:cubicBezTo>
                    <a:pt x="25" y="69"/>
                    <a:pt x="19" y="69"/>
                    <a:pt x="18" y="73"/>
                  </a:cubicBezTo>
                  <a:cubicBezTo>
                    <a:pt x="18" y="73"/>
                    <a:pt x="17" y="75"/>
                    <a:pt x="14" y="75"/>
                  </a:cubicBezTo>
                  <a:cubicBezTo>
                    <a:pt x="13" y="75"/>
                    <a:pt x="12" y="75"/>
                    <a:pt x="11" y="74"/>
                  </a:cubicBezTo>
                  <a:cubicBezTo>
                    <a:pt x="0" y="71"/>
                    <a:pt x="0" y="71"/>
                    <a:pt x="0" y="71"/>
                  </a:cubicBezTo>
                  <a:cubicBezTo>
                    <a:pt x="0" y="71"/>
                    <a:pt x="0" y="72"/>
                    <a:pt x="0" y="72"/>
                  </a:cubicBezTo>
                  <a:cubicBezTo>
                    <a:pt x="0" y="72"/>
                    <a:pt x="9" y="75"/>
                    <a:pt x="14" y="75"/>
                  </a:cubicBezTo>
                  <a:cubicBezTo>
                    <a:pt x="15" y="75"/>
                    <a:pt x="16" y="75"/>
                    <a:pt x="17" y="75"/>
                  </a:cubicBezTo>
                  <a:cubicBezTo>
                    <a:pt x="17" y="75"/>
                    <a:pt x="31" y="74"/>
                    <a:pt x="39" y="74"/>
                  </a:cubicBezTo>
                  <a:cubicBezTo>
                    <a:pt x="41" y="74"/>
                    <a:pt x="42" y="74"/>
                    <a:pt x="43" y="74"/>
                  </a:cubicBezTo>
                  <a:cubicBezTo>
                    <a:pt x="54" y="73"/>
                    <a:pt x="54" y="73"/>
                    <a:pt x="54" y="73"/>
                  </a:cubicBezTo>
                  <a:cubicBezTo>
                    <a:pt x="54" y="73"/>
                    <a:pt x="59" y="70"/>
                    <a:pt x="62" y="70"/>
                  </a:cubicBezTo>
                  <a:cubicBezTo>
                    <a:pt x="62" y="70"/>
                    <a:pt x="62" y="70"/>
                    <a:pt x="62" y="70"/>
                  </a:cubicBezTo>
                  <a:cubicBezTo>
                    <a:pt x="62" y="70"/>
                    <a:pt x="62" y="70"/>
                    <a:pt x="62" y="69"/>
                  </a:cubicBezTo>
                  <a:cubicBezTo>
                    <a:pt x="62" y="69"/>
                    <a:pt x="62" y="69"/>
                    <a:pt x="62" y="69"/>
                  </a:cubicBezTo>
                  <a:cubicBezTo>
                    <a:pt x="61" y="70"/>
                    <a:pt x="61" y="70"/>
                    <a:pt x="60" y="70"/>
                  </a:cubicBezTo>
                  <a:cubicBezTo>
                    <a:pt x="60" y="70"/>
                    <a:pt x="60" y="70"/>
                    <a:pt x="60" y="70"/>
                  </a:cubicBezTo>
                  <a:cubicBezTo>
                    <a:pt x="61" y="68"/>
                    <a:pt x="60" y="67"/>
                    <a:pt x="60" y="67"/>
                  </a:cubicBezTo>
                  <a:cubicBezTo>
                    <a:pt x="59" y="67"/>
                    <a:pt x="59" y="67"/>
                    <a:pt x="59" y="67"/>
                  </a:cubicBezTo>
                  <a:cubicBezTo>
                    <a:pt x="59" y="66"/>
                    <a:pt x="59" y="66"/>
                    <a:pt x="59" y="66"/>
                  </a:cubicBezTo>
                  <a:cubicBezTo>
                    <a:pt x="57" y="68"/>
                    <a:pt x="54" y="72"/>
                    <a:pt x="54" y="72"/>
                  </a:cubicBezTo>
                  <a:cubicBezTo>
                    <a:pt x="53" y="71"/>
                    <a:pt x="57" y="66"/>
                    <a:pt x="57" y="66"/>
                  </a:cubicBezTo>
                  <a:cubicBezTo>
                    <a:pt x="57" y="65"/>
                    <a:pt x="57" y="65"/>
                    <a:pt x="57" y="65"/>
                  </a:cubicBezTo>
                  <a:cubicBezTo>
                    <a:pt x="57" y="65"/>
                    <a:pt x="57" y="65"/>
                    <a:pt x="57" y="65"/>
                  </a:cubicBezTo>
                  <a:cubicBezTo>
                    <a:pt x="57" y="65"/>
                    <a:pt x="56" y="65"/>
                    <a:pt x="56" y="65"/>
                  </a:cubicBezTo>
                  <a:cubicBezTo>
                    <a:pt x="56" y="65"/>
                    <a:pt x="55" y="66"/>
                    <a:pt x="54" y="67"/>
                  </a:cubicBezTo>
                  <a:cubicBezTo>
                    <a:pt x="50" y="70"/>
                    <a:pt x="47" y="71"/>
                    <a:pt x="46" y="71"/>
                  </a:cubicBezTo>
                  <a:cubicBezTo>
                    <a:pt x="45" y="71"/>
                    <a:pt x="45" y="71"/>
                    <a:pt x="45" y="71"/>
                  </a:cubicBezTo>
                  <a:cubicBezTo>
                    <a:pt x="46" y="68"/>
                    <a:pt x="53" y="66"/>
                    <a:pt x="53" y="66"/>
                  </a:cubicBezTo>
                  <a:cubicBezTo>
                    <a:pt x="53" y="66"/>
                    <a:pt x="49" y="65"/>
                    <a:pt x="46" y="65"/>
                  </a:cubicBezTo>
                  <a:cubicBezTo>
                    <a:pt x="43" y="65"/>
                    <a:pt x="39" y="66"/>
                    <a:pt x="38" y="67"/>
                  </a:cubicBezTo>
                  <a:cubicBezTo>
                    <a:pt x="38" y="67"/>
                    <a:pt x="38" y="67"/>
                    <a:pt x="38" y="67"/>
                  </a:cubicBezTo>
                  <a:cubicBezTo>
                    <a:pt x="38" y="67"/>
                    <a:pt x="38" y="67"/>
                    <a:pt x="38" y="67"/>
                  </a:cubicBezTo>
                  <a:cubicBezTo>
                    <a:pt x="37" y="66"/>
                    <a:pt x="36" y="62"/>
                    <a:pt x="36" y="58"/>
                  </a:cubicBezTo>
                  <a:cubicBezTo>
                    <a:pt x="35" y="59"/>
                    <a:pt x="35" y="59"/>
                    <a:pt x="35" y="59"/>
                  </a:cubicBezTo>
                  <a:cubicBezTo>
                    <a:pt x="34" y="57"/>
                    <a:pt x="35" y="56"/>
                    <a:pt x="36" y="56"/>
                  </a:cubicBezTo>
                  <a:cubicBezTo>
                    <a:pt x="36" y="56"/>
                    <a:pt x="36" y="56"/>
                    <a:pt x="36" y="56"/>
                  </a:cubicBezTo>
                  <a:cubicBezTo>
                    <a:pt x="36" y="56"/>
                    <a:pt x="36" y="56"/>
                    <a:pt x="36" y="56"/>
                  </a:cubicBezTo>
                  <a:cubicBezTo>
                    <a:pt x="36" y="56"/>
                    <a:pt x="36" y="56"/>
                    <a:pt x="36" y="56"/>
                  </a:cubicBezTo>
                  <a:cubicBezTo>
                    <a:pt x="36" y="55"/>
                    <a:pt x="38" y="55"/>
                    <a:pt x="39" y="55"/>
                  </a:cubicBezTo>
                  <a:cubicBezTo>
                    <a:pt x="39" y="55"/>
                    <a:pt x="39" y="55"/>
                    <a:pt x="39" y="55"/>
                  </a:cubicBezTo>
                  <a:cubicBezTo>
                    <a:pt x="40" y="53"/>
                    <a:pt x="42" y="52"/>
                    <a:pt x="44" y="52"/>
                  </a:cubicBezTo>
                  <a:cubicBezTo>
                    <a:pt x="45" y="52"/>
                    <a:pt x="47" y="52"/>
                    <a:pt x="48" y="54"/>
                  </a:cubicBezTo>
                  <a:cubicBezTo>
                    <a:pt x="48" y="54"/>
                    <a:pt x="47" y="50"/>
                    <a:pt x="43" y="50"/>
                  </a:cubicBezTo>
                  <a:cubicBezTo>
                    <a:pt x="43" y="50"/>
                    <a:pt x="42" y="50"/>
                    <a:pt x="42" y="50"/>
                  </a:cubicBezTo>
                  <a:cubicBezTo>
                    <a:pt x="42" y="50"/>
                    <a:pt x="34" y="48"/>
                    <a:pt x="46" y="46"/>
                  </a:cubicBezTo>
                  <a:cubicBezTo>
                    <a:pt x="46" y="46"/>
                    <a:pt x="52" y="45"/>
                    <a:pt x="45" y="45"/>
                  </a:cubicBezTo>
                  <a:cubicBezTo>
                    <a:pt x="45" y="45"/>
                    <a:pt x="40" y="43"/>
                    <a:pt x="48" y="39"/>
                  </a:cubicBezTo>
                  <a:cubicBezTo>
                    <a:pt x="48" y="39"/>
                    <a:pt x="54" y="35"/>
                    <a:pt x="47" y="35"/>
                  </a:cubicBezTo>
                  <a:cubicBezTo>
                    <a:pt x="46" y="35"/>
                    <a:pt x="46" y="35"/>
                    <a:pt x="45" y="35"/>
                  </a:cubicBezTo>
                  <a:cubicBezTo>
                    <a:pt x="45" y="35"/>
                    <a:pt x="44" y="35"/>
                    <a:pt x="44" y="35"/>
                  </a:cubicBezTo>
                  <a:cubicBezTo>
                    <a:pt x="41" y="35"/>
                    <a:pt x="35" y="35"/>
                    <a:pt x="49" y="31"/>
                  </a:cubicBezTo>
                  <a:cubicBezTo>
                    <a:pt x="49" y="31"/>
                    <a:pt x="49" y="31"/>
                    <a:pt x="49" y="30"/>
                  </a:cubicBezTo>
                  <a:cubicBezTo>
                    <a:pt x="49" y="30"/>
                    <a:pt x="48" y="28"/>
                    <a:pt x="48" y="28"/>
                  </a:cubicBezTo>
                  <a:cubicBezTo>
                    <a:pt x="49" y="27"/>
                    <a:pt x="49" y="26"/>
                    <a:pt x="49" y="26"/>
                  </a:cubicBezTo>
                  <a:cubicBezTo>
                    <a:pt x="49" y="25"/>
                    <a:pt x="48" y="25"/>
                    <a:pt x="48" y="25"/>
                  </a:cubicBezTo>
                  <a:cubicBezTo>
                    <a:pt x="48" y="25"/>
                    <a:pt x="48" y="25"/>
                    <a:pt x="48" y="26"/>
                  </a:cubicBezTo>
                  <a:cubicBezTo>
                    <a:pt x="48" y="26"/>
                    <a:pt x="48" y="30"/>
                    <a:pt x="47" y="30"/>
                  </a:cubicBezTo>
                  <a:cubicBezTo>
                    <a:pt x="47" y="30"/>
                    <a:pt x="47" y="30"/>
                    <a:pt x="46" y="30"/>
                  </a:cubicBezTo>
                  <a:cubicBezTo>
                    <a:pt x="46" y="30"/>
                    <a:pt x="46" y="30"/>
                    <a:pt x="46" y="30"/>
                  </a:cubicBezTo>
                  <a:cubicBezTo>
                    <a:pt x="45" y="30"/>
                    <a:pt x="43" y="29"/>
                    <a:pt x="43" y="27"/>
                  </a:cubicBezTo>
                  <a:cubicBezTo>
                    <a:pt x="43" y="27"/>
                    <a:pt x="44" y="26"/>
                    <a:pt x="44" y="25"/>
                  </a:cubicBezTo>
                  <a:moveTo>
                    <a:pt x="45" y="25"/>
                  </a:moveTo>
                  <a:cubicBezTo>
                    <a:pt x="45" y="25"/>
                    <a:pt x="45" y="25"/>
                    <a:pt x="45" y="25"/>
                  </a:cubicBezTo>
                  <a:cubicBezTo>
                    <a:pt x="45" y="28"/>
                    <a:pt x="46" y="28"/>
                    <a:pt x="46" y="28"/>
                  </a:cubicBezTo>
                  <a:cubicBezTo>
                    <a:pt x="46" y="28"/>
                    <a:pt x="46" y="28"/>
                    <a:pt x="46" y="28"/>
                  </a:cubicBezTo>
                  <a:cubicBezTo>
                    <a:pt x="46" y="28"/>
                    <a:pt x="46" y="28"/>
                    <a:pt x="46" y="28"/>
                  </a:cubicBezTo>
                  <a:cubicBezTo>
                    <a:pt x="47" y="28"/>
                    <a:pt x="47" y="27"/>
                    <a:pt x="47" y="25"/>
                  </a:cubicBezTo>
                  <a:cubicBezTo>
                    <a:pt x="47" y="25"/>
                    <a:pt x="46" y="25"/>
                    <a:pt x="45" y="25"/>
                  </a:cubicBezTo>
                  <a:moveTo>
                    <a:pt x="37" y="24"/>
                  </a:moveTo>
                  <a:cubicBezTo>
                    <a:pt x="36" y="25"/>
                    <a:pt x="35" y="26"/>
                    <a:pt x="34" y="27"/>
                  </a:cubicBezTo>
                  <a:cubicBezTo>
                    <a:pt x="34" y="28"/>
                    <a:pt x="33" y="28"/>
                    <a:pt x="33" y="29"/>
                  </a:cubicBezTo>
                  <a:cubicBezTo>
                    <a:pt x="32" y="30"/>
                    <a:pt x="32" y="31"/>
                    <a:pt x="32" y="32"/>
                  </a:cubicBezTo>
                  <a:cubicBezTo>
                    <a:pt x="39" y="30"/>
                    <a:pt x="39" y="30"/>
                    <a:pt x="39" y="30"/>
                  </a:cubicBezTo>
                  <a:cubicBezTo>
                    <a:pt x="37" y="29"/>
                    <a:pt x="37" y="28"/>
                    <a:pt x="37" y="27"/>
                  </a:cubicBezTo>
                  <a:cubicBezTo>
                    <a:pt x="37" y="27"/>
                    <a:pt x="37" y="27"/>
                    <a:pt x="36" y="27"/>
                  </a:cubicBezTo>
                  <a:cubicBezTo>
                    <a:pt x="35" y="30"/>
                    <a:pt x="35" y="30"/>
                    <a:pt x="35" y="30"/>
                  </a:cubicBezTo>
                  <a:cubicBezTo>
                    <a:pt x="34" y="30"/>
                    <a:pt x="34" y="30"/>
                    <a:pt x="34" y="30"/>
                  </a:cubicBezTo>
                  <a:cubicBezTo>
                    <a:pt x="35" y="27"/>
                    <a:pt x="35" y="27"/>
                    <a:pt x="35" y="27"/>
                  </a:cubicBezTo>
                  <a:cubicBezTo>
                    <a:pt x="36" y="27"/>
                    <a:pt x="36" y="27"/>
                    <a:pt x="36" y="27"/>
                  </a:cubicBezTo>
                  <a:cubicBezTo>
                    <a:pt x="35" y="27"/>
                    <a:pt x="35" y="26"/>
                    <a:pt x="37" y="25"/>
                  </a:cubicBezTo>
                  <a:cubicBezTo>
                    <a:pt x="37" y="24"/>
                    <a:pt x="37" y="24"/>
                    <a:pt x="37" y="24"/>
                  </a:cubicBezTo>
                  <a:moveTo>
                    <a:pt x="51" y="22"/>
                  </a:moveTo>
                  <a:cubicBezTo>
                    <a:pt x="51" y="23"/>
                    <a:pt x="51" y="25"/>
                    <a:pt x="51" y="26"/>
                  </a:cubicBezTo>
                  <a:cubicBezTo>
                    <a:pt x="51" y="26"/>
                    <a:pt x="51" y="26"/>
                    <a:pt x="51" y="26"/>
                  </a:cubicBezTo>
                  <a:cubicBezTo>
                    <a:pt x="51" y="27"/>
                    <a:pt x="51" y="28"/>
                    <a:pt x="51" y="28"/>
                  </a:cubicBezTo>
                  <a:cubicBezTo>
                    <a:pt x="52" y="28"/>
                    <a:pt x="52" y="29"/>
                    <a:pt x="51" y="33"/>
                  </a:cubicBezTo>
                  <a:cubicBezTo>
                    <a:pt x="51" y="33"/>
                    <a:pt x="51" y="33"/>
                    <a:pt x="51" y="33"/>
                  </a:cubicBezTo>
                  <a:cubicBezTo>
                    <a:pt x="52" y="31"/>
                    <a:pt x="52" y="28"/>
                    <a:pt x="51" y="22"/>
                  </a:cubicBezTo>
                  <a:moveTo>
                    <a:pt x="41" y="21"/>
                  </a:moveTo>
                  <a:cubicBezTo>
                    <a:pt x="41" y="21"/>
                    <a:pt x="40" y="22"/>
                    <a:pt x="39" y="23"/>
                  </a:cubicBezTo>
                  <a:cubicBezTo>
                    <a:pt x="39" y="23"/>
                    <a:pt x="39" y="23"/>
                    <a:pt x="39" y="23"/>
                  </a:cubicBezTo>
                  <a:cubicBezTo>
                    <a:pt x="40" y="23"/>
                    <a:pt x="40" y="23"/>
                    <a:pt x="41" y="22"/>
                  </a:cubicBezTo>
                  <a:cubicBezTo>
                    <a:pt x="41" y="22"/>
                    <a:pt x="41" y="21"/>
                    <a:pt x="41" y="21"/>
                  </a:cubicBezTo>
                  <a:moveTo>
                    <a:pt x="37" y="19"/>
                  </a:moveTo>
                  <a:cubicBezTo>
                    <a:pt x="37" y="20"/>
                    <a:pt x="36" y="20"/>
                    <a:pt x="35" y="21"/>
                  </a:cubicBezTo>
                  <a:cubicBezTo>
                    <a:pt x="35" y="21"/>
                    <a:pt x="34" y="22"/>
                    <a:pt x="36" y="22"/>
                  </a:cubicBezTo>
                  <a:cubicBezTo>
                    <a:pt x="36" y="22"/>
                    <a:pt x="37" y="22"/>
                    <a:pt x="37" y="22"/>
                  </a:cubicBezTo>
                  <a:cubicBezTo>
                    <a:pt x="37" y="21"/>
                    <a:pt x="37" y="20"/>
                    <a:pt x="37" y="20"/>
                  </a:cubicBezTo>
                  <a:cubicBezTo>
                    <a:pt x="37" y="20"/>
                    <a:pt x="37" y="19"/>
                    <a:pt x="37" y="19"/>
                  </a:cubicBezTo>
                  <a:moveTo>
                    <a:pt x="46" y="18"/>
                  </a:moveTo>
                  <a:cubicBezTo>
                    <a:pt x="46" y="18"/>
                    <a:pt x="46" y="18"/>
                    <a:pt x="46" y="18"/>
                  </a:cubicBezTo>
                  <a:cubicBezTo>
                    <a:pt x="46" y="18"/>
                    <a:pt x="46" y="18"/>
                    <a:pt x="46" y="18"/>
                  </a:cubicBezTo>
                  <a:cubicBezTo>
                    <a:pt x="45" y="18"/>
                    <a:pt x="45" y="19"/>
                    <a:pt x="45" y="20"/>
                  </a:cubicBezTo>
                  <a:cubicBezTo>
                    <a:pt x="45" y="20"/>
                    <a:pt x="45" y="20"/>
                    <a:pt x="46" y="20"/>
                  </a:cubicBezTo>
                  <a:cubicBezTo>
                    <a:pt x="46" y="20"/>
                    <a:pt x="46" y="19"/>
                    <a:pt x="46" y="18"/>
                  </a:cubicBezTo>
                  <a:cubicBezTo>
                    <a:pt x="46" y="18"/>
                    <a:pt x="46" y="18"/>
                    <a:pt x="46" y="18"/>
                  </a:cubicBezTo>
                  <a:moveTo>
                    <a:pt x="40" y="18"/>
                  </a:moveTo>
                  <a:cubicBezTo>
                    <a:pt x="39" y="18"/>
                    <a:pt x="39" y="19"/>
                    <a:pt x="39" y="19"/>
                  </a:cubicBezTo>
                  <a:cubicBezTo>
                    <a:pt x="39" y="19"/>
                    <a:pt x="39" y="20"/>
                    <a:pt x="39" y="21"/>
                  </a:cubicBezTo>
                  <a:cubicBezTo>
                    <a:pt x="39" y="21"/>
                    <a:pt x="40" y="21"/>
                    <a:pt x="40" y="21"/>
                  </a:cubicBezTo>
                  <a:cubicBezTo>
                    <a:pt x="41" y="20"/>
                    <a:pt x="41" y="20"/>
                    <a:pt x="41" y="20"/>
                  </a:cubicBezTo>
                  <a:cubicBezTo>
                    <a:pt x="41" y="20"/>
                    <a:pt x="41" y="20"/>
                    <a:pt x="41" y="20"/>
                  </a:cubicBezTo>
                  <a:cubicBezTo>
                    <a:pt x="41" y="19"/>
                    <a:pt x="40" y="18"/>
                    <a:pt x="40" y="18"/>
                  </a:cubicBezTo>
                  <a:moveTo>
                    <a:pt x="20" y="18"/>
                  </a:moveTo>
                  <a:cubicBezTo>
                    <a:pt x="20" y="18"/>
                    <a:pt x="20" y="18"/>
                    <a:pt x="20" y="18"/>
                  </a:cubicBezTo>
                  <a:cubicBezTo>
                    <a:pt x="20" y="18"/>
                    <a:pt x="20" y="18"/>
                    <a:pt x="20" y="18"/>
                  </a:cubicBezTo>
                  <a:cubicBezTo>
                    <a:pt x="20" y="18"/>
                    <a:pt x="20" y="18"/>
                    <a:pt x="20" y="18"/>
                  </a:cubicBezTo>
                  <a:moveTo>
                    <a:pt x="44" y="18"/>
                  </a:moveTo>
                  <a:cubicBezTo>
                    <a:pt x="44" y="18"/>
                    <a:pt x="43" y="18"/>
                    <a:pt x="42" y="18"/>
                  </a:cubicBezTo>
                  <a:cubicBezTo>
                    <a:pt x="43" y="18"/>
                    <a:pt x="43" y="19"/>
                    <a:pt x="43" y="20"/>
                  </a:cubicBezTo>
                  <a:cubicBezTo>
                    <a:pt x="43" y="20"/>
                    <a:pt x="43" y="20"/>
                    <a:pt x="43" y="20"/>
                  </a:cubicBezTo>
                  <a:cubicBezTo>
                    <a:pt x="43" y="20"/>
                    <a:pt x="43" y="20"/>
                    <a:pt x="43" y="20"/>
                  </a:cubicBezTo>
                  <a:cubicBezTo>
                    <a:pt x="43" y="20"/>
                    <a:pt x="43" y="21"/>
                    <a:pt x="43" y="21"/>
                  </a:cubicBezTo>
                  <a:cubicBezTo>
                    <a:pt x="43" y="21"/>
                    <a:pt x="44" y="21"/>
                    <a:pt x="44" y="20"/>
                  </a:cubicBezTo>
                  <a:cubicBezTo>
                    <a:pt x="44" y="19"/>
                    <a:pt x="44" y="19"/>
                    <a:pt x="44" y="18"/>
                  </a:cubicBezTo>
                  <a:cubicBezTo>
                    <a:pt x="44" y="18"/>
                    <a:pt x="44" y="18"/>
                    <a:pt x="44" y="18"/>
                  </a:cubicBezTo>
                  <a:moveTo>
                    <a:pt x="26" y="9"/>
                  </a:moveTo>
                  <a:cubicBezTo>
                    <a:pt x="26" y="9"/>
                    <a:pt x="28" y="9"/>
                    <a:pt x="28" y="5"/>
                  </a:cubicBezTo>
                  <a:cubicBezTo>
                    <a:pt x="33" y="14"/>
                    <a:pt x="33" y="14"/>
                    <a:pt x="33" y="14"/>
                  </a:cubicBezTo>
                  <a:cubicBezTo>
                    <a:pt x="33" y="14"/>
                    <a:pt x="38" y="13"/>
                    <a:pt x="41" y="13"/>
                  </a:cubicBezTo>
                  <a:cubicBezTo>
                    <a:pt x="42" y="13"/>
                    <a:pt x="43" y="14"/>
                    <a:pt x="39" y="15"/>
                  </a:cubicBezTo>
                  <a:cubicBezTo>
                    <a:pt x="39" y="15"/>
                    <a:pt x="39" y="14"/>
                    <a:pt x="38" y="14"/>
                  </a:cubicBezTo>
                  <a:cubicBezTo>
                    <a:pt x="37" y="14"/>
                    <a:pt x="33" y="15"/>
                    <a:pt x="29" y="19"/>
                  </a:cubicBezTo>
                  <a:cubicBezTo>
                    <a:pt x="29" y="19"/>
                    <a:pt x="29" y="9"/>
                    <a:pt x="26" y="9"/>
                  </a:cubicBezTo>
                  <a:cubicBezTo>
                    <a:pt x="26" y="9"/>
                    <a:pt x="26" y="9"/>
                    <a:pt x="26" y="9"/>
                  </a:cubicBezTo>
                  <a:cubicBezTo>
                    <a:pt x="26" y="9"/>
                    <a:pt x="26" y="9"/>
                    <a:pt x="26" y="9"/>
                  </a:cubicBezTo>
                  <a:cubicBezTo>
                    <a:pt x="26" y="9"/>
                    <a:pt x="26" y="9"/>
                    <a:pt x="26" y="9"/>
                  </a:cubicBezTo>
                  <a:moveTo>
                    <a:pt x="26" y="0"/>
                  </a:moveTo>
                  <a:cubicBezTo>
                    <a:pt x="26" y="0"/>
                    <a:pt x="29" y="9"/>
                    <a:pt x="25" y="9"/>
                  </a:cubicBezTo>
                  <a:cubicBezTo>
                    <a:pt x="24" y="9"/>
                    <a:pt x="23" y="8"/>
                    <a:pt x="21" y="7"/>
                  </a:cubicBezTo>
                  <a:cubicBezTo>
                    <a:pt x="21" y="7"/>
                    <a:pt x="21" y="7"/>
                    <a:pt x="20" y="7"/>
                  </a:cubicBezTo>
                  <a:cubicBezTo>
                    <a:pt x="20" y="7"/>
                    <a:pt x="18" y="8"/>
                    <a:pt x="15" y="16"/>
                  </a:cubicBezTo>
                  <a:cubicBezTo>
                    <a:pt x="15" y="16"/>
                    <a:pt x="16" y="17"/>
                    <a:pt x="19" y="17"/>
                  </a:cubicBezTo>
                  <a:cubicBezTo>
                    <a:pt x="19" y="17"/>
                    <a:pt x="19" y="17"/>
                    <a:pt x="19" y="17"/>
                  </a:cubicBezTo>
                  <a:cubicBezTo>
                    <a:pt x="20" y="18"/>
                    <a:pt x="20" y="18"/>
                    <a:pt x="20" y="18"/>
                  </a:cubicBezTo>
                  <a:cubicBezTo>
                    <a:pt x="20" y="17"/>
                    <a:pt x="19" y="15"/>
                    <a:pt x="18" y="15"/>
                  </a:cubicBezTo>
                  <a:cubicBezTo>
                    <a:pt x="17" y="15"/>
                    <a:pt x="17" y="15"/>
                    <a:pt x="16" y="16"/>
                  </a:cubicBezTo>
                  <a:cubicBezTo>
                    <a:pt x="16" y="16"/>
                    <a:pt x="19" y="7"/>
                    <a:pt x="20" y="7"/>
                  </a:cubicBezTo>
                  <a:cubicBezTo>
                    <a:pt x="20" y="7"/>
                    <a:pt x="20" y="7"/>
                    <a:pt x="20" y="7"/>
                  </a:cubicBezTo>
                  <a:cubicBezTo>
                    <a:pt x="21" y="18"/>
                    <a:pt x="21" y="18"/>
                    <a:pt x="21" y="18"/>
                  </a:cubicBezTo>
                  <a:cubicBezTo>
                    <a:pt x="21" y="18"/>
                    <a:pt x="21" y="18"/>
                    <a:pt x="22" y="18"/>
                  </a:cubicBezTo>
                  <a:cubicBezTo>
                    <a:pt x="22" y="18"/>
                    <a:pt x="23" y="18"/>
                    <a:pt x="24" y="18"/>
                  </a:cubicBezTo>
                  <a:cubicBezTo>
                    <a:pt x="24" y="18"/>
                    <a:pt x="24" y="18"/>
                    <a:pt x="24" y="18"/>
                  </a:cubicBezTo>
                  <a:cubicBezTo>
                    <a:pt x="24" y="18"/>
                    <a:pt x="24" y="18"/>
                    <a:pt x="24" y="18"/>
                  </a:cubicBezTo>
                  <a:cubicBezTo>
                    <a:pt x="25" y="18"/>
                    <a:pt x="27" y="18"/>
                    <a:pt x="27" y="19"/>
                  </a:cubicBezTo>
                  <a:cubicBezTo>
                    <a:pt x="28" y="20"/>
                    <a:pt x="28" y="20"/>
                    <a:pt x="29" y="20"/>
                  </a:cubicBezTo>
                  <a:cubicBezTo>
                    <a:pt x="29" y="18"/>
                    <a:pt x="31" y="18"/>
                    <a:pt x="32" y="18"/>
                  </a:cubicBezTo>
                  <a:cubicBezTo>
                    <a:pt x="34" y="16"/>
                    <a:pt x="37" y="15"/>
                    <a:pt x="39" y="15"/>
                  </a:cubicBezTo>
                  <a:cubicBezTo>
                    <a:pt x="40" y="15"/>
                    <a:pt x="40" y="15"/>
                    <a:pt x="40" y="15"/>
                  </a:cubicBezTo>
                  <a:cubicBezTo>
                    <a:pt x="40" y="15"/>
                    <a:pt x="41" y="15"/>
                    <a:pt x="41" y="15"/>
                  </a:cubicBezTo>
                  <a:cubicBezTo>
                    <a:pt x="41" y="15"/>
                    <a:pt x="42" y="15"/>
                    <a:pt x="40" y="17"/>
                  </a:cubicBezTo>
                  <a:cubicBezTo>
                    <a:pt x="40" y="17"/>
                    <a:pt x="40" y="17"/>
                    <a:pt x="40" y="17"/>
                  </a:cubicBezTo>
                  <a:cubicBezTo>
                    <a:pt x="41" y="16"/>
                    <a:pt x="42" y="15"/>
                    <a:pt x="45" y="14"/>
                  </a:cubicBezTo>
                  <a:cubicBezTo>
                    <a:pt x="45" y="14"/>
                    <a:pt x="41" y="14"/>
                    <a:pt x="42" y="12"/>
                  </a:cubicBezTo>
                  <a:cubicBezTo>
                    <a:pt x="42" y="12"/>
                    <a:pt x="34" y="6"/>
                    <a:pt x="38" y="6"/>
                  </a:cubicBezTo>
                  <a:cubicBezTo>
                    <a:pt x="38" y="6"/>
                    <a:pt x="38" y="6"/>
                    <a:pt x="39" y="6"/>
                  </a:cubicBezTo>
                  <a:cubicBezTo>
                    <a:pt x="39" y="6"/>
                    <a:pt x="45" y="6"/>
                    <a:pt x="49" y="12"/>
                  </a:cubicBezTo>
                  <a:cubicBezTo>
                    <a:pt x="49" y="12"/>
                    <a:pt x="49" y="11"/>
                    <a:pt x="48" y="10"/>
                  </a:cubicBezTo>
                  <a:cubicBezTo>
                    <a:pt x="48" y="10"/>
                    <a:pt x="42" y="3"/>
                    <a:pt x="39" y="0"/>
                  </a:cubicBezTo>
                  <a:cubicBezTo>
                    <a:pt x="39" y="1"/>
                    <a:pt x="38" y="2"/>
                    <a:pt x="36" y="2"/>
                  </a:cubicBezTo>
                  <a:cubicBezTo>
                    <a:pt x="35" y="2"/>
                    <a:pt x="34" y="2"/>
                    <a:pt x="32" y="1"/>
                  </a:cubicBezTo>
                  <a:cubicBezTo>
                    <a:pt x="32" y="1"/>
                    <a:pt x="30" y="1"/>
                    <a:pt x="28" y="0"/>
                  </a:cubicBezTo>
                  <a:cubicBezTo>
                    <a:pt x="28" y="0"/>
                    <a:pt x="27" y="0"/>
                    <a:pt x="27" y="0"/>
                  </a:cubicBezTo>
                  <a:cubicBezTo>
                    <a:pt x="27" y="0"/>
                    <a:pt x="27" y="0"/>
                    <a:pt x="27" y="0"/>
                  </a:cubicBezTo>
                  <a:cubicBezTo>
                    <a:pt x="27" y="0"/>
                    <a:pt x="27"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2" name="Freeform 432"/>
            <p:cNvSpPr/>
            <p:nvPr/>
          </p:nvSpPr>
          <p:spPr bwMode="auto">
            <a:xfrm>
              <a:off x="848" y="1397"/>
              <a:ext cx="7" cy="16"/>
            </a:xfrm>
            <a:custGeom>
              <a:avLst/>
              <a:gdLst>
                <a:gd name="T0" fmla="*/ 4 w 5"/>
                <a:gd name="T1" fmla="*/ 0 h 11"/>
                <a:gd name="T2" fmla="*/ 0 w 5"/>
                <a:gd name="T3" fmla="*/ 9 h 11"/>
                <a:gd name="T4" fmla="*/ 2 w 5"/>
                <a:gd name="T5" fmla="*/ 8 h 11"/>
                <a:gd name="T6" fmla="*/ 4 w 5"/>
                <a:gd name="T7" fmla="*/ 11 h 11"/>
                <a:gd name="T8" fmla="*/ 4 w 5"/>
                <a:gd name="T9" fmla="*/ 11 h 11"/>
                <a:gd name="T10" fmla="*/ 4 w 5"/>
                <a:gd name="T11" fmla="*/ 11 h 11"/>
                <a:gd name="T12" fmla="*/ 4 w 5"/>
                <a:gd name="T13" fmla="*/ 11 h 11"/>
                <a:gd name="T14" fmla="*/ 5 w 5"/>
                <a:gd name="T15" fmla="*/ 11 h 11"/>
                <a:gd name="T16" fmla="*/ 4 w 5"/>
                <a:gd name="T17" fmla="*/ 0 h 11"/>
                <a:gd name="T18" fmla="*/ 4 w 5"/>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1">
                  <a:moveTo>
                    <a:pt x="4" y="0"/>
                  </a:moveTo>
                  <a:cubicBezTo>
                    <a:pt x="3" y="0"/>
                    <a:pt x="0" y="9"/>
                    <a:pt x="0" y="9"/>
                  </a:cubicBezTo>
                  <a:cubicBezTo>
                    <a:pt x="1" y="8"/>
                    <a:pt x="1" y="8"/>
                    <a:pt x="2" y="8"/>
                  </a:cubicBezTo>
                  <a:cubicBezTo>
                    <a:pt x="3" y="8"/>
                    <a:pt x="4" y="10"/>
                    <a:pt x="4" y="11"/>
                  </a:cubicBezTo>
                  <a:cubicBezTo>
                    <a:pt x="4" y="11"/>
                    <a:pt x="4" y="11"/>
                    <a:pt x="4" y="11"/>
                  </a:cubicBezTo>
                  <a:cubicBezTo>
                    <a:pt x="4" y="11"/>
                    <a:pt x="4" y="11"/>
                    <a:pt x="4" y="11"/>
                  </a:cubicBezTo>
                  <a:cubicBezTo>
                    <a:pt x="4" y="11"/>
                    <a:pt x="4" y="11"/>
                    <a:pt x="4" y="11"/>
                  </a:cubicBezTo>
                  <a:cubicBezTo>
                    <a:pt x="4" y="11"/>
                    <a:pt x="4" y="11"/>
                    <a:pt x="5" y="11"/>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3" name="Freeform 433"/>
            <p:cNvSpPr>
              <a:spLocks noEditPoints="1"/>
            </p:cNvSpPr>
            <p:nvPr/>
          </p:nvSpPr>
          <p:spPr bwMode="auto">
            <a:xfrm>
              <a:off x="862" y="1394"/>
              <a:ext cx="25" cy="20"/>
            </a:xfrm>
            <a:custGeom>
              <a:avLst/>
              <a:gdLst>
                <a:gd name="T0" fmla="*/ 0 w 17"/>
                <a:gd name="T1" fmla="*/ 4 h 14"/>
                <a:gd name="T2" fmla="*/ 0 w 17"/>
                <a:gd name="T3" fmla="*/ 4 h 14"/>
                <a:gd name="T4" fmla="*/ 0 w 17"/>
                <a:gd name="T5" fmla="*/ 4 h 14"/>
                <a:gd name="T6" fmla="*/ 2 w 17"/>
                <a:gd name="T7" fmla="*/ 0 h 14"/>
                <a:gd name="T8" fmla="*/ 0 w 17"/>
                <a:gd name="T9" fmla="*/ 4 h 14"/>
                <a:gd name="T10" fmla="*/ 0 w 17"/>
                <a:gd name="T11" fmla="*/ 4 h 14"/>
                <a:gd name="T12" fmla="*/ 3 w 17"/>
                <a:gd name="T13" fmla="*/ 14 h 14"/>
                <a:gd name="T14" fmla="*/ 12 w 17"/>
                <a:gd name="T15" fmla="*/ 9 h 14"/>
                <a:gd name="T16" fmla="*/ 13 w 17"/>
                <a:gd name="T17" fmla="*/ 10 h 14"/>
                <a:gd name="T18" fmla="*/ 15 w 17"/>
                <a:gd name="T19" fmla="*/ 8 h 14"/>
                <a:gd name="T20" fmla="*/ 7 w 17"/>
                <a:gd name="T21" fmla="*/ 9 h 14"/>
                <a:gd name="T22" fmla="*/ 2 w 17"/>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4">
                  <a:moveTo>
                    <a:pt x="0" y="4"/>
                  </a:moveTo>
                  <a:cubicBezTo>
                    <a:pt x="0" y="4"/>
                    <a:pt x="0" y="4"/>
                    <a:pt x="0" y="4"/>
                  </a:cubicBezTo>
                  <a:cubicBezTo>
                    <a:pt x="0" y="4"/>
                    <a:pt x="0" y="4"/>
                    <a:pt x="0" y="4"/>
                  </a:cubicBezTo>
                  <a:moveTo>
                    <a:pt x="2" y="0"/>
                  </a:moveTo>
                  <a:cubicBezTo>
                    <a:pt x="2" y="4"/>
                    <a:pt x="0" y="4"/>
                    <a:pt x="0" y="4"/>
                  </a:cubicBezTo>
                  <a:cubicBezTo>
                    <a:pt x="0" y="4"/>
                    <a:pt x="0" y="4"/>
                    <a:pt x="0" y="4"/>
                  </a:cubicBezTo>
                  <a:cubicBezTo>
                    <a:pt x="3" y="4"/>
                    <a:pt x="3" y="14"/>
                    <a:pt x="3" y="14"/>
                  </a:cubicBezTo>
                  <a:cubicBezTo>
                    <a:pt x="7" y="10"/>
                    <a:pt x="11" y="9"/>
                    <a:pt x="12" y="9"/>
                  </a:cubicBezTo>
                  <a:cubicBezTo>
                    <a:pt x="13" y="9"/>
                    <a:pt x="13" y="10"/>
                    <a:pt x="13" y="10"/>
                  </a:cubicBezTo>
                  <a:cubicBezTo>
                    <a:pt x="17" y="9"/>
                    <a:pt x="16" y="8"/>
                    <a:pt x="15" y="8"/>
                  </a:cubicBezTo>
                  <a:cubicBezTo>
                    <a:pt x="12" y="8"/>
                    <a:pt x="7" y="9"/>
                    <a:pt x="7" y="9"/>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34" name="Freeform 434"/>
            <p:cNvSpPr/>
            <p:nvPr/>
          </p:nvSpPr>
          <p:spPr bwMode="auto">
            <a:xfrm>
              <a:off x="874" y="1468"/>
              <a:ext cx="3" cy="4"/>
            </a:xfrm>
            <a:custGeom>
              <a:avLst/>
              <a:gdLst>
                <a:gd name="T0" fmla="*/ 2 w 2"/>
                <a:gd name="T1" fmla="*/ 0 h 3"/>
                <a:gd name="T2" fmla="*/ 1 w 2"/>
                <a:gd name="T3" fmla="*/ 3 h 3"/>
                <a:gd name="T4" fmla="*/ 2 w 2"/>
                <a:gd name="T5" fmla="*/ 2 h 3"/>
                <a:gd name="T6" fmla="*/ 2 w 2"/>
                <a:gd name="T7" fmla="*/ 2 h 3"/>
                <a:gd name="T8" fmla="*/ 2 w 2"/>
                <a:gd name="T9" fmla="*/ 2 h 3"/>
                <a:gd name="T10" fmla="*/ 2 w 2"/>
                <a:gd name="T11" fmla="*/ 2 h 3"/>
                <a:gd name="T12" fmla="*/ 2 w 2"/>
                <a:gd name="T13" fmla="*/ 2 h 3"/>
                <a:gd name="T14" fmla="*/ 2 w 2"/>
                <a:gd name="T15" fmla="*/ 0 h 3"/>
                <a:gd name="T16" fmla="*/ 2 w 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2" y="0"/>
                  </a:moveTo>
                  <a:cubicBezTo>
                    <a:pt x="1" y="0"/>
                    <a:pt x="0" y="1"/>
                    <a:pt x="1" y="3"/>
                  </a:cubicBezTo>
                  <a:cubicBezTo>
                    <a:pt x="1" y="3"/>
                    <a:pt x="1" y="3"/>
                    <a:pt x="2" y="2"/>
                  </a:cubicBezTo>
                  <a:cubicBezTo>
                    <a:pt x="2" y="2"/>
                    <a:pt x="2" y="2"/>
                    <a:pt x="2" y="2"/>
                  </a:cubicBezTo>
                  <a:cubicBezTo>
                    <a:pt x="2" y="2"/>
                    <a:pt x="2" y="2"/>
                    <a:pt x="2" y="2"/>
                  </a:cubicBezTo>
                  <a:cubicBezTo>
                    <a:pt x="2" y="2"/>
                    <a:pt x="2" y="2"/>
                    <a:pt x="2" y="2"/>
                  </a:cubicBezTo>
                  <a:cubicBezTo>
                    <a:pt x="2" y="2"/>
                    <a:pt x="2" y="2"/>
                    <a:pt x="2" y="2"/>
                  </a:cubicBezTo>
                  <a:cubicBezTo>
                    <a:pt x="2" y="1"/>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pic>
          <p:nvPicPr>
            <p:cNvPr id="35" name="Picture 43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9" y="1383"/>
              <a:ext cx="11" cy="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6" name="Freeform 436"/>
            <p:cNvSpPr/>
            <p:nvPr/>
          </p:nvSpPr>
          <p:spPr bwMode="auto">
            <a:xfrm>
              <a:off x="864" y="1386"/>
              <a:ext cx="1"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1" name="Freeform 437"/>
            <p:cNvSpPr/>
            <p:nvPr/>
          </p:nvSpPr>
          <p:spPr bwMode="auto">
            <a:xfrm>
              <a:off x="852" y="1411"/>
              <a:ext cx="2" cy="2"/>
            </a:xfrm>
            <a:custGeom>
              <a:avLst/>
              <a:gdLst>
                <a:gd name="T0" fmla="*/ 0 w 1"/>
                <a:gd name="T1" fmla="*/ 0 h 1"/>
                <a:gd name="T2" fmla="*/ 0 w 1"/>
                <a:gd name="T3" fmla="*/ 0 h 1"/>
                <a:gd name="T4" fmla="*/ 1 w 1"/>
                <a:gd name="T5" fmla="*/ 1 h 1"/>
                <a:gd name="T6" fmla="*/ 1 w 1"/>
                <a:gd name="T7" fmla="*/ 1 h 1"/>
                <a:gd name="T8" fmla="*/ 1 w 1"/>
                <a:gd name="T9" fmla="*/ 1 h 1"/>
                <a:gd name="T10" fmla="*/ 1 w 1"/>
                <a:gd name="T11" fmla="*/ 1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0" y="0"/>
                    <a:pt x="0" y="0"/>
                  </a:cubicBezTo>
                  <a:cubicBezTo>
                    <a:pt x="0" y="1"/>
                    <a:pt x="1" y="1"/>
                    <a:pt x="1" y="1"/>
                  </a:cubicBezTo>
                  <a:cubicBezTo>
                    <a:pt x="1" y="1"/>
                    <a:pt x="1" y="1"/>
                    <a:pt x="1" y="1"/>
                  </a:cubicBezTo>
                  <a:cubicBezTo>
                    <a:pt x="1" y="1"/>
                    <a:pt x="1" y="1"/>
                    <a:pt x="1" y="1"/>
                  </a:cubicBezTo>
                  <a:cubicBezTo>
                    <a:pt x="1" y="1"/>
                    <a:pt x="1" y="1"/>
                    <a:pt x="1"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2" name="Freeform 438"/>
            <p:cNvSpPr/>
            <p:nvPr/>
          </p:nvSpPr>
          <p:spPr bwMode="auto">
            <a:xfrm>
              <a:off x="874" y="1426"/>
              <a:ext cx="3" cy="4"/>
            </a:xfrm>
            <a:custGeom>
              <a:avLst/>
              <a:gdLst>
                <a:gd name="T0" fmla="*/ 1 w 2"/>
                <a:gd name="T1" fmla="*/ 0 h 3"/>
                <a:gd name="T2" fmla="*/ 0 w 2"/>
                <a:gd name="T3" fmla="*/ 3 h 3"/>
                <a:gd name="T4" fmla="*/ 1 w 2"/>
                <a:gd name="T5" fmla="*/ 3 h 3"/>
                <a:gd name="T6" fmla="*/ 2 w 2"/>
                <a:gd name="T7" fmla="*/ 0 h 3"/>
                <a:gd name="T8" fmla="*/ 2 w 2"/>
                <a:gd name="T9" fmla="*/ 0 h 3"/>
                <a:gd name="T10" fmla="*/ 2 w 2"/>
                <a:gd name="T11" fmla="*/ 0 h 3"/>
                <a:gd name="T12" fmla="*/ 2 w 2"/>
                <a:gd name="T13" fmla="*/ 0 h 3"/>
                <a:gd name="T14" fmla="*/ 1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0"/>
                  </a:moveTo>
                  <a:cubicBezTo>
                    <a:pt x="0" y="3"/>
                    <a:pt x="0" y="3"/>
                    <a:pt x="0" y="3"/>
                  </a:cubicBezTo>
                  <a:cubicBezTo>
                    <a:pt x="1" y="3"/>
                    <a:pt x="1" y="3"/>
                    <a:pt x="1" y="3"/>
                  </a:cubicBezTo>
                  <a:cubicBezTo>
                    <a:pt x="2" y="0"/>
                    <a:pt x="2" y="0"/>
                    <a:pt x="2" y="0"/>
                  </a:cubicBezTo>
                  <a:cubicBezTo>
                    <a:pt x="2" y="0"/>
                    <a:pt x="2" y="0"/>
                    <a:pt x="2" y="0"/>
                  </a:cubicBezTo>
                  <a:cubicBezTo>
                    <a:pt x="2" y="0"/>
                    <a:pt x="2" y="0"/>
                    <a:pt x="2" y="0"/>
                  </a:cubicBezTo>
                  <a:cubicBezTo>
                    <a:pt x="2" y="0"/>
                    <a:pt x="2" y="0"/>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3" name="Freeform 439"/>
            <p:cNvSpPr/>
            <p:nvPr/>
          </p:nvSpPr>
          <p:spPr bwMode="auto">
            <a:xfrm>
              <a:off x="856" y="1413"/>
              <a:ext cx="8" cy="1"/>
            </a:xfrm>
            <a:custGeom>
              <a:avLst/>
              <a:gdLst>
                <a:gd name="T0" fmla="*/ 2 w 5"/>
                <a:gd name="T1" fmla="*/ 0 h 1"/>
                <a:gd name="T2" fmla="*/ 2 w 5"/>
                <a:gd name="T3" fmla="*/ 0 h 1"/>
                <a:gd name="T4" fmla="*/ 2 w 5"/>
                <a:gd name="T5" fmla="*/ 0 h 1"/>
                <a:gd name="T6" fmla="*/ 0 w 5"/>
                <a:gd name="T7" fmla="*/ 0 h 1"/>
                <a:gd name="T8" fmla="*/ 5 w 5"/>
                <a:gd name="T9" fmla="*/ 1 h 1"/>
                <a:gd name="T10" fmla="*/ 2 w 5"/>
                <a:gd name="T11" fmla="*/ 0 h 1"/>
              </a:gdLst>
              <a:ahLst/>
              <a:cxnLst>
                <a:cxn ang="0">
                  <a:pos x="T0" y="T1"/>
                </a:cxn>
                <a:cxn ang="0">
                  <a:pos x="T2" y="T3"/>
                </a:cxn>
                <a:cxn ang="0">
                  <a:pos x="T4" y="T5"/>
                </a:cxn>
                <a:cxn ang="0">
                  <a:pos x="T6" y="T7"/>
                </a:cxn>
                <a:cxn ang="0">
                  <a:pos x="T8" y="T9"/>
                </a:cxn>
                <a:cxn ang="0">
                  <a:pos x="T10" y="T11"/>
                </a:cxn>
              </a:cxnLst>
              <a:rect l="0" t="0" r="r" b="b"/>
              <a:pathLst>
                <a:path w="5" h="1">
                  <a:moveTo>
                    <a:pt x="2" y="0"/>
                  </a:moveTo>
                  <a:cubicBezTo>
                    <a:pt x="2" y="0"/>
                    <a:pt x="2" y="0"/>
                    <a:pt x="2" y="0"/>
                  </a:cubicBezTo>
                  <a:cubicBezTo>
                    <a:pt x="2" y="0"/>
                    <a:pt x="2" y="0"/>
                    <a:pt x="2" y="0"/>
                  </a:cubicBezTo>
                  <a:cubicBezTo>
                    <a:pt x="1" y="0"/>
                    <a:pt x="0" y="0"/>
                    <a:pt x="0" y="0"/>
                  </a:cubicBezTo>
                  <a:cubicBezTo>
                    <a:pt x="2" y="1"/>
                    <a:pt x="3" y="1"/>
                    <a:pt x="5" y="1"/>
                  </a:cubicBezTo>
                  <a:cubicBezTo>
                    <a:pt x="5"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4" name="Freeform 440"/>
            <p:cNvSpPr>
              <a:spLocks noEditPoints="1"/>
            </p:cNvSpPr>
            <p:nvPr/>
          </p:nvSpPr>
          <p:spPr bwMode="auto">
            <a:xfrm>
              <a:off x="867" y="1413"/>
              <a:ext cx="7" cy="16"/>
            </a:xfrm>
            <a:custGeom>
              <a:avLst/>
              <a:gdLst>
                <a:gd name="T0" fmla="*/ 5 w 5"/>
                <a:gd name="T1" fmla="*/ 9 h 11"/>
                <a:gd name="T2" fmla="*/ 4 w 5"/>
                <a:gd name="T3" fmla="*/ 11 h 11"/>
                <a:gd name="T4" fmla="*/ 5 w 5"/>
                <a:gd name="T5" fmla="*/ 9 h 11"/>
                <a:gd name="T6" fmla="*/ 3 w 5"/>
                <a:gd name="T7" fmla="*/ 0 h 11"/>
                <a:gd name="T8" fmla="*/ 0 w 5"/>
                <a:gd name="T9" fmla="*/ 2 h 11"/>
                <a:gd name="T10" fmla="*/ 0 w 5"/>
                <a:gd name="T11" fmla="*/ 2 h 11"/>
                <a:gd name="T12" fmla="*/ 3 w 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9"/>
                  </a:moveTo>
                  <a:cubicBezTo>
                    <a:pt x="5" y="10"/>
                    <a:pt x="4" y="10"/>
                    <a:pt x="4" y="11"/>
                  </a:cubicBezTo>
                  <a:cubicBezTo>
                    <a:pt x="4" y="10"/>
                    <a:pt x="5" y="10"/>
                    <a:pt x="5" y="9"/>
                  </a:cubicBezTo>
                  <a:moveTo>
                    <a:pt x="3" y="0"/>
                  </a:moveTo>
                  <a:cubicBezTo>
                    <a:pt x="2" y="0"/>
                    <a:pt x="0" y="0"/>
                    <a:pt x="0" y="2"/>
                  </a:cubicBezTo>
                  <a:cubicBezTo>
                    <a:pt x="0" y="2"/>
                    <a:pt x="0" y="2"/>
                    <a:pt x="0" y="2"/>
                  </a:cubicBezTo>
                  <a:cubicBezTo>
                    <a:pt x="0" y="2"/>
                    <a:pt x="1" y="1"/>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5" name="Freeform 441"/>
            <p:cNvSpPr>
              <a:spLocks noEditPoints="1"/>
            </p:cNvSpPr>
            <p:nvPr/>
          </p:nvSpPr>
          <p:spPr bwMode="auto">
            <a:xfrm>
              <a:off x="878" y="1411"/>
              <a:ext cx="9" cy="19"/>
            </a:xfrm>
            <a:custGeom>
              <a:avLst/>
              <a:gdLst>
                <a:gd name="T0" fmla="*/ 6 w 6"/>
                <a:gd name="T1" fmla="*/ 8 h 13"/>
                <a:gd name="T2" fmla="*/ 4 w 6"/>
                <a:gd name="T3" fmla="*/ 8 h 13"/>
                <a:gd name="T4" fmla="*/ 3 w 6"/>
                <a:gd name="T5" fmla="*/ 11 h 13"/>
                <a:gd name="T6" fmla="*/ 2 w 6"/>
                <a:gd name="T7" fmla="*/ 11 h 13"/>
                <a:gd name="T8" fmla="*/ 2 w 6"/>
                <a:gd name="T9" fmla="*/ 9 h 13"/>
                <a:gd name="T10" fmla="*/ 0 w 6"/>
                <a:gd name="T11" fmla="*/ 10 h 13"/>
                <a:gd name="T12" fmla="*/ 2 w 6"/>
                <a:gd name="T13" fmla="*/ 13 h 13"/>
                <a:gd name="T14" fmla="*/ 5 w 6"/>
                <a:gd name="T15" fmla="*/ 11 h 13"/>
                <a:gd name="T16" fmla="*/ 5 w 6"/>
                <a:gd name="T17" fmla="*/ 10 h 13"/>
                <a:gd name="T18" fmla="*/ 6 w 6"/>
                <a:gd name="T19" fmla="*/ 8 h 13"/>
                <a:gd name="T20" fmla="*/ 2 w 6"/>
                <a:gd name="T21" fmla="*/ 6 h 13"/>
                <a:gd name="T22" fmla="*/ 0 w 6"/>
                <a:gd name="T23" fmla="*/ 7 h 13"/>
                <a:gd name="T24" fmla="*/ 0 w 6"/>
                <a:gd name="T25" fmla="*/ 8 h 13"/>
                <a:gd name="T26" fmla="*/ 2 w 6"/>
                <a:gd name="T27" fmla="*/ 6 h 13"/>
                <a:gd name="T28" fmla="*/ 2 w 6"/>
                <a:gd name="T29" fmla="*/ 6 h 13"/>
                <a:gd name="T30" fmla="*/ 6 w 6"/>
                <a:gd name="T31" fmla="*/ 3 h 13"/>
                <a:gd name="T32" fmla="*/ 4 w 6"/>
                <a:gd name="T33" fmla="*/ 4 h 13"/>
                <a:gd name="T34" fmla="*/ 4 w 6"/>
                <a:gd name="T35" fmla="*/ 5 h 13"/>
                <a:gd name="T36" fmla="*/ 6 w 6"/>
                <a:gd name="T37" fmla="*/ 4 h 13"/>
                <a:gd name="T38" fmla="*/ 6 w 6"/>
                <a:gd name="T39" fmla="*/ 3 h 13"/>
                <a:gd name="T40" fmla="*/ 3 w 6"/>
                <a:gd name="T41" fmla="*/ 0 h 13"/>
                <a:gd name="T42" fmla="*/ 0 w 6"/>
                <a:gd name="T43" fmla="*/ 2 h 13"/>
                <a:gd name="T44" fmla="*/ 0 w 6"/>
                <a:gd name="T45" fmla="*/ 3 h 13"/>
                <a:gd name="T46" fmla="*/ 0 w 6"/>
                <a:gd name="T47" fmla="*/ 5 h 13"/>
                <a:gd name="T48" fmla="*/ 2 w 6"/>
                <a:gd name="T49" fmla="*/ 4 h 13"/>
                <a:gd name="T50" fmla="*/ 2 w 6"/>
                <a:gd name="T51" fmla="*/ 2 h 13"/>
                <a:gd name="T52" fmla="*/ 3 w 6"/>
                <a:gd name="T53" fmla="*/ 1 h 13"/>
                <a:gd name="T54" fmla="*/ 4 w 6"/>
                <a:gd name="T55" fmla="*/ 3 h 13"/>
                <a:gd name="T56" fmla="*/ 4 w 6"/>
                <a:gd name="T57" fmla="*/ 3 h 13"/>
                <a:gd name="T58" fmla="*/ 6 w 6"/>
                <a:gd name="T59" fmla="*/ 3 h 13"/>
                <a:gd name="T60" fmla="*/ 5 w 6"/>
                <a:gd name="T61" fmla="*/ 1 h 13"/>
                <a:gd name="T62" fmla="*/ 5 w 6"/>
                <a:gd name="T63" fmla="*/ 1 h 13"/>
                <a:gd name="T64" fmla="*/ 4 w 6"/>
                <a:gd name="T65" fmla="*/ 1 h 13"/>
                <a:gd name="T66" fmla="*/ 3 w 6"/>
                <a:gd name="T67" fmla="*/ 0 h 13"/>
                <a:gd name="T68" fmla="*/ 3 w 6"/>
                <a:gd name="T6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 h="13">
                  <a:moveTo>
                    <a:pt x="6" y="8"/>
                  </a:moveTo>
                  <a:cubicBezTo>
                    <a:pt x="5" y="8"/>
                    <a:pt x="5" y="8"/>
                    <a:pt x="4" y="8"/>
                  </a:cubicBezTo>
                  <a:cubicBezTo>
                    <a:pt x="4" y="10"/>
                    <a:pt x="3" y="11"/>
                    <a:pt x="3" y="11"/>
                  </a:cubicBezTo>
                  <a:cubicBezTo>
                    <a:pt x="2" y="11"/>
                    <a:pt x="2" y="11"/>
                    <a:pt x="2" y="11"/>
                  </a:cubicBezTo>
                  <a:cubicBezTo>
                    <a:pt x="2" y="11"/>
                    <a:pt x="1" y="11"/>
                    <a:pt x="2" y="9"/>
                  </a:cubicBezTo>
                  <a:cubicBezTo>
                    <a:pt x="1" y="10"/>
                    <a:pt x="1" y="10"/>
                    <a:pt x="0" y="10"/>
                  </a:cubicBezTo>
                  <a:cubicBezTo>
                    <a:pt x="0" y="11"/>
                    <a:pt x="0" y="12"/>
                    <a:pt x="2" y="13"/>
                  </a:cubicBezTo>
                  <a:cubicBezTo>
                    <a:pt x="5" y="11"/>
                    <a:pt x="5" y="11"/>
                    <a:pt x="5" y="11"/>
                  </a:cubicBezTo>
                  <a:cubicBezTo>
                    <a:pt x="5" y="11"/>
                    <a:pt x="5" y="11"/>
                    <a:pt x="5" y="10"/>
                  </a:cubicBezTo>
                  <a:cubicBezTo>
                    <a:pt x="5" y="10"/>
                    <a:pt x="6" y="9"/>
                    <a:pt x="6" y="8"/>
                  </a:cubicBezTo>
                  <a:moveTo>
                    <a:pt x="2" y="6"/>
                  </a:moveTo>
                  <a:cubicBezTo>
                    <a:pt x="1" y="6"/>
                    <a:pt x="1" y="7"/>
                    <a:pt x="0" y="7"/>
                  </a:cubicBezTo>
                  <a:cubicBezTo>
                    <a:pt x="0" y="7"/>
                    <a:pt x="0" y="7"/>
                    <a:pt x="0" y="8"/>
                  </a:cubicBezTo>
                  <a:cubicBezTo>
                    <a:pt x="1" y="7"/>
                    <a:pt x="1" y="7"/>
                    <a:pt x="2" y="6"/>
                  </a:cubicBezTo>
                  <a:cubicBezTo>
                    <a:pt x="2" y="6"/>
                    <a:pt x="2" y="6"/>
                    <a:pt x="2" y="6"/>
                  </a:cubicBezTo>
                  <a:moveTo>
                    <a:pt x="6" y="3"/>
                  </a:moveTo>
                  <a:cubicBezTo>
                    <a:pt x="6" y="3"/>
                    <a:pt x="5" y="3"/>
                    <a:pt x="4" y="4"/>
                  </a:cubicBezTo>
                  <a:cubicBezTo>
                    <a:pt x="4" y="4"/>
                    <a:pt x="4" y="5"/>
                    <a:pt x="4" y="5"/>
                  </a:cubicBezTo>
                  <a:cubicBezTo>
                    <a:pt x="5" y="5"/>
                    <a:pt x="5" y="4"/>
                    <a:pt x="6" y="4"/>
                  </a:cubicBezTo>
                  <a:cubicBezTo>
                    <a:pt x="6" y="4"/>
                    <a:pt x="6" y="3"/>
                    <a:pt x="6" y="3"/>
                  </a:cubicBezTo>
                  <a:moveTo>
                    <a:pt x="3" y="0"/>
                  </a:moveTo>
                  <a:cubicBezTo>
                    <a:pt x="2" y="0"/>
                    <a:pt x="1" y="1"/>
                    <a:pt x="0" y="2"/>
                  </a:cubicBezTo>
                  <a:cubicBezTo>
                    <a:pt x="0" y="2"/>
                    <a:pt x="0" y="3"/>
                    <a:pt x="0" y="3"/>
                  </a:cubicBezTo>
                  <a:cubicBezTo>
                    <a:pt x="0" y="3"/>
                    <a:pt x="0" y="4"/>
                    <a:pt x="0" y="5"/>
                  </a:cubicBezTo>
                  <a:cubicBezTo>
                    <a:pt x="1" y="5"/>
                    <a:pt x="1" y="5"/>
                    <a:pt x="2" y="4"/>
                  </a:cubicBezTo>
                  <a:cubicBezTo>
                    <a:pt x="2" y="3"/>
                    <a:pt x="2" y="2"/>
                    <a:pt x="2" y="2"/>
                  </a:cubicBezTo>
                  <a:cubicBezTo>
                    <a:pt x="2" y="2"/>
                    <a:pt x="2" y="1"/>
                    <a:pt x="3" y="1"/>
                  </a:cubicBezTo>
                  <a:cubicBezTo>
                    <a:pt x="3" y="1"/>
                    <a:pt x="4" y="2"/>
                    <a:pt x="4" y="3"/>
                  </a:cubicBezTo>
                  <a:cubicBezTo>
                    <a:pt x="4" y="3"/>
                    <a:pt x="4" y="3"/>
                    <a:pt x="4" y="3"/>
                  </a:cubicBezTo>
                  <a:cubicBezTo>
                    <a:pt x="6" y="3"/>
                    <a:pt x="6" y="3"/>
                    <a:pt x="6" y="3"/>
                  </a:cubicBezTo>
                  <a:cubicBezTo>
                    <a:pt x="6" y="2"/>
                    <a:pt x="6" y="1"/>
                    <a:pt x="5" y="1"/>
                  </a:cubicBezTo>
                  <a:cubicBezTo>
                    <a:pt x="5" y="1"/>
                    <a:pt x="5" y="1"/>
                    <a:pt x="5" y="1"/>
                  </a:cubicBezTo>
                  <a:cubicBezTo>
                    <a:pt x="5" y="1"/>
                    <a:pt x="4" y="1"/>
                    <a:pt x="4" y="1"/>
                  </a:cubicBezTo>
                  <a:cubicBezTo>
                    <a:pt x="3" y="1"/>
                    <a:pt x="2" y="1"/>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6" name="Freeform 442"/>
            <p:cNvSpPr>
              <a:spLocks noEditPoints="1"/>
            </p:cNvSpPr>
            <p:nvPr/>
          </p:nvSpPr>
          <p:spPr bwMode="auto">
            <a:xfrm>
              <a:off x="887" y="1411"/>
              <a:ext cx="7" cy="19"/>
            </a:xfrm>
            <a:custGeom>
              <a:avLst/>
              <a:gdLst>
                <a:gd name="T0" fmla="*/ 2 w 5"/>
                <a:gd name="T1" fmla="*/ 8 h 13"/>
                <a:gd name="T2" fmla="*/ 1 w 5"/>
                <a:gd name="T3" fmla="*/ 8 h 13"/>
                <a:gd name="T4" fmla="*/ 0 w 5"/>
                <a:gd name="T5" fmla="*/ 10 h 13"/>
                <a:gd name="T6" fmla="*/ 3 w 5"/>
                <a:gd name="T7" fmla="*/ 13 h 13"/>
                <a:gd name="T8" fmla="*/ 3 w 5"/>
                <a:gd name="T9" fmla="*/ 13 h 13"/>
                <a:gd name="T10" fmla="*/ 4 w 5"/>
                <a:gd name="T11" fmla="*/ 13 h 13"/>
                <a:gd name="T12" fmla="*/ 5 w 5"/>
                <a:gd name="T13" fmla="*/ 9 h 13"/>
                <a:gd name="T14" fmla="*/ 5 w 5"/>
                <a:gd name="T15" fmla="*/ 8 h 13"/>
                <a:gd name="T16" fmla="*/ 4 w 5"/>
                <a:gd name="T17" fmla="*/ 8 h 13"/>
                <a:gd name="T18" fmla="*/ 3 w 5"/>
                <a:gd name="T19" fmla="*/ 11 h 13"/>
                <a:gd name="T20" fmla="*/ 3 w 5"/>
                <a:gd name="T21" fmla="*/ 11 h 13"/>
                <a:gd name="T22" fmla="*/ 3 w 5"/>
                <a:gd name="T23" fmla="*/ 11 h 13"/>
                <a:gd name="T24" fmla="*/ 2 w 5"/>
                <a:gd name="T25" fmla="*/ 8 h 13"/>
                <a:gd name="T26" fmla="*/ 2 w 5"/>
                <a:gd name="T27" fmla="*/ 0 h 13"/>
                <a:gd name="T28" fmla="*/ 1 w 5"/>
                <a:gd name="T29" fmla="*/ 1 h 13"/>
                <a:gd name="T30" fmla="*/ 1 w 5"/>
                <a:gd name="T31" fmla="*/ 1 h 13"/>
                <a:gd name="T32" fmla="*/ 1 w 5"/>
                <a:gd name="T33" fmla="*/ 3 h 13"/>
                <a:gd name="T34" fmla="*/ 2 w 5"/>
                <a:gd name="T35" fmla="*/ 3 h 13"/>
                <a:gd name="T36" fmla="*/ 3 w 5"/>
                <a:gd name="T37" fmla="*/ 1 h 13"/>
                <a:gd name="T38" fmla="*/ 3 w 5"/>
                <a:gd name="T39" fmla="*/ 1 h 13"/>
                <a:gd name="T40" fmla="*/ 3 w 5"/>
                <a:gd name="T41" fmla="*/ 1 h 13"/>
                <a:gd name="T42" fmla="*/ 3 w 5"/>
                <a:gd name="T43" fmla="*/ 1 h 13"/>
                <a:gd name="T44" fmla="*/ 2 w 5"/>
                <a:gd name="T4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13">
                  <a:moveTo>
                    <a:pt x="2" y="8"/>
                  </a:moveTo>
                  <a:cubicBezTo>
                    <a:pt x="2" y="8"/>
                    <a:pt x="1" y="8"/>
                    <a:pt x="1" y="8"/>
                  </a:cubicBezTo>
                  <a:cubicBezTo>
                    <a:pt x="1" y="9"/>
                    <a:pt x="0" y="10"/>
                    <a:pt x="0" y="10"/>
                  </a:cubicBezTo>
                  <a:cubicBezTo>
                    <a:pt x="0" y="12"/>
                    <a:pt x="2" y="13"/>
                    <a:pt x="3" y="13"/>
                  </a:cubicBezTo>
                  <a:cubicBezTo>
                    <a:pt x="3" y="13"/>
                    <a:pt x="3" y="13"/>
                    <a:pt x="3" y="13"/>
                  </a:cubicBezTo>
                  <a:cubicBezTo>
                    <a:pt x="4" y="13"/>
                    <a:pt x="4" y="13"/>
                    <a:pt x="4" y="13"/>
                  </a:cubicBezTo>
                  <a:cubicBezTo>
                    <a:pt x="5" y="13"/>
                    <a:pt x="5" y="9"/>
                    <a:pt x="5" y="9"/>
                  </a:cubicBezTo>
                  <a:cubicBezTo>
                    <a:pt x="5" y="8"/>
                    <a:pt x="5" y="8"/>
                    <a:pt x="5" y="8"/>
                  </a:cubicBezTo>
                  <a:cubicBezTo>
                    <a:pt x="5" y="8"/>
                    <a:pt x="4" y="8"/>
                    <a:pt x="4" y="8"/>
                  </a:cubicBezTo>
                  <a:cubicBezTo>
                    <a:pt x="4" y="10"/>
                    <a:pt x="4" y="11"/>
                    <a:pt x="3" y="11"/>
                  </a:cubicBezTo>
                  <a:cubicBezTo>
                    <a:pt x="3" y="11"/>
                    <a:pt x="3" y="11"/>
                    <a:pt x="3" y="11"/>
                  </a:cubicBezTo>
                  <a:cubicBezTo>
                    <a:pt x="3" y="11"/>
                    <a:pt x="3" y="11"/>
                    <a:pt x="3" y="11"/>
                  </a:cubicBezTo>
                  <a:cubicBezTo>
                    <a:pt x="3" y="11"/>
                    <a:pt x="2" y="11"/>
                    <a:pt x="2" y="8"/>
                  </a:cubicBezTo>
                  <a:moveTo>
                    <a:pt x="2" y="0"/>
                  </a:moveTo>
                  <a:cubicBezTo>
                    <a:pt x="2" y="0"/>
                    <a:pt x="2" y="1"/>
                    <a:pt x="1" y="1"/>
                  </a:cubicBezTo>
                  <a:cubicBezTo>
                    <a:pt x="1" y="1"/>
                    <a:pt x="1" y="1"/>
                    <a:pt x="1" y="1"/>
                  </a:cubicBezTo>
                  <a:cubicBezTo>
                    <a:pt x="1" y="2"/>
                    <a:pt x="1" y="2"/>
                    <a:pt x="1" y="3"/>
                  </a:cubicBezTo>
                  <a:cubicBezTo>
                    <a:pt x="1" y="3"/>
                    <a:pt x="2" y="3"/>
                    <a:pt x="2" y="3"/>
                  </a:cubicBezTo>
                  <a:cubicBezTo>
                    <a:pt x="2" y="2"/>
                    <a:pt x="2" y="1"/>
                    <a:pt x="3" y="1"/>
                  </a:cubicBezTo>
                  <a:cubicBezTo>
                    <a:pt x="3" y="1"/>
                    <a:pt x="3" y="1"/>
                    <a:pt x="3" y="1"/>
                  </a:cubicBezTo>
                  <a:cubicBezTo>
                    <a:pt x="3" y="1"/>
                    <a:pt x="3" y="1"/>
                    <a:pt x="3" y="1"/>
                  </a:cubicBezTo>
                  <a:cubicBezTo>
                    <a:pt x="3" y="1"/>
                    <a:pt x="3" y="1"/>
                    <a:pt x="3"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7" name="Freeform 443"/>
            <p:cNvSpPr/>
            <p:nvPr/>
          </p:nvSpPr>
          <p:spPr bwMode="auto">
            <a:xfrm>
              <a:off x="894" y="1424"/>
              <a:ext cx="5" cy="6"/>
            </a:xfrm>
            <a:custGeom>
              <a:avLst/>
              <a:gdLst>
                <a:gd name="T0" fmla="*/ 1 w 3"/>
                <a:gd name="T1" fmla="*/ 0 h 4"/>
                <a:gd name="T2" fmla="*/ 0 w 3"/>
                <a:gd name="T3" fmla="*/ 2 h 4"/>
                <a:gd name="T4" fmla="*/ 1 w 3"/>
                <a:gd name="T5" fmla="*/ 4 h 4"/>
                <a:gd name="T6" fmla="*/ 2 w 3"/>
                <a:gd name="T7" fmla="*/ 2 h 4"/>
                <a:gd name="T8" fmla="*/ 3 w 3"/>
                <a:gd name="T9" fmla="*/ 2 h 4"/>
                <a:gd name="T10" fmla="*/ 3 w 3"/>
                <a:gd name="T11" fmla="*/ 2 h 4"/>
                <a:gd name="T12" fmla="*/ 3 w 3"/>
                <a:gd name="T13" fmla="*/ 0 h 4"/>
                <a:gd name="T14" fmla="*/ 3 w 3"/>
                <a:gd name="T15" fmla="*/ 0 h 4"/>
                <a:gd name="T16" fmla="*/ 2 w 3"/>
                <a:gd name="T17" fmla="*/ 1 h 4"/>
                <a:gd name="T18" fmla="*/ 2 w 3"/>
                <a:gd name="T19" fmla="*/ 3 h 4"/>
                <a:gd name="T20" fmla="*/ 1 w 3"/>
                <a:gd name="T21" fmla="*/ 0 h 4"/>
                <a:gd name="T22" fmla="*/ 1 w 3"/>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4">
                  <a:moveTo>
                    <a:pt x="1" y="0"/>
                  </a:moveTo>
                  <a:cubicBezTo>
                    <a:pt x="1" y="0"/>
                    <a:pt x="1" y="1"/>
                    <a:pt x="0" y="2"/>
                  </a:cubicBezTo>
                  <a:cubicBezTo>
                    <a:pt x="0" y="2"/>
                    <a:pt x="1" y="4"/>
                    <a:pt x="1" y="4"/>
                  </a:cubicBezTo>
                  <a:cubicBezTo>
                    <a:pt x="2" y="4"/>
                    <a:pt x="3" y="3"/>
                    <a:pt x="2" y="2"/>
                  </a:cubicBezTo>
                  <a:cubicBezTo>
                    <a:pt x="2" y="2"/>
                    <a:pt x="3" y="2"/>
                    <a:pt x="3" y="2"/>
                  </a:cubicBezTo>
                  <a:cubicBezTo>
                    <a:pt x="3" y="2"/>
                    <a:pt x="3" y="2"/>
                    <a:pt x="3" y="2"/>
                  </a:cubicBezTo>
                  <a:cubicBezTo>
                    <a:pt x="3" y="2"/>
                    <a:pt x="3" y="1"/>
                    <a:pt x="3" y="0"/>
                  </a:cubicBezTo>
                  <a:cubicBezTo>
                    <a:pt x="3" y="0"/>
                    <a:pt x="3" y="0"/>
                    <a:pt x="3" y="0"/>
                  </a:cubicBezTo>
                  <a:cubicBezTo>
                    <a:pt x="3" y="0"/>
                    <a:pt x="3" y="1"/>
                    <a:pt x="2" y="1"/>
                  </a:cubicBezTo>
                  <a:cubicBezTo>
                    <a:pt x="2" y="2"/>
                    <a:pt x="2" y="3"/>
                    <a:pt x="2" y="3"/>
                  </a:cubicBezTo>
                  <a:cubicBezTo>
                    <a:pt x="2" y="3"/>
                    <a:pt x="1" y="3"/>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8" name="Freeform 444"/>
            <p:cNvSpPr/>
            <p:nvPr/>
          </p:nvSpPr>
          <p:spPr bwMode="auto">
            <a:xfrm>
              <a:off x="877" y="1469"/>
              <a:ext cx="13" cy="15"/>
            </a:xfrm>
            <a:custGeom>
              <a:avLst/>
              <a:gdLst>
                <a:gd name="T0" fmla="*/ 6 w 9"/>
                <a:gd name="T1" fmla="*/ 0 h 10"/>
                <a:gd name="T2" fmla="*/ 6 w 9"/>
                <a:gd name="T3" fmla="*/ 0 h 10"/>
                <a:gd name="T4" fmla="*/ 6 w 9"/>
                <a:gd name="T5" fmla="*/ 0 h 10"/>
                <a:gd name="T6" fmla="*/ 5 w 9"/>
                <a:gd name="T7" fmla="*/ 0 h 10"/>
                <a:gd name="T8" fmla="*/ 5 w 9"/>
                <a:gd name="T9" fmla="*/ 0 h 10"/>
                <a:gd name="T10" fmla="*/ 0 w 9"/>
                <a:gd name="T11" fmla="*/ 1 h 10"/>
                <a:gd name="T12" fmla="*/ 0 w 9"/>
                <a:gd name="T13" fmla="*/ 1 h 10"/>
                <a:gd name="T14" fmla="*/ 0 w 9"/>
                <a:gd name="T15" fmla="*/ 1 h 10"/>
                <a:gd name="T16" fmla="*/ 0 w 9"/>
                <a:gd name="T17" fmla="*/ 1 h 10"/>
                <a:gd name="T18" fmla="*/ 0 w 9"/>
                <a:gd name="T19" fmla="*/ 1 h 10"/>
                <a:gd name="T20" fmla="*/ 0 w 9"/>
                <a:gd name="T21" fmla="*/ 1 h 10"/>
                <a:gd name="T22" fmla="*/ 0 w 9"/>
                <a:gd name="T23" fmla="*/ 1 h 10"/>
                <a:gd name="T24" fmla="*/ 2 w 9"/>
                <a:gd name="T25" fmla="*/ 10 h 10"/>
                <a:gd name="T26" fmla="*/ 2 w 9"/>
                <a:gd name="T27" fmla="*/ 10 h 10"/>
                <a:gd name="T28" fmla="*/ 8 w 9"/>
                <a:gd name="T29" fmla="*/ 3 h 10"/>
                <a:gd name="T30" fmla="*/ 8 w 9"/>
                <a:gd name="T31" fmla="*/ 3 h 10"/>
                <a:gd name="T32" fmla="*/ 6 w 9"/>
                <a:gd name="T33" fmla="*/ 0 h 10"/>
                <a:gd name="T34" fmla="*/ 6 w 9"/>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10">
                  <a:moveTo>
                    <a:pt x="6" y="0"/>
                  </a:moveTo>
                  <a:cubicBezTo>
                    <a:pt x="6" y="0"/>
                    <a:pt x="6" y="0"/>
                    <a:pt x="6" y="0"/>
                  </a:cubicBezTo>
                  <a:cubicBezTo>
                    <a:pt x="6" y="0"/>
                    <a:pt x="6" y="0"/>
                    <a:pt x="6" y="0"/>
                  </a:cubicBezTo>
                  <a:cubicBezTo>
                    <a:pt x="5" y="0"/>
                    <a:pt x="5" y="0"/>
                    <a:pt x="5" y="0"/>
                  </a:cubicBezTo>
                  <a:cubicBezTo>
                    <a:pt x="5" y="0"/>
                    <a:pt x="5" y="0"/>
                    <a:pt x="5" y="0"/>
                  </a:cubicBezTo>
                  <a:cubicBezTo>
                    <a:pt x="3" y="0"/>
                    <a:pt x="2"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5"/>
                    <a:pt x="1" y="9"/>
                    <a:pt x="2" y="10"/>
                  </a:cubicBezTo>
                  <a:cubicBezTo>
                    <a:pt x="2" y="10"/>
                    <a:pt x="2" y="10"/>
                    <a:pt x="2" y="10"/>
                  </a:cubicBezTo>
                  <a:cubicBezTo>
                    <a:pt x="3" y="7"/>
                    <a:pt x="7" y="6"/>
                    <a:pt x="8" y="3"/>
                  </a:cubicBezTo>
                  <a:cubicBezTo>
                    <a:pt x="8" y="3"/>
                    <a:pt x="8" y="3"/>
                    <a:pt x="8" y="3"/>
                  </a:cubicBezTo>
                  <a:cubicBezTo>
                    <a:pt x="9" y="0"/>
                    <a:pt x="8"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9" name="Freeform 445"/>
            <p:cNvSpPr/>
            <p:nvPr/>
          </p:nvSpPr>
          <p:spPr bwMode="auto">
            <a:xfrm>
              <a:off x="874" y="1427"/>
              <a:ext cx="29" cy="57"/>
            </a:xfrm>
            <a:custGeom>
              <a:avLst/>
              <a:gdLst>
                <a:gd name="T0" fmla="*/ 17 w 20"/>
                <a:gd name="T1" fmla="*/ 0 h 39"/>
                <a:gd name="T2" fmla="*/ 17 w 20"/>
                <a:gd name="T3" fmla="*/ 2 h 39"/>
                <a:gd name="T4" fmla="*/ 16 w 20"/>
                <a:gd name="T5" fmla="*/ 2 h 39"/>
                <a:gd name="T6" fmla="*/ 15 w 20"/>
                <a:gd name="T7" fmla="*/ 2 h 39"/>
                <a:gd name="T8" fmla="*/ 15 w 20"/>
                <a:gd name="T9" fmla="*/ 3 h 39"/>
                <a:gd name="T10" fmla="*/ 10 w 20"/>
                <a:gd name="T11" fmla="*/ 7 h 39"/>
                <a:gd name="T12" fmla="*/ 11 w 20"/>
                <a:gd name="T13" fmla="*/ 7 h 39"/>
                <a:gd name="T14" fmla="*/ 13 w 20"/>
                <a:gd name="T15" fmla="*/ 7 h 39"/>
                <a:gd name="T16" fmla="*/ 14 w 20"/>
                <a:gd name="T17" fmla="*/ 11 h 39"/>
                <a:gd name="T18" fmla="*/ 11 w 20"/>
                <a:gd name="T19" fmla="*/ 17 h 39"/>
                <a:gd name="T20" fmla="*/ 12 w 20"/>
                <a:gd name="T21" fmla="*/ 18 h 39"/>
                <a:gd name="T22" fmla="*/ 8 w 20"/>
                <a:gd name="T23" fmla="*/ 22 h 39"/>
                <a:gd name="T24" fmla="*/ 9 w 20"/>
                <a:gd name="T25" fmla="*/ 22 h 39"/>
                <a:gd name="T26" fmla="*/ 14 w 20"/>
                <a:gd name="T27" fmla="*/ 26 h 39"/>
                <a:gd name="T28" fmla="*/ 10 w 20"/>
                <a:gd name="T29" fmla="*/ 24 h 39"/>
                <a:gd name="T30" fmla="*/ 5 w 20"/>
                <a:gd name="T31" fmla="*/ 27 h 39"/>
                <a:gd name="T32" fmla="*/ 5 w 20"/>
                <a:gd name="T33" fmla="*/ 27 h 39"/>
                <a:gd name="T34" fmla="*/ 2 w 20"/>
                <a:gd name="T35" fmla="*/ 28 h 39"/>
                <a:gd name="T36" fmla="*/ 2 w 20"/>
                <a:gd name="T37" fmla="*/ 28 h 39"/>
                <a:gd name="T38" fmla="*/ 2 w 20"/>
                <a:gd name="T39" fmla="*/ 28 h 39"/>
                <a:gd name="T40" fmla="*/ 2 w 20"/>
                <a:gd name="T41" fmla="*/ 30 h 39"/>
                <a:gd name="T42" fmla="*/ 2 w 20"/>
                <a:gd name="T43" fmla="*/ 30 h 39"/>
                <a:gd name="T44" fmla="*/ 2 w 20"/>
                <a:gd name="T45" fmla="*/ 30 h 39"/>
                <a:gd name="T46" fmla="*/ 2 w 20"/>
                <a:gd name="T47" fmla="*/ 30 h 39"/>
                <a:gd name="T48" fmla="*/ 2 w 20"/>
                <a:gd name="T49" fmla="*/ 30 h 39"/>
                <a:gd name="T50" fmla="*/ 7 w 20"/>
                <a:gd name="T51" fmla="*/ 29 h 39"/>
                <a:gd name="T52" fmla="*/ 7 w 20"/>
                <a:gd name="T53" fmla="*/ 29 h 39"/>
                <a:gd name="T54" fmla="*/ 8 w 20"/>
                <a:gd name="T55" fmla="*/ 29 h 39"/>
                <a:gd name="T56" fmla="*/ 8 w 20"/>
                <a:gd name="T57" fmla="*/ 29 h 39"/>
                <a:gd name="T58" fmla="*/ 8 w 20"/>
                <a:gd name="T59" fmla="*/ 29 h 39"/>
                <a:gd name="T60" fmla="*/ 8 w 20"/>
                <a:gd name="T61" fmla="*/ 29 h 39"/>
                <a:gd name="T62" fmla="*/ 8 w 20"/>
                <a:gd name="T63" fmla="*/ 29 h 39"/>
                <a:gd name="T64" fmla="*/ 8 w 20"/>
                <a:gd name="T65" fmla="*/ 29 h 39"/>
                <a:gd name="T66" fmla="*/ 10 w 20"/>
                <a:gd name="T67" fmla="*/ 32 h 39"/>
                <a:gd name="T68" fmla="*/ 10 w 20"/>
                <a:gd name="T69" fmla="*/ 32 h 39"/>
                <a:gd name="T70" fmla="*/ 4 w 20"/>
                <a:gd name="T71" fmla="*/ 39 h 39"/>
                <a:gd name="T72" fmla="*/ 4 w 20"/>
                <a:gd name="T73" fmla="*/ 39 h 39"/>
                <a:gd name="T74" fmla="*/ 12 w 20"/>
                <a:gd name="T75" fmla="*/ 37 h 39"/>
                <a:gd name="T76" fmla="*/ 19 w 20"/>
                <a:gd name="T77" fmla="*/ 38 h 39"/>
                <a:gd name="T78" fmla="*/ 19 w 20"/>
                <a:gd name="T79" fmla="*/ 38 h 39"/>
                <a:gd name="T80" fmla="*/ 19 w 20"/>
                <a:gd name="T81" fmla="*/ 38 h 39"/>
                <a:gd name="T82" fmla="*/ 18 w 20"/>
                <a:gd name="T83" fmla="*/ 38 h 39"/>
                <a:gd name="T84" fmla="*/ 18 w 20"/>
                <a:gd name="T85" fmla="*/ 35 h 39"/>
                <a:gd name="T86" fmla="*/ 17 w 20"/>
                <a:gd name="T87" fmla="*/ 31 h 39"/>
                <a:gd name="T88" fmla="*/ 16 w 20"/>
                <a:gd name="T89" fmla="*/ 25 h 39"/>
                <a:gd name="T90" fmla="*/ 17 w 20"/>
                <a:gd name="T91" fmla="*/ 17 h 39"/>
                <a:gd name="T92" fmla="*/ 17 w 20"/>
                <a:gd name="T93" fmla="*/ 6 h 39"/>
                <a:gd name="T94" fmla="*/ 16 w 20"/>
                <a:gd name="T95" fmla="*/ 6 h 39"/>
                <a:gd name="T96" fmla="*/ 17 w 20"/>
                <a:gd name="T97" fmla="*/ 5 h 39"/>
                <a:gd name="T98" fmla="*/ 17 w 20"/>
                <a:gd name="T99" fmla="*/ 5 h 39"/>
                <a:gd name="T100" fmla="*/ 17 w 20"/>
                <a:gd name="T10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 h="39">
                  <a:moveTo>
                    <a:pt x="17" y="0"/>
                  </a:moveTo>
                  <a:cubicBezTo>
                    <a:pt x="17" y="2"/>
                    <a:pt x="17" y="2"/>
                    <a:pt x="17" y="2"/>
                  </a:cubicBezTo>
                  <a:cubicBezTo>
                    <a:pt x="16" y="2"/>
                    <a:pt x="16" y="2"/>
                    <a:pt x="16" y="2"/>
                  </a:cubicBezTo>
                  <a:cubicBezTo>
                    <a:pt x="16" y="2"/>
                    <a:pt x="16" y="2"/>
                    <a:pt x="15" y="2"/>
                  </a:cubicBezTo>
                  <a:cubicBezTo>
                    <a:pt x="15" y="3"/>
                    <a:pt x="15" y="3"/>
                    <a:pt x="15" y="3"/>
                  </a:cubicBezTo>
                  <a:cubicBezTo>
                    <a:pt x="1" y="7"/>
                    <a:pt x="7" y="7"/>
                    <a:pt x="10" y="7"/>
                  </a:cubicBezTo>
                  <a:cubicBezTo>
                    <a:pt x="10" y="7"/>
                    <a:pt x="11" y="7"/>
                    <a:pt x="11" y="7"/>
                  </a:cubicBezTo>
                  <a:cubicBezTo>
                    <a:pt x="12" y="7"/>
                    <a:pt x="12" y="7"/>
                    <a:pt x="13" y="7"/>
                  </a:cubicBezTo>
                  <a:cubicBezTo>
                    <a:pt x="20" y="7"/>
                    <a:pt x="14" y="11"/>
                    <a:pt x="14" y="11"/>
                  </a:cubicBezTo>
                  <a:cubicBezTo>
                    <a:pt x="6" y="15"/>
                    <a:pt x="11" y="17"/>
                    <a:pt x="11" y="17"/>
                  </a:cubicBezTo>
                  <a:cubicBezTo>
                    <a:pt x="18" y="17"/>
                    <a:pt x="12" y="18"/>
                    <a:pt x="12" y="18"/>
                  </a:cubicBezTo>
                  <a:cubicBezTo>
                    <a:pt x="0" y="20"/>
                    <a:pt x="8" y="22"/>
                    <a:pt x="8" y="22"/>
                  </a:cubicBezTo>
                  <a:cubicBezTo>
                    <a:pt x="8" y="22"/>
                    <a:pt x="9" y="22"/>
                    <a:pt x="9" y="22"/>
                  </a:cubicBezTo>
                  <a:cubicBezTo>
                    <a:pt x="13" y="22"/>
                    <a:pt x="14" y="26"/>
                    <a:pt x="14" y="26"/>
                  </a:cubicBezTo>
                  <a:cubicBezTo>
                    <a:pt x="13" y="24"/>
                    <a:pt x="11" y="24"/>
                    <a:pt x="10" y="24"/>
                  </a:cubicBezTo>
                  <a:cubicBezTo>
                    <a:pt x="8" y="24"/>
                    <a:pt x="6" y="25"/>
                    <a:pt x="5" y="27"/>
                  </a:cubicBezTo>
                  <a:cubicBezTo>
                    <a:pt x="5" y="27"/>
                    <a:pt x="5" y="27"/>
                    <a:pt x="5" y="27"/>
                  </a:cubicBezTo>
                  <a:cubicBezTo>
                    <a:pt x="4" y="27"/>
                    <a:pt x="2" y="27"/>
                    <a:pt x="2" y="28"/>
                  </a:cubicBezTo>
                  <a:cubicBezTo>
                    <a:pt x="2" y="28"/>
                    <a:pt x="2" y="28"/>
                    <a:pt x="2" y="28"/>
                  </a:cubicBezTo>
                  <a:cubicBezTo>
                    <a:pt x="2" y="28"/>
                    <a:pt x="2" y="28"/>
                    <a:pt x="2" y="28"/>
                  </a:cubicBezTo>
                  <a:cubicBezTo>
                    <a:pt x="2" y="28"/>
                    <a:pt x="2" y="29"/>
                    <a:pt x="2" y="30"/>
                  </a:cubicBezTo>
                  <a:cubicBezTo>
                    <a:pt x="2" y="30"/>
                    <a:pt x="2" y="30"/>
                    <a:pt x="2" y="30"/>
                  </a:cubicBezTo>
                  <a:cubicBezTo>
                    <a:pt x="2" y="30"/>
                    <a:pt x="2" y="30"/>
                    <a:pt x="2" y="30"/>
                  </a:cubicBezTo>
                  <a:cubicBezTo>
                    <a:pt x="2" y="30"/>
                    <a:pt x="2" y="30"/>
                    <a:pt x="2" y="30"/>
                  </a:cubicBezTo>
                  <a:cubicBezTo>
                    <a:pt x="2" y="30"/>
                    <a:pt x="2" y="30"/>
                    <a:pt x="2" y="30"/>
                  </a:cubicBezTo>
                  <a:cubicBezTo>
                    <a:pt x="4" y="30"/>
                    <a:pt x="5" y="29"/>
                    <a:pt x="7" y="29"/>
                  </a:cubicBezTo>
                  <a:cubicBezTo>
                    <a:pt x="7" y="29"/>
                    <a:pt x="7" y="29"/>
                    <a:pt x="7" y="29"/>
                  </a:cubicBezTo>
                  <a:cubicBezTo>
                    <a:pt x="7" y="29"/>
                    <a:pt x="7" y="29"/>
                    <a:pt x="8" y="29"/>
                  </a:cubicBezTo>
                  <a:cubicBezTo>
                    <a:pt x="8" y="29"/>
                    <a:pt x="8" y="29"/>
                    <a:pt x="8" y="29"/>
                  </a:cubicBezTo>
                  <a:cubicBezTo>
                    <a:pt x="8" y="29"/>
                    <a:pt x="8" y="29"/>
                    <a:pt x="8" y="29"/>
                  </a:cubicBezTo>
                  <a:cubicBezTo>
                    <a:pt x="8" y="29"/>
                    <a:pt x="8" y="29"/>
                    <a:pt x="8" y="29"/>
                  </a:cubicBezTo>
                  <a:cubicBezTo>
                    <a:pt x="8" y="29"/>
                    <a:pt x="8" y="29"/>
                    <a:pt x="8" y="29"/>
                  </a:cubicBezTo>
                  <a:cubicBezTo>
                    <a:pt x="8" y="29"/>
                    <a:pt x="8" y="29"/>
                    <a:pt x="8" y="29"/>
                  </a:cubicBezTo>
                  <a:cubicBezTo>
                    <a:pt x="10" y="29"/>
                    <a:pt x="11" y="29"/>
                    <a:pt x="10" y="32"/>
                  </a:cubicBezTo>
                  <a:cubicBezTo>
                    <a:pt x="10" y="32"/>
                    <a:pt x="10" y="32"/>
                    <a:pt x="10" y="32"/>
                  </a:cubicBezTo>
                  <a:cubicBezTo>
                    <a:pt x="9" y="35"/>
                    <a:pt x="5" y="36"/>
                    <a:pt x="4" y="39"/>
                  </a:cubicBezTo>
                  <a:cubicBezTo>
                    <a:pt x="4" y="39"/>
                    <a:pt x="4" y="39"/>
                    <a:pt x="4" y="39"/>
                  </a:cubicBezTo>
                  <a:cubicBezTo>
                    <a:pt x="5" y="38"/>
                    <a:pt x="9" y="37"/>
                    <a:pt x="12" y="37"/>
                  </a:cubicBezTo>
                  <a:cubicBezTo>
                    <a:pt x="15" y="37"/>
                    <a:pt x="19" y="38"/>
                    <a:pt x="19" y="38"/>
                  </a:cubicBezTo>
                  <a:cubicBezTo>
                    <a:pt x="19" y="38"/>
                    <a:pt x="19" y="38"/>
                    <a:pt x="19" y="38"/>
                  </a:cubicBezTo>
                  <a:cubicBezTo>
                    <a:pt x="19" y="38"/>
                    <a:pt x="19" y="38"/>
                    <a:pt x="19" y="38"/>
                  </a:cubicBezTo>
                  <a:cubicBezTo>
                    <a:pt x="19" y="38"/>
                    <a:pt x="19" y="38"/>
                    <a:pt x="18" y="38"/>
                  </a:cubicBezTo>
                  <a:cubicBezTo>
                    <a:pt x="17" y="38"/>
                    <a:pt x="17" y="37"/>
                    <a:pt x="18" y="35"/>
                  </a:cubicBezTo>
                  <a:cubicBezTo>
                    <a:pt x="18" y="35"/>
                    <a:pt x="17" y="33"/>
                    <a:pt x="17" y="31"/>
                  </a:cubicBezTo>
                  <a:cubicBezTo>
                    <a:pt x="17" y="30"/>
                    <a:pt x="16" y="28"/>
                    <a:pt x="16" y="25"/>
                  </a:cubicBezTo>
                  <a:cubicBezTo>
                    <a:pt x="16" y="22"/>
                    <a:pt x="16" y="18"/>
                    <a:pt x="17" y="17"/>
                  </a:cubicBezTo>
                  <a:cubicBezTo>
                    <a:pt x="17" y="17"/>
                    <a:pt x="18" y="6"/>
                    <a:pt x="17" y="6"/>
                  </a:cubicBezTo>
                  <a:cubicBezTo>
                    <a:pt x="16" y="6"/>
                    <a:pt x="16" y="6"/>
                    <a:pt x="16" y="6"/>
                  </a:cubicBezTo>
                  <a:cubicBezTo>
                    <a:pt x="16" y="6"/>
                    <a:pt x="17" y="6"/>
                    <a:pt x="17" y="5"/>
                  </a:cubicBezTo>
                  <a:cubicBezTo>
                    <a:pt x="17" y="5"/>
                    <a:pt x="17" y="5"/>
                    <a:pt x="17" y="5"/>
                  </a:cubicBezTo>
                  <a:cubicBezTo>
                    <a:pt x="18" y="1"/>
                    <a:pt x="18"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0" name="Freeform 446"/>
            <p:cNvSpPr/>
            <p:nvPr/>
          </p:nvSpPr>
          <p:spPr bwMode="auto">
            <a:xfrm>
              <a:off x="896" y="1427"/>
              <a:ext cx="3" cy="3"/>
            </a:xfrm>
            <a:custGeom>
              <a:avLst/>
              <a:gdLst>
                <a:gd name="T0" fmla="*/ 2 w 2"/>
                <a:gd name="T1" fmla="*/ 0 h 2"/>
                <a:gd name="T2" fmla="*/ 1 w 2"/>
                <a:gd name="T3" fmla="*/ 0 h 2"/>
                <a:gd name="T4" fmla="*/ 0 w 2"/>
                <a:gd name="T5" fmla="*/ 2 h 2"/>
                <a:gd name="T6" fmla="*/ 1 w 2"/>
                <a:gd name="T7" fmla="*/ 2 h 2"/>
                <a:gd name="T8" fmla="*/ 2 w 2"/>
                <a:gd name="T9" fmla="*/ 2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2" y="0"/>
                    <a:pt x="1" y="0"/>
                    <a:pt x="1" y="0"/>
                  </a:cubicBezTo>
                  <a:cubicBezTo>
                    <a:pt x="2" y="1"/>
                    <a:pt x="1" y="2"/>
                    <a:pt x="0" y="2"/>
                  </a:cubicBezTo>
                  <a:cubicBezTo>
                    <a:pt x="1" y="2"/>
                    <a:pt x="1" y="2"/>
                    <a:pt x="1" y="2"/>
                  </a:cubicBezTo>
                  <a:cubicBezTo>
                    <a:pt x="1" y="2"/>
                    <a:pt x="1" y="2"/>
                    <a:pt x="2" y="2"/>
                  </a:cubicBezTo>
                  <a:cubicBezTo>
                    <a:pt x="2" y="2"/>
                    <a:pt x="2" y="2"/>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1" name="Freeform 447"/>
            <p:cNvSpPr>
              <a:spLocks noEditPoints="1"/>
            </p:cNvSpPr>
            <p:nvPr/>
          </p:nvSpPr>
          <p:spPr bwMode="auto">
            <a:xfrm>
              <a:off x="877" y="1469"/>
              <a:ext cx="11" cy="15"/>
            </a:xfrm>
            <a:custGeom>
              <a:avLst/>
              <a:gdLst>
                <a:gd name="T0" fmla="*/ 8 w 8"/>
                <a:gd name="T1" fmla="*/ 3 h 10"/>
                <a:gd name="T2" fmla="*/ 8 w 8"/>
                <a:gd name="T3" fmla="*/ 3 h 10"/>
                <a:gd name="T4" fmla="*/ 2 w 8"/>
                <a:gd name="T5" fmla="*/ 10 h 10"/>
                <a:gd name="T6" fmla="*/ 2 w 8"/>
                <a:gd name="T7" fmla="*/ 10 h 10"/>
                <a:gd name="T8" fmla="*/ 8 w 8"/>
                <a:gd name="T9" fmla="*/ 3 h 10"/>
                <a:gd name="T10" fmla="*/ 8 w 8"/>
                <a:gd name="T11" fmla="*/ 3 h 10"/>
                <a:gd name="T12" fmla="*/ 0 w 8"/>
                <a:gd name="T13" fmla="*/ 1 h 10"/>
                <a:gd name="T14" fmla="*/ 0 w 8"/>
                <a:gd name="T15" fmla="*/ 1 h 10"/>
                <a:gd name="T16" fmla="*/ 0 w 8"/>
                <a:gd name="T17" fmla="*/ 1 h 10"/>
                <a:gd name="T18" fmla="*/ 0 w 8"/>
                <a:gd name="T19" fmla="*/ 1 h 10"/>
                <a:gd name="T20" fmla="*/ 0 w 8"/>
                <a:gd name="T21" fmla="*/ 1 h 10"/>
                <a:gd name="T22" fmla="*/ 0 w 8"/>
                <a:gd name="T23" fmla="*/ 1 h 10"/>
                <a:gd name="T24" fmla="*/ 5 w 8"/>
                <a:gd name="T25" fmla="*/ 0 h 10"/>
                <a:gd name="T26" fmla="*/ 5 w 8"/>
                <a:gd name="T27" fmla="*/ 0 h 10"/>
                <a:gd name="T28" fmla="*/ 5 w 8"/>
                <a:gd name="T29" fmla="*/ 0 h 10"/>
                <a:gd name="T30" fmla="*/ 6 w 8"/>
                <a:gd name="T31" fmla="*/ 0 h 10"/>
                <a:gd name="T32" fmla="*/ 6 w 8"/>
                <a:gd name="T33" fmla="*/ 0 h 10"/>
                <a:gd name="T34" fmla="*/ 6 w 8"/>
                <a:gd name="T35" fmla="*/ 0 h 10"/>
                <a:gd name="T36" fmla="*/ 6 w 8"/>
                <a:gd name="T37" fmla="*/ 0 h 10"/>
                <a:gd name="T38" fmla="*/ 6 w 8"/>
                <a:gd name="T39" fmla="*/ 0 h 10"/>
                <a:gd name="T40" fmla="*/ 6 w 8"/>
                <a:gd name="T41" fmla="*/ 0 h 10"/>
                <a:gd name="T42" fmla="*/ 6 w 8"/>
                <a:gd name="T4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10">
                  <a:moveTo>
                    <a:pt x="8" y="3"/>
                  </a:moveTo>
                  <a:cubicBezTo>
                    <a:pt x="8" y="3"/>
                    <a:pt x="8" y="3"/>
                    <a:pt x="8" y="3"/>
                  </a:cubicBezTo>
                  <a:cubicBezTo>
                    <a:pt x="7" y="6"/>
                    <a:pt x="3" y="7"/>
                    <a:pt x="2" y="10"/>
                  </a:cubicBezTo>
                  <a:cubicBezTo>
                    <a:pt x="2" y="10"/>
                    <a:pt x="2" y="10"/>
                    <a:pt x="2" y="10"/>
                  </a:cubicBezTo>
                  <a:cubicBezTo>
                    <a:pt x="3" y="7"/>
                    <a:pt x="7" y="6"/>
                    <a:pt x="8" y="3"/>
                  </a:cubicBezTo>
                  <a:cubicBezTo>
                    <a:pt x="8" y="3"/>
                    <a:pt x="8" y="3"/>
                    <a:pt x="8" y="3"/>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5" y="0"/>
                  </a:moveTo>
                  <a:cubicBezTo>
                    <a:pt x="5" y="0"/>
                    <a:pt x="5" y="0"/>
                    <a:pt x="5" y="0"/>
                  </a:cubicBezTo>
                  <a:cubicBezTo>
                    <a:pt x="5" y="0"/>
                    <a:pt x="5" y="0"/>
                    <a:pt x="5"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2" name="Freeform 448"/>
            <p:cNvSpPr>
              <a:spLocks noEditPoints="1"/>
            </p:cNvSpPr>
            <p:nvPr/>
          </p:nvSpPr>
          <p:spPr bwMode="auto">
            <a:xfrm>
              <a:off x="903" y="1479"/>
              <a:ext cx="3" cy="3"/>
            </a:xfrm>
            <a:custGeom>
              <a:avLst/>
              <a:gdLst>
                <a:gd name="T0" fmla="*/ 2 w 2"/>
                <a:gd name="T1" fmla="*/ 1 h 2"/>
                <a:gd name="T2" fmla="*/ 0 w 2"/>
                <a:gd name="T3" fmla="*/ 2 h 2"/>
                <a:gd name="T4" fmla="*/ 2 w 2"/>
                <a:gd name="T5" fmla="*/ 1 h 2"/>
                <a:gd name="T6" fmla="*/ 2 w 2"/>
                <a:gd name="T7" fmla="*/ 0 h 2"/>
                <a:gd name="T8" fmla="*/ 2 w 2"/>
                <a:gd name="T9" fmla="*/ 1 h 2"/>
                <a:gd name="T10" fmla="*/ 2 w 2"/>
                <a:gd name="T11" fmla="*/ 1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1"/>
                  </a:moveTo>
                  <a:cubicBezTo>
                    <a:pt x="1" y="2"/>
                    <a:pt x="0" y="2"/>
                    <a:pt x="0" y="2"/>
                  </a:cubicBezTo>
                  <a:cubicBezTo>
                    <a:pt x="0" y="2"/>
                    <a:pt x="1" y="2"/>
                    <a:pt x="2" y="1"/>
                  </a:cubicBezTo>
                  <a:moveTo>
                    <a:pt x="2" y="0"/>
                  </a:moveTo>
                  <a:cubicBezTo>
                    <a:pt x="2" y="0"/>
                    <a:pt x="2" y="0"/>
                    <a:pt x="2" y="1"/>
                  </a:cubicBezTo>
                  <a:cubicBezTo>
                    <a:pt x="2" y="1"/>
                    <a:pt x="2" y="1"/>
                    <a:pt x="2"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3" name="Freeform 449"/>
            <p:cNvSpPr>
              <a:spLocks noEditPoints="1"/>
            </p:cNvSpPr>
            <p:nvPr/>
          </p:nvSpPr>
          <p:spPr bwMode="auto">
            <a:xfrm>
              <a:off x="890" y="1481"/>
              <a:ext cx="17" cy="9"/>
            </a:xfrm>
            <a:custGeom>
              <a:avLst/>
              <a:gdLst>
                <a:gd name="T0" fmla="*/ 9 w 12"/>
                <a:gd name="T1" fmla="*/ 1 h 6"/>
                <a:gd name="T2" fmla="*/ 11 w 12"/>
                <a:gd name="T3" fmla="*/ 0 h 6"/>
                <a:gd name="T4" fmla="*/ 9 w 12"/>
                <a:gd name="T5" fmla="*/ 1 h 6"/>
                <a:gd name="T6" fmla="*/ 11 w 12"/>
                <a:gd name="T7" fmla="*/ 0 h 6"/>
                <a:gd name="T8" fmla="*/ 8 w 12"/>
                <a:gd name="T9" fmla="*/ 1 h 6"/>
                <a:gd name="T10" fmla="*/ 8 w 12"/>
                <a:gd name="T11" fmla="*/ 1 h 6"/>
                <a:gd name="T12" fmla="*/ 8 w 12"/>
                <a:gd name="T13" fmla="*/ 1 h 6"/>
                <a:gd name="T14" fmla="*/ 8 w 12"/>
                <a:gd name="T15" fmla="*/ 1 h 6"/>
                <a:gd name="T16" fmla="*/ 8 w 12"/>
                <a:gd name="T17" fmla="*/ 1 h 6"/>
                <a:gd name="T18" fmla="*/ 0 w 12"/>
                <a:gd name="T19" fmla="*/ 6 h 6"/>
                <a:gd name="T20" fmla="*/ 1 w 12"/>
                <a:gd name="T21" fmla="*/ 6 h 6"/>
                <a:gd name="T22" fmla="*/ 9 w 12"/>
                <a:gd name="T23" fmla="*/ 2 h 6"/>
                <a:gd name="T24" fmla="*/ 11 w 12"/>
                <a:gd name="T25" fmla="*/ 0 h 6"/>
                <a:gd name="T26" fmla="*/ 12 w 12"/>
                <a:gd name="T27" fmla="*/ 0 h 6"/>
                <a:gd name="T28" fmla="*/ 11 w 12"/>
                <a:gd name="T29" fmla="*/ 0 h 6"/>
                <a:gd name="T30" fmla="*/ 11 w 12"/>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6">
                  <a:moveTo>
                    <a:pt x="9" y="1"/>
                  </a:moveTo>
                  <a:cubicBezTo>
                    <a:pt x="9" y="1"/>
                    <a:pt x="10" y="1"/>
                    <a:pt x="11" y="0"/>
                  </a:cubicBezTo>
                  <a:cubicBezTo>
                    <a:pt x="10" y="1"/>
                    <a:pt x="9" y="1"/>
                    <a:pt x="9" y="1"/>
                  </a:cubicBezTo>
                  <a:moveTo>
                    <a:pt x="11" y="0"/>
                  </a:moveTo>
                  <a:cubicBezTo>
                    <a:pt x="10" y="0"/>
                    <a:pt x="9" y="0"/>
                    <a:pt x="8" y="1"/>
                  </a:cubicBezTo>
                  <a:cubicBezTo>
                    <a:pt x="8" y="1"/>
                    <a:pt x="8" y="1"/>
                    <a:pt x="8" y="1"/>
                  </a:cubicBezTo>
                  <a:cubicBezTo>
                    <a:pt x="8" y="1"/>
                    <a:pt x="8" y="1"/>
                    <a:pt x="8" y="1"/>
                  </a:cubicBezTo>
                  <a:cubicBezTo>
                    <a:pt x="8" y="1"/>
                    <a:pt x="8" y="1"/>
                    <a:pt x="8" y="1"/>
                  </a:cubicBezTo>
                  <a:cubicBezTo>
                    <a:pt x="8" y="1"/>
                    <a:pt x="8" y="1"/>
                    <a:pt x="8" y="1"/>
                  </a:cubicBezTo>
                  <a:cubicBezTo>
                    <a:pt x="8" y="1"/>
                    <a:pt x="1" y="3"/>
                    <a:pt x="0" y="6"/>
                  </a:cubicBezTo>
                  <a:cubicBezTo>
                    <a:pt x="0" y="6"/>
                    <a:pt x="0" y="6"/>
                    <a:pt x="1" y="6"/>
                  </a:cubicBezTo>
                  <a:cubicBezTo>
                    <a:pt x="2" y="6"/>
                    <a:pt x="5" y="5"/>
                    <a:pt x="9" y="2"/>
                  </a:cubicBezTo>
                  <a:cubicBezTo>
                    <a:pt x="10" y="1"/>
                    <a:pt x="11" y="0"/>
                    <a:pt x="11" y="0"/>
                  </a:cubicBezTo>
                  <a:cubicBezTo>
                    <a:pt x="11" y="0"/>
                    <a:pt x="12" y="0"/>
                    <a:pt x="12" y="0"/>
                  </a:cubicBezTo>
                  <a:cubicBezTo>
                    <a:pt x="11" y="0"/>
                    <a:pt x="11" y="0"/>
                    <a:pt x="11" y="0"/>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4" name="Freeform 450"/>
            <p:cNvSpPr>
              <a:spLocks noEditPoints="1"/>
            </p:cNvSpPr>
            <p:nvPr/>
          </p:nvSpPr>
          <p:spPr bwMode="auto">
            <a:xfrm>
              <a:off x="902" y="1481"/>
              <a:ext cx="13" cy="10"/>
            </a:xfrm>
            <a:custGeom>
              <a:avLst/>
              <a:gdLst>
                <a:gd name="T0" fmla="*/ 7 w 9"/>
                <a:gd name="T1" fmla="*/ 2 h 7"/>
                <a:gd name="T2" fmla="*/ 7 w 9"/>
                <a:gd name="T3" fmla="*/ 5 h 7"/>
                <a:gd name="T4" fmla="*/ 7 w 9"/>
                <a:gd name="T5" fmla="*/ 5 h 7"/>
                <a:gd name="T6" fmla="*/ 9 w 9"/>
                <a:gd name="T7" fmla="*/ 4 h 7"/>
                <a:gd name="T8" fmla="*/ 8 w 9"/>
                <a:gd name="T9" fmla="*/ 3 h 7"/>
                <a:gd name="T10" fmla="*/ 7 w 9"/>
                <a:gd name="T11" fmla="*/ 2 h 7"/>
                <a:gd name="T12" fmla="*/ 4 w 9"/>
                <a:gd name="T13" fmla="*/ 0 h 7"/>
                <a:gd name="T14" fmla="*/ 4 w 9"/>
                <a:gd name="T15" fmla="*/ 1 h 7"/>
                <a:gd name="T16" fmla="*/ 1 w 9"/>
                <a:gd name="T17" fmla="*/ 7 h 7"/>
                <a:gd name="T18" fmla="*/ 6 w 9"/>
                <a:gd name="T19" fmla="*/ 1 h 7"/>
                <a:gd name="T20" fmla="*/ 6 w 9"/>
                <a:gd name="T21" fmla="*/ 2 h 7"/>
                <a:gd name="T22" fmla="*/ 4 w 9"/>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7" y="2"/>
                  </a:moveTo>
                  <a:cubicBezTo>
                    <a:pt x="7" y="2"/>
                    <a:pt x="8" y="3"/>
                    <a:pt x="7" y="5"/>
                  </a:cubicBezTo>
                  <a:cubicBezTo>
                    <a:pt x="7" y="5"/>
                    <a:pt x="7" y="5"/>
                    <a:pt x="7" y="5"/>
                  </a:cubicBezTo>
                  <a:cubicBezTo>
                    <a:pt x="8" y="5"/>
                    <a:pt x="8" y="5"/>
                    <a:pt x="9" y="4"/>
                  </a:cubicBezTo>
                  <a:cubicBezTo>
                    <a:pt x="8" y="3"/>
                    <a:pt x="8" y="3"/>
                    <a:pt x="8" y="3"/>
                  </a:cubicBezTo>
                  <a:cubicBezTo>
                    <a:pt x="7" y="2"/>
                    <a:pt x="7" y="2"/>
                    <a:pt x="7" y="2"/>
                  </a:cubicBezTo>
                  <a:moveTo>
                    <a:pt x="4" y="0"/>
                  </a:moveTo>
                  <a:cubicBezTo>
                    <a:pt x="4" y="1"/>
                    <a:pt x="4" y="1"/>
                    <a:pt x="4" y="1"/>
                  </a:cubicBezTo>
                  <a:cubicBezTo>
                    <a:pt x="4" y="1"/>
                    <a:pt x="0" y="6"/>
                    <a:pt x="1" y="7"/>
                  </a:cubicBezTo>
                  <a:cubicBezTo>
                    <a:pt x="1" y="7"/>
                    <a:pt x="4" y="3"/>
                    <a:pt x="6" y="1"/>
                  </a:cubicBezTo>
                  <a:cubicBezTo>
                    <a:pt x="6" y="1"/>
                    <a:pt x="6" y="1"/>
                    <a:pt x="6" y="2"/>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5" name="Freeform 451"/>
            <p:cNvSpPr>
              <a:spLocks noEditPoints="1"/>
            </p:cNvSpPr>
            <p:nvPr/>
          </p:nvSpPr>
          <p:spPr bwMode="auto">
            <a:xfrm>
              <a:off x="874" y="1395"/>
              <a:ext cx="25" cy="31"/>
            </a:xfrm>
            <a:custGeom>
              <a:avLst/>
              <a:gdLst>
                <a:gd name="T0" fmla="*/ 3 w 17"/>
                <a:gd name="T1" fmla="*/ 19 h 21"/>
                <a:gd name="T2" fmla="*/ 2 w 17"/>
                <a:gd name="T3" fmla="*/ 21 h 21"/>
                <a:gd name="T4" fmla="*/ 2 w 17"/>
                <a:gd name="T5" fmla="*/ 21 h 21"/>
                <a:gd name="T6" fmla="*/ 2 w 17"/>
                <a:gd name="T7" fmla="*/ 21 h 21"/>
                <a:gd name="T8" fmla="*/ 3 w 17"/>
                <a:gd name="T9" fmla="*/ 21 h 21"/>
                <a:gd name="T10" fmla="*/ 3 w 17"/>
                <a:gd name="T11" fmla="*/ 21 h 21"/>
                <a:gd name="T12" fmla="*/ 3 w 17"/>
                <a:gd name="T13" fmla="*/ 19 h 21"/>
                <a:gd name="T14" fmla="*/ 7 w 17"/>
                <a:gd name="T15" fmla="*/ 16 h 21"/>
                <a:gd name="T16" fmla="*/ 5 w 17"/>
                <a:gd name="T17" fmla="*/ 17 h 21"/>
                <a:gd name="T18" fmla="*/ 5 w 17"/>
                <a:gd name="T19" fmla="*/ 19 h 21"/>
                <a:gd name="T20" fmla="*/ 5 w 17"/>
                <a:gd name="T21" fmla="*/ 20 h 21"/>
                <a:gd name="T22" fmla="*/ 7 w 17"/>
                <a:gd name="T23" fmla="*/ 19 h 21"/>
                <a:gd name="T24" fmla="*/ 7 w 17"/>
                <a:gd name="T25" fmla="*/ 16 h 21"/>
                <a:gd name="T26" fmla="*/ 17 w 17"/>
                <a:gd name="T27" fmla="*/ 15 h 21"/>
                <a:gd name="T28" fmla="*/ 17 w 17"/>
                <a:gd name="T29" fmla="*/ 20 h 21"/>
                <a:gd name="T30" fmla="*/ 17 w 17"/>
                <a:gd name="T31" fmla="*/ 16 h 21"/>
                <a:gd name="T32" fmla="*/ 17 w 17"/>
                <a:gd name="T33" fmla="*/ 15 h 21"/>
                <a:gd name="T34" fmla="*/ 10 w 17"/>
                <a:gd name="T35" fmla="*/ 14 h 21"/>
                <a:gd name="T36" fmla="*/ 9 w 17"/>
                <a:gd name="T37" fmla="*/ 15 h 21"/>
                <a:gd name="T38" fmla="*/ 9 w 17"/>
                <a:gd name="T39" fmla="*/ 19 h 21"/>
                <a:gd name="T40" fmla="*/ 10 w 17"/>
                <a:gd name="T41" fmla="*/ 19 h 21"/>
                <a:gd name="T42" fmla="*/ 10 w 17"/>
                <a:gd name="T43" fmla="*/ 14 h 21"/>
                <a:gd name="T44" fmla="*/ 16 w 17"/>
                <a:gd name="T45" fmla="*/ 13 h 21"/>
                <a:gd name="T46" fmla="*/ 16 w 17"/>
                <a:gd name="T47" fmla="*/ 14 h 21"/>
                <a:gd name="T48" fmla="*/ 16 w 17"/>
                <a:gd name="T49" fmla="*/ 17 h 21"/>
                <a:gd name="T50" fmla="*/ 15 w 17"/>
                <a:gd name="T51" fmla="*/ 20 h 21"/>
                <a:gd name="T52" fmla="*/ 16 w 17"/>
                <a:gd name="T53" fmla="*/ 21 h 21"/>
                <a:gd name="T54" fmla="*/ 16 w 17"/>
                <a:gd name="T55" fmla="*/ 21 h 21"/>
                <a:gd name="T56" fmla="*/ 16 w 17"/>
                <a:gd name="T57" fmla="*/ 21 h 21"/>
                <a:gd name="T58" fmla="*/ 17 w 17"/>
                <a:gd name="T59" fmla="*/ 15 h 21"/>
                <a:gd name="T60" fmla="*/ 16 w 17"/>
                <a:gd name="T61" fmla="*/ 13 h 21"/>
                <a:gd name="T62" fmla="*/ 12 w 17"/>
                <a:gd name="T63" fmla="*/ 12 h 21"/>
                <a:gd name="T64" fmla="*/ 12 w 17"/>
                <a:gd name="T65" fmla="*/ 14 h 21"/>
                <a:gd name="T66" fmla="*/ 11 w 17"/>
                <a:gd name="T67" fmla="*/ 14 h 21"/>
                <a:gd name="T68" fmla="*/ 11 w 17"/>
                <a:gd name="T69" fmla="*/ 17 h 21"/>
                <a:gd name="T70" fmla="*/ 11 w 17"/>
                <a:gd name="T71" fmla="*/ 19 h 21"/>
                <a:gd name="T72" fmla="*/ 11 w 17"/>
                <a:gd name="T73" fmla="*/ 19 h 21"/>
                <a:gd name="T74" fmla="*/ 13 w 17"/>
                <a:gd name="T75" fmla="*/ 19 h 21"/>
                <a:gd name="T76" fmla="*/ 13 w 17"/>
                <a:gd name="T77" fmla="*/ 16 h 21"/>
                <a:gd name="T78" fmla="*/ 12 w 17"/>
                <a:gd name="T79" fmla="*/ 12 h 21"/>
                <a:gd name="T80" fmla="*/ 4 w 17"/>
                <a:gd name="T81" fmla="*/ 0 h 21"/>
                <a:gd name="T82" fmla="*/ 8 w 17"/>
                <a:gd name="T83" fmla="*/ 6 h 21"/>
                <a:gd name="T84" fmla="*/ 11 w 17"/>
                <a:gd name="T85" fmla="*/ 8 h 21"/>
                <a:gd name="T86" fmla="*/ 6 w 17"/>
                <a:gd name="T87" fmla="*/ 11 h 21"/>
                <a:gd name="T88" fmla="*/ 8 w 17"/>
                <a:gd name="T89" fmla="*/ 12 h 21"/>
                <a:gd name="T90" fmla="*/ 8 w 17"/>
                <a:gd name="T91" fmla="*/ 12 h 21"/>
                <a:gd name="T92" fmla="*/ 10 w 17"/>
                <a:gd name="T93" fmla="*/ 12 h 21"/>
                <a:gd name="T94" fmla="*/ 11 w 17"/>
                <a:gd name="T95" fmla="*/ 11 h 21"/>
                <a:gd name="T96" fmla="*/ 14 w 17"/>
                <a:gd name="T97" fmla="*/ 12 h 21"/>
                <a:gd name="T98" fmla="*/ 14 w 17"/>
                <a:gd name="T99" fmla="*/ 19 h 21"/>
                <a:gd name="T100" fmla="*/ 15 w 17"/>
                <a:gd name="T101" fmla="*/ 20 h 21"/>
                <a:gd name="T102" fmla="*/ 15 w 17"/>
                <a:gd name="T103" fmla="*/ 14 h 21"/>
                <a:gd name="T104" fmla="*/ 15 w 17"/>
                <a:gd name="T105" fmla="*/ 12 h 21"/>
                <a:gd name="T106" fmla="*/ 16 w 17"/>
                <a:gd name="T107" fmla="*/ 12 h 21"/>
                <a:gd name="T108" fmla="*/ 16 w 17"/>
                <a:gd name="T109" fmla="*/ 12 h 21"/>
                <a:gd name="T110" fmla="*/ 17 w 17"/>
                <a:gd name="T111" fmla="*/ 13 h 21"/>
                <a:gd name="T112" fmla="*/ 15 w 17"/>
                <a:gd name="T113" fmla="*/ 6 h 21"/>
                <a:gd name="T114" fmla="*/ 5 w 17"/>
                <a:gd name="T115" fmla="*/ 0 h 21"/>
                <a:gd name="T116" fmla="*/ 4 w 17"/>
                <a:gd name="T1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 h="21">
                  <a:moveTo>
                    <a:pt x="3" y="19"/>
                  </a:moveTo>
                  <a:cubicBezTo>
                    <a:pt x="1" y="20"/>
                    <a:pt x="1" y="21"/>
                    <a:pt x="2" y="21"/>
                  </a:cubicBezTo>
                  <a:cubicBezTo>
                    <a:pt x="2" y="21"/>
                    <a:pt x="2" y="21"/>
                    <a:pt x="2" y="21"/>
                  </a:cubicBezTo>
                  <a:cubicBezTo>
                    <a:pt x="2" y="21"/>
                    <a:pt x="2" y="21"/>
                    <a:pt x="2" y="21"/>
                  </a:cubicBezTo>
                  <a:cubicBezTo>
                    <a:pt x="3" y="21"/>
                    <a:pt x="3" y="21"/>
                    <a:pt x="3" y="21"/>
                  </a:cubicBezTo>
                  <a:cubicBezTo>
                    <a:pt x="3" y="21"/>
                    <a:pt x="3" y="21"/>
                    <a:pt x="3" y="21"/>
                  </a:cubicBezTo>
                  <a:cubicBezTo>
                    <a:pt x="3" y="20"/>
                    <a:pt x="3" y="19"/>
                    <a:pt x="3" y="19"/>
                  </a:cubicBezTo>
                  <a:moveTo>
                    <a:pt x="7" y="16"/>
                  </a:moveTo>
                  <a:cubicBezTo>
                    <a:pt x="6" y="17"/>
                    <a:pt x="6" y="17"/>
                    <a:pt x="5" y="17"/>
                  </a:cubicBezTo>
                  <a:cubicBezTo>
                    <a:pt x="5" y="18"/>
                    <a:pt x="5" y="19"/>
                    <a:pt x="5" y="19"/>
                  </a:cubicBezTo>
                  <a:cubicBezTo>
                    <a:pt x="5" y="20"/>
                    <a:pt x="5" y="20"/>
                    <a:pt x="5" y="20"/>
                  </a:cubicBezTo>
                  <a:cubicBezTo>
                    <a:pt x="6" y="20"/>
                    <a:pt x="6" y="20"/>
                    <a:pt x="7" y="19"/>
                  </a:cubicBezTo>
                  <a:cubicBezTo>
                    <a:pt x="7" y="18"/>
                    <a:pt x="7" y="17"/>
                    <a:pt x="7" y="16"/>
                  </a:cubicBezTo>
                  <a:moveTo>
                    <a:pt x="17" y="15"/>
                  </a:moveTo>
                  <a:cubicBezTo>
                    <a:pt x="17" y="16"/>
                    <a:pt x="17" y="19"/>
                    <a:pt x="17" y="20"/>
                  </a:cubicBezTo>
                  <a:cubicBezTo>
                    <a:pt x="17" y="19"/>
                    <a:pt x="17" y="17"/>
                    <a:pt x="17" y="16"/>
                  </a:cubicBezTo>
                  <a:cubicBezTo>
                    <a:pt x="17" y="16"/>
                    <a:pt x="17" y="16"/>
                    <a:pt x="17" y="15"/>
                  </a:cubicBezTo>
                  <a:moveTo>
                    <a:pt x="10" y="14"/>
                  </a:moveTo>
                  <a:cubicBezTo>
                    <a:pt x="10" y="15"/>
                    <a:pt x="9" y="15"/>
                    <a:pt x="9" y="15"/>
                  </a:cubicBezTo>
                  <a:cubicBezTo>
                    <a:pt x="9" y="16"/>
                    <a:pt x="9" y="18"/>
                    <a:pt x="9" y="19"/>
                  </a:cubicBezTo>
                  <a:cubicBezTo>
                    <a:pt x="9" y="19"/>
                    <a:pt x="9" y="19"/>
                    <a:pt x="10" y="19"/>
                  </a:cubicBezTo>
                  <a:cubicBezTo>
                    <a:pt x="10" y="18"/>
                    <a:pt x="10" y="16"/>
                    <a:pt x="10" y="14"/>
                  </a:cubicBezTo>
                  <a:moveTo>
                    <a:pt x="16" y="13"/>
                  </a:moveTo>
                  <a:cubicBezTo>
                    <a:pt x="16" y="13"/>
                    <a:pt x="16" y="14"/>
                    <a:pt x="16" y="14"/>
                  </a:cubicBezTo>
                  <a:cubicBezTo>
                    <a:pt x="15" y="14"/>
                    <a:pt x="16" y="17"/>
                    <a:pt x="16" y="17"/>
                  </a:cubicBezTo>
                  <a:cubicBezTo>
                    <a:pt x="15" y="18"/>
                    <a:pt x="15" y="19"/>
                    <a:pt x="15" y="20"/>
                  </a:cubicBezTo>
                  <a:cubicBezTo>
                    <a:pt x="16" y="21"/>
                    <a:pt x="16" y="21"/>
                    <a:pt x="16" y="21"/>
                  </a:cubicBezTo>
                  <a:cubicBezTo>
                    <a:pt x="16" y="21"/>
                    <a:pt x="16" y="21"/>
                    <a:pt x="16" y="21"/>
                  </a:cubicBezTo>
                  <a:cubicBezTo>
                    <a:pt x="16" y="21"/>
                    <a:pt x="16" y="21"/>
                    <a:pt x="16" y="21"/>
                  </a:cubicBezTo>
                  <a:cubicBezTo>
                    <a:pt x="17" y="18"/>
                    <a:pt x="17" y="15"/>
                    <a:pt x="17" y="15"/>
                  </a:cubicBezTo>
                  <a:cubicBezTo>
                    <a:pt x="17" y="14"/>
                    <a:pt x="16" y="13"/>
                    <a:pt x="16" y="13"/>
                  </a:cubicBezTo>
                  <a:moveTo>
                    <a:pt x="12" y="12"/>
                  </a:moveTo>
                  <a:cubicBezTo>
                    <a:pt x="12" y="13"/>
                    <a:pt x="12" y="14"/>
                    <a:pt x="12" y="14"/>
                  </a:cubicBezTo>
                  <a:cubicBezTo>
                    <a:pt x="11" y="14"/>
                    <a:pt x="11" y="14"/>
                    <a:pt x="11" y="14"/>
                  </a:cubicBezTo>
                  <a:cubicBezTo>
                    <a:pt x="11" y="15"/>
                    <a:pt x="11" y="17"/>
                    <a:pt x="11" y="17"/>
                  </a:cubicBezTo>
                  <a:cubicBezTo>
                    <a:pt x="11" y="18"/>
                    <a:pt x="11" y="18"/>
                    <a:pt x="11" y="19"/>
                  </a:cubicBezTo>
                  <a:cubicBezTo>
                    <a:pt x="11" y="19"/>
                    <a:pt x="11" y="19"/>
                    <a:pt x="11" y="19"/>
                  </a:cubicBezTo>
                  <a:cubicBezTo>
                    <a:pt x="12" y="19"/>
                    <a:pt x="13" y="19"/>
                    <a:pt x="13" y="19"/>
                  </a:cubicBezTo>
                  <a:cubicBezTo>
                    <a:pt x="13" y="17"/>
                    <a:pt x="13" y="16"/>
                    <a:pt x="13" y="16"/>
                  </a:cubicBezTo>
                  <a:cubicBezTo>
                    <a:pt x="13" y="13"/>
                    <a:pt x="12" y="13"/>
                    <a:pt x="12" y="12"/>
                  </a:cubicBezTo>
                  <a:moveTo>
                    <a:pt x="4" y="0"/>
                  </a:moveTo>
                  <a:cubicBezTo>
                    <a:pt x="0" y="0"/>
                    <a:pt x="8" y="6"/>
                    <a:pt x="8" y="6"/>
                  </a:cubicBezTo>
                  <a:cubicBezTo>
                    <a:pt x="7" y="8"/>
                    <a:pt x="11" y="8"/>
                    <a:pt x="11" y="8"/>
                  </a:cubicBezTo>
                  <a:cubicBezTo>
                    <a:pt x="8" y="9"/>
                    <a:pt x="7" y="10"/>
                    <a:pt x="6" y="11"/>
                  </a:cubicBezTo>
                  <a:cubicBezTo>
                    <a:pt x="7" y="11"/>
                    <a:pt x="8" y="12"/>
                    <a:pt x="8" y="12"/>
                  </a:cubicBezTo>
                  <a:cubicBezTo>
                    <a:pt x="8" y="12"/>
                    <a:pt x="8" y="12"/>
                    <a:pt x="8" y="12"/>
                  </a:cubicBezTo>
                  <a:cubicBezTo>
                    <a:pt x="9" y="12"/>
                    <a:pt x="10" y="12"/>
                    <a:pt x="10" y="12"/>
                  </a:cubicBezTo>
                  <a:cubicBezTo>
                    <a:pt x="11" y="11"/>
                    <a:pt x="11" y="11"/>
                    <a:pt x="11" y="11"/>
                  </a:cubicBezTo>
                  <a:cubicBezTo>
                    <a:pt x="12" y="11"/>
                    <a:pt x="13" y="11"/>
                    <a:pt x="14" y="12"/>
                  </a:cubicBezTo>
                  <a:cubicBezTo>
                    <a:pt x="14" y="12"/>
                    <a:pt x="14" y="12"/>
                    <a:pt x="14" y="19"/>
                  </a:cubicBezTo>
                  <a:cubicBezTo>
                    <a:pt x="14" y="19"/>
                    <a:pt x="15" y="19"/>
                    <a:pt x="15" y="20"/>
                  </a:cubicBezTo>
                  <a:cubicBezTo>
                    <a:pt x="15" y="16"/>
                    <a:pt x="15" y="14"/>
                    <a:pt x="15" y="14"/>
                  </a:cubicBezTo>
                  <a:cubicBezTo>
                    <a:pt x="15" y="12"/>
                    <a:pt x="15" y="12"/>
                    <a:pt x="15" y="12"/>
                  </a:cubicBezTo>
                  <a:cubicBezTo>
                    <a:pt x="16" y="12"/>
                    <a:pt x="16" y="12"/>
                    <a:pt x="16" y="12"/>
                  </a:cubicBezTo>
                  <a:cubicBezTo>
                    <a:pt x="16" y="12"/>
                    <a:pt x="16" y="12"/>
                    <a:pt x="16" y="12"/>
                  </a:cubicBezTo>
                  <a:cubicBezTo>
                    <a:pt x="16" y="12"/>
                    <a:pt x="17" y="12"/>
                    <a:pt x="17" y="13"/>
                  </a:cubicBezTo>
                  <a:cubicBezTo>
                    <a:pt x="16" y="11"/>
                    <a:pt x="16" y="9"/>
                    <a:pt x="15" y="6"/>
                  </a:cubicBezTo>
                  <a:cubicBezTo>
                    <a:pt x="11" y="0"/>
                    <a:pt x="5" y="0"/>
                    <a:pt x="5"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6" name="Freeform 452"/>
            <p:cNvSpPr/>
            <p:nvPr/>
          </p:nvSpPr>
          <p:spPr bwMode="auto">
            <a:xfrm>
              <a:off x="877" y="142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7" name="Freeform 453"/>
            <p:cNvSpPr>
              <a:spLocks noEditPoints="1"/>
            </p:cNvSpPr>
            <p:nvPr/>
          </p:nvSpPr>
          <p:spPr bwMode="auto">
            <a:xfrm>
              <a:off x="878" y="1411"/>
              <a:ext cx="9" cy="15"/>
            </a:xfrm>
            <a:custGeom>
              <a:avLst/>
              <a:gdLst>
                <a:gd name="T0" fmla="*/ 2 w 6"/>
                <a:gd name="T1" fmla="*/ 6 h 10"/>
                <a:gd name="T2" fmla="*/ 0 w 6"/>
                <a:gd name="T3" fmla="*/ 8 h 10"/>
                <a:gd name="T4" fmla="*/ 0 w 6"/>
                <a:gd name="T5" fmla="*/ 10 h 10"/>
                <a:gd name="T6" fmla="*/ 0 w 6"/>
                <a:gd name="T7" fmla="*/ 10 h 10"/>
                <a:gd name="T8" fmla="*/ 2 w 6"/>
                <a:gd name="T9" fmla="*/ 9 h 10"/>
                <a:gd name="T10" fmla="*/ 2 w 6"/>
                <a:gd name="T11" fmla="*/ 8 h 10"/>
                <a:gd name="T12" fmla="*/ 2 w 6"/>
                <a:gd name="T13" fmla="*/ 6 h 10"/>
                <a:gd name="T14" fmla="*/ 6 w 6"/>
                <a:gd name="T15" fmla="*/ 4 h 10"/>
                <a:gd name="T16" fmla="*/ 4 w 6"/>
                <a:gd name="T17" fmla="*/ 5 h 10"/>
                <a:gd name="T18" fmla="*/ 4 w 6"/>
                <a:gd name="T19" fmla="*/ 8 h 10"/>
                <a:gd name="T20" fmla="*/ 6 w 6"/>
                <a:gd name="T21" fmla="*/ 8 h 10"/>
                <a:gd name="T22" fmla="*/ 6 w 6"/>
                <a:gd name="T23" fmla="*/ 4 h 10"/>
                <a:gd name="T24" fmla="*/ 3 w 6"/>
                <a:gd name="T25" fmla="*/ 0 h 10"/>
                <a:gd name="T26" fmla="*/ 4 w 6"/>
                <a:gd name="T27" fmla="*/ 1 h 10"/>
                <a:gd name="T28" fmla="*/ 5 w 6"/>
                <a:gd name="T29" fmla="*/ 1 h 10"/>
                <a:gd name="T30" fmla="*/ 5 w 6"/>
                <a:gd name="T31" fmla="*/ 1 h 10"/>
                <a:gd name="T32" fmla="*/ 5 w 6"/>
                <a:gd name="T33" fmla="*/ 1 h 10"/>
                <a:gd name="T34" fmla="*/ 3 w 6"/>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10">
                  <a:moveTo>
                    <a:pt x="2" y="6"/>
                  </a:moveTo>
                  <a:cubicBezTo>
                    <a:pt x="1" y="7"/>
                    <a:pt x="1" y="7"/>
                    <a:pt x="0" y="8"/>
                  </a:cubicBezTo>
                  <a:cubicBezTo>
                    <a:pt x="0" y="8"/>
                    <a:pt x="0" y="9"/>
                    <a:pt x="0" y="10"/>
                  </a:cubicBezTo>
                  <a:cubicBezTo>
                    <a:pt x="0" y="10"/>
                    <a:pt x="0" y="10"/>
                    <a:pt x="0" y="10"/>
                  </a:cubicBezTo>
                  <a:cubicBezTo>
                    <a:pt x="1" y="10"/>
                    <a:pt x="1" y="10"/>
                    <a:pt x="2" y="9"/>
                  </a:cubicBezTo>
                  <a:cubicBezTo>
                    <a:pt x="2" y="9"/>
                    <a:pt x="2" y="9"/>
                    <a:pt x="2" y="8"/>
                  </a:cubicBezTo>
                  <a:cubicBezTo>
                    <a:pt x="2" y="8"/>
                    <a:pt x="2" y="7"/>
                    <a:pt x="2" y="6"/>
                  </a:cubicBezTo>
                  <a:moveTo>
                    <a:pt x="6" y="4"/>
                  </a:moveTo>
                  <a:cubicBezTo>
                    <a:pt x="5" y="4"/>
                    <a:pt x="5" y="5"/>
                    <a:pt x="4" y="5"/>
                  </a:cubicBezTo>
                  <a:cubicBezTo>
                    <a:pt x="4" y="6"/>
                    <a:pt x="4" y="7"/>
                    <a:pt x="4" y="8"/>
                  </a:cubicBezTo>
                  <a:cubicBezTo>
                    <a:pt x="5" y="8"/>
                    <a:pt x="5" y="8"/>
                    <a:pt x="6" y="8"/>
                  </a:cubicBezTo>
                  <a:cubicBezTo>
                    <a:pt x="6" y="7"/>
                    <a:pt x="6" y="5"/>
                    <a:pt x="6" y="4"/>
                  </a:cubicBezTo>
                  <a:moveTo>
                    <a:pt x="3" y="0"/>
                  </a:moveTo>
                  <a:cubicBezTo>
                    <a:pt x="2" y="1"/>
                    <a:pt x="3" y="1"/>
                    <a:pt x="4" y="1"/>
                  </a:cubicBezTo>
                  <a:cubicBezTo>
                    <a:pt x="4" y="1"/>
                    <a:pt x="5" y="1"/>
                    <a:pt x="5" y="1"/>
                  </a:cubicBezTo>
                  <a:cubicBezTo>
                    <a:pt x="5" y="1"/>
                    <a:pt x="5" y="1"/>
                    <a:pt x="5" y="1"/>
                  </a:cubicBezTo>
                  <a:cubicBezTo>
                    <a:pt x="5" y="1"/>
                    <a:pt x="5" y="1"/>
                    <a:pt x="5" y="1"/>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8" name="Freeform 454"/>
            <p:cNvSpPr>
              <a:spLocks noEditPoints="1"/>
            </p:cNvSpPr>
            <p:nvPr/>
          </p:nvSpPr>
          <p:spPr bwMode="auto">
            <a:xfrm>
              <a:off x="888" y="1411"/>
              <a:ext cx="6" cy="12"/>
            </a:xfrm>
            <a:custGeom>
              <a:avLst/>
              <a:gdLst>
                <a:gd name="T0" fmla="*/ 1 w 4"/>
                <a:gd name="T1" fmla="*/ 3 h 8"/>
                <a:gd name="T2" fmla="*/ 0 w 4"/>
                <a:gd name="T3" fmla="*/ 3 h 8"/>
                <a:gd name="T4" fmla="*/ 0 w 4"/>
                <a:gd name="T5" fmla="*/ 8 h 8"/>
                <a:gd name="T6" fmla="*/ 1 w 4"/>
                <a:gd name="T7" fmla="*/ 8 h 8"/>
                <a:gd name="T8" fmla="*/ 1 w 4"/>
                <a:gd name="T9" fmla="*/ 6 h 8"/>
                <a:gd name="T10" fmla="*/ 1 w 4"/>
                <a:gd name="T11" fmla="*/ 3 h 8"/>
                <a:gd name="T12" fmla="*/ 1 w 4"/>
                <a:gd name="T13" fmla="*/ 0 h 8"/>
                <a:gd name="T14" fmla="*/ 0 w 4"/>
                <a:gd name="T15" fmla="*/ 1 h 8"/>
                <a:gd name="T16" fmla="*/ 1 w 4"/>
                <a:gd name="T17" fmla="*/ 0 h 8"/>
                <a:gd name="T18" fmla="*/ 2 w 4"/>
                <a:gd name="T19" fmla="*/ 1 h 8"/>
                <a:gd name="T20" fmla="*/ 3 w 4"/>
                <a:gd name="T21" fmla="*/ 5 h 8"/>
                <a:gd name="T22" fmla="*/ 3 w 4"/>
                <a:gd name="T23" fmla="*/ 8 h 8"/>
                <a:gd name="T24" fmla="*/ 4 w 4"/>
                <a:gd name="T25" fmla="*/ 8 h 8"/>
                <a:gd name="T26" fmla="*/ 4 w 4"/>
                <a:gd name="T27" fmla="*/ 1 h 8"/>
                <a:gd name="T28" fmla="*/ 1 w 4"/>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8">
                  <a:moveTo>
                    <a:pt x="1" y="3"/>
                  </a:moveTo>
                  <a:cubicBezTo>
                    <a:pt x="1" y="3"/>
                    <a:pt x="0" y="3"/>
                    <a:pt x="0" y="3"/>
                  </a:cubicBezTo>
                  <a:cubicBezTo>
                    <a:pt x="0" y="5"/>
                    <a:pt x="0" y="7"/>
                    <a:pt x="0" y="8"/>
                  </a:cubicBezTo>
                  <a:cubicBezTo>
                    <a:pt x="0" y="8"/>
                    <a:pt x="1" y="8"/>
                    <a:pt x="1" y="8"/>
                  </a:cubicBezTo>
                  <a:cubicBezTo>
                    <a:pt x="1" y="7"/>
                    <a:pt x="1" y="7"/>
                    <a:pt x="1" y="6"/>
                  </a:cubicBezTo>
                  <a:cubicBezTo>
                    <a:pt x="1" y="6"/>
                    <a:pt x="1" y="4"/>
                    <a:pt x="1" y="3"/>
                  </a:cubicBezTo>
                  <a:moveTo>
                    <a:pt x="1" y="0"/>
                  </a:moveTo>
                  <a:cubicBezTo>
                    <a:pt x="1" y="0"/>
                    <a:pt x="1" y="0"/>
                    <a:pt x="0" y="1"/>
                  </a:cubicBezTo>
                  <a:cubicBezTo>
                    <a:pt x="1" y="1"/>
                    <a:pt x="1" y="0"/>
                    <a:pt x="1" y="0"/>
                  </a:cubicBezTo>
                  <a:cubicBezTo>
                    <a:pt x="2" y="0"/>
                    <a:pt x="2" y="1"/>
                    <a:pt x="2" y="1"/>
                  </a:cubicBezTo>
                  <a:cubicBezTo>
                    <a:pt x="2" y="2"/>
                    <a:pt x="3" y="2"/>
                    <a:pt x="3" y="5"/>
                  </a:cubicBezTo>
                  <a:cubicBezTo>
                    <a:pt x="3" y="5"/>
                    <a:pt x="3" y="6"/>
                    <a:pt x="3" y="8"/>
                  </a:cubicBezTo>
                  <a:cubicBezTo>
                    <a:pt x="3" y="8"/>
                    <a:pt x="4" y="8"/>
                    <a:pt x="4" y="8"/>
                  </a:cubicBezTo>
                  <a:cubicBezTo>
                    <a:pt x="4" y="1"/>
                    <a:pt x="4" y="1"/>
                    <a:pt x="4" y="1"/>
                  </a:cubicBezTo>
                  <a:cubicBezTo>
                    <a:pt x="3"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9" name="Freeform 455"/>
            <p:cNvSpPr/>
            <p:nvPr/>
          </p:nvSpPr>
          <p:spPr bwMode="auto">
            <a:xfrm>
              <a:off x="896" y="1413"/>
              <a:ext cx="3" cy="13"/>
            </a:xfrm>
            <a:custGeom>
              <a:avLst/>
              <a:gdLst>
                <a:gd name="T0" fmla="*/ 0 w 2"/>
                <a:gd name="T1" fmla="*/ 0 h 9"/>
                <a:gd name="T2" fmla="*/ 0 w 2"/>
                <a:gd name="T3" fmla="*/ 2 h 9"/>
                <a:gd name="T4" fmla="*/ 0 w 2"/>
                <a:gd name="T5" fmla="*/ 8 h 9"/>
                <a:gd name="T6" fmla="*/ 0 w 2"/>
                <a:gd name="T7" fmla="*/ 8 h 9"/>
                <a:gd name="T8" fmla="*/ 1 w 2"/>
                <a:gd name="T9" fmla="*/ 5 h 9"/>
                <a:gd name="T10" fmla="*/ 1 w 2"/>
                <a:gd name="T11" fmla="*/ 2 h 9"/>
                <a:gd name="T12" fmla="*/ 1 w 2"/>
                <a:gd name="T13" fmla="*/ 1 h 9"/>
                <a:gd name="T14" fmla="*/ 2 w 2"/>
                <a:gd name="T15" fmla="*/ 3 h 9"/>
                <a:gd name="T16" fmla="*/ 1 w 2"/>
                <a:gd name="T17" fmla="*/ 9 h 9"/>
                <a:gd name="T18" fmla="*/ 2 w 2"/>
                <a:gd name="T19" fmla="*/ 8 h 9"/>
                <a:gd name="T20" fmla="*/ 2 w 2"/>
                <a:gd name="T21" fmla="*/ 3 h 9"/>
                <a:gd name="T22" fmla="*/ 2 w 2"/>
                <a:gd name="T23" fmla="*/ 1 h 9"/>
                <a:gd name="T24" fmla="*/ 1 w 2"/>
                <a:gd name="T25" fmla="*/ 0 h 9"/>
                <a:gd name="T26" fmla="*/ 1 w 2"/>
                <a:gd name="T27" fmla="*/ 0 h 9"/>
                <a:gd name="T28" fmla="*/ 0 w 2"/>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9">
                  <a:moveTo>
                    <a:pt x="0" y="0"/>
                  </a:moveTo>
                  <a:cubicBezTo>
                    <a:pt x="0" y="0"/>
                    <a:pt x="0" y="0"/>
                    <a:pt x="0" y="2"/>
                  </a:cubicBezTo>
                  <a:cubicBezTo>
                    <a:pt x="0" y="2"/>
                    <a:pt x="0" y="4"/>
                    <a:pt x="0" y="8"/>
                  </a:cubicBezTo>
                  <a:cubicBezTo>
                    <a:pt x="0" y="8"/>
                    <a:pt x="0" y="8"/>
                    <a:pt x="0" y="8"/>
                  </a:cubicBezTo>
                  <a:cubicBezTo>
                    <a:pt x="0" y="7"/>
                    <a:pt x="0" y="6"/>
                    <a:pt x="1" y="5"/>
                  </a:cubicBezTo>
                  <a:cubicBezTo>
                    <a:pt x="1" y="5"/>
                    <a:pt x="0" y="2"/>
                    <a:pt x="1" y="2"/>
                  </a:cubicBezTo>
                  <a:cubicBezTo>
                    <a:pt x="1" y="2"/>
                    <a:pt x="1" y="1"/>
                    <a:pt x="1" y="1"/>
                  </a:cubicBezTo>
                  <a:cubicBezTo>
                    <a:pt x="1" y="1"/>
                    <a:pt x="2" y="2"/>
                    <a:pt x="2" y="3"/>
                  </a:cubicBezTo>
                  <a:cubicBezTo>
                    <a:pt x="2" y="3"/>
                    <a:pt x="2" y="6"/>
                    <a:pt x="1" y="9"/>
                  </a:cubicBezTo>
                  <a:cubicBezTo>
                    <a:pt x="2" y="9"/>
                    <a:pt x="2" y="8"/>
                    <a:pt x="2" y="8"/>
                  </a:cubicBezTo>
                  <a:cubicBezTo>
                    <a:pt x="2" y="7"/>
                    <a:pt x="2" y="4"/>
                    <a:pt x="2" y="3"/>
                  </a:cubicBezTo>
                  <a:cubicBezTo>
                    <a:pt x="2" y="3"/>
                    <a:pt x="2" y="2"/>
                    <a:pt x="2" y="1"/>
                  </a:cubicBezTo>
                  <a:cubicBezTo>
                    <a:pt x="2" y="0"/>
                    <a:pt x="1" y="0"/>
                    <a:pt x="1" y="0"/>
                  </a:cubicBezTo>
                  <a:cubicBezTo>
                    <a:pt x="1" y="0"/>
                    <a:pt x="1" y="0"/>
                    <a:pt x="1" y="0"/>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60" name="Freeform 456"/>
            <p:cNvSpPr/>
            <p:nvPr/>
          </p:nvSpPr>
          <p:spPr bwMode="auto">
            <a:xfrm>
              <a:off x="854" y="1411"/>
              <a:ext cx="29" cy="55"/>
            </a:xfrm>
            <a:custGeom>
              <a:avLst/>
              <a:gdLst>
                <a:gd name="T0" fmla="*/ 20 w 20"/>
                <a:gd name="T1" fmla="*/ 26 h 38"/>
                <a:gd name="T2" fmla="*/ 20 w 20"/>
                <a:gd name="T3" fmla="*/ 29 h 38"/>
                <a:gd name="T4" fmla="*/ 18 w 20"/>
                <a:gd name="T5" fmla="*/ 32 h 38"/>
                <a:gd name="T6" fmla="*/ 16 w 20"/>
                <a:gd name="T7" fmla="*/ 34 h 38"/>
                <a:gd name="T8" fmla="*/ 13 w 20"/>
                <a:gd name="T9" fmla="*/ 34 h 38"/>
                <a:gd name="T10" fmla="*/ 13 w 20"/>
                <a:gd name="T11" fmla="*/ 37 h 38"/>
                <a:gd name="T12" fmla="*/ 13 w 20"/>
                <a:gd name="T13" fmla="*/ 38 h 38"/>
                <a:gd name="T14" fmla="*/ 12 w 20"/>
                <a:gd name="T15" fmla="*/ 38 h 38"/>
                <a:gd name="T16" fmla="*/ 9 w 20"/>
                <a:gd name="T17" fmla="*/ 38 h 38"/>
                <a:gd name="T18" fmla="*/ 8 w 20"/>
                <a:gd name="T19" fmla="*/ 38 h 38"/>
                <a:gd name="T20" fmla="*/ 7 w 20"/>
                <a:gd name="T21" fmla="*/ 37 h 38"/>
                <a:gd name="T22" fmla="*/ 7 w 20"/>
                <a:gd name="T23" fmla="*/ 35 h 38"/>
                <a:gd name="T24" fmla="*/ 3 w 20"/>
                <a:gd name="T25" fmla="*/ 34 h 38"/>
                <a:gd name="T26" fmla="*/ 0 w 20"/>
                <a:gd name="T27" fmla="*/ 33 h 38"/>
                <a:gd name="T28" fmla="*/ 0 w 20"/>
                <a:gd name="T29" fmla="*/ 32 h 38"/>
                <a:gd name="T30" fmla="*/ 0 w 20"/>
                <a:gd name="T31" fmla="*/ 31 h 38"/>
                <a:gd name="T32" fmla="*/ 1 w 20"/>
                <a:gd name="T33" fmla="*/ 29 h 38"/>
                <a:gd name="T34" fmla="*/ 1 w 20"/>
                <a:gd name="T35" fmla="*/ 29 h 38"/>
                <a:gd name="T36" fmla="*/ 2 w 20"/>
                <a:gd name="T37" fmla="*/ 29 h 38"/>
                <a:gd name="T38" fmla="*/ 2 w 20"/>
                <a:gd name="T39" fmla="*/ 29 h 38"/>
                <a:gd name="T40" fmla="*/ 4 w 20"/>
                <a:gd name="T41" fmla="*/ 30 h 38"/>
                <a:gd name="T42" fmla="*/ 8 w 20"/>
                <a:gd name="T43" fmla="*/ 30 h 38"/>
                <a:gd name="T44" fmla="*/ 12 w 20"/>
                <a:gd name="T45" fmla="*/ 29 h 38"/>
                <a:gd name="T46" fmla="*/ 14 w 20"/>
                <a:gd name="T47" fmla="*/ 26 h 38"/>
                <a:gd name="T48" fmla="*/ 13 w 20"/>
                <a:gd name="T49" fmla="*/ 24 h 38"/>
                <a:gd name="T50" fmla="*/ 9 w 20"/>
                <a:gd name="T51" fmla="*/ 21 h 38"/>
                <a:gd name="T52" fmla="*/ 6 w 20"/>
                <a:gd name="T53" fmla="*/ 20 h 38"/>
                <a:gd name="T54" fmla="*/ 3 w 20"/>
                <a:gd name="T55" fmla="*/ 18 h 38"/>
                <a:gd name="T56" fmla="*/ 1 w 20"/>
                <a:gd name="T57" fmla="*/ 15 h 38"/>
                <a:gd name="T58" fmla="*/ 1 w 20"/>
                <a:gd name="T59" fmla="*/ 12 h 38"/>
                <a:gd name="T60" fmla="*/ 2 w 20"/>
                <a:gd name="T61" fmla="*/ 7 h 38"/>
                <a:gd name="T62" fmla="*/ 8 w 20"/>
                <a:gd name="T63" fmla="*/ 4 h 38"/>
                <a:gd name="T64" fmla="*/ 8 w 20"/>
                <a:gd name="T65" fmla="*/ 2 h 38"/>
                <a:gd name="T66" fmla="*/ 8 w 20"/>
                <a:gd name="T67" fmla="*/ 1 h 38"/>
                <a:gd name="T68" fmla="*/ 10 w 20"/>
                <a:gd name="T69" fmla="*/ 0 h 38"/>
                <a:gd name="T70" fmla="*/ 13 w 20"/>
                <a:gd name="T71" fmla="*/ 0 h 38"/>
                <a:gd name="T72" fmla="*/ 14 w 20"/>
                <a:gd name="T73" fmla="*/ 1 h 38"/>
                <a:gd name="T74" fmla="*/ 14 w 20"/>
                <a:gd name="T75" fmla="*/ 2 h 38"/>
                <a:gd name="T76" fmla="*/ 14 w 20"/>
                <a:gd name="T77" fmla="*/ 4 h 38"/>
                <a:gd name="T78" fmla="*/ 17 w 20"/>
                <a:gd name="T79" fmla="*/ 4 h 38"/>
                <a:gd name="T80" fmla="*/ 18 w 20"/>
                <a:gd name="T81" fmla="*/ 5 h 38"/>
                <a:gd name="T82" fmla="*/ 19 w 20"/>
                <a:gd name="T83" fmla="*/ 6 h 38"/>
                <a:gd name="T84" fmla="*/ 18 w 20"/>
                <a:gd name="T85" fmla="*/ 7 h 38"/>
                <a:gd name="T86" fmla="*/ 18 w 20"/>
                <a:gd name="T87" fmla="*/ 9 h 38"/>
                <a:gd name="T88" fmla="*/ 17 w 20"/>
                <a:gd name="T89" fmla="*/ 9 h 38"/>
                <a:gd name="T90" fmla="*/ 15 w 20"/>
                <a:gd name="T91" fmla="*/ 9 h 38"/>
                <a:gd name="T92" fmla="*/ 12 w 20"/>
                <a:gd name="T93" fmla="*/ 9 h 38"/>
                <a:gd name="T94" fmla="*/ 8 w 20"/>
                <a:gd name="T95" fmla="*/ 9 h 38"/>
                <a:gd name="T96" fmla="*/ 7 w 20"/>
                <a:gd name="T97" fmla="*/ 12 h 38"/>
                <a:gd name="T98" fmla="*/ 8 w 20"/>
                <a:gd name="T99" fmla="*/ 14 h 38"/>
                <a:gd name="T100" fmla="*/ 12 w 20"/>
                <a:gd name="T101" fmla="*/ 16 h 38"/>
                <a:gd name="T102" fmla="*/ 18 w 20"/>
                <a:gd name="T103" fmla="*/ 20 h 38"/>
                <a:gd name="T104" fmla="*/ 20 w 20"/>
                <a:gd name="T105"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 h="38">
                  <a:moveTo>
                    <a:pt x="20" y="26"/>
                  </a:moveTo>
                  <a:cubicBezTo>
                    <a:pt x="20" y="27"/>
                    <a:pt x="20" y="29"/>
                    <a:pt x="20" y="29"/>
                  </a:cubicBezTo>
                  <a:cubicBezTo>
                    <a:pt x="19" y="30"/>
                    <a:pt x="19" y="31"/>
                    <a:pt x="18" y="32"/>
                  </a:cubicBezTo>
                  <a:cubicBezTo>
                    <a:pt x="18" y="33"/>
                    <a:pt x="17" y="33"/>
                    <a:pt x="16" y="34"/>
                  </a:cubicBezTo>
                  <a:cubicBezTo>
                    <a:pt x="15" y="34"/>
                    <a:pt x="14" y="34"/>
                    <a:pt x="13" y="34"/>
                  </a:cubicBezTo>
                  <a:cubicBezTo>
                    <a:pt x="13" y="37"/>
                    <a:pt x="13" y="37"/>
                    <a:pt x="13" y="37"/>
                  </a:cubicBezTo>
                  <a:cubicBezTo>
                    <a:pt x="13" y="38"/>
                    <a:pt x="13" y="38"/>
                    <a:pt x="13" y="38"/>
                  </a:cubicBezTo>
                  <a:cubicBezTo>
                    <a:pt x="13" y="38"/>
                    <a:pt x="12" y="38"/>
                    <a:pt x="12" y="38"/>
                  </a:cubicBezTo>
                  <a:cubicBezTo>
                    <a:pt x="9" y="38"/>
                    <a:pt x="9" y="38"/>
                    <a:pt x="9" y="38"/>
                  </a:cubicBezTo>
                  <a:cubicBezTo>
                    <a:pt x="8" y="38"/>
                    <a:pt x="8" y="38"/>
                    <a:pt x="8" y="38"/>
                  </a:cubicBezTo>
                  <a:cubicBezTo>
                    <a:pt x="7" y="38"/>
                    <a:pt x="7" y="37"/>
                    <a:pt x="7" y="37"/>
                  </a:cubicBezTo>
                  <a:cubicBezTo>
                    <a:pt x="7" y="35"/>
                    <a:pt x="7" y="35"/>
                    <a:pt x="7" y="35"/>
                  </a:cubicBezTo>
                  <a:cubicBezTo>
                    <a:pt x="5" y="35"/>
                    <a:pt x="4" y="35"/>
                    <a:pt x="3" y="34"/>
                  </a:cubicBezTo>
                  <a:cubicBezTo>
                    <a:pt x="1" y="34"/>
                    <a:pt x="1" y="34"/>
                    <a:pt x="0" y="33"/>
                  </a:cubicBezTo>
                  <a:cubicBezTo>
                    <a:pt x="0" y="33"/>
                    <a:pt x="0" y="33"/>
                    <a:pt x="0" y="32"/>
                  </a:cubicBezTo>
                  <a:cubicBezTo>
                    <a:pt x="0" y="32"/>
                    <a:pt x="0" y="31"/>
                    <a:pt x="0" y="31"/>
                  </a:cubicBezTo>
                  <a:cubicBezTo>
                    <a:pt x="0" y="30"/>
                    <a:pt x="0" y="30"/>
                    <a:pt x="1" y="29"/>
                  </a:cubicBezTo>
                  <a:cubicBezTo>
                    <a:pt x="1" y="29"/>
                    <a:pt x="1" y="28"/>
                    <a:pt x="1" y="29"/>
                  </a:cubicBezTo>
                  <a:cubicBezTo>
                    <a:pt x="2" y="29"/>
                    <a:pt x="2" y="29"/>
                    <a:pt x="2" y="29"/>
                  </a:cubicBezTo>
                  <a:cubicBezTo>
                    <a:pt x="2" y="29"/>
                    <a:pt x="2" y="29"/>
                    <a:pt x="2" y="29"/>
                  </a:cubicBezTo>
                  <a:cubicBezTo>
                    <a:pt x="3" y="29"/>
                    <a:pt x="3" y="29"/>
                    <a:pt x="4" y="30"/>
                  </a:cubicBezTo>
                  <a:cubicBezTo>
                    <a:pt x="5" y="30"/>
                    <a:pt x="7" y="30"/>
                    <a:pt x="8" y="30"/>
                  </a:cubicBezTo>
                  <a:cubicBezTo>
                    <a:pt x="10" y="30"/>
                    <a:pt x="11" y="30"/>
                    <a:pt x="12" y="29"/>
                  </a:cubicBezTo>
                  <a:cubicBezTo>
                    <a:pt x="14" y="29"/>
                    <a:pt x="14" y="28"/>
                    <a:pt x="14" y="26"/>
                  </a:cubicBezTo>
                  <a:cubicBezTo>
                    <a:pt x="14" y="25"/>
                    <a:pt x="14" y="24"/>
                    <a:pt x="13" y="24"/>
                  </a:cubicBezTo>
                  <a:cubicBezTo>
                    <a:pt x="12" y="23"/>
                    <a:pt x="11" y="22"/>
                    <a:pt x="9" y="21"/>
                  </a:cubicBezTo>
                  <a:cubicBezTo>
                    <a:pt x="8" y="21"/>
                    <a:pt x="7" y="20"/>
                    <a:pt x="6" y="20"/>
                  </a:cubicBezTo>
                  <a:cubicBezTo>
                    <a:pt x="5" y="19"/>
                    <a:pt x="4" y="19"/>
                    <a:pt x="3" y="18"/>
                  </a:cubicBezTo>
                  <a:cubicBezTo>
                    <a:pt x="2" y="17"/>
                    <a:pt x="2" y="16"/>
                    <a:pt x="1" y="15"/>
                  </a:cubicBezTo>
                  <a:cubicBezTo>
                    <a:pt x="1" y="14"/>
                    <a:pt x="1" y="13"/>
                    <a:pt x="1" y="12"/>
                  </a:cubicBezTo>
                  <a:cubicBezTo>
                    <a:pt x="1" y="10"/>
                    <a:pt x="1" y="9"/>
                    <a:pt x="2" y="7"/>
                  </a:cubicBezTo>
                  <a:cubicBezTo>
                    <a:pt x="4" y="6"/>
                    <a:pt x="6" y="5"/>
                    <a:pt x="8" y="4"/>
                  </a:cubicBezTo>
                  <a:cubicBezTo>
                    <a:pt x="8" y="2"/>
                    <a:pt x="8" y="2"/>
                    <a:pt x="8" y="2"/>
                  </a:cubicBezTo>
                  <a:cubicBezTo>
                    <a:pt x="8" y="1"/>
                    <a:pt x="8" y="1"/>
                    <a:pt x="8" y="1"/>
                  </a:cubicBezTo>
                  <a:cubicBezTo>
                    <a:pt x="9" y="0"/>
                    <a:pt x="9" y="0"/>
                    <a:pt x="10" y="0"/>
                  </a:cubicBezTo>
                  <a:cubicBezTo>
                    <a:pt x="13" y="0"/>
                    <a:pt x="13" y="0"/>
                    <a:pt x="13" y="0"/>
                  </a:cubicBezTo>
                  <a:cubicBezTo>
                    <a:pt x="13" y="0"/>
                    <a:pt x="14" y="0"/>
                    <a:pt x="14" y="1"/>
                  </a:cubicBezTo>
                  <a:cubicBezTo>
                    <a:pt x="14" y="1"/>
                    <a:pt x="14" y="1"/>
                    <a:pt x="14" y="2"/>
                  </a:cubicBezTo>
                  <a:cubicBezTo>
                    <a:pt x="14" y="4"/>
                    <a:pt x="14" y="4"/>
                    <a:pt x="14" y="4"/>
                  </a:cubicBezTo>
                  <a:cubicBezTo>
                    <a:pt x="15" y="4"/>
                    <a:pt x="16" y="4"/>
                    <a:pt x="17" y="4"/>
                  </a:cubicBezTo>
                  <a:cubicBezTo>
                    <a:pt x="17" y="5"/>
                    <a:pt x="18" y="5"/>
                    <a:pt x="18" y="5"/>
                  </a:cubicBezTo>
                  <a:cubicBezTo>
                    <a:pt x="18" y="5"/>
                    <a:pt x="19" y="5"/>
                    <a:pt x="19" y="6"/>
                  </a:cubicBezTo>
                  <a:cubicBezTo>
                    <a:pt x="19" y="6"/>
                    <a:pt x="19" y="7"/>
                    <a:pt x="18" y="7"/>
                  </a:cubicBezTo>
                  <a:cubicBezTo>
                    <a:pt x="18" y="8"/>
                    <a:pt x="18" y="8"/>
                    <a:pt x="18" y="9"/>
                  </a:cubicBezTo>
                  <a:cubicBezTo>
                    <a:pt x="18" y="9"/>
                    <a:pt x="17" y="10"/>
                    <a:pt x="17" y="9"/>
                  </a:cubicBezTo>
                  <a:cubicBezTo>
                    <a:pt x="17" y="9"/>
                    <a:pt x="16" y="9"/>
                    <a:pt x="15" y="9"/>
                  </a:cubicBezTo>
                  <a:cubicBezTo>
                    <a:pt x="14" y="9"/>
                    <a:pt x="13" y="9"/>
                    <a:pt x="12" y="9"/>
                  </a:cubicBezTo>
                  <a:cubicBezTo>
                    <a:pt x="10" y="9"/>
                    <a:pt x="8" y="9"/>
                    <a:pt x="8" y="9"/>
                  </a:cubicBezTo>
                  <a:cubicBezTo>
                    <a:pt x="7" y="10"/>
                    <a:pt x="7" y="11"/>
                    <a:pt x="7" y="12"/>
                  </a:cubicBezTo>
                  <a:cubicBezTo>
                    <a:pt x="7" y="13"/>
                    <a:pt x="7" y="14"/>
                    <a:pt x="8" y="14"/>
                  </a:cubicBezTo>
                  <a:cubicBezTo>
                    <a:pt x="9" y="15"/>
                    <a:pt x="10" y="16"/>
                    <a:pt x="12" y="16"/>
                  </a:cubicBezTo>
                  <a:cubicBezTo>
                    <a:pt x="14" y="18"/>
                    <a:pt x="17" y="19"/>
                    <a:pt x="18" y="20"/>
                  </a:cubicBezTo>
                  <a:cubicBezTo>
                    <a:pt x="20" y="22"/>
                    <a:pt x="20" y="24"/>
                    <a:pt x="2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61" name="Freeform 457"/>
            <p:cNvSpPr/>
            <p:nvPr/>
          </p:nvSpPr>
          <p:spPr bwMode="auto">
            <a:xfrm>
              <a:off x="1310" y="735"/>
              <a:ext cx="31" cy="20"/>
            </a:xfrm>
            <a:custGeom>
              <a:avLst/>
              <a:gdLst>
                <a:gd name="T0" fmla="*/ 18 w 21"/>
                <a:gd name="T1" fmla="*/ 14 h 14"/>
                <a:gd name="T2" fmla="*/ 19 w 21"/>
                <a:gd name="T3" fmla="*/ 9 h 14"/>
                <a:gd name="T4" fmla="*/ 21 w 21"/>
                <a:gd name="T5" fmla="*/ 3 h 14"/>
                <a:gd name="T6" fmla="*/ 16 w 21"/>
                <a:gd name="T7" fmla="*/ 1 h 14"/>
                <a:gd name="T8" fmla="*/ 11 w 21"/>
                <a:gd name="T9" fmla="*/ 0 h 14"/>
                <a:gd name="T10" fmla="*/ 9 w 21"/>
                <a:gd name="T11" fmla="*/ 2 h 14"/>
                <a:gd name="T12" fmla="*/ 8 w 21"/>
                <a:gd name="T13" fmla="*/ 1 h 14"/>
                <a:gd name="T14" fmla="*/ 6 w 21"/>
                <a:gd name="T15" fmla="*/ 2 h 14"/>
                <a:gd name="T16" fmla="*/ 1 w 21"/>
                <a:gd name="T17" fmla="*/ 9 h 14"/>
                <a:gd name="T18" fmla="*/ 1 w 21"/>
                <a:gd name="T19" fmla="*/ 13 h 14"/>
                <a:gd name="T20" fmla="*/ 5 w 21"/>
                <a:gd name="T21" fmla="*/ 14 h 14"/>
                <a:gd name="T22" fmla="*/ 18 w 21"/>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4">
                  <a:moveTo>
                    <a:pt x="18" y="14"/>
                  </a:moveTo>
                  <a:cubicBezTo>
                    <a:pt x="18" y="14"/>
                    <a:pt x="21" y="14"/>
                    <a:pt x="19" y="9"/>
                  </a:cubicBezTo>
                  <a:cubicBezTo>
                    <a:pt x="19" y="9"/>
                    <a:pt x="21" y="6"/>
                    <a:pt x="21" y="3"/>
                  </a:cubicBezTo>
                  <a:cubicBezTo>
                    <a:pt x="21" y="3"/>
                    <a:pt x="18" y="1"/>
                    <a:pt x="16" y="1"/>
                  </a:cubicBezTo>
                  <a:cubicBezTo>
                    <a:pt x="16" y="1"/>
                    <a:pt x="10" y="1"/>
                    <a:pt x="11" y="0"/>
                  </a:cubicBezTo>
                  <a:cubicBezTo>
                    <a:pt x="11" y="0"/>
                    <a:pt x="10" y="1"/>
                    <a:pt x="9" y="2"/>
                  </a:cubicBezTo>
                  <a:cubicBezTo>
                    <a:pt x="8" y="1"/>
                    <a:pt x="8" y="1"/>
                    <a:pt x="8" y="1"/>
                  </a:cubicBezTo>
                  <a:cubicBezTo>
                    <a:pt x="8" y="1"/>
                    <a:pt x="7" y="0"/>
                    <a:pt x="6" y="2"/>
                  </a:cubicBezTo>
                  <a:cubicBezTo>
                    <a:pt x="1" y="9"/>
                    <a:pt x="1" y="9"/>
                    <a:pt x="1" y="9"/>
                  </a:cubicBezTo>
                  <a:cubicBezTo>
                    <a:pt x="1" y="9"/>
                    <a:pt x="0" y="12"/>
                    <a:pt x="1" y="13"/>
                  </a:cubicBezTo>
                  <a:cubicBezTo>
                    <a:pt x="1" y="13"/>
                    <a:pt x="3" y="14"/>
                    <a:pt x="5" y="14"/>
                  </a:cubicBezTo>
                  <a:cubicBezTo>
                    <a:pt x="18" y="14"/>
                    <a:pt x="18" y="14"/>
                    <a:pt x="18" y="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62" name="Freeform 458"/>
            <p:cNvSpPr/>
            <p:nvPr/>
          </p:nvSpPr>
          <p:spPr bwMode="auto">
            <a:xfrm>
              <a:off x="1323" y="736"/>
              <a:ext cx="2" cy="16"/>
            </a:xfrm>
            <a:custGeom>
              <a:avLst/>
              <a:gdLst>
                <a:gd name="T0" fmla="*/ 0 w 1"/>
                <a:gd name="T1" fmla="*/ 9 h 11"/>
                <a:gd name="T2" fmla="*/ 1 w 1"/>
                <a:gd name="T3" fmla="*/ 0 h 11"/>
                <a:gd name="T4" fmla="*/ 1 w 1"/>
                <a:gd name="T5" fmla="*/ 11 h 11"/>
                <a:gd name="T6" fmla="*/ 0 w 1"/>
                <a:gd name="T7" fmla="*/ 9 h 11"/>
              </a:gdLst>
              <a:ahLst/>
              <a:cxnLst>
                <a:cxn ang="0">
                  <a:pos x="T0" y="T1"/>
                </a:cxn>
                <a:cxn ang="0">
                  <a:pos x="T2" y="T3"/>
                </a:cxn>
                <a:cxn ang="0">
                  <a:pos x="T4" y="T5"/>
                </a:cxn>
                <a:cxn ang="0">
                  <a:pos x="T6" y="T7"/>
                </a:cxn>
              </a:cxnLst>
              <a:rect l="0" t="0" r="r" b="b"/>
              <a:pathLst>
                <a:path w="1" h="11">
                  <a:moveTo>
                    <a:pt x="0" y="9"/>
                  </a:moveTo>
                  <a:cubicBezTo>
                    <a:pt x="0" y="9"/>
                    <a:pt x="0" y="1"/>
                    <a:pt x="1" y="0"/>
                  </a:cubicBezTo>
                  <a:cubicBezTo>
                    <a:pt x="1" y="0"/>
                    <a:pt x="1" y="9"/>
                    <a:pt x="1" y="11"/>
                  </a:cubicBezTo>
                  <a:cubicBezTo>
                    <a:pt x="0" y="9"/>
                    <a:pt x="0" y="9"/>
                    <a:pt x="0" y="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63" name="Freeform 459"/>
            <p:cNvSpPr>
              <a:spLocks noEditPoints="1"/>
            </p:cNvSpPr>
            <p:nvPr/>
          </p:nvSpPr>
          <p:spPr bwMode="auto">
            <a:xfrm>
              <a:off x="1329" y="739"/>
              <a:ext cx="12" cy="16"/>
            </a:xfrm>
            <a:custGeom>
              <a:avLst/>
              <a:gdLst>
                <a:gd name="T0" fmla="*/ 5 w 8"/>
                <a:gd name="T1" fmla="*/ 6 h 11"/>
                <a:gd name="T2" fmla="*/ 4 w 8"/>
                <a:gd name="T3" fmla="*/ 9 h 11"/>
                <a:gd name="T4" fmla="*/ 6 w 8"/>
                <a:gd name="T5" fmla="*/ 11 h 11"/>
                <a:gd name="T6" fmla="*/ 5 w 8"/>
                <a:gd name="T7" fmla="*/ 6 h 11"/>
                <a:gd name="T8" fmla="*/ 7 w 8"/>
                <a:gd name="T9" fmla="*/ 0 h 11"/>
                <a:gd name="T10" fmla="*/ 6 w 8"/>
                <a:gd name="T11" fmla="*/ 4 h 11"/>
                <a:gd name="T12" fmla="*/ 0 w 8"/>
                <a:gd name="T13" fmla="*/ 7 h 11"/>
                <a:gd name="T14" fmla="*/ 1 w 8"/>
                <a:gd name="T15" fmla="*/ 7 h 11"/>
                <a:gd name="T16" fmla="*/ 2 w 8"/>
                <a:gd name="T17" fmla="*/ 7 h 11"/>
                <a:gd name="T18" fmla="*/ 5 w 8"/>
                <a:gd name="T19" fmla="*/ 6 h 11"/>
                <a:gd name="T20" fmla="*/ 5 w 8"/>
                <a:gd name="T21" fmla="*/ 6 h 11"/>
                <a:gd name="T22" fmla="*/ 7 w 8"/>
                <a:gd name="T23" fmla="*/ 0 h 11"/>
                <a:gd name="T24" fmla="*/ 6 w 8"/>
                <a:gd name="T25" fmla="*/ 0 h 11"/>
                <a:gd name="T26" fmla="*/ 7 w 8"/>
                <a:gd name="T27" fmla="*/ 0 h 11"/>
                <a:gd name="T28" fmla="*/ 6 w 8"/>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1">
                  <a:moveTo>
                    <a:pt x="5" y="6"/>
                  </a:moveTo>
                  <a:cubicBezTo>
                    <a:pt x="5" y="6"/>
                    <a:pt x="7" y="9"/>
                    <a:pt x="4" y="9"/>
                  </a:cubicBezTo>
                  <a:cubicBezTo>
                    <a:pt x="4" y="9"/>
                    <a:pt x="5" y="10"/>
                    <a:pt x="6" y="11"/>
                  </a:cubicBezTo>
                  <a:cubicBezTo>
                    <a:pt x="8" y="9"/>
                    <a:pt x="5" y="6"/>
                    <a:pt x="5" y="6"/>
                  </a:cubicBezTo>
                  <a:moveTo>
                    <a:pt x="7" y="0"/>
                  </a:moveTo>
                  <a:cubicBezTo>
                    <a:pt x="7" y="1"/>
                    <a:pt x="6" y="4"/>
                    <a:pt x="6" y="4"/>
                  </a:cubicBezTo>
                  <a:cubicBezTo>
                    <a:pt x="0" y="7"/>
                    <a:pt x="0" y="7"/>
                    <a:pt x="0" y="7"/>
                  </a:cubicBezTo>
                  <a:cubicBezTo>
                    <a:pt x="1" y="7"/>
                    <a:pt x="1" y="7"/>
                    <a:pt x="1" y="7"/>
                  </a:cubicBezTo>
                  <a:cubicBezTo>
                    <a:pt x="1" y="7"/>
                    <a:pt x="1" y="7"/>
                    <a:pt x="2" y="7"/>
                  </a:cubicBezTo>
                  <a:cubicBezTo>
                    <a:pt x="5" y="6"/>
                    <a:pt x="5" y="6"/>
                    <a:pt x="5" y="6"/>
                  </a:cubicBezTo>
                  <a:cubicBezTo>
                    <a:pt x="5" y="6"/>
                    <a:pt x="5" y="6"/>
                    <a:pt x="5" y="6"/>
                  </a:cubicBezTo>
                  <a:cubicBezTo>
                    <a:pt x="8" y="3"/>
                    <a:pt x="7" y="1"/>
                    <a:pt x="7" y="0"/>
                  </a:cubicBezTo>
                  <a:moveTo>
                    <a:pt x="6" y="0"/>
                  </a:moveTo>
                  <a:cubicBezTo>
                    <a:pt x="6" y="0"/>
                    <a:pt x="7" y="0"/>
                    <a:pt x="7" y="0"/>
                  </a:cubicBezTo>
                  <a:cubicBezTo>
                    <a:pt x="7" y="0"/>
                    <a:pt x="7"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64" name="Freeform 460"/>
            <p:cNvSpPr>
              <a:spLocks noEditPoints="1"/>
            </p:cNvSpPr>
            <p:nvPr/>
          </p:nvSpPr>
          <p:spPr bwMode="auto">
            <a:xfrm>
              <a:off x="1312" y="738"/>
              <a:ext cx="11" cy="13"/>
            </a:xfrm>
            <a:custGeom>
              <a:avLst/>
              <a:gdLst>
                <a:gd name="T0" fmla="*/ 8 w 8"/>
                <a:gd name="T1" fmla="*/ 3 h 9"/>
                <a:gd name="T2" fmla="*/ 8 w 8"/>
                <a:gd name="T3" fmla="*/ 2 h 9"/>
                <a:gd name="T4" fmla="*/ 8 w 8"/>
                <a:gd name="T5" fmla="*/ 3 h 9"/>
                <a:gd name="T6" fmla="*/ 8 w 8"/>
                <a:gd name="T7" fmla="*/ 8 h 9"/>
                <a:gd name="T8" fmla="*/ 6 w 8"/>
                <a:gd name="T9" fmla="*/ 9 h 9"/>
                <a:gd name="T10" fmla="*/ 5 w 8"/>
                <a:gd name="T11" fmla="*/ 7 h 9"/>
                <a:gd name="T12" fmla="*/ 8 w 8"/>
                <a:gd name="T13" fmla="*/ 3 h 9"/>
                <a:gd name="T14" fmla="*/ 8 w 8"/>
                <a:gd name="T15" fmla="*/ 0 h 9"/>
                <a:gd name="T16" fmla="*/ 4 w 8"/>
                <a:gd name="T17" fmla="*/ 6 h 9"/>
                <a:gd name="T18" fmla="*/ 6 w 8"/>
                <a:gd name="T19" fmla="*/ 9 h 9"/>
                <a:gd name="T20" fmla="*/ 8 w 8"/>
                <a:gd name="T21" fmla="*/ 8 h 9"/>
                <a:gd name="T22" fmla="*/ 8 w 8"/>
                <a:gd name="T23" fmla="*/ 0 h 9"/>
                <a:gd name="T24" fmla="*/ 8 w 8"/>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9">
                  <a:moveTo>
                    <a:pt x="8" y="3"/>
                  </a:moveTo>
                  <a:cubicBezTo>
                    <a:pt x="8" y="2"/>
                    <a:pt x="8" y="2"/>
                    <a:pt x="8" y="2"/>
                  </a:cubicBezTo>
                  <a:cubicBezTo>
                    <a:pt x="8" y="2"/>
                    <a:pt x="8" y="2"/>
                    <a:pt x="8" y="3"/>
                  </a:cubicBezTo>
                  <a:cubicBezTo>
                    <a:pt x="8" y="5"/>
                    <a:pt x="8" y="8"/>
                    <a:pt x="8" y="8"/>
                  </a:cubicBezTo>
                  <a:cubicBezTo>
                    <a:pt x="7" y="9"/>
                    <a:pt x="6" y="9"/>
                    <a:pt x="6" y="9"/>
                  </a:cubicBezTo>
                  <a:cubicBezTo>
                    <a:pt x="4" y="9"/>
                    <a:pt x="5" y="7"/>
                    <a:pt x="5" y="7"/>
                  </a:cubicBezTo>
                  <a:cubicBezTo>
                    <a:pt x="7" y="6"/>
                    <a:pt x="8" y="4"/>
                    <a:pt x="8" y="3"/>
                  </a:cubicBezTo>
                  <a:moveTo>
                    <a:pt x="8" y="0"/>
                  </a:moveTo>
                  <a:cubicBezTo>
                    <a:pt x="4" y="6"/>
                    <a:pt x="4" y="6"/>
                    <a:pt x="4" y="6"/>
                  </a:cubicBezTo>
                  <a:cubicBezTo>
                    <a:pt x="0" y="8"/>
                    <a:pt x="4" y="9"/>
                    <a:pt x="6" y="9"/>
                  </a:cubicBezTo>
                  <a:cubicBezTo>
                    <a:pt x="7" y="9"/>
                    <a:pt x="8" y="9"/>
                    <a:pt x="8" y="8"/>
                  </a:cubicBezTo>
                  <a:cubicBezTo>
                    <a:pt x="7" y="5"/>
                    <a:pt x="8" y="0"/>
                    <a:pt x="8"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65" name="Freeform 461"/>
            <p:cNvSpPr>
              <a:spLocks noEditPoints="1"/>
            </p:cNvSpPr>
            <p:nvPr/>
          </p:nvSpPr>
          <p:spPr bwMode="auto">
            <a:xfrm>
              <a:off x="1326" y="738"/>
              <a:ext cx="13" cy="11"/>
            </a:xfrm>
            <a:custGeom>
              <a:avLst/>
              <a:gdLst>
                <a:gd name="T0" fmla="*/ 4 w 9"/>
                <a:gd name="T1" fmla="*/ 3 h 8"/>
                <a:gd name="T2" fmla="*/ 4 w 9"/>
                <a:gd name="T3" fmla="*/ 1 h 8"/>
                <a:gd name="T4" fmla="*/ 5 w 9"/>
                <a:gd name="T5" fmla="*/ 1 h 8"/>
                <a:gd name="T6" fmla="*/ 2 w 9"/>
                <a:gd name="T7" fmla="*/ 8 h 8"/>
                <a:gd name="T8" fmla="*/ 4 w 9"/>
                <a:gd name="T9" fmla="*/ 3 h 8"/>
                <a:gd name="T10" fmla="*/ 4 w 9"/>
                <a:gd name="T11" fmla="*/ 3 h 8"/>
                <a:gd name="T12" fmla="*/ 5 w 9"/>
                <a:gd name="T13" fmla="*/ 0 h 8"/>
                <a:gd name="T14" fmla="*/ 3 w 9"/>
                <a:gd name="T15" fmla="*/ 0 h 8"/>
                <a:gd name="T16" fmla="*/ 0 w 9"/>
                <a:gd name="T17" fmla="*/ 8 h 8"/>
                <a:gd name="T18" fmla="*/ 1 w 9"/>
                <a:gd name="T19" fmla="*/ 8 h 8"/>
                <a:gd name="T20" fmla="*/ 2 w 9"/>
                <a:gd name="T21" fmla="*/ 8 h 8"/>
                <a:gd name="T22" fmla="*/ 6 w 9"/>
                <a:gd name="T23" fmla="*/ 3 h 8"/>
                <a:gd name="T24" fmla="*/ 5 w 9"/>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8">
                  <a:moveTo>
                    <a:pt x="4" y="3"/>
                  </a:moveTo>
                  <a:cubicBezTo>
                    <a:pt x="1" y="1"/>
                    <a:pt x="3" y="1"/>
                    <a:pt x="4" y="1"/>
                  </a:cubicBezTo>
                  <a:cubicBezTo>
                    <a:pt x="4" y="1"/>
                    <a:pt x="5" y="1"/>
                    <a:pt x="5" y="1"/>
                  </a:cubicBezTo>
                  <a:cubicBezTo>
                    <a:pt x="9" y="2"/>
                    <a:pt x="2" y="8"/>
                    <a:pt x="2" y="8"/>
                  </a:cubicBezTo>
                  <a:cubicBezTo>
                    <a:pt x="6" y="3"/>
                    <a:pt x="5" y="3"/>
                    <a:pt x="4" y="3"/>
                  </a:cubicBezTo>
                  <a:cubicBezTo>
                    <a:pt x="4" y="3"/>
                    <a:pt x="4" y="3"/>
                    <a:pt x="4" y="3"/>
                  </a:cubicBezTo>
                  <a:moveTo>
                    <a:pt x="5" y="0"/>
                  </a:moveTo>
                  <a:cubicBezTo>
                    <a:pt x="4" y="0"/>
                    <a:pt x="3" y="0"/>
                    <a:pt x="3" y="0"/>
                  </a:cubicBezTo>
                  <a:cubicBezTo>
                    <a:pt x="2" y="0"/>
                    <a:pt x="1" y="6"/>
                    <a:pt x="0" y="8"/>
                  </a:cubicBezTo>
                  <a:cubicBezTo>
                    <a:pt x="1" y="8"/>
                    <a:pt x="1" y="8"/>
                    <a:pt x="1" y="8"/>
                  </a:cubicBezTo>
                  <a:cubicBezTo>
                    <a:pt x="1" y="8"/>
                    <a:pt x="2" y="8"/>
                    <a:pt x="2" y="8"/>
                  </a:cubicBezTo>
                  <a:cubicBezTo>
                    <a:pt x="7" y="3"/>
                    <a:pt x="6" y="3"/>
                    <a:pt x="6" y="3"/>
                  </a:cubicBezTo>
                  <a:cubicBezTo>
                    <a:pt x="7" y="0"/>
                    <a:pt x="6"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66" name="Freeform 462"/>
            <p:cNvSpPr/>
            <p:nvPr/>
          </p:nvSpPr>
          <p:spPr bwMode="auto">
            <a:xfrm>
              <a:off x="1332" y="748"/>
              <a:ext cx="7" cy="4"/>
            </a:xfrm>
            <a:custGeom>
              <a:avLst/>
              <a:gdLst>
                <a:gd name="T0" fmla="*/ 3 w 5"/>
                <a:gd name="T1" fmla="*/ 0 h 3"/>
                <a:gd name="T2" fmla="*/ 0 w 5"/>
                <a:gd name="T3" fmla="*/ 1 h 3"/>
                <a:gd name="T4" fmla="*/ 2 w 5"/>
                <a:gd name="T5" fmla="*/ 3 h 3"/>
                <a:gd name="T6" fmla="*/ 3 w 5"/>
                <a:gd name="T7" fmla="*/ 0 h 3"/>
                <a:gd name="T8" fmla="*/ 3 w 5"/>
                <a:gd name="T9" fmla="*/ 0 h 3"/>
                <a:gd name="T10" fmla="*/ 3 w 5"/>
                <a:gd name="T11" fmla="*/ 0 h 3"/>
                <a:gd name="T12" fmla="*/ 3 w 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3" y="0"/>
                  </a:moveTo>
                  <a:cubicBezTo>
                    <a:pt x="0" y="1"/>
                    <a:pt x="0" y="1"/>
                    <a:pt x="0" y="1"/>
                  </a:cubicBezTo>
                  <a:cubicBezTo>
                    <a:pt x="0" y="2"/>
                    <a:pt x="1" y="2"/>
                    <a:pt x="2" y="3"/>
                  </a:cubicBezTo>
                  <a:cubicBezTo>
                    <a:pt x="5" y="3"/>
                    <a:pt x="3" y="0"/>
                    <a:pt x="3" y="0"/>
                  </a:cubicBezTo>
                  <a:cubicBezTo>
                    <a:pt x="3" y="0"/>
                    <a:pt x="3" y="0"/>
                    <a:pt x="3" y="0"/>
                  </a:cubicBezTo>
                  <a:cubicBezTo>
                    <a:pt x="3" y="0"/>
                    <a:pt x="3"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67" name="Freeform 463"/>
            <p:cNvSpPr/>
            <p:nvPr/>
          </p:nvSpPr>
          <p:spPr bwMode="auto">
            <a:xfrm>
              <a:off x="1284" y="748"/>
              <a:ext cx="83" cy="100"/>
            </a:xfrm>
            <a:custGeom>
              <a:avLst/>
              <a:gdLst>
                <a:gd name="T0" fmla="*/ 24 w 57"/>
                <a:gd name="T1" fmla="*/ 5 h 69"/>
                <a:gd name="T2" fmla="*/ 13 w 57"/>
                <a:gd name="T3" fmla="*/ 19 h 69"/>
                <a:gd name="T4" fmla="*/ 12 w 57"/>
                <a:gd name="T5" fmla="*/ 25 h 69"/>
                <a:gd name="T6" fmla="*/ 13 w 57"/>
                <a:gd name="T7" fmla="*/ 29 h 69"/>
                <a:gd name="T8" fmla="*/ 11 w 57"/>
                <a:gd name="T9" fmla="*/ 34 h 69"/>
                <a:gd name="T10" fmla="*/ 12 w 57"/>
                <a:gd name="T11" fmla="*/ 37 h 69"/>
                <a:gd name="T12" fmla="*/ 11 w 57"/>
                <a:gd name="T13" fmla="*/ 40 h 69"/>
                <a:gd name="T14" fmla="*/ 11 w 57"/>
                <a:gd name="T15" fmla="*/ 42 h 69"/>
                <a:gd name="T16" fmla="*/ 11 w 57"/>
                <a:gd name="T17" fmla="*/ 43 h 69"/>
                <a:gd name="T18" fmla="*/ 10 w 57"/>
                <a:gd name="T19" fmla="*/ 48 h 69"/>
                <a:gd name="T20" fmla="*/ 9 w 57"/>
                <a:gd name="T21" fmla="*/ 59 h 69"/>
                <a:gd name="T22" fmla="*/ 8 w 57"/>
                <a:gd name="T23" fmla="*/ 63 h 69"/>
                <a:gd name="T24" fmla="*/ 3 w 57"/>
                <a:gd name="T25" fmla="*/ 66 h 69"/>
                <a:gd name="T26" fmla="*/ 17 w 57"/>
                <a:gd name="T27" fmla="*/ 68 h 69"/>
                <a:gd name="T28" fmla="*/ 39 w 57"/>
                <a:gd name="T29" fmla="*/ 68 h 69"/>
                <a:gd name="T30" fmla="*/ 48 w 57"/>
                <a:gd name="T31" fmla="*/ 67 h 69"/>
                <a:gd name="T32" fmla="*/ 55 w 57"/>
                <a:gd name="T33" fmla="*/ 65 h 69"/>
                <a:gd name="T34" fmla="*/ 55 w 57"/>
                <a:gd name="T35" fmla="*/ 62 h 69"/>
                <a:gd name="T36" fmla="*/ 51 w 57"/>
                <a:gd name="T37" fmla="*/ 60 h 69"/>
                <a:gd name="T38" fmla="*/ 48 w 57"/>
                <a:gd name="T39" fmla="*/ 60 h 69"/>
                <a:gd name="T40" fmla="*/ 48 w 57"/>
                <a:gd name="T41" fmla="*/ 56 h 69"/>
                <a:gd name="T42" fmla="*/ 46 w 57"/>
                <a:gd name="T43" fmla="*/ 54 h 69"/>
                <a:gd name="T44" fmla="*/ 47 w 57"/>
                <a:gd name="T45" fmla="*/ 43 h 69"/>
                <a:gd name="T46" fmla="*/ 47 w 57"/>
                <a:gd name="T47" fmla="*/ 36 h 69"/>
                <a:gd name="T48" fmla="*/ 47 w 57"/>
                <a:gd name="T49" fmla="*/ 33 h 69"/>
                <a:gd name="T50" fmla="*/ 47 w 57"/>
                <a:gd name="T51" fmla="*/ 27 h 69"/>
                <a:gd name="T52" fmla="*/ 48 w 57"/>
                <a:gd name="T53" fmla="*/ 21 h 69"/>
                <a:gd name="T54" fmla="*/ 43 w 57"/>
                <a:gd name="T55" fmla="*/ 12 h 69"/>
                <a:gd name="T56" fmla="*/ 32 w 57"/>
                <a:gd name="T57" fmla="*/ 1 h 69"/>
                <a:gd name="T58" fmla="*/ 24 w 57"/>
                <a:gd name="T59"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 h="69">
                  <a:moveTo>
                    <a:pt x="24" y="5"/>
                  </a:moveTo>
                  <a:cubicBezTo>
                    <a:pt x="24" y="5"/>
                    <a:pt x="13" y="6"/>
                    <a:pt x="13" y="19"/>
                  </a:cubicBezTo>
                  <a:cubicBezTo>
                    <a:pt x="12" y="25"/>
                    <a:pt x="12" y="25"/>
                    <a:pt x="12" y="25"/>
                  </a:cubicBezTo>
                  <a:cubicBezTo>
                    <a:pt x="12" y="25"/>
                    <a:pt x="12" y="27"/>
                    <a:pt x="13" y="29"/>
                  </a:cubicBezTo>
                  <a:cubicBezTo>
                    <a:pt x="13" y="29"/>
                    <a:pt x="13" y="30"/>
                    <a:pt x="11" y="34"/>
                  </a:cubicBezTo>
                  <a:cubicBezTo>
                    <a:pt x="11" y="34"/>
                    <a:pt x="11" y="35"/>
                    <a:pt x="12" y="37"/>
                  </a:cubicBezTo>
                  <a:cubicBezTo>
                    <a:pt x="11" y="40"/>
                    <a:pt x="11" y="40"/>
                    <a:pt x="11" y="40"/>
                  </a:cubicBezTo>
                  <a:cubicBezTo>
                    <a:pt x="11" y="40"/>
                    <a:pt x="11" y="41"/>
                    <a:pt x="11" y="42"/>
                  </a:cubicBezTo>
                  <a:cubicBezTo>
                    <a:pt x="11" y="42"/>
                    <a:pt x="13" y="42"/>
                    <a:pt x="11" y="43"/>
                  </a:cubicBezTo>
                  <a:cubicBezTo>
                    <a:pt x="11" y="43"/>
                    <a:pt x="10" y="43"/>
                    <a:pt x="10" y="48"/>
                  </a:cubicBezTo>
                  <a:cubicBezTo>
                    <a:pt x="10" y="48"/>
                    <a:pt x="10" y="58"/>
                    <a:pt x="9" y="59"/>
                  </a:cubicBezTo>
                  <a:cubicBezTo>
                    <a:pt x="9" y="59"/>
                    <a:pt x="8" y="60"/>
                    <a:pt x="8" y="63"/>
                  </a:cubicBezTo>
                  <a:cubicBezTo>
                    <a:pt x="8" y="63"/>
                    <a:pt x="0" y="63"/>
                    <a:pt x="3" y="66"/>
                  </a:cubicBezTo>
                  <a:cubicBezTo>
                    <a:pt x="3" y="66"/>
                    <a:pt x="13" y="69"/>
                    <a:pt x="17" y="68"/>
                  </a:cubicBezTo>
                  <a:cubicBezTo>
                    <a:pt x="17" y="68"/>
                    <a:pt x="37" y="67"/>
                    <a:pt x="39" y="68"/>
                  </a:cubicBezTo>
                  <a:cubicBezTo>
                    <a:pt x="48" y="67"/>
                    <a:pt x="48" y="67"/>
                    <a:pt x="48" y="67"/>
                  </a:cubicBezTo>
                  <a:cubicBezTo>
                    <a:pt x="48" y="67"/>
                    <a:pt x="53" y="64"/>
                    <a:pt x="55" y="65"/>
                  </a:cubicBezTo>
                  <a:cubicBezTo>
                    <a:pt x="55" y="65"/>
                    <a:pt x="57" y="62"/>
                    <a:pt x="55" y="62"/>
                  </a:cubicBezTo>
                  <a:cubicBezTo>
                    <a:pt x="55" y="62"/>
                    <a:pt x="52" y="60"/>
                    <a:pt x="51" y="60"/>
                  </a:cubicBezTo>
                  <a:cubicBezTo>
                    <a:pt x="51" y="60"/>
                    <a:pt x="49" y="59"/>
                    <a:pt x="48" y="60"/>
                  </a:cubicBezTo>
                  <a:cubicBezTo>
                    <a:pt x="48" y="60"/>
                    <a:pt x="47" y="58"/>
                    <a:pt x="48" y="56"/>
                  </a:cubicBezTo>
                  <a:cubicBezTo>
                    <a:pt x="46" y="54"/>
                    <a:pt x="46" y="54"/>
                    <a:pt x="46" y="54"/>
                  </a:cubicBezTo>
                  <a:cubicBezTo>
                    <a:pt x="46" y="54"/>
                    <a:pt x="46" y="47"/>
                    <a:pt x="47" y="43"/>
                  </a:cubicBezTo>
                  <a:cubicBezTo>
                    <a:pt x="47" y="43"/>
                    <a:pt x="48" y="37"/>
                    <a:pt x="47" y="36"/>
                  </a:cubicBezTo>
                  <a:cubicBezTo>
                    <a:pt x="47" y="36"/>
                    <a:pt x="46" y="33"/>
                    <a:pt x="47" y="33"/>
                  </a:cubicBezTo>
                  <a:cubicBezTo>
                    <a:pt x="47" y="33"/>
                    <a:pt x="48" y="32"/>
                    <a:pt x="47" y="27"/>
                  </a:cubicBezTo>
                  <a:cubicBezTo>
                    <a:pt x="47" y="27"/>
                    <a:pt x="47" y="21"/>
                    <a:pt x="48" y="21"/>
                  </a:cubicBezTo>
                  <a:cubicBezTo>
                    <a:pt x="48" y="21"/>
                    <a:pt x="48" y="17"/>
                    <a:pt x="43" y="12"/>
                  </a:cubicBezTo>
                  <a:cubicBezTo>
                    <a:pt x="43" y="12"/>
                    <a:pt x="35" y="2"/>
                    <a:pt x="32" y="1"/>
                  </a:cubicBezTo>
                  <a:cubicBezTo>
                    <a:pt x="32" y="1"/>
                    <a:pt x="25" y="0"/>
                    <a:pt x="24"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68" name="Freeform 464"/>
            <p:cNvSpPr/>
            <p:nvPr/>
          </p:nvSpPr>
          <p:spPr bwMode="auto">
            <a:xfrm>
              <a:off x="1303" y="755"/>
              <a:ext cx="16" cy="12"/>
            </a:xfrm>
            <a:custGeom>
              <a:avLst/>
              <a:gdLst>
                <a:gd name="T0" fmla="*/ 11 w 11"/>
                <a:gd name="T1" fmla="*/ 0 h 8"/>
                <a:gd name="T2" fmla="*/ 10 w 11"/>
                <a:gd name="T3" fmla="*/ 0 h 8"/>
                <a:gd name="T4" fmla="*/ 4 w 11"/>
                <a:gd name="T5" fmla="*/ 4 h 8"/>
                <a:gd name="T6" fmla="*/ 2 w 11"/>
                <a:gd name="T7" fmla="*/ 8 h 8"/>
                <a:gd name="T8" fmla="*/ 11 w 11"/>
                <a:gd name="T9" fmla="*/ 0 h 8"/>
              </a:gdLst>
              <a:ahLst/>
              <a:cxnLst>
                <a:cxn ang="0">
                  <a:pos x="T0" y="T1"/>
                </a:cxn>
                <a:cxn ang="0">
                  <a:pos x="T2" y="T3"/>
                </a:cxn>
                <a:cxn ang="0">
                  <a:pos x="T4" y="T5"/>
                </a:cxn>
                <a:cxn ang="0">
                  <a:pos x="T6" y="T7"/>
                </a:cxn>
                <a:cxn ang="0">
                  <a:pos x="T8" y="T9"/>
                </a:cxn>
              </a:cxnLst>
              <a:rect l="0" t="0" r="r" b="b"/>
              <a:pathLst>
                <a:path w="11" h="8">
                  <a:moveTo>
                    <a:pt x="11" y="0"/>
                  </a:moveTo>
                  <a:cubicBezTo>
                    <a:pt x="10" y="0"/>
                    <a:pt x="10" y="0"/>
                    <a:pt x="10" y="0"/>
                  </a:cubicBezTo>
                  <a:cubicBezTo>
                    <a:pt x="7" y="1"/>
                    <a:pt x="4" y="4"/>
                    <a:pt x="4" y="4"/>
                  </a:cubicBezTo>
                  <a:cubicBezTo>
                    <a:pt x="0" y="8"/>
                    <a:pt x="2" y="8"/>
                    <a:pt x="2" y="8"/>
                  </a:cubicBezTo>
                  <a:cubicBezTo>
                    <a:pt x="5" y="7"/>
                    <a:pt x="11"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69" name="Freeform 465"/>
            <p:cNvSpPr/>
            <p:nvPr/>
          </p:nvSpPr>
          <p:spPr bwMode="auto">
            <a:xfrm>
              <a:off x="1313" y="777"/>
              <a:ext cx="0" cy="1"/>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70" name="Freeform 466"/>
            <p:cNvSpPr/>
            <p:nvPr/>
          </p:nvSpPr>
          <p:spPr bwMode="auto">
            <a:xfrm>
              <a:off x="1331" y="824"/>
              <a:ext cx="3" cy="4"/>
            </a:xfrm>
            <a:custGeom>
              <a:avLst/>
              <a:gdLst>
                <a:gd name="T0" fmla="*/ 0 w 2"/>
                <a:gd name="T1" fmla="*/ 3 h 3"/>
                <a:gd name="T2" fmla="*/ 1 w 2"/>
                <a:gd name="T3" fmla="*/ 2 h 3"/>
                <a:gd name="T4" fmla="*/ 2 w 2"/>
                <a:gd name="T5" fmla="*/ 0 h 3"/>
                <a:gd name="T6" fmla="*/ 1 w 2"/>
                <a:gd name="T7" fmla="*/ 0 h 3"/>
                <a:gd name="T8" fmla="*/ 0 w 2"/>
                <a:gd name="T9" fmla="*/ 3 h 3"/>
              </a:gdLst>
              <a:ahLst/>
              <a:cxnLst>
                <a:cxn ang="0">
                  <a:pos x="T0" y="T1"/>
                </a:cxn>
                <a:cxn ang="0">
                  <a:pos x="T2" y="T3"/>
                </a:cxn>
                <a:cxn ang="0">
                  <a:pos x="T4" y="T5"/>
                </a:cxn>
                <a:cxn ang="0">
                  <a:pos x="T6" y="T7"/>
                </a:cxn>
                <a:cxn ang="0">
                  <a:pos x="T8" y="T9"/>
                </a:cxn>
              </a:cxnLst>
              <a:rect l="0" t="0" r="r" b="b"/>
              <a:pathLst>
                <a:path w="2" h="3">
                  <a:moveTo>
                    <a:pt x="0" y="3"/>
                  </a:moveTo>
                  <a:cubicBezTo>
                    <a:pt x="1" y="3"/>
                    <a:pt x="1" y="3"/>
                    <a:pt x="1" y="2"/>
                  </a:cubicBezTo>
                  <a:cubicBezTo>
                    <a:pt x="1" y="2"/>
                    <a:pt x="1" y="1"/>
                    <a:pt x="2" y="0"/>
                  </a:cubicBezTo>
                  <a:cubicBezTo>
                    <a:pt x="1" y="0"/>
                    <a:pt x="1" y="0"/>
                    <a:pt x="1" y="0"/>
                  </a:cubicBezTo>
                  <a:cubicBezTo>
                    <a:pt x="0" y="1"/>
                    <a:pt x="0" y="1"/>
                    <a:pt x="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71" name="Freeform 467"/>
            <p:cNvSpPr/>
            <p:nvPr/>
          </p:nvSpPr>
          <p:spPr bwMode="auto">
            <a:xfrm>
              <a:off x="1313" y="757"/>
              <a:ext cx="12" cy="13"/>
            </a:xfrm>
            <a:custGeom>
              <a:avLst/>
              <a:gdLst>
                <a:gd name="T0" fmla="*/ 5 w 8"/>
                <a:gd name="T1" fmla="*/ 0 h 9"/>
                <a:gd name="T2" fmla="*/ 1 w 8"/>
                <a:gd name="T3" fmla="*/ 5 h 9"/>
                <a:gd name="T4" fmla="*/ 3 w 8"/>
                <a:gd name="T5" fmla="*/ 5 h 9"/>
                <a:gd name="T6" fmla="*/ 5 w 8"/>
                <a:gd name="T7" fmla="*/ 0 h 9"/>
              </a:gdLst>
              <a:ahLst/>
              <a:cxnLst>
                <a:cxn ang="0">
                  <a:pos x="T0" y="T1"/>
                </a:cxn>
                <a:cxn ang="0">
                  <a:pos x="T2" y="T3"/>
                </a:cxn>
                <a:cxn ang="0">
                  <a:pos x="T4" y="T5"/>
                </a:cxn>
                <a:cxn ang="0">
                  <a:pos x="T6" y="T7"/>
                </a:cxn>
              </a:cxnLst>
              <a:rect l="0" t="0" r="r" b="b"/>
              <a:pathLst>
                <a:path w="8" h="9">
                  <a:moveTo>
                    <a:pt x="5" y="0"/>
                  </a:moveTo>
                  <a:cubicBezTo>
                    <a:pt x="5" y="0"/>
                    <a:pt x="8" y="9"/>
                    <a:pt x="1" y="5"/>
                  </a:cubicBezTo>
                  <a:cubicBezTo>
                    <a:pt x="1" y="5"/>
                    <a:pt x="0" y="3"/>
                    <a:pt x="3" y="5"/>
                  </a:cubicBezTo>
                  <a:cubicBezTo>
                    <a:pt x="3" y="5"/>
                    <a:pt x="6" y="6"/>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pic>
          <p:nvPicPr>
            <p:cNvPr id="72" name="Picture 46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22" y="750"/>
              <a:ext cx="14" cy="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73" name="Freeform 469"/>
            <p:cNvSpPr/>
            <p:nvPr/>
          </p:nvSpPr>
          <p:spPr bwMode="auto">
            <a:xfrm>
              <a:off x="1322" y="749"/>
              <a:ext cx="23" cy="11"/>
            </a:xfrm>
            <a:custGeom>
              <a:avLst/>
              <a:gdLst>
                <a:gd name="T0" fmla="*/ 4 w 16"/>
                <a:gd name="T1" fmla="*/ 0 h 7"/>
                <a:gd name="T2" fmla="*/ 6 w 16"/>
                <a:gd name="T3" fmla="*/ 5 h 7"/>
                <a:gd name="T4" fmla="*/ 0 w 16"/>
                <a:gd name="T5" fmla="*/ 4 h 7"/>
                <a:gd name="T6" fmla="*/ 4 w 16"/>
                <a:gd name="T7" fmla="*/ 0 h 7"/>
              </a:gdLst>
              <a:ahLst/>
              <a:cxnLst>
                <a:cxn ang="0">
                  <a:pos x="T0" y="T1"/>
                </a:cxn>
                <a:cxn ang="0">
                  <a:pos x="T2" y="T3"/>
                </a:cxn>
                <a:cxn ang="0">
                  <a:pos x="T4" y="T5"/>
                </a:cxn>
                <a:cxn ang="0">
                  <a:pos x="T6" y="T7"/>
                </a:cxn>
              </a:cxnLst>
              <a:rect l="0" t="0" r="r" b="b"/>
              <a:pathLst>
                <a:path w="16" h="7">
                  <a:moveTo>
                    <a:pt x="4" y="0"/>
                  </a:moveTo>
                  <a:cubicBezTo>
                    <a:pt x="4" y="0"/>
                    <a:pt x="15" y="5"/>
                    <a:pt x="6" y="5"/>
                  </a:cubicBezTo>
                  <a:cubicBezTo>
                    <a:pt x="0" y="4"/>
                    <a:pt x="0" y="4"/>
                    <a:pt x="0" y="4"/>
                  </a:cubicBezTo>
                  <a:cubicBezTo>
                    <a:pt x="0" y="4"/>
                    <a:pt x="16" y="7"/>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74" name="Freeform 470"/>
            <p:cNvSpPr/>
            <p:nvPr/>
          </p:nvSpPr>
          <p:spPr bwMode="auto">
            <a:xfrm>
              <a:off x="1328" y="739"/>
              <a:ext cx="11" cy="10"/>
            </a:xfrm>
            <a:custGeom>
              <a:avLst/>
              <a:gdLst>
                <a:gd name="T0" fmla="*/ 3 w 8"/>
                <a:gd name="T1" fmla="*/ 0 h 7"/>
                <a:gd name="T2" fmla="*/ 3 w 8"/>
                <a:gd name="T3" fmla="*/ 2 h 7"/>
                <a:gd name="T4" fmla="*/ 3 w 8"/>
                <a:gd name="T5" fmla="*/ 2 h 7"/>
                <a:gd name="T6" fmla="*/ 1 w 8"/>
                <a:gd name="T7" fmla="*/ 7 h 7"/>
                <a:gd name="T8" fmla="*/ 4 w 8"/>
                <a:gd name="T9" fmla="*/ 0 h 7"/>
                <a:gd name="T10" fmla="*/ 3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3" y="0"/>
                  </a:moveTo>
                  <a:cubicBezTo>
                    <a:pt x="2" y="0"/>
                    <a:pt x="0" y="0"/>
                    <a:pt x="3" y="2"/>
                  </a:cubicBezTo>
                  <a:cubicBezTo>
                    <a:pt x="3" y="2"/>
                    <a:pt x="3" y="2"/>
                    <a:pt x="3" y="2"/>
                  </a:cubicBezTo>
                  <a:cubicBezTo>
                    <a:pt x="4" y="2"/>
                    <a:pt x="5" y="2"/>
                    <a:pt x="1" y="7"/>
                  </a:cubicBezTo>
                  <a:cubicBezTo>
                    <a:pt x="1" y="7"/>
                    <a:pt x="8" y="1"/>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75" name="Freeform 471"/>
            <p:cNvSpPr>
              <a:spLocks noEditPoints="1"/>
            </p:cNvSpPr>
            <p:nvPr/>
          </p:nvSpPr>
          <p:spPr bwMode="auto">
            <a:xfrm>
              <a:off x="1318" y="741"/>
              <a:ext cx="5" cy="10"/>
            </a:xfrm>
            <a:custGeom>
              <a:avLst/>
              <a:gdLst>
                <a:gd name="T0" fmla="*/ 4 w 4"/>
                <a:gd name="T1" fmla="*/ 1 h 7"/>
                <a:gd name="T2" fmla="*/ 1 w 4"/>
                <a:gd name="T3" fmla="*/ 5 h 7"/>
                <a:gd name="T4" fmla="*/ 2 w 4"/>
                <a:gd name="T5" fmla="*/ 7 h 7"/>
                <a:gd name="T6" fmla="*/ 4 w 4"/>
                <a:gd name="T7" fmla="*/ 6 h 7"/>
                <a:gd name="T8" fmla="*/ 4 w 4"/>
                <a:gd name="T9" fmla="*/ 1 h 7"/>
                <a:gd name="T10" fmla="*/ 4 w 4"/>
                <a:gd name="T11" fmla="*/ 0 h 7"/>
                <a:gd name="T12" fmla="*/ 4 w 4"/>
                <a:gd name="T13" fmla="*/ 1 h 7"/>
                <a:gd name="T14" fmla="*/ 4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4" y="1"/>
                  </a:moveTo>
                  <a:cubicBezTo>
                    <a:pt x="4" y="2"/>
                    <a:pt x="3" y="4"/>
                    <a:pt x="1" y="5"/>
                  </a:cubicBezTo>
                  <a:cubicBezTo>
                    <a:pt x="1" y="5"/>
                    <a:pt x="0" y="7"/>
                    <a:pt x="2" y="7"/>
                  </a:cubicBezTo>
                  <a:cubicBezTo>
                    <a:pt x="2" y="7"/>
                    <a:pt x="3" y="7"/>
                    <a:pt x="4" y="6"/>
                  </a:cubicBezTo>
                  <a:cubicBezTo>
                    <a:pt x="4" y="6"/>
                    <a:pt x="4" y="3"/>
                    <a:pt x="4" y="1"/>
                  </a:cubicBezTo>
                  <a:moveTo>
                    <a:pt x="4" y="0"/>
                  </a:moveTo>
                  <a:cubicBezTo>
                    <a:pt x="4" y="0"/>
                    <a:pt x="4" y="0"/>
                    <a:pt x="4" y="1"/>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76" name="Freeform 472"/>
            <p:cNvSpPr/>
            <p:nvPr/>
          </p:nvSpPr>
          <p:spPr bwMode="auto">
            <a:xfrm>
              <a:off x="1309" y="744"/>
              <a:ext cx="10" cy="8"/>
            </a:xfrm>
            <a:custGeom>
              <a:avLst/>
              <a:gdLst>
                <a:gd name="T0" fmla="*/ 7 w 7"/>
                <a:gd name="T1" fmla="*/ 0 h 6"/>
                <a:gd name="T2" fmla="*/ 3 w 7"/>
                <a:gd name="T3" fmla="*/ 5 h 6"/>
                <a:gd name="T4" fmla="*/ 6 w 7"/>
                <a:gd name="T5" fmla="*/ 6 h 6"/>
                <a:gd name="T6" fmla="*/ 7 w 7"/>
                <a:gd name="T7" fmla="*/ 0 h 6"/>
              </a:gdLst>
              <a:ahLst/>
              <a:cxnLst>
                <a:cxn ang="0">
                  <a:pos x="T0" y="T1"/>
                </a:cxn>
                <a:cxn ang="0">
                  <a:pos x="T2" y="T3"/>
                </a:cxn>
                <a:cxn ang="0">
                  <a:pos x="T4" y="T5"/>
                </a:cxn>
                <a:cxn ang="0">
                  <a:pos x="T6" y="T7"/>
                </a:cxn>
              </a:cxnLst>
              <a:rect l="0" t="0" r="r" b="b"/>
              <a:pathLst>
                <a:path w="7" h="6">
                  <a:moveTo>
                    <a:pt x="7" y="0"/>
                  </a:moveTo>
                  <a:cubicBezTo>
                    <a:pt x="7" y="0"/>
                    <a:pt x="2" y="3"/>
                    <a:pt x="3" y="5"/>
                  </a:cubicBezTo>
                  <a:cubicBezTo>
                    <a:pt x="3" y="5"/>
                    <a:pt x="3" y="6"/>
                    <a:pt x="6" y="6"/>
                  </a:cubicBezTo>
                  <a:cubicBezTo>
                    <a:pt x="6" y="6"/>
                    <a:pt x="0" y="6"/>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77" name="Freeform 473"/>
            <p:cNvSpPr/>
            <p:nvPr/>
          </p:nvSpPr>
          <p:spPr bwMode="auto">
            <a:xfrm>
              <a:off x="1286" y="764"/>
              <a:ext cx="46" cy="81"/>
            </a:xfrm>
            <a:custGeom>
              <a:avLst/>
              <a:gdLst>
                <a:gd name="T0" fmla="*/ 18 w 32"/>
                <a:gd name="T1" fmla="*/ 0 h 56"/>
                <a:gd name="T2" fmla="*/ 14 w 32"/>
                <a:gd name="T3" fmla="*/ 7 h 56"/>
                <a:gd name="T4" fmla="*/ 23 w 32"/>
                <a:gd name="T5" fmla="*/ 13 h 56"/>
                <a:gd name="T6" fmla="*/ 14 w 32"/>
                <a:gd name="T7" fmla="*/ 14 h 56"/>
                <a:gd name="T8" fmla="*/ 14 w 32"/>
                <a:gd name="T9" fmla="*/ 19 h 56"/>
                <a:gd name="T10" fmla="*/ 12 w 32"/>
                <a:gd name="T11" fmla="*/ 31 h 56"/>
                <a:gd name="T12" fmla="*/ 15 w 32"/>
                <a:gd name="T13" fmla="*/ 34 h 56"/>
                <a:gd name="T14" fmla="*/ 10 w 32"/>
                <a:gd name="T15" fmla="*/ 50 h 56"/>
                <a:gd name="T16" fmla="*/ 8 w 32"/>
                <a:gd name="T17" fmla="*/ 52 h 56"/>
                <a:gd name="T18" fmla="*/ 3 w 32"/>
                <a:gd name="T19" fmla="*/ 54 h 56"/>
                <a:gd name="T20" fmla="*/ 8 w 32"/>
                <a:gd name="T21" fmla="*/ 52 h 56"/>
                <a:gd name="T22" fmla="*/ 8 w 32"/>
                <a:gd name="T23" fmla="*/ 49 h 56"/>
                <a:gd name="T24" fmla="*/ 10 w 32"/>
                <a:gd name="T25" fmla="*/ 33 h 56"/>
                <a:gd name="T26" fmla="*/ 11 w 32"/>
                <a:gd name="T27" fmla="*/ 30 h 56"/>
                <a:gd name="T28" fmla="*/ 10 w 32"/>
                <a:gd name="T29" fmla="*/ 23 h 56"/>
                <a:gd name="T30" fmla="*/ 12 w 32"/>
                <a:gd name="T31" fmla="*/ 18 h 56"/>
                <a:gd name="T32" fmla="*/ 18 w 32"/>
                <a:gd name="T3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56">
                  <a:moveTo>
                    <a:pt x="18" y="0"/>
                  </a:moveTo>
                  <a:cubicBezTo>
                    <a:pt x="14" y="7"/>
                    <a:pt x="14" y="7"/>
                    <a:pt x="14" y="7"/>
                  </a:cubicBezTo>
                  <a:cubicBezTo>
                    <a:pt x="14" y="7"/>
                    <a:pt x="15" y="9"/>
                    <a:pt x="23" y="13"/>
                  </a:cubicBezTo>
                  <a:cubicBezTo>
                    <a:pt x="23" y="13"/>
                    <a:pt x="26" y="15"/>
                    <a:pt x="14" y="14"/>
                  </a:cubicBezTo>
                  <a:cubicBezTo>
                    <a:pt x="14" y="14"/>
                    <a:pt x="12" y="15"/>
                    <a:pt x="14" y="19"/>
                  </a:cubicBezTo>
                  <a:cubicBezTo>
                    <a:pt x="12" y="31"/>
                    <a:pt x="12" y="31"/>
                    <a:pt x="12" y="31"/>
                  </a:cubicBezTo>
                  <a:cubicBezTo>
                    <a:pt x="12" y="31"/>
                    <a:pt x="32" y="36"/>
                    <a:pt x="15" y="34"/>
                  </a:cubicBezTo>
                  <a:cubicBezTo>
                    <a:pt x="15" y="34"/>
                    <a:pt x="14" y="31"/>
                    <a:pt x="10" y="50"/>
                  </a:cubicBezTo>
                  <a:cubicBezTo>
                    <a:pt x="10" y="50"/>
                    <a:pt x="21" y="56"/>
                    <a:pt x="8" y="52"/>
                  </a:cubicBezTo>
                  <a:cubicBezTo>
                    <a:pt x="8" y="52"/>
                    <a:pt x="3" y="54"/>
                    <a:pt x="3" y="54"/>
                  </a:cubicBezTo>
                  <a:cubicBezTo>
                    <a:pt x="3" y="54"/>
                    <a:pt x="0" y="53"/>
                    <a:pt x="8" y="52"/>
                  </a:cubicBezTo>
                  <a:cubicBezTo>
                    <a:pt x="8" y="52"/>
                    <a:pt x="7" y="51"/>
                    <a:pt x="8" y="49"/>
                  </a:cubicBezTo>
                  <a:cubicBezTo>
                    <a:pt x="8" y="49"/>
                    <a:pt x="11" y="34"/>
                    <a:pt x="10" y="33"/>
                  </a:cubicBezTo>
                  <a:cubicBezTo>
                    <a:pt x="10" y="33"/>
                    <a:pt x="15" y="33"/>
                    <a:pt x="11" y="30"/>
                  </a:cubicBezTo>
                  <a:cubicBezTo>
                    <a:pt x="11" y="30"/>
                    <a:pt x="12" y="24"/>
                    <a:pt x="10" y="23"/>
                  </a:cubicBezTo>
                  <a:cubicBezTo>
                    <a:pt x="12" y="18"/>
                    <a:pt x="12" y="18"/>
                    <a:pt x="12" y="18"/>
                  </a:cubicBezTo>
                  <a:cubicBezTo>
                    <a:pt x="12" y="18"/>
                    <a:pt x="9" y="11"/>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78" name="Freeform 474"/>
            <p:cNvSpPr/>
            <p:nvPr/>
          </p:nvSpPr>
          <p:spPr bwMode="auto">
            <a:xfrm>
              <a:off x="1303" y="774"/>
              <a:ext cx="6" cy="19"/>
            </a:xfrm>
            <a:custGeom>
              <a:avLst/>
              <a:gdLst>
                <a:gd name="T0" fmla="*/ 2 w 4"/>
                <a:gd name="T1" fmla="*/ 4 h 13"/>
                <a:gd name="T2" fmla="*/ 3 w 4"/>
                <a:gd name="T3" fmla="*/ 4 h 13"/>
                <a:gd name="T4" fmla="*/ 2 w 4"/>
                <a:gd name="T5" fmla="*/ 2 h 13"/>
                <a:gd name="T6" fmla="*/ 1 w 4"/>
                <a:gd name="T7" fmla="*/ 2 h 13"/>
                <a:gd name="T8" fmla="*/ 0 w 4"/>
                <a:gd name="T9" fmla="*/ 4 h 13"/>
                <a:gd name="T10" fmla="*/ 1 w 4"/>
                <a:gd name="T11" fmla="*/ 7 h 13"/>
                <a:gd name="T12" fmla="*/ 1 w 4"/>
                <a:gd name="T13" fmla="*/ 11 h 13"/>
                <a:gd name="T14" fmla="*/ 1 w 4"/>
                <a:gd name="T15" fmla="*/ 9 h 13"/>
                <a:gd name="T16" fmla="*/ 0 w 4"/>
                <a:gd name="T17" fmla="*/ 10 h 13"/>
                <a:gd name="T18" fmla="*/ 1 w 4"/>
                <a:gd name="T19" fmla="*/ 13 h 13"/>
                <a:gd name="T20" fmla="*/ 1 w 4"/>
                <a:gd name="T21" fmla="*/ 12 h 13"/>
                <a:gd name="T22" fmla="*/ 3 w 4"/>
                <a:gd name="T23" fmla="*/ 8 h 13"/>
                <a:gd name="T24" fmla="*/ 1 w 4"/>
                <a:gd name="T25" fmla="*/ 4 h 13"/>
                <a:gd name="T26" fmla="*/ 2 w 4"/>
                <a:gd name="T27"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13">
                  <a:moveTo>
                    <a:pt x="2" y="4"/>
                  </a:moveTo>
                  <a:cubicBezTo>
                    <a:pt x="3" y="4"/>
                    <a:pt x="3" y="4"/>
                    <a:pt x="3" y="4"/>
                  </a:cubicBezTo>
                  <a:cubicBezTo>
                    <a:pt x="3" y="4"/>
                    <a:pt x="4" y="2"/>
                    <a:pt x="2" y="2"/>
                  </a:cubicBezTo>
                  <a:cubicBezTo>
                    <a:pt x="2" y="2"/>
                    <a:pt x="2" y="0"/>
                    <a:pt x="1" y="2"/>
                  </a:cubicBezTo>
                  <a:cubicBezTo>
                    <a:pt x="1" y="2"/>
                    <a:pt x="0" y="2"/>
                    <a:pt x="0" y="4"/>
                  </a:cubicBezTo>
                  <a:cubicBezTo>
                    <a:pt x="0" y="4"/>
                    <a:pt x="0" y="6"/>
                    <a:pt x="1" y="7"/>
                  </a:cubicBezTo>
                  <a:cubicBezTo>
                    <a:pt x="1" y="7"/>
                    <a:pt x="4" y="10"/>
                    <a:pt x="1" y="11"/>
                  </a:cubicBezTo>
                  <a:cubicBezTo>
                    <a:pt x="1" y="9"/>
                    <a:pt x="1" y="9"/>
                    <a:pt x="1" y="9"/>
                  </a:cubicBezTo>
                  <a:cubicBezTo>
                    <a:pt x="1" y="9"/>
                    <a:pt x="0" y="8"/>
                    <a:pt x="0" y="10"/>
                  </a:cubicBezTo>
                  <a:cubicBezTo>
                    <a:pt x="1" y="13"/>
                    <a:pt x="1" y="13"/>
                    <a:pt x="1" y="13"/>
                  </a:cubicBezTo>
                  <a:cubicBezTo>
                    <a:pt x="1" y="13"/>
                    <a:pt x="1" y="13"/>
                    <a:pt x="1" y="12"/>
                  </a:cubicBezTo>
                  <a:cubicBezTo>
                    <a:pt x="1" y="12"/>
                    <a:pt x="4" y="11"/>
                    <a:pt x="3" y="8"/>
                  </a:cubicBezTo>
                  <a:cubicBezTo>
                    <a:pt x="3" y="8"/>
                    <a:pt x="1" y="5"/>
                    <a:pt x="1" y="4"/>
                  </a:cubicBezTo>
                  <a:cubicBezTo>
                    <a:pt x="1" y="4"/>
                    <a:pt x="1" y="1"/>
                    <a:pt x="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79" name="Freeform 475"/>
            <p:cNvSpPr/>
            <p:nvPr/>
          </p:nvSpPr>
          <p:spPr bwMode="auto">
            <a:xfrm>
              <a:off x="1309" y="777"/>
              <a:ext cx="4" cy="15"/>
            </a:xfrm>
            <a:custGeom>
              <a:avLst/>
              <a:gdLst>
                <a:gd name="T0" fmla="*/ 0 w 3"/>
                <a:gd name="T1" fmla="*/ 1 h 10"/>
                <a:gd name="T2" fmla="*/ 0 w 3"/>
                <a:gd name="T3" fmla="*/ 2 h 10"/>
                <a:gd name="T4" fmla="*/ 1 w 3"/>
                <a:gd name="T5" fmla="*/ 1 h 10"/>
                <a:gd name="T6" fmla="*/ 1 w 3"/>
                <a:gd name="T7" fmla="*/ 7 h 10"/>
                <a:gd name="T8" fmla="*/ 1 w 3"/>
                <a:gd name="T9" fmla="*/ 9 h 10"/>
                <a:gd name="T10" fmla="*/ 1 w 3"/>
                <a:gd name="T11" fmla="*/ 10 h 10"/>
                <a:gd name="T12" fmla="*/ 2 w 3"/>
                <a:gd name="T13" fmla="*/ 10 h 10"/>
                <a:gd name="T14" fmla="*/ 3 w 3"/>
                <a:gd name="T15" fmla="*/ 0 h 10"/>
                <a:gd name="T16" fmla="*/ 2 w 3"/>
                <a:gd name="T17" fmla="*/ 0 h 10"/>
                <a:gd name="T18" fmla="*/ 0 w 3"/>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0">
                  <a:moveTo>
                    <a:pt x="0" y="1"/>
                  </a:moveTo>
                  <a:cubicBezTo>
                    <a:pt x="0" y="2"/>
                    <a:pt x="0" y="2"/>
                    <a:pt x="0" y="2"/>
                  </a:cubicBezTo>
                  <a:cubicBezTo>
                    <a:pt x="1" y="1"/>
                    <a:pt x="1" y="1"/>
                    <a:pt x="1" y="1"/>
                  </a:cubicBezTo>
                  <a:cubicBezTo>
                    <a:pt x="1" y="1"/>
                    <a:pt x="1" y="6"/>
                    <a:pt x="1" y="7"/>
                  </a:cubicBezTo>
                  <a:cubicBezTo>
                    <a:pt x="1" y="9"/>
                    <a:pt x="1" y="9"/>
                    <a:pt x="1" y="9"/>
                  </a:cubicBezTo>
                  <a:cubicBezTo>
                    <a:pt x="1" y="10"/>
                    <a:pt x="1" y="10"/>
                    <a:pt x="1" y="10"/>
                  </a:cubicBezTo>
                  <a:cubicBezTo>
                    <a:pt x="2" y="10"/>
                    <a:pt x="2" y="10"/>
                    <a:pt x="2" y="10"/>
                  </a:cubicBezTo>
                  <a:cubicBezTo>
                    <a:pt x="2" y="10"/>
                    <a:pt x="3" y="3"/>
                    <a:pt x="3" y="0"/>
                  </a:cubicBezTo>
                  <a:cubicBezTo>
                    <a:pt x="2" y="0"/>
                    <a:pt x="2" y="0"/>
                    <a:pt x="2" y="0"/>
                  </a:cubicBezTo>
                  <a:cubicBezTo>
                    <a:pt x="0" y="1"/>
                    <a:pt x="0" y="1"/>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80" name="Freeform 476"/>
            <p:cNvSpPr/>
            <p:nvPr/>
          </p:nvSpPr>
          <p:spPr bwMode="auto">
            <a:xfrm>
              <a:off x="1331" y="789"/>
              <a:ext cx="3" cy="3"/>
            </a:xfrm>
            <a:custGeom>
              <a:avLst/>
              <a:gdLst>
                <a:gd name="T0" fmla="*/ 0 w 3"/>
                <a:gd name="T1" fmla="*/ 0 h 3"/>
                <a:gd name="T2" fmla="*/ 0 w 3"/>
                <a:gd name="T3" fmla="*/ 3 h 3"/>
                <a:gd name="T4" fmla="*/ 1 w 3"/>
                <a:gd name="T5" fmla="*/ 3 h 3"/>
                <a:gd name="T6" fmla="*/ 3 w 3"/>
                <a:gd name="T7" fmla="*/ 0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0" y="3"/>
                  </a:lnTo>
                  <a:lnTo>
                    <a:pt x="1" y="3"/>
                  </a:lnTo>
                  <a:lnTo>
                    <a:pt x="3"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81" name="Freeform 477"/>
            <p:cNvSpPr/>
            <p:nvPr/>
          </p:nvSpPr>
          <p:spPr bwMode="auto">
            <a:xfrm>
              <a:off x="1331" y="789"/>
              <a:ext cx="3" cy="3"/>
            </a:xfrm>
            <a:custGeom>
              <a:avLst/>
              <a:gdLst>
                <a:gd name="T0" fmla="*/ 0 w 3"/>
                <a:gd name="T1" fmla="*/ 0 h 3"/>
                <a:gd name="T2" fmla="*/ 0 w 3"/>
                <a:gd name="T3" fmla="*/ 3 h 3"/>
                <a:gd name="T4" fmla="*/ 1 w 3"/>
                <a:gd name="T5" fmla="*/ 3 h 3"/>
                <a:gd name="T6" fmla="*/ 3 w 3"/>
                <a:gd name="T7" fmla="*/ 0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0" y="3"/>
                  </a:lnTo>
                  <a:lnTo>
                    <a:pt x="1" y="3"/>
                  </a:lnTo>
                  <a:lnTo>
                    <a:pt x="3"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82" name="Freeform 478"/>
            <p:cNvSpPr>
              <a:spLocks noEditPoints="1"/>
            </p:cNvSpPr>
            <p:nvPr/>
          </p:nvSpPr>
          <p:spPr bwMode="auto">
            <a:xfrm>
              <a:off x="1313" y="777"/>
              <a:ext cx="10" cy="15"/>
            </a:xfrm>
            <a:custGeom>
              <a:avLst/>
              <a:gdLst>
                <a:gd name="T0" fmla="*/ 3 w 7"/>
                <a:gd name="T1" fmla="*/ 0 h 10"/>
                <a:gd name="T2" fmla="*/ 1 w 7"/>
                <a:gd name="T3" fmla="*/ 2 h 10"/>
                <a:gd name="T4" fmla="*/ 0 w 7"/>
                <a:gd name="T5" fmla="*/ 7 h 10"/>
                <a:gd name="T6" fmla="*/ 2 w 7"/>
                <a:gd name="T7" fmla="*/ 10 h 10"/>
                <a:gd name="T8" fmla="*/ 3 w 7"/>
                <a:gd name="T9" fmla="*/ 9 h 10"/>
                <a:gd name="T10" fmla="*/ 6 w 7"/>
                <a:gd name="T11" fmla="*/ 7 h 10"/>
                <a:gd name="T12" fmla="*/ 6 w 7"/>
                <a:gd name="T13" fmla="*/ 2 h 10"/>
                <a:gd name="T14" fmla="*/ 3 w 7"/>
                <a:gd name="T15" fmla="*/ 0 h 10"/>
                <a:gd name="T16" fmla="*/ 4 w 7"/>
                <a:gd name="T17" fmla="*/ 8 h 10"/>
                <a:gd name="T18" fmla="*/ 2 w 7"/>
                <a:gd name="T19" fmla="*/ 7 h 10"/>
                <a:gd name="T20" fmla="*/ 3 w 7"/>
                <a:gd name="T21" fmla="*/ 2 h 10"/>
                <a:gd name="T22" fmla="*/ 4 w 7"/>
                <a:gd name="T23" fmla="*/ 2 h 10"/>
                <a:gd name="T24" fmla="*/ 4 w 7"/>
                <a:gd name="T25"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0">
                  <a:moveTo>
                    <a:pt x="3" y="0"/>
                  </a:moveTo>
                  <a:cubicBezTo>
                    <a:pt x="1" y="0"/>
                    <a:pt x="1" y="2"/>
                    <a:pt x="1" y="2"/>
                  </a:cubicBezTo>
                  <a:cubicBezTo>
                    <a:pt x="0" y="7"/>
                    <a:pt x="0" y="7"/>
                    <a:pt x="0" y="7"/>
                  </a:cubicBezTo>
                  <a:cubicBezTo>
                    <a:pt x="0" y="9"/>
                    <a:pt x="2" y="10"/>
                    <a:pt x="2" y="10"/>
                  </a:cubicBezTo>
                  <a:cubicBezTo>
                    <a:pt x="3" y="9"/>
                    <a:pt x="3" y="9"/>
                    <a:pt x="3" y="9"/>
                  </a:cubicBezTo>
                  <a:cubicBezTo>
                    <a:pt x="5" y="10"/>
                    <a:pt x="6" y="7"/>
                    <a:pt x="6" y="7"/>
                  </a:cubicBezTo>
                  <a:cubicBezTo>
                    <a:pt x="5" y="6"/>
                    <a:pt x="6" y="2"/>
                    <a:pt x="6" y="2"/>
                  </a:cubicBezTo>
                  <a:cubicBezTo>
                    <a:pt x="7" y="0"/>
                    <a:pt x="3" y="0"/>
                    <a:pt x="3" y="0"/>
                  </a:cubicBezTo>
                  <a:moveTo>
                    <a:pt x="4" y="8"/>
                  </a:moveTo>
                  <a:cubicBezTo>
                    <a:pt x="4" y="8"/>
                    <a:pt x="2" y="10"/>
                    <a:pt x="2" y="7"/>
                  </a:cubicBezTo>
                  <a:cubicBezTo>
                    <a:pt x="3" y="2"/>
                    <a:pt x="3" y="2"/>
                    <a:pt x="3" y="2"/>
                  </a:cubicBezTo>
                  <a:cubicBezTo>
                    <a:pt x="3" y="2"/>
                    <a:pt x="3" y="0"/>
                    <a:pt x="4" y="2"/>
                  </a:cubicBezTo>
                  <a:cubicBezTo>
                    <a:pt x="4" y="2"/>
                    <a:pt x="4" y="7"/>
                    <a:pt x="4"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83" name="Freeform 479"/>
            <p:cNvSpPr>
              <a:spLocks noEditPoints="1"/>
            </p:cNvSpPr>
            <p:nvPr/>
          </p:nvSpPr>
          <p:spPr bwMode="auto">
            <a:xfrm>
              <a:off x="1322" y="776"/>
              <a:ext cx="9" cy="16"/>
            </a:xfrm>
            <a:custGeom>
              <a:avLst/>
              <a:gdLst>
                <a:gd name="T0" fmla="*/ 6 w 6"/>
                <a:gd name="T1" fmla="*/ 2 h 11"/>
                <a:gd name="T2" fmla="*/ 5 w 6"/>
                <a:gd name="T3" fmla="*/ 1 h 11"/>
                <a:gd name="T4" fmla="*/ 1 w 6"/>
                <a:gd name="T5" fmla="*/ 4 h 11"/>
                <a:gd name="T6" fmla="*/ 3 w 6"/>
                <a:gd name="T7" fmla="*/ 11 h 11"/>
                <a:gd name="T8" fmla="*/ 6 w 6"/>
                <a:gd name="T9" fmla="*/ 8 h 11"/>
                <a:gd name="T10" fmla="*/ 6 w 6"/>
                <a:gd name="T11" fmla="*/ 2 h 11"/>
                <a:gd name="T12" fmla="*/ 3 w 6"/>
                <a:gd name="T13" fmla="*/ 9 h 11"/>
                <a:gd name="T14" fmla="*/ 2 w 6"/>
                <a:gd name="T15" fmla="*/ 5 h 11"/>
                <a:gd name="T16" fmla="*/ 4 w 6"/>
                <a:gd name="T17" fmla="*/ 2 h 11"/>
                <a:gd name="T18" fmla="*/ 4 w 6"/>
                <a:gd name="T19" fmla="*/ 4 h 11"/>
                <a:gd name="T20" fmla="*/ 3 w 6"/>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1">
                  <a:moveTo>
                    <a:pt x="6" y="2"/>
                  </a:moveTo>
                  <a:cubicBezTo>
                    <a:pt x="6" y="2"/>
                    <a:pt x="6" y="0"/>
                    <a:pt x="5" y="1"/>
                  </a:cubicBezTo>
                  <a:cubicBezTo>
                    <a:pt x="5" y="1"/>
                    <a:pt x="1" y="1"/>
                    <a:pt x="1" y="4"/>
                  </a:cubicBezTo>
                  <a:cubicBezTo>
                    <a:pt x="1" y="4"/>
                    <a:pt x="0" y="11"/>
                    <a:pt x="3" y="11"/>
                  </a:cubicBezTo>
                  <a:cubicBezTo>
                    <a:pt x="3" y="11"/>
                    <a:pt x="6" y="11"/>
                    <a:pt x="6" y="8"/>
                  </a:cubicBezTo>
                  <a:cubicBezTo>
                    <a:pt x="6" y="2"/>
                    <a:pt x="6" y="2"/>
                    <a:pt x="6" y="2"/>
                  </a:cubicBezTo>
                  <a:moveTo>
                    <a:pt x="3" y="9"/>
                  </a:moveTo>
                  <a:cubicBezTo>
                    <a:pt x="3" y="9"/>
                    <a:pt x="2" y="10"/>
                    <a:pt x="2" y="5"/>
                  </a:cubicBezTo>
                  <a:cubicBezTo>
                    <a:pt x="2" y="5"/>
                    <a:pt x="2" y="1"/>
                    <a:pt x="4" y="2"/>
                  </a:cubicBezTo>
                  <a:cubicBezTo>
                    <a:pt x="4" y="2"/>
                    <a:pt x="5" y="1"/>
                    <a:pt x="4" y="4"/>
                  </a:cubicBezTo>
                  <a:cubicBezTo>
                    <a:pt x="4" y="4"/>
                    <a:pt x="5" y="10"/>
                    <a:pt x="3" y="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84" name="Freeform 480"/>
            <p:cNvSpPr>
              <a:spLocks noEditPoints="1"/>
            </p:cNvSpPr>
            <p:nvPr/>
          </p:nvSpPr>
          <p:spPr bwMode="auto">
            <a:xfrm>
              <a:off x="1334" y="776"/>
              <a:ext cx="8" cy="16"/>
            </a:xfrm>
            <a:custGeom>
              <a:avLst/>
              <a:gdLst>
                <a:gd name="T0" fmla="*/ 4 w 6"/>
                <a:gd name="T1" fmla="*/ 1 h 11"/>
                <a:gd name="T2" fmla="*/ 2 w 6"/>
                <a:gd name="T3" fmla="*/ 0 h 11"/>
                <a:gd name="T4" fmla="*/ 0 w 6"/>
                <a:gd name="T5" fmla="*/ 3 h 11"/>
                <a:gd name="T6" fmla="*/ 0 w 6"/>
                <a:gd name="T7" fmla="*/ 9 h 11"/>
                <a:gd name="T8" fmla="*/ 2 w 6"/>
                <a:gd name="T9" fmla="*/ 11 h 11"/>
                <a:gd name="T10" fmla="*/ 5 w 6"/>
                <a:gd name="T11" fmla="*/ 9 h 11"/>
                <a:gd name="T12" fmla="*/ 4 w 6"/>
                <a:gd name="T13" fmla="*/ 1 h 11"/>
                <a:gd name="T14" fmla="*/ 2 w 6"/>
                <a:gd name="T15" fmla="*/ 10 h 11"/>
                <a:gd name="T16" fmla="*/ 2 w 6"/>
                <a:gd name="T17" fmla="*/ 7 h 11"/>
                <a:gd name="T18" fmla="*/ 2 w 6"/>
                <a:gd name="T19" fmla="*/ 2 h 11"/>
                <a:gd name="T20" fmla="*/ 4 w 6"/>
                <a:gd name="T21" fmla="*/ 3 h 11"/>
                <a:gd name="T22" fmla="*/ 2 w 6"/>
                <a:gd name="T23"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1">
                  <a:moveTo>
                    <a:pt x="4" y="1"/>
                  </a:moveTo>
                  <a:cubicBezTo>
                    <a:pt x="4" y="1"/>
                    <a:pt x="3" y="0"/>
                    <a:pt x="2" y="0"/>
                  </a:cubicBezTo>
                  <a:cubicBezTo>
                    <a:pt x="2" y="0"/>
                    <a:pt x="0" y="0"/>
                    <a:pt x="0" y="3"/>
                  </a:cubicBezTo>
                  <a:cubicBezTo>
                    <a:pt x="0" y="3"/>
                    <a:pt x="1" y="6"/>
                    <a:pt x="0" y="9"/>
                  </a:cubicBezTo>
                  <a:cubicBezTo>
                    <a:pt x="0" y="9"/>
                    <a:pt x="0" y="11"/>
                    <a:pt x="2" y="11"/>
                  </a:cubicBezTo>
                  <a:cubicBezTo>
                    <a:pt x="2" y="11"/>
                    <a:pt x="5" y="11"/>
                    <a:pt x="5" y="9"/>
                  </a:cubicBezTo>
                  <a:cubicBezTo>
                    <a:pt x="5" y="9"/>
                    <a:pt x="6" y="1"/>
                    <a:pt x="4" y="1"/>
                  </a:cubicBezTo>
                  <a:moveTo>
                    <a:pt x="2" y="10"/>
                  </a:moveTo>
                  <a:cubicBezTo>
                    <a:pt x="2" y="10"/>
                    <a:pt x="1" y="10"/>
                    <a:pt x="2" y="7"/>
                  </a:cubicBezTo>
                  <a:cubicBezTo>
                    <a:pt x="2" y="7"/>
                    <a:pt x="2" y="2"/>
                    <a:pt x="2" y="2"/>
                  </a:cubicBezTo>
                  <a:cubicBezTo>
                    <a:pt x="2" y="2"/>
                    <a:pt x="3" y="0"/>
                    <a:pt x="4" y="3"/>
                  </a:cubicBezTo>
                  <a:cubicBezTo>
                    <a:pt x="4" y="3"/>
                    <a:pt x="4" y="11"/>
                    <a:pt x="2" y="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85" name="Freeform 481"/>
            <p:cNvSpPr>
              <a:spLocks noEditPoints="1"/>
            </p:cNvSpPr>
            <p:nvPr/>
          </p:nvSpPr>
          <p:spPr bwMode="auto">
            <a:xfrm>
              <a:off x="1341" y="774"/>
              <a:ext cx="7" cy="19"/>
            </a:xfrm>
            <a:custGeom>
              <a:avLst/>
              <a:gdLst>
                <a:gd name="T0" fmla="*/ 4 w 5"/>
                <a:gd name="T1" fmla="*/ 3 h 13"/>
                <a:gd name="T2" fmla="*/ 1 w 5"/>
                <a:gd name="T3" fmla="*/ 3 h 13"/>
                <a:gd name="T4" fmla="*/ 1 w 5"/>
                <a:gd name="T5" fmla="*/ 10 h 13"/>
                <a:gd name="T6" fmla="*/ 3 w 5"/>
                <a:gd name="T7" fmla="*/ 12 h 13"/>
                <a:gd name="T8" fmla="*/ 5 w 5"/>
                <a:gd name="T9" fmla="*/ 9 h 13"/>
                <a:gd name="T10" fmla="*/ 4 w 5"/>
                <a:gd name="T11" fmla="*/ 3 h 13"/>
                <a:gd name="T12" fmla="*/ 3 w 5"/>
                <a:gd name="T13" fmla="*/ 11 h 13"/>
                <a:gd name="T14" fmla="*/ 2 w 5"/>
                <a:gd name="T15" fmla="*/ 7 h 13"/>
                <a:gd name="T16" fmla="*/ 3 w 5"/>
                <a:gd name="T17" fmla="*/ 3 h 13"/>
                <a:gd name="T18" fmla="*/ 4 w 5"/>
                <a:gd name="T19" fmla="*/ 6 h 13"/>
                <a:gd name="T20" fmla="*/ 3 w 5"/>
                <a:gd name="T21"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13">
                  <a:moveTo>
                    <a:pt x="4" y="3"/>
                  </a:moveTo>
                  <a:cubicBezTo>
                    <a:pt x="2" y="0"/>
                    <a:pt x="1" y="3"/>
                    <a:pt x="1" y="3"/>
                  </a:cubicBezTo>
                  <a:cubicBezTo>
                    <a:pt x="2" y="3"/>
                    <a:pt x="1" y="10"/>
                    <a:pt x="1" y="10"/>
                  </a:cubicBezTo>
                  <a:cubicBezTo>
                    <a:pt x="0" y="12"/>
                    <a:pt x="3" y="12"/>
                    <a:pt x="3" y="12"/>
                  </a:cubicBezTo>
                  <a:cubicBezTo>
                    <a:pt x="5" y="13"/>
                    <a:pt x="5" y="9"/>
                    <a:pt x="5" y="9"/>
                  </a:cubicBezTo>
                  <a:cubicBezTo>
                    <a:pt x="5" y="3"/>
                    <a:pt x="4" y="3"/>
                    <a:pt x="4" y="3"/>
                  </a:cubicBezTo>
                  <a:moveTo>
                    <a:pt x="3" y="11"/>
                  </a:moveTo>
                  <a:cubicBezTo>
                    <a:pt x="3" y="11"/>
                    <a:pt x="2" y="11"/>
                    <a:pt x="2" y="7"/>
                  </a:cubicBezTo>
                  <a:cubicBezTo>
                    <a:pt x="2" y="7"/>
                    <a:pt x="2" y="2"/>
                    <a:pt x="3" y="3"/>
                  </a:cubicBezTo>
                  <a:cubicBezTo>
                    <a:pt x="3" y="3"/>
                    <a:pt x="4" y="2"/>
                    <a:pt x="4" y="6"/>
                  </a:cubicBezTo>
                  <a:cubicBezTo>
                    <a:pt x="4" y="6"/>
                    <a:pt x="5" y="11"/>
                    <a:pt x="3"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86" name="Freeform 482"/>
            <p:cNvSpPr>
              <a:spLocks noEditPoints="1"/>
            </p:cNvSpPr>
            <p:nvPr/>
          </p:nvSpPr>
          <p:spPr bwMode="auto">
            <a:xfrm>
              <a:off x="1348" y="776"/>
              <a:ext cx="4" cy="18"/>
            </a:xfrm>
            <a:custGeom>
              <a:avLst/>
              <a:gdLst>
                <a:gd name="T0" fmla="*/ 3 w 3"/>
                <a:gd name="T1" fmla="*/ 4 h 13"/>
                <a:gd name="T2" fmla="*/ 1 w 3"/>
                <a:gd name="T3" fmla="*/ 2 h 13"/>
                <a:gd name="T4" fmla="*/ 0 w 3"/>
                <a:gd name="T5" fmla="*/ 3 h 13"/>
                <a:gd name="T6" fmla="*/ 0 w 3"/>
                <a:gd name="T7" fmla="*/ 10 h 13"/>
                <a:gd name="T8" fmla="*/ 2 w 3"/>
                <a:gd name="T9" fmla="*/ 11 h 13"/>
                <a:gd name="T10" fmla="*/ 2 w 3"/>
                <a:gd name="T11" fmla="*/ 8 h 13"/>
                <a:gd name="T12" fmla="*/ 3 w 3"/>
                <a:gd name="T13" fmla="*/ 4 h 13"/>
                <a:gd name="T14" fmla="*/ 1 w 3"/>
                <a:gd name="T15" fmla="*/ 11 h 13"/>
                <a:gd name="T16" fmla="*/ 1 w 3"/>
                <a:gd name="T17" fmla="*/ 6 h 13"/>
                <a:gd name="T18" fmla="*/ 1 w 3"/>
                <a:gd name="T19" fmla="*/ 3 h 13"/>
                <a:gd name="T20" fmla="*/ 2 w 3"/>
                <a:gd name="T21" fmla="*/ 4 h 13"/>
                <a:gd name="T22" fmla="*/ 1 w 3"/>
                <a:gd name="T23"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3">
                  <a:moveTo>
                    <a:pt x="3" y="4"/>
                  </a:moveTo>
                  <a:cubicBezTo>
                    <a:pt x="3" y="4"/>
                    <a:pt x="2" y="1"/>
                    <a:pt x="1" y="2"/>
                  </a:cubicBezTo>
                  <a:cubicBezTo>
                    <a:pt x="1" y="2"/>
                    <a:pt x="0" y="0"/>
                    <a:pt x="0" y="3"/>
                  </a:cubicBezTo>
                  <a:cubicBezTo>
                    <a:pt x="0" y="3"/>
                    <a:pt x="1" y="5"/>
                    <a:pt x="0" y="10"/>
                  </a:cubicBezTo>
                  <a:cubicBezTo>
                    <a:pt x="0" y="10"/>
                    <a:pt x="0" y="13"/>
                    <a:pt x="2" y="11"/>
                  </a:cubicBezTo>
                  <a:cubicBezTo>
                    <a:pt x="2" y="11"/>
                    <a:pt x="3" y="11"/>
                    <a:pt x="2" y="8"/>
                  </a:cubicBezTo>
                  <a:cubicBezTo>
                    <a:pt x="2" y="8"/>
                    <a:pt x="2" y="4"/>
                    <a:pt x="3" y="4"/>
                  </a:cubicBezTo>
                  <a:moveTo>
                    <a:pt x="1" y="11"/>
                  </a:moveTo>
                  <a:cubicBezTo>
                    <a:pt x="1" y="11"/>
                    <a:pt x="0" y="10"/>
                    <a:pt x="1" y="6"/>
                  </a:cubicBezTo>
                  <a:cubicBezTo>
                    <a:pt x="1" y="6"/>
                    <a:pt x="1" y="3"/>
                    <a:pt x="1" y="3"/>
                  </a:cubicBezTo>
                  <a:cubicBezTo>
                    <a:pt x="1" y="3"/>
                    <a:pt x="2" y="2"/>
                    <a:pt x="2" y="4"/>
                  </a:cubicBezTo>
                  <a:cubicBezTo>
                    <a:pt x="2" y="4"/>
                    <a:pt x="2" y="11"/>
                    <a:pt x="1"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87" name="Freeform 483"/>
            <p:cNvSpPr/>
            <p:nvPr/>
          </p:nvSpPr>
          <p:spPr bwMode="auto">
            <a:xfrm>
              <a:off x="1332" y="822"/>
              <a:ext cx="13" cy="16"/>
            </a:xfrm>
            <a:custGeom>
              <a:avLst/>
              <a:gdLst>
                <a:gd name="T0" fmla="*/ 7 w 9"/>
                <a:gd name="T1" fmla="*/ 5 h 11"/>
                <a:gd name="T2" fmla="*/ 0 w 9"/>
                <a:gd name="T3" fmla="*/ 3 h 11"/>
                <a:gd name="T4" fmla="*/ 2 w 9"/>
                <a:gd name="T5" fmla="*/ 11 h 11"/>
                <a:gd name="T6" fmla="*/ 7 w 9"/>
                <a:gd name="T7" fmla="*/ 5 h 11"/>
              </a:gdLst>
              <a:ahLst/>
              <a:cxnLst>
                <a:cxn ang="0">
                  <a:pos x="T0" y="T1"/>
                </a:cxn>
                <a:cxn ang="0">
                  <a:pos x="T2" y="T3"/>
                </a:cxn>
                <a:cxn ang="0">
                  <a:pos x="T4" y="T5"/>
                </a:cxn>
                <a:cxn ang="0">
                  <a:pos x="T6" y="T7"/>
                </a:cxn>
              </a:cxnLst>
              <a:rect l="0" t="0" r="r" b="b"/>
              <a:pathLst>
                <a:path w="9" h="11">
                  <a:moveTo>
                    <a:pt x="7" y="5"/>
                  </a:moveTo>
                  <a:cubicBezTo>
                    <a:pt x="9" y="0"/>
                    <a:pt x="3" y="3"/>
                    <a:pt x="0" y="3"/>
                  </a:cubicBezTo>
                  <a:cubicBezTo>
                    <a:pt x="0" y="6"/>
                    <a:pt x="1" y="10"/>
                    <a:pt x="2" y="11"/>
                  </a:cubicBezTo>
                  <a:cubicBezTo>
                    <a:pt x="3" y="8"/>
                    <a:pt x="6" y="7"/>
                    <a:pt x="7"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88" name="Freeform 484"/>
            <p:cNvSpPr>
              <a:spLocks noEditPoints="1"/>
            </p:cNvSpPr>
            <p:nvPr/>
          </p:nvSpPr>
          <p:spPr bwMode="auto">
            <a:xfrm>
              <a:off x="1350" y="796"/>
              <a:ext cx="4" cy="41"/>
            </a:xfrm>
            <a:custGeom>
              <a:avLst/>
              <a:gdLst>
                <a:gd name="T0" fmla="*/ 1 w 3"/>
                <a:gd name="T1" fmla="*/ 22 h 28"/>
                <a:gd name="T2" fmla="*/ 2 w 3"/>
                <a:gd name="T3" fmla="*/ 26 h 28"/>
                <a:gd name="T4" fmla="*/ 2 w 3"/>
                <a:gd name="T5" fmla="*/ 28 h 28"/>
                <a:gd name="T6" fmla="*/ 3 w 3"/>
                <a:gd name="T7" fmla="*/ 28 h 28"/>
                <a:gd name="T8" fmla="*/ 1 w 3"/>
                <a:gd name="T9" fmla="*/ 22 h 28"/>
                <a:gd name="T10" fmla="*/ 1 w 3"/>
                <a:gd name="T11" fmla="*/ 22 h 28"/>
                <a:gd name="T12" fmla="*/ 1 w 3"/>
                <a:gd name="T13" fmla="*/ 22 h 28"/>
                <a:gd name="T14" fmla="*/ 1 w 3"/>
                <a:gd name="T15" fmla="*/ 0 h 28"/>
                <a:gd name="T16" fmla="*/ 1 w 3"/>
                <a:gd name="T17" fmla="*/ 1 h 28"/>
                <a:gd name="T18" fmla="*/ 1 w 3"/>
                <a:gd name="T19" fmla="*/ 1 h 28"/>
                <a:gd name="T20" fmla="*/ 1 w 3"/>
                <a:gd name="T21" fmla="*/ 10 h 28"/>
                <a:gd name="T22" fmla="*/ 1 w 3"/>
                <a:gd name="T23" fmla="*/ 17 h 28"/>
                <a:gd name="T24" fmla="*/ 1 w 3"/>
                <a:gd name="T25" fmla="*/ 11 h 28"/>
                <a:gd name="T26" fmla="*/ 1 w 3"/>
                <a:gd name="T2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28">
                  <a:moveTo>
                    <a:pt x="1" y="22"/>
                  </a:moveTo>
                  <a:cubicBezTo>
                    <a:pt x="1" y="24"/>
                    <a:pt x="2" y="26"/>
                    <a:pt x="2" y="26"/>
                  </a:cubicBezTo>
                  <a:cubicBezTo>
                    <a:pt x="1" y="27"/>
                    <a:pt x="2" y="28"/>
                    <a:pt x="2" y="28"/>
                  </a:cubicBezTo>
                  <a:cubicBezTo>
                    <a:pt x="2" y="28"/>
                    <a:pt x="3" y="28"/>
                    <a:pt x="3" y="28"/>
                  </a:cubicBezTo>
                  <a:cubicBezTo>
                    <a:pt x="2" y="22"/>
                    <a:pt x="1" y="22"/>
                    <a:pt x="1" y="22"/>
                  </a:cubicBezTo>
                  <a:cubicBezTo>
                    <a:pt x="1" y="22"/>
                    <a:pt x="1" y="22"/>
                    <a:pt x="1" y="22"/>
                  </a:cubicBezTo>
                  <a:cubicBezTo>
                    <a:pt x="1" y="22"/>
                    <a:pt x="1" y="22"/>
                    <a:pt x="1" y="22"/>
                  </a:cubicBezTo>
                  <a:moveTo>
                    <a:pt x="1" y="0"/>
                  </a:moveTo>
                  <a:cubicBezTo>
                    <a:pt x="1" y="1"/>
                    <a:pt x="1" y="1"/>
                    <a:pt x="1" y="1"/>
                  </a:cubicBezTo>
                  <a:cubicBezTo>
                    <a:pt x="1" y="1"/>
                    <a:pt x="1" y="1"/>
                    <a:pt x="1" y="1"/>
                  </a:cubicBezTo>
                  <a:cubicBezTo>
                    <a:pt x="2" y="1"/>
                    <a:pt x="1" y="10"/>
                    <a:pt x="1" y="10"/>
                  </a:cubicBezTo>
                  <a:cubicBezTo>
                    <a:pt x="0" y="11"/>
                    <a:pt x="0" y="14"/>
                    <a:pt x="1" y="17"/>
                  </a:cubicBezTo>
                  <a:cubicBezTo>
                    <a:pt x="1" y="14"/>
                    <a:pt x="1" y="11"/>
                    <a:pt x="1" y="11"/>
                  </a:cubicBezTo>
                  <a:cubicBezTo>
                    <a:pt x="2" y="8"/>
                    <a:pt x="1"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89" name="Freeform 485"/>
            <p:cNvSpPr/>
            <p:nvPr/>
          </p:nvSpPr>
          <p:spPr bwMode="auto">
            <a:xfrm>
              <a:off x="1358" y="834"/>
              <a:ext cx="2" cy="1"/>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1"/>
                  </a:cubicBezTo>
                  <a:cubicBezTo>
                    <a:pt x="0" y="1"/>
                    <a:pt x="0" y="1"/>
                    <a:pt x="0" y="1"/>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90" name="Freeform 486"/>
            <p:cNvSpPr>
              <a:spLocks noEditPoints="1"/>
            </p:cNvSpPr>
            <p:nvPr/>
          </p:nvSpPr>
          <p:spPr bwMode="auto">
            <a:xfrm>
              <a:off x="1354" y="835"/>
              <a:ext cx="10" cy="5"/>
            </a:xfrm>
            <a:custGeom>
              <a:avLst/>
              <a:gdLst>
                <a:gd name="T0" fmla="*/ 3 w 7"/>
                <a:gd name="T1" fmla="*/ 0 h 3"/>
                <a:gd name="T2" fmla="*/ 3 w 7"/>
                <a:gd name="T3" fmla="*/ 0 h 3"/>
                <a:gd name="T4" fmla="*/ 3 w 7"/>
                <a:gd name="T5" fmla="*/ 0 h 3"/>
                <a:gd name="T6" fmla="*/ 5 w 7"/>
                <a:gd name="T7" fmla="*/ 1 h 3"/>
                <a:gd name="T8" fmla="*/ 6 w 7"/>
                <a:gd name="T9" fmla="*/ 2 h 3"/>
                <a:gd name="T10" fmla="*/ 7 w 7"/>
                <a:gd name="T11" fmla="*/ 2 h 3"/>
                <a:gd name="T12" fmla="*/ 7 w 7"/>
                <a:gd name="T13" fmla="*/ 3 h 3"/>
                <a:gd name="T14" fmla="*/ 7 w 7"/>
                <a:gd name="T15" fmla="*/ 3 h 3"/>
                <a:gd name="T16" fmla="*/ 4 w 7"/>
                <a:gd name="T17" fmla="*/ 1 h 3"/>
                <a:gd name="T18" fmla="*/ 3 w 7"/>
                <a:gd name="T19" fmla="*/ 0 h 3"/>
                <a:gd name="T20" fmla="*/ 3 w 7"/>
                <a:gd name="T21" fmla="*/ 0 h 3"/>
                <a:gd name="T22" fmla="*/ 3 w 7"/>
                <a:gd name="T23" fmla="*/ 0 h 3"/>
                <a:gd name="T24" fmla="*/ 3 w 7"/>
                <a:gd name="T25" fmla="*/ 0 h 3"/>
                <a:gd name="T26" fmla="*/ 2 w 7"/>
                <a:gd name="T27" fmla="*/ 0 h 3"/>
                <a:gd name="T28" fmla="*/ 0 w 7"/>
                <a:gd name="T29" fmla="*/ 1 h 3"/>
                <a:gd name="T30" fmla="*/ 2 w 7"/>
                <a:gd name="T31" fmla="*/ 0 h 3"/>
                <a:gd name="T32" fmla="*/ 2 w 7"/>
                <a:gd name="T33" fmla="*/ 0 h 3"/>
                <a:gd name="T34" fmla="*/ 3 w 7"/>
                <a:gd name="T35" fmla="*/ 0 h 3"/>
                <a:gd name="T36" fmla="*/ 3 w 7"/>
                <a:gd name="T37" fmla="*/ 0 h 3"/>
                <a:gd name="T38" fmla="*/ 3 w 7"/>
                <a:gd name="T39" fmla="*/ 0 h 3"/>
                <a:gd name="T40" fmla="*/ 3 w 7"/>
                <a:gd name="T41" fmla="*/ 0 h 3"/>
                <a:gd name="T42" fmla="*/ 3 w 7"/>
                <a:gd name="T43" fmla="*/ 0 h 3"/>
                <a:gd name="T44" fmla="*/ 3 w 7"/>
                <a:gd name="T45" fmla="*/ 0 h 3"/>
                <a:gd name="T46" fmla="*/ 3 w 7"/>
                <a:gd name="T47" fmla="*/ 0 h 3"/>
                <a:gd name="T48" fmla="*/ 3 w 7"/>
                <a:gd name="T49" fmla="*/ 0 h 3"/>
                <a:gd name="T50" fmla="*/ 3 w 7"/>
                <a:gd name="T5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 h="3">
                  <a:moveTo>
                    <a:pt x="3" y="0"/>
                  </a:moveTo>
                  <a:cubicBezTo>
                    <a:pt x="3" y="0"/>
                    <a:pt x="3" y="0"/>
                    <a:pt x="3" y="0"/>
                  </a:cubicBezTo>
                  <a:cubicBezTo>
                    <a:pt x="3" y="0"/>
                    <a:pt x="3" y="0"/>
                    <a:pt x="3" y="0"/>
                  </a:cubicBezTo>
                  <a:cubicBezTo>
                    <a:pt x="5" y="1"/>
                    <a:pt x="5" y="1"/>
                    <a:pt x="5" y="1"/>
                  </a:cubicBezTo>
                  <a:cubicBezTo>
                    <a:pt x="5" y="1"/>
                    <a:pt x="6" y="1"/>
                    <a:pt x="6" y="2"/>
                  </a:cubicBezTo>
                  <a:cubicBezTo>
                    <a:pt x="7" y="2"/>
                    <a:pt x="7" y="2"/>
                    <a:pt x="7" y="2"/>
                  </a:cubicBezTo>
                  <a:cubicBezTo>
                    <a:pt x="7" y="3"/>
                    <a:pt x="7" y="3"/>
                    <a:pt x="7" y="3"/>
                  </a:cubicBezTo>
                  <a:cubicBezTo>
                    <a:pt x="7" y="3"/>
                    <a:pt x="7" y="3"/>
                    <a:pt x="7" y="3"/>
                  </a:cubicBezTo>
                  <a:cubicBezTo>
                    <a:pt x="7" y="3"/>
                    <a:pt x="7" y="1"/>
                    <a:pt x="4" y="1"/>
                  </a:cubicBezTo>
                  <a:cubicBezTo>
                    <a:pt x="4" y="1"/>
                    <a:pt x="4" y="0"/>
                    <a:pt x="3" y="0"/>
                  </a:cubicBezTo>
                  <a:moveTo>
                    <a:pt x="3" y="0"/>
                  </a:moveTo>
                  <a:cubicBezTo>
                    <a:pt x="3" y="0"/>
                    <a:pt x="3" y="0"/>
                    <a:pt x="3" y="0"/>
                  </a:cubicBezTo>
                  <a:cubicBezTo>
                    <a:pt x="3" y="0"/>
                    <a:pt x="3" y="0"/>
                    <a:pt x="3" y="0"/>
                  </a:cubicBezTo>
                  <a:moveTo>
                    <a:pt x="2" y="0"/>
                  </a:moveTo>
                  <a:cubicBezTo>
                    <a:pt x="1" y="0"/>
                    <a:pt x="0" y="0"/>
                    <a:pt x="0" y="1"/>
                  </a:cubicBezTo>
                  <a:cubicBezTo>
                    <a:pt x="1" y="0"/>
                    <a:pt x="2" y="0"/>
                    <a:pt x="2" y="0"/>
                  </a:cubicBezTo>
                  <a:cubicBezTo>
                    <a:pt x="2" y="0"/>
                    <a:pt x="2" y="0"/>
                    <a:pt x="2" y="0"/>
                  </a:cubicBezTo>
                  <a:moveTo>
                    <a:pt x="3" y="0"/>
                  </a:move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91" name="Freeform 487"/>
            <p:cNvSpPr>
              <a:spLocks noEditPoints="1"/>
            </p:cNvSpPr>
            <p:nvPr/>
          </p:nvSpPr>
          <p:spPr bwMode="auto">
            <a:xfrm>
              <a:off x="1350" y="771"/>
              <a:ext cx="2" cy="10"/>
            </a:xfrm>
            <a:custGeom>
              <a:avLst/>
              <a:gdLst>
                <a:gd name="T0" fmla="*/ 2 w 2"/>
                <a:gd name="T1" fmla="*/ 7 h 7"/>
                <a:gd name="T2" fmla="*/ 1 w 2"/>
                <a:gd name="T3" fmla="*/ 7 h 7"/>
                <a:gd name="T4" fmla="*/ 1 w 2"/>
                <a:gd name="T5" fmla="*/ 7 h 7"/>
                <a:gd name="T6" fmla="*/ 2 w 2"/>
                <a:gd name="T7" fmla="*/ 7 h 7"/>
                <a:gd name="T8" fmla="*/ 0 w 2"/>
                <a:gd name="T9" fmla="*/ 0 h 7"/>
                <a:gd name="T10" fmla="*/ 1 w 2"/>
                <a:gd name="T11" fmla="*/ 5 h 7"/>
                <a:gd name="T12" fmla="*/ 2 w 2"/>
                <a:gd name="T13" fmla="*/ 7 h 7"/>
                <a:gd name="T14" fmla="*/ 2 w 2"/>
                <a:gd name="T15" fmla="*/ 4 h 7"/>
                <a:gd name="T16" fmla="*/ 0 w 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2" y="7"/>
                  </a:moveTo>
                  <a:cubicBezTo>
                    <a:pt x="1" y="7"/>
                    <a:pt x="1" y="7"/>
                    <a:pt x="1" y="7"/>
                  </a:cubicBezTo>
                  <a:cubicBezTo>
                    <a:pt x="1" y="7"/>
                    <a:pt x="1" y="7"/>
                    <a:pt x="1" y="7"/>
                  </a:cubicBezTo>
                  <a:cubicBezTo>
                    <a:pt x="1" y="7"/>
                    <a:pt x="2" y="7"/>
                    <a:pt x="2" y="7"/>
                  </a:cubicBezTo>
                  <a:moveTo>
                    <a:pt x="0" y="0"/>
                  </a:moveTo>
                  <a:cubicBezTo>
                    <a:pt x="0" y="2"/>
                    <a:pt x="1" y="3"/>
                    <a:pt x="1" y="5"/>
                  </a:cubicBezTo>
                  <a:cubicBezTo>
                    <a:pt x="1" y="5"/>
                    <a:pt x="1" y="6"/>
                    <a:pt x="2" y="7"/>
                  </a:cubicBezTo>
                  <a:cubicBezTo>
                    <a:pt x="2" y="5"/>
                    <a:pt x="2" y="4"/>
                    <a:pt x="2" y="4"/>
                  </a:cubicBezTo>
                  <a:cubicBezTo>
                    <a:pt x="1" y="2"/>
                    <a:pt x="0"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92" name="Freeform 488"/>
            <p:cNvSpPr/>
            <p:nvPr/>
          </p:nvSpPr>
          <p:spPr bwMode="auto">
            <a:xfrm>
              <a:off x="1351" y="778"/>
              <a:ext cx="1" cy="3"/>
            </a:xfrm>
            <a:custGeom>
              <a:avLst/>
              <a:gdLst>
                <a:gd name="T0" fmla="*/ 0 w 1"/>
                <a:gd name="T1" fmla="*/ 0 h 2"/>
                <a:gd name="T2" fmla="*/ 0 w 1"/>
                <a:gd name="T3" fmla="*/ 2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0" y="1"/>
                    <a:pt x="0" y="2"/>
                  </a:cubicBezTo>
                  <a:cubicBezTo>
                    <a:pt x="0" y="2"/>
                    <a:pt x="0" y="2"/>
                    <a:pt x="1" y="2"/>
                  </a:cubicBezTo>
                  <a:cubicBezTo>
                    <a:pt x="1" y="2"/>
                    <a:pt x="1" y="2"/>
                    <a:pt x="1" y="2"/>
                  </a:cubicBezTo>
                  <a:cubicBezTo>
                    <a:pt x="0" y="1"/>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93" name="Freeform 489"/>
            <p:cNvSpPr>
              <a:spLocks noEditPoints="1"/>
            </p:cNvSpPr>
            <p:nvPr/>
          </p:nvSpPr>
          <p:spPr bwMode="auto">
            <a:xfrm>
              <a:off x="1307" y="755"/>
              <a:ext cx="43" cy="25"/>
            </a:xfrm>
            <a:custGeom>
              <a:avLst/>
              <a:gdLst>
                <a:gd name="T0" fmla="*/ 4 w 29"/>
                <a:gd name="T1" fmla="*/ 15 h 17"/>
                <a:gd name="T2" fmla="*/ 4 w 29"/>
                <a:gd name="T3" fmla="*/ 15 h 17"/>
                <a:gd name="T4" fmla="*/ 4 w 29"/>
                <a:gd name="T5" fmla="*/ 15 h 17"/>
                <a:gd name="T6" fmla="*/ 4 w 29"/>
                <a:gd name="T7" fmla="*/ 15 h 17"/>
                <a:gd name="T8" fmla="*/ 9 w 29"/>
                <a:gd name="T9" fmla="*/ 8 h 17"/>
                <a:gd name="T10" fmla="*/ 11 w 29"/>
                <a:gd name="T11" fmla="*/ 4 h 17"/>
                <a:gd name="T12" fmla="*/ 15 w 29"/>
                <a:gd name="T13" fmla="*/ 12 h 17"/>
                <a:gd name="T14" fmla="*/ 21 w 29"/>
                <a:gd name="T15" fmla="*/ 11 h 17"/>
                <a:gd name="T16" fmla="*/ 20 w 29"/>
                <a:gd name="T17" fmla="*/ 12 h 17"/>
                <a:gd name="T18" fmla="*/ 19 w 29"/>
                <a:gd name="T19" fmla="*/ 12 h 17"/>
                <a:gd name="T20" fmla="*/ 11 w 29"/>
                <a:gd name="T21" fmla="*/ 16 h 17"/>
                <a:gd name="T22" fmla="*/ 9 w 29"/>
                <a:gd name="T23" fmla="*/ 8 h 17"/>
                <a:gd name="T24" fmla="*/ 9 w 29"/>
                <a:gd name="T25" fmla="*/ 8 h 17"/>
                <a:gd name="T26" fmla="*/ 9 w 29"/>
                <a:gd name="T27" fmla="*/ 8 h 17"/>
                <a:gd name="T28" fmla="*/ 9 w 29"/>
                <a:gd name="T29" fmla="*/ 8 h 17"/>
                <a:gd name="T30" fmla="*/ 9 w 29"/>
                <a:gd name="T31" fmla="*/ 0 h 17"/>
                <a:gd name="T32" fmla="*/ 8 w 29"/>
                <a:gd name="T33" fmla="*/ 8 h 17"/>
                <a:gd name="T34" fmla="*/ 5 w 29"/>
                <a:gd name="T35" fmla="*/ 6 h 17"/>
                <a:gd name="T36" fmla="*/ 4 w 29"/>
                <a:gd name="T37" fmla="*/ 6 h 17"/>
                <a:gd name="T38" fmla="*/ 0 w 29"/>
                <a:gd name="T39" fmla="*/ 14 h 17"/>
                <a:gd name="T40" fmla="*/ 3 w 29"/>
                <a:gd name="T41" fmla="*/ 15 h 17"/>
                <a:gd name="T42" fmla="*/ 3 w 29"/>
                <a:gd name="T43" fmla="*/ 15 h 17"/>
                <a:gd name="T44" fmla="*/ 4 w 29"/>
                <a:gd name="T45" fmla="*/ 15 h 17"/>
                <a:gd name="T46" fmla="*/ 2 w 29"/>
                <a:gd name="T47" fmla="*/ 13 h 17"/>
                <a:gd name="T48" fmla="*/ 0 w 29"/>
                <a:gd name="T49" fmla="*/ 13 h 17"/>
                <a:gd name="T50" fmla="*/ 4 w 29"/>
                <a:gd name="T51" fmla="*/ 6 h 17"/>
                <a:gd name="T52" fmla="*/ 4 w 29"/>
                <a:gd name="T53" fmla="*/ 6 h 17"/>
                <a:gd name="T54" fmla="*/ 4 w 29"/>
                <a:gd name="T55" fmla="*/ 15 h 17"/>
                <a:gd name="T56" fmla="*/ 6 w 29"/>
                <a:gd name="T57" fmla="*/ 16 h 17"/>
                <a:gd name="T58" fmla="*/ 7 w 29"/>
                <a:gd name="T59" fmla="*/ 15 h 17"/>
                <a:gd name="T60" fmla="*/ 7 w 29"/>
                <a:gd name="T61" fmla="*/ 15 h 17"/>
                <a:gd name="T62" fmla="*/ 8 w 29"/>
                <a:gd name="T63" fmla="*/ 15 h 17"/>
                <a:gd name="T64" fmla="*/ 10 w 29"/>
                <a:gd name="T65" fmla="*/ 17 h 17"/>
                <a:gd name="T66" fmla="*/ 11 w 29"/>
                <a:gd name="T67" fmla="*/ 17 h 17"/>
                <a:gd name="T68" fmla="*/ 14 w 29"/>
                <a:gd name="T69" fmla="*/ 15 h 17"/>
                <a:gd name="T70" fmla="*/ 20 w 29"/>
                <a:gd name="T71" fmla="*/ 13 h 17"/>
                <a:gd name="T72" fmla="*/ 21 w 29"/>
                <a:gd name="T73" fmla="*/ 13 h 17"/>
                <a:gd name="T74" fmla="*/ 22 w 29"/>
                <a:gd name="T75" fmla="*/ 13 h 17"/>
                <a:gd name="T76" fmla="*/ 21 w 29"/>
                <a:gd name="T77" fmla="*/ 14 h 17"/>
                <a:gd name="T78" fmla="*/ 21 w 29"/>
                <a:gd name="T79" fmla="*/ 14 h 17"/>
                <a:gd name="T80" fmla="*/ 25 w 29"/>
                <a:gd name="T81" fmla="*/ 12 h 17"/>
                <a:gd name="T82" fmla="*/ 23 w 29"/>
                <a:gd name="T83" fmla="*/ 10 h 17"/>
                <a:gd name="T84" fmla="*/ 19 w 29"/>
                <a:gd name="T85" fmla="*/ 5 h 17"/>
                <a:gd name="T86" fmla="*/ 20 w 29"/>
                <a:gd name="T87" fmla="*/ 5 h 17"/>
                <a:gd name="T88" fmla="*/ 29 w 29"/>
                <a:gd name="T89" fmla="*/ 11 h 17"/>
                <a:gd name="T90" fmla="*/ 28 w 29"/>
                <a:gd name="T91" fmla="*/ 9 h 17"/>
                <a:gd name="T92" fmla="*/ 20 w 29"/>
                <a:gd name="T93" fmla="*/ 0 h 17"/>
                <a:gd name="T94" fmla="*/ 17 w 29"/>
                <a:gd name="T95" fmla="*/ 2 h 17"/>
                <a:gd name="T96" fmla="*/ 14 w 29"/>
                <a:gd name="T97" fmla="*/ 1 h 17"/>
                <a:gd name="T98" fmla="*/ 11 w 29"/>
                <a:gd name="T99" fmla="*/ 0 h 17"/>
                <a:gd name="T100" fmla="*/ 10 w 29"/>
                <a:gd name="T101" fmla="*/ 0 h 17"/>
                <a:gd name="T102" fmla="*/ 10 w 29"/>
                <a:gd name="T103" fmla="*/ 0 h 17"/>
                <a:gd name="T104" fmla="*/ 10 w 29"/>
                <a:gd name="T105" fmla="*/ 0 h 17"/>
                <a:gd name="T106" fmla="*/ 10 w 29"/>
                <a:gd name="T107" fmla="*/ 0 h 17"/>
                <a:gd name="T108" fmla="*/ 10 w 29"/>
                <a:gd name="T109" fmla="*/ 0 h 17"/>
                <a:gd name="T110" fmla="*/ 9 w 29"/>
                <a:gd name="T111" fmla="*/ 0 h 17"/>
                <a:gd name="T112" fmla="*/ 20 w 29"/>
                <a:gd name="T113" fmla="*/ 0 h 17"/>
                <a:gd name="T114" fmla="*/ 20 w 29"/>
                <a:gd name="T115" fmla="*/ 0 h 17"/>
                <a:gd name="T116" fmla="*/ 20 w 29"/>
                <a:gd name="T117" fmla="*/ 0 h 17"/>
                <a:gd name="T118" fmla="*/ 20 w 29"/>
                <a:gd name="T1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 h="17">
                  <a:moveTo>
                    <a:pt x="4" y="15"/>
                  </a:moveTo>
                  <a:cubicBezTo>
                    <a:pt x="4" y="15"/>
                    <a:pt x="4" y="15"/>
                    <a:pt x="4" y="15"/>
                  </a:cubicBezTo>
                  <a:cubicBezTo>
                    <a:pt x="4" y="15"/>
                    <a:pt x="4" y="15"/>
                    <a:pt x="4" y="15"/>
                  </a:cubicBezTo>
                  <a:cubicBezTo>
                    <a:pt x="4" y="15"/>
                    <a:pt x="4" y="15"/>
                    <a:pt x="4" y="15"/>
                  </a:cubicBezTo>
                  <a:moveTo>
                    <a:pt x="9" y="8"/>
                  </a:moveTo>
                  <a:cubicBezTo>
                    <a:pt x="9" y="8"/>
                    <a:pt x="10" y="7"/>
                    <a:pt x="11" y="4"/>
                  </a:cubicBezTo>
                  <a:cubicBezTo>
                    <a:pt x="15" y="12"/>
                    <a:pt x="15" y="12"/>
                    <a:pt x="15" y="12"/>
                  </a:cubicBezTo>
                  <a:cubicBezTo>
                    <a:pt x="15" y="12"/>
                    <a:pt x="19" y="11"/>
                    <a:pt x="21" y="11"/>
                  </a:cubicBezTo>
                  <a:cubicBezTo>
                    <a:pt x="23" y="11"/>
                    <a:pt x="23" y="12"/>
                    <a:pt x="20" y="12"/>
                  </a:cubicBezTo>
                  <a:cubicBezTo>
                    <a:pt x="20" y="12"/>
                    <a:pt x="20" y="12"/>
                    <a:pt x="19" y="12"/>
                  </a:cubicBezTo>
                  <a:cubicBezTo>
                    <a:pt x="18" y="12"/>
                    <a:pt x="15" y="13"/>
                    <a:pt x="11" y="16"/>
                  </a:cubicBezTo>
                  <a:cubicBezTo>
                    <a:pt x="11" y="16"/>
                    <a:pt x="11" y="8"/>
                    <a:pt x="9" y="8"/>
                  </a:cubicBezTo>
                  <a:cubicBezTo>
                    <a:pt x="9" y="8"/>
                    <a:pt x="9" y="8"/>
                    <a:pt x="9" y="8"/>
                  </a:cubicBezTo>
                  <a:cubicBezTo>
                    <a:pt x="9" y="8"/>
                    <a:pt x="9" y="8"/>
                    <a:pt x="9" y="8"/>
                  </a:cubicBezTo>
                  <a:cubicBezTo>
                    <a:pt x="9" y="8"/>
                    <a:pt x="9" y="8"/>
                    <a:pt x="9" y="8"/>
                  </a:cubicBezTo>
                  <a:moveTo>
                    <a:pt x="9" y="0"/>
                  </a:moveTo>
                  <a:cubicBezTo>
                    <a:pt x="9" y="0"/>
                    <a:pt x="12" y="8"/>
                    <a:pt x="8" y="8"/>
                  </a:cubicBezTo>
                  <a:cubicBezTo>
                    <a:pt x="7" y="8"/>
                    <a:pt x="6" y="7"/>
                    <a:pt x="5" y="6"/>
                  </a:cubicBezTo>
                  <a:cubicBezTo>
                    <a:pt x="5" y="6"/>
                    <a:pt x="5" y="6"/>
                    <a:pt x="4" y="6"/>
                  </a:cubicBezTo>
                  <a:cubicBezTo>
                    <a:pt x="4" y="6"/>
                    <a:pt x="2" y="7"/>
                    <a:pt x="0" y="14"/>
                  </a:cubicBezTo>
                  <a:cubicBezTo>
                    <a:pt x="0" y="14"/>
                    <a:pt x="1" y="14"/>
                    <a:pt x="3" y="15"/>
                  </a:cubicBezTo>
                  <a:cubicBezTo>
                    <a:pt x="3" y="15"/>
                    <a:pt x="3" y="15"/>
                    <a:pt x="3" y="15"/>
                  </a:cubicBezTo>
                  <a:cubicBezTo>
                    <a:pt x="4" y="15"/>
                    <a:pt x="4" y="15"/>
                    <a:pt x="4" y="15"/>
                  </a:cubicBezTo>
                  <a:cubicBezTo>
                    <a:pt x="4" y="14"/>
                    <a:pt x="3" y="13"/>
                    <a:pt x="2" y="13"/>
                  </a:cubicBezTo>
                  <a:cubicBezTo>
                    <a:pt x="1" y="13"/>
                    <a:pt x="1" y="13"/>
                    <a:pt x="0" y="13"/>
                  </a:cubicBezTo>
                  <a:cubicBezTo>
                    <a:pt x="0" y="13"/>
                    <a:pt x="3" y="6"/>
                    <a:pt x="4" y="6"/>
                  </a:cubicBezTo>
                  <a:cubicBezTo>
                    <a:pt x="4" y="6"/>
                    <a:pt x="4" y="6"/>
                    <a:pt x="4" y="6"/>
                  </a:cubicBezTo>
                  <a:cubicBezTo>
                    <a:pt x="4" y="15"/>
                    <a:pt x="4" y="15"/>
                    <a:pt x="4" y="15"/>
                  </a:cubicBezTo>
                  <a:cubicBezTo>
                    <a:pt x="5" y="15"/>
                    <a:pt x="5" y="16"/>
                    <a:pt x="6" y="16"/>
                  </a:cubicBezTo>
                  <a:cubicBezTo>
                    <a:pt x="6" y="15"/>
                    <a:pt x="6" y="15"/>
                    <a:pt x="7" y="15"/>
                  </a:cubicBezTo>
                  <a:cubicBezTo>
                    <a:pt x="7" y="15"/>
                    <a:pt x="7" y="15"/>
                    <a:pt x="7" y="15"/>
                  </a:cubicBezTo>
                  <a:cubicBezTo>
                    <a:pt x="7" y="15"/>
                    <a:pt x="7" y="15"/>
                    <a:pt x="8" y="15"/>
                  </a:cubicBezTo>
                  <a:cubicBezTo>
                    <a:pt x="8" y="15"/>
                    <a:pt x="10" y="15"/>
                    <a:pt x="10" y="17"/>
                  </a:cubicBezTo>
                  <a:cubicBezTo>
                    <a:pt x="11" y="17"/>
                    <a:pt x="11" y="17"/>
                    <a:pt x="11" y="17"/>
                  </a:cubicBezTo>
                  <a:cubicBezTo>
                    <a:pt x="12" y="15"/>
                    <a:pt x="13" y="15"/>
                    <a:pt x="14" y="15"/>
                  </a:cubicBezTo>
                  <a:cubicBezTo>
                    <a:pt x="16" y="14"/>
                    <a:pt x="18" y="13"/>
                    <a:pt x="20" y="13"/>
                  </a:cubicBezTo>
                  <a:cubicBezTo>
                    <a:pt x="21" y="13"/>
                    <a:pt x="21" y="13"/>
                    <a:pt x="21" y="13"/>
                  </a:cubicBezTo>
                  <a:cubicBezTo>
                    <a:pt x="21" y="13"/>
                    <a:pt x="21" y="13"/>
                    <a:pt x="22" y="13"/>
                  </a:cubicBezTo>
                  <a:cubicBezTo>
                    <a:pt x="22" y="13"/>
                    <a:pt x="22" y="13"/>
                    <a:pt x="21" y="14"/>
                  </a:cubicBezTo>
                  <a:cubicBezTo>
                    <a:pt x="21" y="14"/>
                    <a:pt x="21" y="14"/>
                    <a:pt x="21" y="14"/>
                  </a:cubicBezTo>
                  <a:cubicBezTo>
                    <a:pt x="22" y="14"/>
                    <a:pt x="23" y="13"/>
                    <a:pt x="25" y="12"/>
                  </a:cubicBezTo>
                  <a:cubicBezTo>
                    <a:pt x="25" y="12"/>
                    <a:pt x="22" y="12"/>
                    <a:pt x="23" y="10"/>
                  </a:cubicBezTo>
                  <a:cubicBezTo>
                    <a:pt x="23" y="10"/>
                    <a:pt x="15" y="5"/>
                    <a:pt x="19" y="5"/>
                  </a:cubicBezTo>
                  <a:cubicBezTo>
                    <a:pt x="19" y="5"/>
                    <a:pt x="20" y="5"/>
                    <a:pt x="20" y="5"/>
                  </a:cubicBezTo>
                  <a:cubicBezTo>
                    <a:pt x="20" y="5"/>
                    <a:pt x="25" y="5"/>
                    <a:pt x="29" y="11"/>
                  </a:cubicBezTo>
                  <a:cubicBezTo>
                    <a:pt x="28" y="10"/>
                    <a:pt x="28" y="9"/>
                    <a:pt x="28" y="9"/>
                  </a:cubicBezTo>
                  <a:cubicBezTo>
                    <a:pt x="28" y="9"/>
                    <a:pt x="23" y="3"/>
                    <a:pt x="20" y="0"/>
                  </a:cubicBezTo>
                  <a:cubicBezTo>
                    <a:pt x="20" y="1"/>
                    <a:pt x="19" y="2"/>
                    <a:pt x="17" y="2"/>
                  </a:cubicBezTo>
                  <a:cubicBezTo>
                    <a:pt x="17" y="2"/>
                    <a:pt x="15" y="2"/>
                    <a:pt x="14" y="1"/>
                  </a:cubicBezTo>
                  <a:cubicBezTo>
                    <a:pt x="14" y="1"/>
                    <a:pt x="12" y="1"/>
                    <a:pt x="11" y="0"/>
                  </a:cubicBezTo>
                  <a:cubicBezTo>
                    <a:pt x="10" y="0"/>
                    <a:pt x="10" y="0"/>
                    <a:pt x="10" y="0"/>
                  </a:cubicBezTo>
                  <a:cubicBezTo>
                    <a:pt x="10" y="0"/>
                    <a:pt x="10" y="0"/>
                    <a:pt x="10" y="0"/>
                  </a:cubicBezTo>
                  <a:cubicBezTo>
                    <a:pt x="10" y="0"/>
                    <a:pt x="10" y="0"/>
                    <a:pt x="10" y="0"/>
                  </a:cubicBezTo>
                  <a:cubicBezTo>
                    <a:pt x="10" y="0"/>
                    <a:pt x="10" y="0"/>
                    <a:pt x="10" y="0"/>
                  </a:cubicBezTo>
                  <a:cubicBezTo>
                    <a:pt x="10" y="0"/>
                    <a:pt x="10" y="0"/>
                    <a:pt x="10" y="0"/>
                  </a:cubicBezTo>
                  <a:cubicBezTo>
                    <a:pt x="10" y="0"/>
                    <a:pt x="10" y="0"/>
                    <a:pt x="9" y="0"/>
                  </a:cubicBezTo>
                  <a:moveTo>
                    <a:pt x="20" y="0"/>
                  </a:moveTo>
                  <a:cubicBezTo>
                    <a:pt x="20" y="0"/>
                    <a:pt x="20" y="0"/>
                    <a:pt x="20" y="0"/>
                  </a:cubicBezTo>
                  <a:cubicBezTo>
                    <a:pt x="20" y="0"/>
                    <a:pt x="20" y="0"/>
                    <a:pt x="20" y="0"/>
                  </a:cubicBezTo>
                  <a:cubicBezTo>
                    <a:pt x="20" y="0"/>
                    <a:pt x="20" y="0"/>
                    <a:pt x="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94" name="Freeform 490"/>
            <p:cNvSpPr/>
            <p:nvPr/>
          </p:nvSpPr>
          <p:spPr bwMode="auto">
            <a:xfrm>
              <a:off x="1307" y="764"/>
              <a:ext cx="6" cy="13"/>
            </a:xfrm>
            <a:custGeom>
              <a:avLst/>
              <a:gdLst>
                <a:gd name="T0" fmla="*/ 4 w 4"/>
                <a:gd name="T1" fmla="*/ 0 h 9"/>
                <a:gd name="T2" fmla="*/ 0 w 4"/>
                <a:gd name="T3" fmla="*/ 7 h 9"/>
                <a:gd name="T4" fmla="*/ 2 w 4"/>
                <a:gd name="T5" fmla="*/ 7 h 9"/>
                <a:gd name="T6" fmla="*/ 4 w 4"/>
                <a:gd name="T7" fmla="*/ 9 h 9"/>
                <a:gd name="T8" fmla="*/ 4 w 4"/>
                <a:gd name="T9" fmla="*/ 9 h 9"/>
                <a:gd name="T10" fmla="*/ 4 w 4"/>
                <a:gd name="T11" fmla="*/ 9 h 9"/>
                <a:gd name="T12" fmla="*/ 4 w 4"/>
                <a:gd name="T13" fmla="*/ 9 h 9"/>
                <a:gd name="T14" fmla="*/ 4 w 4"/>
                <a:gd name="T15" fmla="*/ 9 h 9"/>
                <a:gd name="T16" fmla="*/ 4 w 4"/>
                <a:gd name="T17" fmla="*/ 0 h 9"/>
                <a:gd name="T18" fmla="*/ 4 w 4"/>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9">
                  <a:moveTo>
                    <a:pt x="4" y="0"/>
                  </a:moveTo>
                  <a:cubicBezTo>
                    <a:pt x="3" y="0"/>
                    <a:pt x="0" y="7"/>
                    <a:pt x="0" y="7"/>
                  </a:cubicBezTo>
                  <a:cubicBezTo>
                    <a:pt x="1" y="7"/>
                    <a:pt x="1" y="7"/>
                    <a:pt x="2" y="7"/>
                  </a:cubicBezTo>
                  <a:cubicBezTo>
                    <a:pt x="3" y="7"/>
                    <a:pt x="4" y="8"/>
                    <a:pt x="4" y="9"/>
                  </a:cubicBezTo>
                  <a:cubicBezTo>
                    <a:pt x="4" y="9"/>
                    <a:pt x="4" y="9"/>
                    <a:pt x="4" y="9"/>
                  </a:cubicBezTo>
                  <a:cubicBezTo>
                    <a:pt x="4" y="9"/>
                    <a:pt x="4" y="9"/>
                    <a:pt x="4" y="9"/>
                  </a:cubicBezTo>
                  <a:cubicBezTo>
                    <a:pt x="4" y="9"/>
                    <a:pt x="4" y="9"/>
                    <a:pt x="4" y="9"/>
                  </a:cubicBezTo>
                  <a:cubicBezTo>
                    <a:pt x="4" y="9"/>
                    <a:pt x="4" y="9"/>
                    <a:pt x="4" y="9"/>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95" name="Freeform 491"/>
            <p:cNvSpPr>
              <a:spLocks noEditPoints="1"/>
            </p:cNvSpPr>
            <p:nvPr/>
          </p:nvSpPr>
          <p:spPr bwMode="auto">
            <a:xfrm>
              <a:off x="1320" y="761"/>
              <a:ext cx="21" cy="17"/>
            </a:xfrm>
            <a:custGeom>
              <a:avLst/>
              <a:gdLst>
                <a:gd name="T0" fmla="*/ 0 w 14"/>
                <a:gd name="T1" fmla="*/ 4 h 12"/>
                <a:gd name="T2" fmla="*/ 0 w 14"/>
                <a:gd name="T3" fmla="*/ 4 h 12"/>
                <a:gd name="T4" fmla="*/ 0 w 14"/>
                <a:gd name="T5" fmla="*/ 4 h 12"/>
                <a:gd name="T6" fmla="*/ 2 w 14"/>
                <a:gd name="T7" fmla="*/ 0 h 12"/>
                <a:gd name="T8" fmla="*/ 0 w 14"/>
                <a:gd name="T9" fmla="*/ 4 h 12"/>
                <a:gd name="T10" fmla="*/ 0 w 14"/>
                <a:gd name="T11" fmla="*/ 4 h 12"/>
                <a:gd name="T12" fmla="*/ 2 w 14"/>
                <a:gd name="T13" fmla="*/ 12 h 12"/>
                <a:gd name="T14" fmla="*/ 10 w 14"/>
                <a:gd name="T15" fmla="*/ 8 h 12"/>
                <a:gd name="T16" fmla="*/ 11 w 14"/>
                <a:gd name="T17" fmla="*/ 8 h 12"/>
                <a:gd name="T18" fmla="*/ 12 w 14"/>
                <a:gd name="T19" fmla="*/ 7 h 12"/>
                <a:gd name="T20" fmla="*/ 6 w 14"/>
                <a:gd name="T21" fmla="*/ 8 h 12"/>
                <a:gd name="T22" fmla="*/ 2 w 14"/>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2">
                  <a:moveTo>
                    <a:pt x="0" y="4"/>
                  </a:moveTo>
                  <a:cubicBezTo>
                    <a:pt x="0" y="4"/>
                    <a:pt x="0" y="4"/>
                    <a:pt x="0" y="4"/>
                  </a:cubicBezTo>
                  <a:cubicBezTo>
                    <a:pt x="0" y="4"/>
                    <a:pt x="0" y="4"/>
                    <a:pt x="0" y="4"/>
                  </a:cubicBezTo>
                  <a:moveTo>
                    <a:pt x="2" y="0"/>
                  </a:moveTo>
                  <a:cubicBezTo>
                    <a:pt x="1" y="3"/>
                    <a:pt x="0" y="4"/>
                    <a:pt x="0" y="4"/>
                  </a:cubicBezTo>
                  <a:cubicBezTo>
                    <a:pt x="0" y="4"/>
                    <a:pt x="0" y="4"/>
                    <a:pt x="0" y="4"/>
                  </a:cubicBezTo>
                  <a:cubicBezTo>
                    <a:pt x="2" y="4"/>
                    <a:pt x="2" y="12"/>
                    <a:pt x="2" y="12"/>
                  </a:cubicBezTo>
                  <a:cubicBezTo>
                    <a:pt x="6" y="9"/>
                    <a:pt x="9" y="8"/>
                    <a:pt x="10" y="8"/>
                  </a:cubicBezTo>
                  <a:cubicBezTo>
                    <a:pt x="11" y="8"/>
                    <a:pt x="11" y="8"/>
                    <a:pt x="11" y="8"/>
                  </a:cubicBezTo>
                  <a:cubicBezTo>
                    <a:pt x="14" y="8"/>
                    <a:pt x="14" y="7"/>
                    <a:pt x="12" y="7"/>
                  </a:cubicBezTo>
                  <a:cubicBezTo>
                    <a:pt x="10" y="7"/>
                    <a:pt x="6" y="8"/>
                    <a:pt x="6" y="8"/>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pic>
          <p:nvPicPr>
            <p:cNvPr id="96" name="Picture 49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17" y="752"/>
              <a:ext cx="11" cy="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7" name="Freeform 493"/>
            <p:cNvSpPr/>
            <p:nvPr/>
          </p:nvSpPr>
          <p:spPr bwMode="auto">
            <a:xfrm>
              <a:off x="1322" y="755"/>
              <a:ext cx="1" cy="0"/>
            </a:xfrm>
            <a:custGeom>
              <a:avLst/>
              <a:gdLst>
                <a:gd name="T0" fmla="*/ 0 w 1"/>
                <a:gd name="T1" fmla="*/ 0 w 1"/>
                <a:gd name="T2" fmla="*/ 1 w 1"/>
                <a:gd name="T3" fmla="*/ 0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0" y="0"/>
                    <a:pt x="0" y="0"/>
                  </a:cubicBezTo>
                  <a:cubicBezTo>
                    <a:pt x="0" y="0"/>
                    <a:pt x="0" y="0"/>
                    <a:pt x="1" y="0"/>
                  </a:cubicBezTo>
                  <a:cubicBezTo>
                    <a:pt x="1" y="0"/>
                    <a:pt x="1" y="0"/>
                    <a:pt x="0"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98" name="Freeform 494"/>
            <p:cNvSpPr>
              <a:spLocks noEditPoints="1"/>
            </p:cNvSpPr>
            <p:nvPr/>
          </p:nvSpPr>
          <p:spPr bwMode="auto">
            <a:xfrm>
              <a:off x="1328" y="777"/>
              <a:ext cx="24" cy="19"/>
            </a:xfrm>
            <a:custGeom>
              <a:avLst/>
              <a:gdLst>
                <a:gd name="T0" fmla="*/ 11 w 17"/>
                <a:gd name="T1" fmla="*/ 6 h 13"/>
                <a:gd name="T2" fmla="*/ 11 w 17"/>
                <a:gd name="T3" fmla="*/ 6 h 13"/>
                <a:gd name="T4" fmla="*/ 12 w 17"/>
                <a:gd name="T5" fmla="*/ 9 h 13"/>
                <a:gd name="T6" fmla="*/ 12 w 17"/>
                <a:gd name="T7" fmla="*/ 9 h 13"/>
                <a:gd name="T8" fmla="*/ 12 w 17"/>
                <a:gd name="T9" fmla="*/ 9 h 13"/>
                <a:gd name="T10" fmla="*/ 13 w 17"/>
                <a:gd name="T11" fmla="*/ 6 h 13"/>
                <a:gd name="T12" fmla="*/ 11 w 17"/>
                <a:gd name="T13" fmla="*/ 6 h 13"/>
                <a:gd name="T14" fmla="*/ 5 w 17"/>
                <a:gd name="T15" fmla="*/ 6 h 13"/>
                <a:gd name="T16" fmla="*/ 2 w 17"/>
                <a:gd name="T17" fmla="*/ 8 h 13"/>
                <a:gd name="T18" fmla="*/ 1 w 17"/>
                <a:gd name="T19" fmla="*/ 9 h 13"/>
                <a:gd name="T20" fmla="*/ 0 w 17"/>
                <a:gd name="T21" fmla="*/ 12 h 13"/>
                <a:gd name="T22" fmla="*/ 6 w 17"/>
                <a:gd name="T23" fmla="*/ 10 h 13"/>
                <a:gd name="T24" fmla="*/ 4 w 17"/>
                <a:gd name="T25" fmla="*/ 8 h 13"/>
                <a:gd name="T26" fmla="*/ 4 w 17"/>
                <a:gd name="T27" fmla="*/ 8 h 13"/>
                <a:gd name="T28" fmla="*/ 3 w 17"/>
                <a:gd name="T29" fmla="*/ 10 h 13"/>
                <a:gd name="T30" fmla="*/ 2 w 17"/>
                <a:gd name="T31" fmla="*/ 10 h 13"/>
                <a:gd name="T32" fmla="*/ 2 w 17"/>
                <a:gd name="T33" fmla="*/ 8 h 13"/>
                <a:gd name="T34" fmla="*/ 3 w 17"/>
                <a:gd name="T35" fmla="*/ 8 h 13"/>
                <a:gd name="T36" fmla="*/ 5 w 17"/>
                <a:gd name="T37" fmla="*/ 6 h 13"/>
                <a:gd name="T38" fmla="*/ 5 w 17"/>
                <a:gd name="T39" fmla="*/ 6 h 13"/>
                <a:gd name="T40" fmla="*/ 16 w 17"/>
                <a:gd name="T41" fmla="*/ 3 h 13"/>
                <a:gd name="T42" fmla="*/ 16 w 17"/>
                <a:gd name="T43" fmla="*/ 7 h 13"/>
                <a:gd name="T44" fmla="*/ 16 w 17"/>
                <a:gd name="T45" fmla="*/ 7 h 13"/>
                <a:gd name="T46" fmla="*/ 16 w 17"/>
                <a:gd name="T47" fmla="*/ 9 h 13"/>
                <a:gd name="T48" fmla="*/ 16 w 17"/>
                <a:gd name="T49" fmla="*/ 13 h 13"/>
                <a:gd name="T50" fmla="*/ 16 w 17"/>
                <a:gd name="T51" fmla="*/ 13 h 13"/>
                <a:gd name="T52" fmla="*/ 16 w 17"/>
                <a:gd name="T53" fmla="*/ 3 h 13"/>
                <a:gd name="T54" fmla="*/ 8 w 17"/>
                <a:gd name="T55" fmla="*/ 3 h 13"/>
                <a:gd name="T56" fmla="*/ 6 w 17"/>
                <a:gd name="T57" fmla="*/ 4 h 13"/>
                <a:gd name="T58" fmla="*/ 6 w 17"/>
                <a:gd name="T59" fmla="*/ 5 h 13"/>
                <a:gd name="T60" fmla="*/ 8 w 17"/>
                <a:gd name="T61" fmla="*/ 4 h 13"/>
                <a:gd name="T62" fmla="*/ 8 w 17"/>
                <a:gd name="T63" fmla="*/ 3 h 13"/>
                <a:gd name="T64" fmla="*/ 4 w 17"/>
                <a:gd name="T65" fmla="*/ 1 h 13"/>
                <a:gd name="T66" fmla="*/ 3 w 17"/>
                <a:gd name="T67" fmla="*/ 3 h 13"/>
                <a:gd name="T68" fmla="*/ 3 w 17"/>
                <a:gd name="T69" fmla="*/ 4 h 13"/>
                <a:gd name="T70" fmla="*/ 5 w 17"/>
                <a:gd name="T71" fmla="*/ 4 h 13"/>
                <a:gd name="T72" fmla="*/ 4 w 17"/>
                <a:gd name="T73" fmla="*/ 2 h 13"/>
                <a:gd name="T74" fmla="*/ 4 w 17"/>
                <a:gd name="T75" fmla="*/ 1 h 13"/>
                <a:gd name="T76" fmla="*/ 12 w 17"/>
                <a:gd name="T77" fmla="*/ 1 h 13"/>
                <a:gd name="T78" fmla="*/ 12 w 17"/>
                <a:gd name="T79" fmla="*/ 1 h 13"/>
                <a:gd name="T80" fmla="*/ 12 w 17"/>
                <a:gd name="T81" fmla="*/ 1 h 13"/>
                <a:gd name="T82" fmla="*/ 11 w 17"/>
                <a:gd name="T83" fmla="*/ 2 h 13"/>
                <a:gd name="T84" fmla="*/ 12 w 17"/>
                <a:gd name="T85" fmla="*/ 2 h 13"/>
                <a:gd name="T86" fmla="*/ 12 w 17"/>
                <a:gd name="T87" fmla="*/ 1 h 13"/>
                <a:gd name="T88" fmla="*/ 12 w 17"/>
                <a:gd name="T89" fmla="*/ 1 h 13"/>
                <a:gd name="T90" fmla="*/ 7 w 17"/>
                <a:gd name="T91" fmla="*/ 0 h 13"/>
                <a:gd name="T92" fmla="*/ 6 w 17"/>
                <a:gd name="T93" fmla="*/ 1 h 13"/>
                <a:gd name="T94" fmla="*/ 6 w 17"/>
                <a:gd name="T95" fmla="*/ 3 h 13"/>
                <a:gd name="T96" fmla="*/ 7 w 17"/>
                <a:gd name="T97" fmla="*/ 3 h 13"/>
                <a:gd name="T98" fmla="*/ 8 w 17"/>
                <a:gd name="T99" fmla="*/ 2 h 13"/>
                <a:gd name="T100" fmla="*/ 8 w 17"/>
                <a:gd name="T101" fmla="*/ 2 h 13"/>
                <a:gd name="T102" fmla="*/ 7 w 17"/>
                <a:gd name="T103" fmla="*/ 0 h 13"/>
                <a:gd name="T104" fmla="*/ 10 w 17"/>
                <a:gd name="T105" fmla="*/ 0 h 13"/>
                <a:gd name="T106" fmla="*/ 9 w 17"/>
                <a:gd name="T107" fmla="*/ 0 h 13"/>
                <a:gd name="T108" fmla="*/ 9 w 17"/>
                <a:gd name="T109" fmla="*/ 2 h 13"/>
                <a:gd name="T110" fmla="*/ 9 w 17"/>
                <a:gd name="T111" fmla="*/ 2 h 13"/>
                <a:gd name="T112" fmla="*/ 9 w 17"/>
                <a:gd name="T113" fmla="*/ 2 h 13"/>
                <a:gd name="T114" fmla="*/ 9 w 17"/>
                <a:gd name="T115" fmla="*/ 3 h 13"/>
                <a:gd name="T116" fmla="*/ 10 w 17"/>
                <a:gd name="T117" fmla="*/ 2 h 13"/>
                <a:gd name="T118" fmla="*/ 10 w 17"/>
                <a:gd name="T119" fmla="*/ 1 h 13"/>
                <a:gd name="T120" fmla="*/ 10 w 17"/>
                <a:gd name="T1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 h="13">
                  <a:moveTo>
                    <a:pt x="11" y="6"/>
                  </a:moveTo>
                  <a:cubicBezTo>
                    <a:pt x="11" y="6"/>
                    <a:pt x="11" y="6"/>
                    <a:pt x="11" y="6"/>
                  </a:cubicBezTo>
                  <a:cubicBezTo>
                    <a:pt x="11" y="9"/>
                    <a:pt x="12" y="9"/>
                    <a:pt x="12" y="9"/>
                  </a:cubicBezTo>
                  <a:cubicBezTo>
                    <a:pt x="12" y="9"/>
                    <a:pt x="12" y="9"/>
                    <a:pt x="12" y="9"/>
                  </a:cubicBezTo>
                  <a:cubicBezTo>
                    <a:pt x="12" y="9"/>
                    <a:pt x="12" y="9"/>
                    <a:pt x="12" y="9"/>
                  </a:cubicBezTo>
                  <a:cubicBezTo>
                    <a:pt x="13" y="9"/>
                    <a:pt x="13" y="8"/>
                    <a:pt x="13" y="6"/>
                  </a:cubicBezTo>
                  <a:cubicBezTo>
                    <a:pt x="12" y="6"/>
                    <a:pt x="12" y="6"/>
                    <a:pt x="11" y="6"/>
                  </a:cubicBezTo>
                  <a:moveTo>
                    <a:pt x="5" y="6"/>
                  </a:moveTo>
                  <a:cubicBezTo>
                    <a:pt x="4" y="6"/>
                    <a:pt x="3" y="7"/>
                    <a:pt x="2" y="8"/>
                  </a:cubicBezTo>
                  <a:cubicBezTo>
                    <a:pt x="2" y="9"/>
                    <a:pt x="1" y="9"/>
                    <a:pt x="1" y="9"/>
                  </a:cubicBezTo>
                  <a:cubicBezTo>
                    <a:pt x="0" y="10"/>
                    <a:pt x="0" y="11"/>
                    <a:pt x="0" y="12"/>
                  </a:cubicBezTo>
                  <a:cubicBezTo>
                    <a:pt x="6" y="10"/>
                    <a:pt x="6" y="10"/>
                    <a:pt x="6" y="10"/>
                  </a:cubicBezTo>
                  <a:cubicBezTo>
                    <a:pt x="4" y="10"/>
                    <a:pt x="4" y="9"/>
                    <a:pt x="4" y="8"/>
                  </a:cubicBezTo>
                  <a:cubicBezTo>
                    <a:pt x="4" y="8"/>
                    <a:pt x="4" y="8"/>
                    <a:pt x="4" y="8"/>
                  </a:cubicBezTo>
                  <a:cubicBezTo>
                    <a:pt x="3" y="10"/>
                    <a:pt x="3" y="10"/>
                    <a:pt x="3" y="10"/>
                  </a:cubicBezTo>
                  <a:cubicBezTo>
                    <a:pt x="2" y="10"/>
                    <a:pt x="2" y="10"/>
                    <a:pt x="2" y="10"/>
                  </a:cubicBezTo>
                  <a:cubicBezTo>
                    <a:pt x="2" y="8"/>
                    <a:pt x="2" y="8"/>
                    <a:pt x="2" y="8"/>
                  </a:cubicBezTo>
                  <a:cubicBezTo>
                    <a:pt x="3" y="8"/>
                    <a:pt x="3" y="8"/>
                    <a:pt x="3" y="8"/>
                  </a:cubicBezTo>
                  <a:cubicBezTo>
                    <a:pt x="3" y="8"/>
                    <a:pt x="3" y="7"/>
                    <a:pt x="5" y="6"/>
                  </a:cubicBezTo>
                  <a:cubicBezTo>
                    <a:pt x="5" y="6"/>
                    <a:pt x="5" y="6"/>
                    <a:pt x="5" y="6"/>
                  </a:cubicBezTo>
                  <a:moveTo>
                    <a:pt x="16" y="3"/>
                  </a:moveTo>
                  <a:cubicBezTo>
                    <a:pt x="16" y="5"/>
                    <a:pt x="16" y="6"/>
                    <a:pt x="16" y="7"/>
                  </a:cubicBezTo>
                  <a:cubicBezTo>
                    <a:pt x="16" y="7"/>
                    <a:pt x="16" y="7"/>
                    <a:pt x="16" y="7"/>
                  </a:cubicBezTo>
                  <a:cubicBezTo>
                    <a:pt x="16" y="8"/>
                    <a:pt x="16" y="8"/>
                    <a:pt x="16" y="9"/>
                  </a:cubicBezTo>
                  <a:cubicBezTo>
                    <a:pt x="17" y="9"/>
                    <a:pt x="17" y="10"/>
                    <a:pt x="16" y="13"/>
                  </a:cubicBezTo>
                  <a:cubicBezTo>
                    <a:pt x="16" y="13"/>
                    <a:pt x="16" y="13"/>
                    <a:pt x="16" y="13"/>
                  </a:cubicBezTo>
                  <a:cubicBezTo>
                    <a:pt x="17" y="12"/>
                    <a:pt x="17" y="9"/>
                    <a:pt x="16" y="3"/>
                  </a:cubicBezTo>
                  <a:moveTo>
                    <a:pt x="8" y="3"/>
                  </a:moveTo>
                  <a:cubicBezTo>
                    <a:pt x="7" y="3"/>
                    <a:pt x="7" y="4"/>
                    <a:pt x="6" y="4"/>
                  </a:cubicBezTo>
                  <a:cubicBezTo>
                    <a:pt x="6" y="5"/>
                    <a:pt x="6" y="5"/>
                    <a:pt x="6" y="5"/>
                  </a:cubicBezTo>
                  <a:cubicBezTo>
                    <a:pt x="7" y="5"/>
                    <a:pt x="7" y="4"/>
                    <a:pt x="8" y="4"/>
                  </a:cubicBezTo>
                  <a:cubicBezTo>
                    <a:pt x="8" y="3"/>
                    <a:pt x="8" y="3"/>
                    <a:pt x="8" y="3"/>
                  </a:cubicBezTo>
                  <a:moveTo>
                    <a:pt x="4" y="1"/>
                  </a:moveTo>
                  <a:cubicBezTo>
                    <a:pt x="4" y="2"/>
                    <a:pt x="3" y="2"/>
                    <a:pt x="3" y="3"/>
                  </a:cubicBezTo>
                  <a:cubicBezTo>
                    <a:pt x="3" y="3"/>
                    <a:pt x="2" y="4"/>
                    <a:pt x="3" y="4"/>
                  </a:cubicBezTo>
                  <a:cubicBezTo>
                    <a:pt x="4" y="4"/>
                    <a:pt x="4" y="4"/>
                    <a:pt x="5" y="4"/>
                  </a:cubicBezTo>
                  <a:cubicBezTo>
                    <a:pt x="5" y="3"/>
                    <a:pt x="4" y="2"/>
                    <a:pt x="4" y="2"/>
                  </a:cubicBezTo>
                  <a:cubicBezTo>
                    <a:pt x="4" y="2"/>
                    <a:pt x="4" y="1"/>
                    <a:pt x="4" y="1"/>
                  </a:cubicBezTo>
                  <a:moveTo>
                    <a:pt x="12" y="1"/>
                  </a:moveTo>
                  <a:cubicBezTo>
                    <a:pt x="12" y="1"/>
                    <a:pt x="12" y="1"/>
                    <a:pt x="12" y="1"/>
                  </a:cubicBezTo>
                  <a:cubicBezTo>
                    <a:pt x="12" y="1"/>
                    <a:pt x="12" y="1"/>
                    <a:pt x="12" y="1"/>
                  </a:cubicBezTo>
                  <a:cubicBezTo>
                    <a:pt x="12" y="1"/>
                    <a:pt x="11" y="1"/>
                    <a:pt x="11" y="2"/>
                  </a:cubicBezTo>
                  <a:cubicBezTo>
                    <a:pt x="11" y="2"/>
                    <a:pt x="12" y="2"/>
                    <a:pt x="12" y="2"/>
                  </a:cubicBezTo>
                  <a:cubicBezTo>
                    <a:pt x="12" y="2"/>
                    <a:pt x="12" y="1"/>
                    <a:pt x="12" y="1"/>
                  </a:cubicBezTo>
                  <a:cubicBezTo>
                    <a:pt x="12" y="1"/>
                    <a:pt x="12" y="1"/>
                    <a:pt x="12" y="1"/>
                  </a:cubicBezTo>
                  <a:moveTo>
                    <a:pt x="7" y="0"/>
                  </a:moveTo>
                  <a:cubicBezTo>
                    <a:pt x="6" y="0"/>
                    <a:pt x="6" y="1"/>
                    <a:pt x="6" y="1"/>
                  </a:cubicBezTo>
                  <a:cubicBezTo>
                    <a:pt x="6" y="1"/>
                    <a:pt x="6" y="2"/>
                    <a:pt x="6" y="3"/>
                  </a:cubicBezTo>
                  <a:cubicBezTo>
                    <a:pt x="6" y="3"/>
                    <a:pt x="6" y="3"/>
                    <a:pt x="7" y="3"/>
                  </a:cubicBezTo>
                  <a:cubicBezTo>
                    <a:pt x="8" y="2"/>
                    <a:pt x="8" y="2"/>
                    <a:pt x="8" y="2"/>
                  </a:cubicBezTo>
                  <a:cubicBezTo>
                    <a:pt x="8" y="2"/>
                    <a:pt x="8" y="2"/>
                    <a:pt x="8" y="2"/>
                  </a:cubicBezTo>
                  <a:cubicBezTo>
                    <a:pt x="8" y="1"/>
                    <a:pt x="7" y="0"/>
                    <a:pt x="7" y="0"/>
                  </a:cubicBezTo>
                  <a:moveTo>
                    <a:pt x="10" y="0"/>
                  </a:moveTo>
                  <a:cubicBezTo>
                    <a:pt x="10" y="0"/>
                    <a:pt x="9" y="0"/>
                    <a:pt x="9" y="0"/>
                  </a:cubicBezTo>
                  <a:cubicBezTo>
                    <a:pt x="9" y="0"/>
                    <a:pt x="9" y="1"/>
                    <a:pt x="9" y="2"/>
                  </a:cubicBezTo>
                  <a:cubicBezTo>
                    <a:pt x="9" y="2"/>
                    <a:pt x="9" y="2"/>
                    <a:pt x="9" y="2"/>
                  </a:cubicBezTo>
                  <a:cubicBezTo>
                    <a:pt x="9" y="2"/>
                    <a:pt x="9" y="2"/>
                    <a:pt x="9" y="2"/>
                  </a:cubicBezTo>
                  <a:cubicBezTo>
                    <a:pt x="9" y="2"/>
                    <a:pt x="9" y="2"/>
                    <a:pt x="9" y="3"/>
                  </a:cubicBezTo>
                  <a:cubicBezTo>
                    <a:pt x="10" y="3"/>
                    <a:pt x="10" y="3"/>
                    <a:pt x="10" y="2"/>
                  </a:cubicBezTo>
                  <a:cubicBezTo>
                    <a:pt x="10" y="1"/>
                    <a:pt x="10" y="1"/>
                    <a:pt x="10" y="1"/>
                  </a:cubicBezTo>
                  <a:cubicBezTo>
                    <a:pt x="10" y="1"/>
                    <a:pt x="10"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99" name="Freeform 495"/>
            <p:cNvSpPr/>
            <p:nvPr/>
          </p:nvSpPr>
          <p:spPr bwMode="auto">
            <a:xfrm>
              <a:off x="1284" y="841"/>
              <a:ext cx="86" cy="7"/>
            </a:xfrm>
            <a:custGeom>
              <a:avLst/>
              <a:gdLst>
                <a:gd name="T0" fmla="*/ 56 w 59"/>
                <a:gd name="T1" fmla="*/ 0 h 5"/>
                <a:gd name="T2" fmla="*/ 55 w 59"/>
                <a:gd name="T3" fmla="*/ 1 h 5"/>
                <a:gd name="T4" fmla="*/ 55 w 59"/>
                <a:gd name="T5" fmla="*/ 1 h 5"/>
                <a:gd name="T6" fmla="*/ 48 w 59"/>
                <a:gd name="T7" fmla="*/ 3 h 5"/>
                <a:gd name="T8" fmla="*/ 39 w 59"/>
                <a:gd name="T9" fmla="*/ 4 h 5"/>
                <a:gd name="T10" fmla="*/ 36 w 59"/>
                <a:gd name="T11" fmla="*/ 4 h 5"/>
                <a:gd name="T12" fmla="*/ 17 w 59"/>
                <a:gd name="T13" fmla="*/ 4 h 5"/>
                <a:gd name="T14" fmla="*/ 15 w 59"/>
                <a:gd name="T15" fmla="*/ 5 h 5"/>
                <a:gd name="T16" fmla="*/ 3 w 59"/>
                <a:gd name="T17" fmla="*/ 2 h 5"/>
                <a:gd name="T18" fmla="*/ 3 w 59"/>
                <a:gd name="T19" fmla="*/ 1 h 5"/>
                <a:gd name="T20" fmla="*/ 3 w 59"/>
                <a:gd name="T21" fmla="*/ 1 h 5"/>
                <a:gd name="T22" fmla="*/ 5 w 59"/>
                <a:gd name="T23" fmla="*/ 4 h 5"/>
                <a:gd name="T24" fmla="*/ 15 w 59"/>
                <a:gd name="T25" fmla="*/ 5 h 5"/>
                <a:gd name="T26" fmla="*/ 18 w 59"/>
                <a:gd name="T27" fmla="*/ 5 h 5"/>
                <a:gd name="T28" fmla="*/ 40 w 59"/>
                <a:gd name="T29" fmla="*/ 5 h 5"/>
                <a:gd name="T30" fmla="*/ 51 w 59"/>
                <a:gd name="T31" fmla="*/ 3 h 5"/>
                <a:gd name="T32" fmla="*/ 57 w 59"/>
                <a:gd name="T33" fmla="*/ 0 h 5"/>
                <a:gd name="T34" fmla="*/ 56 w 59"/>
                <a:gd name="T35" fmla="*/ 0 h 5"/>
                <a:gd name="T36" fmla="*/ 56 w 59"/>
                <a:gd name="T3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
                  <a:moveTo>
                    <a:pt x="56" y="0"/>
                  </a:moveTo>
                  <a:cubicBezTo>
                    <a:pt x="56" y="0"/>
                    <a:pt x="55" y="1"/>
                    <a:pt x="55" y="1"/>
                  </a:cubicBezTo>
                  <a:cubicBezTo>
                    <a:pt x="55" y="1"/>
                    <a:pt x="55" y="1"/>
                    <a:pt x="55" y="1"/>
                  </a:cubicBezTo>
                  <a:cubicBezTo>
                    <a:pt x="53" y="1"/>
                    <a:pt x="48" y="3"/>
                    <a:pt x="48" y="3"/>
                  </a:cubicBezTo>
                  <a:cubicBezTo>
                    <a:pt x="39" y="4"/>
                    <a:pt x="39" y="4"/>
                    <a:pt x="39" y="4"/>
                  </a:cubicBezTo>
                  <a:cubicBezTo>
                    <a:pt x="39" y="4"/>
                    <a:pt x="37" y="4"/>
                    <a:pt x="36" y="4"/>
                  </a:cubicBezTo>
                  <a:cubicBezTo>
                    <a:pt x="29" y="4"/>
                    <a:pt x="17" y="4"/>
                    <a:pt x="17" y="4"/>
                  </a:cubicBezTo>
                  <a:cubicBezTo>
                    <a:pt x="17" y="5"/>
                    <a:pt x="16" y="5"/>
                    <a:pt x="15" y="5"/>
                  </a:cubicBezTo>
                  <a:cubicBezTo>
                    <a:pt x="10" y="5"/>
                    <a:pt x="3" y="2"/>
                    <a:pt x="3" y="2"/>
                  </a:cubicBezTo>
                  <a:cubicBezTo>
                    <a:pt x="3" y="2"/>
                    <a:pt x="3" y="1"/>
                    <a:pt x="3" y="1"/>
                  </a:cubicBezTo>
                  <a:cubicBezTo>
                    <a:pt x="3" y="1"/>
                    <a:pt x="3" y="1"/>
                    <a:pt x="3" y="1"/>
                  </a:cubicBezTo>
                  <a:cubicBezTo>
                    <a:pt x="3" y="1"/>
                    <a:pt x="0" y="2"/>
                    <a:pt x="5" y="4"/>
                  </a:cubicBezTo>
                  <a:cubicBezTo>
                    <a:pt x="5" y="4"/>
                    <a:pt x="10" y="5"/>
                    <a:pt x="15" y="5"/>
                  </a:cubicBezTo>
                  <a:cubicBezTo>
                    <a:pt x="16" y="5"/>
                    <a:pt x="17" y="5"/>
                    <a:pt x="18" y="5"/>
                  </a:cubicBezTo>
                  <a:cubicBezTo>
                    <a:pt x="18" y="5"/>
                    <a:pt x="37" y="5"/>
                    <a:pt x="40" y="5"/>
                  </a:cubicBezTo>
                  <a:cubicBezTo>
                    <a:pt x="40" y="5"/>
                    <a:pt x="47" y="5"/>
                    <a:pt x="51" y="3"/>
                  </a:cubicBezTo>
                  <a:cubicBezTo>
                    <a:pt x="51" y="3"/>
                    <a:pt x="59" y="0"/>
                    <a:pt x="57" y="0"/>
                  </a:cubicBezTo>
                  <a:cubicBezTo>
                    <a:pt x="57" y="0"/>
                    <a:pt x="56" y="0"/>
                    <a:pt x="56" y="0"/>
                  </a:cubicBezTo>
                  <a:cubicBezTo>
                    <a:pt x="56" y="0"/>
                    <a:pt x="56" y="0"/>
                    <a:pt x="5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0" name="Freeform 496"/>
            <p:cNvSpPr>
              <a:spLocks noEditPoints="1"/>
            </p:cNvSpPr>
            <p:nvPr/>
          </p:nvSpPr>
          <p:spPr bwMode="auto">
            <a:xfrm>
              <a:off x="1288" y="786"/>
              <a:ext cx="78" cy="62"/>
            </a:xfrm>
            <a:custGeom>
              <a:avLst/>
              <a:gdLst>
                <a:gd name="T0" fmla="*/ 30 w 53"/>
                <a:gd name="T1" fmla="*/ 28 h 43"/>
                <a:gd name="T2" fmla="*/ 30 w 53"/>
                <a:gd name="T3" fmla="*/ 28 h 43"/>
                <a:gd name="T4" fmla="*/ 36 w 53"/>
                <a:gd name="T5" fmla="*/ 0 h 43"/>
                <a:gd name="T6" fmla="*/ 36 w 53"/>
                <a:gd name="T7" fmla="*/ 3 h 43"/>
                <a:gd name="T8" fmla="*/ 36 w 53"/>
                <a:gd name="T9" fmla="*/ 4 h 43"/>
                <a:gd name="T10" fmla="*/ 32 w 53"/>
                <a:gd name="T11" fmla="*/ 7 h 43"/>
                <a:gd name="T12" fmla="*/ 24 w 53"/>
                <a:gd name="T13" fmla="*/ 18 h 43"/>
                <a:gd name="T14" fmla="*/ 23 w 53"/>
                <a:gd name="T15" fmla="*/ 36 h 43"/>
                <a:gd name="T16" fmla="*/ 29 w 53"/>
                <a:gd name="T17" fmla="*/ 35 h 43"/>
                <a:gd name="T18" fmla="*/ 29 w 53"/>
                <a:gd name="T19" fmla="*/ 36 h 43"/>
                <a:gd name="T20" fmla="*/ 22 w 53"/>
                <a:gd name="T21" fmla="*/ 38 h 43"/>
                <a:gd name="T22" fmla="*/ 15 w 53"/>
                <a:gd name="T23" fmla="*/ 41 h 43"/>
                <a:gd name="T24" fmla="*/ 9 w 53"/>
                <a:gd name="T25" fmla="*/ 42 h 43"/>
                <a:gd name="T26" fmla="*/ 0 w 53"/>
                <a:gd name="T27" fmla="*/ 40 h 43"/>
                <a:gd name="T28" fmla="*/ 14 w 53"/>
                <a:gd name="T29" fmla="*/ 42 h 43"/>
                <a:gd name="T30" fmla="*/ 36 w 53"/>
                <a:gd name="T31" fmla="*/ 42 h 43"/>
                <a:gd name="T32" fmla="*/ 52 w 53"/>
                <a:gd name="T33" fmla="*/ 39 h 43"/>
                <a:gd name="T34" fmla="*/ 53 w 53"/>
                <a:gd name="T35" fmla="*/ 38 h 43"/>
                <a:gd name="T36" fmla="*/ 51 w 53"/>
                <a:gd name="T37" fmla="*/ 38 h 43"/>
                <a:gd name="T38" fmla="*/ 51 w 53"/>
                <a:gd name="T39" fmla="*/ 36 h 43"/>
                <a:gd name="T40" fmla="*/ 50 w 53"/>
                <a:gd name="T41" fmla="*/ 35 h 43"/>
                <a:gd name="T42" fmla="*/ 48 w 53"/>
                <a:gd name="T43" fmla="*/ 34 h 43"/>
                <a:gd name="T44" fmla="*/ 48 w 53"/>
                <a:gd name="T45" fmla="*/ 34 h 43"/>
                <a:gd name="T46" fmla="*/ 46 w 53"/>
                <a:gd name="T47" fmla="*/ 35 h 43"/>
                <a:gd name="T48" fmla="*/ 38 w 53"/>
                <a:gd name="T49" fmla="*/ 39 h 43"/>
                <a:gd name="T50" fmla="*/ 39 w 53"/>
                <a:gd name="T51" fmla="*/ 34 h 43"/>
                <a:gd name="T52" fmla="*/ 32 w 53"/>
                <a:gd name="T53" fmla="*/ 36 h 43"/>
                <a:gd name="T54" fmla="*/ 30 w 53"/>
                <a:gd name="T55" fmla="*/ 28 h 43"/>
                <a:gd name="T56" fmla="*/ 30 w 53"/>
                <a:gd name="T57" fmla="*/ 26 h 43"/>
                <a:gd name="T58" fmla="*/ 31 w 53"/>
                <a:gd name="T59" fmla="*/ 26 h 43"/>
                <a:gd name="T60" fmla="*/ 33 w 53"/>
                <a:gd name="T61" fmla="*/ 25 h 43"/>
                <a:gd name="T62" fmla="*/ 37 w 53"/>
                <a:gd name="T63" fmla="*/ 23 h 43"/>
                <a:gd name="T64" fmla="*/ 37 w 53"/>
                <a:gd name="T65" fmla="*/ 21 h 43"/>
                <a:gd name="T66" fmla="*/ 39 w 53"/>
                <a:gd name="T67" fmla="*/ 18 h 43"/>
                <a:gd name="T68" fmla="*/ 40 w 53"/>
                <a:gd name="T69" fmla="*/ 12 h 43"/>
                <a:gd name="T70" fmla="*/ 38 w 53"/>
                <a:gd name="T71" fmla="*/ 9 h 43"/>
                <a:gd name="T72" fmla="*/ 41 w 53"/>
                <a:gd name="T73" fmla="*/ 6 h 43"/>
                <a:gd name="T74" fmla="*/ 41 w 53"/>
                <a:gd name="T75" fmla="*/ 3 h 43"/>
                <a:gd name="T76" fmla="*/ 41 w 53"/>
                <a:gd name="T77" fmla="*/ 0 h 43"/>
                <a:gd name="T78" fmla="*/ 40 w 53"/>
                <a:gd name="T79" fmla="*/ 4 h 43"/>
                <a:gd name="T80" fmla="*/ 39 w 53"/>
                <a:gd name="T81" fmla="*/ 4 h 43"/>
                <a:gd name="T82" fmla="*/ 37 w 53"/>
                <a:gd name="T8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43">
                  <a:moveTo>
                    <a:pt x="30" y="28"/>
                  </a:moveTo>
                  <a:cubicBezTo>
                    <a:pt x="30" y="28"/>
                    <a:pt x="30" y="28"/>
                    <a:pt x="30" y="28"/>
                  </a:cubicBezTo>
                  <a:cubicBezTo>
                    <a:pt x="30" y="28"/>
                    <a:pt x="30" y="28"/>
                    <a:pt x="30" y="28"/>
                  </a:cubicBezTo>
                  <a:cubicBezTo>
                    <a:pt x="30" y="28"/>
                    <a:pt x="30" y="28"/>
                    <a:pt x="30" y="28"/>
                  </a:cubicBezTo>
                  <a:moveTo>
                    <a:pt x="37" y="0"/>
                  </a:moveTo>
                  <a:cubicBezTo>
                    <a:pt x="37" y="0"/>
                    <a:pt x="36" y="0"/>
                    <a:pt x="36" y="0"/>
                  </a:cubicBezTo>
                  <a:cubicBezTo>
                    <a:pt x="36" y="1"/>
                    <a:pt x="36" y="2"/>
                    <a:pt x="36" y="2"/>
                  </a:cubicBezTo>
                  <a:cubicBezTo>
                    <a:pt x="36" y="3"/>
                    <a:pt x="36" y="3"/>
                    <a:pt x="36" y="3"/>
                  </a:cubicBezTo>
                  <a:cubicBezTo>
                    <a:pt x="37" y="3"/>
                    <a:pt x="37" y="3"/>
                    <a:pt x="37" y="3"/>
                  </a:cubicBezTo>
                  <a:cubicBezTo>
                    <a:pt x="36" y="4"/>
                    <a:pt x="36" y="4"/>
                    <a:pt x="36" y="4"/>
                  </a:cubicBezTo>
                  <a:cubicBezTo>
                    <a:pt x="36" y="4"/>
                    <a:pt x="36" y="4"/>
                    <a:pt x="36" y="4"/>
                  </a:cubicBezTo>
                  <a:cubicBezTo>
                    <a:pt x="35" y="4"/>
                    <a:pt x="34" y="4"/>
                    <a:pt x="32" y="7"/>
                  </a:cubicBezTo>
                  <a:cubicBezTo>
                    <a:pt x="30" y="8"/>
                    <a:pt x="17" y="13"/>
                    <a:pt x="24" y="18"/>
                  </a:cubicBezTo>
                  <a:cubicBezTo>
                    <a:pt x="24" y="18"/>
                    <a:pt x="24" y="18"/>
                    <a:pt x="24" y="18"/>
                  </a:cubicBezTo>
                  <a:cubicBezTo>
                    <a:pt x="25" y="18"/>
                    <a:pt x="33" y="18"/>
                    <a:pt x="25" y="27"/>
                  </a:cubicBezTo>
                  <a:cubicBezTo>
                    <a:pt x="25" y="27"/>
                    <a:pt x="17" y="36"/>
                    <a:pt x="23" y="36"/>
                  </a:cubicBezTo>
                  <a:cubicBezTo>
                    <a:pt x="24" y="36"/>
                    <a:pt x="26" y="36"/>
                    <a:pt x="27" y="35"/>
                  </a:cubicBezTo>
                  <a:cubicBezTo>
                    <a:pt x="29" y="35"/>
                    <a:pt x="29" y="35"/>
                    <a:pt x="29" y="35"/>
                  </a:cubicBezTo>
                  <a:cubicBezTo>
                    <a:pt x="29" y="36"/>
                    <a:pt x="29" y="36"/>
                    <a:pt x="29" y="36"/>
                  </a:cubicBezTo>
                  <a:cubicBezTo>
                    <a:pt x="29" y="36"/>
                    <a:pt x="29" y="36"/>
                    <a:pt x="29" y="36"/>
                  </a:cubicBezTo>
                  <a:cubicBezTo>
                    <a:pt x="29" y="36"/>
                    <a:pt x="26" y="38"/>
                    <a:pt x="23" y="38"/>
                  </a:cubicBezTo>
                  <a:cubicBezTo>
                    <a:pt x="23" y="38"/>
                    <a:pt x="23" y="38"/>
                    <a:pt x="22" y="38"/>
                  </a:cubicBezTo>
                  <a:cubicBezTo>
                    <a:pt x="22" y="38"/>
                    <a:pt x="22" y="38"/>
                    <a:pt x="22" y="38"/>
                  </a:cubicBezTo>
                  <a:cubicBezTo>
                    <a:pt x="21" y="38"/>
                    <a:pt x="16" y="38"/>
                    <a:pt x="15" y="41"/>
                  </a:cubicBezTo>
                  <a:cubicBezTo>
                    <a:pt x="15" y="41"/>
                    <a:pt x="14" y="42"/>
                    <a:pt x="12" y="42"/>
                  </a:cubicBezTo>
                  <a:cubicBezTo>
                    <a:pt x="11" y="42"/>
                    <a:pt x="10" y="42"/>
                    <a:pt x="9" y="42"/>
                  </a:cubicBezTo>
                  <a:cubicBezTo>
                    <a:pt x="0" y="39"/>
                    <a:pt x="0" y="39"/>
                    <a:pt x="0" y="39"/>
                  </a:cubicBezTo>
                  <a:cubicBezTo>
                    <a:pt x="0" y="39"/>
                    <a:pt x="0" y="40"/>
                    <a:pt x="0" y="40"/>
                  </a:cubicBezTo>
                  <a:cubicBezTo>
                    <a:pt x="0" y="40"/>
                    <a:pt x="7" y="43"/>
                    <a:pt x="12" y="43"/>
                  </a:cubicBezTo>
                  <a:cubicBezTo>
                    <a:pt x="13" y="43"/>
                    <a:pt x="14" y="43"/>
                    <a:pt x="14" y="42"/>
                  </a:cubicBezTo>
                  <a:cubicBezTo>
                    <a:pt x="14" y="42"/>
                    <a:pt x="26" y="42"/>
                    <a:pt x="33" y="42"/>
                  </a:cubicBezTo>
                  <a:cubicBezTo>
                    <a:pt x="34" y="42"/>
                    <a:pt x="36" y="42"/>
                    <a:pt x="36" y="42"/>
                  </a:cubicBezTo>
                  <a:cubicBezTo>
                    <a:pt x="45" y="41"/>
                    <a:pt x="45" y="41"/>
                    <a:pt x="45" y="41"/>
                  </a:cubicBezTo>
                  <a:cubicBezTo>
                    <a:pt x="45" y="41"/>
                    <a:pt x="50" y="39"/>
                    <a:pt x="52" y="39"/>
                  </a:cubicBezTo>
                  <a:cubicBezTo>
                    <a:pt x="52" y="39"/>
                    <a:pt x="52" y="39"/>
                    <a:pt x="52" y="39"/>
                  </a:cubicBezTo>
                  <a:cubicBezTo>
                    <a:pt x="52" y="39"/>
                    <a:pt x="53" y="38"/>
                    <a:pt x="53" y="38"/>
                  </a:cubicBezTo>
                  <a:cubicBezTo>
                    <a:pt x="52" y="37"/>
                    <a:pt x="52" y="37"/>
                    <a:pt x="52" y="37"/>
                  </a:cubicBezTo>
                  <a:cubicBezTo>
                    <a:pt x="52" y="38"/>
                    <a:pt x="51" y="38"/>
                    <a:pt x="51" y="38"/>
                  </a:cubicBezTo>
                  <a:cubicBezTo>
                    <a:pt x="51" y="38"/>
                    <a:pt x="50" y="38"/>
                    <a:pt x="50" y="38"/>
                  </a:cubicBezTo>
                  <a:cubicBezTo>
                    <a:pt x="51" y="37"/>
                    <a:pt x="51" y="36"/>
                    <a:pt x="51" y="36"/>
                  </a:cubicBezTo>
                  <a:cubicBezTo>
                    <a:pt x="50" y="35"/>
                    <a:pt x="50" y="35"/>
                    <a:pt x="50" y="35"/>
                  </a:cubicBezTo>
                  <a:cubicBezTo>
                    <a:pt x="50" y="35"/>
                    <a:pt x="50" y="35"/>
                    <a:pt x="50" y="35"/>
                  </a:cubicBezTo>
                  <a:cubicBezTo>
                    <a:pt x="48" y="37"/>
                    <a:pt x="45" y="40"/>
                    <a:pt x="45" y="40"/>
                  </a:cubicBezTo>
                  <a:cubicBezTo>
                    <a:pt x="45" y="39"/>
                    <a:pt x="48" y="34"/>
                    <a:pt x="48" y="34"/>
                  </a:cubicBezTo>
                  <a:cubicBezTo>
                    <a:pt x="48" y="34"/>
                    <a:pt x="48" y="34"/>
                    <a:pt x="48" y="34"/>
                  </a:cubicBezTo>
                  <a:cubicBezTo>
                    <a:pt x="48" y="34"/>
                    <a:pt x="48" y="34"/>
                    <a:pt x="48" y="34"/>
                  </a:cubicBezTo>
                  <a:cubicBezTo>
                    <a:pt x="48" y="34"/>
                    <a:pt x="48" y="34"/>
                    <a:pt x="48" y="34"/>
                  </a:cubicBezTo>
                  <a:cubicBezTo>
                    <a:pt x="47" y="34"/>
                    <a:pt x="47" y="35"/>
                    <a:pt x="46" y="35"/>
                  </a:cubicBezTo>
                  <a:cubicBezTo>
                    <a:pt x="42" y="39"/>
                    <a:pt x="40" y="39"/>
                    <a:pt x="39" y="39"/>
                  </a:cubicBezTo>
                  <a:cubicBezTo>
                    <a:pt x="38" y="39"/>
                    <a:pt x="38" y="39"/>
                    <a:pt x="38" y="39"/>
                  </a:cubicBezTo>
                  <a:cubicBezTo>
                    <a:pt x="39" y="36"/>
                    <a:pt x="45" y="35"/>
                    <a:pt x="45" y="35"/>
                  </a:cubicBezTo>
                  <a:cubicBezTo>
                    <a:pt x="45" y="35"/>
                    <a:pt x="42" y="34"/>
                    <a:pt x="39" y="34"/>
                  </a:cubicBezTo>
                  <a:cubicBezTo>
                    <a:pt x="36" y="34"/>
                    <a:pt x="33" y="35"/>
                    <a:pt x="32" y="36"/>
                  </a:cubicBezTo>
                  <a:cubicBezTo>
                    <a:pt x="32" y="36"/>
                    <a:pt x="32" y="36"/>
                    <a:pt x="32" y="36"/>
                  </a:cubicBezTo>
                  <a:cubicBezTo>
                    <a:pt x="32" y="36"/>
                    <a:pt x="32" y="36"/>
                    <a:pt x="32" y="36"/>
                  </a:cubicBezTo>
                  <a:cubicBezTo>
                    <a:pt x="31" y="35"/>
                    <a:pt x="30" y="31"/>
                    <a:pt x="30" y="28"/>
                  </a:cubicBezTo>
                  <a:cubicBezTo>
                    <a:pt x="30" y="29"/>
                    <a:pt x="30" y="29"/>
                    <a:pt x="29" y="29"/>
                  </a:cubicBezTo>
                  <a:cubicBezTo>
                    <a:pt x="29" y="27"/>
                    <a:pt x="29" y="27"/>
                    <a:pt x="30" y="26"/>
                  </a:cubicBezTo>
                  <a:cubicBezTo>
                    <a:pt x="31" y="26"/>
                    <a:pt x="31" y="26"/>
                    <a:pt x="31" y="26"/>
                  </a:cubicBezTo>
                  <a:cubicBezTo>
                    <a:pt x="31" y="26"/>
                    <a:pt x="31" y="26"/>
                    <a:pt x="31" y="26"/>
                  </a:cubicBezTo>
                  <a:cubicBezTo>
                    <a:pt x="30" y="26"/>
                    <a:pt x="30" y="26"/>
                    <a:pt x="30" y="26"/>
                  </a:cubicBezTo>
                  <a:cubicBezTo>
                    <a:pt x="31" y="26"/>
                    <a:pt x="32" y="25"/>
                    <a:pt x="33" y="25"/>
                  </a:cubicBezTo>
                  <a:cubicBezTo>
                    <a:pt x="33" y="25"/>
                    <a:pt x="33" y="25"/>
                    <a:pt x="33" y="25"/>
                  </a:cubicBezTo>
                  <a:cubicBezTo>
                    <a:pt x="34" y="24"/>
                    <a:pt x="36" y="23"/>
                    <a:pt x="37" y="23"/>
                  </a:cubicBezTo>
                  <a:cubicBezTo>
                    <a:pt x="39" y="23"/>
                    <a:pt x="40" y="23"/>
                    <a:pt x="41" y="25"/>
                  </a:cubicBezTo>
                  <a:cubicBezTo>
                    <a:pt x="41" y="25"/>
                    <a:pt x="40" y="21"/>
                    <a:pt x="37" y="21"/>
                  </a:cubicBezTo>
                  <a:cubicBezTo>
                    <a:pt x="36" y="21"/>
                    <a:pt x="36" y="21"/>
                    <a:pt x="36" y="21"/>
                  </a:cubicBezTo>
                  <a:cubicBezTo>
                    <a:pt x="36" y="21"/>
                    <a:pt x="29" y="20"/>
                    <a:pt x="39" y="18"/>
                  </a:cubicBezTo>
                  <a:cubicBezTo>
                    <a:pt x="39" y="18"/>
                    <a:pt x="44" y="17"/>
                    <a:pt x="39" y="17"/>
                  </a:cubicBezTo>
                  <a:cubicBezTo>
                    <a:pt x="39" y="17"/>
                    <a:pt x="34" y="15"/>
                    <a:pt x="40" y="12"/>
                  </a:cubicBezTo>
                  <a:cubicBezTo>
                    <a:pt x="40" y="12"/>
                    <a:pt x="46" y="9"/>
                    <a:pt x="39" y="9"/>
                  </a:cubicBezTo>
                  <a:cubicBezTo>
                    <a:pt x="39" y="9"/>
                    <a:pt x="39" y="9"/>
                    <a:pt x="38" y="9"/>
                  </a:cubicBezTo>
                  <a:cubicBezTo>
                    <a:pt x="38" y="9"/>
                    <a:pt x="38" y="9"/>
                    <a:pt x="37" y="9"/>
                  </a:cubicBezTo>
                  <a:cubicBezTo>
                    <a:pt x="35" y="9"/>
                    <a:pt x="30" y="8"/>
                    <a:pt x="41" y="6"/>
                  </a:cubicBezTo>
                  <a:cubicBezTo>
                    <a:pt x="41" y="6"/>
                    <a:pt x="42" y="5"/>
                    <a:pt x="42" y="5"/>
                  </a:cubicBezTo>
                  <a:cubicBezTo>
                    <a:pt x="41" y="5"/>
                    <a:pt x="41" y="3"/>
                    <a:pt x="41" y="3"/>
                  </a:cubicBezTo>
                  <a:cubicBezTo>
                    <a:pt x="41" y="2"/>
                    <a:pt x="41" y="1"/>
                    <a:pt x="41" y="1"/>
                  </a:cubicBezTo>
                  <a:cubicBezTo>
                    <a:pt x="41" y="1"/>
                    <a:pt x="41" y="0"/>
                    <a:pt x="41" y="0"/>
                  </a:cubicBezTo>
                  <a:cubicBezTo>
                    <a:pt x="41" y="0"/>
                    <a:pt x="41" y="1"/>
                    <a:pt x="41" y="1"/>
                  </a:cubicBezTo>
                  <a:cubicBezTo>
                    <a:pt x="41" y="1"/>
                    <a:pt x="41" y="4"/>
                    <a:pt x="40" y="4"/>
                  </a:cubicBezTo>
                  <a:cubicBezTo>
                    <a:pt x="40" y="4"/>
                    <a:pt x="39" y="4"/>
                    <a:pt x="39" y="4"/>
                  </a:cubicBezTo>
                  <a:cubicBezTo>
                    <a:pt x="39" y="4"/>
                    <a:pt x="39" y="4"/>
                    <a:pt x="39" y="4"/>
                  </a:cubicBezTo>
                  <a:cubicBezTo>
                    <a:pt x="39" y="4"/>
                    <a:pt x="37" y="4"/>
                    <a:pt x="37" y="2"/>
                  </a:cubicBezTo>
                  <a:cubicBezTo>
                    <a:pt x="37" y="2"/>
                    <a:pt x="37" y="1"/>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1" name="Freeform 497"/>
            <p:cNvSpPr/>
            <p:nvPr/>
          </p:nvSpPr>
          <p:spPr bwMode="auto">
            <a:xfrm>
              <a:off x="1331" y="824"/>
              <a:ext cx="3" cy="4"/>
            </a:xfrm>
            <a:custGeom>
              <a:avLst/>
              <a:gdLst>
                <a:gd name="T0" fmla="*/ 1 w 2"/>
                <a:gd name="T1" fmla="*/ 0 h 3"/>
                <a:gd name="T2" fmla="*/ 0 w 2"/>
                <a:gd name="T3" fmla="*/ 3 h 3"/>
                <a:gd name="T4" fmla="*/ 1 w 2"/>
                <a:gd name="T5" fmla="*/ 2 h 3"/>
                <a:gd name="T6" fmla="*/ 1 w 2"/>
                <a:gd name="T7" fmla="*/ 2 h 3"/>
                <a:gd name="T8" fmla="*/ 1 w 2"/>
                <a:gd name="T9" fmla="*/ 2 h 3"/>
                <a:gd name="T10" fmla="*/ 1 w 2"/>
                <a:gd name="T11" fmla="*/ 2 h 3"/>
                <a:gd name="T12" fmla="*/ 1 w 2"/>
                <a:gd name="T13" fmla="*/ 2 h 3"/>
                <a:gd name="T14" fmla="*/ 2 w 2"/>
                <a:gd name="T15" fmla="*/ 0 h 3"/>
                <a:gd name="T16" fmla="*/ 1 w 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1" y="0"/>
                  </a:moveTo>
                  <a:cubicBezTo>
                    <a:pt x="0" y="1"/>
                    <a:pt x="0" y="1"/>
                    <a:pt x="0" y="3"/>
                  </a:cubicBezTo>
                  <a:cubicBezTo>
                    <a:pt x="1" y="3"/>
                    <a:pt x="1" y="3"/>
                    <a:pt x="1" y="2"/>
                  </a:cubicBezTo>
                  <a:cubicBezTo>
                    <a:pt x="1" y="2"/>
                    <a:pt x="1" y="2"/>
                    <a:pt x="1" y="2"/>
                  </a:cubicBezTo>
                  <a:cubicBezTo>
                    <a:pt x="1" y="2"/>
                    <a:pt x="1" y="2"/>
                    <a:pt x="1" y="2"/>
                  </a:cubicBezTo>
                  <a:cubicBezTo>
                    <a:pt x="1" y="2"/>
                    <a:pt x="1" y="2"/>
                    <a:pt x="1" y="2"/>
                  </a:cubicBezTo>
                  <a:cubicBezTo>
                    <a:pt x="1" y="2"/>
                    <a:pt x="1" y="2"/>
                    <a:pt x="1" y="2"/>
                  </a:cubicBezTo>
                  <a:cubicBezTo>
                    <a:pt x="1" y="2"/>
                    <a:pt x="1" y="1"/>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2" name="Freeform 498"/>
            <p:cNvSpPr>
              <a:spLocks noEditPoints="1"/>
            </p:cNvSpPr>
            <p:nvPr/>
          </p:nvSpPr>
          <p:spPr bwMode="auto">
            <a:xfrm>
              <a:off x="1335" y="787"/>
              <a:ext cx="16" cy="5"/>
            </a:xfrm>
            <a:custGeom>
              <a:avLst/>
              <a:gdLst>
                <a:gd name="T0" fmla="*/ 10 w 11"/>
                <a:gd name="T1" fmla="*/ 0 h 3"/>
                <a:gd name="T2" fmla="*/ 10 w 11"/>
                <a:gd name="T3" fmla="*/ 3 h 3"/>
                <a:gd name="T4" fmla="*/ 11 w 11"/>
                <a:gd name="T5" fmla="*/ 1 h 3"/>
                <a:gd name="T6" fmla="*/ 10 w 11"/>
                <a:gd name="T7" fmla="*/ 1 h 3"/>
                <a:gd name="T8" fmla="*/ 10 w 11"/>
                <a:gd name="T9" fmla="*/ 1 h 3"/>
                <a:gd name="T10" fmla="*/ 10 w 11"/>
                <a:gd name="T11" fmla="*/ 0 h 3"/>
                <a:gd name="T12" fmla="*/ 3 w 11"/>
                <a:gd name="T13" fmla="*/ 0 h 3"/>
                <a:gd name="T14" fmla="*/ 1 w 11"/>
                <a:gd name="T15" fmla="*/ 0 h 3"/>
                <a:gd name="T16" fmla="*/ 1 w 11"/>
                <a:gd name="T17" fmla="*/ 2 h 3"/>
                <a:gd name="T18" fmla="*/ 2 w 11"/>
                <a:gd name="T19" fmla="*/ 2 h 3"/>
                <a:gd name="T20" fmla="*/ 3 w 11"/>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3">
                  <a:moveTo>
                    <a:pt x="10" y="0"/>
                  </a:moveTo>
                  <a:cubicBezTo>
                    <a:pt x="10" y="3"/>
                    <a:pt x="10" y="3"/>
                    <a:pt x="10" y="3"/>
                  </a:cubicBezTo>
                  <a:cubicBezTo>
                    <a:pt x="10" y="3"/>
                    <a:pt x="11" y="2"/>
                    <a:pt x="11" y="1"/>
                  </a:cubicBezTo>
                  <a:cubicBezTo>
                    <a:pt x="11" y="1"/>
                    <a:pt x="10" y="1"/>
                    <a:pt x="10" y="1"/>
                  </a:cubicBezTo>
                  <a:cubicBezTo>
                    <a:pt x="10" y="1"/>
                    <a:pt x="10" y="1"/>
                    <a:pt x="10" y="1"/>
                  </a:cubicBezTo>
                  <a:cubicBezTo>
                    <a:pt x="10" y="1"/>
                    <a:pt x="10" y="1"/>
                    <a:pt x="10" y="0"/>
                  </a:cubicBezTo>
                  <a:moveTo>
                    <a:pt x="3" y="0"/>
                  </a:moveTo>
                  <a:cubicBezTo>
                    <a:pt x="2" y="0"/>
                    <a:pt x="1" y="0"/>
                    <a:pt x="1" y="0"/>
                  </a:cubicBezTo>
                  <a:cubicBezTo>
                    <a:pt x="0" y="2"/>
                    <a:pt x="1" y="2"/>
                    <a:pt x="1" y="2"/>
                  </a:cubicBezTo>
                  <a:cubicBezTo>
                    <a:pt x="1" y="2"/>
                    <a:pt x="1" y="2"/>
                    <a:pt x="2" y="2"/>
                  </a:cubicBezTo>
                  <a:cubicBezTo>
                    <a:pt x="2" y="2"/>
                    <a:pt x="3" y="1"/>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3" name="Freeform 499"/>
            <p:cNvSpPr>
              <a:spLocks noEditPoints="1"/>
            </p:cNvSpPr>
            <p:nvPr/>
          </p:nvSpPr>
          <p:spPr bwMode="auto">
            <a:xfrm>
              <a:off x="1332" y="821"/>
              <a:ext cx="22" cy="16"/>
            </a:xfrm>
            <a:custGeom>
              <a:avLst/>
              <a:gdLst>
                <a:gd name="T0" fmla="*/ 15 w 15"/>
                <a:gd name="T1" fmla="*/ 11 h 11"/>
                <a:gd name="T2" fmla="*/ 15 w 15"/>
                <a:gd name="T3" fmla="*/ 11 h 11"/>
                <a:gd name="T4" fmla="*/ 15 w 15"/>
                <a:gd name="T5" fmla="*/ 11 h 11"/>
                <a:gd name="T6" fmla="*/ 15 w 15"/>
                <a:gd name="T7" fmla="*/ 11 h 11"/>
                <a:gd name="T8" fmla="*/ 15 w 15"/>
                <a:gd name="T9" fmla="*/ 11 h 11"/>
                <a:gd name="T10" fmla="*/ 7 w 15"/>
                <a:gd name="T11" fmla="*/ 5 h 11"/>
                <a:gd name="T12" fmla="*/ 7 w 15"/>
                <a:gd name="T13" fmla="*/ 6 h 11"/>
                <a:gd name="T14" fmla="*/ 7 w 15"/>
                <a:gd name="T15" fmla="*/ 5 h 11"/>
                <a:gd name="T16" fmla="*/ 0 w 15"/>
                <a:gd name="T17" fmla="*/ 4 h 11"/>
                <a:gd name="T18" fmla="*/ 0 w 15"/>
                <a:gd name="T19" fmla="*/ 4 h 11"/>
                <a:gd name="T20" fmla="*/ 0 w 15"/>
                <a:gd name="T21" fmla="*/ 4 h 11"/>
                <a:gd name="T22" fmla="*/ 1 w 15"/>
                <a:gd name="T23" fmla="*/ 4 h 11"/>
                <a:gd name="T24" fmla="*/ 0 w 15"/>
                <a:gd name="T25" fmla="*/ 4 h 11"/>
                <a:gd name="T26" fmla="*/ 1 w 15"/>
                <a:gd name="T27" fmla="*/ 4 h 11"/>
                <a:gd name="T28" fmla="*/ 1 w 15"/>
                <a:gd name="T29" fmla="*/ 4 h 11"/>
                <a:gd name="T30" fmla="*/ 1 w 15"/>
                <a:gd name="T31" fmla="*/ 4 h 11"/>
                <a:gd name="T32" fmla="*/ 1 w 15"/>
                <a:gd name="T33" fmla="*/ 4 h 11"/>
                <a:gd name="T34" fmla="*/ 1 w 15"/>
                <a:gd name="T35" fmla="*/ 4 h 11"/>
                <a:gd name="T36" fmla="*/ 1 w 15"/>
                <a:gd name="T37" fmla="*/ 4 h 11"/>
                <a:gd name="T38" fmla="*/ 1 w 15"/>
                <a:gd name="T39" fmla="*/ 4 h 11"/>
                <a:gd name="T40" fmla="*/ 4 w 15"/>
                <a:gd name="T41" fmla="*/ 3 h 11"/>
                <a:gd name="T42" fmla="*/ 1 w 15"/>
                <a:gd name="T43" fmla="*/ 4 h 11"/>
                <a:gd name="T44" fmla="*/ 4 w 15"/>
                <a:gd name="T45" fmla="*/ 3 h 11"/>
                <a:gd name="T46" fmla="*/ 4 w 15"/>
                <a:gd name="T47" fmla="*/ 3 h 11"/>
                <a:gd name="T48" fmla="*/ 4 w 15"/>
                <a:gd name="T49" fmla="*/ 3 h 11"/>
                <a:gd name="T50" fmla="*/ 4 w 15"/>
                <a:gd name="T51" fmla="*/ 3 h 11"/>
                <a:gd name="T52" fmla="*/ 4 w 15"/>
                <a:gd name="T53" fmla="*/ 3 h 11"/>
                <a:gd name="T54" fmla="*/ 4 w 15"/>
                <a:gd name="T55" fmla="*/ 3 h 11"/>
                <a:gd name="T56" fmla="*/ 4 w 15"/>
                <a:gd name="T57" fmla="*/ 3 h 11"/>
                <a:gd name="T58" fmla="*/ 4 w 15"/>
                <a:gd name="T59" fmla="*/ 3 h 11"/>
                <a:gd name="T60" fmla="*/ 4 w 15"/>
                <a:gd name="T61" fmla="*/ 3 h 11"/>
                <a:gd name="T62" fmla="*/ 4 w 15"/>
                <a:gd name="T63" fmla="*/ 3 h 11"/>
                <a:gd name="T64" fmla="*/ 5 w 15"/>
                <a:gd name="T65" fmla="*/ 3 h 11"/>
                <a:gd name="T66" fmla="*/ 5 w 15"/>
                <a:gd name="T67" fmla="*/ 3 h 11"/>
                <a:gd name="T68" fmla="*/ 5 w 15"/>
                <a:gd name="T69" fmla="*/ 3 h 11"/>
                <a:gd name="T70" fmla="*/ 6 w 15"/>
                <a:gd name="T71" fmla="*/ 3 h 11"/>
                <a:gd name="T72" fmla="*/ 7 w 15"/>
                <a:gd name="T73" fmla="*/ 5 h 11"/>
                <a:gd name="T74" fmla="*/ 6 w 15"/>
                <a:gd name="T75" fmla="*/ 3 h 11"/>
                <a:gd name="T76" fmla="*/ 6 w 15"/>
                <a:gd name="T77" fmla="*/ 3 h 11"/>
                <a:gd name="T78" fmla="*/ 6 w 15"/>
                <a:gd name="T79" fmla="*/ 3 h 11"/>
                <a:gd name="T80" fmla="*/ 6 w 15"/>
                <a:gd name="T81" fmla="*/ 3 h 11"/>
                <a:gd name="T82" fmla="*/ 6 w 15"/>
                <a:gd name="T83" fmla="*/ 3 h 11"/>
                <a:gd name="T84" fmla="*/ 13 w 15"/>
                <a:gd name="T85" fmla="*/ 0 h 11"/>
                <a:gd name="T86" fmla="*/ 13 w 15"/>
                <a:gd name="T87" fmla="*/ 5 h 11"/>
                <a:gd name="T88" fmla="*/ 13 w 15"/>
                <a:gd name="T89" fmla="*/ 4 h 11"/>
                <a:gd name="T90" fmla="*/ 13 w 15"/>
                <a:gd name="T91" fmla="*/ 4 h 11"/>
                <a:gd name="T92" fmla="*/ 13 w 15"/>
                <a:gd name="T93" fmla="*/ 4 h 11"/>
                <a:gd name="T94" fmla="*/ 13 w 15"/>
                <a:gd name="T9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 h="11">
                  <a:moveTo>
                    <a:pt x="15" y="11"/>
                  </a:moveTo>
                  <a:cubicBezTo>
                    <a:pt x="15" y="11"/>
                    <a:pt x="15" y="11"/>
                    <a:pt x="15" y="11"/>
                  </a:cubicBezTo>
                  <a:cubicBezTo>
                    <a:pt x="15" y="11"/>
                    <a:pt x="15" y="11"/>
                    <a:pt x="15" y="11"/>
                  </a:cubicBezTo>
                  <a:cubicBezTo>
                    <a:pt x="15" y="11"/>
                    <a:pt x="15" y="11"/>
                    <a:pt x="15" y="11"/>
                  </a:cubicBezTo>
                  <a:cubicBezTo>
                    <a:pt x="15" y="11"/>
                    <a:pt x="15" y="11"/>
                    <a:pt x="15" y="11"/>
                  </a:cubicBezTo>
                  <a:moveTo>
                    <a:pt x="7" y="5"/>
                  </a:moveTo>
                  <a:cubicBezTo>
                    <a:pt x="7" y="5"/>
                    <a:pt x="7" y="5"/>
                    <a:pt x="7" y="6"/>
                  </a:cubicBezTo>
                  <a:cubicBezTo>
                    <a:pt x="7" y="5"/>
                    <a:pt x="7" y="5"/>
                    <a:pt x="7" y="5"/>
                  </a:cubicBezTo>
                  <a:moveTo>
                    <a:pt x="0" y="4"/>
                  </a:moveTo>
                  <a:cubicBezTo>
                    <a:pt x="0" y="4"/>
                    <a:pt x="0" y="4"/>
                    <a:pt x="0" y="4"/>
                  </a:cubicBezTo>
                  <a:cubicBezTo>
                    <a:pt x="0" y="4"/>
                    <a:pt x="0" y="4"/>
                    <a:pt x="0" y="4"/>
                  </a:cubicBezTo>
                  <a:moveTo>
                    <a:pt x="1" y="4"/>
                  </a:moveTo>
                  <a:cubicBezTo>
                    <a:pt x="1" y="4"/>
                    <a:pt x="1" y="4"/>
                    <a:pt x="0" y="4"/>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4" y="3"/>
                  </a:moveTo>
                  <a:cubicBezTo>
                    <a:pt x="3" y="4"/>
                    <a:pt x="2" y="4"/>
                    <a:pt x="1" y="4"/>
                  </a:cubicBezTo>
                  <a:cubicBezTo>
                    <a:pt x="2" y="4"/>
                    <a:pt x="3" y="4"/>
                    <a:pt x="4" y="3"/>
                  </a:cubicBezTo>
                  <a:moveTo>
                    <a:pt x="4" y="3"/>
                  </a:moveTo>
                  <a:cubicBezTo>
                    <a:pt x="4" y="3"/>
                    <a:pt x="4" y="3"/>
                    <a:pt x="4" y="3"/>
                  </a:cubicBezTo>
                  <a:cubicBezTo>
                    <a:pt x="4" y="3"/>
                    <a:pt x="4" y="3"/>
                    <a:pt x="4" y="3"/>
                  </a:cubicBezTo>
                  <a:moveTo>
                    <a:pt x="4" y="3"/>
                  </a:moveTo>
                  <a:cubicBezTo>
                    <a:pt x="4" y="3"/>
                    <a:pt x="4" y="3"/>
                    <a:pt x="4" y="3"/>
                  </a:cubicBezTo>
                  <a:cubicBezTo>
                    <a:pt x="4" y="3"/>
                    <a:pt x="4" y="3"/>
                    <a:pt x="4" y="3"/>
                  </a:cubicBezTo>
                  <a:moveTo>
                    <a:pt x="4" y="3"/>
                  </a:moveTo>
                  <a:cubicBezTo>
                    <a:pt x="4" y="3"/>
                    <a:pt x="4" y="3"/>
                    <a:pt x="4" y="3"/>
                  </a:cubicBezTo>
                  <a:cubicBezTo>
                    <a:pt x="4" y="3"/>
                    <a:pt x="4" y="3"/>
                    <a:pt x="4" y="3"/>
                  </a:cubicBezTo>
                  <a:moveTo>
                    <a:pt x="5" y="3"/>
                  </a:moveTo>
                  <a:cubicBezTo>
                    <a:pt x="5" y="3"/>
                    <a:pt x="5" y="3"/>
                    <a:pt x="5" y="3"/>
                  </a:cubicBezTo>
                  <a:cubicBezTo>
                    <a:pt x="5" y="3"/>
                    <a:pt x="5" y="3"/>
                    <a:pt x="5" y="3"/>
                  </a:cubicBezTo>
                  <a:moveTo>
                    <a:pt x="6" y="3"/>
                  </a:moveTo>
                  <a:cubicBezTo>
                    <a:pt x="7" y="3"/>
                    <a:pt x="8" y="4"/>
                    <a:pt x="7" y="5"/>
                  </a:cubicBezTo>
                  <a:cubicBezTo>
                    <a:pt x="8" y="4"/>
                    <a:pt x="7" y="3"/>
                    <a:pt x="6" y="3"/>
                  </a:cubicBezTo>
                  <a:moveTo>
                    <a:pt x="6" y="3"/>
                  </a:moveTo>
                  <a:cubicBezTo>
                    <a:pt x="6" y="3"/>
                    <a:pt x="6" y="3"/>
                    <a:pt x="6" y="3"/>
                  </a:cubicBezTo>
                  <a:cubicBezTo>
                    <a:pt x="6" y="3"/>
                    <a:pt x="6" y="3"/>
                    <a:pt x="6" y="3"/>
                  </a:cubicBezTo>
                  <a:cubicBezTo>
                    <a:pt x="6" y="3"/>
                    <a:pt x="6" y="3"/>
                    <a:pt x="6" y="3"/>
                  </a:cubicBezTo>
                  <a:moveTo>
                    <a:pt x="13" y="0"/>
                  </a:moveTo>
                  <a:cubicBezTo>
                    <a:pt x="13" y="2"/>
                    <a:pt x="13" y="4"/>
                    <a:pt x="13" y="5"/>
                  </a:cubicBezTo>
                  <a:cubicBezTo>
                    <a:pt x="13" y="5"/>
                    <a:pt x="13" y="4"/>
                    <a:pt x="13" y="4"/>
                  </a:cubicBezTo>
                  <a:cubicBezTo>
                    <a:pt x="13" y="4"/>
                    <a:pt x="13" y="4"/>
                    <a:pt x="13" y="4"/>
                  </a:cubicBezTo>
                  <a:cubicBezTo>
                    <a:pt x="13" y="4"/>
                    <a:pt x="13" y="4"/>
                    <a:pt x="13" y="4"/>
                  </a:cubicBezTo>
                  <a:cubicBezTo>
                    <a:pt x="13" y="4"/>
                    <a:pt x="13" y="2"/>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4" name="Freeform 500"/>
            <p:cNvSpPr/>
            <p:nvPr/>
          </p:nvSpPr>
          <p:spPr bwMode="auto">
            <a:xfrm>
              <a:off x="1312" y="777"/>
              <a:ext cx="1" cy="0"/>
            </a:xfrm>
            <a:custGeom>
              <a:avLst/>
              <a:gdLst>
                <a:gd name="T0" fmla="*/ 0 w 1"/>
                <a:gd name="T1" fmla="*/ 0 w 1"/>
                <a:gd name="T2" fmla="*/ 1 w 1"/>
                <a:gd name="T3" fmla="*/ 1 w 1"/>
                <a:gd name="T4" fmla="*/ 1 w 1"/>
                <a:gd name="T5" fmla="*/ 1 w 1"/>
                <a:gd name="T6" fmla="*/ 0 w 1"/>
              </a:gdLst>
              <a:ahLst/>
              <a:cxnLst>
                <a:cxn ang="0">
                  <a:pos x="T0" y="0"/>
                </a:cxn>
                <a:cxn ang="0">
                  <a:pos x="T1" y="0"/>
                </a:cxn>
                <a:cxn ang="0">
                  <a:pos x="T2" y="0"/>
                </a:cxn>
                <a:cxn ang="0">
                  <a:pos x="T3" y="0"/>
                </a:cxn>
                <a:cxn ang="0">
                  <a:pos x="T4" y="0"/>
                </a:cxn>
                <a:cxn ang="0">
                  <a:pos x="T5" y="0"/>
                </a:cxn>
                <a:cxn ang="0">
                  <a:pos x="T6" y="0"/>
                </a:cxn>
              </a:cxnLst>
              <a:rect l="0" t="0" r="r" b="b"/>
              <a:pathLst>
                <a:path w="1">
                  <a:moveTo>
                    <a:pt x="0" y="0"/>
                  </a:move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5" name="Freeform 501"/>
            <p:cNvSpPr/>
            <p:nvPr/>
          </p:nvSpPr>
          <p:spPr bwMode="auto">
            <a:xfrm>
              <a:off x="1331" y="789"/>
              <a:ext cx="3" cy="3"/>
            </a:xfrm>
            <a:custGeom>
              <a:avLst/>
              <a:gdLst>
                <a:gd name="T0" fmla="*/ 0 w 2"/>
                <a:gd name="T1" fmla="*/ 0 h 2"/>
                <a:gd name="T2" fmla="*/ 0 w 2"/>
                <a:gd name="T3" fmla="*/ 2 h 2"/>
                <a:gd name="T4" fmla="*/ 1 w 2"/>
                <a:gd name="T5" fmla="*/ 2 h 2"/>
                <a:gd name="T6" fmla="*/ 2 w 2"/>
                <a:gd name="T7" fmla="*/ 0 h 2"/>
                <a:gd name="T8" fmla="*/ 2 w 2"/>
                <a:gd name="T9" fmla="*/ 0 h 2"/>
                <a:gd name="T10" fmla="*/ 2 w 2"/>
                <a:gd name="T11" fmla="*/ 0 h 2"/>
                <a:gd name="T12" fmla="*/ 1 w 2"/>
                <a:gd name="T13" fmla="*/ 0 h 2"/>
                <a:gd name="T14" fmla="*/ 0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0"/>
                  </a:moveTo>
                  <a:cubicBezTo>
                    <a:pt x="0" y="2"/>
                    <a:pt x="0" y="2"/>
                    <a:pt x="0" y="2"/>
                  </a:cubicBezTo>
                  <a:cubicBezTo>
                    <a:pt x="1" y="2"/>
                    <a:pt x="1" y="2"/>
                    <a:pt x="1" y="2"/>
                  </a:cubicBezTo>
                  <a:cubicBezTo>
                    <a:pt x="2" y="0"/>
                    <a:pt x="2" y="0"/>
                    <a:pt x="2" y="0"/>
                  </a:cubicBezTo>
                  <a:cubicBezTo>
                    <a:pt x="2" y="0"/>
                    <a:pt x="2" y="0"/>
                    <a:pt x="2" y="0"/>
                  </a:cubicBezTo>
                  <a:cubicBezTo>
                    <a:pt x="2" y="0"/>
                    <a:pt x="2" y="0"/>
                    <a:pt x="2" y="0"/>
                  </a:cubicBezTo>
                  <a:cubicBezTo>
                    <a:pt x="2" y="0"/>
                    <a:pt x="1"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6" name="Freeform 502"/>
            <p:cNvSpPr/>
            <p:nvPr/>
          </p:nvSpPr>
          <p:spPr bwMode="auto">
            <a:xfrm>
              <a:off x="1316" y="777"/>
              <a:ext cx="6" cy="3"/>
            </a:xfrm>
            <a:custGeom>
              <a:avLst/>
              <a:gdLst>
                <a:gd name="T0" fmla="*/ 2 w 4"/>
                <a:gd name="T1" fmla="*/ 0 h 2"/>
                <a:gd name="T2" fmla="*/ 1 w 4"/>
                <a:gd name="T3" fmla="*/ 0 h 2"/>
                <a:gd name="T4" fmla="*/ 1 w 4"/>
                <a:gd name="T5" fmla="*/ 0 h 2"/>
                <a:gd name="T6" fmla="*/ 0 w 4"/>
                <a:gd name="T7" fmla="*/ 1 h 2"/>
                <a:gd name="T8" fmla="*/ 4 w 4"/>
                <a:gd name="T9" fmla="*/ 2 h 2"/>
                <a:gd name="T10" fmla="*/ 2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2" y="0"/>
                  </a:moveTo>
                  <a:cubicBezTo>
                    <a:pt x="1" y="0"/>
                    <a:pt x="1" y="0"/>
                    <a:pt x="1" y="0"/>
                  </a:cubicBezTo>
                  <a:cubicBezTo>
                    <a:pt x="1" y="0"/>
                    <a:pt x="1" y="0"/>
                    <a:pt x="1" y="0"/>
                  </a:cubicBezTo>
                  <a:cubicBezTo>
                    <a:pt x="0" y="0"/>
                    <a:pt x="0" y="0"/>
                    <a:pt x="0" y="1"/>
                  </a:cubicBezTo>
                  <a:cubicBezTo>
                    <a:pt x="1" y="1"/>
                    <a:pt x="3" y="1"/>
                    <a:pt x="4" y="2"/>
                  </a:cubicBezTo>
                  <a:cubicBezTo>
                    <a:pt x="4"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7" name="Freeform 503"/>
            <p:cNvSpPr>
              <a:spLocks noEditPoints="1"/>
            </p:cNvSpPr>
            <p:nvPr/>
          </p:nvSpPr>
          <p:spPr bwMode="auto">
            <a:xfrm>
              <a:off x="1323" y="777"/>
              <a:ext cx="8" cy="13"/>
            </a:xfrm>
            <a:custGeom>
              <a:avLst/>
              <a:gdLst>
                <a:gd name="T0" fmla="*/ 5 w 5"/>
                <a:gd name="T1" fmla="*/ 8 h 9"/>
                <a:gd name="T2" fmla="*/ 4 w 5"/>
                <a:gd name="T3" fmla="*/ 9 h 9"/>
                <a:gd name="T4" fmla="*/ 5 w 5"/>
                <a:gd name="T5" fmla="*/ 8 h 9"/>
                <a:gd name="T6" fmla="*/ 3 w 5"/>
                <a:gd name="T7" fmla="*/ 0 h 9"/>
                <a:gd name="T8" fmla="*/ 0 w 5"/>
                <a:gd name="T9" fmla="*/ 2 h 9"/>
                <a:gd name="T10" fmla="*/ 0 w 5"/>
                <a:gd name="T11" fmla="*/ 2 h 9"/>
                <a:gd name="T12" fmla="*/ 3 w 5"/>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5" y="8"/>
                  </a:moveTo>
                  <a:cubicBezTo>
                    <a:pt x="5" y="9"/>
                    <a:pt x="4" y="9"/>
                    <a:pt x="4" y="9"/>
                  </a:cubicBezTo>
                  <a:cubicBezTo>
                    <a:pt x="4" y="9"/>
                    <a:pt x="5" y="9"/>
                    <a:pt x="5" y="8"/>
                  </a:cubicBezTo>
                  <a:moveTo>
                    <a:pt x="3" y="0"/>
                  </a:moveTo>
                  <a:cubicBezTo>
                    <a:pt x="2" y="0"/>
                    <a:pt x="1" y="0"/>
                    <a:pt x="0" y="2"/>
                  </a:cubicBezTo>
                  <a:cubicBezTo>
                    <a:pt x="0" y="2"/>
                    <a:pt x="0" y="2"/>
                    <a:pt x="0" y="2"/>
                  </a:cubicBezTo>
                  <a:cubicBezTo>
                    <a:pt x="0" y="2"/>
                    <a:pt x="2" y="1"/>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8" name="Freeform 504"/>
            <p:cNvSpPr>
              <a:spLocks noEditPoints="1"/>
            </p:cNvSpPr>
            <p:nvPr/>
          </p:nvSpPr>
          <p:spPr bwMode="auto">
            <a:xfrm>
              <a:off x="1334" y="776"/>
              <a:ext cx="7" cy="16"/>
            </a:xfrm>
            <a:custGeom>
              <a:avLst/>
              <a:gdLst>
                <a:gd name="T0" fmla="*/ 5 w 5"/>
                <a:gd name="T1" fmla="*/ 7 h 11"/>
                <a:gd name="T2" fmla="*/ 4 w 5"/>
                <a:gd name="T3" fmla="*/ 8 h 11"/>
                <a:gd name="T4" fmla="*/ 3 w 5"/>
                <a:gd name="T5" fmla="*/ 10 h 11"/>
                <a:gd name="T6" fmla="*/ 2 w 5"/>
                <a:gd name="T7" fmla="*/ 10 h 11"/>
                <a:gd name="T8" fmla="*/ 2 w 5"/>
                <a:gd name="T9" fmla="*/ 8 h 11"/>
                <a:gd name="T10" fmla="*/ 0 w 5"/>
                <a:gd name="T11" fmla="*/ 9 h 11"/>
                <a:gd name="T12" fmla="*/ 2 w 5"/>
                <a:gd name="T13" fmla="*/ 11 h 11"/>
                <a:gd name="T14" fmla="*/ 5 w 5"/>
                <a:gd name="T15" fmla="*/ 10 h 11"/>
                <a:gd name="T16" fmla="*/ 5 w 5"/>
                <a:gd name="T17" fmla="*/ 9 h 11"/>
                <a:gd name="T18" fmla="*/ 5 w 5"/>
                <a:gd name="T19" fmla="*/ 7 h 11"/>
                <a:gd name="T20" fmla="*/ 2 w 5"/>
                <a:gd name="T21" fmla="*/ 5 h 11"/>
                <a:gd name="T22" fmla="*/ 1 w 5"/>
                <a:gd name="T23" fmla="*/ 7 h 11"/>
                <a:gd name="T24" fmla="*/ 1 w 5"/>
                <a:gd name="T25" fmla="*/ 7 h 11"/>
                <a:gd name="T26" fmla="*/ 2 w 5"/>
                <a:gd name="T27" fmla="*/ 6 h 11"/>
                <a:gd name="T28" fmla="*/ 2 w 5"/>
                <a:gd name="T29" fmla="*/ 5 h 11"/>
                <a:gd name="T30" fmla="*/ 5 w 5"/>
                <a:gd name="T31" fmla="*/ 3 h 11"/>
                <a:gd name="T32" fmla="*/ 4 w 5"/>
                <a:gd name="T33" fmla="*/ 4 h 11"/>
                <a:gd name="T34" fmla="*/ 4 w 5"/>
                <a:gd name="T35" fmla="*/ 5 h 11"/>
                <a:gd name="T36" fmla="*/ 5 w 5"/>
                <a:gd name="T37" fmla="*/ 4 h 11"/>
                <a:gd name="T38" fmla="*/ 5 w 5"/>
                <a:gd name="T39" fmla="*/ 3 h 11"/>
                <a:gd name="T40" fmla="*/ 3 w 5"/>
                <a:gd name="T41" fmla="*/ 0 h 11"/>
                <a:gd name="T42" fmla="*/ 0 w 5"/>
                <a:gd name="T43" fmla="*/ 2 h 11"/>
                <a:gd name="T44" fmla="*/ 0 w 5"/>
                <a:gd name="T45" fmla="*/ 3 h 11"/>
                <a:gd name="T46" fmla="*/ 1 w 5"/>
                <a:gd name="T47" fmla="*/ 5 h 11"/>
                <a:gd name="T48" fmla="*/ 2 w 5"/>
                <a:gd name="T49" fmla="*/ 4 h 11"/>
                <a:gd name="T50" fmla="*/ 2 w 5"/>
                <a:gd name="T51" fmla="*/ 2 h 11"/>
                <a:gd name="T52" fmla="*/ 3 w 5"/>
                <a:gd name="T53" fmla="*/ 1 h 11"/>
                <a:gd name="T54" fmla="*/ 4 w 5"/>
                <a:gd name="T55" fmla="*/ 3 h 11"/>
                <a:gd name="T56" fmla="*/ 4 w 5"/>
                <a:gd name="T57" fmla="*/ 3 h 11"/>
                <a:gd name="T58" fmla="*/ 5 w 5"/>
                <a:gd name="T59" fmla="*/ 3 h 11"/>
                <a:gd name="T60" fmla="*/ 5 w 5"/>
                <a:gd name="T61" fmla="*/ 1 h 11"/>
                <a:gd name="T62" fmla="*/ 4 w 5"/>
                <a:gd name="T63" fmla="*/ 1 h 11"/>
                <a:gd name="T64" fmla="*/ 3 w 5"/>
                <a:gd name="T65" fmla="*/ 1 h 11"/>
                <a:gd name="T66" fmla="*/ 3 w 5"/>
                <a:gd name="T67" fmla="*/ 0 h 11"/>
                <a:gd name="T68" fmla="*/ 3 w 5"/>
                <a:gd name="T6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 h="11">
                  <a:moveTo>
                    <a:pt x="5" y="7"/>
                  </a:moveTo>
                  <a:cubicBezTo>
                    <a:pt x="5" y="7"/>
                    <a:pt x="4" y="7"/>
                    <a:pt x="4" y="8"/>
                  </a:cubicBezTo>
                  <a:cubicBezTo>
                    <a:pt x="4" y="9"/>
                    <a:pt x="3" y="10"/>
                    <a:pt x="3" y="10"/>
                  </a:cubicBezTo>
                  <a:cubicBezTo>
                    <a:pt x="2" y="10"/>
                    <a:pt x="2" y="10"/>
                    <a:pt x="2" y="10"/>
                  </a:cubicBezTo>
                  <a:cubicBezTo>
                    <a:pt x="2" y="10"/>
                    <a:pt x="1" y="10"/>
                    <a:pt x="2" y="8"/>
                  </a:cubicBezTo>
                  <a:cubicBezTo>
                    <a:pt x="1" y="8"/>
                    <a:pt x="1" y="9"/>
                    <a:pt x="0" y="9"/>
                  </a:cubicBezTo>
                  <a:cubicBezTo>
                    <a:pt x="0" y="10"/>
                    <a:pt x="0" y="11"/>
                    <a:pt x="2" y="11"/>
                  </a:cubicBezTo>
                  <a:cubicBezTo>
                    <a:pt x="5" y="10"/>
                    <a:pt x="5" y="10"/>
                    <a:pt x="5" y="10"/>
                  </a:cubicBezTo>
                  <a:cubicBezTo>
                    <a:pt x="5" y="10"/>
                    <a:pt x="5" y="10"/>
                    <a:pt x="5" y="9"/>
                  </a:cubicBezTo>
                  <a:cubicBezTo>
                    <a:pt x="5" y="9"/>
                    <a:pt x="5" y="8"/>
                    <a:pt x="5" y="7"/>
                  </a:cubicBezTo>
                  <a:moveTo>
                    <a:pt x="2" y="5"/>
                  </a:moveTo>
                  <a:cubicBezTo>
                    <a:pt x="1" y="6"/>
                    <a:pt x="1" y="6"/>
                    <a:pt x="1" y="7"/>
                  </a:cubicBezTo>
                  <a:cubicBezTo>
                    <a:pt x="1" y="7"/>
                    <a:pt x="1" y="7"/>
                    <a:pt x="1" y="7"/>
                  </a:cubicBezTo>
                  <a:cubicBezTo>
                    <a:pt x="1" y="7"/>
                    <a:pt x="1" y="6"/>
                    <a:pt x="2" y="6"/>
                  </a:cubicBezTo>
                  <a:cubicBezTo>
                    <a:pt x="2" y="6"/>
                    <a:pt x="2" y="6"/>
                    <a:pt x="2" y="5"/>
                  </a:cubicBezTo>
                  <a:moveTo>
                    <a:pt x="5" y="3"/>
                  </a:moveTo>
                  <a:cubicBezTo>
                    <a:pt x="5" y="3"/>
                    <a:pt x="5" y="3"/>
                    <a:pt x="4" y="4"/>
                  </a:cubicBezTo>
                  <a:cubicBezTo>
                    <a:pt x="4" y="4"/>
                    <a:pt x="4" y="4"/>
                    <a:pt x="4" y="5"/>
                  </a:cubicBezTo>
                  <a:cubicBezTo>
                    <a:pt x="4" y="4"/>
                    <a:pt x="5" y="4"/>
                    <a:pt x="5" y="4"/>
                  </a:cubicBezTo>
                  <a:cubicBezTo>
                    <a:pt x="5" y="3"/>
                    <a:pt x="5" y="3"/>
                    <a:pt x="5" y="3"/>
                  </a:cubicBezTo>
                  <a:moveTo>
                    <a:pt x="3" y="0"/>
                  </a:moveTo>
                  <a:cubicBezTo>
                    <a:pt x="2" y="1"/>
                    <a:pt x="1" y="1"/>
                    <a:pt x="0" y="2"/>
                  </a:cubicBezTo>
                  <a:cubicBezTo>
                    <a:pt x="0" y="2"/>
                    <a:pt x="0" y="3"/>
                    <a:pt x="0" y="3"/>
                  </a:cubicBezTo>
                  <a:cubicBezTo>
                    <a:pt x="0" y="3"/>
                    <a:pt x="1" y="4"/>
                    <a:pt x="1" y="5"/>
                  </a:cubicBezTo>
                  <a:cubicBezTo>
                    <a:pt x="1" y="4"/>
                    <a:pt x="1" y="4"/>
                    <a:pt x="2" y="4"/>
                  </a:cubicBezTo>
                  <a:cubicBezTo>
                    <a:pt x="2" y="3"/>
                    <a:pt x="2" y="2"/>
                    <a:pt x="2" y="2"/>
                  </a:cubicBezTo>
                  <a:cubicBezTo>
                    <a:pt x="2" y="2"/>
                    <a:pt x="2" y="1"/>
                    <a:pt x="3" y="1"/>
                  </a:cubicBezTo>
                  <a:cubicBezTo>
                    <a:pt x="3" y="1"/>
                    <a:pt x="4" y="2"/>
                    <a:pt x="4" y="3"/>
                  </a:cubicBezTo>
                  <a:cubicBezTo>
                    <a:pt x="4" y="3"/>
                    <a:pt x="4" y="3"/>
                    <a:pt x="4" y="3"/>
                  </a:cubicBezTo>
                  <a:cubicBezTo>
                    <a:pt x="5" y="3"/>
                    <a:pt x="5" y="3"/>
                    <a:pt x="5" y="3"/>
                  </a:cubicBezTo>
                  <a:cubicBezTo>
                    <a:pt x="5" y="2"/>
                    <a:pt x="5" y="1"/>
                    <a:pt x="5" y="1"/>
                  </a:cubicBezTo>
                  <a:cubicBezTo>
                    <a:pt x="5" y="1"/>
                    <a:pt x="5" y="1"/>
                    <a:pt x="4" y="1"/>
                  </a:cubicBezTo>
                  <a:cubicBezTo>
                    <a:pt x="4" y="1"/>
                    <a:pt x="4" y="1"/>
                    <a:pt x="3" y="1"/>
                  </a:cubicBezTo>
                  <a:cubicBezTo>
                    <a:pt x="3" y="1"/>
                    <a:pt x="2" y="1"/>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09" name="Freeform 505"/>
            <p:cNvSpPr>
              <a:spLocks noEditPoints="1"/>
            </p:cNvSpPr>
            <p:nvPr/>
          </p:nvSpPr>
          <p:spPr bwMode="auto">
            <a:xfrm>
              <a:off x="1342" y="777"/>
              <a:ext cx="6" cy="15"/>
            </a:xfrm>
            <a:custGeom>
              <a:avLst/>
              <a:gdLst>
                <a:gd name="T0" fmla="*/ 1 w 4"/>
                <a:gd name="T1" fmla="*/ 6 h 10"/>
                <a:gd name="T2" fmla="*/ 0 w 4"/>
                <a:gd name="T3" fmla="*/ 6 h 10"/>
                <a:gd name="T4" fmla="*/ 0 w 4"/>
                <a:gd name="T5" fmla="*/ 8 h 10"/>
                <a:gd name="T6" fmla="*/ 2 w 4"/>
                <a:gd name="T7" fmla="*/ 10 h 10"/>
                <a:gd name="T8" fmla="*/ 2 w 4"/>
                <a:gd name="T9" fmla="*/ 10 h 10"/>
                <a:gd name="T10" fmla="*/ 3 w 4"/>
                <a:gd name="T11" fmla="*/ 10 h 10"/>
                <a:gd name="T12" fmla="*/ 4 w 4"/>
                <a:gd name="T13" fmla="*/ 7 h 10"/>
                <a:gd name="T14" fmla="*/ 4 w 4"/>
                <a:gd name="T15" fmla="*/ 6 h 10"/>
                <a:gd name="T16" fmla="*/ 3 w 4"/>
                <a:gd name="T17" fmla="*/ 6 h 10"/>
                <a:gd name="T18" fmla="*/ 2 w 4"/>
                <a:gd name="T19" fmla="*/ 9 h 10"/>
                <a:gd name="T20" fmla="*/ 2 w 4"/>
                <a:gd name="T21" fmla="*/ 9 h 10"/>
                <a:gd name="T22" fmla="*/ 2 w 4"/>
                <a:gd name="T23" fmla="*/ 9 h 10"/>
                <a:gd name="T24" fmla="*/ 1 w 4"/>
                <a:gd name="T25" fmla="*/ 6 h 10"/>
                <a:gd name="T26" fmla="*/ 1 w 4"/>
                <a:gd name="T27" fmla="*/ 0 h 10"/>
                <a:gd name="T28" fmla="*/ 0 w 4"/>
                <a:gd name="T29" fmla="*/ 0 h 10"/>
                <a:gd name="T30" fmla="*/ 0 w 4"/>
                <a:gd name="T31" fmla="*/ 1 h 10"/>
                <a:gd name="T32" fmla="*/ 0 w 4"/>
                <a:gd name="T33" fmla="*/ 2 h 10"/>
                <a:gd name="T34" fmla="*/ 1 w 4"/>
                <a:gd name="T35" fmla="*/ 2 h 10"/>
                <a:gd name="T36" fmla="*/ 2 w 4"/>
                <a:gd name="T37" fmla="*/ 1 h 10"/>
                <a:gd name="T38" fmla="*/ 2 w 4"/>
                <a:gd name="T39" fmla="*/ 1 h 10"/>
                <a:gd name="T40" fmla="*/ 2 w 4"/>
                <a:gd name="T41" fmla="*/ 1 h 10"/>
                <a:gd name="T42" fmla="*/ 2 w 4"/>
                <a:gd name="T43" fmla="*/ 1 h 10"/>
                <a:gd name="T44" fmla="*/ 1 w 4"/>
                <a:gd name="T4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 h="10">
                  <a:moveTo>
                    <a:pt x="1" y="6"/>
                  </a:moveTo>
                  <a:cubicBezTo>
                    <a:pt x="1" y="6"/>
                    <a:pt x="0" y="6"/>
                    <a:pt x="0" y="6"/>
                  </a:cubicBezTo>
                  <a:cubicBezTo>
                    <a:pt x="0" y="7"/>
                    <a:pt x="0" y="8"/>
                    <a:pt x="0" y="8"/>
                  </a:cubicBezTo>
                  <a:cubicBezTo>
                    <a:pt x="0" y="10"/>
                    <a:pt x="2" y="10"/>
                    <a:pt x="2" y="10"/>
                  </a:cubicBezTo>
                  <a:cubicBezTo>
                    <a:pt x="2" y="10"/>
                    <a:pt x="2" y="10"/>
                    <a:pt x="2" y="10"/>
                  </a:cubicBezTo>
                  <a:cubicBezTo>
                    <a:pt x="2" y="10"/>
                    <a:pt x="3" y="10"/>
                    <a:pt x="3" y="10"/>
                  </a:cubicBezTo>
                  <a:cubicBezTo>
                    <a:pt x="4" y="10"/>
                    <a:pt x="4" y="7"/>
                    <a:pt x="4" y="7"/>
                  </a:cubicBezTo>
                  <a:cubicBezTo>
                    <a:pt x="4" y="7"/>
                    <a:pt x="4" y="6"/>
                    <a:pt x="4" y="6"/>
                  </a:cubicBezTo>
                  <a:cubicBezTo>
                    <a:pt x="3" y="6"/>
                    <a:pt x="3" y="6"/>
                    <a:pt x="3" y="6"/>
                  </a:cubicBezTo>
                  <a:cubicBezTo>
                    <a:pt x="3" y="8"/>
                    <a:pt x="3" y="9"/>
                    <a:pt x="2" y="9"/>
                  </a:cubicBezTo>
                  <a:cubicBezTo>
                    <a:pt x="2" y="9"/>
                    <a:pt x="2" y="9"/>
                    <a:pt x="2" y="9"/>
                  </a:cubicBezTo>
                  <a:cubicBezTo>
                    <a:pt x="2" y="9"/>
                    <a:pt x="2" y="9"/>
                    <a:pt x="2" y="9"/>
                  </a:cubicBezTo>
                  <a:cubicBezTo>
                    <a:pt x="2" y="9"/>
                    <a:pt x="1" y="9"/>
                    <a:pt x="1" y="6"/>
                  </a:cubicBezTo>
                  <a:moveTo>
                    <a:pt x="1" y="0"/>
                  </a:moveTo>
                  <a:cubicBezTo>
                    <a:pt x="1" y="0"/>
                    <a:pt x="1" y="0"/>
                    <a:pt x="0" y="0"/>
                  </a:cubicBezTo>
                  <a:cubicBezTo>
                    <a:pt x="0" y="0"/>
                    <a:pt x="0" y="1"/>
                    <a:pt x="0" y="1"/>
                  </a:cubicBezTo>
                  <a:cubicBezTo>
                    <a:pt x="0" y="1"/>
                    <a:pt x="0" y="1"/>
                    <a:pt x="0" y="2"/>
                  </a:cubicBezTo>
                  <a:cubicBezTo>
                    <a:pt x="1" y="2"/>
                    <a:pt x="1" y="2"/>
                    <a:pt x="1" y="2"/>
                  </a:cubicBezTo>
                  <a:cubicBezTo>
                    <a:pt x="1" y="1"/>
                    <a:pt x="2" y="1"/>
                    <a:pt x="2" y="1"/>
                  </a:cubicBezTo>
                  <a:cubicBezTo>
                    <a:pt x="2" y="1"/>
                    <a:pt x="2" y="1"/>
                    <a:pt x="2" y="1"/>
                  </a:cubicBezTo>
                  <a:cubicBezTo>
                    <a:pt x="2" y="1"/>
                    <a:pt x="2" y="1"/>
                    <a:pt x="2" y="1"/>
                  </a:cubicBezTo>
                  <a:cubicBezTo>
                    <a:pt x="2" y="1"/>
                    <a:pt x="2" y="1"/>
                    <a:pt x="2" y="1"/>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10" name="Freeform 506"/>
            <p:cNvSpPr/>
            <p:nvPr/>
          </p:nvSpPr>
          <p:spPr bwMode="auto">
            <a:xfrm>
              <a:off x="1348" y="787"/>
              <a:ext cx="3" cy="6"/>
            </a:xfrm>
            <a:custGeom>
              <a:avLst/>
              <a:gdLst>
                <a:gd name="T0" fmla="*/ 0 w 2"/>
                <a:gd name="T1" fmla="*/ 0 h 4"/>
                <a:gd name="T2" fmla="*/ 0 w 2"/>
                <a:gd name="T3" fmla="*/ 2 h 4"/>
                <a:gd name="T4" fmla="*/ 1 w 2"/>
                <a:gd name="T5" fmla="*/ 4 h 4"/>
                <a:gd name="T6" fmla="*/ 2 w 2"/>
                <a:gd name="T7" fmla="*/ 2 h 4"/>
                <a:gd name="T8" fmla="*/ 2 w 2"/>
                <a:gd name="T9" fmla="*/ 2 h 4"/>
                <a:gd name="T10" fmla="*/ 2 w 2"/>
                <a:gd name="T11" fmla="*/ 2 h 4"/>
                <a:gd name="T12" fmla="*/ 2 w 2"/>
                <a:gd name="T13" fmla="*/ 0 h 4"/>
                <a:gd name="T14" fmla="*/ 2 w 2"/>
                <a:gd name="T15" fmla="*/ 0 h 4"/>
                <a:gd name="T16" fmla="*/ 2 w 2"/>
                <a:gd name="T17" fmla="*/ 1 h 4"/>
                <a:gd name="T18" fmla="*/ 1 w 2"/>
                <a:gd name="T19" fmla="*/ 3 h 4"/>
                <a:gd name="T20" fmla="*/ 1 w 2"/>
                <a:gd name="T21" fmla="*/ 0 h 4"/>
                <a:gd name="T22" fmla="*/ 0 w 2"/>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4">
                  <a:moveTo>
                    <a:pt x="0" y="0"/>
                  </a:moveTo>
                  <a:cubicBezTo>
                    <a:pt x="0" y="0"/>
                    <a:pt x="0" y="1"/>
                    <a:pt x="0" y="2"/>
                  </a:cubicBezTo>
                  <a:cubicBezTo>
                    <a:pt x="0" y="2"/>
                    <a:pt x="0" y="4"/>
                    <a:pt x="1" y="4"/>
                  </a:cubicBezTo>
                  <a:cubicBezTo>
                    <a:pt x="1" y="3"/>
                    <a:pt x="2" y="2"/>
                    <a:pt x="2" y="2"/>
                  </a:cubicBezTo>
                  <a:cubicBezTo>
                    <a:pt x="2" y="2"/>
                    <a:pt x="2" y="2"/>
                    <a:pt x="2" y="2"/>
                  </a:cubicBezTo>
                  <a:cubicBezTo>
                    <a:pt x="2" y="2"/>
                    <a:pt x="2" y="2"/>
                    <a:pt x="2" y="2"/>
                  </a:cubicBezTo>
                  <a:cubicBezTo>
                    <a:pt x="2" y="1"/>
                    <a:pt x="2" y="1"/>
                    <a:pt x="2" y="0"/>
                  </a:cubicBezTo>
                  <a:cubicBezTo>
                    <a:pt x="2" y="0"/>
                    <a:pt x="2" y="0"/>
                    <a:pt x="2" y="0"/>
                  </a:cubicBezTo>
                  <a:cubicBezTo>
                    <a:pt x="2" y="0"/>
                    <a:pt x="2" y="1"/>
                    <a:pt x="2" y="1"/>
                  </a:cubicBezTo>
                  <a:cubicBezTo>
                    <a:pt x="2" y="2"/>
                    <a:pt x="1" y="3"/>
                    <a:pt x="1" y="3"/>
                  </a:cubicBezTo>
                  <a:cubicBezTo>
                    <a:pt x="1" y="3"/>
                    <a:pt x="1" y="3"/>
                    <a:pt x="1"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11" name="Freeform 507"/>
            <p:cNvSpPr/>
            <p:nvPr/>
          </p:nvSpPr>
          <p:spPr bwMode="auto">
            <a:xfrm>
              <a:off x="1332" y="825"/>
              <a:ext cx="12" cy="13"/>
            </a:xfrm>
            <a:custGeom>
              <a:avLst/>
              <a:gdLst>
                <a:gd name="T0" fmla="*/ 6 w 8"/>
                <a:gd name="T1" fmla="*/ 0 h 9"/>
                <a:gd name="T2" fmla="*/ 6 w 8"/>
                <a:gd name="T3" fmla="*/ 0 h 9"/>
                <a:gd name="T4" fmla="*/ 5 w 8"/>
                <a:gd name="T5" fmla="*/ 0 h 9"/>
                <a:gd name="T6" fmla="*/ 5 w 8"/>
                <a:gd name="T7" fmla="*/ 0 h 9"/>
                <a:gd name="T8" fmla="*/ 4 w 8"/>
                <a:gd name="T9" fmla="*/ 0 h 9"/>
                <a:gd name="T10" fmla="*/ 4 w 8"/>
                <a:gd name="T11" fmla="*/ 0 h 9"/>
                <a:gd name="T12" fmla="*/ 4 w 8"/>
                <a:gd name="T13" fmla="*/ 0 h 9"/>
                <a:gd name="T14" fmla="*/ 4 w 8"/>
                <a:gd name="T15" fmla="*/ 0 h 9"/>
                <a:gd name="T16" fmla="*/ 4 w 8"/>
                <a:gd name="T17" fmla="*/ 0 h 9"/>
                <a:gd name="T18" fmla="*/ 4 w 8"/>
                <a:gd name="T19" fmla="*/ 0 h 9"/>
                <a:gd name="T20" fmla="*/ 4 w 8"/>
                <a:gd name="T21" fmla="*/ 0 h 9"/>
                <a:gd name="T22" fmla="*/ 1 w 8"/>
                <a:gd name="T23" fmla="*/ 1 h 9"/>
                <a:gd name="T24" fmla="*/ 1 w 8"/>
                <a:gd name="T25" fmla="*/ 1 h 9"/>
                <a:gd name="T26" fmla="*/ 1 w 8"/>
                <a:gd name="T27" fmla="*/ 1 h 9"/>
                <a:gd name="T28" fmla="*/ 1 w 8"/>
                <a:gd name="T29" fmla="*/ 1 h 9"/>
                <a:gd name="T30" fmla="*/ 1 w 8"/>
                <a:gd name="T31" fmla="*/ 1 h 9"/>
                <a:gd name="T32" fmla="*/ 1 w 8"/>
                <a:gd name="T33" fmla="*/ 1 h 9"/>
                <a:gd name="T34" fmla="*/ 0 w 8"/>
                <a:gd name="T35" fmla="*/ 1 h 9"/>
                <a:gd name="T36" fmla="*/ 0 w 8"/>
                <a:gd name="T37" fmla="*/ 1 h 9"/>
                <a:gd name="T38" fmla="*/ 0 w 8"/>
                <a:gd name="T39" fmla="*/ 1 h 9"/>
                <a:gd name="T40" fmla="*/ 0 w 8"/>
                <a:gd name="T41" fmla="*/ 1 h 9"/>
                <a:gd name="T42" fmla="*/ 0 w 8"/>
                <a:gd name="T43" fmla="*/ 1 h 9"/>
                <a:gd name="T44" fmla="*/ 0 w 8"/>
                <a:gd name="T45" fmla="*/ 1 h 9"/>
                <a:gd name="T46" fmla="*/ 0 w 8"/>
                <a:gd name="T47" fmla="*/ 1 h 9"/>
                <a:gd name="T48" fmla="*/ 2 w 8"/>
                <a:gd name="T49" fmla="*/ 9 h 9"/>
                <a:gd name="T50" fmla="*/ 2 w 8"/>
                <a:gd name="T51" fmla="*/ 9 h 9"/>
                <a:gd name="T52" fmla="*/ 7 w 8"/>
                <a:gd name="T53" fmla="*/ 3 h 9"/>
                <a:gd name="T54" fmla="*/ 7 w 8"/>
                <a:gd name="T55" fmla="*/ 3 h 9"/>
                <a:gd name="T56" fmla="*/ 7 w 8"/>
                <a:gd name="T57" fmla="*/ 2 h 9"/>
                <a:gd name="T58" fmla="*/ 7 w 8"/>
                <a:gd name="T59" fmla="*/ 2 h 9"/>
                <a:gd name="T60" fmla="*/ 6 w 8"/>
                <a:gd name="T61" fmla="*/ 0 h 9"/>
                <a:gd name="T62" fmla="*/ 6 w 8"/>
                <a:gd name="T6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 h="9">
                  <a:moveTo>
                    <a:pt x="6" y="0"/>
                  </a:moveTo>
                  <a:cubicBezTo>
                    <a:pt x="6" y="0"/>
                    <a:pt x="6" y="0"/>
                    <a:pt x="6" y="0"/>
                  </a:cubicBezTo>
                  <a:cubicBezTo>
                    <a:pt x="5" y="0"/>
                    <a:pt x="5" y="0"/>
                    <a:pt x="5" y="0"/>
                  </a:cubicBezTo>
                  <a:cubicBezTo>
                    <a:pt x="5" y="0"/>
                    <a:pt x="5" y="0"/>
                    <a:pt x="5" y="0"/>
                  </a:cubicBezTo>
                  <a:cubicBezTo>
                    <a:pt x="5" y="0"/>
                    <a:pt x="4"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3" y="1"/>
                    <a:pt x="2"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4"/>
                    <a:pt x="1" y="8"/>
                    <a:pt x="2" y="9"/>
                  </a:cubicBezTo>
                  <a:cubicBezTo>
                    <a:pt x="2" y="9"/>
                    <a:pt x="2" y="9"/>
                    <a:pt x="2" y="9"/>
                  </a:cubicBezTo>
                  <a:cubicBezTo>
                    <a:pt x="3" y="6"/>
                    <a:pt x="6" y="5"/>
                    <a:pt x="7" y="3"/>
                  </a:cubicBezTo>
                  <a:cubicBezTo>
                    <a:pt x="7" y="3"/>
                    <a:pt x="7" y="3"/>
                    <a:pt x="7" y="3"/>
                  </a:cubicBezTo>
                  <a:cubicBezTo>
                    <a:pt x="7" y="2"/>
                    <a:pt x="7" y="2"/>
                    <a:pt x="7" y="2"/>
                  </a:cubicBezTo>
                  <a:cubicBezTo>
                    <a:pt x="7" y="2"/>
                    <a:pt x="7" y="2"/>
                    <a:pt x="7" y="2"/>
                  </a:cubicBezTo>
                  <a:cubicBezTo>
                    <a:pt x="8" y="1"/>
                    <a:pt x="7"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12" name="Freeform 508"/>
            <p:cNvSpPr/>
            <p:nvPr/>
          </p:nvSpPr>
          <p:spPr bwMode="auto">
            <a:xfrm>
              <a:off x="1331" y="790"/>
              <a:ext cx="24" cy="48"/>
            </a:xfrm>
            <a:custGeom>
              <a:avLst/>
              <a:gdLst>
                <a:gd name="T0" fmla="*/ 14 w 17"/>
                <a:gd name="T1" fmla="*/ 1 h 33"/>
                <a:gd name="T2" fmla="*/ 13 w 17"/>
                <a:gd name="T3" fmla="*/ 2 h 33"/>
                <a:gd name="T4" fmla="*/ 8 w 17"/>
                <a:gd name="T5" fmla="*/ 6 h 33"/>
                <a:gd name="T6" fmla="*/ 10 w 17"/>
                <a:gd name="T7" fmla="*/ 6 h 33"/>
                <a:gd name="T8" fmla="*/ 10 w 17"/>
                <a:gd name="T9" fmla="*/ 14 h 33"/>
                <a:gd name="T10" fmla="*/ 7 w 17"/>
                <a:gd name="T11" fmla="*/ 18 h 33"/>
                <a:gd name="T12" fmla="*/ 12 w 17"/>
                <a:gd name="T13" fmla="*/ 22 h 33"/>
                <a:gd name="T14" fmla="*/ 4 w 17"/>
                <a:gd name="T15" fmla="*/ 22 h 33"/>
                <a:gd name="T16" fmla="*/ 1 w 17"/>
                <a:gd name="T17" fmla="*/ 23 h 33"/>
                <a:gd name="T18" fmla="*/ 2 w 17"/>
                <a:gd name="T19" fmla="*/ 23 h 33"/>
                <a:gd name="T20" fmla="*/ 1 w 17"/>
                <a:gd name="T21" fmla="*/ 25 h 33"/>
                <a:gd name="T22" fmla="*/ 1 w 17"/>
                <a:gd name="T23" fmla="*/ 25 h 33"/>
                <a:gd name="T24" fmla="*/ 2 w 17"/>
                <a:gd name="T25" fmla="*/ 25 h 33"/>
                <a:gd name="T26" fmla="*/ 2 w 17"/>
                <a:gd name="T27" fmla="*/ 25 h 33"/>
                <a:gd name="T28" fmla="*/ 2 w 17"/>
                <a:gd name="T29" fmla="*/ 25 h 33"/>
                <a:gd name="T30" fmla="*/ 5 w 17"/>
                <a:gd name="T31" fmla="*/ 24 h 33"/>
                <a:gd name="T32" fmla="*/ 5 w 17"/>
                <a:gd name="T33" fmla="*/ 24 h 33"/>
                <a:gd name="T34" fmla="*/ 5 w 17"/>
                <a:gd name="T35" fmla="*/ 24 h 33"/>
                <a:gd name="T36" fmla="*/ 5 w 17"/>
                <a:gd name="T37" fmla="*/ 24 h 33"/>
                <a:gd name="T38" fmla="*/ 6 w 17"/>
                <a:gd name="T39" fmla="*/ 24 h 33"/>
                <a:gd name="T40" fmla="*/ 7 w 17"/>
                <a:gd name="T41" fmla="*/ 24 h 33"/>
                <a:gd name="T42" fmla="*/ 7 w 17"/>
                <a:gd name="T43" fmla="*/ 24 h 33"/>
                <a:gd name="T44" fmla="*/ 8 w 17"/>
                <a:gd name="T45" fmla="*/ 26 h 33"/>
                <a:gd name="T46" fmla="*/ 8 w 17"/>
                <a:gd name="T47" fmla="*/ 27 h 33"/>
                <a:gd name="T48" fmla="*/ 3 w 17"/>
                <a:gd name="T49" fmla="*/ 33 h 33"/>
                <a:gd name="T50" fmla="*/ 10 w 17"/>
                <a:gd name="T51" fmla="*/ 31 h 33"/>
                <a:gd name="T52" fmla="*/ 16 w 17"/>
                <a:gd name="T53" fmla="*/ 32 h 33"/>
                <a:gd name="T54" fmla="*/ 15 w 17"/>
                <a:gd name="T55" fmla="*/ 32 h 33"/>
                <a:gd name="T56" fmla="*/ 14 w 17"/>
                <a:gd name="T57" fmla="*/ 26 h 33"/>
                <a:gd name="T58" fmla="*/ 14 w 17"/>
                <a:gd name="T59" fmla="*/ 14 h 33"/>
                <a:gd name="T60" fmla="*/ 14 w 17"/>
                <a:gd name="T61" fmla="*/ 5 h 33"/>
                <a:gd name="T62" fmla="*/ 14 w 17"/>
                <a:gd name="T63"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33">
                  <a:moveTo>
                    <a:pt x="14" y="0"/>
                  </a:moveTo>
                  <a:cubicBezTo>
                    <a:pt x="14" y="1"/>
                    <a:pt x="14" y="1"/>
                    <a:pt x="14" y="1"/>
                  </a:cubicBezTo>
                  <a:cubicBezTo>
                    <a:pt x="14" y="2"/>
                    <a:pt x="13" y="2"/>
                    <a:pt x="13" y="2"/>
                  </a:cubicBezTo>
                  <a:cubicBezTo>
                    <a:pt x="13" y="2"/>
                    <a:pt x="13" y="2"/>
                    <a:pt x="13" y="2"/>
                  </a:cubicBezTo>
                  <a:cubicBezTo>
                    <a:pt x="13" y="2"/>
                    <a:pt x="12" y="3"/>
                    <a:pt x="12" y="3"/>
                  </a:cubicBezTo>
                  <a:cubicBezTo>
                    <a:pt x="1" y="5"/>
                    <a:pt x="6" y="6"/>
                    <a:pt x="8" y="6"/>
                  </a:cubicBezTo>
                  <a:cubicBezTo>
                    <a:pt x="9" y="6"/>
                    <a:pt x="9" y="6"/>
                    <a:pt x="9" y="6"/>
                  </a:cubicBezTo>
                  <a:cubicBezTo>
                    <a:pt x="10" y="6"/>
                    <a:pt x="10" y="6"/>
                    <a:pt x="10" y="6"/>
                  </a:cubicBezTo>
                  <a:cubicBezTo>
                    <a:pt x="17" y="6"/>
                    <a:pt x="11" y="9"/>
                    <a:pt x="11" y="9"/>
                  </a:cubicBezTo>
                  <a:cubicBezTo>
                    <a:pt x="5" y="12"/>
                    <a:pt x="10" y="14"/>
                    <a:pt x="10" y="14"/>
                  </a:cubicBezTo>
                  <a:cubicBezTo>
                    <a:pt x="15" y="14"/>
                    <a:pt x="10" y="15"/>
                    <a:pt x="10" y="15"/>
                  </a:cubicBezTo>
                  <a:cubicBezTo>
                    <a:pt x="0" y="17"/>
                    <a:pt x="7" y="18"/>
                    <a:pt x="7" y="18"/>
                  </a:cubicBezTo>
                  <a:cubicBezTo>
                    <a:pt x="7" y="18"/>
                    <a:pt x="7" y="18"/>
                    <a:pt x="8" y="18"/>
                  </a:cubicBezTo>
                  <a:cubicBezTo>
                    <a:pt x="11" y="18"/>
                    <a:pt x="12" y="22"/>
                    <a:pt x="12" y="22"/>
                  </a:cubicBezTo>
                  <a:cubicBezTo>
                    <a:pt x="11" y="20"/>
                    <a:pt x="10" y="20"/>
                    <a:pt x="8" y="20"/>
                  </a:cubicBezTo>
                  <a:cubicBezTo>
                    <a:pt x="7" y="20"/>
                    <a:pt x="5" y="21"/>
                    <a:pt x="4" y="22"/>
                  </a:cubicBezTo>
                  <a:cubicBezTo>
                    <a:pt x="4" y="22"/>
                    <a:pt x="4" y="22"/>
                    <a:pt x="4" y="22"/>
                  </a:cubicBezTo>
                  <a:cubicBezTo>
                    <a:pt x="3" y="22"/>
                    <a:pt x="2" y="23"/>
                    <a:pt x="1" y="23"/>
                  </a:cubicBezTo>
                  <a:cubicBezTo>
                    <a:pt x="2" y="23"/>
                    <a:pt x="2" y="23"/>
                    <a:pt x="2" y="23"/>
                  </a:cubicBezTo>
                  <a:cubicBezTo>
                    <a:pt x="2" y="23"/>
                    <a:pt x="2" y="23"/>
                    <a:pt x="2" y="23"/>
                  </a:cubicBezTo>
                  <a:cubicBezTo>
                    <a:pt x="1" y="24"/>
                    <a:pt x="1" y="25"/>
                    <a:pt x="1" y="25"/>
                  </a:cubicBezTo>
                  <a:cubicBezTo>
                    <a:pt x="1" y="25"/>
                    <a:pt x="1" y="25"/>
                    <a:pt x="1" y="25"/>
                  </a:cubicBezTo>
                  <a:cubicBezTo>
                    <a:pt x="1" y="25"/>
                    <a:pt x="1" y="25"/>
                    <a:pt x="1" y="25"/>
                  </a:cubicBezTo>
                  <a:cubicBezTo>
                    <a:pt x="1" y="25"/>
                    <a:pt x="1" y="25"/>
                    <a:pt x="1" y="25"/>
                  </a:cubicBezTo>
                  <a:cubicBezTo>
                    <a:pt x="1" y="25"/>
                    <a:pt x="1" y="25"/>
                    <a:pt x="1" y="25"/>
                  </a:cubicBezTo>
                  <a:cubicBezTo>
                    <a:pt x="2" y="25"/>
                    <a:pt x="2" y="25"/>
                    <a:pt x="2" y="25"/>
                  </a:cubicBezTo>
                  <a:cubicBezTo>
                    <a:pt x="2" y="25"/>
                    <a:pt x="2" y="25"/>
                    <a:pt x="2" y="25"/>
                  </a:cubicBezTo>
                  <a:cubicBezTo>
                    <a:pt x="2" y="25"/>
                    <a:pt x="2" y="25"/>
                    <a:pt x="2" y="25"/>
                  </a:cubicBezTo>
                  <a:cubicBezTo>
                    <a:pt x="2" y="25"/>
                    <a:pt x="2" y="25"/>
                    <a:pt x="2" y="25"/>
                  </a:cubicBezTo>
                  <a:cubicBezTo>
                    <a:pt x="2" y="25"/>
                    <a:pt x="2" y="25"/>
                    <a:pt x="2" y="25"/>
                  </a:cubicBezTo>
                  <a:cubicBezTo>
                    <a:pt x="2" y="25"/>
                    <a:pt x="2" y="25"/>
                    <a:pt x="2" y="25"/>
                  </a:cubicBezTo>
                  <a:cubicBezTo>
                    <a:pt x="3" y="25"/>
                    <a:pt x="4" y="25"/>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6" y="24"/>
                    <a:pt x="6" y="24"/>
                  </a:cubicBezTo>
                  <a:cubicBezTo>
                    <a:pt x="6" y="24"/>
                    <a:pt x="6" y="24"/>
                    <a:pt x="6" y="24"/>
                  </a:cubicBezTo>
                  <a:cubicBezTo>
                    <a:pt x="6" y="24"/>
                    <a:pt x="6" y="24"/>
                    <a:pt x="7" y="24"/>
                  </a:cubicBezTo>
                  <a:cubicBezTo>
                    <a:pt x="7" y="24"/>
                    <a:pt x="7" y="24"/>
                    <a:pt x="7" y="24"/>
                  </a:cubicBezTo>
                  <a:cubicBezTo>
                    <a:pt x="7" y="24"/>
                    <a:pt x="7" y="24"/>
                    <a:pt x="7" y="24"/>
                  </a:cubicBezTo>
                  <a:cubicBezTo>
                    <a:pt x="7" y="24"/>
                    <a:pt x="7" y="24"/>
                    <a:pt x="7" y="24"/>
                  </a:cubicBezTo>
                  <a:cubicBezTo>
                    <a:pt x="7" y="24"/>
                    <a:pt x="7" y="24"/>
                    <a:pt x="7" y="24"/>
                  </a:cubicBezTo>
                  <a:cubicBezTo>
                    <a:pt x="8" y="24"/>
                    <a:pt x="9" y="25"/>
                    <a:pt x="8" y="26"/>
                  </a:cubicBezTo>
                  <a:cubicBezTo>
                    <a:pt x="8" y="26"/>
                    <a:pt x="8" y="26"/>
                    <a:pt x="8" y="26"/>
                  </a:cubicBezTo>
                  <a:cubicBezTo>
                    <a:pt x="8" y="26"/>
                    <a:pt x="8" y="26"/>
                    <a:pt x="8" y="27"/>
                  </a:cubicBezTo>
                  <a:cubicBezTo>
                    <a:pt x="8" y="27"/>
                    <a:pt x="8" y="27"/>
                    <a:pt x="8" y="27"/>
                  </a:cubicBezTo>
                  <a:cubicBezTo>
                    <a:pt x="7" y="29"/>
                    <a:pt x="4" y="30"/>
                    <a:pt x="3" y="33"/>
                  </a:cubicBezTo>
                  <a:cubicBezTo>
                    <a:pt x="3" y="33"/>
                    <a:pt x="3" y="33"/>
                    <a:pt x="3" y="33"/>
                  </a:cubicBezTo>
                  <a:cubicBezTo>
                    <a:pt x="4" y="32"/>
                    <a:pt x="7" y="31"/>
                    <a:pt x="10" y="31"/>
                  </a:cubicBezTo>
                  <a:cubicBezTo>
                    <a:pt x="13" y="31"/>
                    <a:pt x="16" y="32"/>
                    <a:pt x="16" y="32"/>
                  </a:cubicBezTo>
                  <a:cubicBezTo>
                    <a:pt x="16" y="32"/>
                    <a:pt x="16" y="32"/>
                    <a:pt x="16" y="32"/>
                  </a:cubicBezTo>
                  <a:cubicBezTo>
                    <a:pt x="16" y="32"/>
                    <a:pt x="16" y="32"/>
                    <a:pt x="16" y="32"/>
                  </a:cubicBezTo>
                  <a:cubicBezTo>
                    <a:pt x="16" y="32"/>
                    <a:pt x="15" y="32"/>
                    <a:pt x="15" y="32"/>
                  </a:cubicBezTo>
                  <a:cubicBezTo>
                    <a:pt x="15" y="32"/>
                    <a:pt x="14" y="31"/>
                    <a:pt x="15" y="30"/>
                  </a:cubicBezTo>
                  <a:cubicBezTo>
                    <a:pt x="15" y="30"/>
                    <a:pt x="14" y="28"/>
                    <a:pt x="14" y="26"/>
                  </a:cubicBezTo>
                  <a:cubicBezTo>
                    <a:pt x="14" y="25"/>
                    <a:pt x="14" y="23"/>
                    <a:pt x="14" y="21"/>
                  </a:cubicBezTo>
                  <a:cubicBezTo>
                    <a:pt x="13" y="18"/>
                    <a:pt x="13" y="15"/>
                    <a:pt x="14" y="14"/>
                  </a:cubicBezTo>
                  <a:cubicBezTo>
                    <a:pt x="14" y="14"/>
                    <a:pt x="15" y="5"/>
                    <a:pt x="14" y="5"/>
                  </a:cubicBezTo>
                  <a:cubicBezTo>
                    <a:pt x="14" y="5"/>
                    <a:pt x="14" y="5"/>
                    <a:pt x="14" y="5"/>
                  </a:cubicBezTo>
                  <a:cubicBezTo>
                    <a:pt x="14" y="5"/>
                    <a:pt x="14" y="5"/>
                    <a:pt x="14" y="4"/>
                  </a:cubicBezTo>
                  <a:cubicBezTo>
                    <a:pt x="14" y="4"/>
                    <a:pt x="14" y="4"/>
                    <a:pt x="14" y="4"/>
                  </a:cubicBezTo>
                  <a:cubicBezTo>
                    <a:pt x="15" y="1"/>
                    <a:pt x="15"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13" name="Freeform 509"/>
            <p:cNvSpPr/>
            <p:nvPr/>
          </p:nvSpPr>
          <p:spPr bwMode="auto">
            <a:xfrm>
              <a:off x="1350" y="790"/>
              <a:ext cx="1" cy="3"/>
            </a:xfrm>
            <a:custGeom>
              <a:avLst/>
              <a:gdLst>
                <a:gd name="T0" fmla="*/ 1 w 1"/>
                <a:gd name="T1" fmla="*/ 0 h 2"/>
                <a:gd name="T2" fmla="*/ 1 w 1"/>
                <a:gd name="T3" fmla="*/ 0 h 2"/>
                <a:gd name="T4" fmla="*/ 0 w 1"/>
                <a:gd name="T5" fmla="*/ 2 h 2"/>
                <a:gd name="T6" fmla="*/ 0 w 1"/>
                <a:gd name="T7" fmla="*/ 2 h 2"/>
                <a:gd name="T8" fmla="*/ 1 w 1"/>
                <a:gd name="T9" fmla="*/ 1 h 2"/>
                <a:gd name="T10" fmla="*/ 1 w 1"/>
                <a:gd name="T11" fmla="*/ 0 h 2"/>
                <a:gd name="T12" fmla="*/ 1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0"/>
                  </a:moveTo>
                  <a:cubicBezTo>
                    <a:pt x="1" y="0"/>
                    <a:pt x="1" y="0"/>
                    <a:pt x="1" y="0"/>
                  </a:cubicBezTo>
                  <a:cubicBezTo>
                    <a:pt x="1" y="0"/>
                    <a:pt x="0" y="1"/>
                    <a:pt x="0" y="2"/>
                  </a:cubicBezTo>
                  <a:cubicBezTo>
                    <a:pt x="0" y="2"/>
                    <a:pt x="0" y="2"/>
                    <a:pt x="0" y="2"/>
                  </a:cubicBezTo>
                  <a:cubicBezTo>
                    <a:pt x="0" y="2"/>
                    <a:pt x="1" y="2"/>
                    <a:pt x="1" y="1"/>
                  </a:cubicBezTo>
                  <a:cubicBezTo>
                    <a:pt x="1" y="1"/>
                    <a:pt x="1" y="1"/>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14" name="Freeform 510"/>
            <p:cNvSpPr>
              <a:spLocks noEditPoints="1"/>
            </p:cNvSpPr>
            <p:nvPr/>
          </p:nvSpPr>
          <p:spPr bwMode="auto">
            <a:xfrm>
              <a:off x="1332" y="825"/>
              <a:ext cx="10" cy="13"/>
            </a:xfrm>
            <a:custGeom>
              <a:avLst/>
              <a:gdLst>
                <a:gd name="T0" fmla="*/ 7 w 7"/>
                <a:gd name="T1" fmla="*/ 3 h 9"/>
                <a:gd name="T2" fmla="*/ 7 w 7"/>
                <a:gd name="T3" fmla="*/ 3 h 9"/>
                <a:gd name="T4" fmla="*/ 2 w 7"/>
                <a:gd name="T5" fmla="*/ 9 h 9"/>
                <a:gd name="T6" fmla="*/ 2 w 7"/>
                <a:gd name="T7" fmla="*/ 9 h 9"/>
                <a:gd name="T8" fmla="*/ 7 w 7"/>
                <a:gd name="T9" fmla="*/ 3 h 9"/>
                <a:gd name="T10" fmla="*/ 7 w 7"/>
                <a:gd name="T11" fmla="*/ 3 h 9"/>
                <a:gd name="T12" fmla="*/ 7 w 7"/>
                <a:gd name="T13" fmla="*/ 2 h 9"/>
                <a:gd name="T14" fmla="*/ 7 w 7"/>
                <a:gd name="T15" fmla="*/ 2 h 9"/>
                <a:gd name="T16" fmla="*/ 7 w 7"/>
                <a:gd name="T17" fmla="*/ 2 h 9"/>
                <a:gd name="T18" fmla="*/ 0 w 7"/>
                <a:gd name="T19" fmla="*/ 1 h 9"/>
                <a:gd name="T20" fmla="*/ 0 w 7"/>
                <a:gd name="T21" fmla="*/ 1 h 9"/>
                <a:gd name="T22" fmla="*/ 0 w 7"/>
                <a:gd name="T23" fmla="*/ 1 h 9"/>
                <a:gd name="T24" fmla="*/ 0 w 7"/>
                <a:gd name="T25" fmla="*/ 1 h 9"/>
                <a:gd name="T26" fmla="*/ 0 w 7"/>
                <a:gd name="T27" fmla="*/ 1 h 9"/>
                <a:gd name="T28" fmla="*/ 0 w 7"/>
                <a:gd name="T29" fmla="*/ 1 h 9"/>
                <a:gd name="T30" fmla="*/ 1 w 7"/>
                <a:gd name="T31" fmla="*/ 1 h 9"/>
                <a:gd name="T32" fmla="*/ 1 w 7"/>
                <a:gd name="T33" fmla="*/ 1 h 9"/>
                <a:gd name="T34" fmla="*/ 1 w 7"/>
                <a:gd name="T35" fmla="*/ 1 h 9"/>
                <a:gd name="T36" fmla="*/ 1 w 7"/>
                <a:gd name="T37" fmla="*/ 1 h 9"/>
                <a:gd name="T38" fmla="*/ 1 w 7"/>
                <a:gd name="T39" fmla="*/ 1 h 9"/>
                <a:gd name="T40" fmla="*/ 1 w 7"/>
                <a:gd name="T41" fmla="*/ 1 h 9"/>
                <a:gd name="T42" fmla="*/ 1 w 7"/>
                <a:gd name="T43" fmla="*/ 1 h 9"/>
                <a:gd name="T44" fmla="*/ 1 w 7"/>
                <a:gd name="T45" fmla="*/ 1 h 9"/>
                <a:gd name="T46" fmla="*/ 1 w 7"/>
                <a:gd name="T47" fmla="*/ 1 h 9"/>
                <a:gd name="T48" fmla="*/ 4 w 7"/>
                <a:gd name="T49" fmla="*/ 0 h 9"/>
                <a:gd name="T50" fmla="*/ 4 w 7"/>
                <a:gd name="T51" fmla="*/ 0 h 9"/>
                <a:gd name="T52" fmla="*/ 4 w 7"/>
                <a:gd name="T53" fmla="*/ 0 h 9"/>
                <a:gd name="T54" fmla="*/ 4 w 7"/>
                <a:gd name="T55" fmla="*/ 0 h 9"/>
                <a:gd name="T56" fmla="*/ 4 w 7"/>
                <a:gd name="T57" fmla="*/ 0 h 9"/>
                <a:gd name="T58" fmla="*/ 4 w 7"/>
                <a:gd name="T59" fmla="*/ 0 h 9"/>
                <a:gd name="T60" fmla="*/ 4 w 7"/>
                <a:gd name="T61" fmla="*/ 0 h 9"/>
                <a:gd name="T62" fmla="*/ 4 w 7"/>
                <a:gd name="T63" fmla="*/ 0 h 9"/>
                <a:gd name="T64" fmla="*/ 4 w 7"/>
                <a:gd name="T65" fmla="*/ 0 h 9"/>
                <a:gd name="T66" fmla="*/ 5 w 7"/>
                <a:gd name="T67" fmla="*/ 0 h 9"/>
                <a:gd name="T68" fmla="*/ 4 w 7"/>
                <a:gd name="T69" fmla="*/ 0 h 9"/>
                <a:gd name="T70" fmla="*/ 5 w 7"/>
                <a:gd name="T71" fmla="*/ 0 h 9"/>
                <a:gd name="T72" fmla="*/ 6 w 7"/>
                <a:gd name="T73" fmla="*/ 0 h 9"/>
                <a:gd name="T74" fmla="*/ 5 w 7"/>
                <a:gd name="T75" fmla="*/ 0 h 9"/>
                <a:gd name="T76" fmla="*/ 6 w 7"/>
                <a:gd name="T77" fmla="*/ 0 h 9"/>
                <a:gd name="T78" fmla="*/ 6 w 7"/>
                <a:gd name="T79" fmla="*/ 0 h 9"/>
                <a:gd name="T80" fmla="*/ 6 w 7"/>
                <a:gd name="T81" fmla="*/ 0 h 9"/>
                <a:gd name="T82" fmla="*/ 6 w 7"/>
                <a:gd name="T83" fmla="*/ 0 h 9"/>
                <a:gd name="T84" fmla="*/ 6 w 7"/>
                <a:gd name="T8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 h="9">
                  <a:moveTo>
                    <a:pt x="7" y="3"/>
                  </a:moveTo>
                  <a:cubicBezTo>
                    <a:pt x="7" y="3"/>
                    <a:pt x="7" y="3"/>
                    <a:pt x="7" y="3"/>
                  </a:cubicBezTo>
                  <a:cubicBezTo>
                    <a:pt x="6" y="5"/>
                    <a:pt x="3" y="6"/>
                    <a:pt x="2" y="9"/>
                  </a:cubicBezTo>
                  <a:cubicBezTo>
                    <a:pt x="2" y="9"/>
                    <a:pt x="2" y="9"/>
                    <a:pt x="2" y="9"/>
                  </a:cubicBezTo>
                  <a:cubicBezTo>
                    <a:pt x="3" y="6"/>
                    <a:pt x="6" y="5"/>
                    <a:pt x="7" y="3"/>
                  </a:cubicBezTo>
                  <a:cubicBezTo>
                    <a:pt x="7" y="3"/>
                    <a:pt x="7" y="3"/>
                    <a:pt x="7" y="3"/>
                  </a:cubicBezTo>
                  <a:moveTo>
                    <a:pt x="7" y="2"/>
                  </a:moveTo>
                  <a:cubicBezTo>
                    <a:pt x="7" y="2"/>
                    <a:pt x="7" y="2"/>
                    <a:pt x="7" y="2"/>
                  </a:cubicBezTo>
                  <a:cubicBezTo>
                    <a:pt x="7" y="2"/>
                    <a:pt x="7" y="2"/>
                    <a:pt x="7"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moveTo>
                    <a:pt x="5" y="0"/>
                  </a:moveTo>
                  <a:cubicBezTo>
                    <a:pt x="5" y="0"/>
                    <a:pt x="4" y="0"/>
                    <a:pt x="4" y="0"/>
                  </a:cubicBezTo>
                  <a:cubicBezTo>
                    <a:pt x="4" y="0"/>
                    <a:pt x="5" y="0"/>
                    <a:pt x="5" y="0"/>
                  </a:cubicBezTo>
                  <a:moveTo>
                    <a:pt x="6" y="0"/>
                  </a:moveTo>
                  <a:cubicBezTo>
                    <a:pt x="5" y="0"/>
                    <a:pt x="5" y="0"/>
                    <a:pt x="5" y="0"/>
                  </a:cubicBezTo>
                  <a:cubicBezTo>
                    <a:pt x="5" y="0"/>
                    <a:pt x="5" y="0"/>
                    <a:pt x="6" y="0"/>
                  </a:cubicBezTo>
                  <a:moveTo>
                    <a:pt x="6" y="0"/>
                  </a:moveTo>
                  <a:cubicBezTo>
                    <a:pt x="6" y="0"/>
                    <a:pt x="6" y="0"/>
                    <a:pt x="6" y="0"/>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15" name="Freeform 511"/>
            <p:cNvSpPr>
              <a:spLocks noEditPoints="1"/>
            </p:cNvSpPr>
            <p:nvPr/>
          </p:nvSpPr>
          <p:spPr bwMode="auto">
            <a:xfrm>
              <a:off x="1355" y="835"/>
              <a:ext cx="3" cy="2"/>
            </a:xfrm>
            <a:custGeom>
              <a:avLst/>
              <a:gdLst>
                <a:gd name="T0" fmla="*/ 1 w 2"/>
                <a:gd name="T1" fmla="*/ 0 h 1"/>
                <a:gd name="T2" fmla="*/ 0 w 2"/>
                <a:gd name="T3" fmla="*/ 1 h 1"/>
                <a:gd name="T4" fmla="*/ 1 w 2"/>
                <a:gd name="T5" fmla="*/ 0 h 1"/>
                <a:gd name="T6" fmla="*/ 1 w 2"/>
                <a:gd name="T7" fmla="*/ 0 h 1"/>
                <a:gd name="T8" fmla="*/ 1 w 2"/>
                <a:gd name="T9" fmla="*/ 0 h 1"/>
                <a:gd name="T10" fmla="*/ 2 w 2"/>
                <a:gd name="T11" fmla="*/ 0 h 1"/>
                <a:gd name="T12" fmla="*/ 1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0"/>
                  </a:moveTo>
                  <a:cubicBezTo>
                    <a:pt x="1" y="1"/>
                    <a:pt x="0" y="1"/>
                    <a:pt x="0" y="1"/>
                  </a:cubicBezTo>
                  <a:cubicBezTo>
                    <a:pt x="0" y="1"/>
                    <a:pt x="1" y="1"/>
                    <a:pt x="1" y="0"/>
                  </a:cubicBezTo>
                  <a:moveTo>
                    <a:pt x="1" y="0"/>
                  </a:moveTo>
                  <a:cubicBezTo>
                    <a:pt x="1" y="0"/>
                    <a:pt x="1" y="0"/>
                    <a:pt x="1" y="0"/>
                  </a:cubicBezTo>
                  <a:cubicBezTo>
                    <a:pt x="1" y="0"/>
                    <a:pt x="1" y="0"/>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16" name="Freeform 512"/>
            <p:cNvSpPr>
              <a:spLocks noEditPoints="1"/>
            </p:cNvSpPr>
            <p:nvPr/>
          </p:nvSpPr>
          <p:spPr bwMode="auto">
            <a:xfrm>
              <a:off x="1344" y="835"/>
              <a:ext cx="14" cy="7"/>
            </a:xfrm>
            <a:custGeom>
              <a:avLst/>
              <a:gdLst>
                <a:gd name="T0" fmla="*/ 8 w 10"/>
                <a:gd name="T1" fmla="*/ 1 h 5"/>
                <a:gd name="T2" fmla="*/ 9 w 10"/>
                <a:gd name="T3" fmla="*/ 0 h 5"/>
                <a:gd name="T4" fmla="*/ 8 w 10"/>
                <a:gd name="T5" fmla="*/ 1 h 5"/>
                <a:gd name="T6" fmla="*/ 9 w 10"/>
                <a:gd name="T7" fmla="*/ 0 h 5"/>
                <a:gd name="T8" fmla="*/ 7 w 10"/>
                <a:gd name="T9" fmla="*/ 1 h 5"/>
                <a:gd name="T10" fmla="*/ 7 w 10"/>
                <a:gd name="T11" fmla="*/ 1 h 5"/>
                <a:gd name="T12" fmla="*/ 7 w 10"/>
                <a:gd name="T13" fmla="*/ 1 h 5"/>
                <a:gd name="T14" fmla="*/ 7 w 10"/>
                <a:gd name="T15" fmla="*/ 1 h 5"/>
                <a:gd name="T16" fmla="*/ 7 w 10"/>
                <a:gd name="T17" fmla="*/ 1 h 5"/>
                <a:gd name="T18" fmla="*/ 0 w 10"/>
                <a:gd name="T19" fmla="*/ 5 h 5"/>
                <a:gd name="T20" fmla="*/ 1 w 10"/>
                <a:gd name="T21" fmla="*/ 5 h 5"/>
                <a:gd name="T22" fmla="*/ 8 w 10"/>
                <a:gd name="T23" fmla="*/ 1 h 5"/>
                <a:gd name="T24" fmla="*/ 10 w 10"/>
                <a:gd name="T25" fmla="*/ 0 h 5"/>
                <a:gd name="T26" fmla="*/ 10 w 10"/>
                <a:gd name="T27" fmla="*/ 0 h 5"/>
                <a:gd name="T28" fmla="*/ 10 w 10"/>
                <a:gd name="T29" fmla="*/ 0 h 5"/>
                <a:gd name="T30" fmla="*/ 9 w 10"/>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5">
                  <a:moveTo>
                    <a:pt x="8" y="1"/>
                  </a:moveTo>
                  <a:cubicBezTo>
                    <a:pt x="8" y="1"/>
                    <a:pt x="9" y="1"/>
                    <a:pt x="9" y="0"/>
                  </a:cubicBezTo>
                  <a:cubicBezTo>
                    <a:pt x="9" y="1"/>
                    <a:pt x="8" y="1"/>
                    <a:pt x="8" y="1"/>
                  </a:cubicBezTo>
                  <a:moveTo>
                    <a:pt x="9" y="0"/>
                  </a:moveTo>
                  <a:cubicBezTo>
                    <a:pt x="9" y="0"/>
                    <a:pt x="8" y="0"/>
                    <a:pt x="7" y="1"/>
                  </a:cubicBezTo>
                  <a:cubicBezTo>
                    <a:pt x="7" y="1"/>
                    <a:pt x="7" y="1"/>
                    <a:pt x="7" y="1"/>
                  </a:cubicBezTo>
                  <a:cubicBezTo>
                    <a:pt x="7" y="1"/>
                    <a:pt x="7" y="1"/>
                    <a:pt x="7" y="1"/>
                  </a:cubicBezTo>
                  <a:cubicBezTo>
                    <a:pt x="7" y="1"/>
                    <a:pt x="7" y="1"/>
                    <a:pt x="7" y="1"/>
                  </a:cubicBezTo>
                  <a:cubicBezTo>
                    <a:pt x="7" y="1"/>
                    <a:pt x="7" y="1"/>
                    <a:pt x="7" y="1"/>
                  </a:cubicBezTo>
                  <a:cubicBezTo>
                    <a:pt x="7" y="1"/>
                    <a:pt x="1" y="2"/>
                    <a:pt x="0" y="5"/>
                  </a:cubicBezTo>
                  <a:cubicBezTo>
                    <a:pt x="0" y="5"/>
                    <a:pt x="0" y="5"/>
                    <a:pt x="1" y="5"/>
                  </a:cubicBezTo>
                  <a:cubicBezTo>
                    <a:pt x="2" y="5"/>
                    <a:pt x="4" y="5"/>
                    <a:pt x="8" y="1"/>
                  </a:cubicBezTo>
                  <a:cubicBezTo>
                    <a:pt x="9" y="1"/>
                    <a:pt x="9" y="0"/>
                    <a:pt x="10" y="0"/>
                  </a:cubicBezTo>
                  <a:cubicBezTo>
                    <a:pt x="10" y="0"/>
                    <a:pt x="10" y="0"/>
                    <a:pt x="10" y="0"/>
                  </a:cubicBezTo>
                  <a:cubicBezTo>
                    <a:pt x="10" y="0"/>
                    <a:pt x="10" y="0"/>
                    <a:pt x="10"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17" name="Freeform 513"/>
            <p:cNvSpPr>
              <a:spLocks noEditPoints="1"/>
            </p:cNvSpPr>
            <p:nvPr/>
          </p:nvSpPr>
          <p:spPr bwMode="auto">
            <a:xfrm>
              <a:off x="1354" y="835"/>
              <a:ext cx="10" cy="9"/>
            </a:xfrm>
            <a:custGeom>
              <a:avLst/>
              <a:gdLst>
                <a:gd name="T0" fmla="*/ 6 w 7"/>
                <a:gd name="T1" fmla="*/ 2 h 6"/>
                <a:gd name="T2" fmla="*/ 5 w 7"/>
                <a:gd name="T3" fmla="*/ 4 h 6"/>
                <a:gd name="T4" fmla="*/ 6 w 7"/>
                <a:gd name="T5" fmla="*/ 4 h 6"/>
                <a:gd name="T6" fmla="*/ 7 w 7"/>
                <a:gd name="T7" fmla="*/ 3 h 6"/>
                <a:gd name="T8" fmla="*/ 7 w 7"/>
                <a:gd name="T9" fmla="*/ 2 h 6"/>
                <a:gd name="T10" fmla="*/ 6 w 7"/>
                <a:gd name="T11" fmla="*/ 2 h 6"/>
                <a:gd name="T12" fmla="*/ 3 w 7"/>
                <a:gd name="T13" fmla="*/ 0 h 6"/>
                <a:gd name="T14" fmla="*/ 3 w 7"/>
                <a:gd name="T15" fmla="*/ 0 h 6"/>
                <a:gd name="T16" fmla="*/ 0 w 7"/>
                <a:gd name="T17" fmla="*/ 6 h 6"/>
                <a:gd name="T18" fmla="*/ 5 w 7"/>
                <a:gd name="T19" fmla="*/ 1 h 6"/>
                <a:gd name="T20" fmla="*/ 5 w 7"/>
                <a:gd name="T21" fmla="*/ 1 h 6"/>
                <a:gd name="T22" fmla="*/ 3 w 7"/>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6">
                  <a:moveTo>
                    <a:pt x="6" y="2"/>
                  </a:moveTo>
                  <a:cubicBezTo>
                    <a:pt x="6" y="2"/>
                    <a:pt x="6" y="3"/>
                    <a:pt x="5" y="4"/>
                  </a:cubicBezTo>
                  <a:cubicBezTo>
                    <a:pt x="5" y="4"/>
                    <a:pt x="6" y="4"/>
                    <a:pt x="6" y="4"/>
                  </a:cubicBezTo>
                  <a:cubicBezTo>
                    <a:pt x="6" y="4"/>
                    <a:pt x="7" y="4"/>
                    <a:pt x="7" y="3"/>
                  </a:cubicBezTo>
                  <a:cubicBezTo>
                    <a:pt x="7" y="2"/>
                    <a:pt x="7" y="2"/>
                    <a:pt x="7" y="2"/>
                  </a:cubicBezTo>
                  <a:cubicBezTo>
                    <a:pt x="6" y="2"/>
                    <a:pt x="6" y="2"/>
                    <a:pt x="6" y="2"/>
                  </a:cubicBezTo>
                  <a:moveTo>
                    <a:pt x="3" y="0"/>
                  </a:moveTo>
                  <a:cubicBezTo>
                    <a:pt x="3" y="0"/>
                    <a:pt x="3" y="0"/>
                    <a:pt x="3" y="0"/>
                  </a:cubicBezTo>
                  <a:cubicBezTo>
                    <a:pt x="3" y="0"/>
                    <a:pt x="0" y="5"/>
                    <a:pt x="0" y="6"/>
                  </a:cubicBezTo>
                  <a:cubicBezTo>
                    <a:pt x="0" y="6"/>
                    <a:pt x="3" y="3"/>
                    <a:pt x="5" y="1"/>
                  </a:cubicBezTo>
                  <a:cubicBezTo>
                    <a:pt x="5" y="1"/>
                    <a:pt x="5" y="1"/>
                    <a:pt x="5"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18" name="Freeform 514"/>
            <p:cNvSpPr>
              <a:spLocks noEditPoints="1"/>
            </p:cNvSpPr>
            <p:nvPr/>
          </p:nvSpPr>
          <p:spPr bwMode="auto">
            <a:xfrm>
              <a:off x="1329" y="762"/>
              <a:ext cx="22" cy="27"/>
            </a:xfrm>
            <a:custGeom>
              <a:avLst/>
              <a:gdLst>
                <a:gd name="T0" fmla="*/ 4 w 15"/>
                <a:gd name="T1" fmla="*/ 16 h 18"/>
                <a:gd name="T2" fmla="*/ 2 w 15"/>
                <a:gd name="T3" fmla="*/ 18 h 18"/>
                <a:gd name="T4" fmla="*/ 3 w 15"/>
                <a:gd name="T5" fmla="*/ 18 h 18"/>
                <a:gd name="T6" fmla="*/ 3 w 15"/>
                <a:gd name="T7" fmla="*/ 18 h 18"/>
                <a:gd name="T8" fmla="*/ 3 w 15"/>
                <a:gd name="T9" fmla="*/ 18 h 18"/>
                <a:gd name="T10" fmla="*/ 3 w 15"/>
                <a:gd name="T11" fmla="*/ 18 h 18"/>
                <a:gd name="T12" fmla="*/ 4 w 15"/>
                <a:gd name="T13" fmla="*/ 16 h 18"/>
                <a:gd name="T14" fmla="*/ 7 w 15"/>
                <a:gd name="T15" fmla="*/ 14 h 18"/>
                <a:gd name="T16" fmla="*/ 5 w 15"/>
                <a:gd name="T17" fmla="*/ 15 h 18"/>
                <a:gd name="T18" fmla="*/ 5 w 15"/>
                <a:gd name="T19" fmla="*/ 16 h 18"/>
                <a:gd name="T20" fmla="*/ 5 w 15"/>
                <a:gd name="T21" fmla="*/ 17 h 18"/>
                <a:gd name="T22" fmla="*/ 7 w 15"/>
                <a:gd name="T23" fmla="*/ 17 h 18"/>
                <a:gd name="T24" fmla="*/ 7 w 15"/>
                <a:gd name="T25" fmla="*/ 14 h 18"/>
                <a:gd name="T26" fmla="*/ 15 w 15"/>
                <a:gd name="T27" fmla="*/ 13 h 18"/>
                <a:gd name="T28" fmla="*/ 15 w 15"/>
                <a:gd name="T29" fmla="*/ 17 h 18"/>
                <a:gd name="T30" fmla="*/ 15 w 15"/>
                <a:gd name="T31" fmla="*/ 13 h 18"/>
                <a:gd name="T32" fmla="*/ 15 w 15"/>
                <a:gd name="T33" fmla="*/ 13 h 18"/>
                <a:gd name="T34" fmla="*/ 9 w 15"/>
                <a:gd name="T35" fmla="*/ 12 h 18"/>
                <a:gd name="T36" fmla="*/ 8 w 15"/>
                <a:gd name="T37" fmla="*/ 13 h 18"/>
                <a:gd name="T38" fmla="*/ 8 w 15"/>
                <a:gd name="T39" fmla="*/ 16 h 18"/>
                <a:gd name="T40" fmla="*/ 9 w 15"/>
                <a:gd name="T41" fmla="*/ 16 h 18"/>
                <a:gd name="T42" fmla="*/ 9 w 15"/>
                <a:gd name="T43" fmla="*/ 12 h 18"/>
                <a:gd name="T44" fmla="*/ 14 w 15"/>
                <a:gd name="T45" fmla="*/ 11 h 18"/>
                <a:gd name="T46" fmla="*/ 14 w 15"/>
                <a:gd name="T47" fmla="*/ 12 h 18"/>
                <a:gd name="T48" fmla="*/ 14 w 15"/>
                <a:gd name="T49" fmla="*/ 15 h 18"/>
                <a:gd name="T50" fmla="*/ 14 w 15"/>
                <a:gd name="T51" fmla="*/ 17 h 18"/>
                <a:gd name="T52" fmla="*/ 14 w 15"/>
                <a:gd name="T53" fmla="*/ 18 h 18"/>
                <a:gd name="T54" fmla="*/ 14 w 15"/>
                <a:gd name="T55" fmla="*/ 18 h 18"/>
                <a:gd name="T56" fmla="*/ 15 w 15"/>
                <a:gd name="T57" fmla="*/ 18 h 18"/>
                <a:gd name="T58" fmla="*/ 15 w 15"/>
                <a:gd name="T59" fmla="*/ 13 h 18"/>
                <a:gd name="T60" fmla="*/ 14 w 15"/>
                <a:gd name="T61" fmla="*/ 11 h 18"/>
                <a:gd name="T62" fmla="*/ 11 w 15"/>
                <a:gd name="T63" fmla="*/ 11 h 18"/>
                <a:gd name="T64" fmla="*/ 11 w 15"/>
                <a:gd name="T65" fmla="*/ 12 h 18"/>
                <a:gd name="T66" fmla="*/ 10 w 15"/>
                <a:gd name="T67" fmla="*/ 12 h 18"/>
                <a:gd name="T68" fmla="*/ 10 w 15"/>
                <a:gd name="T69" fmla="*/ 15 h 18"/>
                <a:gd name="T70" fmla="*/ 10 w 15"/>
                <a:gd name="T71" fmla="*/ 16 h 18"/>
                <a:gd name="T72" fmla="*/ 10 w 15"/>
                <a:gd name="T73" fmla="*/ 16 h 18"/>
                <a:gd name="T74" fmla="*/ 12 w 15"/>
                <a:gd name="T75" fmla="*/ 16 h 18"/>
                <a:gd name="T76" fmla="*/ 12 w 15"/>
                <a:gd name="T77" fmla="*/ 14 h 18"/>
                <a:gd name="T78" fmla="*/ 11 w 15"/>
                <a:gd name="T79" fmla="*/ 11 h 18"/>
                <a:gd name="T80" fmla="*/ 4 w 15"/>
                <a:gd name="T81" fmla="*/ 0 h 18"/>
                <a:gd name="T82" fmla="*/ 8 w 15"/>
                <a:gd name="T83" fmla="*/ 5 h 18"/>
                <a:gd name="T84" fmla="*/ 10 w 15"/>
                <a:gd name="T85" fmla="*/ 7 h 18"/>
                <a:gd name="T86" fmla="*/ 6 w 15"/>
                <a:gd name="T87" fmla="*/ 9 h 18"/>
                <a:gd name="T88" fmla="*/ 7 w 15"/>
                <a:gd name="T89" fmla="*/ 10 h 18"/>
                <a:gd name="T90" fmla="*/ 8 w 15"/>
                <a:gd name="T91" fmla="*/ 10 h 18"/>
                <a:gd name="T92" fmla="*/ 9 w 15"/>
                <a:gd name="T93" fmla="*/ 10 h 18"/>
                <a:gd name="T94" fmla="*/ 10 w 15"/>
                <a:gd name="T95" fmla="*/ 10 h 18"/>
                <a:gd name="T96" fmla="*/ 12 w 15"/>
                <a:gd name="T97" fmla="*/ 11 h 18"/>
                <a:gd name="T98" fmla="*/ 13 w 15"/>
                <a:gd name="T99" fmla="*/ 16 h 18"/>
                <a:gd name="T100" fmla="*/ 13 w 15"/>
                <a:gd name="T101" fmla="*/ 17 h 18"/>
                <a:gd name="T102" fmla="*/ 13 w 15"/>
                <a:gd name="T103" fmla="*/ 12 h 18"/>
                <a:gd name="T104" fmla="*/ 14 w 15"/>
                <a:gd name="T105" fmla="*/ 10 h 18"/>
                <a:gd name="T106" fmla="*/ 14 w 15"/>
                <a:gd name="T107" fmla="*/ 11 h 18"/>
                <a:gd name="T108" fmla="*/ 14 w 15"/>
                <a:gd name="T109" fmla="*/ 11 h 18"/>
                <a:gd name="T110" fmla="*/ 15 w 15"/>
                <a:gd name="T111" fmla="*/ 11 h 18"/>
                <a:gd name="T112" fmla="*/ 14 w 15"/>
                <a:gd name="T113" fmla="*/ 6 h 18"/>
                <a:gd name="T114" fmla="*/ 5 w 15"/>
                <a:gd name="T115" fmla="*/ 0 h 18"/>
                <a:gd name="T116" fmla="*/ 4 w 15"/>
                <a:gd name="T1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 h="18">
                  <a:moveTo>
                    <a:pt x="4" y="16"/>
                  </a:moveTo>
                  <a:cubicBezTo>
                    <a:pt x="2" y="17"/>
                    <a:pt x="2" y="18"/>
                    <a:pt x="2" y="18"/>
                  </a:cubicBezTo>
                  <a:cubicBezTo>
                    <a:pt x="3" y="18"/>
                    <a:pt x="3" y="18"/>
                    <a:pt x="3" y="18"/>
                  </a:cubicBezTo>
                  <a:cubicBezTo>
                    <a:pt x="3" y="18"/>
                    <a:pt x="3" y="18"/>
                    <a:pt x="3" y="18"/>
                  </a:cubicBezTo>
                  <a:cubicBezTo>
                    <a:pt x="3" y="18"/>
                    <a:pt x="3" y="18"/>
                    <a:pt x="3" y="18"/>
                  </a:cubicBezTo>
                  <a:cubicBezTo>
                    <a:pt x="3" y="18"/>
                    <a:pt x="3" y="18"/>
                    <a:pt x="3" y="18"/>
                  </a:cubicBezTo>
                  <a:cubicBezTo>
                    <a:pt x="3" y="17"/>
                    <a:pt x="3" y="16"/>
                    <a:pt x="4" y="16"/>
                  </a:cubicBezTo>
                  <a:moveTo>
                    <a:pt x="7" y="14"/>
                  </a:moveTo>
                  <a:cubicBezTo>
                    <a:pt x="6" y="14"/>
                    <a:pt x="6" y="15"/>
                    <a:pt x="5" y="15"/>
                  </a:cubicBezTo>
                  <a:cubicBezTo>
                    <a:pt x="5" y="16"/>
                    <a:pt x="5" y="16"/>
                    <a:pt x="5" y="16"/>
                  </a:cubicBezTo>
                  <a:cubicBezTo>
                    <a:pt x="5" y="17"/>
                    <a:pt x="5" y="17"/>
                    <a:pt x="5" y="17"/>
                  </a:cubicBezTo>
                  <a:cubicBezTo>
                    <a:pt x="5" y="17"/>
                    <a:pt x="6" y="17"/>
                    <a:pt x="7" y="17"/>
                  </a:cubicBezTo>
                  <a:cubicBezTo>
                    <a:pt x="7" y="16"/>
                    <a:pt x="7" y="15"/>
                    <a:pt x="7" y="14"/>
                  </a:cubicBezTo>
                  <a:moveTo>
                    <a:pt x="15" y="13"/>
                  </a:moveTo>
                  <a:cubicBezTo>
                    <a:pt x="15" y="14"/>
                    <a:pt x="15" y="16"/>
                    <a:pt x="15" y="17"/>
                  </a:cubicBezTo>
                  <a:cubicBezTo>
                    <a:pt x="15" y="16"/>
                    <a:pt x="15" y="15"/>
                    <a:pt x="15" y="13"/>
                  </a:cubicBezTo>
                  <a:cubicBezTo>
                    <a:pt x="15" y="13"/>
                    <a:pt x="15" y="13"/>
                    <a:pt x="15" y="13"/>
                  </a:cubicBezTo>
                  <a:moveTo>
                    <a:pt x="9" y="12"/>
                  </a:moveTo>
                  <a:cubicBezTo>
                    <a:pt x="9" y="13"/>
                    <a:pt x="9" y="13"/>
                    <a:pt x="8" y="13"/>
                  </a:cubicBezTo>
                  <a:cubicBezTo>
                    <a:pt x="8" y="14"/>
                    <a:pt x="8" y="15"/>
                    <a:pt x="8" y="16"/>
                  </a:cubicBezTo>
                  <a:cubicBezTo>
                    <a:pt x="8" y="16"/>
                    <a:pt x="9" y="16"/>
                    <a:pt x="9" y="16"/>
                  </a:cubicBezTo>
                  <a:cubicBezTo>
                    <a:pt x="9" y="15"/>
                    <a:pt x="9" y="14"/>
                    <a:pt x="9" y="12"/>
                  </a:cubicBezTo>
                  <a:moveTo>
                    <a:pt x="14" y="11"/>
                  </a:moveTo>
                  <a:cubicBezTo>
                    <a:pt x="14" y="11"/>
                    <a:pt x="14" y="12"/>
                    <a:pt x="14" y="12"/>
                  </a:cubicBezTo>
                  <a:cubicBezTo>
                    <a:pt x="14" y="12"/>
                    <a:pt x="14" y="15"/>
                    <a:pt x="14" y="15"/>
                  </a:cubicBezTo>
                  <a:cubicBezTo>
                    <a:pt x="14" y="16"/>
                    <a:pt x="14" y="16"/>
                    <a:pt x="14" y="17"/>
                  </a:cubicBezTo>
                  <a:cubicBezTo>
                    <a:pt x="14" y="18"/>
                    <a:pt x="14" y="18"/>
                    <a:pt x="14" y="18"/>
                  </a:cubicBezTo>
                  <a:cubicBezTo>
                    <a:pt x="14" y="18"/>
                    <a:pt x="14" y="18"/>
                    <a:pt x="14" y="18"/>
                  </a:cubicBezTo>
                  <a:cubicBezTo>
                    <a:pt x="14" y="18"/>
                    <a:pt x="15" y="18"/>
                    <a:pt x="15" y="18"/>
                  </a:cubicBezTo>
                  <a:cubicBezTo>
                    <a:pt x="15" y="16"/>
                    <a:pt x="15" y="13"/>
                    <a:pt x="15" y="13"/>
                  </a:cubicBezTo>
                  <a:cubicBezTo>
                    <a:pt x="15" y="12"/>
                    <a:pt x="15" y="11"/>
                    <a:pt x="14" y="11"/>
                  </a:cubicBezTo>
                  <a:moveTo>
                    <a:pt x="11" y="11"/>
                  </a:moveTo>
                  <a:cubicBezTo>
                    <a:pt x="11" y="11"/>
                    <a:pt x="11" y="12"/>
                    <a:pt x="11" y="12"/>
                  </a:cubicBezTo>
                  <a:cubicBezTo>
                    <a:pt x="11" y="12"/>
                    <a:pt x="10" y="12"/>
                    <a:pt x="10" y="12"/>
                  </a:cubicBezTo>
                  <a:cubicBezTo>
                    <a:pt x="10" y="13"/>
                    <a:pt x="10" y="15"/>
                    <a:pt x="10" y="15"/>
                  </a:cubicBezTo>
                  <a:cubicBezTo>
                    <a:pt x="10" y="15"/>
                    <a:pt x="10" y="16"/>
                    <a:pt x="10" y="16"/>
                  </a:cubicBezTo>
                  <a:cubicBezTo>
                    <a:pt x="10" y="16"/>
                    <a:pt x="10" y="16"/>
                    <a:pt x="10" y="16"/>
                  </a:cubicBezTo>
                  <a:cubicBezTo>
                    <a:pt x="11" y="16"/>
                    <a:pt x="11" y="16"/>
                    <a:pt x="12" y="16"/>
                  </a:cubicBezTo>
                  <a:cubicBezTo>
                    <a:pt x="12" y="15"/>
                    <a:pt x="12" y="14"/>
                    <a:pt x="12" y="14"/>
                  </a:cubicBezTo>
                  <a:cubicBezTo>
                    <a:pt x="12" y="11"/>
                    <a:pt x="11" y="11"/>
                    <a:pt x="11" y="11"/>
                  </a:cubicBezTo>
                  <a:moveTo>
                    <a:pt x="4" y="0"/>
                  </a:moveTo>
                  <a:cubicBezTo>
                    <a:pt x="0" y="0"/>
                    <a:pt x="8" y="5"/>
                    <a:pt x="8" y="5"/>
                  </a:cubicBezTo>
                  <a:cubicBezTo>
                    <a:pt x="7" y="7"/>
                    <a:pt x="10" y="7"/>
                    <a:pt x="10" y="7"/>
                  </a:cubicBezTo>
                  <a:cubicBezTo>
                    <a:pt x="8" y="8"/>
                    <a:pt x="7" y="9"/>
                    <a:pt x="6" y="9"/>
                  </a:cubicBezTo>
                  <a:cubicBezTo>
                    <a:pt x="7" y="10"/>
                    <a:pt x="7" y="10"/>
                    <a:pt x="7" y="10"/>
                  </a:cubicBezTo>
                  <a:cubicBezTo>
                    <a:pt x="7" y="10"/>
                    <a:pt x="8" y="10"/>
                    <a:pt x="8" y="10"/>
                  </a:cubicBezTo>
                  <a:cubicBezTo>
                    <a:pt x="8" y="10"/>
                    <a:pt x="9" y="10"/>
                    <a:pt x="9" y="10"/>
                  </a:cubicBezTo>
                  <a:cubicBezTo>
                    <a:pt x="10" y="10"/>
                    <a:pt x="10" y="10"/>
                    <a:pt x="10" y="10"/>
                  </a:cubicBezTo>
                  <a:cubicBezTo>
                    <a:pt x="11" y="10"/>
                    <a:pt x="12" y="10"/>
                    <a:pt x="12" y="11"/>
                  </a:cubicBezTo>
                  <a:cubicBezTo>
                    <a:pt x="12" y="11"/>
                    <a:pt x="13" y="11"/>
                    <a:pt x="13" y="16"/>
                  </a:cubicBezTo>
                  <a:cubicBezTo>
                    <a:pt x="13" y="16"/>
                    <a:pt x="13" y="17"/>
                    <a:pt x="13" y="17"/>
                  </a:cubicBezTo>
                  <a:cubicBezTo>
                    <a:pt x="13" y="14"/>
                    <a:pt x="13" y="12"/>
                    <a:pt x="13" y="12"/>
                  </a:cubicBezTo>
                  <a:cubicBezTo>
                    <a:pt x="13" y="11"/>
                    <a:pt x="13" y="10"/>
                    <a:pt x="14" y="10"/>
                  </a:cubicBezTo>
                  <a:cubicBezTo>
                    <a:pt x="14" y="10"/>
                    <a:pt x="14" y="11"/>
                    <a:pt x="14" y="11"/>
                  </a:cubicBezTo>
                  <a:cubicBezTo>
                    <a:pt x="14" y="11"/>
                    <a:pt x="14" y="11"/>
                    <a:pt x="14" y="11"/>
                  </a:cubicBezTo>
                  <a:cubicBezTo>
                    <a:pt x="15" y="11"/>
                    <a:pt x="15" y="11"/>
                    <a:pt x="15" y="11"/>
                  </a:cubicBezTo>
                  <a:cubicBezTo>
                    <a:pt x="15" y="9"/>
                    <a:pt x="14" y="8"/>
                    <a:pt x="14" y="6"/>
                  </a:cubicBezTo>
                  <a:cubicBezTo>
                    <a:pt x="10" y="0"/>
                    <a:pt x="5"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19" name="Freeform 515"/>
            <p:cNvSpPr/>
            <p:nvPr/>
          </p:nvSpPr>
          <p:spPr bwMode="auto">
            <a:xfrm>
              <a:off x="1332" y="789"/>
              <a:ext cx="2" cy="0"/>
            </a:xfrm>
            <a:custGeom>
              <a:avLst/>
              <a:gdLst>
                <a:gd name="T0" fmla="*/ 0 w 1"/>
                <a:gd name="T1" fmla="*/ 1 w 1"/>
                <a:gd name="T2" fmla="*/ 1 w 1"/>
                <a:gd name="T3" fmla="*/ 1 w 1"/>
                <a:gd name="T4" fmla="*/ 1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1" y="0"/>
                    <a:pt x="1" y="0"/>
                  </a:cubicBezTo>
                  <a:cubicBezTo>
                    <a:pt x="1" y="0"/>
                    <a:pt x="1" y="0"/>
                    <a:pt x="1" y="0"/>
                  </a:cubicBezTo>
                  <a:cubicBezTo>
                    <a:pt x="1" y="0"/>
                    <a:pt x="1" y="0"/>
                    <a:pt x="1" y="0"/>
                  </a:cubicBezTo>
                  <a:cubicBezTo>
                    <a:pt x="1" y="0"/>
                    <a:pt x="1"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20" name="Freeform 516"/>
            <p:cNvSpPr>
              <a:spLocks noEditPoints="1"/>
            </p:cNvSpPr>
            <p:nvPr/>
          </p:nvSpPr>
          <p:spPr bwMode="auto">
            <a:xfrm>
              <a:off x="1334" y="776"/>
              <a:ext cx="7" cy="13"/>
            </a:xfrm>
            <a:custGeom>
              <a:avLst/>
              <a:gdLst>
                <a:gd name="T0" fmla="*/ 2 w 5"/>
                <a:gd name="T1" fmla="*/ 6 h 9"/>
                <a:gd name="T2" fmla="*/ 1 w 5"/>
                <a:gd name="T3" fmla="*/ 7 h 9"/>
                <a:gd name="T4" fmla="*/ 0 w 5"/>
                <a:gd name="T5" fmla="*/ 9 h 9"/>
                <a:gd name="T6" fmla="*/ 0 w 5"/>
                <a:gd name="T7" fmla="*/ 9 h 9"/>
                <a:gd name="T8" fmla="*/ 2 w 5"/>
                <a:gd name="T9" fmla="*/ 8 h 9"/>
                <a:gd name="T10" fmla="*/ 2 w 5"/>
                <a:gd name="T11" fmla="*/ 7 h 9"/>
                <a:gd name="T12" fmla="*/ 2 w 5"/>
                <a:gd name="T13" fmla="*/ 6 h 9"/>
                <a:gd name="T14" fmla="*/ 5 w 5"/>
                <a:gd name="T15" fmla="*/ 4 h 9"/>
                <a:gd name="T16" fmla="*/ 4 w 5"/>
                <a:gd name="T17" fmla="*/ 5 h 9"/>
                <a:gd name="T18" fmla="*/ 4 w 5"/>
                <a:gd name="T19" fmla="*/ 8 h 9"/>
                <a:gd name="T20" fmla="*/ 5 w 5"/>
                <a:gd name="T21" fmla="*/ 7 h 9"/>
                <a:gd name="T22" fmla="*/ 5 w 5"/>
                <a:gd name="T23" fmla="*/ 4 h 9"/>
                <a:gd name="T24" fmla="*/ 3 w 5"/>
                <a:gd name="T25" fmla="*/ 0 h 9"/>
                <a:gd name="T26" fmla="*/ 3 w 5"/>
                <a:gd name="T27" fmla="*/ 1 h 9"/>
                <a:gd name="T28" fmla="*/ 4 w 5"/>
                <a:gd name="T29" fmla="*/ 1 h 9"/>
                <a:gd name="T30" fmla="*/ 5 w 5"/>
                <a:gd name="T31" fmla="*/ 1 h 9"/>
                <a:gd name="T32" fmla="*/ 4 w 5"/>
                <a:gd name="T33" fmla="*/ 1 h 9"/>
                <a:gd name="T34" fmla="*/ 3 w 5"/>
                <a:gd name="T3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9">
                  <a:moveTo>
                    <a:pt x="2" y="6"/>
                  </a:moveTo>
                  <a:cubicBezTo>
                    <a:pt x="1" y="6"/>
                    <a:pt x="1" y="7"/>
                    <a:pt x="1" y="7"/>
                  </a:cubicBezTo>
                  <a:cubicBezTo>
                    <a:pt x="0" y="7"/>
                    <a:pt x="0" y="8"/>
                    <a:pt x="0" y="9"/>
                  </a:cubicBezTo>
                  <a:cubicBezTo>
                    <a:pt x="0" y="9"/>
                    <a:pt x="0" y="9"/>
                    <a:pt x="0" y="9"/>
                  </a:cubicBezTo>
                  <a:cubicBezTo>
                    <a:pt x="1" y="9"/>
                    <a:pt x="1" y="8"/>
                    <a:pt x="2" y="8"/>
                  </a:cubicBezTo>
                  <a:cubicBezTo>
                    <a:pt x="2" y="8"/>
                    <a:pt x="2" y="8"/>
                    <a:pt x="2" y="7"/>
                  </a:cubicBezTo>
                  <a:cubicBezTo>
                    <a:pt x="2" y="7"/>
                    <a:pt x="2" y="7"/>
                    <a:pt x="2" y="6"/>
                  </a:cubicBezTo>
                  <a:moveTo>
                    <a:pt x="5" y="4"/>
                  </a:moveTo>
                  <a:cubicBezTo>
                    <a:pt x="5" y="4"/>
                    <a:pt x="4" y="4"/>
                    <a:pt x="4" y="5"/>
                  </a:cubicBezTo>
                  <a:cubicBezTo>
                    <a:pt x="4" y="6"/>
                    <a:pt x="4" y="7"/>
                    <a:pt x="4" y="8"/>
                  </a:cubicBezTo>
                  <a:cubicBezTo>
                    <a:pt x="4" y="7"/>
                    <a:pt x="5" y="7"/>
                    <a:pt x="5" y="7"/>
                  </a:cubicBezTo>
                  <a:cubicBezTo>
                    <a:pt x="5" y="6"/>
                    <a:pt x="5" y="5"/>
                    <a:pt x="5" y="4"/>
                  </a:cubicBezTo>
                  <a:moveTo>
                    <a:pt x="3" y="0"/>
                  </a:moveTo>
                  <a:cubicBezTo>
                    <a:pt x="2" y="1"/>
                    <a:pt x="3" y="1"/>
                    <a:pt x="3" y="1"/>
                  </a:cubicBezTo>
                  <a:cubicBezTo>
                    <a:pt x="4" y="1"/>
                    <a:pt x="4" y="1"/>
                    <a:pt x="4" y="1"/>
                  </a:cubicBezTo>
                  <a:cubicBezTo>
                    <a:pt x="5" y="1"/>
                    <a:pt x="5" y="1"/>
                    <a:pt x="5" y="1"/>
                  </a:cubicBezTo>
                  <a:cubicBezTo>
                    <a:pt x="5" y="1"/>
                    <a:pt x="4" y="1"/>
                    <a:pt x="4" y="1"/>
                  </a:cubicBezTo>
                  <a:cubicBezTo>
                    <a:pt x="4" y="1"/>
                    <a:pt x="4" y="1"/>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21" name="Freeform 517"/>
            <p:cNvSpPr>
              <a:spLocks noEditPoints="1"/>
            </p:cNvSpPr>
            <p:nvPr/>
          </p:nvSpPr>
          <p:spPr bwMode="auto">
            <a:xfrm>
              <a:off x="1342" y="777"/>
              <a:ext cx="6" cy="9"/>
            </a:xfrm>
            <a:custGeom>
              <a:avLst/>
              <a:gdLst>
                <a:gd name="T0" fmla="*/ 1 w 4"/>
                <a:gd name="T1" fmla="*/ 2 h 6"/>
                <a:gd name="T2" fmla="*/ 0 w 4"/>
                <a:gd name="T3" fmla="*/ 2 h 6"/>
                <a:gd name="T4" fmla="*/ 0 w 4"/>
                <a:gd name="T5" fmla="*/ 6 h 6"/>
                <a:gd name="T6" fmla="*/ 1 w 4"/>
                <a:gd name="T7" fmla="*/ 6 h 6"/>
                <a:gd name="T8" fmla="*/ 1 w 4"/>
                <a:gd name="T9" fmla="*/ 5 h 6"/>
                <a:gd name="T10" fmla="*/ 1 w 4"/>
                <a:gd name="T11" fmla="*/ 2 h 6"/>
                <a:gd name="T12" fmla="*/ 1 w 4"/>
                <a:gd name="T13" fmla="*/ 0 h 6"/>
                <a:gd name="T14" fmla="*/ 0 w 4"/>
                <a:gd name="T15" fmla="*/ 0 h 6"/>
                <a:gd name="T16" fmla="*/ 1 w 4"/>
                <a:gd name="T17" fmla="*/ 0 h 6"/>
                <a:gd name="T18" fmla="*/ 2 w 4"/>
                <a:gd name="T19" fmla="*/ 1 h 6"/>
                <a:gd name="T20" fmla="*/ 3 w 4"/>
                <a:gd name="T21" fmla="*/ 4 h 6"/>
                <a:gd name="T22" fmla="*/ 3 w 4"/>
                <a:gd name="T23" fmla="*/ 6 h 6"/>
                <a:gd name="T24" fmla="*/ 4 w 4"/>
                <a:gd name="T25" fmla="*/ 6 h 6"/>
                <a:gd name="T26" fmla="*/ 3 w 4"/>
                <a:gd name="T27" fmla="*/ 1 h 6"/>
                <a:gd name="T28" fmla="*/ 1 w 4"/>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6">
                  <a:moveTo>
                    <a:pt x="1" y="2"/>
                  </a:moveTo>
                  <a:cubicBezTo>
                    <a:pt x="1" y="2"/>
                    <a:pt x="1" y="2"/>
                    <a:pt x="0" y="2"/>
                  </a:cubicBezTo>
                  <a:cubicBezTo>
                    <a:pt x="0" y="4"/>
                    <a:pt x="0" y="5"/>
                    <a:pt x="0" y="6"/>
                  </a:cubicBezTo>
                  <a:cubicBezTo>
                    <a:pt x="0" y="6"/>
                    <a:pt x="1" y="6"/>
                    <a:pt x="1" y="6"/>
                  </a:cubicBezTo>
                  <a:cubicBezTo>
                    <a:pt x="1" y="6"/>
                    <a:pt x="1" y="5"/>
                    <a:pt x="1" y="5"/>
                  </a:cubicBezTo>
                  <a:cubicBezTo>
                    <a:pt x="1" y="5"/>
                    <a:pt x="1" y="3"/>
                    <a:pt x="1" y="2"/>
                  </a:cubicBezTo>
                  <a:moveTo>
                    <a:pt x="1" y="0"/>
                  </a:moveTo>
                  <a:cubicBezTo>
                    <a:pt x="1" y="0"/>
                    <a:pt x="1" y="0"/>
                    <a:pt x="0" y="0"/>
                  </a:cubicBezTo>
                  <a:cubicBezTo>
                    <a:pt x="1" y="0"/>
                    <a:pt x="1" y="0"/>
                    <a:pt x="1" y="0"/>
                  </a:cubicBezTo>
                  <a:cubicBezTo>
                    <a:pt x="2" y="0"/>
                    <a:pt x="2" y="0"/>
                    <a:pt x="2" y="1"/>
                  </a:cubicBezTo>
                  <a:cubicBezTo>
                    <a:pt x="2" y="1"/>
                    <a:pt x="3" y="1"/>
                    <a:pt x="3" y="4"/>
                  </a:cubicBezTo>
                  <a:cubicBezTo>
                    <a:pt x="3" y="4"/>
                    <a:pt x="3" y="5"/>
                    <a:pt x="3" y="6"/>
                  </a:cubicBezTo>
                  <a:cubicBezTo>
                    <a:pt x="3" y="6"/>
                    <a:pt x="3" y="6"/>
                    <a:pt x="4" y="6"/>
                  </a:cubicBezTo>
                  <a:cubicBezTo>
                    <a:pt x="4" y="1"/>
                    <a:pt x="3" y="1"/>
                    <a:pt x="3" y="1"/>
                  </a:cubicBezTo>
                  <a:cubicBezTo>
                    <a:pt x="3"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22" name="Freeform 518"/>
            <p:cNvSpPr/>
            <p:nvPr/>
          </p:nvSpPr>
          <p:spPr bwMode="auto">
            <a:xfrm>
              <a:off x="1348" y="777"/>
              <a:ext cx="3" cy="12"/>
            </a:xfrm>
            <a:custGeom>
              <a:avLst/>
              <a:gdLst>
                <a:gd name="T0" fmla="*/ 1 w 2"/>
                <a:gd name="T1" fmla="*/ 0 h 8"/>
                <a:gd name="T2" fmla="*/ 0 w 2"/>
                <a:gd name="T3" fmla="*/ 2 h 8"/>
                <a:gd name="T4" fmla="*/ 0 w 2"/>
                <a:gd name="T5" fmla="*/ 7 h 8"/>
                <a:gd name="T6" fmla="*/ 1 w 2"/>
                <a:gd name="T7" fmla="*/ 7 h 8"/>
                <a:gd name="T8" fmla="*/ 1 w 2"/>
                <a:gd name="T9" fmla="*/ 5 h 8"/>
                <a:gd name="T10" fmla="*/ 1 w 2"/>
                <a:gd name="T11" fmla="*/ 2 h 8"/>
                <a:gd name="T12" fmla="*/ 1 w 2"/>
                <a:gd name="T13" fmla="*/ 1 h 8"/>
                <a:gd name="T14" fmla="*/ 2 w 2"/>
                <a:gd name="T15" fmla="*/ 3 h 8"/>
                <a:gd name="T16" fmla="*/ 2 w 2"/>
                <a:gd name="T17" fmla="*/ 8 h 8"/>
                <a:gd name="T18" fmla="*/ 2 w 2"/>
                <a:gd name="T19" fmla="*/ 7 h 8"/>
                <a:gd name="T20" fmla="*/ 2 w 2"/>
                <a:gd name="T21" fmla="*/ 3 h 8"/>
                <a:gd name="T22" fmla="*/ 2 w 2"/>
                <a:gd name="T23" fmla="*/ 1 h 8"/>
                <a:gd name="T24" fmla="*/ 1 w 2"/>
                <a:gd name="T25" fmla="*/ 1 h 8"/>
                <a:gd name="T26" fmla="*/ 1 w 2"/>
                <a:gd name="T27" fmla="*/ 1 h 8"/>
                <a:gd name="T28" fmla="*/ 1 w 2"/>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8">
                  <a:moveTo>
                    <a:pt x="1" y="0"/>
                  </a:moveTo>
                  <a:cubicBezTo>
                    <a:pt x="0" y="0"/>
                    <a:pt x="0" y="1"/>
                    <a:pt x="0" y="2"/>
                  </a:cubicBezTo>
                  <a:cubicBezTo>
                    <a:pt x="0" y="2"/>
                    <a:pt x="0" y="4"/>
                    <a:pt x="0" y="7"/>
                  </a:cubicBezTo>
                  <a:cubicBezTo>
                    <a:pt x="0" y="7"/>
                    <a:pt x="1" y="7"/>
                    <a:pt x="1" y="7"/>
                  </a:cubicBezTo>
                  <a:cubicBezTo>
                    <a:pt x="1" y="6"/>
                    <a:pt x="1" y="6"/>
                    <a:pt x="1" y="5"/>
                  </a:cubicBezTo>
                  <a:cubicBezTo>
                    <a:pt x="1" y="5"/>
                    <a:pt x="1" y="2"/>
                    <a:pt x="1" y="2"/>
                  </a:cubicBezTo>
                  <a:cubicBezTo>
                    <a:pt x="1" y="2"/>
                    <a:pt x="1" y="1"/>
                    <a:pt x="1" y="1"/>
                  </a:cubicBezTo>
                  <a:cubicBezTo>
                    <a:pt x="2" y="1"/>
                    <a:pt x="2" y="2"/>
                    <a:pt x="2" y="3"/>
                  </a:cubicBezTo>
                  <a:cubicBezTo>
                    <a:pt x="2" y="3"/>
                    <a:pt x="2" y="6"/>
                    <a:pt x="2" y="8"/>
                  </a:cubicBezTo>
                  <a:cubicBezTo>
                    <a:pt x="2" y="8"/>
                    <a:pt x="2" y="7"/>
                    <a:pt x="2" y="7"/>
                  </a:cubicBezTo>
                  <a:cubicBezTo>
                    <a:pt x="2" y="6"/>
                    <a:pt x="2" y="4"/>
                    <a:pt x="2" y="3"/>
                  </a:cubicBezTo>
                  <a:cubicBezTo>
                    <a:pt x="2" y="2"/>
                    <a:pt x="2" y="2"/>
                    <a:pt x="2" y="1"/>
                  </a:cubicBezTo>
                  <a:cubicBezTo>
                    <a:pt x="2" y="1"/>
                    <a:pt x="2" y="1"/>
                    <a:pt x="1" y="1"/>
                  </a:cubicBezTo>
                  <a:cubicBezTo>
                    <a:pt x="1" y="1"/>
                    <a:pt x="1" y="1"/>
                    <a:pt x="1" y="1"/>
                  </a:cubicBezTo>
                  <a:cubicBezTo>
                    <a:pt x="1" y="1"/>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23" name="Freeform 519"/>
            <p:cNvSpPr/>
            <p:nvPr/>
          </p:nvSpPr>
          <p:spPr bwMode="auto">
            <a:xfrm>
              <a:off x="1313" y="777"/>
              <a:ext cx="25" cy="47"/>
            </a:xfrm>
            <a:custGeom>
              <a:avLst/>
              <a:gdLst>
                <a:gd name="T0" fmla="*/ 17 w 17"/>
                <a:gd name="T1" fmla="*/ 22 h 32"/>
                <a:gd name="T2" fmla="*/ 17 w 17"/>
                <a:gd name="T3" fmla="*/ 24 h 32"/>
                <a:gd name="T4" fmla="*/ 15 w 17"/>
                <a:gd name="T5" fmla="*/ 26 h 32"/>
                <a:gd name="T6" fmla="*/ 13 w 17"/>
                <a:gd name="T7" fmla="*/ 28 h 32"/>
                <a:gd name="T8" fmla="*/ 11 w 17"/>
                <a:gd name="T9" fmla="*/ 29 h 32"/>
                <a:gd name="T10" fmla="*/ 11 w 17"/>
                <a:gd name="T11" fmla="*/ 31 h 32"/>
                <a:gd name="T12" fmla="*/ 11 w 17"/>
                <a:gd name="T13" fmla="*/ 32 h 32"/>
                <a:gd name="T14" fmla="*/ 10 w 17"/>
                <a:gd name="T15" fmla="*/ 32 h 32"/>
                <a:gd name="T16" fmla="*/ 7 w 17"/>
                <a:gd name="T17" fmla="*/ 32 h 32"/>
                <a:gd name="T18" fmla="*/ 6 w 17"/>
                <a:gd name="T19" fmla="*/ 32 h 32"/>
                <a:gd name="T20" fmla="*/ 6 w 17"/>
                <a:gd name="T21" fmla="*/ 30 h 32"/>
                <a:gd name="T22" fmla="*/ 6 w 17"/>
                <a:gd name="T23" fmla="*/ 29 h 32"/>
                <a:gd name="T24" fmla="*/ 2 w 17"/>
                <a:gd name="T25" fmla="*/ 28 h 32"/>
                <a:gd name="T26" fmla="*/ 0 w 17"/>
                <a:gd name="T27" fmla="*/ 27 h 32"/>
                <a:gd name="T28" fmla="*/ 0 w 17"/>
                <a:gd name="T29" fmla="*/ 27 h 32"/>
                <a:gd name="T30" fmla="*/ 0 w 17"/>
                <a:gd name="T31" fmla="*/ 25 h 32"/>
                <a:gd name="T32" fmla="*/ 0 w 17"/>
                <a:gd name="T33" fmla="*/ 24 h 32"/>
                <a:gd name="T34" fmla="*/ 1 w 17"/>
                <a:gd name="T35" fmla="*/ 24 h 32"/>
                <a:gd name="T36" fmla="*/ 1 w 17"/>
                <a:gd name="T37" fmla="*/ 24 h 32"/>
                <a:gd name="T38" fmla="*/ 2 w 17"/>
                <a:gd name="T39" fmla="*/ 24 h 32"/>
                <a:gd name="T40" fmla="*/ 4 w 17"/>
                <a:gd name="T41" fmla="*/ 24 h 32"/>
                <a:gd name="T42" fmla="*/ 7 w 17"/>
                <a:gd name="T43" fmla="*/ 25 h 32"/>
                <a:gd name="T44" fmla="*/ 10 w 17"/>
                <a:gd name="T45" fmla="*/ 24 h 32"/>
                <a:gd name="T46" fmla="*/ 12 w 17"/>
                <a:gd name="T47" fmla="*/ 22 h 32"/>
                <a:gd name="T48" fmla="*/ 11 w 17"/>
                <a:gd name="T49" fmla="*/ 19 h 32"/>
                <a:gd name="T50" fmla="*/ 7 w 17"/>
                <a:gd name="T51" fmla="*/ 17 h 32"/>
                <a:gd name="T52" fmla="*/ 5 w 17"/>
                <a:gd name="T53" fmla="*/ 16 h 32"/>
                <a:gd name="T54" fmla="*/ 3 w 17"/>
                <a:gd name="T55" fmla="*/ 15 h 32"/>
                <a:gd name="T56" fmla="*/ 1 w 17"/>
                <a:gd name="T57" fmla="*/ 13 h 32"/>
                <a:gd name="T58" fmla="*/ 0 w 17"/>
                <a:gd name="T59" fmla="*/ 10 h 32"/>
                <a:gd name="T60" fmla="*/ 2 w 17"/>
                <a:gd name="T61" fmla="*/ 5 h 32"/>
                <a:gd name="T62" fmla="*/ 7 w 17"/>
                <a:gd name="T63" fmla="*/ 3 h 32"/>
                <a:gd name="T64" fmla="*/ 7 w 17"/>
                <a:gd name="T65" fmla="*/ 1 h 32"/>
                <a:gd name="T66" fmla="*/ 7 w 17"/>
                <a:gd name="T67" fmla="*/ 0 h 32"/>
                <a:gd name="T68" fmla="*/ 8 w 17"/>
                <a:gd name="T69" fmla="*/ 0 h 32"/>
                <a:gd name="T70" fmla="*/ 11 w 17"/>
                <a:gd name="T71" fmla="*/ 0 h 32"/>
                <a:gd name="T72" fmla="*/ 12 w 17"/>
                <a:gd name="T73" fmla="*/ 0 h 32"/>
                <a:gd name="T74" fmla="*/ 12 w 17"/>
                <a:gd name="T75" fmla="*/ 1 h 32"/>
                <a:gd name="T76" fmla="*/ 12 w 17"/>
                <a:gd name="T77" fmla="*/ 3 h 32"/>
                <a:gd name="T78" fmla="*/ 14 w 17"/>
                <a:gd name="T79" fmla="*/ 3 h 32"/>
                <a:gd name="T80" fmla="*/ 15 w 17"/>
                <a:gd name="T81" fmla="*/ 4 h 32"/>
                <a:gd name="T82" fmla="*/ 16 w 17"/>
                <a:gd name="T83" fmla="*/ 4 h 32"/>
                <a:gd name="T84" fmla="*/ 16 w 17"/>
                <a:gd name="T85" fmla="*/ 6 h 32"/>
                <a:gd name="T86" fmla="*/ 15 w 17"/>
                <a:gd name="T87" fmla="*/ 7 h 32"/>
                <a:gd name="T88" fmla="*/ 14 w 17"/>
                <a:gd name="T89" fmla="*/ 7 h 32"/>
                <a:gd name="T90" fmla="*/ 12 w 17"/>
                <a:gd name="T91" fmla="*/ 7 h 32"/>
                <a:gd name="T92" fmla="*/ 10 w 17"/>
                <a:gd name="T93" fmla="*/ 7 h 32"/>
                <a:gd name="T94" fmla="*/ 6 w 17"/>
                <a:gd name="T95" fmla="*/ 7 h 32"/>
                <a:gd name="T96" fmla="*/ 5 w 17"/>
                <a:gd name="T97" fmla="*/ 10 h 32"/>
                <a:gd name="T98" fmla="*/ 7 w 17"/>
                <a:gd name="T99" fmla="*/ 12 h 32"/>
                <a:gd name="T100" fmla="*/ 10 w 17"/>
                <a:gd name="T101" fmla="*/ 13 h 32"/>
                <a:gd name="T102" fmla="*/ 15 w 17"/>
                <a:gd name="T103" fmla="*/ 17 h 32"/>
                <a:gd name="T104" fmla="*/ 17 w 17"/>
                <a:gd name="T105"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 h="32">
                  <a:moveTo>
                    <a:pt x="17" y="22"/>
                  </a:moveTo>
                  <a:cubicBezTo>
                    <a:pt x="17" y="23"/>
                    <a:pt x="17" y="24"/>
                    <a:pt x="17" y="24"/>
                  </a:cubicBezTo>
                  <a:cubicBezTo>
                    <a:pt x="16" y="25"/>
                    <a:pt x="16" y="26"/>
                    <a:pt x="15" y="26"/>
                  </a:cubicBezTo>
                  <a:cubicBezTo>
                    <a:pt x="15" y="27"/>
                    <a:pt x="14" y="27"/>
                    <a:pt x="13" y="28"/>
                  </a:cubicBezTo>
                  <a:cubicBezTo>
                    <a:pt x="13" y="28"/>
                    <a:pt x="12" y="28"/>
                    <a:pt x="11" y="29"/>
                  </a:cubicBezTo>
                  <a:cubicBezTo>
                    <a:pt x="11" y="31"/>
                    <a:pt x="11" y="31"/>
                    <a:pt x="11" y="31"/>
                  </a:cubicBezTo>
                  <a:cubicBezTo>
                    <a:pt x="11" y="31"/>
                    <a:pt x="11" y="32"/>
                    <a:pt x="11" y="32"/>
                  </a:cubicBezTo>
                  <a:cubicBezTo>
                    <a:pt x="11" y="32"/>
                    <a:pt x="10" y="32"/>
                    <a:pt x="10" y="32"/>
                  </a:cubicBezTo>
                  <a:cubicBezTo>
                    <a:pt x="7" y="32"/>
                    <a:pt x="7" y="32"/>
                    <a:pt x="7" y="32"/>
                  </a:cubicBezTo>
                  <a:cubicBezTo>
                    <a:pt x="7" y="32"/>
                    <a:pt x="7" y="32"/>
                    <a:pt x="6" y="32"/>
                  </a:cubicBezTo>
                  <a:cubicBezTo>
                    <a:pt x="6" y="31"/>
                    <a:pt x="6" y="31"/>
                    <a:pt x="6" y="30"/>
                  </a:cubicBezTo>
                  <a:cubicBezTo>
                    <a:pt x="6" y="29"/>
                    <a:pt x="6" y="29"/>
                    <a:pt x="6" y="29"/>
                  </a:cubicBezTo>
                  <a:cubicBezTo>
                    <a:pt x="4" y="29"/>
                    <a:pt x="3" y="29"/>
                    <a:pt x="2" y="28"/>
                  </a:cubicBezTo>
                  <a:cubicBezTo>
                    <a:pt x="1" y="28"/>
                    <a:pt x="0" y="28"/>
                    <a:pt x="0" y="27"/>
                  </a:cubicBezTo>
                  <a:cubicBezTo>
                    <a:pt x="0" y="27"/>
                    <a:pt x="0" y="27"/>
                    <a:pt x="0" y="27"/>
                  </a:cubicBezTo>
                  <a:cubicBezTo>
                    <a:pt x="0" y="26"/>
                    <a:pt x="0" y="26"/>
                    <a:pt x="0" y="25"/>
                  </a:cubicBezTo>
                  <a:cubicBezTo>
                    <a:pt x="0" y="25"/>
                    <a:pt x="0" y="24"/>
                    <a:pt x="0" y="24"/>
                  </a:cubicBezTo>
                  <a:cubicBezTo>
                    <a:pt x="1" y="24"/>
                    <a:pt x="1" y="24"/>
                    <a:pt x="1" y="24"/>
                  </a:cubicBezTo>
                  <a:cubicBezTo>
                    <a:pt x="1" y="24"/>
                    <a:pt x="1" y="24"/>
                    <a:pt x="1" y="24"/>
                  </a:cubicBezTo>
                  <a:cubicBezTo>
                    <a:pt x="2" y="24"/>
                    <a:pt x="2" y="24"/>
                    <a:pt x="2" y="24"/>
                  </a:cubicBezTo>
                  <a:cubicBezTo>
                    <a:pt x="2" y="24"/>
                    <a:pt x="3" y="24"/>
                    <a:pt x="4" y="24"/>
                  </a:cubicBezTo>
                  <a:cubicBezTo>
                    <a:pt x="4" y="25"/>
                    <a:pt x="5" y="25"/>
                    <a:pt x="7" y="25"/>
                  </a:cubicBezTo>
                  <a:cubicBezTo>
                    <a:pt x="8" y="25"/>
                    <a:pt x="9" y="25"/>
                    <a:pt x="10" y="24"/>
                  </a:cubicBezTo>
                  <a:cubicBezTo>
                    <a:pt x="11" y="24"/>
                    <a:pt x="12" y="23"/>
                    <a:pt x="12" y="22"/>
                  </a:cubicBezTo>
                  <a:cubicBezTo>
                    <a:pt x="12" y="21"/>
                    <a:pt x="12" y="20"/>
                    <a:pt x="11" y="19"/>
                  </a:cubicBezTo>
                  <a:cubicBezTo>
                    <a:pt x="10" y="19"/>
                    <a:pt x="9" y="18"/>
                    <a:pt x="7" y="17"/>
                  </a:cubicBezTo>
                  <a:cubicBezTo>
                    <a:pt x="7" y="17"/>
                    <a:pt x="6" y="17"/>
                    <a:pt x="5" y="16"/>
                  </a:cubicBezTo>
                  <a:cubicBezTo>
                    <a:pt x="4" y="16"/>
                    <a:pt x="3" y="15"/>
                    <a:pt x="3" y="15"/>
                  </a:cubicBezTo>
                  <a:cubicBezTo>
                    <a:pt x="2" y="14"/>
                    <a:pt x="1" y="13"/>
                    <a:pt x="1" y="13"/>
                  </a:cubicBezTo>
                  <a:cubicBezTo>
                    <a:pt x="1" y="12"/>
                    <a:pt x="0" y="11"/>
                    <a:pt x="0" y="10"/>
                  </a:cubicBezTo>
                  <a:cubicBezTo>
                    <a:pt x="0" y="8"/>
                    <a:pt x="1" y="7"/>
                    <a:pt x="2" y="5"/>
                  </a:cubicBezTo>
                  <a:cubicBezTo>
                    <a:pt x="3" y="4"/>
                    <a:pt x="5" y="3"/>
                    <a:pt x="7" y="3"/>
                  </a:cubicBezTo>
                  <a:cubicBezTo>
                    <a:pt x="7" y="1"/>
                    <a:pt x="7" y="1"/>
                    <a:pt x="7" y="1"/>
                  </a:cubicBezTo>
                  <a:cubicBezTo>
                    <a:pt x="7" y="0"/>
                    <a:pt x="7" y="0"/>
                    <a:pt x="7" y="0"/>
                  </a:cubicBezTo>
                  <a:cubicBezTo>
                    <a:pt x="7" y="0"/>
                    <a:pt x="8" y="0"/>
                    <a:pt x="8" y="0"/>
                  </a:cubicBezTo>
                  <a:cubicBezTo>
                    <a:pt x="11" y="0"/>
                    <a:pt x="11" y="0"/>
                    <a:pt x="11" y="0"/>
                  </a:cubicBezTo>
                  <a:cubicBezTo>
                    <a:pt x="11" y="0"/>
                    <a:pt x="11" y="0"/>
                    <a:pt x="12" y="0"/>
                  </a:cubicBezTo>
                  <a:cubicBezTo>
                    <a:pt x="12" y="0"/>
                    <a:pt x="12" y="0"/>
                    <a:pt x="12" y="1"/>
                  </a:cubicBezTo>
                  <a:cubicBezTo>
                    <a:pt x="12" y="3"/>
                    <a:pt x="12" y="3"/>
                    <a:pt x="12" y="3"/>
                  </a:cubicBezTo>
                  <a:cubicBezTo>
                    <a:pt x="13" y="3"/>
                    <a:pt x="13" y="3"/>
                    <a:pt x="14" y="3"/>
                  </a:cubicBezTo>
                  <a:cubicBezTo>
                    <a:pt x="15" y="3"/>
                    <a:pt x="15" y="3"/>
                    <a:pt x="15" y="4"/>
                  </a:cubicBezTo>
                  <a:cubicBezTo>
                    <a:pt x="16" y="4"/>
                    <a:pt x="16" y="4"/>
                    <a:pt x="16" y="4"/>
                  </a:cubicBezTo>
                  <a:cubicBezTo>
                    <a:pt x="16" y="5"/>
                    <a:pt x="16" y="5"/>
                    <a:pt x="16" y="6"/>
                  </a:cubicBezTo>
                  <a:cubicBezTo>
                    <a:pt x="15" y="6"/>
                    <a:pt x="15" y="7"/>
                    <a:pt x="15" y="7"/>
                  </a:cubicBezTo>
                  <a:cubicBezTo>
                    <a:pt x="15" y="7"/>
                    <a:pt x="15" y="7"/>
                    <a:pt x="14" y="7"/>
                  </a:cubicBezTo>
                  <a:cubicBezTo>
                    <a:pt x="14" y="7"/>
                    <a:pt x="13" y="7"/>
                    <a:pt x="12" y="7"/>
                  </a:cubicBezTo>
                  <a:cubicBezTo>
                    <a:pt x="12" y="7"/>
                    <a:pt x="11" y="7"/>
                    <a:pt x="10" y="7"/>
                  </a:cubicBezTo>
                  <a:cubicBezTo>
                    <a:pt x="8" y="7"/>
                    <a:pt x="7" y="7"/>
                    <a:pt x="6" y="7"/>
                  </a:cubicBezTo>
                  <a:cubicBezTo>
                    <a:pt x="6" y="8"/>
                    <a:pt x="5" y="9"/>
                    <a:pt x="5" y="10"/>
                  </a:cubicBezTo>
                  <a:cubicBezTo>
                    <a:pt x="5" y="10"/>
                    <a:pt x="6" y="11"/>
                    <a:pt x="7" y="12"/>
                  </a:cubicBezTo>
                  <a:cubicBezTo>
                    <a:pt x="7" y="12"/>
                    <a:pt x="8" y="13"/>
                    <a:pt x="10" y="13"/>
                  </a:cubicBezTo>
                  <a:cubicBezTo>
                    <a:pt x="12" y="14"/>
                    <a:pt x="14" y="15"/>
                    <a:pt x="15" y="17"/>
                  </a:cubicBezTo>
                  <a:cubicBezTo>
                    <a:pt x="16" y="18"/>
                    <a:pt x="17" y="20"/>
                    <a:pt x="1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24" name="Freeform 520"/>
            <p:cNvSpPr/>
            <p:nvPr/>
          </p:nvSpPr>
          <p:spPr bwMode="auto">
            <a:xfrm>
              <a:off x="1291" y="2636"/>
              <a:ext cx="48" cy="33"/>
            </a:xfrm>
            <a:custGeom>
              <a:avLst/>
              <a:gdLst>
                <a:gd name="T0" fmla="*/ 29 w 33"/>
                <a:gd name="T1" fmla="*/ 23 h 23"/>
                <a:gd name="T2" fmla="*/ 29 w 33"/>
                <a:gd name="T3" fmla="*/ 15 h 23"/>
                <a:gd name="T4" fmla="*/ 32 w 33"/>
                <a:gd name="T5" fmla="*/ 5 h 23"/>
                <a:gd name="T6" fmla="*/ 24 w 33"/>
                <a:gd name="T7" fmla="*/ 3 h 23"/>
                <a:gd name="T8" fmla="*/ 16 w 33"/>
                <a:gd name="T9" fmla="*/ 0 h 23"/>
                <a:gd name="T10" fmla="*/ 14 w 33"/>
                <a:gd name="T11" fmla="*/ 4 h 23"/>
                <a:gd name="T12" fmla="*/ 12 w 33"/>
                <a:gd name="T13" fmla="*/ 3 h 23"/>
                <a:gd name="T14" fmla="*/ 9 w 33"/>
                <a:gd name="T15" fmla="*/ 3 h 23"/>
                <a:gd name="T16" fmla="*/ 1 w 33"/>
                <a:gd name="T17" fmla="*/ 15 h 23"/>
                <a:gd name="T18" fmla="*/ 1 w 33"/>
                <a:gd name="T19" fmla="*/ 22 h 23"/>
                <a:gd name="T20" fmla="*/ 8 w 33"/>
                <a:gd name="T21" fmla="*/ 23 h 23"/>
                <a:gd name="T22" fmla="*/ 29 w 33"/>
                <a:gd name="T2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3">
                  <a:moveTo>
                    <a:pt x="29" y="23"/>
                  </a:moveTo>
                  <a:cubicBezTo>
                    <a:pt x="29" y="23"/>
                    <a:pt x="33" y="23"/>
                    <a:pt x="29" y="15"/>
                  </a:cubicBezTo>
                  <a:cubicBezTo>
                    <a:pt x="29" y="15"/>
                    <a:pt x="33" y="11"/>
                    <a:pt x="32" y="5"/>
                  </a:cubicBezTo>
                  <a:cubicBezTo>
                    <a:pt x="32" y="5"/>
                    <a:pt x="28" y="2"/>
                    <a:pt x="24" y="3"/>
                  </a:cubicBezTo>
                  <a:cubicBezTo>
                    <a:pt x="24" y="3"/>
                    <a:pt x="15" y="2"/>
                    <a:pt x="16" y="0"/>
                  </a:cubicBezTo>
                  <a:cubicBezTo>
                    <a:pt x="16" y="0"/>
                    <a:pt x="14" y="3"/>
                    <a:pt x="14" y="4"/>
                  </a:cubicBezTo>
                  <a:cubicBezTo>
                    <a:pt x="12" y="3"/>
                    <a:pt x="12" y="3"/>
                    <a:pt x="12" y="3"/>
                  </a:cubicBezTo>
                  <a:cubicBezTo>
                    <a:pt x="12" y="3"/>
                    <a:pt x="10" y="1"/>
                    <a:pt x="9" y="3"/>
                  </a:cubicBezTo>
                  <a:cubicBezTo>
                    <a:pt x="1" y="15"/>
                    <a:pt x="1" y="15"/>
                    <a:pt x="1" y="15"/>
                  </a:cubicBezTo>
                  <a:cubicBezTo>
                    <a:pt x="1" y="15"/>
                    <a:pt x="0" y="20"/>
                    <a:pt x="1" y="22"/>
                  </a:cubicBezTo>
                  <a:cubicBezTo>
                    <a:pt x="1" y="22"/>
                    <a:pt x="4" y="23"/>
                    <a:pt x="8" y="23"/>
                  </a:cubicBezTo>
                  <a:cubicBezTo>
                    <a:pt x="29" y="23"/>
                    <a:pt x="29" y="23"/>
                    <a:pt x="29" y="2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25" name="Freeform 521"/>
            <p:cNvSpPr/>
            <p:nvPr/>
          </p:nvSpPr>
          <p:spPr bwMode="auto">
            <a:xfrm>
              <a:off x="1310" y="2640"/>
              <a:ext cx="5" cy="25"/>
            </a:xfrm>
            <a:custGeom>
              <a:avLst/>
              <a:gdLst>
                <a:gd name="T0" fmla="*/ 1 w 3"/>
                <a:gd name="T1" fmla="*/ 14 h 17"/>
                <a:gd name="T2" fmla="*/ 3 w 3"/>
                <a:gd name="T3" fmla="*/ 0 h 17"/>
                <a:gd name="T4" fmla="*/ 2 w 3"/>
                <a:gd name="T5" fmla="*/ 17 h 17"/>
                <a:gd name="T6" fmla="*/ 1 w 3"/>
                <a:gd name="T7" fmla="*/ 14 h 17"/>
              </a:gdLst>
              <a:ahLst/>
              <a:cxnLst>
                <a:cxn ang="0">
                  <a:pos x="T0" y="T1"/>
                </a:cxn>
                <a:cxn ang="0">
                  <a:pos x="T2" y="T3"/>
                </a:cxn>
                <a:cxn ang="0">
                  <a:pos x="T4" y="T5"/>
                </a:cxn>
                <a:cxn ang="0">
                  <a:pos x="T6" y="T7"/>
                </a:cxn>
              </a:cxnLst>
              <a:rect l="0" t="0" r="r" b="b"/>
              <a:pathLst>
                <a:path w="3" h="17">
                  <a:moveTo>
                    <a:pt x="1" y="14"/>
                  </a:moveTo>
                  <a:cubicBezTo>
                    <a:pt x="1" y="14"/>
                    <a:pt x="0" y="1"/>
                    <a:pt x="3" y="0"/>
                  </a:cubicBezTo>
                  <a:cubicBezTo>
                    <a:pt x="3" y="0"/>
                    <a:pt x="2" y="13"/>
                    <a:pt x="2" y="17"/>
                  </a:cubicBezTo>
                  <a:cubicBezTo>
                    <a:pt x="1" y="14"/>
                    <a:pt x="1" y="14"/>
                    <a:pt x="1" y="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26" name="Freeform 522"/>
            <p:cNvSpPr>
              <a:spLocks noEditPoints="1"/>
            </p:cNvSpPr>
            <p:nvPr/>
          </p:nvSpPr>
          <p:spPr bwMode="auto">
            <a:xfrm>
              <a:off x="1322" y="2643"/>
              <a:ext cx="17" cy="26"/>
            </a:xfrm>
            <a:custGeom>
              <a:avLst/>
              <a:gdLst>
                <a:gd name="T0" fmla="*/ 7 w 12"/>
                <a:gd name="T1" fmla="*/ 10 h 18"/>
                <a:gd name="T2" fmla="*/ 5 w 12"/>
                <a:gd name="T3" fmla="*/ 15 h 18"/>
                <a:gd name="T4" fmla="*/ 8 w 12"/>
                <a:gd name="T5" fmla="*/ 18 h 18"/>
                <a:gd name="T6" fmla="*/ 7 w 12"/>
                <a:gd name="T7" fmla="*/ 10 h 18"/>
                <a:gd name="T8" fmla="*/ 10 w 12"/>
                <a:gd name="T9" fmla="*/ 1 h 18"/>
                <a:gd name="T10" fmla="*/ 8 w 12"/>
                <a:gd name="T11" fmla="*/ 7 h 18"/>
                <a:gd name="T12" fmla="*/ 0 w 12"/>
                <a:gd name="T13" fmla="*/ 12 h 18"/>
                <a:gd name="T14" fmla="*/ 1 w 12"/>
                <a:gd name="T15" fmla="*/ 12 h 18"/>
                <a:gd name="T16" fmla="*/ 2 w 12"/>
                <a:gd name="T17" fmla="*/ 12 h 18"/>
                <a:gd name="T18" fmla="*/ 7 w 12"/>
                <a:gd name="T19" fmla="*/ 10 h 18"/>
                <a:gd name="T20" fmla="*/ 7 w 12"/>
                <a:gd name="T21" fmla="*/ 10 h 18"/>
                <a:gd name="T22" fmla="*/ 10 w 12"/>
                <a:gd name="T23" fmla="*/ 1 h 18"/>
                <a:gd name="T24" fmla="*/ 9 w 12"/>
                <a:gd name="T25" fmla="*/ 0 h 18"/>
                <a:gd name="T26" fmla="*/ 10 w 12"/>
                <a:gd name="T27" fmla="*/ 1 h 18"/>
                <a:gd name="T28" fmla="*/ 9 w 12"/>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7" y="10"/>
                  </a:moveTo>
                  <a:cubicBezTo>
                    <a:pt x="7" y="10"/>
                    <a:pt x="11" y="15"/>
                    <a:pt x="5" y="15"/>
                  </a:cubicBezTo>
                  <a:cubicBezTo>
                    <a:pt x="6" y="16"/>
                    <a:pt x="7" y="17"/>
                    <a:pt x="8" y="18"/>
                  </a:cubicBezTo>
                  <a:cubicBezTo>
                    <a:pt x="12" y="15"/>
                    <a:pt x="7" y="10"/>
                    <a:pt x="7" y="10"/>
                  </a:cubicBezTo>
                  <a:moveTo>
                    <a:pt x="10" y="1"/>
                  </a:moveTo>
                  <a:cubicBezTo>
                    <a:pt x="10" y="3"/>
                    <a:pt x="8" y="7"/>
                    <a:pt x="8" y="7"/>
                  </a:cubicBezTo>
                  <a:cubicBezTo>
                    <a:pt x="0" y="12"/>
                    <a:pt x="0" y="12"/>
                    <a:pt x="0" y="12"/>
                  </a:cubicBezTo>
                  <a:cubicBezTo>
                    <a:pt x="0" y="12"/>
                    <a:pt x="1" y="12"/>
                    <a:pt x="1" y="12"/>
                  </a:cubicBezTo>
                  <a:cubicBezTo>
                    <a:pt x="1" y="12"/>
                    <a:pt x="1" y="12"/>
                    <a:pt x="2" y="12"/>
                  </a:cubicBezTo>
                  <a:cubicBezTo>
                    <a:pt x="7" y="10"/>
                    <a:pt x="7" y="10"/>
                    <a:pt x="7" y="10"/>
                  </a:cubicBezTo>
                  <a:cubicBezTo>
                    <a:pt x="7" y="10"/>
                    <a:pt x="7" y="10"/>
                    <a:pt x="7" y="10"/>
                  </a:cubicBezTo>
                  <a:cubicBezTo>
                    <a:pt x="11" y="6"/>
                    <a:pt x="11" y="2"/>
                    <a:pt x="10" y="1"/>
                  </a:cubicBezTo>
                  <a:moveTo>
                    <a:pt x="9" y="0"/>
                  </a:moveTo>
                  <a:cubicBezTo>
                    <a:pt x="9" y="0"/>
                    <a:pt x="10" y="0"/>
                    <a:pt x="10" y="1"/>
                  </a:cubicBezTo>
                  <a:cubicBezTo>
                    <a:pt x="10" y="0"/>
                    <a:pt x="10"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27" name="Freeform 523"/>
            <p:cNvSpPr>
              <a:spLocks noEditPoints="1"/>
            </p:cNvSpPr>
            <p:nvPr/>
          </p:nvSpPr>
          <p:spPr bwMode="auto">
            <a:xfrm>
              <a:off x="1293" y="2641"/>
              <a:ext cx="19" cy="22"/>
            </a:xfrm>
            <a:custGeom>
              <a:avLst/>
              <a:gdLst>
                <a:gd name="T0" fmla="*/ 12 w 13"/>
                <a:gd name="T1" fmla="*/ 5 h 15"/>
                <a:gd name="T2" fmla="*/ 12 w 13"/>
                <a:gd name="T3" fmla="*/ 3 h 15"/>
                <a:gd name="T4" fmla="*/ 12 w 13"/>
                <a:gd name="T5" fmla="*/ 5 h 15"/>
                <a:gd name="T6" fmla="*/ 13 w 13"/>
                <a:gd name="T7" fmla="*/ 13 h 15"/>
                <a:gd name="T8" fmla="*/ 9 w 13"/>
                <a:gd name="T9" fmla="*/ 14 h 15"/>
                <a:gd name="T10" fmla="*/ 8 w 13"/>
                <a:gd name="T11" fmla="*/ 11 h 15"/>
                <a:gd name="T12" fmla="*/ 12 w 13"/>
                <a:gd name="T13" fmla="*/ 5 h 15"/>
                <a:gd name="T14" fmla="*/ 13 w 13"/>
                <a:gd name="T15" fmla="*/ 0 h 15"/>
                <a:gd name="T16" fmla="*/ 7 w 13"/>
                <a:gd name="T17" fmla="*/ 9 h 15"/>
                <a:gd name="T18" fmla="*/ 10 w 13"/>
                <a:gd name="T19" fmla="*/ 15 h 15"/>
                <a:gd name="T20" fmla="*/ 13 w 13"/>
                <a:gd name="T21" fmla="*/ 13 h 15"/>
                <a:gd name="T22" fmla="*/ 13 w 13"/>
                <a:gd name="T23" fmla="*/ 0 h 15"/>
                <a:gd name="T24" fmla="*/ 13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2" y="5"/>
                  </a:moveTo>
                  <a:cubicBezTo>
                    <a:pt x="12" y="4"/>
                    <a:pt x="12" y="3"/>
                    <a:pt x="12" y="3"/>
                  </a:cubicBezTo>
                  <a:cubicBezTo>
                    <a:pt x="12" y="3"/>
                    <a:pt x="12" y="4"/>
                    <a:pt x="12" y="5"/>
                  </a:cubicBezTo>
                  <a:cubicBezTo>
                    <a:pt x="12" y="8"/>
                    <a:pt x="13" y="13"/>
                    <a:pt x="13" y="13"/>
                  </a:cubicBezTo>
                  <a:cubicBezTo>
                    <a:pt x="11" y="14"/>
                    <a:pt x="10" y="14"/>
                    <a:pt x="9" y="14"/>
                  </a:cubicBezTo>
                  <a:cubicBezTo>
                    <a:pt x="6" y="14"/>
                    <a:pt x="8" y="11"/>
                    <a:pt x="8" y="11"/>
                  </a:cubicBezTo>
                  <a:cubicBezTo>
                    <a:pt x="11" y="10"/>
                    <a:pt x="12" y="7"/>
                    <a:pt x="12" y="5"/>
                  </a:cubicBezTo>
                  <a:moveTo>
                    <a:pt x="13" y="0"/>
                  </a:moveTo>
                  <a:cubicBezTo>
                    <a:pt x="7" y="9"/>
                    <a:pt x="7" y="9"/>
                    <a:pt x="7" y="9"/>
                  </a:cubicBezTo>
                  <a:cubicBezTo>
                    <a:pt x="0" y="13"/>
                    <a:pt x="6" y="14"/>
                    <a:pt x="10" y="15"/>
                  </a:cubicBezTo>
                  <a:cubicBezTo>
                    <a:pt x="11" y="14"/>
                    <a:pt x="12" y="14"/>
                    <a:pt x="13" y="13"/>
                  </a:cubicBezTo>
                  <a:cubicBezTo>
                    <a:pt x="12" y="9"/>
                    <a:pt x="13" y="0"/>
                    <a:pt x="13" y="0"/>
                  </a:cubicBez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28" name="Freeform 524"/>
            <p:cNvSpPr>
              <a:spLocks noEditPoints="1"/>
            </p:cNvSpPr>
            <p:nvPr/>
          </p:nvSpPr>
          <p:spPr bwMode="auto">
            <a:xfrm>
              <a:off x="1316" y="2640"/>
              <a:ext cx="20" cy="20"/>
            </a:xfrm>
            <a:custGeom>
              <a:avLst/>
              <a:gdLst>
                <a:gd name="T0" fmla="*/ 6 w 14"/>
                <a:gd name="T1" fmla="*/ 5 h 14"/>
                <a:gd name="T2" fmla="*/ 6 w 14"/>
                <a:gd name="T3" fmla="*/ 2 h 14"/>
                <a:gd name="T4" fmla="*/ 8 w 14"/>
                <a:gd name="T5" fmla="*/ 3 h 14"/>
                <a:gd name="T6" fmla="*/ 3 w 14"/>
                <a:gd name="T7" fmla="*/ 13 h 14"/>
                <a:gd name="T8" fmla="*/ 6 w 14"/>
                <a:gd name="T9" fmla="*/ 5 h 14"/>
                <a:gd name="T10" fmla="*/ 6 w 14"/>
                <a:gd name="T11" fmla="*/ 5 h 14"/>
                <a:gd name="T12" fmla="*/ 7 w 14"/>
                <a:gd name="T13" fmla="*/ 0 h 14"/>
                <a:gd name="T14" fmla="*/ 5 w 14"/>
                <a:gd name="T15" fmla="*/ 1 h 14"/>
                <a:gd name="T16" fmla="*/ 0 w 14"/>
                <a:gd name="T17" fmla="*/ 14 h 14"/>
                <a:gd name="T18" fmla="*/ 2 w 14"/>
                <a:gd name="T19" fmla="*/ 14 h 14"/>
                <a:gd name="T20" fmla="*/ 3 w 14"/>
                <a:gd name="T21" fmla="*/ 14 h 14"/>
                <a:gd name="T22" fmla="*/ 10 w 14"/>
                <a:gd name="T23" fmla="*/ 5 h 14"/>
                <a:gd name="T24" fmla="*/ 7 w 14"/>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4">
                  <a:moveTo>
                    <a:pt x="6" y="5"/>
                  </a:moveTo>
                  <a:cubicBezTo>
                    <a:pt x="2" y="3"/>
                    <a:pt x="4" y="2"/>
                    <a:pt x="6" y="2"/>
                  </a:cubicBezTo>
                  <a:cubicBezTo>
                    <a:pt x="7" y="2"/>
                    <a:pt x="8" y="3"/>
                    <a:pt x="8" y="3"/>
                  </a:cubicBezTo>
                  <a:cubicBezTo>
                    <a:pt x="14" y="4"/>
                    <a:pt x="3" y="13"/>
                    <a:pt x="3" y="13"/>
                  </a:cubicBezTo>
                  <a:cubicBezTo>
                    <a:pt x="9" y="6"/>
                    <a:pt x="7" y="5"/>
                    <a:pt x="6" y="5"/>
                  </a:cubicBezTo>
                  <a:cubicBezTo>
                    <a:pt x="6" y="5"/>
                    <a:pt x="6" y="5"/>
                    <a:pt x="6" y="5"/>
                  </a:cubicBezTo>
                  <a:moveTo>
                    <a:pt x="7" y="0"/>
                  </a:moveTo>
                  <a:cubicBezTo>
                    <a:pt x="6" y="0"/>
                    <a:pt x="5" y="1"/>
                    <a:pt x="5" y="1"/>
                  </a:cubicBezTo>
                  <a:cubicBezTo>
                    <a:pt x="2" y="1"/>
                    <a:pt x="1" y="10"/>
                    <a:pt x="0" y="14"/>
                  </a:cubicBezTo>
                  <a:cubicBezTo>
                    <a:pt x="1" y="14"/>
                    <a:pt x="1" y="14"/>
                    <a:pt x="2" y="14"/>
                  </a:cubicBezTo>
                  <a:cubicBezTo>
                    <a:pt x="2" y="14"/>
                    <a:pt x="2" y="14"/>
                    <a:pt x="3" y="14"/>
                  </a:cubicBezTo>
                  <a:cubicBezTo>
                    <a:pt x="10" y="6"/>
                    <a:pt x="10" y="5"/>
                    <a:pt x="10" y="5"/>
                  </a:cubicBezTo>
                  <a:cubicBezTo>
                    <a:pt x="11" y="1"/>
                    <a:pt x="9"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29" name="Freeform 525"/>
            <p:cNvSpPr/>
            <p:nvPr/>
          </p:nvSpPr>
          <p:spPr bwMode="auto">
            <a:xfrm>
              <a:off x="1325" y="2657"/>
              <a:ext cx="13" cy="8"/>
            </a:xfrm>
            <a:custGeom>
              <a:avLst/>
              <a:gdLst>
                <a:gd name="T0" fmla="*/ 5 w 9"/>
                <a:gd name="T1" fmla="*/ 0 h 5"/>
                <a:gd name="T2" fmla="*/ 0 w 9"/>
                <a:gd name="T3" fmla="*/ 2 h 5"/>
                <a:gd name="T4" fmla="*/ 3 w 9"/>
                <a:gd name="T5" fmla="*/ 5 h 5"/>
                <a:gd name="T6" fmla="*/ 5 w 9"/>
                <a:gd name="T7" fmla="*/ 0 h 5"/>
                <a:gd name="T8" fmla="*/ 5 w 9"/>
                <a:gd name="T9" fmla="*/ 0 h 5"/>
                <a:gd name="T10" fmla="*/ 5 w 9"/>
                <a:gd name="T11" fmla="*/ 0 h 5"/>
                <a:gd name="T12" fmla="*/ 5 w 9"/>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5" y="0"/>
                  </a:moveTo>
                  <a:cubicBezTo>
                    <a:pt x="0" y="2"/>
                    <a:pt x="0" y="2"/>
                    <a:pt x="0" y="2"/>
                  </a:cubicBezTo>
                  <a:cubicBezTo>
                    <a:pt x="1" y="3"/>
                    <a:pt x="2" y="4"/>
                    <a:pt x="3" y="5"/>
                  </a:cubicBezTo>
                  <a:cubicBezTo>
                    <a:pt x="9" y="5"/>
                    <a:pt x="5" y="0"/>
                    <a:pt x="5" y="0"/>
                  </a:cubicBezTo>
                  <a:cubicBezTo>
                    <a:pt x="5" y="0"/>
                    <a:pt x="5" y="0"/>
                    <a:pt x="5" y="0"/>
                  </a:cubicBezTo>
                  <a:cubicBezTo>
                    <a:pt x="5" y="0"/>
                    <a:pt x="5" y="0"/>
                    <a:pt x="5" y="0"/>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30" name="Freeform 526"/>
            <p:cNvSpPr/>
            <p:nvPr/>
          </p:nvSpPr>
          <p:spPr bwMode="auto">
            <a:xfrm>
              <a:off x="1248" y="2657"/>
              <a:ext cx="132" cy="163"/>
            </a:xfrm>
            <a:custGeom>
              <a:avLst/>
              <a:gdLst>
                <a:gd name="T0" fmla="*/ 39 w 91"/>
                <a:gd name="T1" fmla="*/ 8 h 112"/>
                <a:gd name="T2" fmla="*/ 20 w 91"/>
                <a:gd name="T3" fmla="*/ 30 h 112"/>
                <a:gd name="T4" fmla="*/ 20 w 91"/>
                <a:gd name="T5" fmla="*/ 40 h 112"/>
                <a:gd name="T6" fmla="*/ 21 w 91"/>
                <a:gd name="T7" fmla="*/ 47 h 112"/>
                <a:gd name="T8" fmla="*/ 18 w 91"/>
                <a:gd name="T9" fmla="*/ 55 h 112"/>
                <a:gd name="T10" fmla="*/ 19 w 91"/>
                <a:gd name="T11" fmla="*/ 60 h 112"/>
                <a:gd name="T12" fmla="*/ 18 w 91"/>
                <a:gd name="T13" fmla="*/ 65 h 112"/>
                <a:gd name="T14" fmla="*/ 18 w 91"/>
                <a:gd name="T15" fmla="*/ 67 h 112"/>
                <a:gd name="T16" fmla="*/ 18 w 91"/>
                <a:gd name="T17" fmla="*/ 70 h 112"/>
                <a:gd name="T18" fmla="*/ 17 w 91"/>
                <a:gd name="T19" fmla="*/ 77 h 112"/>
                <a:gd name="T20" fmla="*/ 14 w 91"/>
                <a:gd name="T21" fmla="*/ 96 h 112"/>
                <a:gd name="T22" fmla="*/ 13 w 91"/>
                <a:gd name="T23" fmla="*/ 101 h 112"/>
                <a:gd name="T24" fmla="*/ 5 w 91"/>
                <a:gd name="T25" fmla="*/ 107 h 112"/>
                <a:gd name="T26" fmla="*/ 28 w 91"/>
                <a:gd name="T27" fmla="*/ 111 h 112"/>
                <a:gd name="T28" fmla="*/ 64 w 91"/>
                <a:gd name="T29" fmla="*/ 110 h 112"/>
                <a:gd name="T30" fmla="*/ 78 w 91"/>
                <a:gd name="T31" fmla="*/ 109 h 112"/>
                <a:gd name="T32" fmla="*/ 89 w 91"/>
                <a:gd name="T33" fmla="*/ 104 h 112"/>
                <a:gd name="T34" fmla="*/ 88 w 91"/>
                <a:gd name="T35" fmla="*/ 100 h 112"/>
                <a:gd name="T36" fmla="*/ 83 w 91"/>
                <a:gd name="T37" fmla="*/ 96 h 112"/>
                <a:gd name="T38" fmla="*/ 78 w 91"/>
                <a:gd name="T39" fmla="*/ 97 h 112"/>
                <a:gd name="T40" fmla="*/ 77 w 91"/>
                <a:gd name="T41" fmla="*/ 91 h 112"/>
                <a:gd name="T42" fmla="*/ 75 w 91"/>
                <a:gd name="T43" fmla="*/ 87 h 112"/>
                <a:gd name="T44" fmla="*/ 76 w 91"/>
                <a:gd name="T45" fmla="*/ 70 h 112"/>
                <a:gd name="T46" fmla="*/ 76 w 91"/>
                <a:gd name="T47" fmla="*/ 58 h 112"/>
                <a:gd name="T48" fmla="*/ 76 w 91"/>
                <a:gd name="T49" fmla="*/ 53 h 112"/>
                <a:gd name="T50" fmla="*/ 76 w 91"/>
                <a:gd name="T51" fmla="*/ 45 h 112"/>
                <a:gd name="T52" fmla="*/ 77 w 91"/>
                <a:gd name="T53" fmla="*/ 34 h 112"/>
                <a:gd name="T54" fmla="*/ 70 w 91"/>
                <a:gd name="T55" fmla="*/ 20 h 112"/>
                <a:gd name="T56" fmla="*/ 52 w 91"/>
                <a:gd name="T57" fmla="*/ 2 h 112"/>
                <a:gd name="T58" fmla="*/ 39 w 91"/>
                <a:gd name="T59"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 h="112">
                  <a:moveTo>
                    <a:pt x="39" y="8"/>
                  </a:moveTo>
                  <a:cubicBezTo>
                    <a:pt x="39" y="8"/>
                    <a:pt x="21" y="10"/>
                    <a:pt x="20" y="30"/>
                  </a:cubicBezTo>
                  <a:cubicBezTo>
                    <a:pt x="20" y="40"/>
                    <a:pt x="20" y="40"/>
                    <a:pt x="20" y="40"/>
                  </a:cubicBezTo>
                  <a:cubicBezTo>
                    <a:pt x="20" y="40"/>
                    <a:pt x="19" y="45"/>
                    <a:pt x="21" y="47"/>
                  </a:cubicBezTo>
                  <a:cubicBezTo>
                    <a:pt x="21" y="47"/>
                    <a:pt x="21" y="48"/>
                    <a:pt x="18" y="55"/>
                  </a:cubicBezTo>
                  <a:cubicBezTo>
                    <a:pt x="18" y="55"/>
                    <a:pt x="18" y="56"/>
                    <a:pt x="19" y="60"/>
                  </a:cubicBezTo>
                  <a:cubicBezTo>
                    <a:pt x="18" y="65"/>
                    <a:pt x="18" y="65"/>
                    <a:pt x="18" y="65"/>
                  </a:cubicBezTo>
                  <a:cubicBezTo>
                    <a:pt x="18" y="65"/>
                    <a:pt x="18" y="66"/>
                    <a:pt x="18" y="67"/>
                  </a:cubicBezTo>
                  <a:cubicBezTo>
                    <a:pt x="18" y="67"/>
                    <a:pt x="20" y="69"/>
                    <a:pt x="18" y="70"/>
                  </a:cubicBezTo>
                  <a:cubicBezTo>
                    <a:pt x="18" y="70"/>
                    <a:pt x="17" y="70"/>
                    <a:pt x="17" y="77"/>
                  </a:cubicBezTo>
                  <a:cubicBezTo>
                    <a:pt x="17" y="77"/>
                    <a:pt x="16" y="93"/>
                    <a:pt x="14" y="96"/>
                  </a:cubicBezTo>
                  <a:cubicBezTo>
                    <a:pt x="14" y="96"/>
                    <a:pt x="12" y="98"/>
                    <a:pt x="13" y="101"/>
                  </a:cubicBezTo>
                  <a:cubicBezTo>
                    <a:pt x="13" y="101"/>
                    <a:pt x="0" y="101"/>
                    <a:pt x="5" y="107"/>
                  </a:cubicBezTo>
                  <a:cubicBezTo>
                    <a:pt x="5" y="107"/>
                    <a:pt x="20" y="112"/>
                    <a:pt x="28" y="111"/>
                  </a:cubicBezTo>
                  <a:cubicBezTo>
                    <a:pt x="28" y="111"/>
                    <a:pt x="59" y="109"/>
                    <a:pt x="64" y="110"/>
                  </a:cubicBezTo>
                  <a:cubicBezTo>
                    <a:pt x="78" y="109"/>
                    <a:pt x="78" y="109"/>
                    <a:pt x="78" y="109"/>
                  </a:cubicBezTo>
                  <a:cubicBezTo>
                    <a:pt x="78" y="109"/>
                    <a:pt x="86" y="104"/>
                    <a:pt x="89" y="104"/>
                  </a:cubicBezTo>
                  <a:cubicBezTo>
                    <a:pt x="89" y="104"/>
                    <a:pt x="91" y="101"/>
                    <a:pt x="88" y="100"/>
                  </a:cubicBezTo>
                  <a:cubicBezTo>
                    <a:pt x="88" y="100"/>
                    <a:pt x="83" y="97"/>
                    <a:pt x="83" y="96"/>
                  </a:cubicBezTo>
                  <a:cubicBezTo>
                    <a:pt x="83" y="96"/>
                    <a:pt x="79" y="95"/>
                    <a:pt x="78" y="97"/>
                  </a:cubicBezTo>
                  <a:cubicBezTo>
                    <a:pt x="78" y="97"/>
                    <a:pt x="76" y="94"/>
                    <a:pt x="77" y="91"/>
                  </a:cubicBezTo>
                  <a:cubicBezTo>
                    <a:pt x="75" y="87"/>
                    <a:pt x="75" y="87"/>
                    <a:pt x="75" y="87"/>
                  </a:cubicBezTo>
                  <a:cubicBezTo>
                    <a:pt x="75" y="87"/>
                    <a:pt x="73" y="77"/>
                    <a:pt x="76" y="70"/>
                  </a:cubicBezTo>
                  <a:cubicBezTo>
                    <a:pt x="76" y="70"/>
                    <a:pt x="77" y="60"/>
                    <a:pt x="76" y="58"/>
                  </a:cubicBezTo>
                  <a:cubicBezTo>
                    <a:pt x="76" y="58"/>
                    <a:pt x="74" y="54"/>
                    <a:pt x="76" y="53"/>
                  </a:cubicBezTo>
                  <a:cubicBezTo>
                    <a:pt x="76" y="53"/>
                    <a:pt x="77" y="52"/>
                    <a:pt x="76" y="45"/>
                  </a:cubicBezTo>
                  <a:cubicBezTo>
                    <a:pt x="76" y="45"/>
                    <a:pt x="75" y="35"/>
                    <a:pt x="77" y="34"/>
                  </a:cubicBezTo>
                  <a:cubicBezTo>
                    <a:pt x="77" y="34"/>
                    <a:pt x="77" y="28"/>
                    <a:pt x="70" y="20"/>
                  </a:cubicBezTo>
                  <a:cubicBezTo>
                    <a:pt x="70" y="20"/>
                    <a:pt x="57" y="4"/>
                    <a:pt x="52" y="2"/>
                  </a:cubicBezTo>
                  <a:cubicBezTo>
                    <a:pt x="52" y="2"/>
                    <a:pt x="41" y="0"/>
                    <a:pt x="39"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31" name="Freeform 527"/>
            <p:cNvSpPr/>
            <p:nvPr/>
          </p:nvSpPr>
          <p:spPr bwMode="auto">
            <a:xfrm>
              <a:off x="1278" y="2669"/>
              <a:ext cx="26" cy="19"/>
            </a:xfrm>
            <a:custGeom>
              <a:avLst/>
              <a:gdLst>
                <a:gd name="T0" fmla="*/ 18 w 18"/>
                <a:gd name="T1" fmla="*/ 0 h 13"/>
                <a:gd name="T2" fmla="*/ 17 w 18"/>
                <a:gd name="T3" fmla="*/ 0 h 13"/>
                <a:gd name="T4" fmla="*/ 7 w 18"/>
                <a:gd name="T5" fmla="*/ 7 h 13"/>
                <a:gd name="T6" fmla="*/ 3 w 18"/>
                <a:gd name="T7" fmla="*/ 13 h 13"/>
                <a:gd name="T8" fmla="*/ 18 w 18"/>
                <a:gd name="T9" fmla="*/ 0 h 13"/>
              </a:gdLst>
              <a:ahLst/>
              <a:cxnLst>
                <a:cxn ang="0">
                  <a:pos x="T0" y="T1"/>
                </a:cxn>
                <a:cxn ang="0">
                  <a:pos x="T2" y="T3"/>
                </a:cxn>
                <a:cxn ang="0">
                  <a:pos x="T4" y="T5"/>
                </a:cxn>
                <a:cxn ang="0">
                  <a:pos x="T6" y="T7"/>
                </a:cxn>
                <a:cxn ang="0">
                  <a:pos x="T8" y="T9"/>
                </a:cxn>
              </a:cxnLst>
              <a:rect l="0" t="0" r="r" b="b"/>
              <a:pathLst>
                <a:path w="18" h="13">
                  <a:moveTo>
                    <a:pt x="18" y="0"/>
                  </a:moveTo>
                  <a:cubicBezTo>
                    <a:pt x="17" y="0"/>
                    <a:pt x="17" y="0"/>
                    <a:pt x="17" y="0"/>
                  </a:cubicBezTo>
                  <a:cubicBezTo>
                    <a:pt x="11" y="2"/>
                    <a:pt x="7" y="7"/>
                    <a:pt x="7" y="7"/>
                  </a:cubicBezTo>
                  <a:cubicBezTo>
                    <a:pt x="0" y="12"/>
                    <a:pt x="3" y="13"/>
                    <a:pt x="3" y="13"/>
                  </a:cubicBezTo>
                  <a:cubicBezTo>
                    <a:pt x="8" y="11"/>
                    <a:pt x="18"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32" name="Freeform 528"/>
            <p:cNvSpPr/>
            <p:nvPr/>
          </p:nvSpPr>
          <p:spPr bwMode="auto">
            <a:xfrm>
              <a:off x="1296" y="270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33" name="Freeform 529"/>
            <p:cNvSpPr/>
            <p:nvPr/>
          </p:nvSpPr>
          <p:spPr bwMode="auto">
            <a:xfrm>
              <a:off x="1322" y="2779"/>
              <a:ext cx="6" cy="6"/>
            </a:xfrm>
            <a:custGeom>
              <a:avLst/>
              <a:gdLst>
                <a:gd name="T0" fmla="*/ 1 w 4"/>
                <a:gd name="T1" fmla="*/ 4 h 4"/>
                <a:gd name="T2" fmla="*/ 3 w 4"/>
                <a:gd name="T3" fmla="*/ 4 h 4"/>
                <a:gd name="T4" fmla="*/ 4 w 4"/>
                <a:gd name="T5" fmla="*/ 1 h 4"/>
                <a:gd name="T6" fmla="*/ 3 w 4"/>
                <a:gd name="T7" fmla="*/ 0 h 4"/>
                <a:gd name="T8" fmla="*/ 1 w 4"/>
                <a:gd name="T9" fmla="*/ 4 h 4"/>
              </a:gdLst>
              <a:ahLst/>
              <a:cxnLst>
                <a:cxn ang="0">
                  <a:pos x="T0" y="T1"/>
                </a:cxn>
                <a:cxn ang="0">
                  <a:pos x="T2" y="T3"/>
                </a:cxn>
                <a:cxn ang="0">
                  <a:pos x="T4" y="T5"/>
                </a:cxn>
                <a:cxn ang="0">
                  <a:pos x="T6" y="T7"/>
                </a:cxn>
                <a:cxn ang="0">
                  <a:pos x="T8" y="T9"/>
                </a:cxn>
              </a:cxnLst>
              <a:rect l="0" t="0" r="r" b="b"/>
              <a:pathLst>
                <a:path w="4" h="4">
                  <a:moveTo>
                    <a:pt x="1" y="4"/>
                  </a:moveTo>
                  <a:cubicBezTo>
                    <a:pt x="2" y="4"/>
                    <a:pt x="2" y="4"/>
                    <a:pt x="3" y="4"/>
                  </a:cubicBezTo>
                  <a:cubicBezTo>
                    <a:pt x="3" y="3"/>
                    <a:pt x="3" y="1"/>
                    <a:pt x="4" y="1"/>
                  </a:cubicBezTo>
                  <a:cubicBezTo>
                    <a:pt x="3" y="0"/>
                    <a:pt x="3" y="0"/>
                    <a:pt x="3" y="0"/>
                  </a:cubicBezTo>
                  <a:cubicBezTo>
                    <a:pt x="1" y="1"/>
                    <a:pt x="0" y="2"/>
                    <a:pt x="1"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34" name="Freeform 530"/>
            <p:cNvSpPr/>
            <p:nvPr/>
          </p:nvSpPr>
          <p:spPr bwMode="auto">
            <a:xfrm>
              <a:off x="1294" y="2670"/>
              <a:ext cx="19" cy="22"/>
            </a:xfrm>
            <a:custGeom>
              <a:avLst/>
              <a:gdLst>
                <a:gd name="T0" fmla="*/ 9 w 13"/>
                <a:gd name="T1" fmla="*/ 0 h 15"/>
                <a:gd name="T2" fmla="*/ 2 w 13"/>
                <a:gd name="T3" fmla="*/ 9 h 15"/>
                <a:gd name="T4" fmla="*/ 6 w 13"/>
                <a:gd name="T5" fmla="*/ 9 h 15"/>
                <a:gd name="T6" fmla="*/ 9 w 13"/>
                <a:gd name="T7" fmla="*/ 0 h 15"/>
              </a:gdLst>
              <a:ahLst/>
              <a:cxnLst>
                <a:cxn ang="0">
                  <a:pos x="T0" y="T1"/>
                </a:cxn>
                <a:cxn ang="0">
                  <a:pos x="T2" y="T3"/>
                </a:cxn>
                <a:cxn ang="0">
                  <a:pos x="T4" y="T5"/>
                </a:cxn>
                <a:cxn ang="0">
                  <a:pos x="T6" y="T7"/>
                </a:cxn>
              </a:cxnLst>
              <a:rect l="0" t="0" r="r" b="b"/>
              <a:pathLst>
                <a:path w="13" h="15">
                  <a:moveTo>
                    <a:pt x="9" y="0"/>
                  </a:moveTo>
                  <a:cubicBezTo>
                    <a:pt x="9" y="0"/>
                    <a:pt x="13" y="15"/>
                    <a:pt x="2" y="9"/>
                  </a:cubicBezTo>
                  <a:cubicBezTo>
                    <a:pt x="2" y="9"/>
                    <a:pt x="0" y="6"/>
                    <a:pt x="6" y="9"/>
                  </a:cubicBezTo>
                  <a:cubicBezTo>
                    <a:pt x="6" y="9"/>
                    <a:pt x="11" y="1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pic>
          <p:nvPicPr>
            <p:cNvPr id="135" name="Picture 53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08" y="2660"/>
              <a:ext cx="22"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6" name="Freeform 532"/>
            <p:cNvSpPr/>
            <p:nvPr/>
          </p:nvSpPr>
          <p:spPr bwMode="auto">
            <a:xfrm>
              <a:off x="1309" y="2660"/>
              <a:ext cx="38" cy="16"/>
            </a:xfrm>
            <a:custGeom>
              <a:avLst/>
              <a:gdLst>
                <a:gd name="T0" fmla="*/ 7 w 26"/>
                <a:gd name="T1" fmla="*/ 0 h 11"/>
                <a:gd name="T2" fmla="*/ 10 w 26"/>
                <a:gd name="T3" fmla="*/ 8 h 11"/>
                <a:gd name="T4" fmla="*/ 0 w 26"/>
                <a:gd name="T5" fmla="*/ 6 h 11"/>
                <a:gd name="T6" fmla="*/ 7 w 26"/>
                <a:gd name="T7" fmla="*/ 0 h 11"/>
              </a:gdLst>
              <a:ahLst/>
              <a:cxnLst>
                <a:cxn ang="0">
                  <a:pos x="T0" y="T1"/>
                </a:cxn>
                <a:cxn ang="0">
                  <a:pos x="T2" y="T3"/>
                </a:cxn>
                <a:cxn ang="0">
                  <a:pos x="T4" y="T5"/>
                </a:cxn>
                <a:cxn ang="0">
                  <a:pos x="T6" y="T7"/>
                </a:cxn>
              </a:cxnLst>
              <a:rect l="0" t="0" r="r" b="b"/>
              <a:pathLst>
                <a:path w="26" h="11">
                  <a:moveTo>
                    <a:pt x="7" y="0"/>
                  </a:moveTo>
                  <a:cubicBezTo>
                    <a:pt x="7" y="0"/>
                    <a:pt x="24" y="9"/>
                    <a:pt x="10" y="8"/>
                  </a:cubicBezTo>
                  <a:cubicBezTo>
                    <a:pt x="0" y="6"/>
                    <a:pt x="0" y="6"/>
                    <a:pt x="0" y="6"/>
                  </a:cubicBezTo>
                  <a:cubicBezTo>
                    <a:pt x="0" y="6"/>
                    <a:pt x="26" y="11"/>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37" name="Freeform 533"/>
            <p:cNvSpPr/>
            <p:nvPr/>
          </p:nvSpPr>
          <p:spPr bwMode="auto">
            <a:xfrm>
              <a:off x="1319" y="2643"/>
              <a:ext cx="17" cy="16"/>
            </a:xfrm>
            <a:custGeom>
              <a:avLst/>
              <a:gdLst>
                <a:gd name="T0" fmla="*/ 4 w 12"/>
                <a:gd name="T1" fmla="*/ 0 h 11"/>
                <a:gd name="T2" fmla="*/ 4 w 12"/>
                <a:gd name="T3" fmla="*/ 3 h 11"/>
                <a:gd name="T4" fmla="*/ 4 w 12"/>
                <a:gd name="T5" fmla="*/ 3 h 11"/>
                <a:gd name="T6" fmla="*/ 1 w 12"/>
                <a:gd name="T7" fmla="*/ 11 h 11"/>
                <a:gd name="T8" fmla="*/ 6 w 12"/>
                <a:gd name="T9" fmla="*/ 1 h 11"/>
                <a:gd name="T10" fmla="*/ 4 w 12"/>
                <a:gd name="T11" fmla="*/ 0 h 11"/>
              </a:gdLst>
              <a:ahLst/>
              <a:cxnLst>
                <a:cxn ang="0">
                  <a:pos x="T0" y="T1"/>
                </a:cxn>
                <a:cxn ang="0">
                  <a:pos x="T2" y="T3"/>
                </a:cxn>
                <a:cxn ang="0">
                  <a:pos x="T4" y="T5"/>
                </a:cxn>
                <a:cxn ang="0">
                  <a:pos x="T6" y="T7"/>
                </a:cxn>
                <a:cxn ang="0">
                  <a:pos x="T8" y="T9"/>
                </a:cxn>
                <a:cxn ang="0">
                  <a:pos x="T10" y="T11"/>
                </a:cxn>
              </a:cxnLst>
              <a:rect l="0" t="0" r="r" b="b"/>
              <a:pathLst>
                <a:path w="12" h="11">
                  <a:moveTo>
                    <a:pt x="4" y="0"/>
                  </a:moveTo>
                  <a:cubicBezTo>
                    <a:pt x="2" y="0"/>
                    <a:pt x="0" y="1"/>
                    <a:pt x="4" y="3"/>
                  </a:cubicBezTo>
                  <a:cubicBezTo>
                    <a:pt x="4" y="3"/>
                    <a:pt x="4" y="3"/>
                    <a:pt x="4" y="3"/>
                  </a:cubicBezTo>
                  <a:cubicBezTo>
                    <a:pt x="5" y="3"/>
                    <a:pt x="7" y="4"/>
                    <a:pt x="1" y="11"/>
                  </a:cubicBezTo>
                  <a:cubicBezTo>
                    <a:pt x="1" y="11"/>
                    <a:pt x="12" y="2"/>
                    <a:pt x="6" y="1"/>
                  </a:cubicBezTo>
                  <a:cubicBezTo>
                    <a:pt x="6" y="1"/>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38" name="Freeform 534"/>
            <p:cNvSpPr>
              <a:spLocks noEditPoints="1"/>
            </p:cNvSpPr>
            <p:nvPr/>
          </p:nvSpPr>
          <p:spPr bwMode="auto">
            <a:xfrm>
              <a:off x="1302" y="2646"/>
              <a:ext cx="10" cy="16"/>
            </a:xfrm>
            <a:custGeom>
              <a:avLst/>
              <a:gdLst>
                <a:gd name="T0" fmla="*/ 6 w 7"/>
                <a:gd name="T1" fmla="*/ 2 h 11"/>
                <a:gd name="T2" fmla="*/ 2 w 7"/>
                <a:gd name="T3" fmla="*/ 8 h 11"/>
                <a:gd name="T4" fmla="*/ 3 w 7"/>
                <a:gd name="T5" fmla="*/ 11 h 11"/>
                <a:gd name="T6" fmla="*/ 7 w 7"/>
                <a:gd name="T7" fmla="*/ 10 h 11"/>
                <a:gd name="T8" fmla="*/ 6 w 7"/>
                <a:gd name="T9" fmla="*/ 2 h 11"/>
                <a:gd name="T10" fmla="*/ 6 w 7"/>
                <a:gd name="T11" fmla="*/ 0 h 11"/>
                <a:gd name="T12" fmla="*/ 6 w 7"/>
                <a:gd name="T13" fmla="*/ 2 h 11"/>
                <a:gd name="T14" fmla="*/ 6 w 7"/>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6" y="2"/>
                  </a:moveTo>
                  <a:cubicBezTo>
                    <a:pt x="6" y="4"/>
                    <a:pt x="5" y="7"/>
                    <a:pt x="2" y="8"/>
                  </a:cubicBezTo>
                  <a:cubicBezTo>
                    <a:pt x="2" y="8"/>
                    <a:pt x="0" y="11"/>
                    <a:pt x="3" y="11"/>
                  </a:cubicBezTo>
                  <a:cubicBezTo>
                    <a:pt x="4" y="11"/>
                    <a:pt x="5" y="11"/>
                    <a:pt x="7" y="10"/>
                  </a:cubicBezTo>
                  <a:cubicBezTo>
                    <a:pt x="7" y="10"/>
                    <a:pt x="6" y="5"/>
                    <a:pt x="6" y="2"/>
                  </a:cubicBezTo>
                  <a:moveTo>
                    <a:pt x="6" y="0"/>
                  </a:moveTo>
                  <a:cubicBezTo>
                    <a:pt x="6" y="0"/>
                    <a:pt x="6" y="1"/>
                    <a:pt x="6" y="2"/>
                  </a:cubicBezTo>
                  <a:cubicBezTo>
                    <a:pt x="6" y="1"/>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39" name="Freeform 535"/>
            <p:cNvSpPr/>
            <p:nvPr/>
          </p:nvSpPr>
          <p:spPr bwMode="auto">
            <a:xfrm>
              <a:off x="1287" y="2650"/>
              <a:ext cx="16" cy="15"/>
            </a:xfrm>
            <a:custGeom>
              <a:avLst/>
              <a:gdLst>
                <a:gd name="T0" fmla="*/ 11 w 11"/>
                <a:gd name="T1" fmla="*/ 0 h 10"/>
                <a:gd name="T2" fmla="*/ 5 w 11"/>
                <a:gd name="T3" fmla="*/ 9 h 10"/>
                <a:gd name="T4" fmla="*/ 11 w 11"/>
                <a:gd name="T5" fmla="*/ 10 h 10"/>
                <a:gd name="T6" fmla="*/ 11 w 11"/>
                <a:gd name="T7" fmla="*/ 0 h 10"/>
              </a:gdLst>
              <a:ahLst/>
              <a:cxnLst>
                <a:cxn ang="0">
                  <a:pos x="T0" y="T1"/>
                </a:cxn>
                <a:cxn ang="0">
                  <a:pos x="T2" y="T3"/>
                </a:cxn>
                <a:cxn ang="0">
                  <a:pos x="T4" y="T5"/>
                </a:cxn>
                <a:cxn ang="0">
                  <a:pos x="T6" y="T7"/>
                </a:cxn>
              </a:cxnLst>
              <a:rect l="0" t="0" r="r" b="b"/>
              <a:pathLst>
                <a:path w="11" h="10">
                  <a:moveTo>
                    <a:pt x="11" y="0"/>
                  </a:moveTo>
                  <a:cubicBezTo>
                    <a:pt x="11" y="0"/>
                    <a:pt x="4" y="5"/>
                    <a:pt x="5" y="9"/>
                  </a:cubicBezTo>
                  <a:cubicBezTo>
                    <a:pt x="5" y="9"/>
                    <a:pt x="5" y="10"/>
                    <a:pt x="11" y="10"/>
                  </a:cubicBezTo>
                  <a:cubicBezTo>
                    <a:pt x="11" y="10"/>
                    <a:pt x="0" y="1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40" name="Freeform 536"/>
            <p:cNvSpPr/>
            <p:nvPr/>
          </p:nvSpPr>
          <p:spPr bwMode="auto">
            <a:xfrm>
              <a:off x="1249" y="2684"/>
              <a:ext cx="77" cy="130"/>
            </a:xfrm>
            <a:custGeom>
              <a:avLst/>
              <a:gdLst>
                <a:gd name="T0" fmla="*/ 30 w 53"/>
                <a:gd name="T1" fmla="*/ 0 h 90"/>
                <a:gd name="T2" fmla="*/ 24 w 53"/>
                <a:gd name="T3" fmla="*/ 12 h 90"/>
                <a:gd name="T4" fmla="*/ 37 w 53"/>
                <a:gd name="T5" fmla="*/ 20 h 90"/>
                <a:gd name="T6" fmla="*/ 24 w 53"/>
                <a:gd name="T7" fmla="*/ 23 h 90"/>
                <a:gd name="T8" fmla="*/ 23 w 53"/>
                <a:gd name="T9" fmla="*/ 30 h 90"/>
                <a:gd name="T10" fmla="*/ 21 w 53"/>
                <a:gd name="T11" fmla="*/ 50 h 90"/>
                <a:gd name="T12" fmla="*/ 25 w 53"/>
                <a:gd name="T13" fmla="*/ 55 h 90"/>
                <a:gd name="T14" fmla="*/ 16 w 53"/>
                <a:gd name="T15" fmla="*/ 81 h 90"/>
                <a:gd name="T16" fmla="*/ 13 w 53"/>
                <a:gd name="T17" fmla="*/ 85 h 90"/>
                <a:gd name="T18" fmla="*/ 5 w 53"/>
                <a:gd name="T19" fmla="*/ 88 h 90"/>
                <a:gd name="T20" fmla="*/ 13 w 53"/>
                <a:gd name="T21" fmla="*/ 83 h 90"/>
                <a:gd name="T22" fmla="*/ 14 w 53"/>
                <a:gd name="T23" fmla="*/ 79 h 90"/>
                <a:gd name="T24" fmla="*/ 17 w 53"/>
                <a:gd name="T25" fmla="*/ 54 h 90"/>
                <a:gd name="T26" fmla="*/ 18 w 53"/>
                <a:gd name="T27" fmla="*/ 48 h 90"/>
                <a:gd name="T28" fmla="*/ 17 w 53"/>
                <a:gd name="T29" fmla="*/ 37 h 90"/>
                <a:gd name="T30" fmla="*/ 20 w 53"/>
                <a:gd name="T31" fmla="*/ 29 h 90"/>
                <a:gd name="T32" fmla="*/ 30 w 53"/>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90">
                  <a:moveTo>
                    <a:pt x="30" y="0"/>
                  </a:moveTo>
                  <a:cubicBezTo>
                    <a:pt x="24" y="12"/>
                    <a:pt x="24" y="12"/>
                    <a:pt x="24" y="12"/>
                  </a:cubicBezTo>
                  <a:cubicBezTo>
                    <a:pt x="24" y="12"/>
                    <a:pt x="25" y="14"/>
                    <a:pt x="37" y="20"/>
                  </a:cubicBezTo>
                  <a:cubicBezTo>
                    <a:pt x="37" y="20"/>
                    <a:pt x="42" y="24"/>
                    <a:pt x="24" y="23"/>
                  </a:cubicBezTo>
                  <a:cubicBezTo>
                    <a:pt x="24" y="23"/>
                    <a:pt x="20" y="25"/>
                    <a:pt x="23" y="30"/>
                  </a:cubicBezTo>
                  <a:cubicBezTo>
                    <a:pt x="21" y="50"/>
                    <a:pt x="21" y="50"/>
                    <a:pt x="21" y="50"/>
                  </a:cubicBezTo>
                  <a:cubicBezTo>
                    <a:pt x="21" y="50"/>
                    <a:pt x="53" y="57"/>
                    <a:pt x="25" y="55"/>
                  </a:cubicBezTo>
                  <a:cubicBezTo>
                    <a:pt x="25" y="55"/>
                    <a:pt x="24" y="49"/>
                    <a:pt x="16" y="81"/>
                  </a:cubicBezTo>
                  <a:cubicBezTo>
                    <a:pt x="16" y="81"/>
                    <a:pt x="35" y="90"/>
                    <a:pt x="13" y="85"/>
                  </a:cubicBezTo>
                  <a:cubicBezTo>
                    <a:pt x="13" y="85"/>
                    <a:pt x="6" y="86"/>
                    <a:pt x="5" y="88"/>
                  </a:cubicBezTo>
                  <a:cubicBezTo>
                    <a:pt x="5" y="88"/>
                    <a:pt x="0" y="85"/>
                    <a:pt x="13" y="83"/>
                  </a:cubicBezTo>
                  <a:cubicBezTo>
                    <a:pt x="13" y="83"/>
                    <a:pt x="11" y="83"/>
                    <a:pt x="14" y="79"/>
                  </a:cubicBezTo>
                  <a:cubicBezTo>
                    <a:pt x="14" y="79"/>
                    <a:pt x="18" y="54"/>
                    <a:pt x="17" y="54"/>
                  </a:cubicBezTo>
                  <a:cubicBezTo>
                    <a:pt x="17" y="54"/>
                    <a:pt x="25" y="53"/>
                    <a:pt x="18" y="48"/>
                  </a:cubicBezTo>
                  <a:cubicBezTo>
                    <a:pt x="18" y="48"/>
                    <a:pt x="20" y="39"/>
                    <a:pt x="17" y="37"/>
                  </a:cubicBezTo>
                  <a:cubicBezTo>
                    <a:pt x="20" y="29"/>
                    <a:pt x="20" y="29"/>
                    <a:pt x="20" y="29"/>
                  </a:cubicBezTo>
                  <a:cubicBezTo>
                    <a:pt x="20" y="29"/>
                    <a:pt x="15" y="18"/>
                    <a:pt x="3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41" name="Freeform 537"/>
            <p:cNvSpPr/>
            <p:nvPr/>
          </p:nvSpPr>
          <p:spPr bwMode="auto">
            <a:xfrm>
              <a:off x="1278" y="2700"/>
              <a:ext cx="9" cy="30"/>
            </a:xfrm>
            <a:custGeom>
              <a:avLst/>
              <a:gdLst>
                <a:gd name="T0" fmla="*/ 3 w 6"/>
                <a:gd name="T1" fmla="*/ 7 h 21"/>
                <a:gd name="T2" fmla="*/ 5 w 6"/>
                <a:gd name="T3" fmla="*/ 7 h 21"/>
                <a:gd name="T4" fmla="*/ 3 w 6"/>
                <a:gd name="T5" fmla="*/ 3 h 21"/>
                <a:gd name="T6" fmla="*/ 2 w 6"/>
                <a:gd name="T7" fmla="*/ 3 h 21"/>
                <a:gd name="T8" fmla="*/ 0 w 6"/>
                <a:gd name="T9" fmla="*/ 7 h 21"/>
                <a:gd name="T10" fmla="*/ 1 w 6"/>
                <a:gd name="T11" fmla="*/ 11 h 21"/>
                <a:gd name="T12" fmla="*/ 1 w 6"/>
                <a:gd name="T13" fmla="*/ 17 h 21"/>
                <a:gd name="T14" fmla="*/ 1 w 6"/>
                <a:gd name="T15" fmla="*/ 15 h 21"/>
                <a:gd name="T16" fmla="*/ 0 w 6"/>
                <a:gd name="T17" fmla="*/ 16 h 21"/>
                <a:gd name="T18" fmla="*/ 2 w 6"/>
                <a:gd name="T19" fmla="*/ 21 h 21"/>
                <a:gd name="T20" fmla="*/ 2 w 6"/>
                <a:gd name="T21" fmla="*/ 19 h 21"/>
                <a:gd name="T22" fmla="*/ 5 w 6"/>
                <a:gd name="T23" fmla="*/ 13 h 21"/>
                <a:gd name="T24" fmla="*/ 1 w 6"/>
                <a:gd name="T25" fmla="*/ 7 h 21"/>
                <a:gd name="T26" fmla="*/ 3 w 6"/>
                <a:gd name="T2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1">
                  <a:moveTo>
                    <a:pt x="3" y="7"/>
                  </a:moveTo>
                  <a:cubicBezTo>
                    <a:pt x="5" y="7"/>
                    <a:pt x="5" y="7"/>
                    <a:pt x="5" y="7"/>
                  </a:cubicBezTo>
                  <a:cubicBezTo>
                    <a:pt x="5" y="7"/>
                    <a:pt x="6" y="3"/>
                    <a:pt x="3" y="3"/>
                  </a:cubicBezTo>
                  <a:cubicBezTo>
                    <a:pt x="3" y="3"/>
                    <a:pt x="3" y="0"/>
                    <a:pt x="2" y="3"/>
                  </a:cubicBezTo>
                  <a:cubicBezTo>
                    <a:pt x="2" y="3"/>
                    <a:pt x="1" y="3"/>
                    <a:pt x="0" y="7"/>
                  </a:cubicBezTo>
                  <a:cubicBezTo>
                    <a:pt x="0" y="7"/>
                    <a:pt x="0" y="10"/>
                    <a:pt x="1" y="11"/>
                  </a:cubicBezTo>
                  <a:cubicBezTo>
                    <a:pt x="1" y="11"/>
                    <a:pt x="6" y="17"/>
                    <a:pt x="1" y="17"/>
                  </a:cubicBezTo>
                  <a:cubicBezTo>
                    <a:pt x="1" y="15"/>
                    <a:pt x="1" y="15"/>
                    <a:pt x="1" y="15"/>
                  </a:cubicBezTo>
                  <a:cubicBezTo>
                    <a:pt x="1" y="15"/>
                    <a:pt x="0" y="13"/>
                    <a:pt x="0" y="16"/>
                  </a:cubicBezTo>
                  <a:cubicBezTo>
                    <a:pt x="2" y="21"/>
                    <a:pt x="2" y="21"/>
                    <a:pt x="2" y="21"/>
                  </a:cubicBezTo>
                  <a:cubicBezTo>
                    <a:pt x="2" y="21"/>
                    <a:pt x="2" y="21"/>
                    <a:pt x="2" y="19"/>
                  </a:cubicBezTo>
                  <a:cubicBezTo>
                    <a:pt x="2" y="19"/>
                    <a:pt x="6" y="18"/>
                    <a:pt x="5" y="13"/>
                  </a:cubicBezTo>
                  <a:cubicBezTo>
                    <a:pt x="5" y="13"/>
                    <a:pt x="1" y="9"/>
                    <a:pt x="1" y="7"/>
                  </a:cubicBezTo>
                  <a:cubicBezTo>
                    <a:pt x="1" y="7"/>
                    <a:pt x="2" y="2"/>
                    <a:pt x="3"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42" name="Freeform 538"/>
            <p:cNvSpPr/>
            <p:nvPr/>
          </p:nvSpPr>
          <p:spPr bwMode="auto">
            <a:xfrm>
              <a:off x="1287" y="2704"/>
              <a:ext cx="9" cy="23"/>
            </a:xfrm>
            <a:custGeom>
              <a:avLst/>
              <a:gdLst>
                <a:gd name="T0" fmla="*/ 0 w 6"/>
                <a:gd name="T1" fmla="*/ 2 h 16"/>
                <a:gd name="T2" fmla="*/ 0 w 6"/>
                <a:gd name="T3" fmla="*/ 4 h 16"/>
                <a:gd name="T4" fmla="*/ 3 w 6"/>
                <a:gd name="T5" fmla="*/ 3 h 16"/>
                <a:gd name="T6" fmla="*/ 2 w 6"/>
                <a:gd name="T7" fmla="*/ 12 h 16"/>
                <a:gd name="T8" fmla="*/ 2 w 6"/>
                <a:gd name="T9" fmla="*/ 16 h 16"/>
                <a:gd name="T10" fmla="*/ 2 w 6"/>
                <a:gd name="T11" fmla="*/ 16 h 16"/>
                <a:gd name="T12" fmla="*/ 4 w 6"/>
                <a:gd name="T13" fmla="*/ 16 h 16"/>
                <a:gd name="T14" fmla="*/ 6 w 6"/>
                <a:gd name="T15" fmla="*/ 0 h 16"/>
                <a:gd name="T16" fmla="*/ 4 w 6"/>
                <a:gd name="T17" fmla="*/ 0 h 16"/>
                <a:gd name="T18" fmla="*/ 0 w 6"/>
                <a:gd name="T19"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6">
                  <a:moveTo>
                    <a:pt x="0" y="2"/>
                  </a:moveTo>
                  <a:cubicBezTo>
                    <a:pt x="0" y="4"/>
                    <a:pt x="0" y="4"/>
                    <a:pt x="0" y="4"/>
                  </a:cubicBezTo>
                  <a:cubicBezTo>
                    <a:pt x="3" y="3"/>
                    <a:pt x="3" y="3"/>
                    <a:pt x="3" y="3"/>
                  </a:cubicBezTo>
                  <a:cubicBezTo>
                    <a:pt x="3" y="3"/>
                    <a:pt x="2" y="9"/>
                    <a:pt x="2" y="12"/>
                  </a:cubicBezTo>
                  <a:cubicBezTo>
                    <a:pt x="2" y="16"/>
                    <a:pt x="2" y="16"/>
                    <a:pt x="2" y="16"/>
                  </a:cubicBezTo>
                  <a:cubicBezTo>
                    <a:pt x="2" y="16"/>
                    <a:pt x="2" y="16"/>
                    <a:pt x="2" y="16"/>
                  </a:cubicBezTo>
                  <a:cubicBezTo>
                    <a:pt x="4" y="16"/>
                    <a:pt x="4" y="16"/>
                    <a:pt x="4" y="16"/>
                  </a:cubicBezTo>
                  <a:cubicBezTo>
                    <a:pt x="4" y="16"/>
                    <a:pt x="5" y="5"/>
                    <a:pt x="6" y="0"/>
                  </a:cubicBezTo>
                  <a:cubicBezTo>
                    <a:pt x="4" y="0"/>
                    <a:pt x="4" y="0"/>
                    <a:pt x="4" y="0"/>
                  </a:cubicBezTo>
                  <a:cubicBezTo>
                    <a:pt x="0" y="2"/>
                    <a:pt x="0" y="2"/>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43" name="Freeform 539"/>
            <p:cNvSpPr/>
            <p:nvPr/>
          </p:nvSpPr>
          <p:spPr bwMode="auto">
            <a:xfrm>
              <a:off x="1322" y="2723"/>
              <a:ext cx="6" cy="6"/>
            </a:xfrm>
            <a:custGeom>
              <a:avLst/>
              <a:gdLst>
                <a:gd name="T0" fmla="*/ 1 w 6"/>
                <a:gd name="T1" fmla="*/ 0 h 6"/>
                <a:gd name="T2" fmla="*/ 0 w 6"/>
                <a:gd name="T3" fmla="*/ 6 h 6"/>
                <a:gd name="T4" fmla="*/ 3 w 6"/>
                <a:gd name="T5" fmla="*/ 6 h 6"/>
                <a:gd name="T6" fmla="*/ 6 w 6"/>
                <a:gd name="T7" fmla="*/ 1 h 6"/>
                <a:gd name="T8" fmla="*/ 1 w 6"/>
                <a:gd name="T9" fmla="*/ 0 h 6"/>
              </a:gdLst>
              <a:ahLst/>
              <a:cxnLst>
                <a:cxn ang="0">
                  <a:pos x="T0" y="T1"/>
                </a:cxn>
                <a:cxn ang="0">
                  <a:pos x="T2" y="T3"/>
                </a:cxn>
                <a:cxn ang="0">
                  <a:pos x="T4" y="T5"/>
                </a:cxn>
                <a:cxn ang="0">
                  <a:pos x="T6" y="T7"/>
                </a:cxn>
                <a:cxn ang="0">
                  <a:pos x="T8" y="T9"/>
                </a:cxn>
              </a:cxnLst>
              <a:rect l="0" t="0" r="r" b="b"/>
              <a:pathLst>
                <a:path w="6" h="6">
                  <a:moveTo>
                    <a:pt x="1" y="0"/>
                  </a:moveTo>
                  <a:lnTo>
                    <a:pt x="0" y="6"/>
                  </a:lnTo>
                  <a:lnTo>
                    <a:pt x="3" y="6"/>
                  </a:lnTo>
                  <a:lnTo>
                    <a:pt x="6" y="1"/>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44" name="Freeform 540"/>
            <p:cNvSpPr/>
            <p:nvPr/>
          </p:nvSpPr>
          <p:spPr bwMode="auto">
            <a:xfrm>
              <a:off x="1322" y="2723"/>
              <a:ext cx="6" cy="6"/>
            </a:xfrm>
            <a:custGeom>
              <a:avLst/>
              <a:gdLst>
                <a:gd name="T0" fmla="*/ 1 w 6"/>
                <a:gd name="T1" fmla="*/ 0 h 6"/>
                <a:gd name="T2" fmla="*/ 0 w 6"/>
                <a:gd name="T3" fmla="*/ 6 h 6"/>
                <a:gd name="T4" fmla="*/ 3 w 6"/>
                <a:gd name="T5" fmla="*/ 6 h 6"/>
                <a:gd name="T6" fmla="*/ 6 w 6"/>
                <a:gd name="T7" fmla="*/ 1 h 6"/>
                <a:gd name="T8" fmla="*/ 1 w 6"/>
                <a:gd name="T9" fmla="*/ 0 h 6"/>
              </a:gdLst>
              <a:ahLst/>
              <a:cxnLst>
                <a:cxn ang="0">
                  <a:pos x="T0" y="T1"/>
                </a:cxn>
                <a:cxn ang="0">
                  <a:pos x="T2" y="T3"/>
                </a:cxn>
                <a:cxn ang="0">
                  <a:pos x="T4" y="T5"/>
                </a:cxn>
                <a:cxn ang="0">
                  <a:pos x="T6" y="T7"/>
                </a:cxn>
                <a:cxn ang="0">
                  <a:pos x="T8" y="T9"/>
                </a:cxn>
              </a:cxnLst>
              <a:rect l="0" t="0" r="r" b="b"/>
              <a:pathLst>
                <a:path w="6" h="6">
                  <a:moveTo>
                    <a:pt x="1" y="0"/>
                  </a:moveTo>
                  <a:lnTo>
                    <a:pt x="0" y="6"/>
                  </a:lnTo>
                  <a:lnTo>
                    <a:pt x="3" y="6"/>
                  </a:lnTo>
                  <a:lnTo>
                    <a:pt x="6" y="1"/>
                  </a:lnTo>
                  <a:lnTo>
                    <a:pt x="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45" name="Freeform 541"/>
            <p:cNvSpPr>
              <a:spLocks noEditPoints="1"/>
            </p:cNvSpPr>
            <p:nvPr/>
          </p:nvSpPr>
          <p:spPr bwMode="auto">
            <a:xfrm>
              <a:off x="1294" y="2704"/>
              <a:ext cx="16" cy="25"/>
            </a:xfrm>
            <a:custGeom>
              <a:avLst/>
              <a:gdLst>
                <a:gd name="T0" fmla="*/ 6 w 11"/>
                <a:gd name="T1" fmla="*/ 1 h 17"/>
                <a:gd name="T2" fmla="*/ 2 w 11"/>
                <a:gd name="T3" fmla="*/ 4 h 17"/>
                <a:gd name="T4" fmla="*/ 1 w 11"/>
                <a:gd name="T5" fmla="*/ 12 h 17"/>
                <a:gd name="T6" fmla="*/ 3 w 11"/>
                <a:gd name="T7" fmla="*/ 16 h 17"/>
                <a:gd name="T8" fmla="*/ 6 w 11"/>
                <a:gd name="T9" fmla="*/ 16 h 17"/>
                <a:gd name="T10" fmla="*/ 9 w 11"/>
                <a:gd name="T11" fmla="*/ 12 h 17"/>
                <a:gd name="T12" fmla="*/ 10 w 11"/>
                <a:gd name="T13" fmla="*/ 4 h 17"/>
                <a:gd name="T14" fmla="*/ 6 w 11"/>
                <a:gd name="T15" fmla="*/ 1 h 17"/>
                <a:gd name="T16" fmla="*/ 6 w 11"/>
                <a:gd name="T17" fmla="*/ 13 h 17"/>
                <a:gd name="T18" fmla="*/ 4 w 11"/>
                <a:gd name="T19" fmla="*/ 12 h 17"/>
                <a:gd name="T20" fmla="*/ 5 w 11"/>
                <a:gd name="T21" fmla="*/ 4 h 17"/>
                <a:gd name="T22" fmla="*/ 8 w 11"/>
                <a:gd name="T23" fmla="*/ 4 h 17"/>
                <a:gd name="T24" fmla="*/ 6 w 11"/>
                <a:gd name="T25"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7">
                  <a:moveTo>
                    <a:pt x="6" y="1"/>
                  </a:moveTo>
                  <a:cubicBezTo>
                    <a:pt x="2" y="0"/>
                    <a:pt x="2" y="4"/>
                    <a:pt x="2" y="4"/>
                  </a:cubicBezTo>
                  <a:cubicBezTo>
                    <a:pt x="1" y="12"/>
                    <a:pt x="1" y="12"/>
                    <a:pt x="1" y="12"/>
                  </a:cubicBezTo>
                  <a:cubicBezTo>
                    <a:pt x="0" y="16"/>
                    <a:pt x="3" y="16"/>
                    <a:pt x="3" y="16"/>
                  </a:cubicBezTo>
                  <a:cubicBezTo>
                    <a:pt x="6" y="16"/>
                    <a:pt x="6" y="16"/>
                    <a:pt x="6" y="16"/>
                  </a:cubicBezTo>
                  <a:cubicBezTo>
                    <a:pt x="9" y="16"/>
                    <a:pt x="9" y="12"/>
                    <a:pt x="9" y="12"/>
                  </a:cubicBezTo>
                  <a:cubicBezTo>
                    <a:pt x="9" y="10"/>
                    <a:pt x="10" y="4"/>
                    <a:pt x="10" y="4"/>
                  </a:cubicBezTo>
                  <a:cubicBezTo>
                    <a:pt x="11" y="0"/>
                    <a:pt x="6" y="1"/>
                    <a:pt x="6" y="1"/>
                  </a:cubicBezTo>
                  <a:moveTo>
                    <a:pt x="6" y="13"/>
                  </a:moveTo>
                  <a:cubicBezTo>
                    <a:pt x="6" y="13"/>
                    <a:pt x="4" y="17"/>
                    <a:pt x="4" y="12"/>
                  </a:cubicBezTo>
                  <a:cubicBezTo>
                    <a:pt x="5" y="4"/>
                    <a:pt x="5" y="4"/>
                    <a:pt x="5" y="4"/>
                  </a:cubicBezTo>
                  <a:cubicBezTo>
                    <a:pt x="5" y="4"/>
                    <a:pt x="6" y="1"/>
                    <a:pt x="8" y="4"/>
                  </a:cubicBezTo>
                  <a:cubicBezTo>
                    <a:pt x="8" y="4"/>
                    <a:pt x="6" y="12"/>
                    <a:pt x="6" y="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46" name="Freeform 542"/>
            <p:cNvSpPr>
              <a:spLocks noEditPoints="1"/>
            </p:cNvSpPr>
            <p:nvPr/>
          </p:nvSpPr>
          <p:spPr bwMode="auto">
            <a:xfrm>
              <a:off x="1307" y="2704"/>
              <a:ext cx="16" cy="25"/>
            </a:xfrm>
            <a:custGeom>
              <a:avLst/>
              <a:gdLst>
                <a:gd name="T0" fmla="*/ 11 w 11"/>
                <a:gd name="T1" fmla="*/ 2 h 17"/>
                <a:gd name="T2" fmla="*/ 8 w 11"/>
                <a:gd name="T3" fmla="*/ 0 h 17"/>
                <a:gd name="T4" fmla="*/ 2 w 11"/>
                <a:gd name="T5" fmla="*/ 5 h 17"/>
                <a:gd name="T6" fmla="*/ 5 w 11"/>
                <a:gd name="T7" fmla="*/ 16 h 17"/>
                <a:gd name="T8" fmla="*/ 11 w 11"/>
                <a:gd name="T9" fmla="*/ 12 h 17"/>
                <a:gd name="T10" fmla="*/ 11 w 11"/>
                <a:gd name="T11" fmla="*/ 2 h 17"/>
                <a:gd name="T12" fmla="*/ 6 w 11"/>
                <a:gd name="T13" fmla="*/ 14 h 17"/>
                <a:gd name="T14" fmla="*/ 5 w 11"/>
                <a:gd name="T15" fmla="*/ 8 h 17"/>
                <a:gd name="T16" fmla="*/ 7 w 11"/>
                <a:gd name="T17" fmla="*/ 1 h 17"/>
                <a:gd name="T18" fmla="*/ 8 w 11"/>
                <a:gd name="T19" fmla="*/ 6 h 17"/>
                <a:gd name="T20" fmla="*/ 6 w 11"/>
                <a:gd name="T21"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7">
                  <a:moveTo>
                    <a:pt x="11" y="2"/>
                  </a:moveTo>
                  <a:cubicBezTo>
                    <a:pt x="11" y="2"/>
                    <a:pt x="11" y="0"/>
                    <a:pt x="8" y="0"/>
                  </a:cubicBezTo>
                  <a:cubicBezTo>
                    <a:pt x="8" y="0"/>
                    <a:pt x="3" y="0"/>
                    <a:pt x="2" y="5"/>
                  </a:cubicBezTo>
                  <a:cubicBezTo>
                    <a:pt x="2" y="5"/>
                    <a:pt x="0" y="17"/>
                    <a:pt x="5" y="16"/>
                  </a:cubicBezTo>
                  <a:cubicBezTo>
                    <a:pt x="5" y="16"/>
                    <a:pt x="11" y="17"/>
                    <a:pt x="11" y="12"/>
                  </a:cubicBezTo>
                  <a:cubicBezTo>
                    <a:pt x="11" y="2"/>
                    <a:pt x="11" y="2"/>
                    <a:pt x="11" y="2"/>
                  </a:cubicBezTo>
                  <a:moveTo>
                    <a:pt x="6" y="14"/>
                  </a:moveTo>
                  <a:cubicBezTo>
                    <a:pt x="6" y="14"/>
                    <a:pt x="4" y="15"/>
                    <a:pt x="5" y="8"/>
                  </a:cubicBezTo>
                  <a:cubicBezTo>
                    <a:pt x="5" y="8"/>
                    <a:pt x="4" y="1"/>
                    <a:pt x="7" y="1"/>
                  </a:cubicBezTo>
                  <a:cubicBezTo>
                    <a:pt x="7" y="1"/>
                    <a:pt x="8" y="1"/>
                    <a:pt x="8" y="6"/>
                  </a:cubicBezTo>
                  <a:cubicBezTo>
                    <a:pt x="8" y="6"/>
                    <a:pt x="9" y="15"/>
                    <a:pt x="6" y="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47" name="Freeform 543"/>
            <p:cNvSpPr>
              <a:spLocks noEditPoints="1"/>
            </p:cNvSpPr>
            <p:nvPr/>
          </p:nvSpPr>
          <p:spPr bwMode="auto">
            <a:xfrm>
              <a:off x="1328" y="2702"/>
              <a:ext cx="14" cy="27"/>
            </a:xfrm>
            <a:custGeom>
              <a:avLst/>
              <a:gdLst>
                <a:gd name="T0" fmla="*/ 7 w 10"/>
                <a:gd name="T1" fmla="*/ 2 h 18"/>
                <a:gd name="T2" fmla="*/ 3 w 10"/>
                <a:gd name="T3" fmla="*/ 1 h 18"/>
                <a:gd name="T4" fmla="*/ 1 w 10"/>
                <a:gd name="T5" fmla="*/ 5 h 18"/>
                <a:gd name="T6" fmla="*/ 0 w 10"/>
                <a:gd name="T7" fmla="*/ 14 h 18"/>
                <a:gd name="T8" fmla="*/ 3 w 10"/>
                <a:gd name="T9" fmla="*/ 18 h 18"/>
                <a:gd name="T10" fmla="*/ 8 w 10"/>
                <a:gd name="T11" fmla="*/ 15 h 18"/>
                <a:gd name="T12" fmla="*/ 7 w 10"/>
                <a:gd name="T13" fmla="*/ 2 h 18"/>
                <a:gd name="T14" fmla="*/ 3 w 10"/>
                <a:gd name="T15" fmla="*/ 16 h 18"/>
                <a:gd name="T16" fmla="*/ 3 w 10"/>
                <a:gd name="T17" fmla="*/ 12 h 18"/>
                <a:gd name="T18" fmla="*/ 3 w 10"/>
                <a:gd name="T19" fmla="*/ 3 h 18"/>
                <a:gd name="T20" fmla="*/ 6 w 10"/>
                <a:gd name="T21" fmla="*/ 5 h 18"/>
                <a:gd name="T22" fmla="*/ 3 w 10"/>
                <a:gd name="T23"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8">
                  <a:moveTo>
                    <a:pt x="7" y="2"/>
                  </a:moveTo>
                  <a:cubicBezTo>
                    <a:pt x="7" y="2"/>
                    <a:pt x="5" y="0"/>
                    <a:pt x="3" y="1"/>
                  </a:cubicBezTo>
                  <a:cubicBezTo>
                    <a:pt x="3" y="1"/>
                    <a:pt x="0" y="0"/>
                    <a:pt x="1" y="5"/>
                  </a:cubicBezTo>
                  <a:cubicBezTo>
                    <a:pt x="1" y="5"/>
                    <a:pt x="1" y="9"/>
                    <a:pt x="0" y="14"/>
                  </a:cubicBezTo>
                  <a:cubicBezTo>
                    <a:pt x="0" y="14"/>
                    <a:pt x="0" y="18"/>
                    <a:pt x="3" y="18"/>
                  </a:cubicBezTo>
                  <a:cubicBezTo>
                    <a:pt x="3" y="18"/>
                    <a:pt x="7" y="18"/>
                    <a:pt x="8" y="15"/>
                  </a:cubicBezTo>
                  <a:cubicBezTo>
                    <a:pt x="8" y="15"/>
                    <a:pt x="10" y="2"/>
                    <a:pt x="7" y="2"/>
                  </a:cubicBezTo>
                  <a:moveTo>
                    <a:pt x="3" y="16"/>
                  </a:moveTo>
                  <a:cubicBezTo>
                    <a:pt x="3" y="16"/>
                    <a:pt x="2" y="15"/>
                    <a:pt x="3" y="12"/>
                  </a:cubicBezTo>
                  <a:cubicBezTo>
                    <a:pt x="3" y="12"/>
                    <a:pt x="3" y="4"/>
                    <a:pt x="3" y="3"/>
                  </a:cubicBezTo>
                  <a:cubicBezTo>
                    <a:pt x="3" y="3"/>
                    <a:pt x="5" y="1"/>
                    <a:pt x="6" y="5"/>
                  </a:cubicBezTo>
                  <a:cubicBezTo>
                    <a:pt x="6" y="5"/>
                    <a:pt x="7" y="17"/>
                    <a:pt x="3" y="1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48" name="Freeform 544"/>
            <p:cNvSpPr>
              <a:spLocks noEditPoints="1"/>
            </p:cNvSpPr>
            <p:nvPr/>
          </p:nvSpPr>
          <p:spPr bwMode="auto">
            <a:xfrm>
              <a:off x="1341" y="2701"/>
              <a:ext cx="10" cy="29"/>
            </a:xfrm>
            <a:custGeom>
              <a:avLst/>
              <a:gdLst>
                <a:gd name="T0" fmla="*/ 6 w 7"/>
                <a:gd name="T1" fmla="*/ 3 h 20"/>
                <a:gd name="T2" fmla="*/ 0 w 7"/>
                <a:gd name="T3" fmla="*/ 4 h 20"/>
                <a:gd name="T4" fmla="*/ 0 w 7"/>
                <a:gd name="T5" fmla="*/ 15 h 20"/>
                <a:gd name="T6" fmla="*/ 4 w 7"/>
                <a:gd name="T7" fmla="*/ 19 h 20"/>
                <a:gd name="T8" fmla="*/ 7 w 7"/>
                <a:gd name="T9" fmla="*/ 13 h 20"/>
                <a:gd name="T10" fmla="*/ 6 w 7"/>
                <a:gd name="T11" fmla="*/ 3 h 20"/>
                <a:gd name="T12" fmla="*/ 4 w 7"/>
                <a:gd name="T13" fmla="*/ 17 h 20"/>
                <a:gd name="T14" fmla="*/ 3 w 7"/>
                <a:gd name="T15" fmla="*/ 10 h 20"/>
                <a:gd name="T16" fmla="*/ 4 w 7"/>
                <a:gd name="T17" fmla="*/ 3 h 20"/>
                <a:gd name="T18" fmla="*/ 5 w 7"/>
                <a:gd name="T19" fmla="*/ 8 h 20"/>
                <a:gd name="T20" fmla="*/ 4 w 7"/>
                <a:gd name="T21"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0">
                  <a:moveTo>
                    <a:pt x="6" y="3"/>
                  </a:moveTo>
                  <a:cubicBezTo>
                    <a:pt x="2" y="0"/>
                    <a:pt x="0" y="4"/>
                    <a:pt x="0" y="4"/>
                  </a:cubicBezTo>
                  <a:cubicBezTo>
                    <a:pt x="2" y="4"/>
                    <a:pt x="0" y="15"/>
                    <a:pt x="0" y="15"/>
                  </a:cubicBezTo>
                  <a:cubicBezTo>
                    <a:pt x="0" y="19"/>
                    <a:pt x="4" y="19"/>
                    <a:pt x="4" y="19"/>
                  </a:cubicBezTo>
                  <a:cubicBezTo>
                    <a:pt x="7" y="20"/>
                    <a:pt x="7" y="13"/>
                    <a:pt x="7" y="13"/>
                  </a:cubicBezTo>
                  <a:cubicBezTo>
                    <a:pt x="7" y="4"/>
                    <a:pt x="6" y="3"/>
                    <a:pt x="6" y="3"/>
                  </a:cubicBezTo>
                  <a:moveTo>
                    <a:pt x="4" y="17"/>
                  </a:moveTo>
                  <a:cubicBezTo>
                    <a:pt x="4" y="17"/>
                    <a:pt x="2" y="17"/>
                    <a:pt x="3" y="10"/>
                  </a:cubicBezTo>
                  <a:cubicBezTo>
                    <a:pt x="3" y="10"/>
                    <a:pt x="2" y="3"/>
                    <a:pt x="4" y="3"/>
                  </a:cubicBezTo>
                  <a:cubicBezTo>
                    <a:pt x="4" y="3"/>
                    <a:pt x="5" y="3"/>
                    <a:pt x="5" y="8"/>
                  </a:cubicBezTo>
                  <a:cubicBezTo>
                    <a:pt x="5" y="8"/>
                    <a:pt x="6" y="17"/>
                    <a:pt x="4"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49" name="Freeform 545"/>
            <p:cNvSpPr>
              <a:spLocks noEditPoints="1"/>
            </p:cNvSpPr>
            <p:nvPr/>
          </p:nvSpPr>
          <p:spPr bwMode="auto">
            <a:xfrm>
              <a:off x="1351" y="2704"/>
              <a:ext cx="7" cy="29"/>
            </a:xfrm>
            <a:custGeom>
              <a:avLst/>
              <a:gdLst>
                <a:gd name="T0" fmla="*/ 4 w 5"/>
                <a:gd name="T1" fmla="*/ 5 h 20"/>
                <a:gd name="T2" fmla="*/ 2 w 5"/>
                <a:gd name="T3" fmla="*/ 1 h 20"/>
                <a:gd name="T4" fmla="*/ 0 w 5"/>
                <a:gd name="T5" fmla="*/ 4 h 20"/>
                <a:gd name="T6" fmla="*/ 0 w 5"/>
                <a:gd name="T7" fmla="*/ 15 h 20"/>
                <a:gd name="T8" fmla="*/ 3 w 5"/>
                <a:gd name="T9" fmla="*/ 17 h 20"/>
                <a:gd name="T10" fmla="*/ 3 w 5"/>
                <a:gd name="T11" fmla="*/ 12 h 20"/>
                <a:gd name="T12" fmla="*/ 4 w 5"/>
                <a:gd name="T13" fmla="*/ 5 h 20"/>
                <a:gd name="T14" fmla="*/ 2 w 5"/>
                <a:gd name="T15" fmla="*/ 16 h 20"/>
                <a:gd name="T16" fmla="*/ 2 w 5"/>
                <a:gd name="T17" fmla="*/ 8 h 20"/>
                <a:gd name="T18" fmla="*/ 2 w 5"/>
                <a:gd name="T19" fmla="*/ 3 h 20"/>
                <a:gd name="T20" fmla="*/ 3 w 5"/>
                <a:gd name="T21" fmla="*/ 5 h 20"/>
                <a:gd name="T22" fmla="*/ 2 w 5"/>
                <a:gd name="T23"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20">
                  <a:moveTo>
                    <a:pt x="4" y="5"/>
                  </a:moveTo>
                  <a:cubicBezTo>
                    <a:pt x="4" y="5"/>
                    <a:pt x="4" y="1"/>
                    <a:pt x="2" y="1"/>
                  </a:cubicBezTo>
                  <a:cubicBezTo>
                    <a:pt x="2" y="1"/>
                    <a:pt x="0" y="0"/>
                    <a:pt x="0" y="4"/>
                  </a:cubicBezTo>
                  <a:cubicBezTo>
                    <a:pt x="0" y="4"/>
                    <a:pt x="1" y="7"/>
                    <a:pt x="0" y="15"/>
                  </a:cubicBezTo>
                  <a:cubicBezTo>
                    <a:pt x="0" y="15"/>
                    <a:pt x="0" y="20"/>
                    <a:pt x="3" y="17"/>
                  </a:cubicBezTo>
                  <a:cubicBezTo>
                    <a:pt x="3" y="17"/>
                    <a:pt x="5" y="17"/>
                    <a:pt x="3" y="12"/>
                  </a:cubicBezTo>
                  <a:cubicBezTo>
                    <a:pt x="3" y="12"/>
                    <a:pt x="3" y="6"/>
                    <a:pt x="4" y="5"/>
                  </a:cubicBezTo>
                  <a:moveTo>
                    <a:pt x="2" y="16"/>
                  </a:moveTo>
                  <a:cubicBezTo>
                    <a:pt x="2" y="16"/>
                    <a:pt x="0" y="16"/>
                    <a:pt x="2" y="8"/>
                  </a:cubicBezTo>
                  <a:cubicBezTo>
                    <a:pt x="2" y="8"/>
                    <a:pt x="1" y="4"/>
                    <a:pt x="2" y="3"/>
                  </a:cubicBezTo>
                  <a:cubicBezTo>
                    <a:pt x="2" y="3"/>
                    <a:pt x="3" y="2"/>
                    <a:pt x="3" y="5"/>
                  </a:cubicBezTo>
                  <a:cubicBezTo>
                    <a:pt x="3" y="5"/>
                    <a:pt x="3" y="16"/>
                    <a:pt x="2" y="1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50" name="Freeform 546"/>
            <p:cNvSpPr/>
            <p:nvPr/>
          </p:nvSpPr>
          <p:spPr bwMode="auto">
            <a:xfrm>
              <a:off x="1326" y="2778"/>
              <a:ext cx="19" cy="25"/>
            </a:xfrm>
            <a:custGeom>
              <a:avLst/>
              <a:gdLst>
                <a:gd name="T0" fmla="*/ 11 w 13"/>
                <a:gd name="T1" fmla="*/ 7 h 17"/>
                <a:gd name="T2" fmla="*/ 0 w 13"/>
                <a:gd name="T3" fmla="*/ 5 h 17"/>
                <a:gd name="T4" fmla="*/ 2 w 13"/>
                <a:gd name="T5" fmla="*/ 17 h 17"/>
                <a:gd name="T6" fmla="*/ 11 w 13"/>
                <a:gd name="T7" fmla="*/ 7 h 17"/>
              </a:gdLst>
              <a:ahLst/>
              <a:cxnLst>
                <a:cxn ang="0">
                  <a:pos x="T0" y="T1"/>
                </a:cxn>
                <a:cxn ang="0">
                  <a:pos x="T2" y="T3"/>
                </a:cxn>
                <a:cxn ang="0">
                  <a:pos x="T4" y="T5"/>
                </a:cxn>
                <a:cxn ang="0">
                  <a:pos x="T6" y="T7"/>
                </a:cxn>
              </a:cxnLst>
              <a:rect l="0" t="0" r="r" b="b"/>
              <a:pathLst>
                <a:path w="13" h="17">
                  <a:moveTo>
                    <a:pt x="11" y="7"/>
                  </a:moveTo>
                  <a:cubicBezTo>
                    <a:pt x="13" y="0"/>
                    <a:pt x="4" y="4"/>
                    <a:pt x="0" y="5"/>
                  </a:cubicBezTo>
                  <a:cubicBezTo>
                    <a:pt x="0" y="9"/>
                    <a:pt x="2" y="15"/>
                    <a:pt x="2" y="17"/>
                  </a:cubicBezTo>
                  <a:cubicBezTo>
                    <a:pt x="5" y="13"/>
                    <a:pt x="9" y="11"/>
                    <a:pt x="11"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51" name="Freeform 547"/>
            <p:cNvSpPr>
              <a:spLocks noEditPoints="1"/>
            </p:cNvSpPr>
            <p:nvPr/>
          </p:nvSpPr>
          <p:spPr bwMode="auto">
            <a:xfrm>
              <a:off x="1354" y="2734"/>
              <a:ext cx="6" cy="66"/>
            </a:xfrm>
            <a:custGeom>
              <a:avLst/>
              <a:gdLst>
                <a:gd name="T0" fmla="*/ 2 w 4"/>
                <a:gd name="T1" fmla="*/ 36 h 45"/>
                <a:gd name="T2" fmla="*/ 2 w 4"/>
                <a:gd name="T3" fmla="*/ 42 h 45"/>
                <a:gd name="T4" fmla="*/ 3 w 4"/>
                <a:gd name="T5" fmla="*/ 45 h 45"/>
                <a:gd name="T6" fmla="*/ 4 w 4"/>
                <a:gd name="T7" fmla="*/ 45 h 45"/>
                <a:gd name="T8" fmla="*/ 2 w 4"/>
                <a:gd name="T9" fmla="*/ 36 h 45"/>
                <a:gd name="T10" fmla="*/ 2 w 4"/>
                <a:gd name="T11" fmla="*/ 36 h 45"/>
                <a:gd name="T12" fmla="*/ 2 w 4"/>
                <a:gd name="T13" fmla="*/ 36 h 45"/>
                <a:gd name="T14" fmla="*/ 2 w 4"/>
                <a:gd name="T15" fmla="*/ 0 h 45"/>
                <a:gd name="T16" fmla="*/ 1 w 4"/>
                <a:gd name="T17" fmla="*/ 2 h 45"/>
                <a:gd name="T18" fmla="*/ 1 w 4"/>
                <a:gd name="T19" fmla="*/ 2 h 45"/>
                <a:gd name="T20" fmla="*/ 1 w 4"/>
                <a:gd name="T21" fmla="*/ 17 h 45"/>
                <a:gd name="T22" fmla="*/ 1 w 4"/>
                <a:gd name="T23" fmla="*/ 28 h 45"/>
                <a:gd name="T24" fmla="*/ 1 w 4"/>
                <a:gd name="T25" fmla="*/ 18 h 45"/>
                <a:gd name="T26" fmla="*/ 2 w 4"/>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45">
                  <a:moveTo>
                    <a:pt x="2" y="36"/>
                  </a:moveTo>
                  <a:cubicBezTo>
                    <a:pt x="2" y="39"/>
                    <a:pt x="2" y="42"/>
                    <a:pt x="2" y="42"/>
                  </a:cubicBezTo>
                  <a:cubicBezTo>
                    <a:pt x="1" y="44"/>
                    <a:pt x="2" y="45"/>
                    <a:pt x="3" y="45"/>
                  </a:cubicBezTo>
                  <a:cubicBezTo>
                    <a:pt x="4" y="45"/>
                    <a:pt x="4" y="45"/>
                    <a:pt x="4" y="45"/>
                  </a:cubicBezTo>
                  <a:cubicBezTo>
                    <a:pt x="2" y="36"/>
                    <a:pt x="2" y="36"/>
                    <a:pt x="2" y="36"/>
                  </a:cubicBezTo>
                  <a:cubicBezTo>
                    <a:pt x="2" y="36"/>
                    <a:pt x="2" y="36"/>
                    <a:pt x="2" y="36"/>
                  </a:cubicBezTo>
                  <a:cubicBezTo>
                    <a:pt x="2" y="36"/>
                    <a:pt x="2" y="36"/>
                    <a:pt x="2" y="36"/>
                  </a:cubicBezTo>
                  <a:moveTo>
                    <a:pt x="2" y="0"/>
                  </a:moveTo>
                  <a:cubicBezTo>
                    <a:pt x="1" y="1"/>
                    <a:pt x="1" y="2"/>
                    <a:pt x="1" y="2"/>
                  </a:cubicBezTo>
                  <a:cubicBezTo>
                    <a:pt x="1" y="2"/>
                    <a:pt x="1" y="2"/>
                    <a:pt x="1" y="2"/>
                  </a:cubicBezTo>
                  <a:cubicBezTo>
                    <a:pt x="3" y="2"/>
                    <a:pt x="1" y="17"/>
                    <a:pt x="1" y="17"/>
                  </a:cubicBezTo>
                  <a:cubicBezTo>
                    <a:pt x="0" y="18"/>
                    <a:pt x="0" y="24"/>
                    <a:pt x="1" y="28"/>
                  </a:cubicBezTo>
                  <a:cubicBezTo>
                    <a:pt x="1" y="23"/>
                    <a:pt x="1" y="18"/>
                    <a:pt x="1" y="18"/>
                  </a:cubicBezTo>
                  <a:cubicBezTo>
                    <a:pt x="3" y="13"/>
                    <a:pt x="2" y="2"/>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52" name="Freeform 548"/>
            <p:cNvSpPr/>
            <p:nvPr/>
          </p:nvSpPr>
          <p:spPr bwMode="auto">
            <a:xfrm>
              <a:off x="1368" y="2795"/>
              <a:ext cx="2" cy="2"/>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1"/>
                    <a:pt x="0" y="1"/>
                  </a:cubicBezTo>
                  <a:cubicBezTo>
                    <a:pt x="0" y="1"/>
                    <a:pt x="0" y="1"/>
                    <a:pt x="0" y="1"/>
                  </a:cubicBezTo>
                  <a:cubicBezTo>
                    <a:pt x="1" y="1"/>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53" name="Freeform 549"/>
            <p:cNvSpPr>
              <a:spLocks noEditPoints="1"/>
            </p:cNvSpPr>
            <p:nvPr/>
          </p:nvSpPr>
          <p:spPr bwMode="auto">
            <a:xfrm>
              <a:off x="1360" y="2797"/>
              <a:ext cx="17" cy="9"/>
            </a:xfrm>
            <a:custGeom>
              <a:avLst/>
              <a:gdLst>
                <a:gd name="T0" fmla="*/ 6 w 12"/>
                <a:gd name="T1" fmla="*/ 1 h 6"/>
                <a:gd name="T2" fmla="*/ 6 w 12"/>
                <a:gd name="T3" fmla="*/ 1 h 6"/>
                <a:gd name="T4" fmla="*/ 6 w 12"/>
                <a:gd name="T5" fmla="*/ 1 h 6"/>
                <a:gd name="T6" fmla="*/ 9 w 12"/>
                <a:gd name="T7" fmla="*/ 3 h 6"/>
                <a:gd name="T8" fmla="*/ 10 w 12"/>
                <a:gd name="T9" fmla="*/ 4 h 6"/>
                <a:gd name="T10" fmla="*/ 12 w 12"/>
                <a:gd name="T11" fmla="*/ 5 h 6"/>
                <a:gd name="T12" fmla="*/ 12 w 12"/>
                <a:gd name="T13" fmla="*/ 6 h 6"/>
                <a:gd name="T14" fmla="*/ 12 w 12"/>
                <a:gd name="T15" fmla="*/ 6 h 6"/>
                <a:gd name="T16" fmla="*/ 7 w 12"/>
                <a:gd name="T17" fmla="*/ 2 h 6"/>
                <a:gd name="T18" fmla="*/ 6 w 12"/>
                <a:gd name="T19" fmla="*/ 1 h 6"/>
                <a:gd name="T20" fmla="*/ 6 w 12"/>
                <a:gd name="T21" fmla="*/ 1 h 6"/>
                <a:gd name="T22" fmla="*/ 6 w 12"/>
                <a:gd name="T23" fmla="*/ 1 h 6"/>
                <a:gd name="T24" fmla="*/ 6 w 12"/>
                <a:gd name="T25" fmla="*/ 1 h 6"/>
                <a:gd name="T26" fmla="*/ 4 w 12"/>
                <a:gd name="T27" fmla="*/ 0 h 6"/>
                <a:gd name="T28" fmla="*/ 0 w 12"/>
                <a:gd name="T29" fmla="*/ 2 h 6"/>
                <a:gd name="T30" fmla="*/ 4 w 12"/>
                <a:gd name="T31" fmla="*/ 0 h 6"/>
                <a:gd name="T32" fmla="*/ 4 w 12"/>
                <a:gd name="T33" fmla="*/ 0 h 6"/>
                <a:gd name="T34" fmla="*/ 6 w 12"/>
                <a:gd name="T35" fmla="*/ 0 h 6"/>
                <a:gd name="T36" fmla="*/ 5 w 12"/>
                <a:gd name="T37" fmla="*/ 1 h 6"/>
                <a:gd name="T38" fmla="*/ 5 w 12"/>
                <a:gd name="T39" fmla="*/ 1 h 6"/>
                <a:gd name="T40" fmla="*/ 5 w 12"/>
                <a:gd name="T41" fmla="*/ 1 h 6"/>
                <a:gd name="T42" fmla="*/ 5 w 12"/>
                <a:gd name="T43" fmla="*/ 1 h 6"/>
                <a:gd name="T44" fmla="*/ 6 w 12"/>
                <a:gd name="T45" fmla="*/ 1 h 6"/>
                <a:gd name="T46" fmla="*/ 5 w 12"/>
                <a:gd name="T47" fmla="*/ 1 h 6"/>
                <a:gd name="T48" fmla="*/ 6 w 12"/>
                <a:gd name="T49" fmla="*/ 0 h 6"/>
                <a:gd name="T50" fmla="*/ 6 w 12"/>
                <a:gd name="T5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6">
                  <a:moveTo>
                    <a:pt x="6" y="1"/>
                  </a:moveTo>
                  <a:cubicBezTo>
                    <a:pt x="6" y="1"/>
                    <a:pt x="6" y="1"/>
                    <a:pt x="6" y="1"/>
                  </a:cubicBezTo>
                  <a:cubicBezTo>
                    <a:pt x="6" y="1"/>
                    <a:pt x="6" y="1"/>
                    <a:pt x="6" y="1"/>
                  </a:cubicBezTo>
                  <a:cubicBezTo>
                    <a:pt x="9" y="3"/>
                    <a:pt x="9" y="3"/>
                    <a:pt x="9" y="3"/>
                  </a:cubicBezTo>
                  <a:cubicBezTo>
                    <a:pt x="9" y="3"/>
                    <a:pt x="9" y="3"/>
                    <a:pt x="10" y="4"/>
                  </a:cubicBezTo>
                  <a:cubicBezTo>
                    <a:pt x="12" y="5"/>
                    <a:pt x="12" y="5"/>
                    <a:pt x="12" y="5"/>
                  </a:cubicBezTo>
                  <a:cubicBezTo>
                    <a:pt x="12" y="6"/>
                    <a:pt x="12" y="6"/>
                    <a:pt x="12" y="6"/>
                  </a:cubicBezTo>
                  <a:cubicBezTo>
                    <a:pt x="12" y="6"/>
                    <a:pt x="12" y="6"/>
                    <a:pt x="12" y="6"/>
                  </a:cubicBezTo>
                  <a:cubicBezTo>
                    <a:pt x="12" y="6"/>
                    <a:pt x="11" y="3"/>
                    <a:pt x="7" y="2"/>
                  </a:cubicBezTo>
                  <a:cubicBezTo>
                    <a:pt x="7" y="2"/>
                    <a:pt x="7" y="1"/>
                    <a:pt x="6" y="1"/>
                  </a:cubicBezTo>
                  <a:moveTo>
                    <a:pt x="6" y="1"/>
                  </a:moveTo>
                  <a:cubicBezTo>
                    <a:pt x="6" y="1"/>
                    <a:pt x="6" y="1"/>
                    <a:pt x="6" y="1"/>
                  </a:cubicBezTo>
                  <a:cubicBezTo>
                    <a:pt x="6" y="1"/>
                    <a:pt x="6" y="1"/>
                    <a:pt x="6" y="1"/>
                  </a:cubicBezTo>
                  <a:moveTo>
                    <a:pt x="4" y="0"/>
                  </a:moveTo>
                  <a:cubicBezTo>
                    <a:pt x="2" y="0"/>
                    <a:pt x="1" y="1"/>
                    <a:pt x="0" y="2"/>
                  </a:cubicBezTo>
                  <a:cubicBezTo>
                    <a:pt x="2" y="2"/>
                    <a:pt x="4" y="1"/>
                    <a:pt x="4" y="0"/>
                  </a:cubicBezTo>
                  <a:cubicBezTo>
                    <a:pt x="4" y="0"/>
                    <a:pt x="4" y="0"/>
                    <a:pt x="4" y="0"/>
                  </a:cubicBezTo>
                  <a:moveTo>
                    <a:pt x="6" y="0"/>
                  </a:moveTo>
                  <a:cubicBezTo>
                    <a:pt x="5" y="0"/>
                    <a:pt x="5" y="1"/>
                    <a:pt x="5" y="1"/>
                  </a:cubicBezTo>
                  <a:cubicBezTo>
                    <a:pt x="5" y="1"/>
                    <a:pt x="5" y="1"/>
                    <a:pt x="5" y="1"/>
                  </a:cubicBezTo>
                  <a:cubicBezTo>
                    <a:pt x="5" y="1"/>
                    <a:pt x="5" y="1"/>
                    <a:pt x="5" y="1"/>
                  </a:cubicBezTo>
                  <a:cubicBezTo>
                    <a:pt x="5" y="1"/>
                    <a:pt x="5" y="1"/>
                    <a:pt x="5" y="1"/>
                  </a:cubicBezTo>
                  <a:cubicBezTo>
                    <a:pt x="5" y="1"/>
                    <a:pt x="6" y="1"/>
                    <a:pt x="6" y="1"/>
                  </a:cubicBezTo>
                  <a:cubicBezTo>
                    <a:pt x="5" y="1"/>
                    <a:pt x="5" y="1"/>
                    <a:pt x="5" y="1"/>
                  </a:cubicBezTo>
                  <a:cubicBezTo>
                    <a:pt x="5" y="1"/>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54" name="Freeform 550"/>
            <p:cNvSpPr>
              <a:spLocks noEditPoints="1"/>
            </p:cNvSpPr>
            <p:nvPr/>
          </p:nvSpPr>
          <p:spPr bwMode="auto">
            <a:xfrm>
              <a:off x="1352" y="2694"/>
              <a:ext cx="5" cy="19"/>
            </a:xfrm>
            <a:custGeom>
              <a:avLst/>
              <a:gdLst>
                <a:gd name="T0" fmla="*/ 3 w 3"/>
                <a:gd name="T1" fmla="*/ 12 h 13"/>
                <a:gd name="T2" fmla="*/ 3 w 3"/>
                <a:gd name="T3" fmla="*/ 13 h 13"/>
                <a:gd name="T4" fmla="*/ 3 w 3"/>
                <a:gd name="T5" fmla="*/ 13 h 13"/>
                <a:gd name="T6" fmla="*/ 3 w 3"/>
                <a:gd name="T7" fmla="*/ 12 h 13"/>
                <a:gd name="T8" fmla="*/ 0 w 3"/>
                <a:gd name="T9" fmla="*/ 0 h 13"/>
                <a:gd name="T10" fmla="*/ 2 w 3"/>
                <a:gd name="T11" fmla="*/ 9 h 13"/>
                <a:gd name="T12" fmla="*/ 3 w 3"/>
                <a:gd name="T13" fmla="*/ 12 h 13"/>
                <a:gd name="T14" fmla="*/ 3 w 3"/>
                <a:gd name="T15" fmla="*/ 8 h 13"/>
                <a:gd name="T16" fmla="*/ 0 w 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3">
                  <a:moveTo>
                    <a:pt x="3" y="12"/>
                  </a:moveTo>
                  <a:cubicBezTo>
                    <a:pt x="3" y="13"/>
                    <a:pt x="3" y="13"/>
                    <a:pt x="3" y="13"/>
                  </a:cubicBezTo>
                  <a:cubicBezTo>
                    <a:pt x="3" y="13"/>
                    <a:pt x="3" y="13"/>
                    <a:pt x="3" y="13"/>
                  </a:cubicBezTo>
                  <a:cubicBezTo>
                    <a:pt x="3" y="13"/>
                    <a:pt x="3" y="13"/>
                    <a:pt x="3" y="12"/>
                  </a:cubicBezTo>
                  <a:moveTo>
                    <a:pt x="0" y="0"/>
                  </a:moveTo>
                  <a:cubicBezTo>
                    <a:pt x="1" y="4"/>
                    <a:pt x="2" y="6"/>
                    <a:pt x="2" y="9"/>
                  </a:cubicBezTo>
                  <a:cubicBezTo>
                    <a:pt x="3" y="10"/>
                    <a:pt x="3" y="11"/>
                    <a:pt x="3" y="12"/>
                  </a:cubicBezTo>
                  <a:cubicBezTo>
                    <a:pt x="3" y="9"/>
                    <a:pt x="3" y="8"/>
                    <a:pt x="3" y="8"/>
                  </a:cubicBezTo>
                  <a:cubicBezTo>
                    <a:pt x="2" y="5"/>
                    <a:pt x="1" y="2"/>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55" name="Freeform 551"/>
            <p:cNvSpPr/>
            <p:nvPr/>
          </p:nvSpPr>
          <p:spPr bwMode="auto">
            <a:xfrm>
              <a:off x="1355" y="2707"/>
              <a:ext cx="2" cy="6"/>
            </a:xfrm>
            <a:custGeom>
              <a:avLst/>
              <a:gdLst>
                <a:gd name="T0" fmla="*/ 0 w 1"/>
                <a:gd name="T1" fmla="*/ 0 h 4"/>
                <a:gd name="T2" fmla="*/ 1 w 1"/>
                <a:gd name="T3" fmla="*/ 4 h 4"/>
                <a:gd name="T4" fmla="*/ 1 w 1"/>
                <a:gd name="T5" fmla="*/ 3 h 4"/>
                <a:gd name="T6" fmla="*/ 1 w 1"/>
                <a:gd name="T7" fmla="*/ 3 h 4"/>
                <a:gd name="T8" fmla="*/ 0 w 1"/>
                <a:gd name="T9" fmla="*/ 0 h 4"/>
              </a:gdLst>
              <a:ahLst/>
              <a:cxnLst>
                <a:cxn ang="0">
                  <a:pos x="T0" y="T1"/>
                </a:cxn>
                <a:cxn ang="0">
                  <a:pos x="T2" y="T3"/>
                </a:cxn>
                <a:cxn ang="0">
                  <a:pos x="T4" y="T5"/>
                </a:cxn>
                <a:cxn ang="0">
                  <a:pos x="T6" y="T7"/>
                </a:cxn>
                <a:cxn ang="0">
                  <a:pos x="T8" y="T9"/>
                </a:cxn>
              </a:cxnLst>
              <a:rect l="0" t="0" r="r" b="b"/>
              <a:pathLst>
                <a:path w="1" h="4">
                  <a:moveTo>
                    <a:pt x="0" y="0"/>
                  </a:moveTo>
                  <a:cubicBezTo>
                    <a:pt x="1" y="1"/>
                    <a:pt x="1" y="2"/>
                    <a:pt x="1" y="4"/>
                  </a:cubicBezTo>
                  <a:cubicBezTo>
                    <a:pt x="1" y="4"/>
                    <a:pt x="1" y="4"/>
                    <a:pt x="1" y="3"/>
                  </a:cubicBezTo>
                  <a:cubicBezTo>
                    <a:pt x="1" y="3"/>
                    <a:pt x="1" y="3"/>
                    <a:pt x="1" y="3"/>
                  </a:cubicBezTo>
                  <a:cubicBezTo>
                    <a:pt x="1" y="2"/>
                    <a:pt x="1"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56" name="Freeform 552"/>
            <p:cNvSpPr>
              <a:spLocks noEditPoints="1"/>
            </p:cNvSpPr>
            <p:nvPr/>
          </p:nvSpPr>
          <p:spPr bwMode="auto">
            <a:xfrm>
              <a:off x="1286" y="2669"/>
              <a:ext cx="66" cy="39"/>
            </a:xfrm>
            <a:custGeom>
              <a:avLst/>
              <a:gdLst>
                <a:gd name="T0" fmla="*/ 7 w 46"/>
                <a:gd name="T1" fmla="*/ 24 h 27"/>
                <a:gd name="T2" fmla="*/ 6 w 46"/>
                <a:gd name="T3" fmla="*/ 25 h 27"/>
                <a:gd name="T4" fmla="*/ 7 w 46"/>
                <a:gd name="T5" fmla="*/ 25 h 27"/>
                <a:gd name="T6" fmla="*/ 7 w 46"/>
                <a:gd name="T7" fmla="*/ 24 h 27"/>
                <a:gd name="T8" fmla="*/ 14 w 46"/>
                <a:gd name="T9" fmla="*/ 13 h 27"/>
                <a:gd name="T10" fmla="*/ 17 w 46"/>
                <a:gd name="T11" fmla="*/ 7 h 27"/>
                <a:gd name="T12" fmla="*/ 24 w 46"/>
                <a:gd name="T13" fmla="*/ 19 h 27"/>
                <a:gd name="T14" fmla="*/ 34 w 46"/>
                <a:gd name="T15" fmla="*/ 19 h 27"/>
                <a:gd name="T16" fmla="*/ 32 w 46"/>
                <a:gd name="T17" fmla="*/ 20 h 27"/>
                <a:gd name="T18" fmla="*/ 31 w 46"/>
                <a:gd name="T19" fmla="*/ 20 h 27"/>
                <a:gd name="T20" fmla="*/ 18 w 46"/>
                <a:gd name="T21" fmla="*/ 26 h 27"/>
                <a:gd name="T22" fmla="*/ 15 w 46"/>
                <a:gd name="T23" fmla="*/ 13 h 27"/>
                <a:gd name="T24" fmla="*/ 14 w 46"/>
                <a:gd name="T25" fmla="*/ 13 h 27"/>
                <a:gd name="T26" fmla="*/ 14 w 46"/>
                <a:gd name="T27" fmla="*/ 13 h 27"/>
                <a:gd name="T28" fmla="*/ 14 w 46"/>
                <a:gd name="T29" fmla="*/ 13 h 27"/>
                <a:gd name="T30" fmla="*/ 15 w 46"/>
                <a:gd name="T31" fmla="*/ 0 h 27"/>
                <a:gd name="T32" fmla="*/ 13 w 46"/>
                <a:gd name="T33" fmla="*/ 13 h 27"/>
                <a:gd name="T34" fmla="*/ 8 w 46"/>
                <a:gd name="T35" fmla="*/ 10 h 27"/>
                <a:gd name="T36" fmla="*/ 7 w 46"/>
                <a:gd name="T37" fmla="*/ 10 h 27"/>
                <a:gd name="T38" fmla="*/ 0 w 46"/>
                <a:gd name="T39" fmla="*/ 22 h 27"/>
                <a:gd name="T40" fmla="*/ 4 w 46"/>
                <a:gd name="T41" fmla="*/ 24 h 27"/>
                <a:gd name="T42" fmla="*/ 5 w 46"/>
                <a:gd name="T43" fmla="*/ 24 h 27"/>
                <a:gd name="T44" fmla="*/ 7 w 46"/>
                <a:gd name="T45" fmla="*/ 24 h 27"/>
                <a:gd name="T46" fmla="*/ 3 w 46"/>
                <a:gd name="T47" fmla="*/ 21 h 27"/>
                <a:gd name="T48" fmla="*/ 1 w 46"/>
                <a:gd name="T49" fmla="*/ 22 h 27"/>
                <a:gd name="T50" fmla="*/ 6 w 46"/>
                <a:gd name="T51" fmla="*/ 10 h 27"/>
                <a:gd name="T52" fmla="*/ 6 w 46"/>
                <a:gd name="T53" fmla="*/ 11 h 27"/>
                <a:gd name="T54" fmla="*/ 7 w 46"/>
                <a:gd name="T55" fmla="*/ 25 h 27"/>
                <a:gd name="T56" fmla="*/ 9 w 46"/>
                <a:gd name="T57" fmla="*/ 26 h 27"/>
                <a:gd name="T58" fmla="*/ 11 w 46"/>
                <a:gd name="T59" fmla="*/ 25 h 27"/>
                <a:gd name="T60" fmla="*/ 12 w 46"/>
                <a:gd name="T61" fmla="*/ 25 h 27"/>
                <a:gd name="T62" fmla="*/ 12 w 46"/>
                <a:gd name="T63" fmla="*/ 25 h 27"/>
                <a:gd name="T64" fmla="*/ 16 w 46"/>
                <a:gd name="T65" fmla="*/ 27 h 27"/>
                <a:gd name="T66" fmla="*/ 18 w 46"/>
                <a:gd name="T67" fmla="*/ 27 h 27"/>
                <a:gd name="T68" fmla="*/ 23 w 46"/>
                <a:gd name="T69" fmla="*/ 24 h 27"/>
                <a:gd name="T70" fmla="*/ 33 w 46"/>
                <a:gd name="T71" fmla="*/ 21 h 27"/>
                <a:gd name="T72" fmla="*/ 34 w 46"/>
                <a:gd name="T73" fmla="*/ 21 h 27"/>
                <a:gd name="T74" fmla="*/ 35 w 46"/>
                <a:gd name="T75" fmla="*/ 21 h 27"/>
                <a:gd name="T76" fmla="*/ 33 w 46"/>
                <a:gd name="T77" fmla="*/ 23 h 27"/>
                <a:gd name="T78" fmla="*/ 34 w 46"/>
                <a:gd name="T79" fmla="*/ 23 h 27"/>
                <a:gd name="T80" fmla="*/ 40 w 46"/>
                <a:gd name="T81" fmla="*/ 19 h 27"/>
                <a:gd name="T82" fmla="*/ 37 w 46"/>
                <a:gd name="T83" fmla="*/ 17 h 27"/>
                <a:gd name="T84" fmla="*/ 30 w 46"/>
                <a:gd name="T85" fmla="*/ 8 h 27"/>
                <a:gd name="T86" fmla="*/ 32 w 46"/>
                <a:gd name="T87" fmla="*/ 9 h 27"/>
                <a:gd name="T88" fmla="*/ 46 w 46"/>
                <a:gd name="T89" fmla="*/ 17 h 27"/>
                <a:gd name="T90" fmla="*/ 45 w 46"/>
                <a:gd name="T91" fmla="*/ 14 h 27"/>
                <a:gd name="T92" fmla="*/ 32 w 46"/>
                <a:gd name="T93" fmla="*/ 1 h 27"/>
                <a:gd name="T94" fmla="*/ 28 w 46"/>
                <a:gd name="T95" fmla="*/ 3 h 27"/>
                <a:gd name="T96" fmla="*/ 22 w 46"/>
                <a:gd name="T97" fmla="*/ 2 h 27"/>
                <a:gd name="T98" fmla="*/ 17 w 46"/>
                <a:gd name="T99" fmla="*/ 1 h 27"/>
                <a:gd name="T100" fmla="*/ 16 w 46"/>
                <a:gd name="T101" fmla="*/ 0 h 27"/>
                <a:gd name="T102" fmla="*/ 16 w 46"/>
                <a:gd name="T103" fmla="*/ 0 h 27"/>
                <a:gd name="T104" fmla="*/ 16 w 46"/>
                <a:gd name="T105" fmla="*/ 0 h 27"/>
                <a:gd name="T106" fmla="*/ 16 w 46"/>
                <a:gd name="T107" fmla="*/ 0 h 27"/>
                <a:gd name="T108" fmla="*/ 16 w 46"/>
                <a:gd name="T109" fmla="*/ 0 h 27"/>
                <a:gd name="T110" fmla="*/ 15 w 46"/>
                <a:gd name="T111" fmla="*/ 0 h 27"/>
                <a:gd name="T112" fmla="*/ 32 w 46"/>
                <a:gd name="T113" fmla="*/ 0 h 27"/>
                <a:gd name="T114" fmla="*/ 32 w 46"/>
                <a:gd name="T115" fmla="*/ 1 h 27"/>
                <a:gd name="T116" fmla="*/ 32 w 46"/>
                <a:gd name="T117" fmla="*/ 0 h 27"/>
                <a:gd name="T118" fmla="*/ 32 w 46"/>
                <a:gd name="T1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 h="27">
                  <a:moveTo>
                    <a:pt x="7" y="24"/>
                  </a:moveTo>
                  <a:cubicBezTo>
                    <a:pt x="7" y="25"/>
                    <a:pt x="7" y="25"/>
                    <a:pt x="6" y="25"/>
                  </a:cubicBezTo>
                  <a:cubicBezTo>
                    <a:pt x="7" y="25"/>
                    <a:pt x="7" y="25"/>
                    <a:pt x="7" y="25"/>
                  </a:cubicBezTo>
                  <a:cubicBezTo>
                    <a:pt x="7" y="25"/>
                    <a:pt x="7" y="25"/>
                    <a:pt x="7" y="24"/>
                  </a:cubicBezTo>
                  <a:moveTo>
                    <a:pt x="14" y="13"/>
                  </a:moveTo>
                  <a:cubicBezTo>
                    <a:pt x="15" y="13"/>
                    <a:pt x="17" y="12"/>
                    <a:pt x="17" y="7"/>
                  </a:cubicBezTo>
                  <a:cubicBezTo>
                    <a:pt x="24" y="19"/>
                    <a:pt x="24" y="19"/>
                    <a:pt x="24" y="19"/>
                  </a:cubicBezTo>
                  <a:cubicBezTo>
                    <a:pt x="24" y="19"/>
                    <a:pt x="31" y="19"/>
                    <a:pt x="34" y="19"/>
                  </a:cubicBezTo>
                  <a:cubicBezTo>
                    <a:pt x="37" y="19"/>
                    <a:pt x="37" y="19"/>
                    <a:pt x="32" y="20"/>
                  </a:cubicBezTo>
                  <a:cubicBezTo>
                    <a:pt x="32" y="20"/>
                    <a:pt x="32" y="20"/>
                    <a:pt x="31" y="20"/>
                  </a:cubicBezTo>
                  <a:cubicBezTo>
                    <a:pt x="29" y="20"/>
                    <a:pt x="24" y="21"/>
                    <a:pt x="18" y="26"/>
                  </a:cubicBezTo>
                  <a:cubicBezTo>
                    <a:pt x="18" y="26"/>
                    <a:pt x="18" y="13"/>
                    <a:pt x="15" y="13"/>
                  </a:cubicBezTo>
                  <a:cubicBezTo>
                    <a:pt x="15" y="13"/>
                    <a:pt x="15" y="13"/>
                    <a:pt x="14" y="13"/>
                  </a:cubicBezTo>
                  <a:cubicBezTo>
                    <a:pt x="14" y="13"/>
                    <a:pt x="14" y="13"/>
                    <a:pt x="14" y="13"/>
                  </a:cubicBezTo>
                  <a:cubicBezTo>
                    <a:pt x="14" y="13"/>
                    <a:pt x="14" y="13"/>
                    <a:pt x="14" y="13"/>
                  </a:cubicBezTo>
                  <a:moveTo>
                    <a:pt x="15" y="0"/>
                  </a:moveTo>
                  <a:cubicBezTo>
                    <a:pt x="15" y="0"/>
                    <a:pt x="19" y="13"/>
                    <a:pt x="13" y="13"/>
                  </a:cubicBezTo>
                  <a:cubicBezTo>
                    <a:pt x="12" y="13"/>
                    <a:pt x="10" y="12"/>
                    <a:pt x="8" y="10"/>
                  </a:cubicBezTo>
                  <a:cubicBezTo>
                    <a:pt x="8" y="10"/>
                    <a:pt x="7" y="10"/>
                    <a:pt x="7" y="10"/>
                  </a:cubicBezTo>
                  <a:cubicBezTo>
                    <a:pt x="6" y="10"/>
                    <a:pt x="4" y="11"/>
                    <a:pt x="0" y="22"/>
                  </a:cubicBezTo>
                  <a:cubicBezTo>
                    <a:pt x="0" y="22"/>
                    <a:pt x="1" y="23"/>
                    <a:pt x="4" y="24"/>
                  </a:cubicBezTo>
                  <a:cubicBezTo>
                    <a:pt x="5" y="24"/>
                    <a:pt x="5" y="24"/>
                    <a:pt x="5" y="24"/>
                  </a:cubicBezTo>
                  <a:cubicBezTo>
                    <a:pt x="7" y="24"/>
                    <a:pt x="7" y="24"/>
                    <a:pt x="7" y="24"/>
                  </a:cubicBezTo>
                  <a:cubicBezTo>
                    <a:pt x="6" y="23"/>
                    <a:pt x="5" y="21"/>
                    <a:pt x="3" y="21"/>
                  </a:cubicBezTo>
                  <a:cubicBezTo>
                    <a:pt x="2" y="21"/>
                    <a:pt x="1" y="21"/>
                    <a:pt x="1" y="22"/>
                  </a:cubicBezTo>
                  <a:cubicBezTo>
                    <a:pt x="1" y="22"/>
                    <a:pt x="5" y="10"/>
                    <a:pt x="6" y="10"/>
                  </a:cubicBezTo>
                  <a:cubicBezTo>
                    <a:pt x="6" y="10"/>
                    <a:pt x="6" y="10"/>
                    <a:pt x="6" y="11"/>
                  </a:cubicBezTo>
                  <a:cubicBezTo>
                    <a:pt x="7" y="25"/>
                    <a:pt x="7" y="25"/>
                    <a:pt x="7" y="25"/>
                  </a:cubicBezTo>
                  <a:cubicBezTo>
                    <a:pt x="8" y="25"/>
                    <a:pt x="8" y="25"/>
                    <a:pt x="9" y="26"/>
                  </a:cubicBezTo>
                  <a:cubicBezTo>
                    <a:pt x="9" y="25"/>
                    <a:pt x="10" y="25"/>
                    <a:pt x="11" y="25"/>
                  </a:cubicBezTo>
                  <a:cubicBezTo>
                    <a:pt x="11" y="25"/>
                    <a:pt x="11" y="25"/>
                    <a:pt x="12" y="25"/>
                  </a:cubicBezTo>
                  <a:cubicBezTo>
                    <a:pt x="12" y="25"/>
                    <a:pt x="12" y="25"/>
                    <a:pt x="12" y="25"/>
                  </a:cubicBezTo>
                  <a:cubicBezTo>
                    <a:pt x="13" y="25"/>
                    <a:pt x="16" y="25"/>
                    <a:pt x="16" y="27"/>
                  </a:cubicBezTo>
                  <a:cubicBezTo>
                    <a:pt x="17" y="27"/>
                    <a:pt x="17" y="27"/>
                    <a:pt x="18" y="27"/>
                  </a:cubicBezTo>
                  <a:cubicBezTo>
                    <a:pt x="19" y="25"/>
                    <a:pt x="21" y="25"/>
                    <a:pt x="23" y="24"/>
                  </a:cubicBezTo>
                  <a:cubicBezTo>
                    <a:pt x="26" y="23"/>
                    <a:pt x="30" y="21"/>
                    <a:pt x="33" y="21"/>
                  </a:cubicBezTo>
                  <a:cubicBezTo>
                    <a:pt x="33" y="21"/>
                    <a:pt x="34" y="21"/>
                    <a:pt x="34" y="21"/>
                  </a:cubicBezTo>
                  <a:cubicBezTo>
                    <a:pt x="34" y="21"/>
                    <a:pt x="34" y="21"/>
                    <a:pt x="35" y="21"/>
                  </a:cubicBezTo>
                  <a:cubicBezTo>
                    <a:pt x="35" y="21"/>
                    <a:pt x="36" y="21"/>
                    <a:pt x="33" y="23"/>
                  </a:cubicBezTo>
                  <a:cubicBezTo>
                    <a:pt x="33" y="23"/>
                    <a:pt x="34" y="23"/>
                    <a:pt x="34" y="23"/>
                  </a:cubicBezTo>
                  <a:cubicBezTo>
                    <a:pt x="35" y="23"/>
                    <a:pt x="37" y="21"/>
                    <a:pt x="40" y="19"/>
                  </a:cubicBezTo>
                  <a:cubicBezTo>
                    <a:pt x="40" y="19"/>
                    <a:pt x="35" y="19"/>
                    <a:pt x="37" y="17"/>
                  </a:cubicBezTo>
                  <a:cubicBezTo>
                    <a:pt x="37" y="17"/>
                    <a:pt x="25" y="8"/>
                    <a:pt x="30" y="8"/>
                  </a:cubicBezTo>
                  <a:cubicBezTo>
                    <a:pt x="31" y="8"/>
                    <a:pt x="31" y="9"/>
                    <a:pt x="32" y="9"/>
                  </a:cubicBezTo>
                  <a:cubicBezTo>
                    <a:pt x="32" y="9"/>
                    <a:pt x="40" y="9"/>
                    <a:pt x="46" y="17"/>
                  </a:cubicBezTo>
                  <a:cubicBezTo>
                    <a:pt x="46" y="16"/>
                    <a:pt x="45" y="15"/>
                    <a:pt x="45" y="14"/>
                  </a:cubicBezTo>
                  <a:cubicBezTo>
                    <a:pt x="45" y="14"/>
                    <a:pt x="36" y="5"/>
                    <a:pt x="32" y="1"/>
                  </a:cubicBezTo>
                  <a:cubicBezTo>
                    <a:pt x="32" y="2"/>
                    <a:pt x="31" y="3"/>
                    <a:pt x="28" y="3"/>
                  </a:cubicBezTo>
                  <a:cubicBezTo>
                    <a:pt x="26" y="3"/>
                    <a:pt x="25" y="3"/>
                    <a:pt x="22" y="2"/>
                  </a:cubicBezTo>
                  <a:cubicBezTo>
                    <a:pt x="22" y="2"/>
                    <a:pt x="20" y="1"/>
                    <a:pt x="17" y="1"/>
                  </a:cubicBezTo>
                  <a:cubicBezTo>
                    <a:pt x="17" y="1"/>
                    <a:pt x="16" y="1"/>
                    <a:pt x="16" y="0"/>
                  </a:cubicBezTo>
                  <a:cubicBezTo>
                    <a:pt x="16" y="0"/>
                    <a:pt x="16" y="0"/>
                    <a:pt x="16" y="0"/>
                  </a:cubicBezTo>
                  <a:cubicBezTo>
                    <a:pt x="16" y="0"/>
                    <a:pt x="16" y="0"/>
                    <a:pt x="16" y="0"/>
                  </a:cubicBezTo>
                  <a:cubicBezTo>
                    <a:pt x="16" y="0"/>
                    <a:pt x="16" y="0"/>
                    <a:pt x="16" y="0"/>
                  </a:cubicBezTo>
                  <a:cubicBezTo>
                    <a:pt x="16" y="0"/>
                    <a:pt x="16" y="0"/>
                    <a:pt x="16" y="0"/>
                  </a:cubicBezTo>
                  <a:cubicBezTo>
                    <a:pt x="15" y="0"/>
                    <a:pt x="15" y="0"/>
                    <a:pt x="15" y="0"/>
                  </a:cubicBezTo>
                  <a:moveTo>
                    <a:pt x="32" y="0"/>
                  </a:moveTo>
                  <a:cubicBezTo>
                    <a:pt x="32" y="1"/>
                    <a:pt x="32" y="1"/>
                    <a:pt x="32" y="1"/>
                  </a:cubicBezTo>
                  <a:cubicBezTo>
                    <a:pt x="32" y="0"/>
                    <a:pt x="32" y="0"/>
                    <a:pt x="32" y="0"/>
                  </a:cubicBez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57" name="Freeform 553"/>
            <p:cNvSpPr/>
            <p:nvPr/>
          </p:nvSpPr>
          <p:spPr bwMode="auto">
            <a:xfrm>
              <a:off x="1287" y="2684"/>
              <a:ext cx="9" cy="21"/>
            </a:xfrm>
            <a:custGeom>
              <a:avLst/>
              <a:gdLst>
                <a:gd name="T0" fmla="*/ 5 w 6"/>
                <a:gd name="T1" fmla="*/ 0 h 15"/>
                <a:gd name="T2" fmla="*/ 0 w 6"/>
                <a:gd name="T3" fmla="*/ 12 h 15"/>
                <a:gd name="T4" fmla="*/ 2 w 6"/>
                <a:gd name="T5" fmla="*/ 11 h 15"/>
                <a:gd name="T6" fmla="*/ 6 w 6"/>
                <a:gd name="T7" fmla="*/ 14 h 15"/>
                <a:gd name="T8" fmla="*/ 6 w 6"/>
                <a:gd name="T9" fmla="*/ 14 h 15"/>
                <a:gd name="T10" fmla="*/ 6 w 6"/>
                <a:gd name="T11" fmla="*/ 14 h 15"/>
                <a:gd name="T12" fmla="*/ 6 w 6"/>
                <a:gd name="T13" fmla="*/ 15 h 15"/>
                <a:gd name="T14" fmla="*/ 6 w 6"/>
                <a:gd name="T15" fmla="*/ 15 h 15"/>
                <a:gd name="T16" fmla="*/ 5 w 6"/>
                <a:gd name="T17" fmla="*/ 1 h 15"/>
                <a:gd name="T18" fmla="*/ 5 w 6"/>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5">
                  <a:moveTo>
                    <a:pt x="5" y="0"/>
                  </a:moveTo>
                  <a:cubicBezTo>
                    <a:pt x="4" y="0"/>
                    <a:pt x="0" y="12"/>
                    <a:pt x="0" y="12"/>
                  </a:cubicBezTo>
                  <a:cubicBezTo>
                    <a:pt x="0" y="11"/>
                    <a:pt x="1" y="11"/>
                    <a:pt x="2" y="11"/>
                  </a:cubicBezTo>
                  <a:cubicBezTo>
                    <a:pt x="4" y="11"/>
                    <a:pt x="5" y="13"/>
                    <a:pt x="6" y="14"/>
                  </a:cubicBezTo>
                  <a:cubicBezTo>
                    <a:pt x="6" y="14"/>
                    <a:pt x="6" y="14"/>
                    <a:pt x="6" y="14"/>
                  </a:cubicBezTo>
                  <a:cubicBezTo>
                    <a:pt x="6" y="14"/>
                    <a:pt x="6" y="14"/>
                    <a:pt x="6" y="14"/>
                  </a:cubicBezTo>
                  <a:cubicBezTo>
                    <a:pt x="6" y="15"/>
                    <a:pt x="6" y="15"/>
                    <a:pt x="6" y="15"/>
                  </a:cubicBezTo>
                  <a:cubicBezTo>
                    <a:pt x="6" y="15"/>
                    <a:pt x="6" y="15"/>
                    <a:pt x="6" y="15"/>
                  </a:cubicBezTo>
                  <a:cubicBezTo>
                    <a:pt x="5" y="1"/>
                    <a:pt x="5" y="1"/>
                    <a:pt x="5"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58" name="Freeform 554"/>
            <p:cNvSpPr>
              <a:spLocks noEditPoints="1"/>
            </p:cNvSpPr>
            <p:nvPr/>
          </p:nvSpPr>
          <p:spPr bwMode="auto">
            <a:xfrm>
              <a:off x="1306" y="2679"/>
              <a:ext cx="33" cy="28"/>
            </a:xfrm>
            <a:custGeom>
              <a:avLst/>
              <a:gdLst>
                <a:gd name="T0" fmla="*/ 0 w 23"/>
                <a:gd name="T1" fmla="*/ 6 h 19"/>
                <a:gd name="T2" fmla="*/ 0 w 23"/>
                <a:gd name="T3" fmla="*/ 6 h 19"/>
                <a:gd name="T4" fmla="*/ 0 w 23"/>
                <a:gd name="T5" fmla="*/ 6 h 19"/>
                <a:gd name="T6" fmla="*/ 3 w 23"/>
                <a:gd name="T7" fmla="*/ 0 h 19"/>
                <a:gd name="T8" fmla="*/ 0 w 23"/>
                <a:gd name="T9" fmla="*/ 6 h 19"/>
                <a:gd name="T10" fmla="*/ 1 w 23"/>
                <a:gd name="T11" fmla="*/ 6 h 19"/>
                <a:gd name="T12" fmla="*/ 4 w 23"/>
                <a:gd name="T13" fmla="*/ 19 h 19"/>
                <a:gd name="T14" fmla="*/ 17 w 23"/>
                <a:gd name="T15" fmla="*/ 13 h 19"/>
                <a:gd name="T16" fmla="*/ 18 w 23"/>
                <a:gd name="T17" fmla="*/ 13 h 19"/>
                <a:gd name="T18" fmla="*/ 20 w 23"/>
                <a:gd name="T19" fmla="*/ 12 h 19"/>
                <a:gd name="T20" fmla="*/ 10 w 23"/>
                <a:gd name="T21" fmla="*/ 12 h 19"/>
                <a:gd name="T22" fmla="*/ 3 w 23"/>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9">
                  <a:moveTo>
                    <a:pt x="0" y="6"/>
                  </a:moveTo>
                  <a:cubicBezTo>
                    <a:pt x="0" y="6"/>
                    <a:pt x="0" y="6"/>
                    <a:pt x="0" y="6"/>
                  </a:cubicBezTo>
                  <a:cubicBezTo>
                    <a:pt x="0" y="6"/>
                    <a:pt x="0" y="6"/>
                    <a:pt x="0" y="6"/>
                  </a:cubicBezTo>
                  <a:moveTo>
                    <a:pt x="3" y="0"/>
                  </a:moveTo>
                  <a:cubicBezTo>
                    <a:pt x="3" y="5"/>
                    <a:pt x="1" y="6"/>
                    <a:pt x="0" y="6"/>
                  </a:cubicBezTo>
                  <a:cubicBezTo>
                    <a:pt x="1" y="6"/>
                    <a:pt x="1" y="6"/>
                    <a:pt x="1" y="6"/>
                  </a:cubicBezTo>
                  <a:cubicBezTo>
                    <a:pt x="4" y="6"/>
                    <a:pt x="4" y="19"/>
                    <a:pt x="4" y="19"/>
                  </a:cubicBezTo>
                  <a:cubicBezTo>
                    <a:pt x="10" y="14"/>
                    <a:pt x="15" y="13"/>
                    <a:pt x="17" y="13"/>
                  </a:cubicBezTo>
                  <a:cubicBezTo>
                    <a:pt x="18" y="13"/>
                    <a:pt x="18" y="13"/>
                    <a:pt x="18" y="13"/>
                  </a:cubicBezTo>
                  <a:cubicBezTo>
                    <a:pt x="23" y="12"/>
                    <a:pt x="23" y="12"/>
                    <a:pt x="20" y="12"/>
                  </a:cubicBezTo>
                  <a:cubicBezTo>
                    <a:pt x="17" y="12"/>
                    <a:pt x="10" y="12"/>
                    <a:pt x="10" y="12"/>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pic>
          <p:nvPicPr>
            <p:cNvPr id="159" name="Picture 55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3" y="2664"/>
              <a:ext cx="11" cy="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0" name="Freeform 556"/>
            <p:cNvSpPr/>
            <p:nvPr/>
          </p:nvSpPr>
          <p:spPr bwMode="auto">
            <a:xfrm>
              <a:off x="1309" y="2669"/>
              <a:ext cx="1" cy="1"/>
            </a:xfrm>
            <a:custGeom>
              <a:avLst/>
              <a:gdLst>
                <a:gd name="T0" fmla="*/ 0 w 1"/>
                <a:gd name="T1" fmla="*/ 0 h 1"/>
                <a:gd name="T2" fmla="*/ 0 w 1"/>
                <a:gd name="T3" fmla="*/ 0 h 1"/>
                <a:gd name="T4" fmla="*/ 1 w 1"/>
                <a:gd name="T5" fmla="*/ 1 h 1"/>
                <a:gd name="T6" fmla="*/ 1 w 1"/>
                <a:gd name="T7" fmla="*/ 1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0"/>
                  </a:cubicBezTo>
                  <a:cubicBezTo>
                    <a:pt x="0" y="0"/>
                    <a:pt x="0" y="1"/>
                    <a:pt x="1" y="1"/>
                  </a:cubicBezTo>
                  <a:cubicBezTo>
                    <a:pt x="1" y="1"/>
                    <a:pt x="1" y="1"/>
                    <a:pt x="1" y="1"/>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61" name="Freeform 557"/>
            <p:cNvSpPr>
              <a:spLocks noEditPoints="1"/>
            </p:cNvSpPr>
            <p:nvPr/>
          </p:nvSpPr>
          <p:spPr bwMode="auto">
            <a:xfrm>
              <a:off x="1318" y="2704"/>
              <a:ext cx="40" cy="30"/>
            </a:xfrm>
            <a:custGeom>
              <a:avLst/>
              <a:gdLst>
                <a:gd name="T0" fmla="*/ 19 w 28"/>
                <a:gd name="T1" fmla="*/ 10 h 21"/>
                <a:gd name="T2" fmla="*/ 19 w 28"/>
                <a:gd name="T3" fmla="*/ 10 h 21"/>
                <a:gd name="T4" fmla="*/ 20 w 28"/>
                <a:gd name="T5" fmla="*/ 15 h 21"/>
                <a:gd name="T6" fmla="*/ 20 w 28"/>
                <a:gd name="T7" fmla="*/ 15 h 21"/>
                <a:gd name="T8" fmla="*/ 20 w 28"/>
                <a:gd name="T9" fmla="*/ 15 h 21"/>
                <a:gd name="T10" fmla="*/ 21 w 28"/>
                <a:gd name="T11" fmla="*/ 10 h 21"/>
                <a:gd name="T12" fmla="*/ 19 w 28"/>
                <a:gd name="T13" fmla="*/ 10 h 21"/>
                <a:gd name="T14" fmla="*/ 8 w 28"/>
                <a:gd name="T15" fmla="*/ 9 h 21"/>
                <a:gd name="T16" fmla="*/ 3 w 28"/>
                <a:gd name="T17" fmla="*/ 14 h 21"/>
                <a:gd name="T18" fmla="*/ 2 w 28"/>
                <a:gd name="T19" fmla="*/ 15 h 21"/>
                <a:gd name="T20" fmla="*/ 0 w 28"/>
                <a:gd name="T21" fmla="*/ 20 h 21"/>
                <a:gd name="T22" fmla="*/ 10 w 28"/>
                <a:gd name="T23" fmla="*/ 17 h 21"/>
                <a:gd name="T24" fmla="*/ 7 w 28"/>
                <a:gd name="T25" fmla="*/ 13 h 21"/>
                <a:gd name="T26" fmla="*/ 7 w 28"/>
                <a:gd name="T27" fmla="*/ 14 h 21"/>
                <a:gd name="T28" fmla="*/ 5 w 28"/>
                <a:gd name="T29" fmla="*/ 17 h 21"/>
                <a:gd name="T30" fmla="*/ 3 w 28"/>
                <a:gd name="T31" fmla="*/ 17 h 21"/>
                <a:gd name="T32" fmla="*/ 4 w 28"/>
                <a:gd name="T33" fmla="*/ 13 h 21"/>
                <a:gd name="T34" fmla="*/ 6 w 28"/>
                <a:gd name="T35" fmla="*/ 13 h 21"/>
                <a:gd name="T36" fmla="*/ 8 w 28"/>
                <a:gd name="T37" fmla="*/ 10 h 21"/>
                <a:gd name="T38" fmla="*/ 8 w 28"/>
                <a:gd name="T39" fmla="*/ 9 h 21"/>
                <a:gd name="T40" fmla="*/ 27 w 28"/>
                <a:gd name="T41" fmla="*/ 6 h 21"/>
                <a:gd name="T42" fmla="*/ 26 w 28"/>
                <a:gd name="T43" fmla="*/ 11 h 21"/>
                <a:gd name="T44" fmla="*/ 26 w 28"/>
                <a:gd name="T45" fmla="*/ 12 h 21"/>
                <a:gd name="T46" fmla="*/ 27 w 28"/>
                <a:gd name="T47" fmla="*/ 15 h 21"/>
                <a:gd name="T48" fmla="*/ 27 w 28"/>
                <a:gd name="T49" fmla="*/ 21 h 21"/>
                <a:gd name="T50" fmla="*/ 27 w 28"/>
                <a:gd name="T51" fmla="*/ 21 h 21"/>
                <a:gd name="T52" fmla="*/ 27 w 28"/>
                <a:gd name="T53" fmla="*/ 6 h 21"/>
                <a:gd name="T54" fmla="*/ 13 w 28"/>
                <a:gd name="T55" fmla="*/ 5 h 21"/>
                <a:gd name="T56" fmla="*/ 10 w 28"/>
                <a:gd name="T57" fmla="*/ 8 h 21"/>
                <a:gd name="T58" fmla="*/ 10 w 28"/>
                <a:gd name="T59" fmla="*/ 8 h 21"/>
                <a:gd name="T60" fmla="*/ 13 w 28"/>
                <a:gd name="T61" fmla="*/ 6 h 21"/>
                <a:gd name="T62" fmla="*/ 13 w 28"/>
                <a:gd name="T63" fmla="*/ 5 h 21"/>
                <a:gd name="T64" fmla="*/ 8 w 28"/>
                <a:gd name="T65" fmla="*/ 2 h 21"/>
                <a:gd name="T66" fmla="*/ 5 w 28"/>
                <a:gd name="T67" fmla="*/ 5 h 21"/>
                <a:gd name="T68" fmla="*/ 6 w 28"/>
                <a:gd name="T69" fmla="*/ 6 h 21"/>
                <a:gd name="T70" fmla="*/ 8 w 28"/>
                <a:gd name="T71" fmla="*/ 6 h 21"/>
                <a:gd name="T72" fmla="*/ 8 w 28"/>
                <a:gd name="T73" fmla="*/ 4 h 21"/>
                <a:gd name="T74" fmla="*/ 8 w 28"/>
                <a:gd name="T75" fmla="*/ 2 h 21"/>
                <a:gd name="T76" fmla="*/ 20 w 28"/>
                <a:gd name="T77" fmla="*/ 1 h 21"/>
                <a:gd name="T78" fmla="*/ 20 w 28"/>
                <a:gd name="T79" fmla="*/ 1 h 21"/>
                <a:gd name="T80" fmla="*/ 20 w 28"/>
                <a:gd name="T81" fmla="*/ 1 h 21"/>
                <a:gd name="T82" fmla="*/ 19 w 28"/>
                <a:gd name="T83" fmla="*/ 3 h 21"/>
                <a:gd name="T84" fmla="*/ 19 w 28"/>
                <a:gd name="T85" fmla="*/ 3 h 21"/>
                <a:gd name="T86" fmla="*/ 20 w 28"/>
                <a:gd name="T87" fmla="*/ 1 h 21"/>
                <a:gd name="T88" fmla="*/ 20 w 28"/>
                <a:gd name="T89" fmla="*/ 1 h 21"/>
                <a:gd name="T90" fmla="*/ 11 w 28"/>
                <a:gd name="T91" fmla="*/ 1 h 21"/>
                <a:gd name="T92" fmla="*/ 10 w 28"/>
                <a:gd name="T93" fmla="*/ 2 h 21"/>
                <a:gd name="T94" fmla="*/ 10 w 28"/>
                <a:gd name="T95" fmla="*/ 5 h 21"/>
                <a:gd name="T96" fmla="*/ 11 w 28"/>
                <a:gd name="T97" fmla="*/ 5 h 21"/>
                <a:gd name="T98" fmla="*/ 13 w 28"/>
                <a:gd name="T99" fmla="*/ 4 h 21"/>
                <a:gd name="T100" fmla="*/ 13 w 28"/>
                <a:gd name="T101" fmla="*/ 4 h 21"/>
                <a:gd name="T102" fmla="*/ 11 w 28"/>
                <a:gd name="T103" fmla="*/ 1 h 21"/>
                <a:gd name="T104" fmla="*/ 17 w 28"/>
                <a:gd name="T105" fmla="*/ 0 h 21"/>
                <a:gd name="T106" fmla="*/ 14 w 28"/>
                <a:gd name="T107" fmla="*/ 1 h 21"/>
                <a:gd name="T108" fmla="*/ 15 w 28"/>
                <a:gd name="T109" fmla="*/ 3 h 21"/>
                <a:gd name="T110" fmla="*/ 16 w 28"/>
                <a:gd name="T111" fmla="*/ 3 h 21"/>
                <a:gd name="T112" fmla="*/ 15 w 28"/>
                <a:gd name="T113" fmla="*/ 3 h 21"/>
                <a:gd name="T114" fmla="*/ 16 w 28"/>
                <a:gd name="T115" fmla="*/ 5 h 21"/>
                <a:gd name="T116" fmla="*/ 17 w 28"/>
                <a:gd name="T117" fmla="*/ 4 h 21"/>
                <a:gd name="T118" fmla="*/ 16 w 28"/>
                <a:gd name="T119" fmla="*/ 2 h 21"/>
                <a:gd name="T120" fmla="*/ 17 w 28"/>
                <a:gd name="T1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 h="21">
                  <a:moveTo>
                    <a:pt x="19" y="10"/>
                  </a:moveTo>
                  <a:cubicBezTo>
                    <a:pt x="19" y="10"/>
                    <a:pt x="19" y="10"/>
                    <a:pt x="19" y="10"/>
                  </a:cubicBezTo>
                  <a:cubicBezTo>
                    <a:pt x="18" y="15"/>
                    <a:pt x="19" y="15"/>
                    <a:pt x="20" y="15"/>
                  </a:cubicBezTo>
                  <a:cubicBezTo>
                    <a:pt x="20" y="15"/>
                    <a:pt x="20" y="15"/>
                    <a:pt x="20" y="15"/>
                  </a:cubicBezTo>
                  <a:cubicBezTo>
                    <a:pt x="20" y="15"/>
                    <a:pt x="20" y="15"/>
                    <a:pt x="20" y="15"/>
                  </a:cubicBezTo>
                  <a:cubicBezTo>
                    <a:pt x="21" y="15"/>
                    <a:pt x="21" y="13"/>
                    <a:pt x="21" y="10"/>
                  </a:cubicBezTo>
                  <a:cubicBezTo>
                    <a:pt x="20" y="10"/>
                    <a:pt x="20" y="10"/>
                    <a:pt x="19" y="10"/>
                  </a:cubicBezTo>
                  <a:moveTo>
                    <a:pt x="8" y="9"/>
                  </a:moveTo>
                  <a:cubicBezTo>
                    <a:pt x="6" y="11"/>
                    <a:pt x="5" y="12"/>
                    <a:pt x="3" y="14"/>
                  </a:cubicBezTo>
                  <a:cubicBezTo>
                    <a:pt x="3" y="15"/>
                    <a:pt x="3" y="15"/>
                    <a:pt x="2" y="15"/>
                  </a:cubicBezTo>
                  <a:cubicBezTo>
                    <a:pt x="1" y="17"/>
                    <a:pt x="0" y="18"/>
                    <a:pt x="0" y="20"/>
                  </a:cubicBezTo>
                  <a:cubicBezTo>
                    <a:pt x="10" y="17"/>
                    <a:pt x="10" y="17"/>
                    <a:pt x="10" y="17"/>
                  </a:cubicBezTo>
                  <a:cubicBezTo>
                    <a:pt x="8" y="17"/>
                    <a:pt x="7" y="14"/>
                    <a:pt x="7" y="13"/>
                  </a:cubicBezTo>
                  <a:cubicBezTo>
                    <a:pt x="7" y="13"/>
                    <a:pt x="7" y="14"/>
                    <a:pt x="7" y="14"/>
                  </a:cubicBezTo>
                  <a:cubicBezTo>
                    <a:pt x="5" y="17"/>
                    <a:pt x="5" y="17"/>
                    <a:pt x="5" y="17"/>
                  </a:cubicBezTo>
                  <a:cubicBezTo>
                    <a:pt x="3" y="17"/>
                    <a:pt x="3" y="17"/>
                    <a:pt x="3" y="17"/>
                  </a:cubicBezTo>
                  <a:cubicBezTo>
                    <a:pt x="4" y="13"/>
                    <a:pt x="4" y="13"/>
                    <a:pt x="4" y="13"/>
                  </a:cubicBezTo>
                  <a:cubicBezTo>
                    <a:pt x="6" y="13"/>
                    <a:pt x="6" y="13"/>
                    <a:pt x="6" y="13"/>
                  </a:cubicBezTo>
                  <a:cubicBezTo>
                    <a:pt x="5" y="13"/>
                    <a:pt x="5" y="12"/>
                    <a:pt x="8" y="10"/>
                  </a:cubicBezTo>
                  <a:cubicBezTo>
                    <a:pt x="8" y="10"/>
                    <a:pt x="8" y="10"/>
                    <a:pt x="8" y="9"/>
                  </a:cubicBezTo>
                  <a:moveTo>
                    <a:pt x="27" y="6"/>
                  </a:moveTo>
                  <a:cubicBezTo>
                    <a:pt x="27" y="8"/>
                    <a:pt x="27" y="10"/>
                    <a:pt x="26" y="11"/>
                  </a:cubicBezTo>
                  <a:cubicBezTo>
                    <a:pt x="26" y="12"/>
                    <a:pt x="26" y="12"/>
                    <a:pt x="26" y="12"/>
                  </a:cubicBezTo>
                  <a:cubicBezTo>
                    <a:pt x="27" y="13"/>
                    <a:pt x="27" y="14"/>
                    <a:pt x="27" y="15"/>
                  </a:cubicBezTo>
                  <a:cubicBezTo>
                    <a:pt x="27" y="15"/>
                    <a:pt x="28" y="16"/>
                    <a:pt x="27" y="21"/>
                  </a:cubicBezTo>
                  <a:cubicBezTo>
                    <a:pt x="27" y="21"/>
                    <a:pt x="27" y="21"/>
                    <a:pt x="27" y="21"/>
                  </a:cubicBezTo>
                  <a:cubicBezTo>
                    <a:pt x="28" y="19"/>
                    <a:pt x="28" y="15"/>
                    <a:pt x="27" y="6"/>
                  </a:cubicBezTo>
                  <a:moveTo>
                    <a:pt x="13" y="5"/>
                  </a:moveTo>
                  <a:cubicBezTo>
                    <a:pt x="12" y="6"/>
                    <a:pt x="11" y="7"/>
                    <a:pt x="10" y="8"/>
                  </a:cubicBezTo>
                  <a:cubicBezTo>
                    <a:pt x="10" y="8"/>
                    <a:pt x="10" y="8"/>
                    <a:pt x="10" y="8"/>
                  </a:cubicBezTo>
                  <a:cubicBezTo>
                    <a:pt x="11" y="8"/>
                    <a:pt x="12" y="7"/>
                    <a:pt x="13" y="6"/>
                  </a:cubicBezTo>
                  <a:cubicBezTo>
                    <a:pt x="13" y="6"/>
                    <a:pt x="13" y="5"/>
                    <a:pt x="13" y="5"/>
                  </a:cubicBezTo>
                  <a:moveTo>
                    <a:pt x="8" y="2"/>
                  </a:moveTo>
                  <a:cubicBezTo>
                    <a:pt x="7" y="3"/>
                    <a:pt x="6" y="4"/>
                    <a:pt x="5" y="5"/>
                  </a:cubicBezTo>
                  <a:cubicBezTo>
                    <a:pt x="5" y="5"/>
                    <a:pt x="4" y="6"/>
                    <a:pt x="6" y="6"/>
                  </a:cubicBezTo>
                  <a:cubicBezTo>
                    <a:pt x="6" y="6"/>
                    <a:pt x="7" y="6"/>
                    <a:pt x="8" y="6"/>
                  </a:cubicBezTo>
                  <a:cubicBezTo>
                    <a:pt x="8" y="5"/>
                    <a:pt x="8" y="4"/>
                    <a:pt x="8" y="4"/>
                  </a:cubicBezTo>
                  <a:cubicBezTo>
                    <a:pt x="8" y="3"/>
                    <a:pt x="8" y="3"/>
                    <a:pt x="8" y="2"/>
                  </a:cubicBezTo>
                  <a:moveTo>
                    <a:pt x="20" y="1"/>
                  </a:moveTo>
                  <a:cubicBezTo>
                    <a:pt x="20" y="1"/>
                    <a:pt x="20" y="1"/>
                    <a:pt x="20" y="1"/>
                  </a:cubicBezTo>
                  <a:cubicBezTo>
                    <a:pt x="20" y="1"/>
                    <a:pt x="20" y="1"/>
                    <a:pt x="20" y="1"/>
                  </a:cubicBezTo>
                  <a:cubicBezTo>
                    <a:pt x="19" y="1"/>
                    <a:pt x="19" y="2"/>
                    <a:pt x="19" y="3"/>
                  </a:cubicBezTo>
                  <a:cubicBezTo>
                    <a:pt x="19" y="3"/>
                    <a:pt x="19" y="3"/>
                    <a:pt x="19" y="3"/>
                  </a:cubicBezTo>
                  <a:cubicBezTo>
                    <a:pt x="19" y="3"/>
                    <a:pt x="20" y="2"/>
                    <a:pt x="20" y="1"/>
                  </a:cubicBezTo>
                  <a:cubicBezTo>
                    <a:pt x="20" y="1"/>
                    <a:pt x="20" y="1"/>
                    <a:pt x="20" y="1"/>
                  </a:cubicBezTo>
                  <a:moveTo>
                    <a:pt x="11" y="1"/>
                  </a:moveTo>
                  <a:cubicBezTo>
                    <a:pt x="10" y="1"/>
                    <a:pt x="10" y="2"/>
                    <a:pt x="10" y="2"/>
                  </a:cubicBezTo>
                  <a:cubicBezTo>
                    <a:pt x="10" y="2"/>
                    <a:pt x="10" y="4"/>
                    <a:pt x="10" y="5"/>
                  </a:cubicBezTo>
                  <a:cubicBezTo>
                    <a:pt x="10" y="5"/>
                    <a:pt x="11" y="5"/>
                    <a:pt x="11" y="5"/>
                  </a:cubicBezTo>
                  <a:cubicBezTo>
                    <a:pt x="13" y="4"/>
                    <a:pt x="13" y="4"/>
                    <a:pt x="13" y="4"/>
                  </a:cubicBezTo>
                  <a:cubicBezTo>
                    <a:pt x="13" y="4"/>
                    <a:pt x="13" y="4"/>
                    <a:pt x="13" y="4"/>
                  </a:cubicBezTo>
                  <a:cubicBezTo>
                    <a:pt x="13" y="2"/>
                    <a:pt x="12" y="1"/>
                    <a:pt x="11" y="1"/>
                  </a:cubicBezTo>
                  <a:moveTo>
                    <a:pt x="17" y="0"/>
                  </a:moveTo>
                  <a:cubicBezTo>
                    <a:pt x="17" y="0"/>
                    <a:pt x="16" y="1"/>
                    <a:pt x="14" y="1"/>
                  </a:cubicBezTo>
                  <a:cubicBezTo>
                    <a:pt x="15" y="1"/>
                    <a:pt x="15" y="2"/>
                    <a:pt x="15" y="3"/>
                  </a:cubicBezTo>
                  <a:cubicBezTo>
                    <a:pt x="16" y="3"/>
                    <a:pt x="16" y="3"/>
                    <a:pt x="16" y="3"/>
                  </a:cubicBezTo>
                  <a:cubicBezTo>
                    <a:pt x="16" y="3"/>
                    <a:pt x="16" y="3"/>
                    <a:pt x="15" y="3"/>
                  </a:cubicBezTo>
                  <a:cubicBezTo>
                    <a:pt x="16" y="4"/>
                    <a:pt x="16" y="4"/>
                    <a:pt x="16" y="5"/>
                  </a:cubicBezTo>
                  <a:cubicBezTo>
                    <a:pt x="16" y="5"/>
                    <a:pt x="16" y="5"/>
                    <a:pt x="17" y="4"/>
                  </a:cubicBezTo>
                  <a:cubicBezTo>
                    <a:pt x="17" y="3"/>
                    <a:pt x="17" y="2"/>
                    <a:pt x="16" y="2"/>
                  </a:cubicBezTo>
                  <a:cubicBezTo>
                    <a:pt x="16" y="2"/>
                    <a:pt x="17" y="1"/>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62" name="Freeform 558"/>
            <p:cNvSpPr/>
            <p:nvPr/>
          </p:nvSpPr>
          <p:spPr bwMode="auto">
            <a:xfrm>
              <a:off x="1248" y="2807"/>
              <a:ext cx="138" cy="13"/>
            </a:xfrm>
            <a:custGeom>
              <a:avLst/>
              <a:gdLst>
                <a:gd name="T0" fmla="*/ 90 w 95"/>
                <a:gd name="T1" fmla="*/ 0 h 9"/>
                <a:gd name="T2" fmla="*/ 89 w 95"/>
                <a:gd name="T3" fmla="*/ 1 h 9"/>
                <a:gd name="T4" fmla="*/ 89 w 95"/>
                <a:gd name="T5" fmla="*/ 1 h 9"/>
                <a:gd name="T6" fmla="*/ 78 w 95"/>
                <a:gd name="T7" fmla="*/ 6 h 9"/>
                <a:gd name="T8" fmla="*/ 64 w 95"/>
                <a:gd name="T9" fmla="*/ 7 h 9"/>
                <a:gd name="T10" fmla="*/ 58 w 95"/>
                <a:gd name="T11" fmla="*/ 6 h 9"/>
                <a:gd name="T12" fmla="*/ 28 w 95"/>
                <a:gd name="T13" fmla="*/ 8 h 9"/>
                <a:gd name="T14" fmla="*/ 25 w 95"/>
                <a:gd name="T15" fmla="*/ 8 h 9"/>
                <a:gd name="T16" fmla="*/ 5 w 95"/>
                <a:gd name="T17" fmla="*/ 4 h 9"/>
                <a:gd name="T18" fmla="*/ 4 w 95"/>
                <a:gd name="T19" fmla="*/ 2 h 9"/>
                <a:gd name="T20" fmla="*/ 4 w 95"/>
                <a:gd name="T21" fmla="*/ 2 h 9"/>
                <a:gd name="T22" fmla="*/ 8 w 95"/>
                <a:gd name="T23" fmla="*/ 6 h 9"/>
                <a:gd name="T24" fmla="*/ 24 w 95"/>
                <a:gd name="T25" fmla="*/ 9 h 9"/>
                <a:gd name="T26" fmla="*/ 29 w 95"/>
                <a:gd name="T27" fmla="*/ 9 h 9"/>
                <a:gd name="T28" fmla="*/ 64 w 95"/>
                <a:gd name="T29" fmla="*/ 8 h 9"/>
                <a:gd name="T30" fmla="*/ 82 w 95"/>
                <a:gd name="T31" fmla="*/ 5 h 9"/>
                <a:gd name="T32" fmla="*/ 92 w 95"/>
                <a:gd name="T33" fmla="*/ 1 h 9"/>
                <a:gd name="T34" fmla="*/ 90 w 95"/>
                <a:gd name="T35" fmla="*/ 1 h 9"/>
                <a:gd name="T36" fmla="*/ 90 w 95"/>
                <a:gd name="T3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9">
                  <a:moveTo>
                    <a:pt x="90" y="0"/>
                  </a:moveTo>
                  <a:cubicBezTo>
                    <a:pt x="90" y="1"/>
                    <a:pt x="89" y="1"/>
                    <a:pt x="89" y="1"/>
                  </a:cubicBezTo>
                  <a:cubicBezTo>
                    <a:pt x="89" y="1"/>
                    <a:pt x="89" y="1"/>
                    <a:pt x="89" y="1"/>
                  </a:cubicBezTo>
                  <a:cubicBezTo>
                    <a:pt x="86" y="1"/>
                    <a:pt x="78" y="6"/>
                    <a:pt x="78" y="6"/>
                  </a:cubicBezTo>
                  <a:cubicBezTo>
                    <a:pt x="64" y="7"/>
                    <a:pt x="64" y="7"/>
                    <a:pt x="64" y="7"/>
                  </a:cubicBezTo>
                  <a:cubicBezTo>
                    <a:pt x="63" y="7"/>
                    <a:pt x="60" y="6"/>
                    <a:pt x="58" y="6"/>
                  </a:cubicBezTo>
                  <a:cubicBezTo>
                    <a:pt x="47" y="6"/>
                    <a:pt x="28" y="8"/>
                    <a:pt x="28" y="8"/>
                  </a:cubicBezTo>
                  <a:cubicBezTo>
                    <a:pt x="27" y="8"/>
                    <a:pt x="26" y="8"/>
                    <a:pt x="25" y="8"/>
                  </a:cubicBezTo>
                  <a:cubicBezTo>
                    <a:pt x="17" y="8"/>
                    <a:pt x="5" y="4"/>
                    <a:pt x="5" y="4"/>
                  </a:cubicBezTo>
                  <a:cubicBezTo>
                    <a:pt x="5" y="3"/>
                    <a:pt x="5" y="3"/>
                    <a:pt x="4" y="2"/>
                  </a:cubicBezTo>
                  <a:cubicBezTo>
                    <a:pt x="4" y="2"/>
                    <a:pt x="4" y="2"/>
                    <a:pt x="4" y="2"/>
                  </a:cubicBezTo>
                  <a:cubicBezTo>
                    <a:pt x="4" y="2"/>
                    <a:pt x="0" y="3"/>
                    <a:pt x="8" y="6"/>
                  </a:cubicBezTo>
                  <a:cubicBezTo>
                    <a:pt x="8" y="6"/>
                    <a:pt x="16" y="9"/>
                    <a:pt x="24" y="9"/>
                  </a:cubicBezTo>
                  <a:cubicBezTo>
                    <a:pt x="25" y="9"/>
                    <a:pt x="27" y="9"/>
                    <a:pt x="29" y="9"/>
                  </a:cubicBezTo>
                  <a:cubicBezTo>
                    <a:pt x="29" y="9"/>
                    <a:pt x="59" y="8"/>
                    <a:pt x="64" y="8"/>
                  </a:cubicBezTo>
                  <a:cubicBezTo>
                    <a:pt x="64" y="8"/>
                    <a:pt x="76" y="8"/>
                    <a:pt x="82" y="5"/>
                  </a:cubicBezTo>
                  <a:cubicBezTo>
                    <a:pt x="82" y="5"/>
                    <a:pt x="95" y="1"/>
                    <a:pt x="92" y="1"/>
                  </a:cubicBezTo>
                  <a:cubicBezTo>
                    <a:pt x="91" y="1"/>
                    <a:pt x="91" y="1"/>
                    <a:pt x="90" y="1"/>
                  </a:cubicBezTo>
                  <a:cubicBezTo>
                    <a:pt x="90" y="0"/>
                    <a:pt x="90" y="0"/>
                    <a:pt x="9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63" name="Freeform 559"/>
            <p:cNvSpPr>
              <a:spLocks noEditPoints="1"/>
            </p:cNvSpPr>
            <p:nvPr/>
          </p:nvSpPr>
          <p:spPr bwMode="auto">
            <a:xfrm>
              <a:off x="1254" y="2718"/>
              <a:ext cx="125" cy="101"/>
            </a:xfrm>
            <a:custGeom>
              <a:avLst/>
              <a:gdLst>
                <a:gd name="T0" fmla="*/ 50 w 86"/>
                <a:gd name="T1" fmla="*/ 46 h 69"/>
                <a:gd name="T2" fmla="*/ 51 w 86"/>
                <a:gd name="T3" fmla="*/ 46 h 69"/>
                <a:gd name="T4" fmla="*/ 59 w 86"/>
                <a:gd name="T5" fmla="*/ 1 h 69"/>
                <a:gd name="T6" fmla="*/ 58 w 86"/>
                <a:gd name="T7" fmla="*/ 5 h 69"/>
                <a:gd name="T8" fmla="*/ 59 w 86"/>
                <a:gd name="T9" fmla="*/ 7 h 69"/>
                <a:gd name="T10" fmla="*/ 53 w 86"/>
                <a:gd name="T11" fmla="*/ 12 h 69"/>
                <a:gd name="T12" fmla="*/ 40 w 86"/>
                <a:gd name="T13" fmla="*/ 29 h 69"/>
                <a:gd name="T14" fmla="*/ 38 w 86"/>
                <a:gd name="T15" fmla="*/ 58 h 69"/>
                <a:gd name="T16" fmla="*/ 47 w 86"/>
                <a:gd name="T17" fmla="*/ 57 h 69"/>
                <a:gd name="T18" fmla="*/ 47 w 86"/>
                <a:gd name="T19" fmla="*/ 58 h 69"/>
                <a:gd name="T20" fmla="*/ 38 w 86"/>
                <a:gd name="T21" fmla="*/ 61 h 69"/>
                <a:gd name="T22" fmla="*/ 37 w 86"/>
                <a:gd name="T23" fmla="*/ 61 h 69"/>
                <a:gd name="T24" fmla="*/ 19 w 86"/>
                <a:gd name="T25" fmla="*/ 68 h 69"/>
                <a:gd name="T26" fmla="*/ 0 w 86"/>
                <a:gd name="T27" fmla="*/ 63 h 69"/>
                <a:gd name="T28" fmla="*/ 21 w 86"/>
                <a:gd name="T29" fmla="*/ 69 h 69"/>
                <a:gd name="T30" fmla="*/ 54 w 86"/>
                <a:gd name="T31" fmla="*/ 67 h 69"/>
                <a:gd name="T32" fmla="*/ 74 w 86"/>
                <a:gd name="T33" fmla="*/ 67 h 69"/>
                <a:gd name="T34" fmla="*/ 85 w 86"/>
                <a:gd name="T35" fmla="*/ 62 h 69"/>
                <a:gd name="T36" fmla="*/ 85 w 86"/>
                <a:gd name="T37" fmla="*/ 60 h 69"/>
                <a:gd name="T38" fmla="*/ 82 w 86"/>
                <a:gd name="T39" fmla="*/ 61 h 69"/>
                <a:gd name="T40" fmla="*/ 82 w 86"/>
                <a:gd name="T41" fmla="*/ 57 h 69"/>
                <a:gd name="T42" fmla="*/ 74 w 86"/>
                <a:gd name="T43" fmla="*/ 64 h 69"/>
                <a:gd name="T44" fmla="*/ 79 w 86"/>
                <a:gd name="T45" fmla="*/ 55 h 69"/>
                <a:gd name="T46" fmla="*/ 78 w 86"/>
                <a:gd name="T47" fmla="*/ 55 h 69"/>
                <a:gd name="T48" fmla="*/ 63 w 86"/>
                <a:gd name="T49" fmla="*/ 63 h 69"/>
                <a:gd name="T50" fmla="*/ 73 w 86"/>
                <a:gd name="T51" fmla="*/ 56 h 69"/>
                <a:gd name="T52" fmla="*/ 52 w 86"/>
                <a:gd name="T53" fmla="*/ 58 h 69"/>
                <a:gd name="T54" fmla="*/ 52 w 86"/>
                <a:gd name="T55" fmla="*/ 58 h 69"/>
                <a:gd name="T56" fmla="*/ 48 w 86"/>
                <a:gd name="T57" fmla="*/ 46 h 69"/>
                <a:gd name="T58" fmla="*/ 51 w 86"/>
                <a:gd name="T59" fmla="*/ 43 h 69"/>
                <a:gd name="T60" fmla="*/ 50 w 86"/>
                <a:gd name="T61" fmla="*/ 42 h 69"/>
                <a:gd name="T62" fmla="*/ 54 w 86"/>
                <a:gd name="T63" fmla="*/ 41 h 69"/>
                <a:gd name="T64" fmla="*/ 67 w 86"/>
                <a:gd name="T65" fmla="*/ 40 h 69"/>
                <a:gd name="T66" fmla="*/ 58 w 86"/>
                <a:gd name="T67" fmla="*/ 34 h 69"/>
                <a:gd name="T68" fmla="*/ 63 w 86"/>
                <a:gd name="T69" fmla="*/ 28 h 69"/>
                <a:gd name="T70" fmla="*/ 64 w 86"/>
                <a:gd name="T71" fmla="*/ 14 h 69"/>
                <a:gd name="T72" fmla="*/ 61 w 86"/>
                <a:gd name="T73" fmla="*/ 14 h 69"/>
                <a:gd name="T74" fmla="*/ 68 w 86"/>
                <a:gd name="T75" fmla="*/ 8 h 69"/>
                <a:gd name="T76" fmla="*/ 67 w 86"/>
                <a:gd name="T77" fmla="*/ 1 h 69"/>
                <a:gd name="T78" fmla="*/ 67 w 86"/>
                <a:gd name="T79" fmla="*/ 1 h 69"/>
                <a:gd name="T80" fmla="*/ 64 w 86"/>
                <a:gd name="T81" fmla="*/ 7 h 69"/>
                <a:gd name="T82" fmla="*/ 60 w 86"/>
                <a:gd name="T83"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 h="69">
                  <a:moveTo>
                    <a:pt x="51" y="46"/>
                  </a:moveTo>
                  <a:cubicBezTo>
                    <a:pt x="50" y="46"/>
                    <a:pt x="50" y="46"/>
                    <a:pt x="50" y="46"/>
                  </a:cubicBezTo>
                  <a:cubicBezTo>
                    <a:pt x="50" y="46"/>
                    <a:pt x="50" y="46"/>
                    <a:pt x="50" y="46"/>
                  </a:cubicBezTo>
                  <a:cubicBezTo>
                    <a:pt x="50" y="46"/>
                    <a:pt x="50" y="46"/>
                    <a:pt x="51" y="46"/>
                  </a:cubicBezTo>
                  <a:moveTo>
                    <a:pt x="60" y="0"/>
                  </a:moveTo>
                  <a:cubicBezTo>
                    <a:pt x="60" y="0"/>
                    <a:pt x="60" y="0"/>
                    <a:pt x="59" y="1"/>
                  </a:cubicBezTo>
                  <a:cubicBezTo>
                    <a:pt x="59" y="2"/>
                    <a:pt x="59" y="4"/>
                    <a:pt x="59" y="4"/>
                  </a:cubicBezTo>
                  <a:cubicBezTo>
                    <a:pt x="59" y="4"/>
                    <a:pt x="59" y="5"/>
                    <a:pt x="58" y="5"/>
                  </a:cubicBezTo>
                  <a:cubicBezTo>
                    <a:pt x="60" y="5"/>
                    <a:pt x="60" y="5"/>
                    <a:pt x="60" y="5"/>
                  </a:cubicBezTo>
                  <a:cubicBezTo>
                    <a:pt x="59" y="7"/>
                    <a:pt x="59" y="7"/>
                    <a:pt x="59" y="7"/>
                  </a:cubicBezTo>
                  <a:cubicBezTo>
                    <a:pt x="59" y="7"/>
                    <a:pt x="59" y="7"/>
                    <a:pt x="59" y="7"/>
                  </a:cubicBezTo>
                  <a:cubicBezTo>
                    <a:pt x="58" y="7"/>
                    <a:pt x="55" y="7"/>
                    <a:pt x="53" y="12"/>
                  </a:cubicBezTo>
                  <a:cubicBezTo>
                    <a:pt x="50" y="13"/>
                    <a:pt x="29" y="22"/>
                    <a:pt x="40" y="29"/>
                  </a:cubicBezTo>
                  <a:cubicBezTo>
                    <a:pt x="40" y="29"/>
                    <a:pt x="40" y="29"/>
                    <a:pt x="40" y="29"/>
                  </a:cubicBezTo>
                  <a:cubicBezTo>
                    <a:pt x="41" y="29"/>
                    <a:pt x="55" y="29"/>
                    <a:pt x="42" y="44"/>
                  </a:cubicBezTo>
                  <a:cubicBezTo>
                    <a:pt x="42" y="44"/>
                    <a:pt x="28" y="58"/>
                    <a:pt x="38" y="58"/>
                  </a:cubicBezTo>
                  <a:cubicBezTo>
                    <a:pt x="40" y="58"/>
                    <a:pt x="42" y="58"/>
                    <a:pt x="45" y="57"/>
                  </a:cubicBezTo>
                  <a:cubicBezTo>
                    <a:pt x="45" y="57"/>
                    <a:pt x="46" y="57"/>
                    <a:pt x="47" y="57"/>
                  </a:cubicBezTo>
                  <a:cubicBezTo>
                    <a:pt x="47" y="57"/>
                    <a:pt x="47" y="57"/>
                    <a:pt x="47" y="57"/>
                  </a:cubicBezTo>
                  <a:cubicBezTo>
                    <a:pt x="47" y="58"/>
                    <a:pt x="47" y="58"/>
                    <a:pt x="47" y="58"/>
                  </a:cubicBezTo>
                  <a:cubicBezTo>
                    <a:pt x="47" y="58"/>
                    <a:pt x="47" y="58"/>
                    <a:pt x="47" y="58"/>
                  </a:cubicBezTo>
                  <a:cubicBezTo>
                    <a:pt x="47" y="58"/>
                    <a:pt x="42" y="61"/>
                    <a:pt x="38" y="61"/>
                  </a:cubicBezTo>
                  <a:cubicBezTo>
                    <a:pt x="38" y="61"/>
                    <a:pt x="38" y="61"/>
                    <a:pt x="37" y="61"/>
                  </a:cubicBezTo>
                  <a:cubicBezTo>
                    <a:pt x="37" y="61"/>
                    <a:pt x="37" y="61"/>
                    <a:pt x="37" y="61"/>
                  </a:cubicBezTo>
                  <a:cubicBezTo>
                    <a:pt x="35" y="61"/>
                    <a:pt x="27" y="61"/>
                    <a:pt x="25" y="66"/>
                  </a:cubicBezTo>
                  <a:cubicBezTo>
                    <a:pt x="25" y="66"/>
                    <a:pt x="24" y="68"/>
                    <a:pt x="19" y="68"/>
                  </a:cubicBezTo>
                  <a:cubicBezTo>
                    <a:pt x="18" y="68"/>
                    <a:pt x="17" y="68"/>
                    <a:pt x="16" y="68"/>
                  </a:cubicBezTo>
                  <a:cubicBezTo>
                    <a:pt x="0" y="63"/>
                    <a:pt x="0" y="63"/>
                    <a:pt x="0" y="63"/>
                  </a:cubicBezTo>
                  <a:cubicBezTo>
                    <a:pt x="1" y="64"/>
                    <a:pt x="1" y="64"/>
                    <a:pt x="1" y="65"/>
                  </a:cubicBezTo>
                  <a:cubicBezTo>
                    <a:pt x="1" y="65"/>
                    <a:pt x="13" y="69"/>
                    <a:pt x="21" y="69"/>
                  </a:cubicBezTo>
                  <a:cubicBezTo>
                    <a:pt x="22" y="69"/>
                    <a:pt x="23" y="69"/>
                    <a:pt x="24" y="69"/>
                  </a:cubicBezTo>
                  <a:cubicBezTo>
                    <a:pt x="24" y="69"/>
                    <a:pt x="43" y="67"/>
                    <a:pt x="54" y="67"/>
                  </a:cubicBezTo>
                  <a:cubicBezTo>
                    <a:pt x="56" y="67"/>
                    <a:pt x="59" y="68"/>
                    <a:pt x="60" y="68"/>
                  </a:cubicBezTo>
                  <a:cubicBezTo>
                    <a:pt x="74" y="67"/>
                    <a:pt x="74" y="67"/>
                    <a:pt x="74" y="67"/>
                  </a:cubicBezTo>
                  <a:cubicBezTo>
                    <a:pt x="74" y="67"/>
                    <a:pt x="82" y="62"/>
                    <a:pt x="85" y="62"/>
                  </a:cubicBezTo>
                  <a:cubicBezTo>
                    <a:pt x="85" y="62"/>
                    <a:pt x="85" y="62"/>
                    <a:pt x="85" y="62"/>
                  </a:cubicBezTo>
                  <a:cubicBezTo>
                    <a:pt x="85" y="62"/>
                    <a:pt x="86" y="62"/>
                    <a:pt x="86" y="61"/>
                  </a:cubicBezTo>
                  <a:cubicBezTo>
                    <a:pt x="85" y="60"/>
                    <a:pt x="85" y="60"/>
                    <a:pt x="85" y="60"/>
                  </a:cubicBezTo>
                  <a:cubicBezTo>
                    <a:pt x="84" y="61"/>
                    <a:pt x="84" y="62"/>
                    <a:pt x="83" y="62"/>
                  </a:cubicBezTo>
                  <a:cubicBezTo>
                    <a:pt x="82" y="62"/>
                    <a:pt x="82" y="61"/>
                    <a:pt x="82" y="61"/>
                  </a:cubicBezTo>
                  <a:cubicBezTo>
                    <a:pt x="84" y="59"/>
                    <a:pt x="83" y="58"/>
                    <a:pt x="83" y="58"/>
                  </a:cubicBezTo>
                  <a:cubicBezTo>
                    <a:pt x="82" y="57"/>
                    <a:pt x="82" y="57"/>
                    <a:pt x="82" y="57"/>
                  </a:cubicBezTo>
                  <a:cubicBezTo>
                    <a:pt x="81" y="57"/>
                    <a:pt x="81" y="57"/>
                    <a:pt x="81" y="57"/>
                  </a:cubicBezTo>
                  <a:cubicBezTo>
                    <a:pt x="79" y="60"/>
                    <a:pt x="74" y="64"/>
                    <a:pt x="74" y="64"/>
                  </a:cubicBezTo>
                  <a:cubicBezTo>
                    <a:pt x="73" y="63"/>
                    <a:pt x="79" y="56"/>
                    <a:pt x="79" y="56"/>
                  </a:cubicBezTo>
                  <a:cubicBezTo>
                    <a:pt x="79" y="55"/>
                    <a:pt x="79" y="55"/>
                    <a:pt x="79" y="55"/>
                  </a:cubicBezTo>
                  <a:cubicBezTo>
                    <a:pt x="78" y="55"/>
                    <a:pt x="78" y="55"/>
                    <a:pt x="78" y="55"/>
                  </a:cubicBezTo>
                  <a:cubicBezTo>
                    <a:pt x="78" y="55"/>
                    <a:pt x="78" y="55"/>
                    <a:pt x="78" y="55"/>
                  </a:cubicBezTo>
                  <a:cubicBezTo>
                    <a:pt x="77" y="56"/>
                    <a:pt x="76" y="56"/>
                    <a:pt x="75" y="57"/>
                  </a:cubicBezTo>
                  <a:cubicBezTo>
                    <a:pt x="68" y="62"/>
                    <a:pt x="65" y="63"/>
                    <a:pt x="63" y="63"/>
                  </a:cubicBezTo>
                  <a:cubicBezTo>
                    <a:pt x="62" y="63"/>
                    <a:pt x="62" y="63"/>
                    <a:pt x="62" y="63"/>
                  </a:cubicBezTo>
                  <a:cubicBezTo>
                    <a:pt x="64" y="59"/>
                    <a:pt x="73" y="56"/>
                    <a:pt x="73" y="56"/>
                  </a:cubicBezTo>
                  <a:cubicBezTo>
                    <a:pt x="73" y="56"/>
                    <a:pt x="68" y="56"/>
                    <a:pt x="63" y="56"/>
                  </a:cubicBezTo>
                  <a:cubicBezTo>
                    <a:pt x="59" y="56"/>
                    <a:pt x="54" y="56"/>
                    <a:pt x="52" y="58"/>
                  </a:cubicBezTo>
                  <a:cubicBezTo>
                    <a:pt x="52" y="58"/>
                    <a:pt x="52" y="58"/>
                    <a:pt x="52" y="58"/>
                  </a:cubicBezTo>
                  <a:cubicBezTo>
                    <a:pt x="52" y="58"/>
                    <a:pt x="52" y="58"/>
                    <a:pt x="52" y="58"/>
                  </a:cubicBezTo>
                  <a:cubicBezTo>
                    <a:pt x="52" y="56"/>
                    <a:pt x="50" y="50"/>
                    <a:pt x="50" y="46"/>
                  </a:cubicBezTo>
                  <a:cubicBezTo>
                    <a:pt x="49" y="46"/>
                    <a:pt x="49" y="46"/>
                    <a:pt x="48" y="46"/>
                  </a:cubicBezTo>
                  <a:cubicBezTo>
                    <a:pt x="47" y="44"/>
                    <a:pt x="48" y="43"/>
                    <a:pt x="50" y="42"/>
                  </a:cubicBezTo>
                  <a:cubicBezTo>
                    <a:pt x="51" y="43"/>
                    <a:pt x="51" y="43"/>
                    <a:pt x="51" y="43"/>
                  </a:cubicBezTo>
                  <a:cubicBezTo>
                    <a:pt x="51" y="43"/>
                    <a:pt x="51" y="43"/>
                    <a:pt x="51" y="43"/>
                  </a:cubicBezTo>
                  <a:cubicBezTo>
                    <a:pt x="50" y="42"/>
                    <a:pt x="50" y="42"/>
                    <a:pt x="50" y="42"/>
                  </a:cubicBezTo>
                  <a:cubicBezTo>
                    <a:pt x="51" y="42"/>
                    <a:pt x="52" y="41"/>
                    <a:pt x="53" y="41"/>
                  </a:cubicBezTo>
                  <a:cubicBezTo>
                    <a:pt x="54" y="41"/>
                    <a:pt x="54" y="41"/>
                    <a:pt x="54" y="41"/>
                  </a:cubicBezTo>
                  <a:cubicBezTo>
                    <a:pt x="56" y="39"/>
                    <a:pt x="58" y="37"/>
                    <a:pt x="61" y="37"/>
                  </a:cubicBezTo>
                  <a:cubicBezTo>
                    <a:pt x="63" y="37"/>
                    <a:pt x="65" y="38"/>
                    <a:pt x="67" y="40"/>
                  </a:cubicBezTo>
                  <a:cubicBezTo>
                    <a:pt x="67" y="40"/>
                    <a:pt x="66" y="34"/>
                    <a:pt x="60" y="34"/>
                  </a:cubicBezTo>
                  <a:cubicBezTo>
                    <a:pt x="59" y="34"/>
                    <a:pt x="59" y="34"/>
                    <a:pt x="58" y="34"/>
                  </a:cubicBezTo>
                  <a:cubicBezTo>
                    <a:pt x="58" y="34"/>
                    <a:pt x="47" y="32"/>
                    <a:pt x="64" y="29"/>
                  </a:cubicBezTo>
                  <a:cubicBezTo>
                    <a:pt x="64" y="29"/>
                    <a:pt x="72" y="28"/>
                    <a:pt x="63" y="28"/>
                  </a:cubicBezTo>
                  <a:cubicBezTo>
                    <a:pt x="63" y="28"/>
                    <a:pt x="55" y="25"/>
                    <a:pt x="66" y="20"/>
                  </a:cubicBezTo>
                  <a:cubicBezTo>
                    <a:pt x="66" y="20"/>
                    <a:pt x="75" y="14"/>
                    <a:pt x="64" y="14"/>
                  </a:cubicBezTo>
                  <a:cubicBezTo>
                    <a:pt x="64" y="14"/>
                    <a:pt x="63" y="14"/>
                    <a:pt x="62" y="14"/>
                  </a:cubicBezTo>
                  <a:cubicBezTo>
                    <a:pt x="62" y="14"/>
                    <a:pt x="62" y="14"/>
                    <a:pt x="61" y="14"/>
                  </a:cubicBezTo>
                  <a:cubicBezTo>
                    <a:pt x="57" y="14"/>
                    <a:pt x="49" y="14"/>
                    <a:pt x="67" y="9"/>
                  </a:cubicBezTo>
                  <a:cubicBezTo>
                    <a:pt x="67" y="9"/>
                    <a:pt x="68" y="9"/>
                    <a:pt x="68" y="8"/>
                  </a:cubicBezTo>
                  <a:cubicBezTo>
                    <a:pt x="67" y="8"/>
                    <a:pt x="67" y="5"/>
                    <a:pt x="67" y="5"/>
                  </a:cubicBezTo>
                  <a:cubicBezTo>
                    <a:pt x="67" y="4"/>
                    <a:pt x="67" y="2"/>
                    <a:pt x="67" y="1"/>
                  </a:cubicBezTo>
                  <a:cubicBezTo>
                    <a:pt x="67" y="1"/>
                    <a:pt x="67" y="1"/>
                    <a:pt x="67" y="1"/>
                  </a:cubicBezTo>
                  <a:cubicBezTo>
                    <a:pt x="67" y="1"/>
                    <a:pt x="67" y="1"/>
                    <a:pt x="67" y="1"/>
                  </a:cubicBezTo>
                  <a:cubicBezTo>
                    <a:pt x="67" y="1"/>
                    <a:pt x="67" y="7"/>
                    <a:pt x="65" y="7"/>
                  </a:cubicBezTo>
                  <a:cubicBezTo>
                    <a:pt x="65" y="7"/>
                    <a:pt x="64" y="7"/>
                    <a:pt x="64" y="7"/>
                  </a:cubicBezTo>
                  <a:cubicBezTo>
                    <a:pt x="64" y="7"/>
                    <a:pt x="64" y="7"/>
                    <a:pt x="64" y="7"/>
                  </a:cubicBezTo>
                  <a:cubicBezTo>
                    <a:pt x="63" y="7"/>
                    <a:pt x="60" y="7"/>
                    <a:pt x="60" y="3"/>
                  </a:cubicBezTo>
                  <a:cubicBezTo>
                    <a:pt x="60" y="3"/>
                    <a:pt x="60" y="2"/>
                    <a:pt x="6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64" name="Freeform 560"/>
            <p:cNvSpPr/>
            <p:nvPr/>
          </p:nvSpPr>
          <p:spPr bwMode="auto">
            <a:xfrm>
              <a:off x="1322" y="2779"/>
              <a:ext cx="6" cy="6"/>
            </a:xfrm>
            <a:custGeom>
              <a:avLst/>
              <a:gdLst>
                <a:gd name="T0" fmla="*/ 3 w 4"/>
                <a:gd name="T1" fmla="*/ 0 h 4"/>
                <a:gd name="T2" fmla="*/ 1 w 4"/>
                <a:gd name="T3" fmla="*/ 4 h 4"/>
                <a:gd name="T4" fmla="*/ 3 w 4"/>
                <a:gd name="T5" fmla="*/ 4 h 4"/>
                <a:gd name="T6" fmla="*/ 3 w 4"/>
                <a:gd name="T7" fmla="*/ 4 h 4"/>
                <a:gd name="T8" fmla="*/ 3 w 4"/>
                <a:gd name="T9" fmla="*/ 4 h 4"/>
                <a:gd name="T10" fmla="*/ 3 w 4"/>
                <a:gd name="T11" fmla="*/ 4 h 4"/>
                <a:gd name="T12" fmla="*/ 3 w 4"/>
                <a:gd name="T13" fmla="*/ 4 h 4"/>
                <a:gd name="T14" fmla="*/ 4 w 4"/>
                <a:gd name="T15" fmla="*/ 1 h 4"/>
                <a:gd name="T16" fmla="*/ 3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3" y="0"/>
                  </a:moveTo>
                  <a:cubicBezTo>
                    <a:pt x="1" y="1"/>
                    <a:pt x="0" y="2"/>
                    <a:pt x="1" y="4"/>
                  </a:cubicBezTo>
                  <a:cubicBezTo>
                    <a:pt x="2" y="4"/>
                    <a:pt x="2" y="4"/>
                    <a:pt x="3" y="4"/>
                  </a:cubicBezTo>
                  <a:cubicBezTo>
                    <a:pt x="3" y="4"/>
                    <a:pt x="3" y="4"/>
                    <a:pt x="3" y="4"/>
                  </a:cubicBezTo>
                  <a:cubicBezTo>
                    <a:pt x="3" y="4"/>
                    <a:pt x="3" y="4"/>
                    <a:pt x="3" y="4"/>
                  </a:cubicBezTo>
                  <a:cubicBezTo>
                    <a:pt x="3" y="4"/>
                    <a:pt x="3" y="4"/>
                    <a:pt x="3" y="4"/>
                  </a:cubicBezTo>
                  <a:cubicBezTo>
                    <a:pt x="3" y="4"/>
                    <a:pt x="3" y="4"/>
                    <a:pt x="3" y="4"/>
                  </a:cubicBezTo>
                  <a:cubicBezTo>
                    <a:pt x="3" y="3"/>
                    <a:pt x="3" y="1"/>
                    <a:pt x="4"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65" name="Freeform 561"/>
            <p:cNvSpPr>
              <a:spLocks noEditPoints="1"/>
            </p:cNvSpPr>
            <p:nvPr/>
          </p:nvSpPr>
          <p:spPr bwMode="auto">
            <a:xfrm>
              <a:off x="1331" y="2720"/>
              <a:ext cx="24" cy="7"/>
            </a:xfrm>
            <a:custGeom>
              <a:avLst/>
              <a:gdLst>
                <a:gd name="T0" fmla="*/ 15 w 17"/>
                <a:gd name="T1" fmla="*/ 1 h 5"/>
                <a:gd name="T2" fmla="*/ 16 w 17"/>
                <a:gd name="T3" fmla="*/ 5 h 5"/>
                <a:gd name="T4" fmla="*/ 17 w 17"/>
                <a:gd name="T5" fmla="*/ 2 h 5"/>
                <a:gd name="T6" fmla="*/ 16 w 17"/>
                <a:gd name="T7" fmla="*/ 2 h 5"/>
                <a:gd name="T8" fmla="*/ 16 w 17"/>
                <a:gd name="T9" fmla="*/ 2 h 5"/>
                <a:gd name="T10" fmla="*/ 15 w 17"/>
                <a:gd name="T11" fmla="*/ 1 h 5"/>
                <a:gd name="T12" fmla="*/ 4 w 17"/>
                <a:gd name="T13" fmla="*/ 0 h 5"/>
                <a:gd name="T14" fmla="*/ 1 w 17"/>
                <a:gd name="T15" fmla="*/ 1 h 5"/>
                <a:gd name="T16" fmla="*/ 1 w 17"/>
                <a:gd name="T17" fmla="*/ 4 h 5"/>
                <a:gd name="T18" fmla="*/ 2 w 17"/>
                <a:gd name="T19" fmla="*/ 4 h 5"/>
                <a:gd name="T20" fmla="*/ 4 w 17"/>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5">
                  <a:moveTo>
                    <a:pt x="15" y="1"/>
                  </a:moveTo>
                  <a:cubicBezTo>
                    <a:pt x="15" y="5"/>
                    <a:pt x="16" y="5"/>
                    <a:pt x="16" y="5"/>
                  </a:cubicBezTo>
                  <a:cubicBezTo>
                    <a:pt x="16" y="5"/>
                    <a:pt x="16" y="4"/>
                    <a:pt x="17" y="2"/>
                  </a:cubicBezTo>
                  <a:cubicBezTo>
                    <a:pt x="17" y="2"/>
                    <a:pt x="16" y="2"/>
                    <a:pt x="16" y="2"/>
                  </a:cubicBezTo>
                  <a:cubicBezTo>
                    <a:pt x="16" y="2"/>
                    <a:pt x="16" y="2"/>
                    <a:pt x="16" y="2"/>
                  </a:cubicBezTo>
                  <a:cubicBezTo>
                    <a:pt x="16" y="2"/>
                    <a:pt x="16" y="2"/>
                    <a:pt x="15" y="1"/>
                  </a:cubicBezTo>
                  <a:moveTo>
                    <a:pt x="4" y="0"/>
                  </a:moveTo>
                  <a:cubicBezTo>
                    <a:pt x="3" y="0"/>
                    <a:pt x="2" y="1"/>
                    <a:pt x="1" y="1"/>
                  </a:cubicBezTo>
                  <a:cubicBezTo>
                    <a:pt x="0" y="4"/>
                    <a:pt x="1" y="4"/>
                    <a:pt x="1" y="4"/>
                  </a:cubicBezTo>
                  <a:cubicBezTo>
                    <a:pt x="2" y="4"/>
                    <a:pt x="2" y="4"/>
                    <a:pt x="2" y="4"/>
                  </a:cubicBezTo>
                  <a:cubicBezTo>
                    <a:pt x="3" y="4"/>
                    <a:pt x="4" y="2"/>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66" name="Freeform 562"/>
            <p:cNvSpPr>
              <a:spLocks noEditPoints="1"/>
            </p:cNvSpPr>
            <p:nvPr/>
          </p:nvSpPr>
          <p:spPr bwMode="auto">
            <a:xfrm>
              <a:off x="1328" y="2775"/>
              <a:ext cx="32" cy="25"/>
            </a:xfrm>
            <a:custGeom>
              <a:avLst/>
              <a:gdLst>
                <a:gd name="T0" fmla="*/ 22 w 22"/>
                <a:gd name="T1" fmla="*/ 17 h 17"/>
                <a:gd name="T2" fmla="*/ 22 w 22"/>
                <a:gd name="T3" fmla="*/ 17 h 17"/>
                <a:gd name="T4" fmla="*/ 22 w 22"/>
                <a:gd name="T5" fmla="*/ 17 h 17"/>
                <a:gd name="T6" fmla="*/ 22 w 22"/>
                <a:gd name="T7" fmla="*/ 17 h 17"/>
                <a:gd name="T8" fmla="*/ 22 w 22"/>
                <a:gd name="T9" fmla="*/ 17 h 17"/>
                <a:gd name="T10" fmla="*/ 10 w 22"/>
                <a:gd name="T11" fmla="*/ 9 h 17"/>
                <a:gd name="T12" fmla="*/ 10 w 22"/>
                <a:gd name="T13" fmla="*/ 9 h 17"/>
                <a:gd name="T14" fmla="*/ 10 w 22"/>
                <a:gd name="T15" fmla="*/ 9 h 17"/>
                <a:gd name="T16" fmla="*/ 8 w 22"/>
                <a:gd name="T17" fmla="*/ 5 h 17"/>
                <a:gd name="T18" fmla="*/ 10 w 22"/>
                <a:gd name="T19" fmla="*/ 9 h 17"/>
                <a:gd name="T20" fmla="*/ 8 w 22"/>
                <a:gd name="T21" fmla="*/ 5 h 17"/>
                <a:gd name="T22" fmla="*/ 8 w 22"/>
                <a:gd name="T23" fmla="*/ 5 h 17"/>
                <a:gd name="T24" fmla="*/ 0 w 22"/>
                <a:gd name="T25" fmla="*/ 7 h 17"/>
                <a:gd name="T26" fmla="*/ 8 w 22"/>
                <a:gd name="T27" fmla="*/ 5 h 17"/>
                <a:gd name="T28" fmla="*/ 8 w 22"/>
                <a:gd name="T29" fmla="*/ 5 h 17"/>
                <a:gd name="T30" fmla="*/ 19 w 22"/>
                <a:gd name="T31" fmla="*/ 0 h 17"/>
                <a:gd name="T32" fmla="*/ 20 w 22"/>
                <a:gd name="T33" fmla="*/ 8 h 17"/>
                <a:gd name="T34" fmla="*/ 20 w 22"/>
                <a:gd name="T35" fmla="*/ 6 h 17"/>
                <a:gd name="T36" fmla="*/ 20 w 22"/>
                <a:gd name="T37" fmla="*/ 6 h 17"/>
                <a:gd name="T38" fmla="*/ 20 w 22"/>
                <a:gd name="T39" fmla="*/ 6 h 17"/>
                <a:gd name="T40" fmla="*/ 19 w 22"/>
                <a:gd name="T4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17">
                  <a:moveTo>
                    <a:pt x="22" y="17"/>
                  </a:moveTo>
                  <a:cubicBezTo>
                    <a:pt x="22" y="17"/>
                    <a:pt x="22" y="17"/>
                    <a:pt x="22" y="17"/>
                  </a:cubicBezTo>
                  <a:cubicBezTo>
                    <a:pt x="22" y="17"/>
                    <a:pt x="22" y="17"/>
                    <a:pt x="22" y="17"/>
                  </a:cubicBezTo>
                  <a:cubicBezTo>
                    <a:pt x="22" y="17"/>
                    <a:pt x="22" y="17"/>
                    <a:pt x="22" y="17"/>
                  </a:cubicBezTo>
                  <a:cubicBezTo>
                    <a:pt x="22" y="17"/>
                    <a:pt x="22" y="17"/>
                    <a:pt x="22" y="17"/>
                  </a:cubicBezTo>
                  <a:moveTo>
                    <a:pt x="10" y="9"/>
                  </a:moveTo>
                  <a:cubicBezTo>
                    <a:pt x="10" y="9"/>
                    <a:pt x="10" y="9"/>
                    <a:pt x="10" y="9"/>
                  </a:cubicBezTo>
                  <a:cubicBezTo>
                    <a:pt x="10" y="9"/>
                    <a:pt x="10" y="9"/>
                    <a:pt x="10" y="9"/>
                  </a:cubicBezTo>
                  <a:moveTo>
                    <a:pt x="8" y="5"/>
                  </a:moveTo>
                  <a:cubicBezTo>
                    <a:pt x="10" y="5"/>
                    <a:pt x="11" y="6"/>
                    <a:pt x="10" y="9"/>
                  </a:cubicBezTo>
                  <a:cubicBezTo>
                    <a:pt x="11" y="6"/>
                    <a:pt x="10" y="5"/>
                    <a:pt x="8" y="5"/>
                  </a:cubicBezTo>
                  <a:moveTo>
                    <a:pt x="8" y="5"/>
                  </a:moveTo>
                  <a:cubicBezTo>
                    <a:pt x="5" y="5"/>
                    <a:pt x="2" y="6"/>
                    <a:pt x="0" y="7"/>
                  </a:cubicBezTo>
                  <a:cubicBezTo>
                    <a:pt x="2" y="6"/>
                    <a:pt x="5" y="5"/>
                    <a:pt x="8" y="5"/>
                  </a:cubicBezTo>
                  <a:cubicBezTo>
                    <a:pt x="8" y="5"/>
                    <a:pt x="8" y="5"/>
                    <a:pt x="8" y="5"/>
                  </a:cubicBezTo>
                  <a:moveTo>
                    <a:pt x="19" y="0"/>
                  </a:moveTo>
                  <a:cubicBezTo>
                    <a:pt x="19" y="3"/>
                    <a:pt x="19" y="6"/>
                    <a:pt x="20" y="8"/>
                  </a:cubicBezTo>
                  <a:cubicBezTo>
                    <a:pt x="20" y="7"/>
                    <a:pt x="20" y="7"/>
                    <a:pt x="20" y="6"/>
                  </a:cubicBezTo>
                  <a:cubicBezTo>
                    <a:pt x="20" y="6"/>
                    <a:pt x="20" y="6"/>
                    <a:pt x="20" y="6"/>
                  </a:cubicBezTo>
                  <a:cubicBezTo>
                    <a:pt x="20" y="6"/>
                    <a:pt x="20" y="6"/>
                    <a:pt x="20" y="6"/>
                  </a:cubicBezTo>
                  <a:cubicBezTo>
                    <a:pt x="20" y="6"/>
                    <a:pt x="19" y="3"/>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67" name="Freeform 563"/>
            <p:cNvSpPr/>
            <p:nvPr/>
          </p:nvSpPr>
          <p:spPr bwMode="auto">
            <a:xfrm>
              <a:off x="1291" y="2704"/>
              <a:ext cx="5" cy="1"/>
            </a:xfrm>
            <a:custGeom>
              <a:avLst/>
              <a:gdLst>
                <a:gd name="T0" fmla="*/ 1 w 3"/>
                <a:gd name="T1" fmla="*/ 0 h 1"/>
                <a:gd name="T2" fmla="*/ 0 w 3"/>
                <a:gd name="T3" fmla="*/ 0 h 1"/>
                <a:gd name="T4" fmla="*/ 2 w 3"/>
                <a:gd name="T5" fmla="*/ 1 h 1"/>
                <a:gd name="T6" fmla="*/ 3 w 3"/>
                <a:gd name="T7" fmla="*/ 0 h 1"/>
                <a:gd name="T8" fmla="*/ 3 w 3"/>
                <a:gd name="T9" fmla="*/ 0 h 1"/>
                <a:gd name="T10" fmla="*/ 3 w 3"/>
                <a:gd name="T11" fmla="*/ 0 h 1"/>
                <a:gd name="T12" fmla="*/ 1 w 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1" y="0"/>
                  </a:moveTo>
                  <a:cubicBezTo>
                    <a:pt x="0" y="0"/>
                    <a:pt x="0" y="0"/>
                    <a:pt x="0" y="0"/>
                  </a:cubicBezTo>
                  <a:cubicBezTo>
                    <a:pt x="1" y="0"/>
                    <a:pt x="2" y="1"/>
                    <a:pt x="2" y="1"/>
                  </a:cubicBezTo>
                  <a:cubicBezTo>
                    <a:pt x="3" y="1"/>
                    <a:pt x="3" y="1"/>
                    <a:pt x="3" y="0"/>
                  </a:cubicBezTo>
                  <a:cubicBezTo>
                    <a:pt x="3" y="0"/>
                    <a:pt x="3" y="0"/>
                    <a:pt x="3" y="0"/>
                  </a:cubicBezTo>
                  <a:cubicBezTo>
                    <a:pt x="3" y="0"/>
                    <a:pt x="3" y="0"/>
                    <a:pt x="3"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68" name="Freeform 564"/>
            <p:cNvSpPr/>
            <p:nvPr/>
          </p:nvSpPr>
          <p:spPr bwMode="auto">
            <a:xfrm>
              <a:off x="1322" y="2723"/>
              <a:ext cx="6" cy="6"/>
            </a:xfrm>
            <a:custGeom>
              <a:avLst/>
              <a:gdLst>
                <a:gd name="T0" fmla="*/ 1 w 4"/>
                <a:gd name="T1" fmla="*/ 0 h 4"/>
                <a:gd name="T2" fmla="*/ 0 w 4"/>
                <a:gd name="T3" fmla="*/ 4 h 4"/>
                <a:gd name="T4" fmla="*/ 2 w 4"/>
                <a:gd name="T5" fmla="*/ 4 h 4"/>
                <a:gd name="T6" fmla="*/ 4 w 4"/>
                <a:gd name="T7" fmla="*/ 1 h 4"/>
                <a:gd name="T8" fmla="*/ 4 w 4"/>
                <a:gd name="T9" fmla="*/ 1 h 4"/>
                <a:gd name="T10" fmla="*/ 4 w 4"/>
                <a:gd name="T11" fmla="*/ 1 h 4"/>
                <a:gd name="T12" fmla="*/ 3 w 4"/>
                <a:gd name="T13" fmla="*/ 0 h 4"/>
                <a:gd name="T14" fmla="*/ 1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0"/>
                  </a:moveTo>
                  <a:cubicBezTo>
                    <a:pt x="0" y="4"/>
                    <a:pt x="0" y="4"/>
                    <a:pt x="0" y="4"/>
                  </a:cubicBezTo>
                  <a:cubicBezTo>
                    <a:pt x="2" y="4"/>
                    <a:pt x="2" y="4"/>
                    <a:pt x="2" y="4"/>
                  </a:cubicBezTo>
                  <a:cubicBezTo>
                    <a:pt x="4" y="1"/>
                    <a:pt x="4" y="1"/>
                    <a:pt x="4" y="1"/>
                  </a:cubicBezTo>
                  <a:cubicBezTo>
                    <a:pt x="4" y="1"/>
                    <a:pt x="4" y="1"/>
                    <a:pt x="4" y="1"/>
                  </a:cubicBezTo>
                  <a:cubicBezTo>
                    <a:pt x="4" y="1"/>
                    <a:pt x="4" y="1"/>
                    <a:pt x="4" y="1"/>
                  </a:cubicBezTo>
                  <a:cubicBezTo>
                    <a:pt x="3" y="1"/>
                    <a:pt x="3" y="1"/>
                    <a:pt x="3"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69" name="Freeform 565"/>
            <p:cNvSpPr/>
            <p:nvPr/>
          </p:nvSpPr>
          <p:spPr bwMode="auto">
            <a:xfrm>
              <a:off x="1299" y="2705"/>
              <a:ext cx="10" cy="3"/>
            </a:xfrm>
            <a:custGeom>
              <a:avLst/>
              <a:gdLst>
                <a:gd name="T0" fmla="*/ 3 w 7"/>
                <a:gd name="T1" fmla="*/ 0 h 2"/>
                <a:gd name="T2" fmla="*/ 3 w 7"/>
                <a:gd name="T3" fmla="*/ 0 h 2"/>
                <a:gd name="T4" fmla="*/ 2 w 7"/>
                <a:gd name="T5" fmla="*/ 0 h 2"/>
                <a:gd name="T6" fmla="*/ 0 w 7"/>
                <a:gd name="T7" fmla="*/ 1 h 2"/>
                <a:gd name="T8" fmla="*/ 7 w 7"/>
                <a:gd name="T9" fmla="*/ 2 h 2"/>
                <a:gd name="T10" fmla="*/ 3 w 7"/>
                <a:gd name="T11" fmla="*/ 0 h 2"/>
              </a:gdLst>
              <a:ahLst/>
              <a:cxnLst>
                <a:cxn ang="0">
                  <a:pos x="T0" y="T1"/>
                </a:cxn>
                <a:cxn ang="0">
                  <a:pos x="T2" y="T3"/>
                </a:cxn>
                <a:cxn ang="0">
                  <a:pos x="T4" y="T5"/>
                </a:cxn>
                <a:cxn ang="0">
                  <a:pos x="T6" y="T7"/>
                </a:cxn>
                <a:cxn ang="0">
                  <a:pos x="T8" y="T9"/>
                </a:cxn>
                <a:cxn ang="0">
                  <a:pos x="T10" y="T11"/>
                </a:cxn>
              </a:cxnLst>
              <a:rect l="0" t="0" r="r" b="b"/>
              <a:pathLst>
                <a:path w="7" h="2">
                  <a:moveTo>
                    <a:pt x="3" y="0"/>
                  </a:moveTo>
                  <a:cubicBezTo>
                    <a:pt x="3" y="0"/>
                    <a:pt x="3" y="0"/>
                    <a:pt x="3" y="0"/>
                  </a:cubicBezTo>
                  <a:cubicBezTo>
                    <a:pt x="2" y="0"/>
                    <a:pt x="2" y="0"/>
                    <a:pt x="2" y="0"/>
                  </a:cubicBezTo>
                  <a:cubicBezTo>
                    <a:pt x="1" y="0"/>
                    <a:pt x="0" y="0"/>
                    <a:pt x="0" y="1"/>
                  </a:cubicBezTo>
                  <a:cubicBezTo>
                    <a:pt x="2" y="1"/>
                    <a:pt x="5" y="2"/>
                    <a:pt x="7" y="2"/>
                  </a:cubicBezTo>
                  <a:cubicBezTo>
                    <a:pt x="7"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70" name="Freeform 566"/>
            <p:cNvSpPr>
              <a:spLocks noEditPoints="1"/>
            </p:cNvSpPr>
            <p:nvPr/>
          </p:nvSpPr>
          <p:spPr bwMode="auto">
            <a:xfrm>
              <a:off x="1312" y="2704"/>
              <a:ext cx="10" cy="22"/>
            </a:xfrm>
            <a:custGeom>
              <a:avLst/>
              <a:gdLst>
                <a:gd name="T0" fmla="*/ 7 w 7"/>
                <a:gd name="T1" fmla="*/ 14 h 15"/>
                <a:gd name="T2" fmla="*/ 6 w 7"/>
                <a:gd name="T3" fmla="*/ 15 h 15"/>
                <a:gd name="T4" fmla="*/ 7 w 7"/>
                <a:gd name="T5" fmla="*/ 14 h 15"/>
                <a:gd name="T6" fmla="*/ 5 w 7"/>
                <a:gd name="T7" fmla="*/ 0 h 15"/>
                <a:gd name="T8" fmla="*/ 0 w 7"/>
                <a:gd name="T9" fmla="*/ 3 h 15"/>
                <a:gd name="T10" fmla="*/ 0 w 7"/>
                <a:gd name="T11" fmla="*/ 3 h 15"/>
                <a:gd name="T12" fmla="*/ 5 w 7"/>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7" y="14"/>
                  </a:moveTo>
                  <a:cubicBezTo>
                    <a:pt x="7" y="14"/>
                    <a:pt x="6" y="15"/>
                    <a:pt x="6" y="15"/>
                  </a:cubicBezTo>
                  <a:cubicBezTo>
                    <a:pt x="7" y="15"/>
                    <a:pt x="7" y="15"/>
                    <a:pt x="7" y="14"/>
                  </a:cubicBezTo>
                  <a:moveTo>
                    <a:pt x="5" y="0"/>
                  </a:moveTo>
                  <a:cubicBezTo>
                    <a:pt x="3" y="1"/>
                    <a:pt x="1" y="1"/>
                    <a:pt x="0" y="3"/>
                  </a:cubicBezTo>
                  <a:cubicBezTo>
                    <a:pt x="0" y="3"/>
                    <a:pt x="0" y="3"/>
                    <a:pt x="0" y="3"/>
                  </a:cubicBezTo>
                  <a:cubicBezTo>
                    <a:pt x="0" y="3"/>
                    <a:pt x="2" y="2"/>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71" name="Freeform 567"/>
            <p:cNvSpPr>
              <a:spLocks noEditPoints="1"/>
            </p:cNvSpPr>
            <p:nvPr/>
          </p:nvSpPr>
          <p:spPr bwMode="auto">
            <a:xfrm>
              <a:off x="1328" y="2702"/>
              <a:ext cx="13" cy="27"/>
            </a:xfrm>
            <a:custGeom>
              <a:avLst/>
              <a:gdLst>
                <a:gd name="T0" fmla="*/ 8 w 9"/>
                <a:gd name="T1" fmla="*/ 12 h 18"/>
                <a:gd name="T2" fmla="*/ 6 w 9"/>
                <a:gd name="T3" fmla="*/ 12 h 18"/>
                <a:gd name="T4" fmla="*/ 4 w 9"/>
                <a:gd name="T5" fmla="*/ 16 h 18"/>
                <a:gd name="T6" fmla="*/ 3 w 9"/>
                <a:gd name="T7" fmla="*/ 16 h 18"/>
                <a:gd name="T8" fmla="*/ 3 w 9"/>
                <a:gd name="T9" fmla="*/ 13 h 18"/>
                <a:gd name="T10" fmla="*/ 0 w 9"/>
                <a:gd name="T11" fmla="*/ 14 h 18"/>
                <a:gd name="T12" fmla="*/ 3 w 9"/>
                <a:gd name="T13" fmla="*/ 18 h 18"/>
                <a:gd name="T14" fmla="*/ 7 w 9"/>
                <a:gd name="T15" fmla="*/ 16 h 18"/>
                <a:gd name="T16" fmla="*/ 8 w 9"/>
                <a:gd name="T17" fmla="*/ 15 h 18"/>
                <a:gd name="T18" fmla="*/ 8 w 9"/>
                <a:gd name="T19" fmla="*/ 12 h 18"/>
                <a:gd name="T20" fmla="*/ 3 w 9"/>
                <a:gd name="T21" fmla="*/ 9 h 18"/>
                <a:gd name="T22" fmla="*/ 1 w 9"/>
                <a:gd name="T23" fmla="*/ 10 h 18"/>
                <a:gd name="T24" fmla="*/ 1 w 9"/>
                <a:gd name="T25" fmla="*/ 11 h 18"/>
                <a:gd name="T26" fmla="*/ 3 w 9"/>
                <a:gd name="T27" fmla="*/ 9 h 18"/>
                <a:gd name="T28" fmla="*/ 3 w 9"/>
                <a:gd name="T29" fmla="*/ 9 h 18"/>
                <a:gd name="T30" fmla="*/ 8 w 9"/>
                <a:gd name="T31" fmla="*/ 4 h 18"/>
                <a:gd name="T32" fmla="*/ 6 w 9"/>
                <a:gd name="T33" fmla="*/ 6 h 18"/>
                <a:gd name="T34" fmla="*/ 6 w 9"/>
                <a:gd name="T35" fmla="*/ 7 h 18"/>
                <a:gd name="T36" fmla="*/ 9 w 9"/>
                <a:gd name="T37" fmla="*/ 6 h 18"/>
                <a:gd name="T38" fmla="*/ 8 w 9"/>
                <a:gd name="T39" fmla="*/ 4 h 18"/>
                <a:gd name="T40" fmla="*/ 4 w 9"/>
                <a:gd name="T41" fmla="*/ 0 h 18"/>
                <a:gd name="T42" fmla="*/ 1 w 9"/>
                <a:gd name="T43" fmla="*/ 3 h 18"/>
                <a:gd name="T44" fmla="*/ 1 w 9"/>
                <a:gd name="T45" fmla="*/ 5 h 18"/>
                <a:gd name="T46" fmla="*/ 1 w 9"/>
                <a:gd name="T47" fmla="*/ 7 h 18"/>
                <a:gd name="T48" fmla="*/ 3 w 9"/>
                <a:gd name="T49" fmla="*/ 6 h 18"/>
                <a:gd name="T50" fmla="*/ 3 w 9"/>
                <a:gd name="T51" fmla="*/ 3 h 18"/>
                <a:gd name="T52" fmla="*/ 4 w 9"/>
                <a:gd name="T53" fmla="*/ 2 h 18"/>
                <a:gd name="T54" fmla="*/ 6 w 9"/>
                <a:gd name="T55" fmla="*/ 5 h 18"/>
                <a:gd name="T56" fmla="*/ 6 w 9"/>
                <a:gd name="T57" fmla="*/ 5 h 18"/>
                <a:gd name="T58" fmla="*/ 8 w 9"/>
                <a:gd name="T59" fmla="*/ 4 h 18"/>
                <a:gd name="T60" fmla="*/ 7 w 9"/>
                <a:gd name="T61" fmla="*/ 2 h 18"/>
                <a:gd name="T62" fmla="*/ 7 w 9"/>
                <a:gd name="T63" fmla="*/ 2 h 18"/>
                <a:gd name="T64" fmla="*/ 5 w 9"/>
                <a:gd name="T65" fmla="*/ 2 h 18"/>
                <a:gd name="T66" fmla="*/ 5 w 9"/>
                <a:gd name="T67" fmla="*/ 0 h 18"/>
                <a:gd name="T68" fmla="*/ 4 w 9"/>
                <a:gd name="T6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 h="18">
                  <a:moveTo>
                    <a:pt x="8" y="12"/>
                  </a:moveTo>
                  <a:cubicBezTo>
                    <a:pt x="8" y="12"/>
                    <a:pt x="7" y="12"/>
                    <a:pt x="6" y="12"/>
                  </a:cubicBezTo>
                  <a:cubicBezTo>
                    <a:pt x="6" y="14"/>
                    <a:pt x="5" y="16"/>
                    <a:pt x="4" y="16"/>
                  </a:cubicBezTo>
                  <a:cubicBezTo>
                    <a:pt x="4" y="16"/>
                    <a:pt x="4" y="16"/>
                    <a:pt x="3" y="16"/>
                  </a:cubicBezTo>
                  <a:cubicBezTo>
                    <a:pt x="3" y="16"/>
                    <a:pt x="2" y="16"/>
                    <a:pt x="3" y="13"/>
                  </a:cubicBezTo>
                  <a:cubicBezTo>
                    <a:pt x="2" y="14"/>
                    <a:pt x="1" y="14"/>
                    <a:pt x="0" y="14"/>
                  </a:cubicBezTo>
                  <a:cubicBezTo>
                    <a:pt x="0" y="15"/>
                    <a:pt x="1" y="18"/>
                    <a:pt x="3" y="18"/>
                  </a:cubicBezTo>
                  <a:cubicBezTo>
                    <a:pt x="7" y="16"/>
                    <a:pt x="7" y="16"/>
                    <a:pt x="7" y="16"/>
                  </a:cubicBezTo>
                  <a:cubicBezTo>
                    <a:pt x="8" y="16"/>
                    <a:pt x="8" y="15"/>
                    <a:pt x="8" y="15"/>
                  </a:cubicBezTo>
                  <a:cubicBezTo>
                    <a:pt x="8" y="15"/>
                    <a:pt x="8" y="13"/>
                    <a:pt x="8" y="12"/>
                  </a:cubicBezTo>
                  <a:moveTo>
                    <a:pt x="3" y="9"/>
                  </a:moveTo>
                  <a:cubicBezTo>
                    <a:pt x="2" y="9"/>
                    <a:pt x="1" y="10"/>
                    <a:pt x="1" y="10"/>
                  </a:cubicBezTo>
                  <a:cubicBezTo>
                    <a:pt x="1" y="11"/>
                    <a:pt x="1" y="11"/>
                    <a:pt x="1" y="11"/>
                  </a:cubicBezTo>
                  <a:cubicBezTo>
                    <a:pt x="1" y="11"/>
                    <a:pt x="2" y="10"/>
                    <a:pt x="3" y="9"/>
                  </a:cubicBezTo>
                  <a:cubicBezTo>
                    <a:pt x="3" y="9"/>
                    <a:pt x="3" y="9"/>
                    <a:pt x="3" y="9"/>
                  </a:cubicBezTo>
                  <a:moveTo>
                    <a:pt x="8" y="4"/>
                  </a:moveTo>
                  <a:cubicBezTo>
                    <a:pt x="8" y="5"/>
                    <a:pt x="7" y="5"/>
                    <a:pt x="6" y="6"/>
                  </a:cubicBezTo>
                  <a:cubicBezTo>
                    <a:pt x="6" y="6"/>
                    <a:pt x="6" y="7"/>
                    <a:pt x="6" y="7"/>
                  </a:cubicBezTo>
                  <a:cubicBezTo>
                    <a:pt x="7" y="7"/>
                    <a:pt x="8" y="7"/>
                    <a:pt x="9" y="6"/>
                  </a:cubicBezTo>
                  <a:cubicBezTo>
                    <a:pt x="9" y="5"/>
                    <a:pt x="9" y="5"/>
                    <a:pt x="8" y="4"/>
                  </a:cubicBezTo>
                  <a:moveTo>
                    <a:pt x="4" y="0"/>
                  </a:moveTo>
                  <a:cubicBezTo>
                    <a:pt x="3" y="1"/>
                    <a:pt x="2" y="2"/>
                    <a:pt x="1" y="3"/>
                  </a:cubicBezTo>
                  <a:cubicBezTo>
                    <a:pt x="1" y="4"/>
                    <a:pt x="1" y="4"/>
                    <a:pt x="1" y="5"/>
                  </a:cubicBezTo>
                  <a:cubicBezTo>
                    <a:pt x="1" y="5"/>
                    <a:pt x="1" y="6"/>
                    <a:pt x="1" y="7"/>
                  </a:cubicBezTo>
                  <a:cubicBezTo>
                    <a:pt x="1" y="7"/>
                    <a:pt x="2" y="7"/>
                    <a:pt x="3" y="6"/>
                  </a:cubicBezTo>
                  <a:cubicBezTo>
                    <a:pt x="3" y="5"/>
                    <a:pt x="3" y="3"/>
                    <a:pt x="3" y="3"/>
                  </a:cubicBezTo>
                  <a:cubicBezTo>
                    <a:pt x="3" y="3"/>
                    <a:pt x="3" y="2"/>
                    <a:pt x="4" y="2"/>
                  </a:cubicBezTo>
                  <a:cubicBezTo>
                    <a:pt x="5" y="2"/>
                    <a:pt x="6" y="3"/>
                    <a:pt x="6" y="5"/>
                  </a:cubicBezTo>
                  <a:cubicBezTo>
                    <a:pt x="6" y="5"/>
                    <a:pt x="6" y="5"/>
                    <a:pt x="6" y="5"/>
                  </a:cubicBezTo>
                  <a:cubicBezTo>
                    <a:pt x="8" y="4"/>
                    <a:pt x="8" y="4"/>
                    <a:pt x="8" y="4"/>
                  </a:cubicBezTo>
                  <a:cubicBezTo>
                    <a:pt x="8" y="3"/>
                    <a:pt x="8" y="2"/>
                    <a:pt x="7" y="2"/>
                  </a:cubicBezTo>
                  <a:cubicBezTo>
                    <a:pt x="7" y="2"/>
                    <a:pt x="7" y="2"/>
                    <a:pt x="7" y="2"/>
                  </a:cubicBezTo>
                  <a:cubicBezTo>
                    <a:pt x="7" y="2"/>
                    <a:pt x="6" y="2"/>
                    <a:pt x="5" y="2"/>
                  </a:cubicBezTo>
                  <a:cubicBezTo>
                    <a:pt x="4" y="2"/>
                    <a:pt x="3" y="2"/>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72" name="Freeform 568"/>
            <p:cNvSpPr>
              <a:spLocks noEditPoints="1"/>
            </p:cNvSpPr>
            <p:nvPr/>
          </p:nvSpPr>
          <p:spPr bwMode="auto">
            <a:xfrm>
              <a:off x="1341" y="2704"/>
              <a:ext cx="10" cy="25"/>
            </a:xfrm>
            <a:custGeom>
              <a:avLst/>
              <a:gdLst>
                <a:gd name="T0" fmla="*/ 3 w 7"/>
                <a:gd name="T1" fmla="*/ 10 h 17"/>
                <a:gd name="T2" fmla="*/ 0 w 7"/>
                <a:gd name="T3" fmla="*/ 10 h 17"/>
                <a:gd name="T4" fmla="*/ 0 w 7"/>
                <a:gd name="T5" fmla="*/ 13 h 17"/>
                <a:gd name="T6" fmla="*/ 4 w 7"/>
                <a:gd name="T7" fmla="*/ 17 h 17"/>
                <a:gd name="T8" fmla="*/ 4 w 7"/>
                <a:gd name="T9" fmla="*/ 17 h 17"/>
                <a:gd name="T10" fmla="*/ 5 w 7"/>
                <a:gd name="T11" fmla="*/ 17 h 17"/>
                <a:gd name="T12" fmla="*/ 7 w 7"/>
                <a:gd name="T13" fmla="*/ 11 h 17"/>
                <a:gd name="T14" fmla="*/ 7 w 7"/>
                <a:gd name="T15" fmla="*/ 11 h 17"/>
                <a:gd name="T16" fmla="*/ 5 w 7"/>
                <a:gd name="T17" fmla="*/ 10 h 17"/>
                <a:gd name="T18" fmla="*/ 4 w 7"/>
                <a:gd name="T19" fmla="*/ 15 h 17"/>
                <a:gd name="T20" fmla="*/ 4 w 7"/>
                <a:gd name="T21" fmla="*/ 15 h 17"/>
                <a:gd name="T22" fmla="*/ 4 w 7"/>
                <a:gd name="T23" fmla="*/ 15 h 17"/>
                <a:gd name="T24" fmla="*/ 3 w 7"/>
                <a:gd name="T25" fmla="*/ 10 h 17"/>
                <a:gd name="T26" fmla="*/ 2 w 7"/>
                <a:gd name="T27" fmla="*/ 0 h 17"/>
                <a:gd name="T28" fmla="*/ 1 w 7"/>
                <a:gd name="T29" fmla="*/ 0 h 17"/>
                <a:gd name="T30" fmla="*/ 0 w 7"/>
                <a:gd name="T31" fmla="*/ 2 h 17"/>
                <a:gd name="T32" fmla="*/ 1 w 7"/>
                <a:gd name="T33" fmla="*/ 4 h 17"/>
                <a:gd name="T34" fmla="*/ 3 w 7"/>
                <a:gd name="T35" fmla="*/ 3 h 17"/>
                <a:gd name="T36" fmla="*/ 4 w 7"/>
                <a:gd name="T37" fmla="*/ 1 h 17"/>
                <a:gd name="T38" fmla="*/ 4 w 7"/>
                <a:gd name="T39" fmla="*/ 1 h 17"/>
                <a:gd name="T40" fmla="*/ 4 w 7"/>
                <a:gd name="T41" fmla="*/ 1 h 17"/>
                <a:gd name="T42" fmla="*/ 4 w 7"/>
                <a:gd name="T43" fmla="*/ 1 h 17"/>
                <a:gd name="T44" fmla="*/ 2 w 7"/>
                <a:gd name="T4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 h="17">
                  <a:moveTo>
                    <a:pt x="3" y="10"/>
                  </a:moveTo>
                  <a:cubicBezTo>
                    <a:pt x="2" y="10"/>
                    <a:pt x="1" y="10"/>
                    <a:pt x="0" y="10"/>
                  </a:cubicBezTo>
                  <a:cubicBezTo>
                    <a:pt x="0" y="12"/>
                    <a:pt x="0" y="13"/>
                    <a:pt x="0" y="13"/>
                  </a:cubicBezTo>
                  <a:cubicBezTo>
                    <a:pt x="0" y="17"/>
                    <a:pt x="3" y="17"/>
                    <a:pt x="4" y="17"/>
                  </a:cubicBezTo>
                  <a:cubicBezTo>
                    <a:pt x="4" y="17"/>
                    <a:pt x="4" y="17"/>
                    <a:pt x="4" y="17"/>
                  </a:cubicBezTo>
                  <a:cubicBezTo>
                    <a:pt x="4" y="17"/>
                    <a:pt x="5" y="17"/>
                    <a:pt x="5" y="17"/>
                  </a:cubicBezTo>
                  <a:cubicBezTo>
                    <a:pt x="7" y="17"/>
                    <a:pt x="7" y="11"/>
                    <a:pt x="7" y="11"/>
                  </a:cubicBezTo>
                  <a:cubicBezTo>
                    <a:pt x="7" y="11"/>
                    <a:pt x="7" y="11"/>
                    <a:pt x="7" y="11"/>
                  </a:cubicBezTo>
                  <a:cubicBezTo>
                    <a:pt x="6" y="11"/>
                    <a:pt x="6" y="10"/>
                    <a:pt x="5" y="10"/>
                  </a:cubicBezTo>
                  <a:cubicBezTo>
                    <a:pt x="5" y="13"/>
                    <a:pt x="5" y="15"/>
                    <a:pt x="4" y="15"/>
                  </a:cubicBezTo>
                  <a:cubicBezTo>
                    <a:pt x="4" y="15"/>
                    <a:pt x="4" y="15"/>
                    <a:pt x="4" y="15"/>
                  </a:cubicBezTo>
                  <a:cubicBezTo>
                    <a:pt x="4" y="15"/>
                    <a:pt x="4" y="15"/>
                    <a:pt x="4" y="15"/>
                  </a:cubicBezTo>
                  <a:cubicBezTo>
                    <a:pt x="3" y="15"/>
                    <a:pt x="2" y="15"/>
                    <a:pt x="3" y="10"/>
                  </a:cubicBezTo>
                  <a:moveTo>
                    <a:pt x="2" y="0"/>
                  </a:moveTo>
                  <a:cubicBezTo>
                    <a:pt x="2" y="0"/>
                    <a:pt x="2" y="0"/>
                    <a:pt x="1" y="0"/>
                  </a:cubicBezTo>
                  <a:cubicBezTo>
                    <a:pt x="1" y="1"/>
                    <a:pt x="0" y="2"/>
                    <a:pt x="0" y="2"/>
                  </a:cubicBezTo>
                  <a:cubicBezTo>
                    <a:pt x="1" y="2"/>
                    <a:pt x="1" y="3"/>
                    <a:pt x="1" y="4"/>
                  </a:cubicBezTo>
                  <a:cubicBezTo>
                    <a:pt x="1" y="4"/>
                    <a:pt x="2" y="4"/>
                    <a:pt x="3" y="3"/>
                  </a:cubicBezTo>
                  <a:cubicBezTo>
                    <a:pt x="3" y="2"/>
                    <a:pt x="3" y="1"/>
                    <a:pt x="4" y="1"/>
                  </a:cubicBezTo>
                  <a:cubicBezTo>
                    <a:pt x="4" y="1"/>
                    <a:pt x="4" y="1"/>
                    <a:pt x="4" y="1"/>
                  </a:cubicBezTo>
                  <a:cubicBezTo>
                    <a:pt x="4" y="1"/>
                    <a:pt x="4" y="1"/>
                    <a:pt x="4" y="1"/>
                  </a:cubicBezTo>
                  <a:cubicBezTo>
                    <a:pt x="4" y="1"/>
                    <a:pt x="4" y="1"/>
                    <a:pt x="4" y="1"/>
                  </a:cubicBezTo>
                  <a:cubicBezTo>
                    <a:pt x="4" y="1"/>
                    <a:pt x="4"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73" name="Freeform 569"/>
            <p:cNvSpPr/>
            <p:nvPr/>
          </p:nvSpPr>
          <p:spPr bwMode="auto">
            <a:xfrm>
              <a:off x="1351" y="2720"/>
              <a:ext cx="6" cy="10"/>
            </a:xfrm>
            <a:custGeom>
              <a:avLst/>
              <a:gdLst>
                <a:gd name="T0" fmla="*/ 0 w 4"/>
                <a:gd name="T1" fmla="*/ 0 h 7"/>
                <a:gd name="T2" fmla="*/ 0 w 4"/>
                <a:gd name="T3" fmla="*/ 4 h 7"/>
                <a:gd name="T4" fmla="*/ 1 w 4"/>
                <a:gd name="T5" fmla="*/ 7 h 7"/>
                <a:gd name="T6" fmla="*/ 3 w 4"/>
                <a:gd name="T7" fmla="*/ 4 h 7"/>
                <a:gd name="T8" fmla="*/ 4 w 4"/>
                <a:gd name="T9" fmla="*/ 4 h 7"/>
                <a:gd name="T10" fmla="*/ 4 w 4"/>
                <a:gd name="T11" fmla="*/ 4 h 7"/>
                <a:gd name="T12" fmla="*/ 3 w 4"/>
                <a:gd name="T13" fmla="*/ 1 h 7"/>
                <a:gd name="T14" fmla="*/ 3 w 4"/>
                <a:gd name="T15" fmla="*/ 0 h 7"/>
                <a:gd name="T16" fmla="*/ 3 w 4"/>
                <a:gd name="T17" fmla="*/ 2 h 7"/>
                <a:gd name="T18" fmla="*/ 2 w 4"/>
                <a:gd name="T19" fmla="*/ 5 h 7"/>
                <a:gd name="T20" fmla="*/ 1 w 4"/>
                <a:gd name="T21" fmla="*/ 1 h 7"/>
                <a:gd name="T22" fmla="*/ 0 w 4"/>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7">
                  <a:moveTo>
                    <a:pt x="0" y="0"/>
                  </a:moveTo>
                  <a:cubicBezTo>
                    <a:pt x="0" y="1"/>
                    <a:pt x="0" y="3"/>
                    <a:pt x="0" y="4"/>
                  </a:cubicBezTo>
                  <a:cubicBezTo>
                    <a:pt x="0" y="4"/>
                    <a:pt x="0" y="7"/>
                    <a:pt x="1" y="7"/>
                  </a:cubicBezTo>
                  <a:cubicBezTo>
                    <a:pt x="2" y="6"/>
                    <a:pt x="3" y="4"/>
                    <a:pt x="3" y="4"/>
                  </a:cubicBezTo>
                  <a:cubicBezTo>
                    <a:pt x="3" y="4"/>
                    <a:pt x="3" y="4"/>
                    <a:pt x="4" y="4"/>
                  </a:cubicBezTo>
                  <a:cubicBezTo>
                    <a:pt x="4" y="4"/>
                    <a:pt x="4" y="4"/>
                    <a:pt x="4" y="4"/>
                  </a:cubicBezTo>
                  <a:cubicBezTo>
                    <a:pt x="4" y="3"/>
                    <a:pt x="4" y="2"/>
                    <a:pt x="3" y="1"/>
                  </a:cubicBezTo>
                  <a:cubicBezTo>
                    <a:pt x="3" y="1"/>
                    <a:pt x="3" y="1"/>
                    <a:pt x="3" y="0"/>
                  </a:cubicBezTo>
                  <a:cubicBezTo>
                    <a:pt x="3" y="1"/>
                    <a:pt x="3" y="2"/>
                    <a:pt x="3" y="2"/>
                  </a:cubicBezTo>
                  <a:cubicBezTo>
                    <a:pt x="2" y="4"/>
                    <a:pt x="2" y="5"/>
                    <a:pt x="2" y="5"/>
                  </a:cubicBezTo>
                  <a:cubicBezTo>
                    <a:pt x="2" y="5"/>
                    <a:pt x="1" y="5"/>
                    <a:pt x="1" y="1"/>
                  </a:cubicBezTo>
                  <a:cubicBezTo>
                    <a:pt x="1" y="1"/>
                    <a:pt x="1"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74" name="Freeform 570"/>
            <p:cNvSpPr/>
            <p:nvPr/>
          </p:nvSpPr>
          <p:spPr bwMode="auto">
            <a:xfrm>
              <a:off x="1326" y="2782"/>
              <a:ext cx="18" cy="21"/>
            </a:xfrm>
            <a:custGeom>
              <a:avLst/>
              <a:gdLst>
                <a:gd name="T0" fmla="*/ 9 w 12"/>
                <a:gd name="T1" fmla="*/ 0 h 14"/>
                <a:gd name="T2" fmla="*/ 1 w 12"/>
                <a:gd name="T3" fmla="*/ 2 h 14"/>
                <a:gd name="T4" fmla="*/ 1 w 12"/>
                <a:gd name="T5" fmla="*/ 2 h 14"/>
                <a:gd name="T6" fmla="*/ 0 w 12"/>
                <a:gd name="T7" fmla="*/ 2 h 14"/>
                <a:gd name="T8" fmla="*/ 0 w 12"/>
                <a:gd name="T9" fmla="*/ 2 h 14"/>
                <a:gd name="T10" fmla="*/ 0 w 12"/>
                <a:gd name="T11" fmla="*/ 2 h 14"/>
                <a:gd name="T12" fmla="*/ 2 w 12"/>
                <a:gd name="T13" fmla="*/ 14 h 14"/>
                <a:gd name="T14" fmla="*/ 2 w 12"/>
                <a:gd name="T15" fmla="*/ 14 h 14"/>
                <a:gd name="T16" fmla="*/ 11 w 12"/>
                <a:gd name="T17" fmla="*/ 4 h 14"/>
                <a:gd name="T18" fmla="*/ 11 w 12"/>
                <a:gd name="T19" fmla="*/ 4 h 14"/>
                <a:gd name="T20" fmla="*/ 11 w 12"/>
                <a:gd name="T21" fmla="*/ 4 h 14"/>
                <a:gd name="T22" fmla="*/ 11 w 12"/>
                <a:gd name="T23" fmla="*/ 4 h 14"/>
                <a:gd name="T24" fmla="*/ 9 w 12"/>
                <a:gd name="T25" fmla="*/ 0 h 14"/>
                <a:gd name="T26" fmla="*/ 9 w 12"/>
                <a:gd name="T2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4">
                  <a:moveTo>
                    <a:pt x="9" y="0"/>
                  </a:moveTo>
                  <a:cubicBezTo>
                    <a:pt x="6" y="0"/>
                    <a:pt x="3" y="1"/>
                    <a:pt x="1" y="2"/>
                  </a:cubicBezTo>
                  <a:cubicBezTo>
                    <a:pt x="1" y="2"/>
                    <a:pt x="1" y="2"/>
                    <a:pt x="1" y="2"/>
                  </a:cubicBezTo>
                  <a:cubicBezTo>
                    <a:pt x="0" y="2"/>
                    <a:pt x="0" y="2"/>
                    <a:pt x="0" y="2"/>
                  </a:cubicBezTo>
                  <a:cubicBezTo>
                    <a:pt x="0" y="2"/>
                    <a:pt x="0" y="2"/>
                    <a:pt x="0" y="2"/>
                  </a:cubicBezTo>
                  <a:cubicBezTo>
                    <a:pt x="0" y="2"/>
                    <a:pt x="0" y="2"/>
                    <a:pt x="0" y="2"/>
                  </a:cubicBezTo>
                  <a:cubicBezTo>
                    <a:pt x="0" y="6"/>
                    <a:pt x="2" y="12"/>
                    <a:pt x="2" y="14"/>
                  </a:cubicBezTo>
                  <a:cubicBezTo>
                    <a:pt x="2" y="14"/>
                    <a:pt x="2" y="14"/>
                    <a:pt x="2" y="14"/>
                  </a:cubicBezTo>
                  <a:cubicBezTo>
                    <a:pt x="5" y="10"/>
                    <a:pt x="9" y="8"/>
                    <a:pt x="11" y="4"/>
                  </a:cubicBezTo>
                  <a:cubicBezTo>
                    <a:pt x="11" y="4"/>
                    <a:pt x="11" y="4"/>
                    <a:pt x="11" y="4"/>
                  </a:cubicBezTo>
                  <a:cubicBezTo>
                    <a:pt x="11" y="4"/>
                    <a:pt x="11" y="4"/>
                    <a:pt x="11" y="4"/>
                  </a:cubicBezTo>
                  <a:cubicBezTo>
                    <a:pt x="11" y="4"/>
                    <a:pt x="11" y="4"/>
                    <a:pt x="11" y="4"/>
                  </a:cubicBezTo>
                  <a:cubicBezTo>
                    <a:pt x="12" y="1"/>
                    <a:pt x="11" y="0"/>
                    <a:pt x="9"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75" name="Freeform 571"/>
            <p:cNvSpPr/>
            <p:nvPr/>
          </p:nvSpPr>
          <p:spPr bwMode="auto">
            <a:xfrm>
              <a:off x="1322" y="2726"/>
              <a:ext cx="41" cy="77"/>
            </a:xfrm>
            <a:custGeom>
              <a:avLst/>
              <a:gdLst>
                <a:gd name="T0" fmla="*/ 24 w 28"/>
                <a:gd name="T1" fmla="*/ 0 h 53"/>
                <a:gd name="T2" fmla="*/ 23 w 28"/>
                <a:gd name="T3" fmla="*/ 2 h 53"/>
                <a:gd name="T4" fmla="*/ 22 w 28"/>
                <a:gd name="T5" fmla="*/ 3 h 53"/>
                <a:gd name="T6" fmla="*/ 21 w 28"/>
                <a:gd name="T7" fmla="*/ 3 h 53"/>
                <a:gd name="T8" fmla="*/ 20 w 28"/>
                <a:gd name="T9" fmla="*/ 4 h 53"/>
                <a:gd name="T10" fmla="*/ 14 w 28"/>
                <a:gd name="T11" fmla="*/ 9 h 53"/>
                <a:gd name="T12" fmla="*/ 15 w 28"/>
                <a:gd name="T13" fmla="*/ 9 h 53"/>
                <a:gd name="T14" fmla="*/ 17 w 28"/>
                <a:gd name="T15" fmla="*/ 9 h 53"/>
                <a:gd name="T16" fmla="*/ 19 w 28"/>
                <a:gd name="T17" fmla="*/ 15 h 53"/>
                <a:gd name="T18" fmla="*/ 16 w 28"/>
                <a:gd name="T19" fmla="*/ 23 h 53"/>
                <a:gd name="T20" fmla="*/ 17 w 28"/>
                <a:gd name="T21" fmla="*/ 24 h 53"/>
                <a:gd name="T22" fmla="*/ 11 w 28"/>
                <a:gd name="T23" fmla="*/ 29 h 53"/>
                <a:gd name="T24" fmla="*/ 13 w 28"/>
                <a:gd name="T25" fmla="*/ 29 h 53"/>
                <a:gd name="T26" fmla="*/ 20 w 28"/>
                <a:gd name="T27" fmla="*/ 35 h 53"/>
                <a:gd name="T28" fmla="*/ 14 w 28"/>
                <a:gd name="T29" fmla="*/ 32 h 53"/>
                <a:gd name="T30" fmla="*/ 7 w 28"/>
                <a:gd name="T31" fmla="*/ 36 h 53"/>
                <a:gd name="T32" fmla="*/ 6 w 28"/>
                <a:gd name="T33" fmla="*/ 36 h 53"/>
                <a:gd name="T34" fmla="*/ 3 w 28"/>
                <a:gd name="T35" fmla="*/ 37 h 53"/>
                <a:gd name="T36" fmla="*/ 4 w 28"/>
                <a:gd name="T37" fmla="*/ 38 h 53"/>
                <a:gd name="T38" fmla="*/ 4 w 28"/>
                <a:gd name="T39" fmla="*/ 38 h 53"/>
                <a:gd name="T40" fmla="*/ 3 w 28"/>
                <a:gd name="T41" fmla="*/ 41 h 53"/>
                <a:gd name="T42" fmla="*/ 4 w 28"/>
                <a:gd name="T43" fmla="*/ 41 h 53"/>
                <a:gd name="T44" fmla="*/ 4 w 28"/>
                <a:gd name="T45" fmla="*/ 41 h 53"/>
                <a:gd name="T46" fmla="*/ 12 w 28"/>
                <a:gd name="T47" fmla="*/ 39 h 53"/>
                <a:gd name="T48" fmla="*/ 12 w 28"/>
                <a:gd name="T49" fmla="*/ 39 h 53"/>
                <a:gd name="T50" fmla="*/ 12 w 28"/>
                <a:gd name="T51" fmla="*/ 39 h 53"/>
                <a:gd name="T52" fmla="*/ 12 w 28"/>
                <a:gd name="T53" fmla="*/ 39 h 53"/>
                <a:gd name="T54" fmla="*/ 14 w 28"/>
                <a:gd name="T55" fmla="*/ 43 h 53"/>
                <a:gd name="T56" fmla="*/ 14 w 28"/>
                <a:gd name="T57" fmla="*/ 43 h 53"/>
                <a:gd name="T58" fmla="*/ 14 w 28"/>
                <a:gd name="T59" fmla="*/ 43 h 53"/>
                <a:gd name="T60" fmla="*/ 14 w 28"/>
                <a:gd name="T61" fmla="*/ 43 h 53"/>
                <a:gd name="T62" fmla="*/ 5 w 28"/>
                <a:gd name="T63" fmla="*/ 53 h 53"/>
                <a:gd name="T64" fmla="*/ 5 w 28"/>
                <a:gd name="T65" fmla="*/ 53 h 53"/>
                <a:gd name="T66" fmla="*/ 16 w 28"/>
                <a:gd name="T67" fmla="*/ 51 h 53"/>
                <a:gd name="T68" fmla="*/ 26 w 28"/>
                <a:gd name="T69" fmla="*/ 51 h 53"/>
                <a:gd name="T70" fmla="*/ 26 w 28"/>
                <a:gd name="T71" fmla="*/ 51 h 53"/>
                <a:gd name="T72" fmla="*/ 26 w 28"/>
                <a:gd name="T73" fmla="*/ 51 h 53"/>
                <a:gd name="T74" fmla="*/ 25 w 28"/>
                <a:gd name="T75" fmla="*/ 51 h 53"/>
                <a:gd name="T76" fmla="*/ 24 w 28"/>
                <a:gd name="T77" fmla="*/ 48 h 53"/>
                <a:gd name="T78" fmla="*/ 24 w 28"/>
                <a:gd name="T79" fmla="*/ 42 h 53"/>
                <a:gd name="T80" fmla="*/ 23 w 28"/>
                <a:gd name="T81" fmla="*/ 34 h 53"/>
                <a:gd name="T82" fmla="*/ 23 w 28"/>
                <a:gd name="T83" fmla="*/ 23 h 53"/>
                <a:gd name="T84" fmla="*/ 23 w 28"/>
                <a:gd name="T85" fmla="*/ 8 h 53"/>
                <a:gd name="T86" fmla="*/ 23 w 28"/>
                <a:gd name="T87" fmla="*/ 8 h 53"/>
                <a:gd name="T88" fmla="*/ 24 w 28"/>
                <a:gd name="T89" fmla="*/ 6 h 53"/>
                <a:gd name="T90" fmla="*/ 24 w 28"/>
                <a:gd name="T91" fmla="*/ 6 h 53"/>
                <a:gd name="T92" fmla="*/ 24 w 28"/>
                <a:gd name="T9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 h="53">
                  <a:moveTo>
                    <a:pt x="24" y="0"/>
                  </a:moveTo>
                  <a:cubicBezTo>
                    <a:pt x="24" y="2"/>
                    <a:pt x="23" y="2"/>
                    <a:pt x="23" y="2"/>
                  </a:cubicBezTo>
                  <a:cubicBezTo>
                    <a:pt x="23" y="3"/>
                    <a:pt x="22" y="3"/>
                    <a:pt x="22" y="3"/>
                  </a:cubicBezTo>
                  <a:cubicBezTo>
                    <a:pt x="22" y="3"/>
                    <a:pt x="22" y="3"/>
                    <a:pt x="21" y="3"/>
                  </a:cubicBezTo>
                  <a:cubicBezTo>
                    <a:pt x="21" y="4"/>
                    <a:pt x="20" y="4"/>
                    <a:pt x="20" y="4"/>
                  </a:cubicBezTo>
                  <a:cubicBezTo>
                    <a:pt x="2" y="9"/>
                    <a:pt x="10" y="9"/>
                    <a:pt x="14" y="9"/>
                  </a:cubicBezTo>
                  <a:cubicBezTo>
                    <a:pt x="15" y="9"/>
                    <a:pt x="15" y="9"/>
                    <a:pt x="15" y="9"/>
                  </a:cubicBezTo>
                  <a:cubicBezTo>
                    <a:pt x="16" y="9"/>
                    <a:pt x="17" y="9"/>
                    <a:pt x="17" y="9"/>
                  </a:cubicBezTo>
                  <a:cubicBezTo>
                    <a:pt x="28" y="9"/>
                    <a:pt x="19" y="15"/>
                    <a:pt x="19" y="15"/>
                  </a:cubicBezTo>
                  <a:cubicBezTo>
                    <a:pt x="8" y="20"/>
                    <a:pt x="16" y="23"/>
                    <a:pt x="16" y="23"/>
                  </a:cubicBezTo>
                  <a:cubicBezTo>
                    <a:pt x="25" y="23"/>
                    <a:pt x="17" y="24"/>
                    <a:pt x="17" y="24"/>
                  </a:cubicBezTo>
                  <a:cubicBezTo>
                    <a:pt x="0" y="27"/>
                    <a:pt x="11" y="29"/>
                    <a:pt x="11" y="29"/>
                  </a:cubicBezTo>
                  <a:cubicBezTo>
                    <a:pt x="12" y="29"/>
                    <a:pt x="12" y="29"/>
                    <a:pt x="13" y="29"/>
                  </a:cubicBezTo>
                  <a:cubicBezTo>
                    <a:pt x="19" y="29"/>
                    <a:pt x="20" y="35"/>
                    <a:pt x="20" y="35"/>
                  </a:cubicBezTo>
                  <a:cubicBezTo>
                    <a:pt x="18" y="33"/>
                    <a:pt x="16" y="32"/>
                    <a:pt x="14" y="32"/>
                  </a:cubicBezTo>
                  <a:cubicBezTo>
                    <a:pt x="11" y="32"/>
                    <a:pt x="9" y="34"/>
                    <a:pt x="7" y="36"/>
                  </a:cubicBezTo>
                  <a:cubicBezTo>
                    <a:pt x="7" y="36"/>
                    <a:pt x="7" y="36"/>
                    <a:pt x="6" y="36"/>
                  </a:cubicBezTo>
                  <a:cubicBezTo>
                    <a:pt x="5" y="36"/>
                    <a:pt x="4" y="37"/>
                    <a:pt x="3" y="37"/>
                  </a:cubicBezTo>
                  <a:cubicBezTo>
                    <a:pt x="4" y="38"/>
                    <a:pt x="4" y="38"/>
                    <a:pt x="4" y="38"/>
                  </a:cubicBezTo>
                  <a:cubicBezTo>
                    <a:pt x="4" y="38"/>
                    <a:pt x="4" y="38"/>
                    <a:pt x="4" y="38"/>
                  </a:cubicBezTo>
                  <a:cubicBezTo>
                    <a:pt x="3" y="38"/>
                    <a:pt x="3" y="40"/>
                    <a:pt x="3" y="41"/>
                  </a:cubicBezTo>
                  <a:cubicBezTo>
                    <a:pt x="3" y="41"/>
                    <a:pt x="3" y="41"/>
                    <a:pt x="4" y="41"/>
                  </a:cubicBezTo>
                  <a:cubicBezTo>
                    <a:pt x="4" y="41"/>
                    <a:pt x="4" y="41"/>
                    <a:pt x="4" y="41"/>
                  </a:cubicBezTo>
                  <a:cubicBezTo>
                    <a:pt x="6" y="40"/>
                    <a:pt x="9" y="39"/>
                    <a:pt x="12" y="39"/>
                  </a:cubicBezTo>
                  <a:cubicBezTo>
                    <a:pt x="12" y="39"/>
                    <a:pt x="12" y="39"/>
                    <a:pt x="12" y="39"/>
                  </a:cubicBezTo>
                  <a:cubicBezTo>
                    <a:pt x="12" y="39"/>
                    <a:pt x="12" y="39"/>
                    <a:pt x="12" y="39"/>
                  </a:cubicBezTo>
                  <a:cubicBezTo>
                    <a:pt x="12" y="39"/>
                    <a:pt x="12" y="39"/>
                    <a:pt x="12" y="39"/>
                  </a:cubicBezTo>
                  <a:cubicBezTo>
                    <a:pt x="14" y="39"/>
                    <a:pt x="15" y="40"/>
                    <a:pt x="14" y="43"/>
                  </a:cubicBezTo>
                  <a:cubicBezTo>
                    <a:pt x="14" y="43"/>
                    <a:pt x="14" y="43"/>
                    <a:pt x="14" y="43"/>
                  </a:cubicBezTo>
                  <a:cubicBezTo>
                    <a:pt x="14" y="43"/>
                    <a:pt x="14" y="43"/>
                    <a:pt x="14" y="43"/>
                  </a:cubicBezTo>
                  <a:cubicBezTo>
                    <a:pt x="14" y="43"/>
                    <a:pt x="14" y="43"/>
                    <a:pt x="14" y="43"/>
                  </a:cubicBezTo>
                  <a:cubicBezTo>
                    <a:pt x="12" y="47"/>
                    <a:pt x="8" y="49"/>
                    <a:pt x="5" y="53"/>
                  </a:cubicBezTo>
                  <a:cubicBezTo>
                    <a:pt x="5" y="53"/>
                    <a:pt x="5" y="53"/>
                    <a:pt x="5" y="53"/>
                  </a:cubicBezTo>
                  <a:cubicBezTo>
                    <a:pt x="7" y="51"/>
                    <a:pt x="12" y="51"/>
                    <a:pt x="16" y="51"/>
                  </a:cubicBezTo>
                  <a:cubicBezTo>
                    <a:pt x="21" y="51"/>
                    <a:pt x="26" y="51"/>
                    <a:pt x="26" y="51"/>
                  </a:cubicBezTo>
                  <a:cubicBezTo>
                    <a:pt x="26" y="51"/>
                    <a:pt x="26" y="51"/>
                    <a:pt x="26" y="51"/>
                  </a:cubicBezTo>
                  <a:cubicBezTo>
                    <a:pt x="26" y="51"/>
                    <a:pt x="26" y="51"/>
                    <a:pt x="26" y="51"/>
                  </a:cubicBezTo>
                  <a:cubicBezTo>
                    <a:pt x="26" y="51"/>
                    <a:pt x="26" y="51"/>
                    <a:pt x="25" y="51"/>
                  </a:cubicBezTo>
                  <a:cubicBezTo>
                    <a:pt x="24" y="51"/>
                    <a:pt x="23" y="50"/>
                    <a:pt x="24" y="48"/>
                  </a:cubicBezTo>
                  <a:cubicBezTo>
                    <a:pt x="24" y="48"/>
                    <a:pt x="24" y="45"/>
                    <a:pt x="24" y="42"/>
                  </a:cubicBezTo>
                  <a:cubicBezTo>
                    <a:pt x="23" y="40"/>
                    <a:pt x="23" y="37"/>
                    <a:pt x="23" y="34"/>
                  </a:cubicBezTo>
                  <a:cubicBezTo>
                    <a:pt x="22" y="30"/>
                    <a:pt x="22" y="24"/>
                    <a:pt x="23" y="23"/>
                  </a:cubicBezTo>
                  <a:cubicBezTo>
                    <a:pt x="23" y="23"/>
                    <a:pt x="25" y="8"/>
                    <a:pt x="23" y="8"/>
                  </a:cubicBezTo>
                  <a:cubicBezTo>
                    <a:pt x="23" y="8"/>
                    <a:pt x="23" y="8"/>
                    <a:pt x="23" y="8"/>
                  </a:cubicBezTo>
                  <a:cubicBezTo>
                    <a:pt x="23" y="8"/>
                    <a:pt x="23" y="7"/>
                    <a:pt x="24" y="6"/>
                  </a:cubicBezTo>
                  <a:cubicBezTo>
                    <a:pt x="24" y="6"/>
                    <a:pt x="24" y="6"/>
                    <a:pt x="24" y="6"/>
                  </a:cubicBezTo>
                  <a:cubicBezTo>
                    <a:pt x="25" y="1"/>
                    <a:pt x="24" y="0"/>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76" name="Freeform 572"/>
            <p:cNvSpPr/>
            <p:nvPr/>
          </p:nvSpPr>
          <p:spPr bwMode="auto">
            <a:xfrm>
              <a:off x="1352" y="2726"/>
              <a:ext cx="5" cy="4"/>
            </a:xfrm>
            <a:custGeom>
              <a:avLst/>
              <a:gdLst>
                <a:gd name="T0" fmla="*/ 3 w 3"/>
                <a:gd name="T1" fmla="*/ 0 h 3"/>
                <a:gd name="T2" fmla="*/ 2 w 3"/>
                <a:gd name="T3" fmla="*/ 0 h 3"/>
                <a:gd name="T4" fmla="*/ 0 w 3"/>
                <a:gd name="T5" fmla="*/ 3 h 3"/>
                <a:gd name="T6" fmla="*/ 1 w 3"/>
                <a:gd name="T7" fmla="*/ 3 h 3"/>
                <a:gd name="T8" fmla="*/ 2 w 3"/>
                <a:gd name="T9" fmla="*/ 2 h 3"/>
                <a:gd name="T10" fmla="*/ 3 w 3"/>
                <a:gd name="T11" fmla="*/ 0 h 3"/>
                <a:gd name="T12" fmla="*/ 3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0"/>
                  </a:moveTo>
                  <a:cubicBezTo>
                    <a:pt x="2" y="0"/>
                    <a:pt x="2" y="0"/>
                    <a:pt x="2" y="0"/>
                  </a:cubicBezTo>
                  <a:cubicBezTo>
                    <a:pt x="2" y="0"/>
                    <a:pt x="1" y="2"/>
                    <a:pt x="0" y="3"/>
                  </a:cubicBezTo>
                  <a:cubicBezTo>
                    <a:pt x="1" y="3"/>
                    <a:pt x="1" y="3"/>
                    <a:pt x="1" y="3"/>
                  </a:cubicBezTo>
                  <a:cubicBezTo>
                    <a:pt x="1" y="3"/>
                    <a:pt x="2" y="3"/>
                    <a:pt x="2" y="2"/>
                  </a:cubicBezTo>
                  <a:cubicBezTo>
                    <a:pt x="2" y="2"/>
                    <a:pt x="3" y="2"/>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77" name="Freeform 573"/>
            <p:cNvSpPr>
              <a:spLocks noEditPoints="1"/>
            </p:cNvSpPr>
            <p:nvPr/>
          </p:nvSpPr>
          <p:spPr bwMode="auto">
            <a:xfrm>
              <a:off x="1328" y="2782"/>
              <a:ext cx="14" cy="21"/>
            </a:xfrm>
            <a:custGeom>
              <a:avLst/>
              <a:gdLst>
                <a:gd name="T0" fmla="*/ 10 w 10"/>
                <a:gd name="T1" fmla="*/ 4 h 14"/>
                <a:gd name="T2" fmla="*/ 10 w 10"/>
                <a:gd name="T3" fmla="*/ 4 h 14"/>
                <a:gd name="T4" fmla="*/ 1 w 10"/>
                <a:gd name="T5" fmla="*/ 14 h 14"/>
                <a:gd name="T6" fmla="*/ 1 w 10"/>
                <a:gd name="T7" fmla="*/ 14 h 14"/>
                <a:gd name="T8" fmla="*/ 10 w 10"/>
                <a:gd name="T9" fmla="*/ 4 h 14"/>
                <a:gd name="T10" fmla="*/ 10 w 10"/>
                <a:gd name="T11" fmla="*/ 4 h 14"/>
                <a:gd name="T12" fmla="*/ 10 w 10"/>
                <a:gd name="T13" fmla="*/ 4 h 14"/>
                <a:gd name="T14" fmla="*/ 10 w 10"/>
                <a:gd name="T15" fmla="*/ 4 h 14"/>
                <a:gd name="T16" fmla="*/ 10 w 10"/>
                <a:gd name="T17" fmla="*/ 4 h 14"/>
                <a:gd name="T18" fmla="*/ 0 w 10"/>
                <a:gd name="T19" fmla="*/ 2 h 14"/>
                <a:gd name="T20" fmla="*/ 0 w 10"/>
                <a:gd name="T21" fmla="*/ 2 h 14"/>
                <a:gd name="T22" fmla="*/ 0 w 10"/>
                <a:gd name="T23" fmla="*/ 2 h 14"/>
                <a:gd name="T24" fmla="*/ 8 w 10"/>
                <a:gd name="T25" fmla="*/ 0 h 14"/>
                <a:gd name="T26" fmla="*/ 8 w 10"/>
                <a:gd name="T27" fmla="*/ 0 h 14"/>
                <a:gd name="T28" fmla="*/ 8 w 10"/>
                <a:gd name="T29" fmla="*/ 0 h 14"/>
                <a:gd name="T30" fmla="*/ 8 w 10"/>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4">
                  <a:moveTo>
                    <a:pt x="10" y="4"/>
                  </a:moveTo>
                  <a:cubicBezTo>
                    <a:pt x="10" y="4"/>
                    <a:pt x="10" y="4"/>
                    <a:pt x="10" y="4"/>
                  </a:cubicBezTo>
                  <a:cubicBezTo>
                    <a:pt x="8" y="8"/>
                    <a:pt x="4" y="10"/>
                    <a:pt x="1" y="14"/>
                  </a:cubicBezTo>
                  <a:cubicBezTo>
                    <a:pt x="1" y="14"/>
                    <a:pt x="1" y="14"/>
                    <a:pt x="1" y="14"/>
                  </a:cubicBezTo>
                  <a:cubicBezTo>
                    <a:pt x="4" y="10"/>
                    <a:pt x="8" y="8"/>
                    <a:pt x="10" y="4"/>
                  </a:cubicBezTo>
                  <a:cubicBezTo>
                    <a:pt x="10" y="4"/>
                    <a:pt x="10" y="4"/>
                    <a:pt x="10" y="4"/>
                  </a:cubicBezTo>
                  <a:moveTo>
                    <a:pt x="10" y="4"/>
                  </a:moveTo>
                  <a:cubicBezTo>
                    <a:pt x="10" y="4"/>
                    <a:pt x="10" y="4"/>
                    <a:pt x="10" y="4"/>
                  </a:cubicBezTo>
                  <a:cubicBezTo>
                    <a:pt x="10" y="4"/>
                    <a:pt x="10" y="4"/>
                    <a:pt x="10" y="4"/>
                  </a:cubicBezTo>
                  <a:moveTo>
                    <a:pt x="0" y="2"/>
                  </a:moveTo>
                  <a:cubicBezTo>
                    <a:pt x="0" y="2"/>
                    <a:pt x="0" y="2"/>
                    <a:pt x="0" y="2"/>
                  </a:cubicBezTo>
                  <a:cubicBezTo>
                    <a:pt x="0" y="2"/>
                    <a:pt x="0" y="2"/>
                    <a:pt x="0" y="2"/>
                  </a:cubicBezTo>
                  <a:moveTo>
                    <a:pt x="8" y="0"/>
                  </a:moveTo>
                  <a:cubicBezTo>
                    <a:pt x="8" y="0"/>
                    <a:pt x="8" y="0"/>
                    <a:pt x="8" y="0"/>
                  </a:cubicBezTo>
                  <a:cubicBezTo>
                    <a:pt x="8" y="0"/>
                    <a:pt x="8" y="0"/>
                    <a:pt x="8"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78" name="Freeform 574"/>
            <p:cNvSpPr>
              <a:spLocks noEditPoints="1"/>
            </p:cNvSpPr>
            <p:nvPr/>
          </p:nvSpPr>
          <p:spPr bwMode="auto">
            <a:xfrm>
              <a:off x="1363" y="2797"/>
              <a:ext cx="4" cy="4"/>
            </a:xfrm>
            <a:custGeom>
              <a:avLst/>
              <a:gdLst>
                <a:gd name="T0" fmla="*/ 2 w 3"/>
                <a:gd name="T1" fmla="*/ 1 h 3"/>
                <a:gd name="T2" fmla="*/ 0 w 3"/>
                <a:gd name="T3" fmla="*/ 3 h 3"/>
                <a:gd name="T4" fmla="*/ 2 w 3"/>
                <a:gd name="T5" fmla="*/ 1 h 3"/>
                <a:gd name="T6" fmla="*/ 2 w 3"/>
                <a:gd name="T7" fmla="*/ 0 h 3"/>
                <a:gd name="T8" fmla="*/ 2 w 3"/>
                <a:gd name="T9" fmla="*/ 0 h 3"/>
                <a:gd name="T10" fmla="*/ 3 w 3"/>
                <a:gd name="T11" fmla="*/ 1 h 3"/>
                <a:gd name="T12" fmla="*/ 2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1"/>
                  </a:moveTo>
                  <a:cubicBezTo>
                    <a:pt x="1" y="2"/>
                    <a:pt x="0" y="3"/>
                    <a:pt x="0" y="3"/>
                  </a:cubicBezTo>
                  <a:cubicBezTo>
                    <a:pt x="0" y="3"/>
                    <a:pt x="1" y="2"/>
                    <a:pt x="2" y="1"/>
                  </a:cubicBezTo>
                  <a:moveTo>
                    <a:pt x="2" y="0"/>
                  </a:moveTo>
                  <a:cubicBezTo>
                    <a:pt x="2" y="0"/>
                    <a:pt x="2" y="0"/>
                    <a:pt x="2" y="0"/>
                  </a:cubicBezTo>
                  <a:cubicBezTo>
                    <a:pt x="2" y="0"/>
                    <a:pt x="2" y="0"/>
                    <a:pt x="3"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79" name="Freeform 575"/>
            <p:cNvSpPr>
              <a:spLocks noEditPoints="1"/>
            </p:cNvSpPr>
            <p:nvPr/>
          </p:nvSpPr>
          <p:spPr bwMode="auto">
            <a:xfrm>
              <a:off x="1344" y="2797"/>
              <a:ext cx="23" cy="13"/>
            </a:xfrm>
            <a:custGeom>
              <a:avLst/>
              <a:gdLst>
                <a:gd name="T0" fmla="*/ 13 w 16"/>
                <a:gd name="T1" fmla="*/ 3 h 9"/>
                <a:gd name="T2" fmla="*/ 15 w 16"/>
                <a:gd name="T3" fmla="*/ 1 h 9"/>
                <a:gd name="T4" fmla="*/ 13 w 16"/>
                <a:gd name="T5" fmla="*/ 3 h 9"/>
                <a:gd name="T6" fmla="*/ 15 w 16"/>
                <a:gd name="T7" fmla="*/ 0 h 9"/>
                <a:gd name="T8" fmla="*/ 11 w 16"/>
                <a:gd name="T9" fmla="*/ 2 h 9"/>
                <a:gd name="T10" fmla="*/ 11 w 16"/>
                <a:gd name="T11" fmla="*/ 2 h 9"/>
                <a:gd name="T12" fmla="*/ 11 w 16"/>
                <a:gd name="T13" fmla="*/ 2 h 9"/>
                <a:gd name="T14" fmla="*/ 11 w 16"/>
                <a:gd name="T15" fmla="*/ 2 h 9"/>
                <a:gd name="T16" fmla="*/ 11 w 16"/>
                <a:gd name="T17" fmla="*/ 2 h 9"/>
                <a:gd name="T18" fmla="*/ 0 w 16"/>
                <a:gd name="T19" fmla="*/ 9 h 9"/>
                <a:gd name="T20" fmla="*/ 1 w 16"/>
                <a:gd name="T21" fmla="*/ 9 h 9"/>
                <a:gd name="T22" fmla="*/ 13 w 16"/>
                <a:gd name="T23" fmla="*/ 3 h 9"/>
                <a:gd name="T24" fmla="*/ 16 w 16"/>
                <a:gd name="T25" fmla="*/ 1 h 9"/>
                <a:gd name="T26" fmla="*/ 16 w 16"/>
                <a:gd name="T27" fmla="*/ 1 h 9"/>
                <a:gd name="T28" fmla="*/ 16 w 16"/>
                <a:gd name="T29" fmla="*/ 1 h 9"/>
                <a:gd name="T30" fmla="*/ 15 w 16"/>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3" y="3"/>
                  </a:moveTo>
                  <a:cubicBezTo>
                    <a:pt x="13" y="3"/>
                    <a:pt x="14" y="2"/>
                    <a:pt x="15" y="1"/>
                  </a:cubicBezTo>
                  <a:cubicBezTo>
                    <a:pt x="14" y="2"/>
                    <a:pt x="13" y="3"/>
                    <a:pt x="13" y="3"/>
                  </a:cubicBezTo>
                  <a:moveTo>
                    <a:pt x="15" y="0"/>
                  </a:moveTo>
                  <a:cubicBezTo>
                    <a:pt x="15" y="1"/>
                    <a:pt x="13" y="2"/>
                    <a:pt x="11" y="2"/>
                  </a:cubicBezTo>
                  <a:cubicBezTo>
                    <a:pt x="11" y="2"/>
                    <a:pt x="11" y="2"/>
                    <a:pt x="11" y="2"/>
                  </a:cubicBezTo>
                  <a:cubicBezTo>
                    <a:pt x="11" y="2"/>
                    <a:pt x="11" y="2"/>
                    <a:pt x="11" y="2"/>
                  </a:cubicBezTo>
                  <a:cubicBezTo>
                    <a:pt x="11" y="2"/>
                    <a:pt x="11" y="2"/>
                    <a:pt x="11" y="2"/>
                  </a:cubicBezTo>
                  <a:cubicBezTo>
                    <a:pt x="11" y="2"/>
                    <a:pt x="11" y="2"/>
                    <a:pt x="11" y="2"/>
                  </a:cubicBezTo>
                  <a:cubicBezTo>
                    <a:pt x="11" y="2"/>
                    <a:pt x="2" y="5"/>
                    <a:pt x="0" y="9"/>
                  </a:cubicBezTo>
                  <a:cubicBezTo>
                    <a:pt x="0" y="9"/>
                    <a:pt x="0" y="9"/>
                    <a:pt x="1" y="9"/>
                  </a:cubicBezTo>
                  <a:cubicBezTo>
                    <a:pt x="3" y="9"/>
                    <a:pt x="6" y="8"/>
                    <a:pt x="13" y="3"/>
                  </a:cubicBezTo>
                  <a:cubicBezTo>
                    <a:pt x="14" y="2"/>
                    <a:pt x="15" y="2"/>
                    <a:pt x="16" y="1"/>
                  </a:cubicBezTo>
                  <a:cubicBezTo>
                    <a:pt x="16" y="1"/>
                    <a:pt x="16" y="1"/>
                    <a:pt x="16" y="1"/>
                  </a:cubicBezTo>
                  <a:cubicBezTo>
                    <a:pt x="16" y="1"/>
                    <a:pt x="16" y="1"/>
                    <a:pt x="16" y="1"/>
                  </a:cubicBezTo>
                  <a:cubicBezTo>
                    <a:pt x="15" y="0"/>
                    <a:pt x="15" y="0"/>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0" name="Freeform 576"/>
            <p:cNvSpPr>
              <a:spLocks noEditPoints="1"/>
            </p:cNvSpPr>
            <p:nvPr/>
          </p:nvSpPr>
          <p:spPr bwMode="auto">
            <a:xfrm>
              <a:off x="1360" y="2798"/>
              <a:ext cx="17" cy="13"/>
            </a:xfrm>
            <a:custGeom>
              <a:avLst/>
              <a:gdLst>
                <a:gd name="T0" fmla="*/ 10 w 12"/>
                <a:gd name="T1" fmla="*/ 3 h 9"/>
                <a:gd name="T2" fmla="*/ 9 w 12"/>
                <a:gd name="T3" fmla="*/ 6 h 9"/>
                <a:gd name="T4" fmla="*/ 10 w 12"/>
                <a:gd name="T5" fmla="*/ 7 h 9"/>
                <a:gd name="T6" fmla="*/ 12 w 12"/>
                <a:gd name="T7" fmla="*/ 5 h 9"/>
                <a:gd name="T8" fmla="*/ 12 w 12"/>
                <a:gd name="T9" fmla="*/ 4 h 9"/>
                <a:gd name="T10" fmla="*/ 10 w 12"/>
                <a:gd name="T11" fmla="*/ 3 h 9"/>
                <a:gd name="T12" fmla="*/ 6 w 12"/>
                <a:gd name="T13" fmla="*/ 0 h 9"/>
                <a:gd name="T14" fmla="*/ 6 w 12"/>
                <a:gd name="T15" fmla="*/ 1 h 9"/>
                <a:gd name="T16" fmla="*/ 1 w 12"/>
                <a:gd name="T17" fmla="*/ 9 h 9"/>
                <a:gd name="T18" fmla="*/ 8 w 12"/>
                <a:gd name="T19" fmla="*/ 2 h 9"/>
                <a:gd name="T20" fmla="*/ 9 w 12"/>
                <a:gd name="T21" fmla="*/ 2 h 9"/>
                <a:gd name="T22" fmla="*/ 6 w 12"/>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9">
                  <a:moveTo>
                    <a:pt x="10" y="3"/>
                  </a:moveTo>
                  <a:cubicBezTo>
                    <a:pt x="10" y="3"/>
                    <a:pt x="11" y="4"/>
                    <a:pt x="9" y="6"/>
                  </a:cubicBezTo>
                  <a:cubicBezTo>
                    <a:pt x="9" y="6"/>
                    <a:pt x="9" y="7"/>
                    <a:pt x="10" y="7"/>
                  </a:cubicBezTo>
                  <a:cubicBezTo>
                    <a:pt x="11" y="7"/>
                    <a:pt x="11" y="6"/>
                    <a:pt x="12" y="5"/>
                  </a:cubicBezTo>
                  <a:cubicBezTo>
                    <a:pt x="12" y="4"/>
                    <a:pt x="12" y="4"/>
                    <a:pt x="12" y="4"/>
                  </a:cubicBezTo>
                  <a:cubicBezTo>
                    <a:pt x="10" y="3"/>
                    <a:pt x="10" y="3"/>
                    <a:pt x="10" y="3"/>
                  </a:cubicBezTo>
                  <a:moveTo>
                    <a:pt x="6" y="0"/>
                  </a:moveTo>
                  <a:cubicBezTo>
                    <a:pt x="6" y="1"/>
                    <a:pt x="6" y="1"/>
                    <a:pt x="6" y="1"/>
                  </a:cubicBezTo>
                  <a:cubicBezTo>
                    <a:pt x="6" y="1"/>
                    <a:pt x="0" y="8"/>
                    <a:pt x="1" y="9"/>
                  </a:cubicBezTo>
                  <a:cubicBezTo>
                    <a:pt x="1" y="9"/>
                    <a:pt x="6" y="5"/>
                    <a:pt x="8" y="2"/>
                  </a:cubicBezTo>
                  <a:cubicBezTo>
                    <a:pt x="8" y="2"/>
                    <a:pt x="8" y="2"/>
                    <a:pt x="9" y="2"/>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1" name="Freeform 577"/>
            <p:cNvSpPr>
              <a:spLocks noEditPoints="1"/>
            </p:cNvSpPr>
            <p:nvPr/>
          </p:nvSpPr>
          <p:spPr bwMode="auto">
            <a:xfrm>
              <a:off x="1322" y="2681"/>
              <a:ext cx="35" cy="43"/>
            </a:xfrm>
            <a:custGeom>
              <a:avLst/>
              <a:gdLst>
                <a:gd name="T0" fmla="*/ 5 w 24"/>
                <a:gd name="T1" fmla="*/ 26 h 30"/>
                <a:gd name="T2" fmla="*/ 3 w 24"/>
                <a:gd name="T3" fmla="*/ 29 h 30"/>
                <a:gd name="T4" fmla="*/ 4 w 24"/>
                <a:gd name="T5" fmla="*/ 30 h 30"/>
                <a:gd name="T6" fmla="*/ 4 w 24"/>
                <a:gd name="T7" fmla="*/ 30 h 30"/>
                <a:gd name="T8" fmla="*/ 4 w 24"/>
                <a:gd name="T9" fmla="*/ 29 h 30"/>
                <a:gd name="T10" fmla="*/ 4 w 24"/>
                <a:gd name="T11" fmla="*/ 29 h 30"/>
                <a:gd name="T12" fmla="*/ 5 w 24"/>
                <a:gd name="T13" fmla="*/ 26 h 30"/>
                <a:gd name="T14" fmla="*/ 10 w 24"/>
                <a:gd name="T15" fmla="*/ 22 h 30"/>
                <a:gd name="T16" fmla="*/ 7 w 24"/>
                <a:gd name="T17" fmla="*/ 24 h 30"/>
                <a:gd name="T18" fmla="*/ 7 w 24"/>
                <a:gd name="T19" fmla="*/ 27 h 30"/>
                <a:gd name="T20" fmla="*/ 7 w 24"/>
                <a:gd name="T21" fmla="*/ 28 h 30"/>
                <a:gd name="T22" fmla="*/ 10 w 24"/>
                <a:gd name="T23" fmla="*/ 27 h 30"/>
                <a:gd name="T24" fmla="*/ 10 w 24"/>
                <a:gd name="T25" fmla="*/ 22 h 30"/>
                <a:gd name="T26" fmla="*/ 24 w 24"/>
                <a:gd name="T27" fmla="*/ 22 h 30"/>
                <a:gd name="T28" fmla="*/ 23 w 24"/>
                <a:gd name="T29" fmla="*/ 27 h 30"/>
                <a:gd name="T30" fmla="*/ 24 w 24"/>
                <a:gd name="T31" fmla="*/ 22 h 30"/>
                <a:gd name="T32" fmla="*/ 24 w 24"/>
                <a:gd name="T33" fmla="*/ 22 h 30"/>
                <a:gd name="T34" fmla="*/ 14 w 24"/>
                <a:gd name="T35" fmla="*/ 20 h 30"/>
                <a:gd name="T36" fmla="*/ 13 w 24"/>
                <a:gd name="T37" fmla="*/ 21 h 30"/>
                <a:gd name="T38" fmla="*/ 12 w 24"/>
                <a:gd name="T39" fmla="*/ 27 h 30"/>
                <a:gd name="T40" fmla="*/ 13 w 24"/>
                <a:gd name="T41" fmla="*/ 26 h 30"/>
                <a:gd name="T42" fmla="*/ 14 w 24"/>
                <a:gd name="T43" fmla="*/ 20 h 30"/>
                <a:gd name="T44" fmla="*/ 22 w 24"/>
                <a:gd name="T45" fmla="*/ 19 h 30"/>
                <a:gd name="T46" fmla="*/ 22 w 24"/>
                <a:gd name="T47" fmla="*/ 19 h 30"/>
                <a:gd name="T48" fmla="*/ 22 w 24"/>
                <a:gd name="T49" fmla="*/ 24 h 30"/>
                <a:gd name="T50" fmla="*/ 21 w 24"/>
                <a:gd name="T51" fmla="*/ 28 h 30"/>
                <a:gd name="T52" fmla="*/ 22 w 24"/>
                <a:gd name="T53" fmla="*/ 29 h 30"/>
                <a:gd name="T54" fmla="*/ 22 w 24"/>
                <a:gd name="T55" fmla="*/ 29 h 30"/>
                <a:gd name="T56" fmla="*/ 23 w 24"/>
                <a:gd name="T57" fmla="*/ 29 h 30"/>
                <a:gd name="T58" fmla="*/ 23 w 24"/>
                <a:gd name="T59" fmla="*/ 21 h 30"/>
                <a:gd name="T60" fmla="*/ 22 w 24"/>
                <a:gd name="T61" fmla="*/ 19 h 30"/>
                <a:gd name="T62" fmla="*/ 17 w 24"/>
                <a:gd name="T63" fmla="*/ 17 h 30"/>
                <a:gd name="T64" fmla="*/ 16 w 24"/>
                <a:gd name="T65" fmla="*/ 19 h 30"/>
                <a:gd name="T66" fmla="*/ 16 w 24"/>
                <a:gd name="T67" fmla="*/ 19 h 30"/>
                <a:gd name="T68" fmla="*/ 16 w 24"/>
                <a:gd name="T69" fmla="*/ 24 h 30"/>
                <a:gd name="T70" fmla="*/ 16 w 24"/>
                <a:gd name="T71" fmla="*/ 26 h 30"/>
                <a:gd name="T72" fmla="*/ 16 w 24"/>
                <a:gd name="T73" fmla="*/ 26 h 30"/>
                <a:gd name="T74" fmla="*/ 18 w 24"/>
                <a:gd name="T75" fmla="*/ 26 h 30"/>
                <a:gd name="T76" fmla="*/ 18 w 24"/>
                <a:gd name="T77" fmla="*/ 22 h 30"/>
                <a:gd name="T78" fmla="*/ 17 w 24"/>
                <a:gd name="T79" fmla="*/ 17 h 30"/>
                <a:gd name="T80" fmla="*/ 5 w 24"/>
                <a:gd name="T81" fmla="*/ 0 h 30"/>
                <a:gd name="T82" fmla="*/ 12 w 24"/>
                <a:gd name="T83" fmla="*/ 9 h 30"/>
                <a:gd name="T84" fmla="*/ 15 w 24"/>
                <a:gd name="T85" fmla="*/ 11 h 30"/>
                <a:gd name="T86" fmla="*/ 9 w 24"/>
                <a:gd name="T87" fmla="*/ 15 h 30"/>
                <a:gd name="T88" fmla="*/ 11 w 24"/>
                <a:gd name="T89" fmla="*/ 17 h 30"/>
                <a:gd name="T90" fmla="*/ 11 w 24"/>
                <a:gd name="T91" fmla="*/ 17 h 30"/>
                <a:gd name="T92" fmla="*/ 14 w 24"/>
                <a:gd name="T93" fmla="*/ 16 h 30"/>
                <a:gd name="T94" fmla="*/ 16 w 24"/>
                <a:gd name="T95" fmla="*/ 16 h 30"/>
                <a:gd name="T96" fmla="*/ 19 w 24"/>
                <a:gd name="T97" fmla="*/ 17 h 30"/>
                <a:gd name="T98" fmla="*/ 20 w 24"/>
                <a:gd name="T99" fmla="*/ 27 h 30"/>
                <a:gd name="T100" fmla="*/ 20 w 24"/>
                <a:gd name="T101" fmla="*/ 27 h 30"/>
                <a:gd name="T102" fmla="*/ 20 w 24"/>
                <a:gd name="T103" fmla="*/ 20 h 30"/>
                <a:gd name="T104" fmla="*/ 21 w 24"/>
                <a:gd name="T105" fmla="*/ 17 h 30"/>
                <a:gd name="T106" fmla="*/ 22 w 24"/>
                <a:gd name="T107" fmla="*/ 17 h 30"/>
                <a:gd name="T108" fmla="*/ 22 w 24"/>
                <a:gd name="T109" fmla="*/ 17 h 30"/>
                <a:gd name="T110" fmla="*/ 23 w 24"/>
                <a:gd name="T111" fmla="*/ 18 h 30"/>
                <a:gd name="T112" fmla="*/ 21 w 24"/>
                <a:gd name="T113" fmla="*/ 9 h 30"/>
                <a:gd name="T114" fmla="*/ 7 w 24"/>
                <a:gd name="T115" fmla="*/ 1 h 30"/>
                <a:gd name="T116" fmla="*/ 5 w 24"/>
                <a:gd name="T1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 h="30">
                  <a:moveTo>
                    <a:pt x="5" y="26"/>
                  </a:moveTo>
                  <a:cubicBezTo>
                    <a:pt x="2" y="28"/>
                    <a:pt x="2" y="29"/>
                    <a:pt x="3" y="29"/>
                  </a:cubicBezTo>
                  <a:cubicBezTo>
                    <a:pt x="4" y="30"/>
                    <a:pt x="4" y="30"/>
                    <a:pt x="4" y="30"/>
                  </a:cubicBezTo>
                  <a:cubicBezTo>
                    <a:pt x="4" y="30"/>
                    <a:pt x="4" y="30"/>
                    <a:pt x="4" y="30"/>
                  </a:cubicBezTo>
                  <a:cubicBezTo>
                    <a:pt x="4" y="30"/>
                    <a:pt x="4" y="29"/>
                    <a:pt x="4" y="29"/>
                  </a:cubicBezTo>
                  <a:cubicBezTo>
                    <a:pt x="4" y="29"/>
                    <a:pt x="4" y="29"/>
                    <a:pt x="4" y="29"/>
                  </a:cubicBezTo>
                  <a:cubicBezTo>
                    <a:pt x="4" y="28"/>
                    <a:pt x="5" y="27"/>
                    <a:pt x="5" y="26"/>
                  </a:cubicBezTo>
                  <a:moveTo>
                    <a:pt x="10" y="22"/>
                  </a:moveTo>
                  <a:cubicBezTo>
                    <a:pt x="9" y="23"/>
                    <a:pt x="8" y="24"/>
                    <a:pt x="7" y="24"/>
                  </a:cubicBezTo>
                  <a:cubicBezTo>
                    <a:pt x="7" y="26"/>
                    <a:pt x="7" y="27"/>
                    <a:pt x="7" y="27"/>
                  </a:cubicBezTo>
                  <a:cubicBezTo>
                    <a:pt x="7" y="27"/>
                    <a:pt x="7" y="28"/>
                    <a:pt x="7" y="28"/>
                  </a:cubicBezTo>
                  <a:cubicBezTo>
                    <a:pt x="8" y="28"/>
                    <a:pt x="9" y="27"/>
                    <a:pt x="10" y="27"/>
                  </a:cubicBezTo>
                  <a:cubicBezTo>
                    <a:pt x="10" y="26"/>
                    <a:pt x="10" y="24"/>
                    <a:pt x="10" y="22"/>
                  </a:cubicBezTo>
                  <a:moveTo>
                    <a:pt x="24" y="22"/>
                  </a:moveTo>
                  <a:cubicBezTo>
                    <a:pt x="23" y="23"/>
                    <a:pt x="23" y="26"/>
                    <a:pt x="23" y="27"/>
                  </a:cubicBezTo>
                  <a:cubicBezTo>
                    <a:pt x="24" y="26"/>
                    <a:pt x="24" y="24"/>
                    <a:pt x="24" y="22"/>
                  </a:cubicBezTo>
                  <a:cubicBezTo>
                    <a:pt x="24" y="22"/>
                    <a:pt x="24" y="22"/>
                    <a:pt x="24" y="22"/>
                  </a:cubicBezTo>
                  <a:moveTo>
                    <a:pt x="14" y="20"/>
                  </a:moveTo>
                  <a:cubicBezTo>
                    <a:pt x="13" y="21"/>
                    <a:pt x="13" y="21"/>
                    <a:pt x="13" y="21"/>
                  </a:cubicBezTo>
                  <a:cubicBezTo>
                    <a:pt x="13" y="23"/>
                    <a:pt x="12" y="25"/>
                    <a:pt x="12" y="27"/>
                  </a:cubicBezTo>
                  <a:cubicBezTo>
                    <a:pt x="13" y="26"/>
                    <a:pt x="13" y="26"/>
                    <a:pt x="13" y="26"/>
                  </a:cubicBezTo>
                  <a:cubicBezTo>
                    <a:pt x="14" y="25"/>
                    <a:pt x="14" y="22"/>
                    <a:pt x="14" y="20"/>
                  </a:cubicBezTo>
                  <a:moveTo>
                    <a:pt x="22" y="19"/>
                  </a:moveTo>
                  <a:cubicBezTo>
                    <a:pt x="22" y="19"/>
                    <a:pt x="22" y="19"/>
                    <a:pt x="22" y="19"/>
                  </a:cubicBezTo>
                  <a:cubicBezTo>
                    <a:pt x="21" y="20"/>
                    <a:pt x="22" y="24"/>
                    <a:pt x="22" y="24"/>
                  </a:cubicBezTo>
                  <a:cubicBezTo>
                    <a:pt x="21" y="26"/>
                    <a:pt x="21" y="27"/>
                    <a:pt x="21" y="28"/>
                  </a:cubicBezTo>
                  <a:cubicBezTo>
                    <a:pt x="22" y="29"/>
                    <a:pt x="22" y="29"/>
                    <a:pt x="22" y="29"/>
                  </a:cubicBezTo>
                  <a:cubicBezTo>
                    <a:pt x="22" y="29"/>
                    <a:pt x="22" y="29"/>
                    <a:pt x="22" y="29"/>
                  </a:cubicBezTo>
                  <a:cubicBezTo>
                    <a:pt x="22" y="29"/>
                    <a:pt x="23" y="29"/>
                    <a:pt x="23" y="29"/>
                  </a:cubicBezTo>
                  <a:cubicBezTo>
                    <a:pt x="23" y="26"/>
                    <a:pt x="23" y="21"/>
                    <a:pt x="23" y="21"/>
                  </a:cubicBezTo>
                  <a:cubicBezTo>
                    <a:pt x="23" y="19"/>
                    <a:pt x="22" y="19"/>
                    <a:pt x="22" y="19"/>
                  </a:cubicBezTo>
                  <a:moveTo>
                    <a:pt x="17" y="17"/>
                  </a:moveTo>
                  <a:cubicBezTo>
                    <a:pt x="17" y="18"/>
                    <a:pt x="16" y="19"/>
                    <a:pt x="16" y="19"/>
                  </a:cubicBezTo>
                  <a:cubicBezTo>
                    <a:pt x="16" y="19"/>
                    <a:pt x="16" y="19"/>
                    <a:pt x="16" y="19"/>
                  </a:cubicBezTo>
                  <a:cubicBezTo>
                    <a:pt x="15" y="21"/>
                    <a:pt x="16" y="24"/>
                    <a:pt x="16" y="24"/>
                  </a:cubicBezTo>
                  <a:cubicBezTo>
                    <a:pt x="16" y="25"/>
                    <a:pt x="16" y="26"/>
                    <a:pt x="16" y="26"/>
                  </a:cubicBezTo>
                  <a:cubicBezTo>
                    <a:pt x="16" y="26"/>
                    <a:pt x="16" y="26"/>
                    <a:pt x="16" y="26"/>
                  </a:cubicBezTo>
                  <a:cubicBezTo>
                    <a:pt x="17" y="26"/>
                    <a:pt x="17" y="26"/>
                    <a:pt x="18" y="26"/>
                  </a:cubicBezTo>
                  <a:cubicBezTo>
                    <a:pt x="18" y="24"/>
                    <a:pt x="18" y="22"/>
                    <a:pt x="18" y="22"/>
                  </a:cubicBezTo>
                  <a:cubicBezTo>
                    <a:pt x="18" y="19"/>
                    <a:pt x="17" y="18"/>
                    <a:pt x="17" y="17"/>
                  </a:cubicBezTo>
                  <a:moveTo>
                    <a:pt x="5" y="0"/>
                  </a:moveTo>
                  <a:cubicBezTo>
                    <a:pt x="0" y="0"/>
                    <a:pt x="12" y="9"/>
                    <a:pt x="12" y="9"/>
                  </a:cubicBezTo>
                  <a:cubicBezTo>
                    <a:pt x="10" y="11"/>
                    <a:pt x="15" y="11"/>
                    <a:pt x="15" y="11"/>
                  </a:cubicBezTo>
                  <a:cubicBezTo>
                    <a:pt x="12" y="13"/>
                    <a:pt x="10" y="15"/>
                    <a:pt x="9" y="15"/>
                  </a:cubicBezTo>
                  <a:cubicBezTo>
                    <a:pt x="10" y="16"/>
                    <a:pt x="11" y="17"/>
                    <a:pt x="11" y="17"/>
                  </a:cubicBezTo>
                  <a:cubicBezTo>
                    <a:pt x="11" y="17"/>
                    <a:pt x="11" y="17"/>
                    <a:pt x="11" y="17"/>
                  </a:cubicBezTo>
                  <a:cubicBezTo>
                    <a:pt x="13" y="17"/>
                    <a:pt x="14" y="16"/>
                    <a:pt x="14" y="16"/>
                  </a:cubicBezTo>
                  <a:cubicBezTo>
                    <a:pt x="15" y="16"/>
                    <a:pt x="15" y="16"/>
                    <a:pt x="16" y="16"/>
                  </a:cubicBezTo>
                  <a:cubicBezTo>
                    <a:pt x="17" y="16"/>
                    <a:pt x="18" y="16"/>
                    <a:pt x="19" y="17"/>
                  </a:cubicBezTo>
                  <a:cubicBezTo>
                    <a:pt x="19" y="17"/>
                    <a:pt x="20" y="18"/>
                    <a:pt x="20" y="27"/>
                  </a:cubicBezTo>
                  <a:cubicBezTo>
                    <a:pt x="20" y="27"/>
                    <a:pt x="20" y="27"/>
                    <a:pt x="20" y="27"/>
                  </a:cubicBezTo>
                  <a:cubicBezTo>
                    <a:pt x="21" y="22"/>
                    <a:pt x="20" y="20"/>
                    <a:pt x="20" y="20"/>
                  </a:cubicBezTo>
                  <a:cubicBezTo>
                    <a:pt x="20" y="17"/>
                    <a:pt x="21" y="17"/>
                    <a:pt x="21" y="17"/>
                  </a:cubicBezTo>
                  <a:cubicBezTo>
                    <a:pt x="22" y="17"/>
                    <a:pt x="22" y="17"/>
                    <a:pt x="22" y="17"/>
                  </a:cubicBezTo>
                  <a:cubicBezTo>
                    <a:pt x="22" y="17"/>
                    <a:pt x="22" y="17"/>
                    <a:pt x="22" y="17"/>
                  </a:cubicBezTo>
                  <a:cubicBezTo>
                    <a:pt x="23" y="17"/>
                    <a:pt x="23" y="18"/>
                    <a:pt x="23" y="18"/>
                  </a:cubicBezTo>
                  <a:cubicBezTo>
                    <a:pt x="23" y="15"/>
                    <a:pt x="22" y="13"/>
                    <a:pt x="21" y="9"/>
                  </a:cubicBezTo>
                  <a:cubicBezTo>
                    <a:pt x="15" y="1"/>
                    <a:pt x="7" y="1"/>
                    <a:pt x="7" y="1"/>
                  </a:cubicBezTo>
                  <a:cubicBezTo>
                    <a:pt x="6" y="1"/>
                    <a:pt x="6"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2" name="Freeform 578"/>
            <p:cNvSpPr/>
            <p:nvPr/>
          </p:nvSpPr>
          <p:spPr bwMode="auto">
            <a:xfrm>
              <a:off x="1326" y="2723"/>
              <a:ext cx="2" cy="1"/>
            </a:xfrm>
            <a:custGeom>
              <a:avLst/>
              <a:gdLst>
                <a:gd name="T0" fmla="*/ 0 w 1"/>
                <a:gd name="T1" fmla="*/ 0 h 1"/>
                <a:gd name="T2" fmla="*/ 1 w 1"/>
                <a:gd name="T3" fmla="*/ 1 h 1"/>
                <a:gd name="T4" fmla="*/ 1 w 1"/>
                <a:gd name="T5" fmla="*/ 1 h 1"/>
                <a:gd name="T6" fmla="*/ 1 w 1"/>
                <a:gd name="T7" fmla="*/ 1 h 1"/>
                <a:gd name="T8" fmla="*/ 1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1"/>
                    <a:pt x="0" y="1"/>
                    <a:pt x="1" y="1"/>
                  </a:cubicBezTo>
                  <a:cubicBezTo>
                    <a:pt x="1" y="1"/>
                    <a:pt x="1" y="1"/>
                    <a:pt x="1" y="1"/>
                  </a:cubicBezTo>
                  <a:cubicBezTo>
                    <a:pt x="1" y="1"/>
                    <a:pt x="1" y="1"/>
                    <a:pt x="1" y="1"/>
                  </a:cubicBezTo>
                  <a:cubicBezTo>
                    <a:pt x="1" y="1"/>
                    <a:pt x="1" y="1"/>
                    <a:pt x="1"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3" name="Freeform 579"/>
            <p:cNvSpPr>
              <a:spLocks noEditPoints="1"/>
            </p:cNvSpPr>
            <p:nvPr/>
          </p:nvSpPr>
          <p:spPr bwMode="auto">
            <a:xfrm>
              <a:off x="1328" y="2702"/>
              <a:ext cx="13" cy="21"/>
            </a:xfrm>
            <a:custGeom>
              <a:avLst/>
              <a:gdLst>
                <a:gd name="T0" fmla="*/ 3 w 9"/>
                <a:gd name="T1" fmla="*/ 9 h 14"/>
                <a:gd name="T2" fmla="*/ 1 w 9"/>
                <a:gd name="T3" fmla="*/ 11 h 14"/>
                <a:gd name="T4" fmla="*/ 0 w 9"/>
                <a:gd name="T5" fmla="*/ 14 h 14"/>
                <a:gd name="T6" fmla="*/ 0 w 9"/>
                <a:gd name="T7" fmla="*/ 14 h 14"/>
                <a:gd name="T8" fmla="*/ 3 w 9"/>
                <a:gd name="T9" fmla="*/ 13 h 14"/>
                <a:gd name="T10" fmla="*/ 3 w 9"/>
                <a:gd name="T11" fmla="*/ 12 h 14"/>
                <a:gd name="T12" fmla="*/ 3 w 9"/>
                <a:gd name="T13" fmla="*/ 9 h 14"/>
                <a:gd name="T14" fmla="*/ 9 w 9"/>
                <a:gd name="T15" fmla="*/ 6 h 14"/>
                <a:gd name="T16" fmla="*/ 6 w 9"/>
                <a:gd name="T17" fmla="*/ 7 h 14"/>
                <a:gd name="T18" fmla="*/ 6 w 9"/>
                <a:gd name="T19" fmla="*/ 12 h 14"/>
                <a:gd name="T20" fmla="*/ 8 w 9"/>
                <a:gd name="T21" fmla="*/ 12 h 14"/>
                <a:gd name="T22" fmla="*/ 9 w 9"/>
                <a:gd name="T23" fmla="*/ 6 h 14"/>
                <a:gd name="T24" fmla="*/ 5 w 9"/>
                <a:gd name="T25" fmla="*/ 0 h 14"/>
                <a:gd name="T26" fmla="*/ 5 w 9"/>
                <a:gd name="T27" fmla="*/ 2 h 14"/>
                <a:gd name="T28" fmla="*/ 7 w 9"/>
                <a:gd name="T29" fmla="*/ 2 h 14"/>
                <a:gd name="T30" fmla="*/ 7 w 9"/>
                <a:gd name="T31" fmla="*/ 2 h 14"/>
                <a:gd name="T32" fmla="*/ 7 w 9"/>
                <a:gd name="T33" fmla="*/ 2 h 14"/>
                <a:gd name="T34" fmla="*/ 5 w 9"/>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14">
                  <a:moveTo>
                    <a:pt x="3" y="9"/>
                  </a:moveTo>
                  <a:cubicBezTo>
                    <a:pt x="2" y="10"/>
                    <a:pt x="1" y="11"/>
                    <a:pt x="1" y="11"/>
                  </a:cubicBezTo>
                  <a:cubicBezTo>
                    <a:pt x="1" y="12"/>
                    <a:pt x="0" y="13"/>
                    <a:pt x="0" y="14"/>
                  </a:cubicBezTo>
                  <a:cubicBezTo>
                    <a:pt x="0" y="14"/>
                    <a:pt x="0" y="14"/>
                    <a:pt x="0" y="14"/>
                  </a:cubicBezTo>
                  <a:cubicBezTo>
                    <a:pt x="1" y="14"/>
                    <a:pt x="2" y="14"/>
                    <a:pt x="3" y="13"/>
                  </a:cubicBezTo>
                  <a:cubicBezTo>
                    <a:pt x="3" y="13"/>
                    <a:pt x="3" y="12"/>
                    <a:pt x="3" y="12"/>
                  </a:cubicBezTo>
                  <a:cubicBezTo>
                    <a:pt x="3" y="12"/>
                    <a:pt x="3" y="11"/>
                    <a:pt x="3" y="9"/>
                  </a:cubicBezTo>
                  <a:moveTo>
                    <a:pt x="9" y="6"/>
                  </a:moveTo>
                  <a:cubicBezTo>
                    <a:pt x="8" y="7"/>
                    <a:pt x="7" y="7"/>
                    <a:pt x="6" y="7"/>
                  </a:cubicBezTo>
                  <a:cubicBezTo>
                    <a:pt x="6" y="9"/>
                    <a:pt x="6" y="11"/>
                    <a:pt x="6" y="12"/>
                  </a:cubicBezTo>
                  <a:cubicBezTo>
                    <a:pt x="7" y="12"/>
                    <a:pt x="8" y="12"/>
                    <a:pt x="8" y="12"/>
                  </a:cubicBezTo>
                  <a:cubicBezTo>
                    <a:pt x="8" y="10"/>
                    <a:pt x="9" y="8"/>
                    <a:pt x="9" y="6"/>
                  </a:cubicBezTo>
                  <a:moveTo>
                    <a:pt x="5" y="0"/>
                  </a:moveTo>
                  <a:cubicBezTo>
                    <a:pt x="3" y="2"/>
                    <a:pt x="4" y="2"/>
                    <a:pt x="5" y="2"/>
                  </a:cubicBezTo>
                  <a:cubicBezTo>
                    <a:pt x="6" y="2"/>
                    <a:pt x="7" y="2"/>
                    <a:pt x="7" y="2"/>
                  </a:cubicBezTo>
                  <a:cubicBezTo>
                    <a:pt x="7" y="2"/>
                    <a:pt x="7" y="2"/>
                    <a:pt x="7" y="2"/>
                  </a:cubicBezTo>
                  <a:cubicBezTo>
                    <a:pt x="7" y="2"/>
                    <a:pt x="7" y="2"/>
                    <a:pt x="7" y="2"/>
                  </a:cubicBezTo>
                  <a:cubicBezTo>
                    <a:pt x="7" y="2"/>
                    <a:pt x="6" y="1"/>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4" name="Freeform 580"/>
            <p:cNvSpPr>
              <a:spLocks noEditPoints="1"/>
            </p:cNvSpPr>
            <p:nvPr/>
          </p:nvSpPr>
          <p:spPr bwMode="auto">
            <a:xfrm>
              <a:off x="1341" y="2704"/>
              <a:ext cx="10" cy="16"/>
            </a:xfrm>
            <a:custGeom>
              <a:avLst/>
              <a:gdLst>
                <a:gd name="T0" fmla="*/ 3 w 7"/>
                <a:gd name="T1" fmla="*/ 3 h 11"/>
                <a:gd name="T2" fmla="*/ 1 w 7"/>
                <a:gd name="T3" fmla="*/ 4 h 11"/>
                <a:gd name="T4" fmla="*/ 0 w 7"/>
                <a:gd name="T5" fmla="*/ 10 h 11"/>
                <a:gd name="T6" fmla="*/ 3 w 7"/>
                <a:gd name="T7" fmla="*/ 10 h 11"/>
                <a:gd name="T8" fmla="*/ 3 w 7"/>
                <a:gd name="T9" fmla="*/ 8 h 11"/>
                <a:gd name="T10" fmla="*/ 3 w 7"/>
                <a:gd name="T11" fmla="*/ 3 h 11"/>
                <a:gd name="T12" fmla="*/ 3 w 7"/>
                <a:gd name="T13" fmla="*/ 0 h 11"/>
                <a:gd name="T14" fmla="*/ 1 w 7"/>
                <a:gd name="T15" fmla="*/ 0 h 11"/>
                <a:gd name="T16" fmla="*/ 2 w 7"/>
                <a:gd name="T17" fmla="*/ 0 h 11"/>
                <a:gd name="T18" fmla="*/ 4 w 7"/>
                <a:gd name="T19" fmla="*/ 1 h 11"/>
                <a:gd name="T20" fmla="*/ 5 w 7"/>
                <a:gd name="T21" fmla="*/ 6 h 11"/>
                <a:gd name="T22" fmla="*/ 5 w 7"/>
                <a:gd name="T23" fmla="*/ 10 h 11"/>
                <a:gd name="T24" fmla="*/ 7 w 7"/>
                <a:gd name="T25" fmla="*/ 11 h 11"/>
                <a:gd name="T26" fmla="*/ 6 w 7"/>
                <a:gd name="T27" fmla="*/ 1 h 11"/>
                <a:gd name="T28" fmla="*/ 3 w 7"/>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1">
                  <a:moveTo>
                    <a:pt x="3" y="3"/>
                  </a:moveTo>
                  <a:cubicBezTo>
                    <a:pt x="2" y="4"/>
                    <a:pt x="1" y="4"/>
                    <a:pt x="1" y="4"/>
                  </a:cubicBezTo>
                  <a:cubicBezTo>
                    <a:pt x="1" y="6"/>
                    <a:pt x="1" y="9"/>
                    <a:pt x="0" y="10"/>
                  </a:cubicBezTo>
                  <a:cubicBezTo>
                    <a:pt x="1" y="10"/>
                    <a:pt x="2" y="10"/>
                    <a:pt x="3" y="10"/>
                  </a:cubicBezTo>
                  <a:cubicBezTo>
                    <a:pt x="3" y="10"/>
                    <a:pt x="3" y="9"/>
                    <a:pt x="3" y="8"/>
                  </a:cubicBezTo>
                  <a:cubicBezTo>
                    <a:pt x="3" y="8"/>
                    <a:pt x="2" y="5"/>
                    <a:pt x="3" y="3"/>
                  </a:cubicBezTo>
                  <a:moveTo>
                    <a:pt x="3" y="0"/>
                  </a:moveTo>
                  <a:cubicBezTo>
                    <a:pt x="2" y="0"/>
                    <a:pt x="2" y="0"/>
                    <a:pt x="1" y="0"/>
                  </a:cubicBezTo>
                  <a:cubicBezTo>
                    <a:pt x="2" y="0"/>
                    <a:pt x="2" y="0"/>
                    <a:pt x="2" y="0"/>
                  </a:cubicBezTo>
                  <a:cubicBezTo>
                    <a:pt x="4" y="0"/>
                    <a:pt x="4" y="1"/>
                    <a:pt x="4" y="1"/>
                  </a:cubicBezTo>
                  <a:cubicBezTo>
                    <a:pt x="4" y="2"/>
                    <a:pt x="5" y="3"/>
                    <a:pt x="5" y="6"/>
                  </a:cubicBezTo>
                  <a:cubicBezTo>
                    <a:pt x="5" y="6"/>
                    <a:pt x="5" y="8"/>
                    <a:pt x="5" y="10"/>
                  </a:cubicBezTo>
                  <a:cubicBezTo>
                    <a:pt x="6" y="10"/>
                    <a:pt x="6" y="11"/>
                    <a:pt x="7" y="11"/>
                  </a:cubicBezTo>
                  <a:cubicBezTo>
                    <a:pt x="7" y="2"/>
                    <a:pt x="6" y="1"/>
                    <a:pt x="6"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5" name="Freeform 581"/>
            <p:cNvSpPr/>
            <p:nvPr/>
          </p:nvSpPr>
          <p:spPr bwMode="auto">
            <a:xfrm>
              <a:off x="1351" y="2705"/>
              <a:ext cx="6" cy="18"/>
            </a:xfrm>
            <a:custGeom>
              <a:avLst/>
              <a:gdLst>
                <a:gd name="T0" fmla="*/ 1 w 4"/>
                <a:gd name="T1" fmla="*/ 0 h 12"/>
                <a:gd name="T2" fmla="*/ 0 w 4"/>
                <a:gd name="T3" fmla="*/ 3 h 12"/>
                <a:gd name="T4" fmla="*/ 0 w 4"/>
                <a:gd name="T5" fmla="*/ 10 h 12"/>
                <a:gd name="T6" fmla="*/ 1 w 4"/>
                <a:gd name="T7" fmla="*/ 11 h 12"/>
                <a:gd name="T8" fmla="*/ 2 w 4"/>
                <a:gd name="T9" fmla="*/ 7 h 12"/>
                <a:gd name="T10" fmla="*/ 2 w 4"/>
                <a:gd name="T11" fmla="*/ 2 h 12"/>
                <a:gd name="T12" fmla="*/ 2 w 4"/>
                <a:gd name="T13" fmla="*/ 2 h 12"/>
                <a:gd name="T14" fmla="*/ 3 w 4"/>
                <a:gd name="T15" fmla="*/ 4 h 12"/>
                <a:gd name="T16" fmla="*/ 3 w 4"/>
                <a:gd name="T17" fmla="*/ 12 h 12"/>
                <a:gd name="T18" fmla="*/ 3 w 4"/>
                <a:gd name="T19" fmla="*/ 10 h 12"/>
                <a:gd name="T20" fmla="*/ 4 w 4"/>
                <a:gd name="T21" fmla="*/ 5 h 12"/>
                <a:gd name="T22" fmla="*/ 3 w 4"/>
                <a:gd name="T23" fmla="*/ 1 h 12"/>
                <a:gd name="T24" fmla="*/ 2 w 4"/>
                <a:gd name="T25" fmla="*/ 0 h 12"/>
                <a:gd name="T26" fmla="*/ 2 w 4"/>
                <a:gd name="T27" fmla="*/ 0 h 12"/>
                <a:gd name="T28" fmla="*/ 1 w 4"/>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12">
                  <a:moveTo>
                    <a:pt x="1" y="0"/>
                  </a:moveTo>
                  <a:cubicBezTo>
                    <a:pt x="1" y="0"/>
                    <a:pt x="0" y="0"/>
                    <a:pt x="0" y="3"/>
                  </a:cubicBezTo>
                  <a:cubicBezTo>
                    <a:pt x="0" y="3"/>
                    <a:pt x="1" y="5"/>
                    <a:pt x="0" y="10"/>
                  </a:cubicBezTo>
                  <a:cubicBezTo>
                    <a:pt x="1" y="11"/>
                    <a:pt x="1" y="11"/>
                    <a:pt x="1" y="11"/>
                  </a:cubicBezTo>
                  <a:cubicBezTo>
                    <a:pt x="1" y="10"/>
                    <a:pt x="1" y="9"/>
                    <a:pt x="2" y="7"/>
                  </a:cubicBezTo>
                  <a:cubicBezTo>
                    <a:pt x="2" y="7"/>
                    <a:pt x="1" y="3"/>
                    <a:pt x="2" y="2"/>
                  </a:cubicBezTo>
                  <a:cubicBezTo>
                    <a:pt x="2" y="2"/>
                    <a:pt x="2" y="2"/>
                    <a:pt x="2" y="2"/>
                  </a:cubicBezTo>
                  <a:cubicBezTo>
                    <a:pt x="2" y="2"/>
                    <a:pt x="3" y="2"/>
                    <a:pt x="3" y="4"/>
                  </a:cubicBezTo>
                  <a:cubicBezTo>
                    <a:pt x="3" y="4"/>
                    <a:pt x="3" y="9"/>
                    <a:pt x="3" y="12"/>
                  </a:cubicBezTo>
                  <a:cubicBezTo>
                    <a:pt x="3" y="12"/>
                    <a:pt x="3" y="11"/>
                    <a:pt x="3" y="10"/>
                  </a:cubicBezTo>
                  <a:cubicBezTo>
                    <a:pt x="3" y="9"/>
                    <a:pt x="3" y="6"/>
                    <a:pt x="4" y="5"/>
                  </a:cubicBezTo>
                  <a:cubicBezTo>
                    <a:pt x="4" y="3"/>
                    <a:pt x="4" y="2"/>
                    <a:pt x="3" y="1"/>
                  </a:cubicBezTo>
                  <a:cubicBezTo>
                    <a:pt x="3" y="1"/>
                    <a:pt x="3" y="0"/>
                    <a:pt x="2" y="0"/>
                  </a:cubicBezTo>
                  <a:cubicBezTo>
                    <a:pt x="2" y="0"/>
                    <a:pt x="2" y="0"/>
                    <a:pt x="2"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6" name="Freeform 582"/>
            <p:cNvSpPr/>
            <p:nvPr/>
          </p:nvSpPr>
          <p:spPr bwMode="auto">
            <a:xfrm>
              <a:off x="1294" y="2704"/>
              <a:ext cx="41" cy="75"/>
            </a:xfrm>
            <a:custGeom>
              <a:avLst/>
              <a:gdLst>
                <a:gd name="T0" fmla="*/ 28 w 28"/>
                <a:gd name="T1" fmla="*/ 35 h 52"/>
                <a:gd name="T2" fmla="*/ 27 w 28"/>
                <a:gd name="T3" fmla="*/ 40 h 52"/>
                <a:gd name="T4" fmla="*/ 25 w 28"/>
                <a:gd name="T5" fmla="*/ 43 h 52"/>
                <a:gd name="T6" fmla="*/ 22 w 28"/>
                <a:gd name="T7" fmla="*/ 45 h 52"/>
                <a:gd name="T8" fmla="*/ 18 w 28"/>
                <a:gd name="T9" fmla="*/ 47 h 52"/>
                <a:gd name="T10" fmla="*/ 18 w 28"/>
                <a:gd name="T11" fmla="*/ 50 h 52"/>
                <a:gd name="T12" fmla="*/ 18 w 28"/>
                <a:gd name="T13" fmla="*/ 52 h 52"/>
                <a:gd name="T14" fmla="*/ 16 w 28"/>
                <a:gd name="T15" fmla="*/ 52 h 52"/>
                <a:gd name="T16" fmla="*/ 12 w 28"/>
                <a:gd name="T17" fmla="*/ 52 h 52"/>
                <a:gd name="T18" fmla="*/ 11 w 28"/>
                <a:gd name="T19" fmla="*/ 52 h 52"/>
                <a:gd name="T20" fmla="*/ 10 w 28"/>
                <a:gd name="T21" fmla="*/ 50 h 52"/>
                <a:gd name="T22" fmla="*/ 10 w 28"/>
                <a:gd name="T23" fmla="*/ 47 h 52"/>
                <a:gd name="T24" fmla="*/ 4 w 28"/>
                <a:gd name="T25" fmla="*/ 46 h 52"/>
                <a:gd name="T26" fmla="*/ 0 w 28"/>
                <a:gd name="T27" fmla="*/ 45 h 52"/>
                <a:gd name="T28" fmla="*/ 0 w 28"/>
                <a:gd name="T29" fmla="*/ 44 h 52"/>
                <a:gd name="T30" fmla="*/ 0 w 28"/>
                <a:gd name="T31" fmla="*/ 41 h 52"/>
                <a:gd name="T32" fmla="*/ 1 w 28"/>
                <a:gd name="T33" fmla="*/ 39 h 52"/>
                <a:gd name="T34" fmla="*/ 2 w 28"/>
                <a:gd name="T35" fmla="*/ 39 h 52"/>
                <a:gd name="T36" fmla="*/ 2 w 28"/>
                <a:gd name="T37" fmla="*/ 39 h 52"/>
                <a:gd name="T38" fmla="*/ 3 w 28"/>
                <a:gd name="T39" fmla="*/ 39 h 52"/>
                <a:gd name="T40" fmla="*/ 6 w 28"/>
                <a:gd name="T41" fmla="*/ 40 h 52"/>
                <a:gd name="T42" fmla="*/ 11 w 28"/>
                <a:gd name="T43" fmla="*/ 40 h 52"/>
                <a:gd name="T44" fmla="*/ 17 w 28"/>
                <a:gd name="T45" fmla="*/ 39 h 52"/>
                <a:gd name="T46" fmla="*/ 20 w 28"/>
                <a:gd name="T47" fmla="*/ 36 h 52"/>
                <a:gd name="T48" fmla="*/ 18 w 28"/>
                <a:gd name="T49" fmla="*/ 32 h 52"/>
                <a:gd name="T50" fmla="*/ 12 w 28"/>
                <a:gd name="T51" fmla="*/ 29 h 52"/>
                <a:gd name="T52" fmla="*/ 8 w 28"/>
                <a:gd name="T53" fmla="*/ 27 h 52"/>
                <a:gd name="T54" fmla="*/ 4 w 28"/>
                <a:gd name="T55" fmla="*/ 24 h 52"/>
                <a:gd name="T56" fmla="*/ 2 w 28"/>
                <a:gd name="T57" fmla="*/ 21 h 52"/>
                <a:gd name="T58" fmla="*/ 1 w 28"/>
                <a:gd name="T59" fmla="*/ 16 h 52"/>
                <a:gd name="T60" fmla="*/ 4 w 28"/>
                <a:gd name="T61" fmla="*/ 9 h 52"/>
                <a:gd name="T62" fmla="*/ 11 w 28"/>
                <a:gd name="T63" fmla="*/ 5 h 52"/>
                <a:gd name="T64" fmla="*/ 11 w 28"/>
                <a:gd name="T65" fmla="*/ 2 h 52"/>
                <a:gd name="T66" fmla="*/ 12 w 28"/>
                <a:gd name="T67" fmla="*/ 0 h 52"/>
                <a:gd name="T68" fmla="*/ 14 w 28"/>
                <a:gd name="T69" fmla="*/ 0 h 52"/>
                <a:gd name="T70" fmla="*/ 17 w 28"/>
                <a:gd name="T71" fmla="*/ 0 h 52"/>
                <a:gd name="T72" fmla="*/ 19 w 28"/>
                <a:gd name="T73" fmla="*/ 0 h 52"/>
                <a:gd name="T74" fmla="*/ 19 w 28"/>
                <a:gd name="T75" fmla="*/ 2 h 52"/>
                <a:gd name="T76" fmla="*/ 19 w 28"/>
                <a:gd name="T77" fmla="*/ 5 h 52"/>
                <a:gd name="T78" fmla="*/ 23 w 28"/>
                <a:gd name="T79" fmla="*/ 6 h 52"/>
                <a:gd name="T80" fmla="*/ 25 w 28"/>
                <a:gd name="T81" fmla="*/ 6 h 52"/>
                <a:gd name="T82" fmla="*/ 26 w 28"/>
                <a:gd name="T83" fmla="*/ 7 h 52"/>
                <a:gd name="T84" fmla="*/ 25 w 28"/>
                <a:gd name="T85" fmla="*/ 10 h 52"/>
                <a:gd name="T86" fmla="*/ 25 w 28"/>
                <a:gd name="T87" fmla="*/ 12 h 52"/>
                <a:gd name="T88" fmla="*/ 24 w 28"/>
                <a:gd name="T89" fmla="*/ 12 h 52"/>
                <a:gd name="T90" fmla="*/ 20 w 28"/>
                <a:gd name="T91" fmla="*/ 12 h 52"/>
                <a:gd name="T92" fmla="*/ 16 w 28"/>
                <a:gd name="T93" fmla="*/ 11 h 52"/>
                <a:gd name="T94" fmla="*/ 11 w 28"/>
                <a:gd name="T95" fmla="*/ 13 h 52"/>
                <a:gd name="T96" fmla="*/ 9 w 28"/>
                <a:gd name="T97" fmla="*/ 16 h 52"/>
                <a:gd name="T98" fmla="*/ 11 w 28"/>
                <a:gd name="T99" fmla="*/ 19 h 52"/>
                <a:gd name="T100" fmla="*/ 16 w 28"/>
                <a:gd name="T101" fmla="*/ 22 h 52"/>
                <a:gd name="T102" fmla="*/ 25 w 28"/>
                <a:gd name="T103" fmla="*/ 27 h 52"/>
                <a:gd name="T104" fmla="*/ 28 w 28"/>
                <a:gd name="T105"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 h="52">
                  <a:moveTo>
                    <a:pt x="28" y="35"/>
                  </a:moveTo>
                  <a:cubicBezTo>
                    <a:pt x="28" y="37"/>
                    <a:pt x="28" y="39"/>
                    <a:pt x="27" y="40"/>
                  </a:cubicBezTo>
                  <a:cubicBezTo>
                    <a:pt x="27" y="41"/>
                    <a:pt x="26" y="42"/>
                    <a:pt x="25" y="43"/>
                  </a:cubicBezTo>
                  <a:cubicBezTo>
                    <a:pt x="24" y="44"/>
                    <a:pt x="23" y="45"/>
                    <a:pt x="22" y="45"/>
                  </a:cubicBezTo>
                  <a:cubicBezTo>
                    <a:pt x="21" y="46"/>
                    <a:pt x="19" y="46"/>
                    <a:pt x="18" y="47"/>
                  </a:cubicBezTo>
                  <a:cubicBezTo>
                    <a:pt x="18" y="50"/>
                    <a:pt x="18" y="50"/>
                    <a:pt x="18" y="50"/>
                  </a:cubicBezTo>
                  <a:cubicBezTo>
                    <a:pt x="18" y="51"/>
                    <a:pt x="18" y="51"/>
                    <a:pt x="18" y="52"/>
                  </a:cubicBezTo>
                  <a:cubicBezTo>
                    <a:pt x="17" y="52"/>
                    <a:pt x="17" y="52"/>
                    <a:pt x="16" y="52"/>
                  </a:cubicBezTo>
                  <a:cubicBezTo>
                    <a:pt x="12" y="52"/>
                    <a:pt x="12" y="52"/>
                    <a:pt x="12" y="52"/>
                  </a:cubicBezTo>
                  <a:cubicBezTo>
                    <a:pt x="11" y="52"/>
                    <a:pt x="11" y="52"/>
                    <a:pt x="11" y="52"/>
                  </a:cubicBezTo>
                  <a:cubicBezTo>
                    <a:pt x="10" y="51"/>
                    <a:pt x="10" y="51"/>
                    <a:pt x="10" y="50"/>
                  </a:cubicBezTo>
                  <a:cubicBezTo>
                    <a:pt x="10" y="47"/>
                    <a:pt x="10" y="47"/>
                    <a:pt x="10" y="47"/>
                  </a:cubicBezTo>
                  <a:cubicBezTo>
                    <a:pt x="7" y="47"/>
                    <a:pt x="5" y="47"/>
                    <a:pt x="4" y="46"/>
                  </a:cubicBezTo>
                  <a:cubicBezTo>
                    <a:pt x="2" y="46"/>
                    <a:pt x="1" y="45"/>
                    <a:pt x="0" y="45"/>
                  </a:cubicBezTo>
                  <a:cubicBezTo>
                    <a:pt x="0" y="45"/>
                    <a:pt x="0" y="44"/>
                    <a:pt x="0" y="44"/>
                  </a:cubicBezTo>
                  <a:cubicBezTo>
                    <a:pt x="0" y="43"/>
                    <a:pt x="0" y="42"/>
                    <a:pt x="0" y="41"/>
                  </a:cubicBezTo>
                  <a:cubicBezTo>
                    <a:pt x="1" y="41"/>
                    <a:pt x="1" y="40"/>
                    <a:pt x="1" y="39"/>
                  </a:cubicBezTo>
                  <a:cubicBezTo>
                    <a:pt x="1" y="39"/>
                    <a:pt x="2" y="38"/>
                    <a:pt x="2" y="39"/>
                  </a:cubicBezTo>
                  <a:cubicBezTo>
                    <a:pt x="2" y="39"/>
                    <a:pt x="2" y="39"/>
                    <a:pt x="2" y="39"/>
                  </a:cubicBezTo>
                  <a:cubicBezTo>
                    <a:pt x="3" y="39"/>
                    <a:pt x="3" y="39"/>
                    <a:pt x="3" y="39"/>
                  </a:cubicBezTo>
                  <a:cubicBezTo>
                    <a:pt x="4" y="39"/>
                    <a:pt x="5" y="40"/>
                    <a:pt x="6" y="40"/>
                  </a:cubicBezTo>
                  <a:cubicBezTo>
                    <a:pt x="7" y="40"/>
                    <a:pt x="9" y="40"/>
                    <a:pt x="11" y="40"/>
                  </a:cubicBezTo>
                  <a:cubicBezTo>
                    <a:pt x="14" y="40"/>
                    <a:pt x="16" y="40"/>
                    <a:pt x="17" y="39"/>
                  </a:cubicBezTo>
                  <a:cubicBezTo>
                    <a:pt x="19" y="39"/>
                    <a:pt x="20" y="37"/>
                    <a:pt x="20" y="36"/>
                  </a:cubicBezTo>
                  <a:cubicBezTo>
                    <a:pt x="20" y="34"/>
                    <a:pt x="19" y="33"/>
                    <a:pt x="18" y="32"/>
                  </a:cubicBezTo>
                  <a:cubicBezTo>
                    <a:pt x="17" y="31"/>
                    <a:pt x="15" y="30"/>
                    <a:pt x="12" y="29"/>
                  </a:cubicBezTo>
                  <a:cubicBezTo>
                    <a:pt x="11" y="28"/>
                    <a:pt x="9" y="27"/>
                    <a:pt x="8" y="27"/>
                  </a:cubicBezTo>
                  <a:cubicBezTo>
                    <a:pt x="7" y="26"/>
                    <a:pt x="5" y="25"/>
                    <a:pt x="4" y="24"/>
                  </a:cubicBezTo>
                  <a:cubicBezTo>
                    <a:pt x="3" y="23"/>
                    <a:pt x="3" y="22"/>
                    <a:pt x="2" y="21"/>
                  </a:cubicBezTo>
                  <a:cubicBezTo>
                    <a:pt x="1" y="19"/>
                    <a:pt x="1" y="18"/>
                    <a:pt x="1" y="16"/>
                  </a:cubicBezTo>
                  <a:cubicBezTo>
                    <a:pt x="1" y="14"/>
                    <a:pt x="2" y="11"/>
                    <a:pt x="4" y="9"/>
                  </a:cubicBezTo>
                  <a:cubicBezTo>
                    <a:pt x="5" y="7"/>
                    <a:pt x="8" y="6"/>
                    <a:pt x="11" y="5"/>
                  </a:cubicBezTo>
                  <a:cubicBezTo>
                    <a:pt x="11" y="2"/>
                    <a:pt x="11" y="2"/>
                    <a:pt x="11" y="2"/>
                  </a:cubicBezTo>
                  <a:cubicBezTo>
                    <a:pt x="11" y="1"/>
                    <a:pt x="11" y="1"/>
                    <a:pt x="12" y="0"/>
                  </a:cubicBezTo>
                  <a:cubicBezTo>
                    <a:pt x="12" y="0"/>
                    <a:pt x="13" y="0"/>
                    <a:pt x="14" y="0"/>
                  </a:cubicBezTo>
                  <a:cubicBezTo>
                    <a:pt x="17" y="0"/>
                    <a:pt x="17" y="0"/>
                    <a:pt x="17" y="0"/>
                  </a:cubicBezTo>
                  <a:cubicBezTo>
                    <a:pt x="18" y="0"/>
                    <a:pt x="19" y="0"/>
                    <a:pt x="19" y="0"/>
                  </a:cubicBezTo>
                  <a:cubicBezTo>
                    <a:pt x="19" y="1"/>
                    <a:pt x="19" y="1"/>
                    <a:pt x="19" y="2"/>
                  </a:cubicBezTo>
                  <a:cubicBezTo>
                    <a:pt x="19" y="5"/>
                    <a:pt x="19" y="5"/>
                    <a:pt x="19" y="5"/>
                  </a:cubicBezTo>
                  <a:cubicBezTo>
                    <a:pt x="21" y="5"/>
                    <a:pt x="22" y="5"/>
                    <a:pt x="23" y="6"/>
                  </a:cubicBezTo>
                  <a:cubicBezTo>
                    <a:pt x="24" y="6"/>
                    <a:pt x="25" y="6"/>
                    <a:pt x="25" y="6"/>
                  </a:cubicBezTo>
                  <a:cubicBezTo>
                    <a:pt x="25" y="6"/>
                    <a:pt x="26" y="7"/>
                    <a:pt x="26" y="7"/>
                  </a:cubicBezTo>
                  <a:cubicBezTo>
                    <a:pt x="26" y="8"/>
                    <a:pt x="26" y="9"/>
                    <a:pt x="25" y="10"/>
                  </a:cubicBezTo>
                  <a:cubicBezTo>
                    <a:pt x="25" y="10"/>
                    <a:pt x="25" y="11"/>
                    <a:pt x="25" y="12"/>
                  </a:cubicBezTo>
                  <a:cubicBezTo>
                    <a:pt x="24" y="12"/>
                    <a:pt x="24" y="13"/>
                    <a:pt x="24" y="12"/>
                  </a:cubicBezTo>
                  <a:cubicBezTo>
                    <a:pt x="23" y="12"/>
                    <a:pt x="22" y="12"/>
                    <a:pt x="20" y="12"/>
                  </a:cubicBezTo>
                  <a:cubicBezTo>
                    <a:pt x="19" y="11"/>
                    <a:pt x="18" y="11"/>
                    <a:pt x="16" y="11"/>
                  </a:cubicBezTo>
                  <a:cubicBezTo>
                    <a:pt x="14" y="11"/>
                    <a:pt x="12" y="12"/>
                    <a:pt x="11" y="13"/>
                  </a:cubicBezTo>
                  <a:cubicBezTo>
                    <a:pt x="10" y="13"/>
                    <a:pt x="9" y="15"/>
                    <a:pt x="9" y="16"/>
                  </a:cubicBezTo>
                  <a:cubicBezTo>
                    <a:pt x="9" y="17"/>
                    <a:pt x="10" y="18"/>
                    <a:pt x="11" y="19"/>
                  </a:cubicBezTo>
                  <a:cubicBezTo>
                    <a:pt x="12" y="20"/>
                    <a:pt x="14" y="21"/>
                    <a:pt x="16" y="22"/>
                  </a:cubicBezTo>
                  <a:cubicBezTo>
                    <a:pt x="20" y="24"/>
                    <a:pt x="23" y="25"/>
                    <a:pt x="25" y="27"/>
                  </a:cubicBezTo>
                  <a:cubicBezTo>
                    <a:pt x="27" y="30"/>
                    <a:pt x="28" y="32"/>
                    <a:pt x="28"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187" name="Freeform 583"/>
            <p:cNvSpPr>
              <a:spLocks noEditPoints="1"/>
            </p:cNvSpPr>
            <p:nvPr/>
          </p:nvSpPr>
          <p:spPr bwMode="auto">
            <a:xfrm>
              <a:off x="1099" y="2654"/>
              <a:ext cx="124" cy="157"/>
            </a:xfrm>
            <a:custGeom>
              <a:avLst/>
              <a:gdLst>
                <a:gd name="T0" fmla="*/ 0 w 124"/>
                <a:gd name="T1" fmla="*/ 125 h 157"/>
                <a:gd name="T2" fmla="*/ 0 w 124"/>
                <a:gd name="T3" fmla="*/ 133 h 157"/>
                <a:gd name="T4" fmla="*/ 3 w 124"/>
                <a:gd name="T5" fmla="*/ 139 h 157"/>
                <a:gd name="T6" fmla="*/ 6 w 124"/>
                <a:gd name="T7" fmla="*/ 141 h 157"/>
                <a:gd name="T8" fmla="*/ 9 w 124"/>
                <a:gd name="T9" fmla="*/ 143 h 157"/>
                <a:gd name="T10" fmla="*/ 13 w 124"/>
                <a:gd name="T11" fmla="*/ 144 h 157"/>
                <a:gd name="T12" fmla="*/ 16 w 124"/>
                <a:gd name="T13" fmla="*/ 143 h 157"/>
                <a:gd name="T14" fmla="*/ 21 w 124"/>
                <a:gd name="T15" fmla="*/ 140 h 157"/>
                <a:gd name="T16" fmla="*/ 24 w 124"/>
                <a:gd name="T17" fmla="*/ 136 h 157"/>
                <a:gd name="T18" fmla="*/ 25 w 124"/>
                <a:gd name="T19" fmla="*/ 127 h 157"/>
                <a:gd name="T20" fmla="*/ 27 w 124"/>
                <a:gd name="T21" fmla="*/ 88 h 157"/>
                <a:gd name="T22" fmla="*/ 29 w 124"/>
                <a:gd name="T23" fmla="*/ 85 h 157"/>
                <a:gd name="T24" fmla="*/ 3 w 124"/>
                <a:gd name="T25" fmla="*/ 157 h 157"/>
                <a:gd name="T26" fmla="*/ 99 w 124"/>
                <a:gd name="T27" fmla="*/ 146 h 157"/>
                <a:gd name="T28" fmla="*/ 98 w 124"/>
                <a:gd name="T29" fmla="*/ 3 h 157"/>
                <a:gd name="T30" fmla="*/ 95 w 124"/>
                <a:gd name="T31" fmla="*/ 0 h 157"/>
                <a:gd name="T32" fmla="*/ 35 w 124"/>
                <a:gd name="T33" fmla="*/ 0 h 157"/>
                <a:gd name="T34" fmla="*/ 31 w 124"/>
                <a:gd name="T35" fmla="*/ 2 h 157"/>
                <a:gd name="T36" fmla="*/ 29 w 124"/>
                <a:gd name="T37" fmla="*/ 6 h 157"/>
                <a:gd name="T38" fmla="*/ 28 w 124"/>
                <a:gd name="T39" fmla="*/ 19 h 157"/>
                <a:gd name="T40" fmla="*/ 25 w 124"/>
                <a:gd name="T41" fmla="*/ 21 h 157"/>
                <a:gd name="T42" fmla="*/ 24 w 124"/>
                <a:gd name="T43" fmla="*/ 22 h 157"/>
                <a:gd name="T44" fmla="*/ 21 w 124"/>
                <a:gd name="T45" fmla="*/ 24 h 157"/>
                <a:gd name="T46" fmla="*/ 19 w 124"/>
                <a:gd name="T47" fmla="*/ 25 h 157"/>
                <a:gd name="T48" fmla="*/ 18 w 124"/>
                <a:gd name="T49" fmla="*/ 27 h 157"/>
                <a:gd name="T50" fmla="*/ 16 w 124"/>
                <a:gd name="T51" fmla="*/ 30 h 157"/>
                <a:gd name="T52" fmla="*/ 13 w 124"/>
                <a:gd name="T53" fmla="*/ 35 h 157"/>
                <a:gd name="T54" fmla="*/ 13 w 124"/>
                <a:gd name="T55" fmla="*/ 83 h 157"/>
                <a:gd name="T56" fmla="*/ 13 w 124"/>
                <a:gd name="T57" fmla="*/ 89 h 157"/>
                <a:gd name="T58" fmla="*/ 12 w 124"/>
                <a:gd name="T59" fmla="*/ 96 h 157"/>
                <a:gd name="T60" fmla="*/ 8 w 124"/>
                <a:gd name="T61" fmla="*/ 104 h 157"/>
                <a:gd name="T62" fmla="*/ 3 w 124"/>
                <a:gd name="T63" fmla="*/ 114 h 157"/>
                <a:gd name="T64" fmla="*/ 0 w 124"/>
                <a:gd name="T65" fmla="*/ 121 h 157"/>
                <a:gd name="T66" fmla="*/ 38 w 124"/>
                <a:gd name="T67" fmla="*/ 14 h 157"/>
                <a:gd name="T68" fmla="*/ 43 w 124"/>
                <a:gd name="T69" fmla="*/ 11 h 157"/>
                <a:gd name="T70" fmla="*/ 85 w 124"/>
                <a:gd name="T71" fmla="*/ 11 h 157"/>
                <a:gd name="T72" fmla="*/ 88 w 124"/>
                <a:gd name="T73" fmla="*/ 14 h 157"/>
                <a:gd name="T74" fmla="*/ 89 w 124"/>
                <a:gd name="T75" fmla="*/ 43 h 157"/>
                <a:gd name="T76" fmla="*/ 88 w 124"/>
                <a:gd name="T77" fmla="*/ 47 h 157"/>
                <a:gd name="T78" fmla="*/ 83 w 124"/>
                <a:gd name="T79" fmla="*/ 50 h 157"/>
                <a:gd name="T80" fmla="*/ 41 w 124"/>
                <a:gd name="T81" fmla="*/ 48 h 157"/>
                <a:gd name="T82" fmla="*/ 38 w 124"/>
                <a:gd name="T83" fmla="*/ 44 h 157"/>
                <a:gd name="T84" fmla="*/ 6 w 124"/>
                <a:gd name="T85" fmla="*/ 125 h 157"/>
                <a:gd name="T86" fmla="*/ 8 w 124"/>
                <a:gd name="T87" fmla="*/ 121 h 157"/>
                <a:gd name="T88" fmla="*/ 9 w 124"/>
                <a:gd name="T89" fmla="*/ 114 h 157"/>
                <a:gd name="T90" fmla="*/ 12 w 124"/>
                <a:gd name="T91" fmla="*/ 107 h 157"/>
                <a:gd name="T92" fmla="*/ 18 w 124"/>
                <a:gd name="T93" fmla="*/ 94 h 157"/>
                <a:gd name="T94" fmla="*/ 18 w 124"/>
                <a:gd name="T95" fmla="*/ 54 h 157"/>
                <a:gd name="T96" fmla="*/ 27 w 124"/>
                <a:gd name="T97" fmla="*/ 40 h 157"/>
                <a:gd name="T98" fmla="*/ 27 w 124"/>
                <a:gd name="T99" fmla="*/ 30 h 157"/>
                <a:gd name="T100" fmla="*/ 29 w 124"/>
                <a:gd name="T101" fmla="*/ 28 h 157"/>
                <a:gd name="T102" fmla="*/ 24 w 124"/>
                <a:gd name="T103" fmla="*/ 79 h 157"/>
                <a:gd name="T104" fmla="*/ 21 w 124"/>
                <a:gd name="T105" fmla="*/ 117 h 157"/>
                <a:gd name="T106" fmla="*/ 21 w 124"/>
                <a:gd name="T107" fmla="*/ 124 h 157"/>
                <a:gd name="T108" fmla="*/ 18 w 124"/>
                <a:gd name="T109" fmla="*/ 130 h 157"/>
                <a:gd name="T110" fmla="*/ 16 w 124"/>
                <a:gd name="T111" fmla="*/ 133 h 157"/>
                <a:gd name="T112" fmla="*/ 15 w 124"/>
                <a:gd name="T113" fmla="*/ 136 h 157"/>
                <a:gd name="T114" fmla="*/ 12 w 124"/>
                <a:gd name="T115" fmla="*/ 136 h 157"/>
                <a:gd name="T116" fmla="*/ 11 w 124"/>
                <a:gd name="T117" fmla="*/ 136 h 157"/>
                <a:gd name="T118" fmla="*/ 8 w 124"/>
                <a:gd name="T119" fmla="*/ 133 h 157"/>
                <a:gd name="T120" fmla="*/ 8 w 124"/>
                <a:gd name="T121" fmla="*/ 131 h 157"/>
                <a:gd name="T122" fmla="*/ 6 w 124"/>
                <a:gd name="T123" fmla="*/ 12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4" h="157">
                  <a:moveTo>
                    <a:pt x="0" y="121"/>
                  </a:moveTo>
                  <a:lnTo>
                    <a:pt x="0" y="124"/>
                  </a:lnTo>
                  <a:lnTo>
                    <a:pt x="0" y="125"/>
                  </a:lnTo>
                  <a:lnTo>
                    <a:pt x="0" y="128"/>
                  </a:lnTo>
                  <a:lnTo>
                    <a:pt x="0" y="131"/>
                  </a:lnTo>
                  <a:lnTo>
                    <a:pt x="0" y="133"/>
                  </a:lnTo>
                  <a:lnTo>
                    <a:pt x="2" y="134"/>
                  </a:lnTo>
                  <a:lnTo>
                    <a:pt x="3" y="136"/>
                  </a:lnTo>
                  <a:lnTo>
                    <a:pt x="3" y="139"/>
                  </a:lnTo>
                  <a:lnTo>
                    <a:pt x="3" y="139"/>
                  </a:lnTo>
                  <a:lnTo>
                    <a:pt x="5" y="140"/>
                  </a:lnTo>
                  <a:lnTo>
                    <a:pt x="6" y="141"/>
                  </a:lnTo>
                  <a:lnTo>
                    <a:pt x="8" y="143"/>
                  </a:lnTo>
                  <a:lnTo>
                    <a:pt x="8" y="143"/>
                  </a:lnTo>
                  <a:lnTo>
                    <a:pt x="9" y="143"/>
                  </a:lnTo>
                  <a:lnTo>
                    <a:pt x="11" y="144"/>
                  </a:lnTo>
                  <a:lnTo>
                    <a:pt x="12" y="144"/>
                  </a:lnTo>
                  <a:lnTo>
                    <a:pt x="13" y="144"/>
                  </a:lnTo>
                  <a:lnTo>
                    <a:pt x="13" y="144"/>
                  </a:lnTo>
                  <a:lnTo>
                    <a:pt x="16" y="143"/>
                  </a:lnTo>
                  <a:lnTo>
                    <a:pt x="16" y="143"/>
                  </a:lnTo>
                  <a:lnTo>
                    <a:pt x="18" y="143"/>
                  </a:lnTo>
                  <a:lnTo>
                    <a:pt x="19" y="141"/>
                  </a:lnTo>
                  <a:lnTo>
                    <a:pt x="21" y="140"/>
                  </a:lnTo>
                  <a:lnTo>
                    <a:pt x="21" y="139"/>
                  </a:lnTo>
                  <a:lnTo>
                    <a:pt x="24" y="137"/>
                  </a:lnTo>
                  <a:lnTo>
                    <a:pt x="24" y="136"/>
                  </a:lnTo>
                  <a:lnTo>
                    <a:pt x="25" y="133"/>
                  </a:lnTo>
                  <a:lnTo>
                    <a:pt x="25" y="130"/>
                  </a:lnTo>
                  <a:lnTo>
                    <a:pt x="25" y="127"/>
                  </a:lnTo>
                  <a:lnTo>
                    <a:pt x="27" y="124"/>
                  </a:lnTo>
                  <a:lnTo>
                    <a:pt x="27" y="121"/>
                  </a:lnTo>
                  <a:lnTo>
                    <a:pt x="27" y="88"/>
                  </a:lnTo>
                  <a:lnTo>
                    <a:pt x="28" y="86"/>
                  </a:lnTo>
                  <a:lnTo>
                    <a:pt x="28" y="86"/>
                  </a:lnTo>
                  <a:lnTo>
                    <a:pt x="29" y="85"/>
                  </a:lnTo>
                  <a:lnTo>
                    <a:pt x="29" y="146"/>
                  </a:lnTo>
                  <a:lnTo>
                    <a:pt x="3" y="146"/>
                  </a:lnTo>
                  <a:lnTo>
                    <a:pt x="3" y="157"/>
                  </a:lnTo>
                  <a:lnTo>
                    <a:pt x="124" y="157"/>
                  </a:lnTo>
                  <a:lnTo>
                    <a:pt x="124" y="146"/>
                  </a:lnTo>
                  <a:lnTo>
                    <a:pt x="99" y="146"/>
                  </a:lnTo>
                  <a:lnTo>
                    <a:pt x="99" y="6"/>
                  </a:lnTo>
                  <a:lnTo>
                    <a:pt x="98" y="5"/>
                  </a:lnTo>
                  <a:lnTo>
                    <a:pt x="98" y="3"/>
                  </a:lnTo>
                  <a:lnTo>
                    <a:pt x="98" y="3"/>
                  </a:lnTo>
                  <a:lnTo>
                    <a:pt x="96" y="2"/>
                  </a:lnTo>
                  <a:lnTo>
                    <a:pt x="95" y="0"/>
                  </a:lnTo>
                  <a:lnTo>
                    <a:pt x="93" y="0"/>
                  </a:lnTo>
                  <a:lnTo>
                    <a:pt x="92" y="0"/>
                  </a:lnTo>
                  <a:lnTo>
                    <a:pt x="35" y="0"/>
                  </a:lnTo>
                  <a:lnTo>
                    <a:pt x="34" y="0"/>
                  </a:lnTo>
                  <a:lnTo>
                    <a:pt x="32" y="0"/>
                  </a:lnTo>
                  <a:lnTo>
                    <a:pt x="31" y="2"/>
                  </a:lnTo>
                  <a:lnTo>
                    <a:pt x="31" y="3"/>
                  </a:lnTo>
                  <a:lnTo>
                    <a:pt x="31" y="5"/>
                  </a:lnTo>
                  <a:lnTo>
                    <a:pt x="29" y="6"/>
                  </a:lnTo>
                  <a:lnTo>
                    <a:pt x="29" y="18"/>
                  </a:lnTo>
                  <a:lnTo>
                    <a:pt x="28" y="18"/>
                  </a:lnTo>
                  <a:lnTo>
                    <a:pt x="28" y="19"/>
                  </a:lnTo>
                  <a:lnTo>
                    <a:pt x="28" y="19"/>
                  </a:lnTo>
                  <a:lnTo>
                    <a:pt x="27" y="19"/>
                  </a:lnTo>
                  <a:lnTo>
                    <a:pt x="25" y="21"/>
                  </a:lnTo>
                  <a:lnTo>
                    <a:pt x="25" y="21"/>
                  </a:lnTo>
                  <a:lnTo>
                    <a:pt x="25" y="22"/>
                  </a:lnTo>
                  <a:lnTo>
                    <a:pt x="24" y="22"/>
                  </a:lnTo>
                  <a:lnTo>
                    <a:pt x="24" y="22"/>
                  </a:lnTo>
                  <a:lnTo>
                    <a:pt x="22" y="24"/>
                  </a:lnTo>
                  <a:lnTo>
                    <a:pt x="21" y="24"/>
                  </a:lnTo>
                  <a:lnTo>
                    <a:pt x="21" y="25"/>
                  </a:lnTo>
                  <a:lnTo>
                    <a:pt x="21" y="25"/>
                  </a:lnTo>
                  <a:lnTo>
                    <a:pt x="19" y="25"/>
                  </a:lnTo>
                  <a:lnTo>
                    <a:pt x="19" y="27"/>
                  </a:lnTo>
                  <a:lnTo>
                    <a:pt x="18" y="27"/>
                  </a:lnTo>
                  <a:lnTo>
                    <a:pt x="18" y="27"/>
                  </a:lnTo>
                  <a:lnTo>
                    <a:pt x="18" y="28"/>
                  </a:lnTo>
                  <a:lnTo>
                    <a:pt x="16" y="28"/>
                  </a:lnTo>
                  <a:lnTo>
                    <a:pt x="16" y="30"/>
                  </a:lnTo>
                  <a:lnTo>
                    <a:pt x="15" y="30"/>
                  </a:lnTo>
                  <a:lnTo>
                    <a:pt x="13" y="31"/>
                  </a:lnTo>
                  <a:lnTo>
                    <a:pt x="13" y="35"/>
                  </a:lnTo>
                  <a:lnTo>
                    <a:pt x="13" y="43"/>
                  </a:lnTo>
                  <a:lnTo>
                    <a:pt x="13" y="47"/>
                  </a:lnTo>
                  <a:lnTo>
                    <a:pt x="13" y="83"/>
                  </a:lnTo>
                  <a:lnTo>
                    <a:pt x="13" y="85"/>
                  </a:lnTo>
                  <a:lnTo>
                    <a:pt x="13" y="86"/>
                  </a:lnTo>
                  <a:lnTo>
                    <a:pt x="13" y="89"/>
                  </a:lnTo>
                  <a:lnTo>
                    <a:pt x="13" y="91"/>
                  </a:lnTo>
                  <a:lnTo>
                    <a:pt x="13" y="94"/>
                  </a:lnTo>
                  <a:lnTo>
                    <a:pt x="12" y="96"/>
                  </a:lnTo>
                  <a:lnTo>
                    <a:pt x="11" y="98"/>
                  </a:lnTo>
                  <a:lnTo>
                    <a:pt x="9" y="101"/>
                  </a:lnTo>
                  <a:lnTo>
                    <a:pt x="8" y="104"/>
                  </a:lnTo>
                  <a:lnTo>
                    <a:pt x="6" y="107"/>
                  </a:lnTo>
                  <a:lnTo>
                    <a:pt x="5" y="110"/>
                  </a:lnTo>
                  <a:lnTo>
                    <a:pt x="3" y="114"/>
                  </a:lnTo>
                  <a:lnTo>
                    <a:pt x="3" y="117"/>
                  </a:lnTo>
                  <a:lnTo>
                    <a:pt x="2" y="118"/>
                  </a:lnTo>
                  <a:lnTo>
                    <a:pt x="0" y="121"/>
                  </a:lnTo>
                  <a:close/>
                  <a:moveTo>
                    <a:pt x="38" y="18"/>
                  </a:moveTo>
                  <a:lnTo>
                    <a:pt x="38" y="15"/>
                  </a:lnTo>
                  <a:lnTo>
                    <a:pt x="38" y="14"/>
                  </a:lnTo>
                  <a:lnTo>
                    <a:pt x="40" y="12"/>
                  </a:lnTo>
                  <a:lnTo>
                    <a:pt x="41" y="12"/>
                  </a:lnTo>
                  <a:lnTo>
                    <a:pt x="43" y="11"/>
                  </a:lnTo>
                  <a:lnTo>
                    <a:pt x="44" y="11"/>
                  </a:lnTo>
                  <a:lnTo>
                    <a:pt x="83" y="11"/>
                  </a:lnTo>
                  <a:lnTo>
                    <a:pt x="85" y="11"/>
                  </a:lnTo>
                  <a:lnTo>
                    <a:pt x="86" y="12"/>
                  </a:lnTo>
                  <a:lnTo>
                    <a:pt x="88" y="12"/>
                  </a:lnTo>
                  <a:lnTo>
                    <a:pt x="88" y="14"/>
                  </a:lnTo>
                  <a:lnTo>
                    <a:pt x="89" y="15"/>
                  </a:lnTo>
                  <a:lnTo>
                    <a:pt x="89" y="18"/>
                  </a:lnTo>
                  <a:lnTo>
                    <a:pt x="89" y="43"/>
                  </a:lnTo>
                  <a:lnTo>
                    <a:pt x="89" y="44"/>
                  </a:lnTo>
                  <a:lnTo>
                    <a:pt x="88" y="46"/>
                  </a:lnTo>
                  <a:lnTo>
                    <a:pt x="88" y="47"/>
                  </a:lnTo>
                  <a:lnTo>
                    <a:pt x="86" y="48"/>
                  </a:lnTo>
                  <a:lnTo>
                    <a:pt x="85" y="50"/>
                  </a:lnTo>
                  <a:lnTo>
                    <a:pt x="83" y="50"/>
                  </a:lnTo>
                  <a:lnTo>
                    <a:pt x="44" y="50"/>
                  </a:lnTo>
                  <a:lnTo>
                    <a:pt x="43" y="50"/>
                  </a:lnTo>
                  <a:lnTo>
                    <a:pt x="41" y="48"/>
                  </a:lnTo>
                  <a:lnTo>
                    <a:pt x="40" y="47"/>
                  </a:lnTo>
                  <a:lnTo>
                    <a:pt x="38" y="46"/>
                  </a:lnTo>
                  <a:lnTo>
                    <a:pt x="38" y="44"/>
                  </a:lnTo>
                  <a:lnTo>
                    <a:pt x="38" y="43"/>
                  </a:lnTo>
                  <a:lnTo>
                    <a:pt x="38" y="18"/>
                  </a:lnTo>
                  <a:close/>
                  <a:moveTo>
                    <a:pt x="6" y="125"/>
                  </a:moveTo>
                  <a:lnTo>
                    <a:pt x="8" y="124"/>
                  </a:lnTo>
                  <a:lnTo>
                    <a:pt x="8" y="123"/>
                  </a:lnTo>
                  <a:lnTo>
                    <a:pt x="8" y="121"/>
                  </a:lnTo>
                  <a:lnTo>
                    <a:pt x="8" y="118"/>
                  </a:lnTo>
                  <a:lnTo>
                    <a:pt x="8" y="117"/>
                  </a:lnTo>
                  <a:lnTo>
                    <a:pt x="9" y="114"/>
                  </a:lnTo>
                  <a:lnTo>
                    <a:pt x="11" y="112"/>
                  </a:lnTo>
                  <a:lnTo>
                    <a:pt x="11" y="110"/>
                  </a:lnTo>
                  <a:lnTo>
                    <a:pt x="12" y="107"/>
                  </a:lnTo>
                  <a:lnTo>
                    <a:pt x="13" y="105"/>
                  </a:lnTo>
                  <a:lnTo>
                    <a:pt x="15" y="102"/>
                  </a:lnTo>
                  <a:lnTo>
                    <a:pt x="18" y="94"/>
                  </a:lnTo>
                  <a:lnTo>
                    <a:pt x="19" y="88"/>
                  </a:lnTo>
                  <a:lnTo>
                    <a:pt x="18" y="85"/>
                  </a:lnTo>
                  <a:lnTo>
                    <a:pt x="18" y="54"/>
                  </a:lnTo>
                  <a:lnTo>
                    <a:pt x="27" y="54"/>
                  </a:lnTo>
                  <a:lnTo>
                    <a:pt x="27" y="48"/>
                  </a:lnTo>
                  <a:lnTo>
                    <a:pt x="27" y="40"/>
                  </a:lnTo>
                  <a:lnTo>
                    <a:pt x="27" y="34"/>
                  </a:lnTo>
                  <a:lnTo>
                    <a:pt x="27" y="32"/>
                  </a:lnTo>
                  <a:lnTo>
                    <a:pt x="27" y="30"/>
                  </a:lnTo>
                  <a:lnTo>
                    <a:pt x="28" y="30"/>
                  </a:lnTo>
                  <a:lnTo>
                    <a:pt x="28" y="28"/>
                  </a:lnTo>
                  <a:lnTo>
                    <a:pt x="29" y="28"/>
                  </a:lnTo>
                  <a:lnTo>
                    <a:pt x="29" y="76"/>
                  </a:lnTo>
                  <a:lnTo>
                    <a:pt x="27" y="76"/>
                  </a:lnTo>
                  <a:lnTo>
                    <a:pt x="24" y="79"/>
                  </a:lnTo>
                  <a:lnTo>
                    <a:pt x="22" y="80"/>
                  </a:lnTo>
                  <a:lnTo>
                    <a:pt x="21" y="82"/>
                  </a:lnTo>
                  <a:lnTo>
                    <a:pt x="21" y="117"/>
                  </a:lnTo>
                  <a:lnTo>
                    <a:pt x="21" y="120"/>
                  </a:lnTo>
                  <a:lnTo>
                    <a:pt x="21" y="123"/>
                  </a:lnTo>
                  <a:lnTo>
                    <a:pt x="21" y="124"/>
                  </a:lnTo>
                  <a:lnTo>
                    <a:pt x="19" y="125"/>
                  </a:lnTo>
                  <a:lnTo>
                    <a:pt x="19" y="128"/>
                  </a:lnTo>
                  <a:lnTo>
                    <a:pt x="18" y="130"/>
                  </a:lnTo>
                  <a:lnTo>
                    <a:pt x="18" y="131"/>
                  </a:lnTo>
                  <a:lnTo>
                    <a:pt x="18" y="133"/>
                  </a:lnTo>
                  <a:lnTo>
                    <a:pt x="16" y="133"/>
                  </a:lnTo>
                  <a:lnTo>
                    <a:pt x="16" y="134"/>
                  </a:lnTo>
                  <a:lnTo>
                    <a:pt x="16" y="136"/>
                  </a:lnTo>
                  <a:lnTo>
                    <a:pt x="15" y="136"/>
                  </a:lnTo>
                  <a:lnTo>
                    <a:pt x="13" y="136"/>
                  </a:lnTo>
                  <a:lnTo>
                    <a:pt x="13" y="136"/>
                  </a:lnTo>
                  <a:lnTo>
                    <a:pt x="12" y="136"/>
                  </a:lnTo>
                  <a:lnTo>
                    <a:pt x="11" y="136"/>
                  </a:lnTo>
                  <a:lnTo>
                    <a:pt x="11" y="136"/>
                  </a:lnTo>
                  <a:lnTo>
                    <a:pt x="11" y="136"/>
                  </a:lnTo>
                  <a:lnTo>
                    <a:pt x="9" y="136"/>
                  </a:lnTo>
                  <a:lnTo>
                    <a:pt x="8" y="134"/>
                  </a:lnTo>
                  <a:lnTo>
                    <a:pt x="8" y="133"/>
                  </a:lnTo>
                  <a:lnTo>
                    <a:pt x="8" y="133"/>
                  </a:lnTo>
                  <a:lnTo>
                    <a:pt x="8" y="131"/>
                  </a:lnTo>
                  <a:lnTo>
                    <a:pt x="8" y="131"/>
                  </a:lnTo>
                  <a:lnTo>
                    <a:pt x="8" y="128"/>
                  </a:lnTo>
                  <a:lnTo>
                    <a:pt x="6" y="128"/>
                  </a:lnTo>
                  <a:lnTo>
                    <a:pt x="6"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86" name="Rectangle 584"/>
            <p:cNvSpPr>
              <a:spLocks noChangeArrowheads="1"/>
            </p:cNvSpPr>
            <p:nvPr/>
          </p:nvSpPr>
          <p:spPr bwMode="auto">
            <a:xfrm>
              <a:off x="1793" y="2538"/>
              <a:ext cx="21" cy="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87" name="Rectangle 585"/>
            <p:cNvSpPr>
              <a:spLocks noChangeArrowheads="1"/>
            </p:cNvSpPr>
            <p:nvPr/>
          </p:nvSpPr>
          <p:spPr bwMode="auto">
            <a:xfrm>
              <a:off x="2080" y="1386"/>
              <a:ext cx="16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88" name="Freeform 586"/>
            <p:cNvSpPr/>
            <p:nvPr/>
          </p:nvSpPr>
          <p:spPr bwMode="auto">
            <a:xfrm>
              <a:off x="1918" y="635"/>
              <a:ext cx="38" cy="71"/>
            </a:xfrm>
            <a:custGeom>
              <a:avLst/>
              <a:gdLst>
                <a:gd name="T0" fmla="*/ 26 w 26"/>
                <a:gd name="T1" fmla="*/ 33 h 49"/>
                <a:gd name="T2" fmla="*/ 26 w 26"/>
                <a:gd name="T3" fmla="*/ 37 h 49"/>
                <a:gd name="T4" fmla="*/ 24 w 26"/>
                <a:gd name="T5" fmla="*/ 40 h 49"/>
                <a:gd name="T6" fmla="*/ 21 w 26"/>
                <a:gd name="T7" fmla="*/ 43 h 49"/>
                <a:gd name="T8" fmla="*/ 17 w 26"/>
                <a:gd name="T9" fmla="*/ 44 h 49"/>
                <a:gd name="T10" fmla="*/ 17 w 26"/>
                <a:gd name="T11" fmla="*/ 47 h 49"/>
                <a:gd name="T12" fmla="*/ 17 w 26"/>
                <a:gd name="T13" fmla="*/ 48 h 49"/>
                <a:gd name="T14" fmla="*/ 15 w 26"/>
                <a:gd name="T15" fmla="*/ 49 h 49"/>
                <a:gd name="T16" fmla="*/ 12 w 26"/>
                <a:gd name="T17" fmla="*/ 49 h 49"/>
                <a:gd name="T18" fmla="*/ 10 w 26"/>
                <a:gd name="T19" fmla="*/ 48 h 49"/>
                <a:gd name="T20" fmla="*/ 10 w 26"/>
                <a:gd name="T21" fmla="*/ 46 h 49"/>
                <a:gd name="T22" fmla="*/ 10 w 26"/>
                <a:gd name="T23" fmla="*/ 44 h 49"/>
                <a:gd name="T24" fmla="*/ 4 w 26"/>
                <a:gd name="T25" fmla="*/ 43 h 49"/>
                <a:gd name="T26" fmla="*/ 1 w 26"/>
                <a:gd name="T27" fmla="*/ 42 h 49"/>
                <a:gd name="T28" fmla="*/ 0 w 26"/>
                <a:gd name="T29" fmla="*/ 41 h 49"/>
                <a:gd name="T30" fmla="*/ 1 w 26"/>
                <a:gd name="T31" fmla="*/ 39 h 49"/>
                <a:gd name="T32" fmla="*/ 1 w 26"/>
                <a:gd name="T33" fmla="*/ 37 h 49"/>
                <a:gd name="T34" fmla="*/ 2 w 26"/>
                <a:gd name="T35" fmla="*/ 36 h 49"/>
                <a:gd name="T36" fmla="*/ 3 w 26"/>
                <a:gd name="T37" fmla="*/ 36 h 49"/>
                <a:gd name="T38" fmla="*/ 3 w 26"/>
                <a:gd name="T39" fmla="*/ 36 h 49"/>
                <a:gd name="T40" fmla="*/ 6 w 26"/>
                <a:gd name="T41" fmla="*/ 37 h 49"/>
                <a:gd name="T42" fmla="*/ 11 w 26"/>
                <a:gd name="T43" fmla="*/ 38 h 49"/>
                <a:gd name="T44" fmla="*/ 16 w 26"/>
                <a:gd name="T45" fmla="*/ 37 h 49"/>
                <a:gd name="T46" fmla="*/ 19 w 26"/>
                <a:gd name="T47" fmla="*/ 33 h 49"/>
                <a:gd name="T48" fmla="*/ 17 w 26"/>
                <a:gd name="T49" fmla="*/ 30 h 49"/>
                <a:gd name="T50" fmla="*/ 12 w 26"/>
                <a:gd name="T51" fmla="*/ 27 h 49"/>
                <a:gd name="T52" fmla="*/ 8 w 26"/>
                <a:gd name="T53" fmla="*/ 25 h 49"/>
                <a:gd name="T54" fmla="*/ 5 w 26"/>
                <a:gd name="T55" fmla="*/ 23 h 49"/>
                <a:gd name="T56" fmla="*/ 2 w 26"/>
                <a:gd name="T57" fmla="*/ 19 h 49"/>
                <a:gd name="T58" fmla="*/ 1 w 26"/>
                <a:gd name="T59" fmla="*/ 15 h 49"/>
                <a:gd name="T60" fmla="*/ 4 w 26"/>
                <a:gd name="T61" fmla="*/ 9 h 49"/>
                <a:gd name="T62" fmla="*/ 11 w 26"/>
                <a:gd name="T63" fmla="*/ 5 h 49"/>
                <a:gd name="T64" fmla="*/ 11 w 26"/>
                <a:gd name="T65" fmla="*/ 2 h 49"/>
                <a:gd name="T66" fmla="*/ 11 w 26"/>
                <a:gd name="T67" fmla="*/ 0 h 49"/>
                <a:gd name="T68" fmla="*/ 13 w 26"/>
                <a:gd name="T69" fmla="*/ 0 h 49"/>
                <a:gd name="T70" fmla="*/ 17 w 26"/>
                <a:gd name="T71" fmla="*/ 0 h 49"/>
                <a:gd name="T72" fmla="*/ 18 w 26"/>
                <a:gd name="T73" fmla="*/ 0 h 49"/>
                <a:gd name="T74" fmla="*/ 18 w 26"/>
                <a:gd name="T75" fmla="*/ 2 h 49"/>
                <a:gd name="T76" fmla="*/ 18 w 26"/>
                <a:gd name="T77" fmla="*/ 5 h 49"/>
                <a:gd name="T78" fmla="*/ 22 w 26"/>
                <a:gd name="T79" fmla="*/ 5 h 49"/>
                <a:gd name="T80" fmla="*/ 24 w 26"/>
                <a:gd name="T81" fmla="*/ 6 h 49"/>
                <a:gd name="T82" fmla="*/ 24 w 26"/>
                <a:gd name="T83" fmla="*/ 7 h 49"/>
                <a:gd name="T84" fmla="*/ 24 w 26"/>
                <a:gd name="T85" fmla="*/ 9 h 49"/>
                <a:gd name="T86" fmla="*/ 23 w 26"/>
                <a:gd name="T87" fmla="*/ 11 h 49"/>
                <a:gd name="T88" fmla="*/ 22 w 26"/>
                <a:gd name="T89" fmla="*/ 12 h 49"/>
                <a:gd name="T90" fmla="*/ 19 w 26"/>
                <a:gd name="T91" fmla="*/ 11 h 49"/>
                <a:gd name="T92" fmla="*/ 16 w 26"/>
                <a:gd name="T93" fmla="*/ 11 h 49"/>
                <a:gd name="T94" fmla="*/ 10 w 26"/>
                <a:gd name="T95" fmla="*/ 12 h 49"/>
                <a:gd name="T96" fmla="*/ 9 w 26"/>
                <a:gd name="T97" fmla="*/ 15 h 49"/>
                <a:gd name="T98" fmla="*/ 11 w 26"/>
                <a:gd name="T99" fmla="*/ 18 h 49"/>
                <a:gd name="T100" fmla="*/ 16 w 26"/>
                <a:gd name="T101" fmla="*/ 21 h 49"/>
                <a:gd name="T102" fmla="*/ 24 w 26"/>
                <a:gd name="T103" fmla="*/ 26 h 49"/>
                <a:gd name="T104" fmla="*/ 26 w 26"/>
                <a:gd name="T105" fmla="*/ 3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 h="49">
                  <a:moveTo>
                    <a:pt x="26" y="33"/>
                  </a:moveTo>
                  <a:cubicBezTo>
                    <a:pt x="26" y="35"/>
                    <a:pt x="26" y="36"/>
                    <a:pt x="26" y="37"/>
                  </a:cubicBezTo>
                  <a:cubicBezTo>
                    <a:pt x="25" y="39"/>
                    <a:pt x="25" y="40"/>
                    <a:pt x="24" y="40"/>
                  </a:cubicBezTo>
                  <a:cubicBezTo>
                    <a:pt x="23" y="41"/>
                    <a:pt x="22" y="42"/>
                    <a:pt x="21" y="43"/>
                  </a:cubicBezTo>
                  <a:cubicBezTo>
                    <a:pt x="20" y="43"/>
                    <a:pt x="18" y="43"/>
                    <a:pt x="17" y="44"/>
                  </a:cubicBezTo>
                  <a:cubicBezTo>
                    <a:pt x="17" y="47"/>
                    <a:pt x="17" y="47"/>
                    <a:pt x="17" y="47"/>
                  </a:cubicBezTo>
                  <a:cubicBezTo>
                    <a:pt x="17" y="48"/>
                    <a:pt x="17" y="48"/>
                    <a:pt x="17" y="48"/>
                  </a:cubicBezTo>
                  <a:cubicBezTo>
                    <a:pt x="17" y="49"/>
                    <a:pt x="16" y="49"/>
                    <a:pt x="15" y="49"/>
                  </a:cubicBezTo>
                  <a:cubicBezTo>
                    <a:pt x="12" y="49"/>
                    <a:pt x="12" y="49"/>
                    <a:pt x="12" y="49"/>
                  </a:cubicBezTo>
                  <a:cubicBezTo>
                    <a:pt x="11" y="49"/>
                    <a:pt x="11" y="49"/>
                    <a:pt x="10" y="48"/>
                  </a:cubicBezTo>
                  <a:cubicBezTo>
                    <a:pt x="10" y="48"/>
                    <a:pt x="10" y="47"/>
                    <a:pt x="10" y="46"/>
                  </a:cubicBezTo>
                  <a:cubicBezTo>
                    <a:pt x="10" y="44"/>
                    <a:pt x="10" y="44"/>
                    <a:pt x="10" y="44"/>
                  </a:cubicBezTo>
                  <a:cubicBezTo>
                    <a:pt x="7" y="44"/>
                    <a:pt x="5" y="44"/>
                    <a:pt x="4" y="43"/>
                  </a:cubicBezTo>
                  <a:cubicBezTo>
                    <a:pt x="2" y="43"/>
                    <a:pt x="1" y="42"/>
                    <a:pt x="1" y="42"/>
                  </a:cubicBezTo>
                  <a:cubicBezTo>
                    <a:pt x="0" y="42"/>
                    <a:pt x="0" y="42"/>
                    <a:pt x="0" y="41"/>
                  </a:cubicBezTo>
                  <a:cubicBezTo>
                    <a:pt x="1" y="40"/>
                    <a:pt x="1" y="39"/>
                    <a:pt x="1" y="39"/>
                  </a:cubicBezTo>
                  <a:cubicBezTo>
                    <a:pt x="1" y="38"/>
                    <a:pt x="1" y="37"/>
                    <a:pt x="1" y="37"/>
                  </a:cubicBezTo>
                  <a:cubicBezTo>
                    <a:pt x="2" y="36"/>
                    <a:pt x="2" y="36"/>
                    <a:pt x="2" y="36"/>
                  </a:cubicBezTo>
                  <a:cubicBezTo>
                    <a:pt x="3" y="36"/>
                    <a:pt x="3" y="36"/>
                    <a:pt x="3" y="36"/>
                  </a:cubicBezTo>
                  <a:cubicBezTo>
                    <a:pt x="3" y="36"/>
                    <a:pt x="3" y="36"/>
                    <a:pt x="3" y="36"/>
                  </a:cubicBezTo>
                  <a:cubicBezTo>
                    <a:pt x="4" y="37"/>
                    <a:pt x="5" y="37"/>
                    <a:pt x="6" y="37"/>
                  </a:cubicBezTo>
                  <a:cubicBezTo>
                    <a:pt x="7" y="38"/>
                    <a:pt x="9" y="38"/>
                    <a:pt x="11" y="38"/>
                  </a:cubicBezTo>
                  <a:cubicBezTo>
                    <a:pt x="13" y="38"/>
                    <a:pt x="15" y="38"/>
                    <a:pt x="16" y="37"/>
                  </a:cubicBezTo>
                  <a:cubicBezTo>
                    <a:pt x="18" y="36"/>
                    <a:pt x="19" y="35"/>
                    <a:pt x="19" y="33"/>
                  </a:cubicBezTo>
                  <a:cubicBezTo>
                    <a:pt x="19" y="32"/>
                    <a:pt x="18" y="31"/>
                    <a:pt x="17" y="30"/>
                  </a:cubicBezTo>
                  <a:cubicBezTo>
                    <a:pt x="16" y="29"/>
                    <a:pt x="14" y="28"/>
                    <a:pt x="12" y="27"/>
                  </a:cubicBezTo>
                  <a:cubicBezTo>
                    <a:pt x="11" y="26"/>
                    <a:pt x="9" y="26"/>
                    <a:pt x="8" y="25"/>
                  </a:cubicBezTo>
                  <a:cubicBezTo>
                    <a:pt x="7" y="24"/>
                    <a:pt x="6" y="24"/>
                    <a:pt x="5" y="23"/>
                  </a:cubicBezTo>
                  <a:cubicBezTo>
                    <a:pt x="4" y="22"/>
                    <a:pt x="3" y="21"/>
                    <a:pt x="2" y="19"/>
                  </a:cubicBezTo>
                  <a:cubicBezTo>
                    <a:pt x="2" y="18"/>
                    <a:pt x="1" y="17"/>
                    <a:pt x="1" y="15"/>
                  </a:cubicBezTo>
                  <a:cubicBezTo>
                    <a:pt x="1" y="13"/>
                    <a:pt x="2" y="11"/>
                    <a:pt x="4" y="9"/>
                  </a:cubicBezTo>
                  <a:cubicBezTo>
                    <a:pt x="5" y="7"/>
                    <a:pt x="8" y="6"/>
                    <a:pt x="11" y="5"/>
                  </a:cubicBezTo>
                  <a:cubicBezTo>
                    <a:pt x="11" y="2"/>
                    <a:pt x="11" y="2"/>
                    <a:pt x="11" y="2"/>
                  </a:cubicBezTo>
                  <a:cubicBezTo>
                    <a:pt x="11" y="1"/>
                    <a:pt x="11" y="1"/>
                    <a:pt x="11" y="0"/>
                  </a:cubicBezTo>
                  <a:cubicBezTo>
                    <a:pt x="12" y="0"/>
                    <a:pt x="12" y="0"/>
                    <a:pt x="13" y="0"/>
                  </a:cubicBezTo>
                  <a:cubicBezTo>
                    <a:pt x="17" y="0"/>
                    <a:pt x="17" y="0"/>
                    <a:pt x="17" y="0"/>
                  </a:cubicBezTo>
                  <a:cubicBezTo>
                    <a:pt x="18" y="0"/>
                    <a:pt x="18" y="0"/>
                    <a:pt x="18" y="0"/>
                  </a:cubicBezTo>
                  <a:cubicBezTo>
                    <a:pt x="18" y="1"/>
                    <a:pt x="18" y="1"/>
                    <a:pt x="18" y="2"/>
                  </a:cubicBezTo>
                  <a:cubicBezTo>
                    <a:pt x="18" y="5"/>
                    <a:pt x="18" y="5"/>
                    <a:pt x="18" y="5"/>
                  </a:cubicBezTo>
                  <a:cubicBezTo>
                    <a:pt x="20" y="5"/>
                    <a:pt x="21" y="5"/>
                    <a:pt x="22" y="5"/>
                  </a:cubicBezTo>
                  <a:cubicBezTo>
                    <a:pt x="23" y="5"/>
                    <a:pt x="23" y="6"/>
                    <a:pt x="24" y="6"/>
                  </a:cubicBezTo>
                  <a:cubicBezTo>
                    <a:pt x="24" y="6"/>
                    <a:pt x="24" y="6"/>
                    <a:pt x="24" y="7"/>
                  </a:cubicBezTo>
                  <a:cubicBezTo>
                    <a:pt x="24" y="8"/>
                    <a:pt x="24" y="8"/>
                    <a:pt x="24" y="9"/>
                  </a:cubicBezTo>
                  <a:cubicBezTo>
                    <a:pt x="24" y="10"/>
                    <a:pt x="24" y="10"/>
                    <a:pt x="23" y="11"/>
                  </a:cubicBezTo>
                  <a:cubicBezTo>
                    <a:pt x="23" y="12"/>
                    <a:pt x="23" y="12"/>
                    <a:pt x="22" y="12"/>
                  </a:cubicBezTo>
                  <a:cubicBezTo>
                    <a:pt x="22" y="12"/>
                    <a:pt x="21" y="11"/>
                    <a:pt x="19" y="11"/>
                  </a:cubicBezTo>
                  <a:cubicBezTo>
                    <a:pt x="18" y="11"/>
                    <a:pt x="17" y="11"/>
                    <a:pt x="16" y="11"/>
                  </a:cubicBezTo>
                  <a:cubicBezTo>
                    <a:pt x="13" y="11"/>
                    <a:pt x="11" y="11"/>
                    <a:pt x="10" y="12"/>
                  </a:cubicBezTo>
                  <a:cubicBezTo>
                    <a:pt x="9" y="13"/>
                    <a:pt x="9" y="14"/>
                    <a:pt x="9" y="15"/>
                  </a:cubicBezTo>
                  <a:cubicBezTo>
                    <a:pt x="9" y="16"/>
                    <a:pt x="10" y="17"/>
                    <a:pt x="11" y="18"/>
                  </a:cubicBezTo>
                  <a:cubicBezTo>
                    <a:pt x="12" y="19"/>
                    <a:pt x="13" y="20"/>
                    <a:pt x="16" y="21"/>
                  </a:cubicBezTo>
                  <a:cubicBezTo>
                    <a:pt x="19" y="22"/>
                    <a:pt x="22" y="24"/>
                    <a:pt x="24" y="26"/>
                  </a:cubicBezTo>
                  <a:cubicBezTo>
                    <a:pt x="26" y="28"/>
                    <a:pt x="26" y="30"/>
                    <a:pt x="26"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89" name="Oval 587"/>
            <p:cNvSpPr>
              <a:spLocks noChangeArrowheads="1"/>
            </p:cNvSpPr>
            <p:nvPr/>
          </p:nvSpPr>
          <p:spPr bwMode="auto">
            <a:xfrm>
              <a:off x="1889" y="621"/>
              <a:ext cx="98" cy="98"/>
            </a:xfrm>
            <a:prstGeom prst="ellipse">
              <a:avLst/>
            </a:prstGeom>
            <a:grpFill/>
            <a:ln w="26988" cap="flat">
              <a:noFill/>
              <a:prstDash val="solid"/>
              <a:miter lim="800000"/>
            </a:ln>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90" name="Freeform 588"/>
            <p:cNvSpPr/>
            <p:nvPr/>
          </p:nvSpPr>
          <p:spPr bwMode="auto">
            <a:xfrm>
              <a:off x="1312" y="639"/>
              <a:ext cx="26" cy="48"/>
            </a:xfrm>
            <a:custGeom>
              <a:avLst/>
              <a:gdLst>
                <a:gd name="T0" fmla="*/ 18 w 18"/>
                <a:gd name="T1" fmla="*/ 22 h 33"/>
                <a:gd name="T2" fmla="*/ 17 w 18"/>
                <a:gd name="T3" fmla="*/ 25 h 33"/>
                <a:gd name="T4" fmla="*/ 16 w 18"/>
                <a:gd name="T5" fmla="*/ 27 h 33"/>
                <a:gd name="T6" fmla="*/ 14 w 18"/>
                <a:gd name="T7" fmla="*/ 29 h 33"/>
                <a:gd name="T8" fmla="*/ 11 w 18"/>
                <a:gd name="T9" fmla="*/ 30 h 33"/>
                <a:gd name="T10" fmla="*/ 11 w 18"/>
                <a:gd name="T11" fmla="*/ 32 h 33"/>
                <a:gd name="T12" fmla="*/ 11 w 18"/>
                <a:gd name="T13" fmla="*/ 33 h 33"/>
                <a:gd name="T14" fmla="*/ 10 w 18"/>
                <a:gd name="T15" fmla="*/ 33 h 33"/>
                <a:gd name="T16" fmla="*/ 8 w 18"/>
                <a:gd name="T17" fmla="*/ 33 h 33"/>
                <a:gd name="T18" fmla="*/ 7 w 18"/>
                <a:gd name="T19" fmla="*/ 33 h 33"/>
                <a:gd name="T20" fmla="*/ 6 w 18"/>
                <a:gd name="T21" fmla="*/ 31 h 33"/>
                <a:gd name="T22" fmla="*/ 6 w 18"/>
                <a:gd name="T23" fmla="*/ 30 h 33"/>
                <a:gd name="T24" fmla="*/ 2 w 18"/>
                <a:gd name="T25" fmla="*/ 29 h 33"/>
                <a:gd name="T26" fmla="*/ 0 w 18"/>
                <a:gd name="T27" fmla="*/ 28 h 33"/>
                <a:gd name="T28" fmla="*/ 0 w 18"/>
                <a:gd name="T29" fmla="*/ 28 h 33"/>
                <a:gd name="T30" fmla="*/ 0 w 18"/>
                <a:gd name="T31" fmla="*/ 26 h 33"/>
                <a:gd name="T32" fmla="*/ 1 w 18"/>
                <a:gd name="T33" fmla="*/ 25 h 33"/>
                <a:gd name="T34" fmla="*/ 1 w 18"/>
                <a:gd name="T35" fmla="*/ 25 h 33"/>
                <a:gd name="T36" fmla="*/ 2 w 18"/>
                <a:gd name="T37" fmla="*/ 25 h 33"/>
                <a:gd name="T38" fmla="*/ 2 w 18"/>
                <a:gd name="T39" fmla="*/ 25 h 33"/>
                <a:gd name="T40" fmla="*/ 4 w 18"/>
                <a:gd name="T41" fmla="*/ 25 h 33"/>
                <a:gd name="T42" fmla="*/ 7 w 18"/>
                <a:gd name="T43" fmla="*/ 26 h 33"/>
                <a:gd name="T44" fmla="*/ 11 w 18"/>
                <a:gd name="T45" fmla="*/ 25 h 33"/>
                <a:gd name="T46" fmla="*/ 12 w 18"/>
                <a:gd name="T47" fmla="*/ 23 h 33"/>
                <a:gd name="T48" fmla="*/ 11 w 18"/>
                <a:gd name="T49" fmla="*/ 20 h 33"/>
                <a:gd name="T50" fmla="*/ 8 w 18"/>
                <a:gd name="T51" fmla="*/ 18 h 33"/>
                <a:gd name="T52" fmla="*/ 5 w 18"/>
                <a:gd name="T53" fmla="*/ 17 h 33"/>
                <a:gd name="T54" fmla="*/ 3 w 18"/>
                <a:gd name="T55" fmla="*/ 16 h 33"/>
                <a:gd name="T56" fmla="*/ 1 w 18"/>
                <a:gd name="T57" fmla="*/ 13 h 33"/>
                <a:gd name="T58" fmla="*/ 1 w 18"/>
                <a:gd name="T59" fmla="*/ 10 h 33"/>
                <a:gd name="T60" fmla="*/ 2 w 18"/>
                <a:gd name="T61" fmla="*/ 6 h 33"/>
                <a:gd name="T62" fmla="*/ 7 w 18"/>
                <a:gd name="T63" fmla="*/ 4 h 33"/>
                <a:gd name="T64" fmla="*/ 7 w 18"/>
                <a:gd name="T65" fmla="*/ 2 h 33"/>
                <a:gd name="T66" fmla="*/ 7 w 18"/>
                <a:gd name="T67" fmla="*/ 1 h 33"/>
                <a:gd name="T68" fmla="*/ 9 w 18"/>
                <a:gd name="T69" fmla="*/ 0 h 33"/>
                <a:gd name="T70" fmla="*/ 11 w 18"/>
                <a:gd name="T71" fmla="*/ 0 h 33"/>
                <a:gd name="T72" fmla="*/ 12 w 18"/>
                <a:gd name="T73" fmla="*/ 1 h 33"/>
                <a:gd name="T74" fmla="*/ 12 w 18"/>
                <a:gd name="T75" fmla="*/ 2 h 33"/>
                <a:gd name="T76" fmla="*/ 12 w 18"/>
                <a:gd name="T77" fmla="*/ 4 h 33"/>
                <a:gd name="T78" fmla="*/ 14 w 18"/>
                <a:gd name="T79" fmla="*/ 4 h 33"/>
                <a:gd name="T80" fmla="*/ 16 w 18"/>
                <a:gd name="T81" fmla="*/ 4 h 33"/>
                <a:gd name="T82" fmla="*/ 16 w 18"/>
                <a:gd name="T83" fmla="*/ 5 h 33"/>
                <a:gd name="T84" fmla="*/ 16 w 18"/>
                <a:gd name="T85" fmla="*/ 7 h 33"/>
                <a:gd name="T86" fmla="*/ 15 w 18"/>
                <a:gd name="T87" fmla="*/ 8 h 33"/>
                <a:gd name="T88" fmla="*/ 15 w 18"/>
                <a:gd name="T89" fmla="*/ 8 h 33"/>
                <a:gd name="T90" fmla="*/ 13 w 18"/>
                <a:gd name="T91" fmla="*/ 8 h 33"/>
                <a:gd name="T92" fmla="*/ 10 w 18"/>
                <a:gd name="T93" fmla="*/ 8 h 33"/>
                <a:gd name="T94" fmla="*/ 7 w 18"/>
                <a:gd name="T95" fmla="*/ 8 h 33"/>
                <a:gd name="T96" fmla="*/ 6 w 18"/>
                <a:gd name="T97" fmla="*/ 10 h 33"/>
                <a:gd name="T98" fmla="*/ 7 w 18"/>
                <a:gd name="T99" fmla="*/ 13 h 33"/>
                <a:gd name="T100" fmla="*/ 10 w 18"/>
                <a:gd name="T101" fmla="*/ 14 h 33"/>
                <a:gd name="T102" fmla="*/ 16 w 18"/>
                <a:gd name="T103" fmla="*/ 18 h 33"/>
                <a:gd name="T104" fmla="*/ 18 w 18"/>
                <a:gd name="T105"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 h="33">
                  <a:moveTo>
                    <a:pt x="18" y="22"/>
                  </a:moveTo>
                  <a:cubicBezTo>
                    <a:pt x="18" y="24"/>
                    <a:pt x="17" y="25"/>
                    <a:pt x="17" y="25"/>
                  </a:cubicBezTo>
                  <a:cubicBezTo>
                    <a:pt x="17" y="26"/>
                    <a:pt x="16" y="27"/>
                    <a:pt x="16" y="27"/>
                  </a:cubicBezTo>
                  <a:cubicBezTo>
                    <a:pt x="15" y="28"/>
                    <a:pt x="15" y="28"/>
                    <a:pt x="14" y="29"/>
                  </a:cubicBezTo>
                  <a:cubicBezTo>
                    <a:pt x="13" y="29"/>
                    <a:pt x="12" y="29"/>
                    <a:pt x="11" y="30"/>
                  </a:cubicBezTo>
                  <a:cubicBezTo>
                    <a:pt x="11" y="32"/>
                    <a:pt x="11" y="32"/>
                    <a:pt x="11" y="32"/>
                  </a:cubicBezTo>
                  <a:cubicBezTo>
                    <a:pt x="11" y="32"/>
                    <a:pt x="11" y="33"/>
                    <a:pt x="11" y="33"/>
                  </a:cubicBezTo>
                  <a:cubicBezTo>
                    <a:pt x="11" y="33"/>
                    <a:pt x="11" y="33"/>
                    <a:pt x="10" y="33"/>
                  </a:cubicBezTo>
                  <a:cubicBezTo>
                    <a:pt x="8" y="33"/>
                    <a:pt x="8" y="33"/>
                    <a:pt x="8" y="33"/>
                  </a:cubicBezTo>
                  <a:cubicBezTo>
                    <a:pt x="7" y="33"/>
                    <a:pt x="7" y="33"/>
                    <a:pt x="7" y="33"/>
                  </a:cubicBezTo>
                  <a:cubicBezTo>
                    <a:pt x="7" y="32"/>
                    <a:pt x="6" y="32"/>
                    <a:pt x="6" y="31"/>
                  </a:cubicBezTo>
                  <a:cubicBezTo>
                    <a:pt x="6" y="30"/>
                    <a:pt x="6" y="30"/>
                    <a:pt x="6" y="30"/>
                  </a:cubicBezTo>
                  <a:cubicBezTo>
                    <a:pt x="5" y="30"/>
                    <a:pt x="4" y="30"/>
                    <a:pt x="2" y="29"/>
                  </a:cubicBezTo>
                  <a:cubicBezTo>
                    <a:pt x="1" y="29"/>
                    <a:pt x="1" y="29"/>
                    <a:pt x="0" y="28"/>
                  </a:cubicBezTo>
                  <a:cubicBezTo>
                    <a:pt x="0" y="28"/>
                    <a:pt x="0" y="28"/>
                    <a:pt x="0" y="28"/>
                  </a:cubicBezTo>
                  <a:cubicBezTo>
                    <a:pt x="0" y="27"/>
                    <a:pt x="0" y="27"/>
                    <a:pt x="0" y="26"/>
                  </a:cubicBezTo>
                  <a:cubicBezTo>
                    <a:pt x="1" y="26"/>
                    <a:pt x="1" y="25"/>
                    <a:pt x="1" y="25"/>
                  </a:cubicBezTo>
                  <a:cubicBezTo>
                    <a:pt x="1" y="25"/>
                    <a:pt x="1" y="24"/>
                    <a:pt x="1" y="25"/>
                  </a:cubicBezTo>
                  <a:cubicBezTo>
                    <a:pt x="2" y="25"/>
                    <a:pt x="2" y="25"/>
                    <a:pt x="2" y="25"/>
                  </a:cubicBezTo>
                  <a:cubicBezTo>
                    <a:pt x="2" y="25"/>
                    <a:pt x="2" y="25"/>
                    <a:pt x="2" y="25"/>
                  </a:cubicBezTo>
                  <a:cubicBezTo>
                    <a:pt x="2" y="25"/>
                    <a:pt x="3" y="25"/>
                    <a:pt x="4" y="25"/>
                  </a:cubicBezTo>
                  <a:cubicBezTo>
                    <a:pt x="5" y="26"/>
                    <a:pt x="6" y="26"/>
                    <a:pt x="7" y="26"/>
                  </a:cubicBezTo>
                  <a:cubicBezTo>
                    <a:pt x="9" y="26"/>
                    <a:pt x="10" y="25"/>
                    <a:pt x="11" y="25"/>
                  </a:cubicBezTo>
                  <a:cubicBezTo>
                    <a:pt x="12" y="25"/>
                    <a:pt x="12" y="24"/>
                    <a:pt x="12" y="23"/>
                  </a:cubicBezTo>
                  <a:cubicBezTo>
                    <a:pt x="12" y="22"/>
                    <a:pt x="12" y="21"/>
                    <a:pt x="11" y="20"/>
                  </a:cubicBezTo>
                  <a:cubicBezTo>
                    <a:pt x="11" y="20"/>
                    <a:pt x="10" y="19"/>
                    <a:pt x="8" y="18"/>
                  </a:cubicBezTo>
                  <a:cubicBezTo>
                    <a:pt x="7" y="18"/>
                    <a:pt x="6" y="18"/>
                    <a:pt x="5" y="17"/>
                  </a:cubicBezTo>
                  <a:cubicBezTo>
                    <a:pt x="4" y="17"/>
                    <a:pt x="4" y="16"/>
                    <a:pt x="3" y="16"/>
                  </a:cubicBezTo>
                  <a:cubicBezTo>
                    <a:pt x="2" y="15"/>
                    <a:pt x="2" y="14"/>
                    <a:pt x="1" y="13"/>
                  </a:cubicBezTo>
                  <a:cubicBezTo>
                    <a:pt x="1" y="13"/>
                    <a:pt x="1" y="12"/>
                    <a:pt x="1" y="10"/>
                  </a:cubicBezTo>
                  <a:cubicBezTo>
                    <a:pt x="1" y="9"/>
                    <a:pt x="1" y="8"/>
                    <a:pt x="2" y="6"/>
                  </a:cubicBezTo>
                  <a:cubicBezTo>
                    <a:pt x="3" y="5"/>
                    <a:pt x="5" y="4"/>
                    <a:pt x="7" y="4"/>
                  </a:cubicBezTo>
                  <a:cubicBezTo>
                    <a:pt x="7" y="2"/>
                    <a:pt x="7" y="2"/>
                    <a:pt x="7" y="2"/>
                  </a:cubicBezTo>
                  <a:cubicBezTo>
                    <a:pt x="7" y="1"/>
                    <a:pt x="7" y="1"/>
                    <a:pt x="7" y="1"/>
                  </a:cubicBezTo>
                  <a:cubicBezTo>
                    <a:pt x="8" y="0"/>
                    <a:pt x="8" y="0"/>
                    <a:pt x="9" y="0"/>
                  </a:cubicBezTo>
                  <a:cubicBezTo>
                    <a:pt x="11" y="0"/>
                    <a:pt x="11" y="0"/>
                    <a:pt x="11" y="0"/>
                  </a:cubicBezTo>
                  <a:cubicBezTo>
                    <a:pt x="12" y="0"/>
                    <a:pt x="12" y="0"/>
                    <a:pt x="12" y="1"/>
                  </a:cubicBezTo>
                  <a:cubicBezTo>
                    <a:pt x="12" y="1"/>
                    <a:pt x="12" y="1"/>
                    <a:pt x="12" y="2"/>
                  </a:cubicBezTo>
                  <a:cubicBezTo>
                    <a:pt x="12" y="4"/>
                    <a:pt x="12" y="4"/>
                    <a:pt x="12" y="4"/>
                  </a:cubicBezTo>
                  <a:cubicBezTo>
                    <a:pt x="13" y="4"/>
                    <a:pt x="14" y="4"/>
                    <a:pt x="14" y="4"/>
                  </a:cubicBezTo>
                  <a:cubicBezTo>
                    <a:pt x="15" y="4"/>
                    <a:pt x="15" y="4"/>
                    <a:pt x="16" y="4"/>
                  </a:cubicBezTo>
                  <a:cubicBezTo>
                    <a:pt x="16" y="4"/>
                    <a:pt x="16" y="5"/>
                    <a:pt x="16" y="5"/>
                  </a:cubicBezTo>
                  <a:cubicBezTo>
                    <a:pt x="16" y="6"/>
                    <a:pt x="16" y="6"/>
                    <a:pt x="16" y="7"/>
                  </a:cubicBezTo>
                  <a:cubicBezTo>
                    <a:pt x="16" y="7"/>
                    <a:pt x="16" y="7"/>
                    <a:pt x="15" y="8"/>
                  </a:cubicBezTo>
                  <a:cubicBezTo>
                    <a:pt x="15" y="8"/>
                    <a:pt x="15" y="8"/>
                    <a:pt x="15" y="8"/>
                  </a:cubicBezTo>
                  <a:cubicBezTo>
                    <a:pt x="14" y="8"/>
                    <a:pt x="14" y="8"/>
                    <a:pt x="13" y="8"/>
                  </a:cubicBezTo>
                  <a:cubicBezTo>
                    <a:pt x="12" y="8"/>
                    <a:pt x="11" y="8"/>
                    <a:pt x="10" y="8"/>
                  </a:cubicBezTo>
                  <a:cubicBezTo>
                    <a:pt x="9" y="8"/>
                    <a:pt x="7" y="8"/>
                    <a:pt x="7" y="8"/>
                  </a:cubicBezTo>
                  <a:cubicBezTo>
                    <a:pt x="6" y="9"/>
                    <a:pt x="6" y="10"/>
                    <a:pt x="6" y="10"/>
                  </a:cubicBezTo>
                  <a:cubicBezTo>
                    <a:pt x="6" y="11"/>
                    <a:pt x="6" y="12"/>
                    <a:pt x="7" y="13"/>
                  </a:cubicBezTo>
                  <a:cubicBezTo>
                    <a:pt x="8" y="13"/>
                    <a:pt x="9" y="14"/>
                    <a:pt x="10" y="14"/>
                  </a:cubicBezTo>
                  <a:cubicBezTo>
                    <a:pt x="13" y="15"/>
                    <a:pt x="14" y="16"/>
                    <a:pt x="16" y="18"/>
                  </a:cubicBezTo>
                  <a:cubicBezTo>
                    <a:pt x="17" y="19"/>
                    <a:pt x="18" y="21"/>
                    <a:pt x="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91" name="Oval 589"/>
            <p:cNvSpPr>
              <a:spLocks noChangeArrowheads="1"/>
            </p:cNvSpPr>
            <p:nvPr/>
          </p:nvSpPr>
          <p:spPr bwMode="auto">
            <a:xfrm>
              <a:off x="1291" y="630"/>
              <a:ext cx="66" cy="66"/>
            </a:xfrm>
            <a:prstGeom prst="ellipse">
              <a:avLst/>
            </a:prstGeom>
            <a:grpFill/>
            <a:ln w="26988" cap="flat">
              <a:noFill/>
              <a:prstDash val="solid"/>
              <a:miter lim="800000"/>
            </a:ln>
          </p:spPr>
          <p:txBody>
            <a:bodyPr vert="horz" wrap="square" lIns="91440" tIns="45720" rIns="91440" bIns="45720" numCol="1" anchor="t" anchorCtr="0" compatLnSpc="1"/>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grpSp>
      <p:sp>
        <p:nvSpPr>
          <p:cNvPr id="601" name="Content Placeholder 2"/>
          <p:cNvSpPr txBox="1"/>
          <p:nvPr/>
        </p:nvSpPr>
        <p:spPr>
          <a:xfrm>
            <a:off x="5674360" y="3159760"/>
            <a:ext cx="5170170" cy="18719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087755" rtl="0" eaLnBrk="1" fontAlgn="auto" latinLnBrk="0" hangingPunct="1">
              <a:lnSpc>
                <a:spcPct val="150000"/>
              </a:lnSpc>
              <a:spcBef>
                <a:spcPts val="0"/>
              </a:spcBef>
              <a:spcAft>
                <a:spcPts val="0"/>
              </a:spcAft>
              <a:buClrTx/>
              <a:buSzTx/>
              <a:buFont typeface="Arial" panose="020B0604020202020204" pitchFamily="34" charset="0"/>
              <a:buNone/>
              <a:defRPr/>
            </a:pPr>
            <a:r>
              <a:rPr kumimoji="0"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mn-cs"/>
              </a:rPr>
              <a:t>机构媒体、内容电商、内容类公司、自媒体等获得相关社会机构资质认证，或在相关领域有一定影响力的内容创作者并要求非淘宝平台卖家账号，发布文章内容符合淘宝头条定位及标准</a:t>
            </a:r>
            <a:r>
              <a:rPr kumimoji="0" lang="zh-CN" altLang="en-US"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mn-cs"/>
              </a:rPr>
              <a:t>。</a:t>
            </a:r>
            <a:endParaRPr kumimoji="0" lang="en-US" altLang="zh-CN"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602" name="文本框 601"/>
          <p:cNvSpPr txBox="1"/>
          <p:nvPr/>
        </p:nvSpPr>
        <p:spPr>
          <a:xfrm>
            <a:off x="5674360" y="2466975"/>
            <a:ext cx="2870200" cy="429895"/>
          </a:xfrm>
          <a:prstGeom prst="rect">
            <a:avLst/>
          </a:prstGeom>
          <a:noFill/>
        </p:spPr>
        <p:txBody>
          <a:bodyPr wrap="square" rtlCol="0">
            <a:spAutoFit/>
          </a:bodyPr>
          <a:lstStyle/>
          <a:p>
            <a:pPr marR="0" defTabSz="685165" eaLnBrk="1" fontAlgn="auto" hangingPunct="1">
              <a:spcBef>
                <a:spcPts val="0"/>
              </a:spcBef>
              <a:spcAft>
                <a:spcPts val="0"/>
              </a:spcAft>
              <a:buClrTx/>
              <a:buSzTx/>
              <a:buFontTx/>
              <a:buNone/>
              <a:defRPr/>
            </a:pPr>
            <a:r>
              <a:rPr kumimoji="0" lang="zh-CN" altLang="en-US" sz="2200" b="1" kern="1200" cap="none" spc="0" normalizeH="0" baseline="0" noProof="0" dirty="0" smtClean="0">
                <a:solidFill>
                  <a:schemeClr val="tx1">
                    <a:lumMod val="95000"/>
                    <a:lumOff val="5000"/>
                  </a:schemeClr>
                </a:solidFill>
                <a:latin typeface="+mn-lt"/>
                <a:ea typeface="+mn-ea"/>
                <a:cs typeface="+mn-cs"/>
              </a:rPr>
              <a:t>淘宝头条的准入对象</a:t>
            </a:r>
            <a:endParaRPr kumimoji="0" lang="zh-CN" altLang="en-US" sz="2200" b="1" kern="1200" cap="none" spc="0" normalizeH="0" baseline="0" noProof="0" dirty="0" smtClean="0">
              <a:solidFill>
                <a:schemeClr val="tx1">
                  <a:lumMod val="95000"/>
                  <a:lumOff val="5000"/>
                </a:schemeClr>
              </a:solidFill>
              <a:latin typeface="+mn-lt"/>
              <a:ea typeface="+mn-ea"/>
              <a:cs typeface="+mn-cs"/>
            </a:endParaRPr>
          </a:p>
        </p:txBody>
      </p:sp>
    </p:spTree>
    <p:custDataLst>
      <p:tags r:id="rId9"/>
    </p:custData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1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600"/>
                            </p:stCondLst>
                            <p:childTnLst>
                              <p:par>
                                <p:cTn id="17" presetID="2" presetClass="entr" presetSubtype="2" decel="100000" fill="hold" grpId="0" nodeType="afterEffect">
                                  <p:stCondLst>
                                    <p:cond delay="0"/>
                                  </p:stCondLst>
                                  <p:childTnLst>
                                    <p:set>
                                      <p:cBhvr>
                                        <p:cTn id="18" dur="1" fill="hold">
                                          <p:stCondLst>
                                            <p:cond delay="0"/>
                                          </p:stCondLst>
                                        </p:cTn>
                                        <p:tgtEl>
                                          <p:spTgt spid="602"/>
                                        </p:tgtEl>
                                        <p:attrNameLst>
                                          <p:attrName>style.visibility</p:attrName>
                                        </p:attrNameLst>
                                      </p:cBhvr>
                                      <p:to>
                                        <p:strVal val="visible"/>
                                      </p:to>
                                    </p:set>
                                    <p:anim calcmode="lin" valueType="num">
                                      <p:cBhvr additive="base">
                                        <p:cTn id="19" dur="500" fill="hold"/>
                                        <p:tgtEl>
                                          <p:spTgt spid="602"/>
                                        </p:tgtEl>
                                        <p:attrNameLst>
                                          <p:attrName>ppt_x</p:attrName>
                                        </p:attrNameLst>
                                      </p:cBhvr>
                                      <p:tavLst>
                                        <p:tav tm="0">
                                          <p:val>
                                            <p:strVal val="1+#ppt_w/2"/>
                                          </p:val>
                                        </p:tav>
                                        <p:tav tm="100000">
                                          <p:val>
                                            <p:strVal val="#ppt_x"/>
                                          </p:val>
                                        </p:tav>
                                      </p:tavLst>
                                    </p:anim>
                                    <p:anim calcmode="lin" valueType="num">
                                      <p:cBhvr additive="base">
                                        <p:cTn id="20" dur="500" fill="hold"/>
                                        <p:tgtEl>
                                          <p:spTgt spid="602"/>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601"/>
                                        </p:tgtEl>
                                        <p:attrNameLst>
                                          <p:attrName>style.visibility</p:attrName>
                                        </p:attrNameLst>
                                      </p:cBhvr>
                                      <p:to>
                                        <p:strVal val="visible"/>
                                      </p:to>
                                    </p:set>
                                    <p:anim calcmode="lin" valueType="num">
                                      <p:cBhvr additive="base">
                                        <p:cTn id="23" dur="500" fill="hold"/>
                                        <p:tgtEl>
                                          <p:spTgt spid="601"/>
                                        </p:tgtEl>
                                        <p:attrNameLst>
                                          <p:attrName>ppt_x</p:attrName>
                                        </p:attrNameLst>
                                      </p:cBhvr>
                                      <p:tavLst>
                                        <p:tav tm="0">
                                          <p:val>
                                            <p:strVal val="1+#ppt_w/2"/>
                                          </p:val>
                                        </p:tav>
                                        <p:tav tm="100000">
                                          <p:val>
                                            <p:strVal val="#ppt_x"/>
                                          </p:val>
                                        </p:tav>
                                      </p:tavLst>
                                    </p:anim>
                                    <p:anim calcmode="lin" valueType="num">
                                      <p:cBhvr additive="base">
                                        <p:cTn id="24" dur="500" fill="hold"/>
                                        <p:tgtEl>
                                          <p:spTgt spid="6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01" grpId="0"/>
      <p:bldP spid="6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995680" y="259715"/>
            <a:ext cx="6005830" cy="1111885"/>
          </a:xfrm>
          <a:prstGeom prst="rect">
            <a:avLst/>
          </a:prstGeom>
        </p:spPr>
        <p:txBody>
          <a:bodyPr vert="horz" wrap="square" lIns="91440" tIns="45720" rIns="91440" bIns="45720" rtlCol="0" anchor="ctr">
            <a:normAutofit/>
          </a:bodyPr>
          <a:lstStyle>
            <a:lvl1pPr>
              <a:lnSpc>
                <a:spcPct val="90000"/>
              </a:lnSpc>
              <a:spcBef>
                <a:spcPct val="0"/>
              </a:spcBef>
              <a:buNone/>
              <a:defRPr sz="4000">
                <a:solidFill>
                  <a:srgbClr val="00B0F0"/>
                </a:solidFill>
                <a:latin typeface="+mj-lt"/>
                <a:ea typeface="+mj-ea"/>
                <a:cs typeface="+mj-cs"/>
              </a:defRPr>
            </a:lvl1pPr>
          </a:lstStyle>
          <a:p>
            <a:r>
              <a:rPr lang="en-US" altLang="zh-CN" sz="3200" b="1" dirty="0">
                <a:solidFill>
                  <a:schemeClr val="tx1"/>
                </a:solidFill>
                <a:latin typeface="微软雅黑" panose="020B0503020204020204" charset="-122"/>
                <a:ea typeface="微软雅黑" panose="020B0503020204020204" charset="-122"/>
              </a:rPr>
              <a:t>淘宝头条入驻标准及准入规则</a:t>
            </a:r>
            <a:endParaRPr lang="en-US" altLang="zh-CN" sz="3200" b="1" dirty="0">
              <a:solidFill>
                <a:schemeClr val="tx1"/>
              </a:solidFill>
              <a:latin typeface="微软雅黑" panose="020B0503020204020204" charset="-122"/>
              <a:ea typeface="微软雅黑" panose="020B0503020204020204" charset="-122"/>
            </a:endParaRPr>
          </a:p>
        </p:txBody>
      </p:sp>
      <p:pic>
        <p:nvPicPr>
          <p:cNvPr id="4" name="图片 3" descr="20149309313"/>
          <p:cNvPicPr>
            <a:picLocks noChangeAspect="1"/>
          </p:cNvPicPr>
          <p:nvPr/>
        </p:nvPicPr>
        <p:blipFill>
          <a:blip r:embed="rId2"/>
          <a:stretch>
            <a:fillRect/>
          </a:stretch>
        </p:blipFill>
        <p:spPr>
          <a:xfrm>
            <a:off x="9034145" y="635"/>
            <a:ext cx="2990300" cy="900007"/>
          </a:xfrm>
          <a:prstGeom prst="rect">
            <a:avLst/>
          </a:prstGeom>
        </p:spPr>
      </p:pic>
      <p:sp>
        <p:nvSpPr>
          <p:cNvPr id="601" name="Content Placeholder 2"/>
          <p:cNvSpPr txBox="1"/>
          <p:nvPr/>
        </p:nvSpPr>
        <p:spPr>
          <a:xfrm>
            <a:off x="4956175" y="3430270"/>
            <a:ext cx="6046470" cy="9747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087755" rtl="0" eaLnBrk="1" fontAlgn="auto" latinLnBrk="0" hangingPunct="1">
              <a:lnSpc>
                <a:spcPct val="115000"/>
              </a:lnSpc>
              <a:spcBef>
                <a:spcPts val="0"/>
              </a:spcBef>
              <a:spcAft>
                <a:spcPts val="0"/>
              </a:spcAft>
              <a:buClrTx/>
              <a:buSzTx/>
              <a:buFont typeface="Arial" panose="020B0604020202020204" pitchFamily="34" charset="0"/>
              <a:buNone/>
              <a:defRPr/>
            </a:pPr>
            <a:r>
              <a:rPr kumimoji="0"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mn-cs"/>
              </a:rPr>
              <a:t>领域内专业人士或机构：时尚博主，微博粉丝100w+、微信粉丝30w+；美容专家，芳疗师、整形师；造型师；时装设计师；能提供相关工作经历证明的圈内人士。</a:t>
            </a:r>
            <a:endParaRPr kumimoji="0" lang="en-US" altLang="zh-CN"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602" name="文本框 601"/>
          <p:cNvSpPr txBox="1"/>
          <p:nvPr/>
        </p:nvSpPr>
        <p:spPr>
          <a:xfrm>
            <a:off x="4866640" y="1509395"/>
            <a:ext cx="2870200" cy="429895"/>
          </a:xfrm>
          <a:prstGeom prst="rect">
            <a:avLst/>
          </a:prstGeom>
          <a:noFill/>
        </p:spPr>
        <p:txBody>
          <a:bodyPr wrap="square" rtlCol="0">
            <a:spAutoFit/>
          </a:bodyPr>
          <a:lstStyle/>
          <a:p>
            <a:pPr marR="0" defTabSz="685165" eaLnBrk="1" fontAlgn="auto" hangingPunct="1">
              <a:spcBef>
                <a:spcPts val="0"/>
              </a:spcBef>
              <a:spcAft>
                <a:spcPts val="0"/>
              </a:spcAft>
              <a:buClrTx/>
              <a:buSzTx/>
              <a:buFontTx/>
              <a:buNone/>
              <a:defRPr/>
            </a:pPr>
            <a:r>
              <a:rPr kumimoji="0" lang="zh-CN" altLang="en-US" sz="2200" b="1" kern="1200" cap="none" spc="0" normalizeH="0" baseline="0" noProof="0" dirty="0" smtClean="0">
                <a:solidFill>
                  <a:schemeClr val="tx1">
                    <a:lumMod val="95000"/>
                    <a:lumOff val="5000"/>
                  </a:schemeClr>
                </a:solidFill>
                <a:latin typeface="+mn-lt"/>
                <a:ea typeface="+mn-ea"/>
                <a:cs typeface="+mn-cs"/>
              </a:rPr>
              <a:t>淘宝头条的准入规则：</a:t>
            </a:r>
            <a:endParaRPr kumimoji="0" lang="zh-CN" altLang="en-US" sz="2200" b="1" kern="1200" cap="none" spc="0" normalizeH="0" baseline="0" noProof="0" dirty="0" smtClean="0">
              <a:solidFill>
                <a:schemeClr val="tx1">
                  <a:lumMod val="95000"/>
                  <a:lumOff val="5000"/>
                </a:schemeClr>
              </a:solidFill>
              <a:latin typeface="+mn-lt"/>
              <a:ea typeface="+mn-ea"/>
              <a:cs typeface="+mn-cs"/>
            </a:endParaRPr>
          </a:p>
        </p:txBody>
      </p:sp>
      <p:sp>
        <p:nvSpPr>
          <p:cNvPr id="37" name="Freeform 69"/>
          <p:cNvSpPr>
            <a:spLocks noEditPoints="1"/>
          </p:cNvSpPr>
          <p:nvPr/>
        </p:nvSpPr>
        <p:spPr bwMode="auto">
          <a:xfrm>
            <a:off x="1547495" y="1509395"/>
            <a:ext cx="1974850" cy="4664075"/>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rgbClr val="464653"/>
          </a:solidFill>
          <a:ln>
            <a:noFill/>
          </a:ln>
          <a:effectLst>
            <a:outerShdw blurRad="76200" dir="13500000" sy="23000" kx="1200000" algn="br" rotWithShape="0">
              <a:prstClr val="black">
                <a:alpha val="6000"/>
              </a:prstClr>
            </a:outerShdw>
          </a:effectLst>
        </p:spPr>
        <p:txBody>
          <a:bodyPr vert="horz" wrap="square" lIns="60952" tIns="30476" rIns="60952" bIns="30476"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charset="-122"/>
              <a:cs typeface="+mn-ea"/>
              <a:sym typeface="Arial" panose="020B0604020202020204" pitchFamily="34" charset="0"/>
            </a:endParaRPr>
          </a:p>
        </p:txBody>
      </p:sp>
      <p:grpSp>
        <p:nvGrpSpPr>
          <p:cNvPr id="594" name="组合 593"/>
          <p:cNvGrpSpPr/>
          <p:nvPr/>
        </p:nvGrpSpPr>
        <p:grpSpPr>
          <a:xfrm>
            <a:off x="4956175" y="2266950"/>
            <a:ext cx="4415790" cy="787400"/>
            <a:chOff x="8765" y="3570"/>
            <a:chExt cx="6954" cy="1240"/>
          </a:xfrm>
        </p:grpSpPr>
        <p:sp>
          <p:nvSpPr>
            <p:cNvPr id="40" name=" 40"/>
            <p:cNvSpPr/>
            <p:nvPr/>
          </p:nvSpPr>
          <p:spPr>
            <a:xfrm flipH="1">
              <a:off x="8765" y="3570"/>
              <a:ext cx="6955" cy="124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8" name="文本框 37"/>
            <p:cNvSpPr txBox="1"/>
            <p:nvPr/>
          </p:nvSpPr>
          <p:spPr>
            <a:xfrm>
              <a:off x="9921" y="3900"/>
              <a:ext cx="5573" cy="580"/>
            </a:xfrm>
            <a:prstGeom prst="rect">
              <a:avLst/>
            </a:prstGeom>
            <a:noFill/>
          </p:spPr>
          <p:txBody>
            <a:bodyPr wrap="square" rtlCol="0">
              <a:spAutoFit/>
            </a:bodyPr>
            <a:p>
              <a:r>
                <a:rPr lang="zh-CN" altLang="en-US" b="1">
                  <a:solidFill>
                    <a:schemeClr val="bg1"/>
                  </a:solidFill>
                </a:rPr>
                <a:t>美搭、美容、型男、时尚领域</a:t>
              </a:r>
              <a:endParaRPr lang="zh-CN" altLang="en-US" b="1">
                <a:solidFill>
                  <a:schemeClr val="bg1"/>
                </a:solidFill>
              </a:endParaRPr>
            </a:p>
          </p:txBody>
        </p:sp>
      </p:grpSp>
      <p:sp>
        <p:nvSpPr>
          <p:cNvPr id="39" name="Content Placeholder 2"/>
          <p:cNvSpPr txBox="1"/>
          <p:nvPr/>
        </p:nvSpPr>
        <p:spPr>
          <a:xfrm>
            <a:off x="4956175" y="4801870"/>
            <a:ext cx="6046470" cy="10642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087755" rtl="0" eaLnBrk="1" fontAlgn="auto" latinLnBrk="0" hangingPunct="1">
              <a:lnSpc>
                <a:spcPct val="115000"/>
              </a:lnSpc>
              <a:spcBef>
                <a:spcPts val="0"/>
              </a:spcBef>
              <a:spcAft>
                <a:spcPts val="0"/>
              </a:spcAft>
              <a:buClrTx/>
              <a:buSzTx/>
              <a:buFont typeface="Arial" panose="020B0604020202020204" pitchFamily="34" charset="0"/>
              <a:buNone/>
              <a:defRPr/>
            </a:pPr>
            <a:r>
              <a:rPr kumimoji="0"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mn-cs"/>
              </a:rPr>
              <a:t>自媒体：有三个原创编辑以上且微信公众号粉丝30w+的自媒体团队。</a:t>
            </a:r>
            <a:endParaRPr kumimoji="0" lang="en-US" altLang="zh-CN"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592" name="矩形 591"/>
          <p:cNvSpPr/>
          <p:nvPr/>
        </p:nvSpPr>
        <p:spPr>
          <a:xfrm>
            <a:off x="4688205" y="3547745"/>
            <a:ext cx="178435" cy="17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93" name="矩形 592"/>
          <p:cNvSpPr/>
          <p:nvPr/>
        </p:nvSpPr>
        <p:spPr>
          <a:xfrm>
            <a:off x="4688205" y="4935855"/>
            <a:ext cx="178435" cy="17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100"/>
                            </p:stCondLst>
                            <p:childTnLst>
                              <p:par>
                                <p:cTn id="13" presetID="2" presetClass="entr" presetSubtype="2" decel="100000" fill="hold" grpId="0" nodeType="afterEffect">
                                  <p:stCondLst>
                                    <p:cond delay="0"/>
                                  </p:stCondLst>
                                  <p:childTnLst>
                                    <p:set>
                                      <p:cBhvr>
                                        <p:cTn id="14" dur="1" fill="hold">
                                          <p:stCondLst>
                                            <p:cond delay="0"/>
                                          </p:stCondLst>
                                        </p:cTn>
                                        <p:tgtEl>
                                          <p:spTgt spid="602"/>
                                        </p:tgtEl>
                                        <p:attrNameLst>
                                          <p:attrName>style.visibility</p:attrName>
                                        </p:attrNameLst>
                                      </p:cBhvr>
                                      <p:to>
                                        <p:strVal val="visible"/>
                                      </p:to>
                                    </p:set>
                                    <p:anim calcmode="lin" valueType="num">
                                      <p:cBhvr additive="base">
                                        <p:cTn id="15" dur="500" fill="hold"/>
                                        <p:tgtEl>
                                          <p:spTgt spid="602"/>
                                        </p:tgtEl>
                                        <p:attrNameLst>
                                          <p:attrName>ppt_x</p:attrName>
                                        </p:attrNameLst>
                                      </p:cBhvr>
                                      <p:tavLst>
                                        <p:tav tm="0">
                                          <p:val>
                                            <p:strVal val="1+#ppt_w/2"/>
                                          </p:val>
                                        </p:tav>
                                        <p:tav tm="100000">
                                          <p:val>
                                            <p:strVal val="#ppt_x"/>
                                          </p:val>
                                        </p:tav>
                                      </p:tavLst>
                                    </p:anim>
                                    <p:anim calcmode="lin" valueType="num">
                                      <p:cBhvr additive="base">
                                        <p:cTn id="16" dur="500" fill="hold"/>
                                        <p:tgtEl>
                                          <p:spTgt spid="602"/>
                                        </p:tgtEl>
                                        <p:attrNameLst>
                                          <p:attrName>ppt_y</p:attrName>
                                        </p:attrNameLst>
                                      </p:cBhvr>
                                      <p:tavLst>
                                        <p:tav tm="0">
                                          <p:val>
                                            <p:strVal val="#ppt_y"/>
                                          </p:val>
                                        </p:tav>
                                        <p:tav tm="100000">
                                          <p:val>
                                            <p:strVal val="#ppt_y"/>
                                          </p:val>
                                        </p:tav>
                                      </p:tavLst>
                                    </p:anim>
                                  </p:childTnLst>
                                </p:cTn>
                              </p:par>
                            </p:childTnLst>
                          </p:cTn>
                        </p:par>
                        <p:par>
                          <p:cTn id="17" fill="hold">
                            <p:stCondLst>
                              <p:cond delay="1600"/>
                            </p:stCondLst>
                            <p:childTnLst>
                              <p:par>
                                <p:cTn id="18" presetID="2" presetClass="entr" presetSubtype="2" fill="hold" nodeType="afterEffect">
                                  <p:stCondLst>
                                    <p:cond delay="0"/>
                                  </p:stCondLst>
                                  <p:childTnLst>
                                    <p:set>
                                      <p:cBhvr>
                                        <p:cTn id="19" dur="1" fill="hold">
                                          <p:stCondLst>
                                            <p:cond delay="0"/>
                                          </p:stCondLst>
                                        </p:cTn>
                                        <p:tgtEl>
                                          <p:spTgt spid="594"/>
                                        </p:tgtEl>
                                        <p:attrNameLst>
                                          <p:attrName>style.visibility</p:attrName>
                                        </p:attrNameLst>
                                      </p:cBhvr>
                                      <p:to>
                                        <p:strVal val="visible"/>
                                      </p:to>
                                    </p:set>
                                    <p:anim calcmode="lin" valueType="num">
                                      <p:cBhvr additive="base">
                                        <p:cTn id="20" dur="500" fill="hold"/>
                                        <p:tgtEl>
                                          <p:spTgt spid="594"/>
                                        </p:tgtEl>
                                        <p:attrNameLst>
                                          <p:attrName>ppt_x</p:attrName>
                                        </p:attrNameLst>
                                      </p:cBhvr>
                                      <p:tavLst>
                                        <p:tav tm="0">
                                          <p:val>
                                            <p:strVal val="1+#ppt_w/2"/>
                                          </p:val>
                                        </p:tav>
                                        <p:tav tm="100000">
                                          <p:val>
                                            <p:strVal val="#ppt_x"/>
                                          </p:val>
                                        </p:tav>
                                      </p:tavLst>
                                    </p:anim>
                                    <p:anim calcmode="lin" valueType="num">
                                      <p:cBhvr additive="base">
                                        <p:cTn id="21" dur="500" fill="hold"/>
                                        <p:tgtEl>
                                          <p:spTgt spid="594"/>
                                        </p:tgtEl>
                                        <p:attrNameLst>
                                          <p:attrName>ppt_y</p:attrName>
                                        </p:attrNameLst>
                                      </p:cBhvr>
                                      <p:tavLst>
                                        <p:tav tm="0">
                                          <p:val>
                                            <p:strVal val="#ppt_y"/>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1000"/>
                                        <p:tgtEl>
                                          <p:spTgt spid="37"/>
                                        </p:tgtEl>
                                      </p:cBhvr>
                                    </p:animEffect>
                                    <p:anim calcmode="lin" valueType="num">
                                      <p:cBhvr>
                                        <p:cTn id="25" dur="1000" fill="hold"/>
                                        <p:tgtEl>
                                          <p:spTgt spid="37"/>
                                        </p:tgtEl>
                                        <p:attrNameLst>
                                          <p:attrName>ppt_x</p:attrName>
                                        </p:attrNameLst>
                                      </p:cBhvr>
                                      <p:tavLst>
                                        <p:tav tm="0">
                                          <p:val>
                                            <p:strVal val="#ppt_x"/>
                                          </p:val>
                                        </p:tav>
                                        <p:tav tm="100000">
                                          <p:val>
                                            <p:strVal val="#ppt_x"/>
                                          </p:val>
                                        </p:tav>
                                      </p:tavLst>
                                    </p:anim>
                                    <p:anim calcmode="lin" valueType="num">
                                      <p:cBhvr>
                                        <p:cTn id="26" dur="900" decel="100000" fill="hold"/>
                                        <p:tgtEl>
                                          <p:spTgt spid="37"/>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8" fill="hold">
                            <p:stCondLst>
                              <p:cond delay="2100"/>
                            </p:stCondLst>
                            <p:childTnLst>
                              <p:par>
                                <p:cTn id="29" presetID="12" presetClass="entr" presetSubtype="4" fill="hold" grpId="0" nodeType="afterEffect">
                                  <p:stCondLst>
                                    <p:cond delay="0"/>
                                  </p:stCondLst>
                                  <p:childTnLst>
                                    <p:set>
                                      <p:cBhvr>
                                        <p:cTn id="30" dur="1" fill="hold">
                                          <p:stCondLst>
                                            <p:cond delay="0"/>
                                          </p:stCondLst>
                                        </p:cTn>
                                        <p:tgtEl>
                                          <p:spTgt spid="592"/>
                                        </p:tgtEl>
                                        <p:attrNameLst>
                                          <p:attrName>style.visibility</p:attrName>
                                        </p:attrNameLst>
                                      </p:cBhvr>
                                      <p:to>
                                        <p:strVal val="visible"/>
                                      </p:to>
                                    </p:set>
                                    <p:anim calcmode="lin" valueType="num">
                                      <p:cBhvr additive="base">
                                        <p:cTn id="31" dur="500"/>
                                        <p:tgtEl>
                                          <p:spTgt spid="592"/>
                                        </p:tgtEl>
                                        <p:attrNameLst>
                                          <p:attrName>ppt_y</p:attrName>
                                        </p:attrNameLst>
                                      </p:cBhvr>
                                      <p:tavLst>
                                        <p:tav tm="0">
                                          <p:val>
                                            <p:strVal val="#ppt_y+#ppt_h*1.125000"/>
                                          </p:val>
                                        </p:tav>
                                        <p:tav tm="100000">
                                          <p:val>
                                            <p:strVal val="#ppt_y"/>
                                          </p:val>
                                        </p:tav>
                                      </p:tavLst>
                                    </p:anim>
                                    <p:animEffect transition="in" filter="wipe(up)">
                                      <p:cBhvr>
                                        <p:cTn id="32" dur="500"/>
                                        <p:tgtEl>
                                          <p:spTgt spid="592"/>
                                        </p:tgtEl>
                                      </p:cBhvr>
                                    </p:animEffect>
                                  </p:childTnLst>
                                </p:cTn>
                              </p:par>
                              <p:par>
                                <p:cTn id="33" presetID="2" presetClass="entr" presetSubtype="2" decel="100000" fill="hold" grpId="0" nodeType="withEffect">
                                  <p:stCondLst>
                                    <p:cond delay="250"/>
                                  </p:stCondLst>
                                  <p:childTnLst>
                                    <p:set>
                                      <p:cBhvr>
                                        <p:cTn id="34" dur="1" fill="hold">
                                          <p:stCondLst>
                                            <p:cond delay="0"/>
                                          </p:stCondLst>
                                        </p:cTn>
                                        <p:tgtEl>
                                          <p:spTgt spid="601"/>
                                        </p:tgtEl>
                                        <p:attrNameLst>
                                          <p:attrName>style.visibility</p:attrName>
                                        </p:attrNameLst>
                                      </p:cBhvr>
                                      <p:to>
                                        <p:strVal val="visible"/>
                                      </p:to>
                                    </p:set>
                                    <p:anim calcmode="lin" valueType="num">
                                      <p:cBhvr additive="base">
                                        <p:cTn id="35" dur="500" fill="hold"/>
                                        <p:tgtEl>
                                          <p:spTgt spid="601"/>
                                        </p:tgtEl>
                                        <p:attrNameLst>
                                          <p:attrName>ppt_x</p:attrName>
                                        </p:attrNameLst>
                                      </p:cBhvr>
                                      <p:tavLst>
                                        <p:tav tm="0">
                                          <p:val>
                                            <p:strVal val="1+#ppt_w/2"/>
                                          </p:val>
                                        </p:tav>
                                        <p:tav tm="100000">
                                          <p:val>
                                            <p:strVal val="#ppt_x"/>
                                          </p:val>
                                        </p:tav>
                                      </p:tavLst>
                                    </p:anim>
                                    <p:anim calcmode="lin" valueType="num">
                                      <p:cBhvr additive="base">
                                        <p:cTn id="36" dur="500" fill="hold"/>
                                        <p:tgtEl>
                                          <p:spTgt spid="601"/>
                                        </p:tgtEl>
                                        <p:attrNameLst>
                                          <p:attrName>ppt_y</p:attrName>
                                        </p:attrNameLst>
                                      </p:cBhvr>
                                      <p:tavLst>
                                        <p:tav tm="0">
                                          <p:val>
                                            <p:strVal val="#ppt_y"/>
                                          </p:val>
                                        </p:tav>
                                        <p:tav tm="100000">
                                          <p:val>
                                            <p:strVal val="#ppt_y"/>
                                          </p:val>
                                        </p:tav>
                                      </p:tavLst>
                                    </p:anim>
                                  </p:childTnLst>
                                </p:cTn>
                              </p:par>
                            </p:childTnLst>
                          </p:cTn>
                        </p:par>
                        <p:par>
                          <p:cTn id="37" fill="hold">
                            <p:stCondLst>
                              <p:cond delay="2600"/>
                            </p:stCondLst>
                            <p:childTnLst>
                              <p:par>
                                <p:cTn id="38" presetID="12" presetClass="entr" presetSubtype="4" fill="hold" grpId="0" nodeType="afterEffect">
                                  <p:stCondLst>
                                    <p:cond delay="0"/>
                                  </p:stCondLst>
                                  <p:childTnLst>
                                    <p:set>
                                      <p:cBhvr>
                                        <p:cTn id="39" dur="1" fill="hold">
                                          <p:stCondLst>
                                            <p:cond delay="0"/>
                                          </p:stCondLst>
                                        </p:cTn>
                                        <p:tgtEl>
                                          <p:spTgt spid="593"/>
                                        </p:tgtEl>
                                        <p:attrNameLst>
                                          <p:attrName>style.visibility</p:attrName>
                                        </p:attrNameLst>
                                      </p:cBhvr>
                                      <p:to>
                                        <p:strVal val="visible"/>
                                      </p:to>
                                    </p:set>
                                    <p:anim calcmode="lin" valueType="num">
                                      <p:cBhvr additive="base">
                                        <p:cTn id="40" dur="500"/>
                                        <p:tgtEl>
                                          <p:spTgt spid="593"/>
                                        </p:tgtEl>
                                        <p:attrNameLst>
                                          <p:attrName>ppt_y</p:attrName>
                                        </p:attrNameLst>
                                      </p:cBhvr>
                                      <p:tavLst>
                                        <p:tav tm="0">
                                          <p:val>
                                            <p:strVal val="#ppt_y+#ppt_h*1.125000"/>
                                          </p:val>
                                        </p:tav>
                                        <p:tav tm="100000">
                                          <p:val>
                                            <p:strVal val="#ppt_y"/>
                                          </p:val>
                                        </p:tav>
                                      </p:tavLst>
                                    </p:anim>
                                    <p:animEffect transition="in" filter="wipe(up)">
                                      <p:cBhvr>
                                        <p:cTn id="41" dur="500"/>
                                        <p:tgtEl>
                                          <p:spTgt spid="593"/>
                                        </p:tgtEl>
                                      </p:cBhvr>
                                    </p:animEffect>
                                  </p:childTnLst>
                                </p:cTn>
                              </p:par>
                              <p:par>
                                <p:cTn id="42" presetID="2" presetClass="entr" presetSubtype="2" decel="100000" fill="hold" grpId="0" nodeType="withEffect">
                                  <p:stCondLst>
                                    <p:cond delay="25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500" fill="hold"/>
                                        <p:tgtEl>
                                          <p:spTgt spid="39"/>
                                        </p:tgtEl>
                                        <p:attrNameLst>
                                          <p:attrName>ppt_x</p:attrName>
                                        </p:attrNameLst>
                                      </p:cBhvr>
                                      <p:tavLst>
                                        <p:tav tm="0">
                                          <p:val>
                                            <p:strVal val="1+#ppt_w/2"/>
                                          </p:val>
                                        </p:tav>
                                        <p:tav tm="100000">
                                          <p:val>
                                            <p:strVal val="#ppt_x"/>
                                          </p:val>
                                        </p:tav>
                                      </p:tavLst>
                                    </p:anim>
                                    <p:anim calcmode="lin" valueType="num">
                                      <p:cBhvr additive="base">
                                        <p:cTn id="45"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01" grpId="0"/>
      <p:bldP spid="602" grpId="0"/>
      <p:bldP spid="39" grpId="0"/>
      <p:bldP spid="592" grpId="0" bldLvl="0" animBg="1"/>
      <p:bldP spid="593" grpId="0" bldLvl="0" animBg="1"/>
      <p:bldP spid="3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995680" y="259715"/>
            <a:ext cx="6005830" cy="1111885"/>
          </a:xfrm>
          <a:prstGeom prst="rect">
            <a:avLst/>
          </a:prstGeom>
        </p:spPr>
        <p:txBody>
          <a:bodyPr vert="horz" wrap="square" lIns="91440" tIns="45720" rIns="91440" bIns="45720" rtlCol="0" anchor="ctr">
            <a:normAutofit/>
          </a:bodyPr>
          <a:lstStyle>
            <a:lvl1pPr>
              <a:lnSpc>
                <a:spcPct val="90000"/>
              </a:lnSpc>
              <a:spcBef>
                <a:spcPct val="0"/>
              </a:spcBef>
              <a:buNone/>
              <a:defRPr sz="4000">
                <a:solidFill>
                  <a:srgbClr val="00B0F0"/>
                </a:solidFill>
                <a:latin typeface="+mj-lt"/>
                <a:ea typeface="+mj-ea"/>
                <a:cs typeface="+mj-cs"/>
              </a:defRPr>
            </a:lvl1pPr>
          </a:lstStyle>
          <a:p>
            <a:r>
              <a:rPr lang="en-US" altLang="zh-CN" sz="3200" b="1" dirty="0">
                <a:solidFill>
                  <a:schemeClr val="tx1"/>
                </a:solidFill>
                <a:latin typeface="微软雅黑" panose="020B0503020204020204" charset="-122"/>
                <a:ea typeface="微软雅黑" panose="020B0503020204020204" charset="-122"/>
              </a:rPr>
              <a:t>淘宝头条入驻标准及准入规则</a:t>
            </a:r>
            <a:endParaRPr lang="en-US" altLang="zh-CN" sz="3200" b="1" dirty="0">
              <a:solidFill>
                <a:schemeClr val="tx1"/>
              </a:solidFill>
              <a:latin typeface="微软雅黑" panose="020B0503020204020204" charset="-122"/>
              <a:ea typeface="微软雅黑" panose="020B0503020204020204" charset="-122"/>
            </a:endParaRPr>
          </a:p>
        </p:txBody>
      </p:sp>
      <p:pic>
        <p:nvPicPr>
          <p:cNvPr id="4" name="图片 3" descr="20149309313"/>
          <p:cNvPicPr>
            <a:picLocks noChangeAspect="1"/>
          </p:cNvPicPr>
          <p:nvPr/>
        </p:nvPicPr>
        <p:blipFill>
          <a:blip r:embed="rId2"/>
          <a:stretch>
            <a:fillRect/>
          </a:stretch>
        </p:blipFill>
        <p:spPr>
          <a:xfrm>
            <a:off x="9034145" y="635"/>
            <a:ext cx="2990300" cy="900007"/>
          </a:xfrm>
          <a:prstGeom prst="rect">
            <a:avLst/>
          </a:prstGeom>
        </p:spPr>
      </p:pic>
      <p:sp>
        <p:nvSpPr>
          <p:cNvPr id="601" name="Content Placeholder 2"/>
          <p:cNvSpPr txBox="1"/>
          <p:nvPr/>
        </p:nvSpPr>
        <p:spPr>
          <a:xfrm>
            <a:off x="5108575" y="3018790"/>
            <a:ext cx="6473825" cy="10445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087755" rtl="0" eaLnBrk="1" fontAlgn="auto" latinLnBrk="0" hangingPunct="1">
              <a:lnSpc>
                <a:spcPct val="150000"/>
              </a:lnSpc>
              <a:spcBef>
                <a:spcPts val="0"/>
              </a:spcBef>
              <a:spcAft>
                <a:spcPts val="0"/>
              </a:spcAft>
              <a:buClrTx/>
              <a:buSzTx/>
              <a:buFont typeface="Arial" panose="020B0604020202020204" pitchFamily="34" charset="0"/>
              <a:buNone/>
              <a:defRPr/>
            </a:pPr>
            <a:r>
              <a:rPr kumimoji="0"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mn-cs"/>
              </a:rPr>
              <a:t>记者或编辑：美食记者；在网站或者杂志工作两年以上的编辑。</a:t>
            </a:r>
            <a:endParaRPr kumimoji="0" lang="en-US" altLang="zh-CN"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602" name="文本框 601"/>
          <p:cNvSpPr txBox="1"/>
          <p:nvPr/>
        </p:nvSpPr>
        <p:spPr>
          <a:xfrm>
            <a:off x="5019040" y="1328420"/>
            <a:ext cx="2870200" cy="429895"/>
          </a:xfrm>
          <a:prstGeom prst="rect">
            <a:avLst/>
          </a:prstGeom>
          <a:noFill/>
        </p:spPr>
        <p:txBody>
          <a:bodyPr wrap="square" rtlCol="0">
            <a:spAutoFit/>
          </a:bodyPr>
          <a:lstStyle/>
          <a:p>
            <a:pPr marR="0" defTabSz="685165" eaLnBrk="1" fontAlgn="auto" hangingPunct="1">
              <a:spcBef>
                <a:spcPts val="0"/>
              </a:spcBef>
              <a:spcAft>
                <a:spcPts val="0"/>
              </a:spcAft>
              <a:buClrTx/>
              <a:buSzTx/>
              <a:buFontTx/>
              <a:buNone/>
              <a:defRPr/>
            </a:pPr>
            <a:r>
              <a:rPr kumimoji="0" lang="zh-CN" altLang="en-US" sz="2200" b="1" kern="1200" cap="none" spc="0" normalizeH="0" baseline="0" noProof="0" dirty="0" smtClean="0">
                <a:solidFill>
                  <a:schemeClr val="tx1">
                    <a:lumMod val="95000"/>
                    <a:lumOff val="5000"/>
                  </a:schemeClr>
                </a:solidFill>
                <a:latin typeface="+mn-lt"/>
                <a:ea typeface="+mn-ea"/>
                <a:cs typeface="+mn-cs"/>
              </a:rPr>
              <a:t>淘宝头条的准入规则：</a:t>
            </a:r>
            <a:endParaRPr kumimoji="0" lang="zh-CN" altLang="en-US" sz="2200" b="1" kern="1200" cap="none" spc="0" normalizeH="0" baseline="0" noProof="0" dirty="0" smtClean="0">
              <a:solidFill>
                <a:schemeClr val="tx1">
                  <a:lumMod val="95000"/>
                  <a:lumOff val="5000"/>
                </a:schemeClr>
              </a:solidFill>
              <a:latin typeface="+mn-lt"/>
              <a:ea typeface="+mn-ea"/>
              <a:cs typeface="+mn-cs"/>
            </a:endParaRPr>
          </a:p>
        </p:txBody>
      </p:sp>
      <p:grpSp>
        <p:nvGrpSpPr>
          <p:cNvPr id="594" name="组合 593"/>
          <p:cNvGrpSpPr/>
          <p:nvPr/>
        </p:nvGrpSpPr>
        <p:grpSpPr>
          <a:xfrm>
            <a:off x="5108575" y="2085975"/>
            <a:ext cx="4416425" cy="787400"/>
            <a:chOff x="8765" y="3570"/>
            <a:chExt cx="6955" cy="1240"/>
          </a:xfrm>
        </p:grpSpPr>
        <p:sp>
          <p:nvSpPr>
            <p:cNvPr id="40" name=" 40"/>
            <p:cNvSpPr/>
            <p:nvPr/>
          </p:nvSpPr>
          <p:spPr>
            <a:xfrm flipH="1">
              <a:off x="8765" y="3570"/>
              <a:ext cx="6955" cy="124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8" name="文本框 37"/>
            <p:cNvSpPr txBox="1"/>
            <p:nvPr/>
          </p:nvSpPr>
          <p:spPr>
            <a:xfrm>
              <a:off x="9921" y="3900"/>
              <a:ext cx="5573" cy="580"/>
            </a:xfrm>
            <a:prstGeom prst="rect">
              <a:avLst/>
            </a:prstGeom>
            <a:noFill/>
          </p:spPr>
          <p:txBody>
            <a:bodyPr wrap="square" rtlCol="0">
              <a:spAutoFit/>
            </a:bodyPr>
            <a:p>
              <a:r>
                <a:rPr lang="zh-CN" altLang="en-US" b="1">
                  <a:solidFill>
                    <a:schemeClr val="bg1"/>
                  </a:solidFill>
                </a:rPr>
                <a:t>美食领域</a:t>
              </a:r>
              <a:endParaRPr lang="zh-CN" altLang="en-US" b="1">
                <a:solidFill>
                  <a:schemeClr val="bg1"/>
                </a:solidFill>
              </a:endParaRPr>
            </a:p>
          </p:txBody>
        </p:sp>
      </p:grpSp>
      <p:sp>
        <p:nvSpPr>
          <p:cNvPr id="39" name="Content Placeholder 2"/>
          <p:cNvSpPr txBox="1"/>
          <p:nvPr/>
        </p:nvSpPr>
        <p:spPr>
          <a:xfrm>
            <a:off x="5108575" y="3806190"/>
            <a:ext cx="6473825" cy="13423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087755" rtl="0" eaLnBrk="1" fontAlgn="auto" latinLnBrk="0" hangingPunct="1">
              <a:lnSpc>
                <a:spcPct val="115000"/>
              </a:lnSpc>
              <a:spcBef>
                <a:spcPts val="0"/>
              </a:spcBef>
              <a:spcAft>
                <a:spcPts val="0"/>
              </a:spcAft>
              <a:buClrTx/>
              <a:buSzTx/>
              <a:buFont typeface="Arial" panose="020B0604020202020204" pitchFamily="34" charset="0"/>
              <a:buNone/>
              <a:defRPr/>
            </a:pPr>
            <a:r>
              <a:rPr kumimoji="0"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mn-cs"/>
              </a:rPr>
              <a:t>领域内专业人士或机构：垂直网站，美食类自由撰稿人、微博加V美食博主；有营养师、厨师资格证等从业资质证书的专业人士；有品酒师资格证或两年以上专业领域从业经验的红酒及茶领域的相关人士。</a:t>
            </a:r>
            <a:endParaRPr kumimoji="0" lang="en-US" altLang="zh-CN"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592" name="矩形 591"/>
          <p:cNvSpPr/>
          <p:nvPr/>
        </p:nvSpPr>
        <p:spPr>
          <a:xfrm>
            <a:off x="4840605" y="3252470"/>
            <a:ext cx="178435" cy="17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93" name="矩形 592"/>
          <p:cNvSpPr/>
          <p:nvPr/>
        </p:nvSpPr>
        <p:spPr>
          <a:xfrm>
            <a:off x="4840605" y="3956050"/>
            <a:ext cx="178435" cy="17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p:cNvPicPr>
            <a:picLocks noChangeAspect="1"/>
          </p:cNvPicPr>
          <p:nvPr/>
        </p:nvPicPr>
        <p:blipFill>
          <a:blip r:embed="rId3"/>
          <a:srcRect l="2834"/>
          <a:stretch>
            <a:fillRect/>
          </a:stretch>
        </p:blipFill>
        <p:spPr>
          <a:xfrm>
            <a:off x="457200" y="2649220"/>
            <a:ext cx="4093210" cy="2522220"/>
          </a:xfrm>
          <a:prstGeom prst="rect">
            <a:avLst/>
          </a:prstGeom>
        </p:spPr>
      </p:pic>
      <p:sp>
        <p:nvSpPr>
          <p:cNvPr id="5" name="矩形 4"/>
          <p:cNvSpPr/>
          <p:nvPr/>
        </p:nvSpPr>
        <p:spPr>
          <a:xfrm>
            <a:off x="4840605" y="5565140"/>
            <a:ext cx="178435" cy="17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Content Placeholder 2"/>
          <p:cNvSpPr txBox="1"/>
          <p:nvPr/>
        </p:nvSpPr>
        <p:spPr>
          <a:xfrm>
            <a:off x="5108575" y="5420360"/>
            <a:ext cx="6473825" cy="9537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1087755" rtl="0" eaLnBrk="1" fontAlgn="auto" latinLnBrk="0" hangingPunct="1">
              <a:lnSpc>
                <a:spcPct val="115000"/>
              </a:lnSpc>
              <a:spcBef>
                <a:spcPts val="0"/>
              </a:spcBef>
              <a:spcAft>
                <a:spcPts val="0"/>
              </a:spcAft>
              <a:buClrTx/>
              <a:buSzTx/>
              <a:buFont typeface="Arial" panose="020B0604020202020204" pitchFamily="34" charset="0"/>
              <a:buNone/>
              <a:defRPr/>
            </a:pPr>
            <a:r>
              <a:rPr kumimoji="0"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mn-cs"/>
              </a:rPr>
              <a:t>自媒体：外部渠道（微信公众号、各个客户端自媒体号）长期固定产出美食资讯、做法、评测相关内容，粉丝数达2w+。</a:t>
            </a:r>
            <a:endParaRPr kumimoji="0" lang="en-US" altLang="zh-CN" sz="1800" b="0" i="0" u="none" strike="noStrike" kern="1200" cap="none" spc="0" normalizeH="0" baseline="0" noProof="0" dirty="0">
              <a:ln>
                <a:noFill/>
              </a:ln>
              <a:solidFill>
                <a:schemeClr val="tx1">
                  <a:lumMod val="95000"/>
                  <a:lumOff val="5000"/>
                </a:schemeClr>
              </a:solidFill>
              <a:effectLst/>
              <a:uLnTx/>
              <a:uFillTx/>
              <a:latin typeface="微软雅黑" panose="020B0503020204020204" charset="-122"/>
              <a:ea typeface="微软雅黑" panose="020B0503020204020204" charset="-122"/>
              <a:cs typeface="Arial" panose="020B0604020202020204" pitchFamily="34" charset="0"/>
            </a:endParaRPr>
          </a:p>
        </p:txBody>
      </p:sp>
    </p:spTree>
    <p:custDataLst>
      <p:tags r:id="rId4"/>
    </p:custData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100"/>
                            </p:stCondLst>
                            <p:childTnLst>
                              <p:par>
                                <p:cTn id="13" presetID="2" presetClass="entr" presetSubtype="2" decel="100000" fill="hold" grpId="0" nodeType="afterEffect">
                                  <p:stCondLst>
                                    <p:cond delay="0"/>
                                  </p:stCondLst>
                                  <p:childTnLst>
                                    <p:set>
                                      <p:cBhvr>
                                        <p:cTn id="14" dur="1" fill="hold">
                                          <p:stCondLst>
                                            <p:cond delay="0"/>
                                          </p:stCondLst>
                                        </p:cTn>
                                        <p:tgtEl>
                                          <p:spTgt spid="602"/>
                                        </p:tgtEl>
                                        <p:attrNameLst>
                                          <p:attrName>style.visibility</p:attrName>
                                        </p:attrNameLst>
                                      </p:cBhvr>
                                      <p:to>
                                        <p:strVal val="visible"/>
                                      </p:to>
                                    </p:set>
                                    <p:anim calcmode="lin" valueType="num">
                                      <p:cBhvr additive="base">
                                        <p:cTn id="15" dur="500" fill="hold"/>
                                        <p:tgtEl>
                                          <p:spTgt spid="602"/>
                                        </p:tgtEl>
                                        <p:attrNameLst>
                                          <p:attrName>ppt_x</p:attrName>
                                        </p:attrNameLst>
                                      </p:cBhvr>
                                      <p:tavLst>
                                        <p:tav tm="0">
                                          <p:val>
                                            <p:strVal val="1+#ppt_w/2"/>
                                          </p:val>
                                        </p:tav>
                                        <p:tav tm="100000">
                                          <p:val>
                                            <p:strVal val="#ppt_x"/>
                                          </p:val>
                                        </p:tav>
                                      </p:tavLst>
                                    </p:anim>
                                    <p:anim calcmode="lin" valueType="num">
                                      <p:cBhvr additive="base">
                                        <p:cTn id="16" dur="500" fill="hold"/>
                                        <p:tgtEl>
                                          <p:spTgt spid="602"/>
                                        </p:tgtEl>
                                        <p:attrNameLst>
                                          <p:attrName>ppt_y</p:attrName>
                                        </p:attrNameLst>
                                      </p:cBhvr>
                                      <p:tavLst>
                                        <p:tav tm="0">
                                          <p:val>
                                            <p:strVal val="#ppt_y"/>
                                          </p:val>
                                        </p:tav>
                                        <p:tav tm="100000">
                                          <p:val>
                                            <p:strVal val="#ppt_y"/>
                                          </p:val>
                                        </p:tav>
                                      </p:tavLst>
                                    </p:anim>
                                  </p:childTnLst>
                                </p:cTn>
                              </p:par>
                            </p:childTnLst>
                          </p:cTn>
                        </p:par>
                        <p:par>
                          <p:cTn id="17" fill="hold">
                            <p:stCondLst>
                              <p:cond delay="1600"/>
                            </p:stCondLst>
                            <p:childTnLst>
                              <p:par>
                                <p:cTn id="18" presetID="2" presetClass="entr" presetSubtype="2" fill="hold" nodeType="afterEffect">
                                  <p:stCondLst>
                                    <p:cond delay="0"/>
                                  </p:stCondLst>
                                  <p:childTnLst>
                                    <p:set>
                                      <p:cBhvr>
                                        <p:cTn id="19" dur="1" fill="hold">
                                          <p:stCondLst>
                                            <p:cond delay="0"/>
                                          </p:stCondLst>
                                        </p:cTn>
                                        <p:tgtEl>
                                          <p:spTgt spid="594"/>
                                        </p:tgtEl>
                                        <p:attrNameLst>
                                          <p:attrName>style.visibility</p:attrName>
                                        </p:attrNameLst>
                                      </p:cBhvr>
                                      <p:to>
                                        <p:strVal val="visible"/>
                                      </p:to>
                                    </p:set>
                                    <p:anim calcmode="lin" valueType="num">
                                      <p:cBhvr additive="base">
                                        <p:cTn id="20" dur="500" fill="hold"/>
                                        <p:tgtEl>
                                          <p:spTgt spid="594"/>
                                        </p:tgtEl>
                                        <p:attrNameLst>
                                          <p:attrName>ppt_x</p:attrName>
                                        </p:attrNameLst>
                                      </p:cBhvr>
                                      <p:tavLst>
                                        <p:tav tm="0">
                                          <p:val>
                                            <p:strVal val="1+#ppt_w/2"/>
                                          </p:val>
                                        </p:tav>
                                        <p:tav tm="100000">
                                          <p:val>
                                            <p:strVal val="#ppt_x"/>
                                          </p:val>
                                        </p:tav>
                                      </p:tavLst>
                                    </p:anim>
                                    <p:anim calcmode="lin" valueType="num">
                                      <p:cBhvr additive="base">
                                        <p:cTn id="21" dur="500" fill="hold"/>
                                        <p:tgtEl>
                                          <p:spTgt spid="594"/>
                                        </p:tgtEl>
                                        <p:attrNameLst>
                                          <p:attrName>ppt_y</p:attrName>
                                        </p:attrNameLst>
                                      </p:cBhvr>
                                      <p:tavLst>
                                        <p:tav tm="0">
                                          <p:val>
                                            <p:strVal val="#ppt_y"/>
                                          </p:val>
                                        </p:tav>
                                        <p:tav tm="100000">
                                          <p:val>
                                            <p:strVal val="#ppt_y"/>
                                          </p:val>
                                        </p:tav>
                                      </p:tavLst>
                                    </p:anim>
                                  </p:childTnLst>
                                </p:cTn>
                              </p:par>
                              <p:par>
                                <p:cTn id="22" presetID="12" presetClass="entr" presetSubtype="4"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p:tgtEl>
                                          <p:spTgt spid="3"/>
                                        </p:tgtEl>
                                        <p:attrNameLst>
                                          <p:attrName>ppt_y</p:attrName>
                                        </p:attrNameLst>
                                      </p:cBhvr>
                                      <p:tavLst>
                                        <p:tav tm="0">
                                          <p:val>
                                            <p:strVal val="#ppt_y+#ppt_h*1.125000"/>
                                          </p:val>
                                        </p:tav>
                                        <p:tav tm="100000">
                                          <p:val>
                                            <p:strVal val="#ppt_y"/>
                                          </p:val>
                                        </p:tav>
                                      </p:tavLst>
                                    </p:anim>
                                    <p:animEffect transition="in" filter="wipe(up)">
                                      <p:cBhvr>
                                        <p:cTn id="25" dur="500"/>
                                        <p:tgtEl>
                                          <p:spTgt spid="3"/>
                                        </p:tgtEl>
                                      </p:cBhvr>
                                    </p:animEffect>
                                  </p:childTnLst>
                                </p:cTn>
                              </p:par>
                            </p:childTnLst>
                          </p:cTn>
                        </p:par>
                        <p:par>
                          <p:cTn id="26" fill="hold">
                            <p:stCondLst>
                              <p:cond delay="2100"/>
                            </p:stCondLst>
                            <p:childTnLst>
                              <p:par>
                                <p:cTn id="27" presetID="12" presetClass="entr" presetSubtype="4" fill="hold" grpId="0" nodeType="afterEffect">
                                  <p:stCondLst>
                                    <p:cond delay="0"/>
                                  </p:stCondLst>
                                  <p:childTnLst>
                                    <p:set>
                                      <p:cBhvr>
                                        <p:cTn id="28" dur="1" fill="hold">
                                          <p:stCondLst>
                                            <p:cond delay="0"/>
                                          </p:stCondLst>
                                        </p:cTn>
                                        <p:tgtEl>
                                          <p:spTgt spid="592"/>
                                        </p:tgtEl>
                                        <p:attrNameLst>
                                          <p:attrName>style.visibility</p:attrName>
                                        </p:attrNameLst>
                                      </p:cBhvr>
                                      <p:to>
                                        <p:strVal val="visible"/>
                                      </p:to>
                                    </p:set>
                                    <p:anim calcmode="lin" valueType="num">
                                      <p:cBhvr additive="base">
                                        <p:cTn id="29" dur="500"/>
                                        <p:tgtEl>
                                          <p:spTgt spid="592"/>
                                        </p:tgtEl>
                                        <p:attrNameLst>
                                          <p:attrName>ppt_y</p:attrName>
                                        </p:attrNameLst>
                                      </p:cBhvr>
                                      <p:tavLst>
                                        <p:tav tm="0">
                                          <p:val>
                                            <p:strVal val="#ppt_y+#ppt_h*1.125000"/>
                                          </p:val>
                                        </p:tav>
                                        <p:tav tm="100000">
                                          <p:val>
                                            <p:strVal val="#ppt_y"/>
                                          </p:val>
                                        </p:tav>
                                      </p:tavLst>
                                    </p:anim>
                                    <p:animEffect transition="in" filter="wipe(up)">
                                      <p:cBhvr>
                                        <p:cTn id="30" dur="500"/>
                                        <p:tgtEl>
                                          <p:spTgt spid="592"/>
                                        </p:tgtEl>
                                      </p:cBhvr>
                                    </p:animEffect>
                                  </p:childTnLst>
                                </p:cTn>
                              </p:par>
                              <p:par>
                                <p:cTn id="31" presetID="2" presetClass="entr" presetSubtype="2" decel="100000" fill="hold" grpId="0" nodeType="withEffect">
                                  <p:stCondLst>
                                    <p:cond delay="250"/>
                                  </p:stCondLst>
                                  <p:childTnLst>
                                    <p:set>
                                      <p:cBhvr>
                                        <p:cTn id="32" dur="1" fill="hold">
                                          <p:stCondLst>
                                            <p:cond delay="0"/>
                                          </p:stCondLst>
                                        </p:cTn>
                                        <p:tgtEl>
                                          <p:spTgt spid="601"/>
                                        </p:tgtEl>
                                        <p:attrNameLst>
                                          <p:attrName>style.visibility</p:attrName>
                                        </p:attrNameLst>
                                      </p:cBhvr>
                                      <p:to>
                                        <p:strVal val="visible"/>
                                      </p:to>
                                    </p:set>
                                    <p:anim calcmode="lin" valueType="num">
                                      <p:cBhvr additive="base">
                                        <p:cTn id="33" dur="500" fill="hold"/>
                                        <p:tgtEl>
                                          <p:spTgt spid="601"/>
                                        </p:tgtEl>
                                        <p:attrNameLst>
                                          <p:attrName>ppt_x</p:attrName>
                                        </p:attrNameLst>
                                      </p:cBhvr>
                                      <p:tavLst>
                                        <p:tav tm="0">
                                          <p:val>
                                            <p:strVal val="1+#ppt_w/2"/>
                                          </p:val>
                                        </p:tav>
                                        <p:tav tm="100000">
                                          <p:val>
                                            <p:strVal val="#ppt_x"/>
                                          </p:val>
                                        </p:tav>
                                      </p:tavLst>
                                    </p:anim>
                                    <p:anim calcmode="lin" valueType="num">
                                      <p:cBhvr additive="base">
                                        <p:cTn id="34" dur="500" fill="hold"/>
                                        <p:tgtEl>
                                          <p:spTgt spid="601"/>
                                        </p:tgtEl>
                                        <p:attrNameLst>
                                          <p:attrName>ppt_y</p:attrName>
                                        </p:attrNameLst>
                                      </p:cBhvr>
                                      <p:tavLst>
                                        <p:tav tm="0">
                                          <p:val>
                                            <p:strVal val="#ppt_y"/>
                                          </p:val>
                                        </p:tav>
                                        <p:tav tm="100000">
                                          <p:val>
                                            <p:strVal val="#ppt_y"/>
                                          </p:val>
                                        </p:tav>
                                      </p:tavLst>
                                    </p:anim>
                                  </p:childTnLst>
                                </p:cTn>
                              </p:par>
                            </p:childTnLst>
                          </p:cTn>
                        </p:par>
                        <p:par>
                          <p:cTn id="35" fill="hold">
                            <p:stCondLst>
                              <p:cond delay="2600"/>
                            </p:stCondLst>
                            <p:childTnLst>
                              <p:par>
                                <p:cTn id="36" presetID="12" presetClass="entr" presetSubtype="4" fill="hold" grpId="0" nodeType="afterEffect">
                                  <p:stCondLst>
                                    <p:cond delay="0"/>
                                  </p:stCondLst>
                                  <p:childTnLst>
                                    <p:set>
                                      <p:cBhvr>
                                        <p:cTn id="37" dur="1" fill="hold">
                                          <p:stCondLst>
                                            <p:cond delay="0"/>
                                          </p:stCondLst>
                                        </p:cTn>
                                        <p:tgtEl>
                                          <p:spTgt spid="593"/>
                                        </p:tgtEl>
                                        <p:attrNameLst>
                                          <p:attrName>style.visibility</p:attrName>
                                        </p:attrNameLst>
                                      </p:cBhvr>
                                      <p:to>
                                        <p:strVal val="visible"/>
                                      </p:to>
                                    </p:set>
                                    <p:anim calcmode="lin" valueType="num">
                                      <p:cBhvr additive="base">
                                        <p:cTn id="38" dur="500"/>
                                        <p:tgtEl>
                                          <p:spTgt spid="593"/>
                                        </p:tgtEl>
                                        <p:attrNameLst>
                                          <p:attrName>ppt_y</p:attrName>
                                        </p:attrNameLst>
                                      </p:cBhvr>
                                      <p:tavLst>
                                        <p:tav tm="0">
                                          <p:val>
                                            <p:strVal val="#ppt_y+#ppt_h*1.125000"/>
                                          </p:val>
                                        </p:tav>
                                        <p:tav tm="100000">
                                          <p:val>
                                            <p:strVal val="#ppt_y"/>
                                          </p:val>
                                        </p:tav>
                                      </p:tavLst>
                                    </p:anim>
                                    <p:animEffect transition="in" filter="wipe(up)">
                                      <p:cBhvr>
                                        <p:cTn id="39" dur="500"/>
                                        <p:tgtEl>
                                          <p:spTgt spid="593"/>
                                        </p:tgtEl>
                                      </p:cBhvr>
                                    </p:animEffect>
                                  </p:childTnLst>
                                </p:cTn>
                              </p:par>
                              <p:par>
                                <p:cTn id="40" presetID="2" presetClass="entr" presetSubtype="2" decel="100000" fill="hold" grpId="0" nodeType="withEffect">
                                  <p:stCondLst>
                                    <p:cond delay="25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500" fill="hold"/>
                                        <p:tgtEl>
                                          <p:spTgt spid="39"/>
                                        </p:tgtEl>
                                        <p:attrNameLst>
                                          <p:attrName>ppt_x</p:attrName>
                                        </p:attrNameLst>
                                      </p:cBhvr>
                                      <p:tavLst>
                                        <p:tav tm="0">
                                          <p:val>
                                            <p:strVal val="1+#ppt_w/2"/>
                                          </p:val>
                                        </p:tav>
                                        <p:tav tm="100000">
                                          <p:val>
                                            <p:strVal val="#ppt_x"/>
                                          </p:val>
                                        </p:tav>
                                      </p:tavLst>
                                    </p:anim>
                                    <p:anim calcmode="lin" valueType="num">
                                      <p:cBhvr additive="base">
                                        <p:cTn id="43" dur="500" fill="hold"/>
                                        <p:tgtEl>
                                          <p:spTgt spid="39"/>
                                        </p:tgtEl>
                                        <p:attrNameLst>
                                          <p:attrName>ppt_y</p:attrName>
                                        </p:attrNameLst>
                                      </p:cBhvr>
                                      <p:tavLst>
                                        <p:tav tm="0">
                                          <p:val>
                                            <p:strVal val="#ppt_y"/>
                                          </p:val>
                                        </p:tav>
                                        <p:tav tm="100000">
                                          <p:val>
                                            <p:strVal val="#ppt_y"/>
                                          </p:val>
                                        </p:tav>
                                      </p:tavLst>
                                    </p:anim>
                                  </p:childTnLst>
                                </p:cTn>
                              </p:par>
                            </p:childTnLst>
                          </p:cTn>
                        </p:par>
                        <p:par>
                          <p:cTn id="44" fill="hold">
                            <p:stCondLst>
                              <p:cond delay="3100"/>
                            </p:stCondLst>
                            <p:childTnLst>
                              <p:par>
                                <p:cTn id="45" presetID="12" presetClass="entr" presetSubtype="4"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p:tgtEl>
                                          <p:spTgt spid="5"/>
                                        </p:tgtEl>
                                        <p:attrNameLst>
                                          <p:attrName>ppt_y</p:attrName>
                                        </p:attrNameLst>
                                      </p:cBhvr>
                                      <p:tavLst>
                                        <p:tav tm="0">
                                          <p:val>
                                            <p:strVal val="#ppt_y+#ppt_h*1.125000"/>
                                          </p:val>
                                        </p:tav>
                                        <p:tav tm="100000">
                                          <p:val>
                                            <p:strVal val="#ppt_y"/>
                                          </p:val>
                                        </p:tav>
                                      </p:tavLst>
                                    </p:anim>
                                    <p:animEffect transition="in" filter="wipe(up)">
                                      <p:cBhvr>
                                        <p:cTn id="48" dur="500"/>
                                        <p:tgtEl>
                                          <p:spTgt spid="5"/>
                                        </p:tgtEl>
                                      </p:cBhvr>
                                    </p:animEffect>
                                  </p:childTnLst>
                                </p:cTn>
                              </p:par>
                              <p:par>
                                <p:cTn id="49" presetID="2" presetClass="entr" presetSubtype="2" decel="100000" fill="hold" grpId="0" nodeType="withEffect">
                                  <p:stCondLst>
                                    <p:cond delay="25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1+#ppt_w/2"/>
                                          </p:val>
                                        </p:tav>
                                        <p:tav tm="100000">
                                          <p:val>
                                            <p:strVal val="#ppt_x"/>
                                          </p:val>
                                        </p:tav>
                                      </p:tavLst>
                                    </p:anim>
                                    <p:anim calcmode="lin" valueType="num">
                                      <p:cBhvr additive="base">
                                        <p:cTn id="5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01" grpId="0"/>
      <p:bldP spid="602" grpId="0"/>
      <p:bldP spid="39" grpId="0"/>
      <p:bldP spid="592" grpId="0" bldLvl="0" animBg="1"/>
      <p:bldP spid="593" grpId="0" bldLvl="0" animBg="1"/>
      <p:bldP spid="5" grpId="0" bldLvl="0" animBg="1"/>
      <p:bldP spid="6" grpId="0"/>
    </p:bldLst>
  </p:timing>
</p:sld>
</file>

<file path=ppt/tags/tag1.xml><?xml version="1.0" encoding="utf-8"?>
<p:tagLst xmlns:p="http://schemas.openxmlformats.org/presentationml/2006/main">
  <p:tag name="KSO_WM_TAG_VERSION" val="1.0"/>
  <p:tag name="KSO_WM_TEMPLATE_CATEGORY" val="custom"/>
  <p:tag name="KSO_WM_TEMPLATE_INDEX" val="20185054"/>
</p:tagLst>
</file>

<file path=ppt/tags/tag10.xml><?xml version="1.0" encoding="utf-8"?>
<p:tagLst xmlns:p="http://schemas.openxmlformats.org/presentationml/2006/main">
  <p:tag name="KSO_WM_TAG_VERSION" val="1.0"/>
  <p:tag name="KSO_WM_BEAUTIFY_FLAG" val="#wm#"/>
  <p:tag name="KSO_WM_UNIT_TYPE" val="i"/>
  <p:tag name="KSO_WM_UNIT_ID" val="diagram719_3*i*0"/>
  <p:tag name="KSO_WM_TEMPLATE_CATEGORY" val="diagram"/>
  <p:tag name="KSO_WM_TEMPLATE_INDEX" val="719"/>
  <p:tag name="KSO_WM_UNIT_INDEX" val="0"/>
</p:tagLst>
</file>

<file path=ppt/tags/tag11.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1"/>
  <p:tag name="KSO_WM_UNIT_ID" val="diagram719_3*l_i*1_1"/>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2.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2"/>
  <p:tag name="KSO_WM_UNIT_ID" val="diagram719_3*l_i*1_2"/>
  <p:tag name="KSO_WM_UNIT_CLEAR" val="1"/>
  <p:tag name="KSO_WM_UNIT_LAYERLEVEL" val="1_1"/>
  <p:tag name="KSO_WM_DIAGRAM_GROUP_CODE" val="l1-1"/>
  <p:tag name="KSO_WM_UNIT_FILL_FORE_SCHEMECOLOR_INDEX" val="14"/>
  <p:tag name="KSO_WM_UNIT_FILL_TYPE" val="1"/>
  <p:tag name="KSO_WM_UNIT_TEXT_FILL_FORE_SCHEMECOLOR_INDEX" val="5"/>
  <p:tag name="KSO_WM_UNIT_TEXT_FILL_TYPE" val="1"/>
  <p:tag name="KSO_WM_UNIT_USESOURCEFORMAT_APPLY" val="0"/>
</p:tagLst>
</file>

<file path=ppt/tags/tag13.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3"/>
  <p:tag name="KSO_WM_UNIT_ID" val="diagram719_3*l_i*1_3"/>
  <p:tag name="KSO_WM_UNIT_CLEAR" val="1"/>
  <p:tag name="KSO_WM_UNIT_LAYERLEVEL" val="1_1"/>
  <p:tag name="KSO_WM_DIAGRAM_GROUP_CODE" val="l1-1"/>
  <p:tag name="KSO_WM_UNIT_LINE_FORE_SCHEMECOLOR_INDEX" val="5"/>
  <p:tag name="KSO_WM_UNIT_LINE_FILL_TYPE" val="2"/>
  <p:tag name="KSO_WM_UNIT_USESOURCEFORMAT_APPLY" val="0"/>
</p:tagLst>
</file>

<file path=ppt/tags/tag14.xml><?xml version="1.0" encoding="utf-8"?>
<p:tagLst xmlns:p="http://schemas.openxmlformats.org/presentationml/2006/main">
  <p:tag name="KSO_WM_TAG_VERSION" val="1.0"/>
  <p:tag name="KSO_WM_BEAUTIFY_FLAG" val="#wm#"/>
  <p:tag name="KSO_WM_TEMPLATE_CATEGORY" val="diagram"/>
  <p:tag name="KSO_WM_TEMPLATE_INDEX" val="719"/>
  <p:tag name="KSO_WM_UNIT_TYPE" val="l_h_f"/>
  <p:tag name="KSO_WM_UNIT_INDEX" val="1_1_1"/>
  <p:tag name="KSO_WM_UNIT_ID" val="diagram719_3*l_h_f*1_1_1"/>
  <p:tag name="KSO_WM_UNIT_CLEAR" val="1"/>
  <p:tag name="KSO_WM_UNIT_LAYERLEVEL" val="1_1_1"/>
  <p:tag name="KSO_WM_UNIT_VALUE" val="18"/>
  <p:tag name="KSO_WM_UNIT_HIGHLIGHT" val="0"/>
  <p:tag name="KSO_WM_UNIT_COMPATIBLE" val="0"/>
  <p:tag name="KSO_WM_UNIT_PRESET_TEXT_INDEX" val="4"/>
  <p:tag name="KSO_WM_UNIT_PRESET_TEXT_LEN" val="35"/>
  <p:tag name="KSO_WM_DIAGRAM_GROUP_CODE" val="l1-1"/>
  <p:tag name="KSO_WM_UNIT_TEXT_FILL_FORE_SCHEMECOLOR_INDEX" val="13"/>
  <p:tag name="KSO_WM_UNIT_TEXT_FILL_TYPE" val="1"/>
  <p:tag name="KSO_WM_UNIT_USESOURCEFORMAT_APPLY" val="0"/>
</p:tagLst>
</file>

<file path=ppt/tags/tag15.xml><?xml version="1.0" encoding="utf-8"?>
<p:tagLst xmlns:p="http://schemas.openxmlformats.org/presentationml/2006/main">
  <p:tag name="KSO_WM_TAG_VERSION" val="1.0"/>
  <p:tag name="KSO_WM_BEAUTIFY_FLAG" val="#wm#"/>
  <p:tag name="KSO_WM_UNIT_TYPE" val="i"/>
  <p:tag name="KSO_WM_UNIT_ID" val="diagram719_3*i*9"/>
  <p:tag name="KSO_WM_TEMPLATE_CATEGORY" val="diagram"/>
  <p:tag name="KSO_WM_TEMPLATE_INDEX" val="719"/>
  <p:tag name="KSO_WM_UNIT_INDEX" val="9"/>
</p:tagLst>
</file>

<file path=ppt/tags/tag16.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4"/>
  <p:tag name="KSO_WM_UNIT_ID" val="diagram719_3*l_i*1_4"/>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7.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5"/>
  <p:tag name="KSO_WM_UNIT_ID" val="diagram719_3*l_i*1_5"/>
  <p:tag name="KSO_WM_UNIT_CLEAR" val="1"/>
  <p:tag name="KSO_WM_UNIT_LAYERLEVEL" val="1_1"/>
  <p:tag name="KSO_WM_DIAGRAM_GROUP_CODE" val="l1-1"/>
  <p:tag name="KSO_WM_UNIT_FILL_FORE_SCHEMECOLOR_INDEX" val="14"/>
  <p:tag name="KSO_WM_UNIT_FILL_TYPE" val="1"/>
  <p:tag name="KSO_WM_UNIT_TEXT_FILL_FORE_SCHEMECOLOR_INDEX" val="5"/>
  <p:tag name="KSO_WM_UNIT_TEXT_FILL_TYPE" val="1"/>
  <p:tag name="KSO_WM_UNIT_USESOURCEFORMAT_APPLY" val="0"/>
</p:tagLst>
</file>

<file path=ppt/tags/tag18.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6"/>
  <p:tag name="KSO_WM_UNIT_ID" val="diagram719_3*l_i*1_6"/>
  <p:tag name="KSO_WM_UNIT_CLEAR" val="1"/>
  <p:tag name="KSO_WM_UNIT_LAYERLEVEL" val="1_1"/>
  <p:tag name="KSO_WM_DIAGRAM_GROUP_CODE" val="l1-1"/>
  <p:tag name="KSO_WM_UNIT_LINE_FORE_SCHEMECOLOR_INDEX" val="5"/>
  <p:tag name="KSO_WM_UNIT_LINE_FILL_TYPE" val="2"/>
  <p:tag name="KSO_WM_UNIT_USESOURCEFORMAT_APPLY" val="0"/>
</p:tagLst>
</file>

<file path=ppt/tags/tag19.xml><?xml version="1.0" encoding="utf-8"?>
<p:tagLst xmlns:p="http://schemas.openxmlformats.org/presentationml/2006/main">
  <p:tag name="KSO_WM_TAG_VERSION" val="1.0"/>
  <p:tag name="KSO_WM_BEAUTIFY_FLAG" val="#wm#"/>
  <p:tag name="KSO_WM_TEMPLATE_CATEGORY" val="diagram"/>
  <p:tag name="KSO_WM_TEMPLATE_INDEX" val="719"/>
  <p:tag name="KSO_WM_UNIT_TYPE" val="l_h_f"/>
  <p:tag name="KSO_WM_UNIT_INDEX" val="1_2_1"/>
  <p:tag name="KSO_WM_UNIT_ID" val="diagram719_3*l_h_f*1_2_1"/>
  <p:tag name="KSO_WM_UNIT_CLEAR" val="1"/>
  <p:tag name="KSO_WM_UNIT_LAYERLEVEL" val="1_1_1"/>
  <p:tag name="KSO_WM_UNIT_VALUE" val="18"/>
  <p:tag name="KSO_WM_UNIT_HIGHLIGHT" val="0"/>
  <p:tag name="KSO_WM_UNIT_COMPATIBLE" val="0"/>
  <p:tag name="KSO_WM_UNIT_PRESET_TEXT_INDEX" val="4"/>
  <p:tag name="KSO_WM_UNIT_PRESET_TEXT_LEN" val="35"/>
  <p:tag name="KSO_WM_DIAGRAM_GROUP_CODE" val="l1-1"/>
  <p:tag name="KSO_WM_UNIT_TEXT_FILL_FORE_SCHEMECOLOR_INDEX" val="13"/>
  <p:tag name="KSO_WM_UNIT_TEXT_FILL_TYPE" val="1"/>
  <p:tag name="KSO_WM_UNIT_USESOURCEFORMAT_APPLY" val="0"/>
</p:tagLst>
</file>

<file path=ppt/tags/tag2.xml><?xml version="1.0" encoding="utf-8"?>
<p:tagLst xmlns:p="http://schemas.openxmlformats.org/presentationml/2006/main">
  <p:tag name="KSO_WM_TAG_VERSION" val="1.0"/>
  <p:tag name="KSO_WM_TEMPLATE_CATEGORY" val="custom"/>
  <p:tag name="KSO_WM_TEMPLATE_INDEX" val="20185054"/>
</p:tagLst>
</file>

<file path=ppt/tags/tag20.xml><?xml version="1.0" encoding="utf-8"?>
<p:tagLst xmlns:p="http://schemas.openxmlformats.org/presentationml/2006/main">
  <p:tag name="KSO_WM_TAG_VERSION" val="1.0"/>
  <p:tag name="KSO_WM_BEAUTIFY_FLAG" val="#wm#"/>
  <p:tag name="KSO_WM_UNIT_TYPE" val="i"/>
  <p:tag name="KSO_WM_UNIT_ID" val="diagram719_3*i*18"/>
  <p:tag name="KSO_WM_TEMPLATE_CATEGORY" val="diagram"/>
  <p:tag name="KSO_WM_TEMPLATE_INDEX" val="719"/>
  <p:tag name="KSO_WM_UNIT_INDEX" val="18"/>
</p:tagLst>
</file>

<file path=ppt/tags/tag21.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7"/>
  <p:tag name="KSO_WM_UNIT_ID" val="diagram719_3*l_i*1_7"/>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22.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8"/>
  <p:tag name="KSO_WM_UNIT_ID" val="diagram719_3*l_i*1_8"/>
  <p:tag name="KSO_WM_UNIT_CLEAR" val="1"/>
  <p:tag name="KSO_WM_UNIT_LAYERLEVEL" val="1_1"/>
  <p:tag name="KSO_WM_DIAGRAM_GROUP_CODE" val="l1-1"/>
  <p:tag name="KSO_WM_UNIT_FILL_FORE_SCHEMECOLOR_INDEX" val="14"/>
  <p:tag name="KSO_WM_UNIT_FILL_TYPE" val="1"/>
  <p:tag name="KSO_WM_UNIT_TEXT_FILL_FORE_SCHEMECOLOR_INDEX" val="5"/>
  <p:tag name="KSO_WM_UNIT_TEXT_FILL_TYPE" val="1"/>
  <p:tag name="KSO_WM_UNIT_USESOURCEFORMAT_APPLY" val="0"/>
</p:tagLst>
</file>

<file path=ppt/tags/tag23.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9"/>
  <p:tag name="KSO_WM_UNIT_ID" val="diagram719_3*l_i*1_9"/>
  <p:tag name="KSO_WM_UNIT_CLEAR" val="1"/>
  <p:tag name="KSO_WM_UNIT_LAYERLEVEL" val="1_1"/>
  <p:tag name="KSO_WM_DIAGRAM_GROUP_CODE" val="l1-1"/>
  <p:tag name="KSO_WM_UNIT_LINE_FORE_SCHEMECOLOR_INDEX" val="5"/>
  <p:tag name="KSO_WM_UNIT_LINE_FILL_TYPE" val="2"/>
  <p:tag name="KSO_WM_UNIT_USESOURCEFORMAT_APPLY" val="0"/>
</p:tagLst>
</file>

<file path=ppt/tags/tag24.xml><?xml version="1.0" encoding="utf-8"?>
<p:tagLst xmlns:p="http://schemas.openxmlformats.org/presentationml/2006/main">
  <p:tag name="KSO_WM_TAG_VERSION" val="1.0"/>
  <p:tag name="KSO_WM_BEAUTIFY_FLAG" val="#wm#"/>
  <p:tag name="KSO_WM_TEMPLATE_CATEGORY" val="diagram"/>
  <p:tag name="KSO_WM_TEMPLATE_INDEX" val="719"/>
  <p:tag name="KSO_WM_UNIT_TYPE" val="l_h_f"/>
  <p:tag name="KSO_WM_UNIT_INDEX" val="1_3_1"/>
  <p:tag name="KSO_WM_UNIT_ID" val="diagram719_3*l_h_f*1_3_1"/>
  <p:tag name="KSO_WM_UNIT_CLEAR" val="1"/>
  <p:tag name="KSO_WM_UNIT_LAYERLEVEL" val="1_1_1"/>
  <p:tag name="KSO_WM_UNIT_VALUE" val="18"/>
  <p:tag name="KSO_WM_UNIT_HIGHLIGHT" val="0"/>
  <p:tag name="KSO_WM_UNIT_COMPATIBLE" val="0"/>
  <p:tag name="KSO_WM_UNIT_PRESET_TEXT_INDEX" val="4"/>
  <p:tag name="KSO_WM_UNIT_PRESET_TEXT_LEN" val="35"/>
  <p:tag name="KSO_WM_DIAGRAM_GROUP_CODE" val="l1-1"/>
  <p:tag name="KSO_WM_UNIT_TEXT_FILL_FORE_SCHEMECOLOR_INDEX" val="13"/>
  <p:tag name="KSO_WM_UNIT_TEXT_FILL_TYPE" val="1"/>
  <p:tag name="KSO_WM_UNIT_USESOURCEFORMAT_APPLY" val="0"/>
</p:tagLst>
</file>

<file path=ppt/tags/tag25.xml><?xml version="1.0" encoding="utf-8"?>
<p:tagLst xmlns:p="http://schemas.openxmlformats.org/presentationml/2006/main">
  <p:tag name="KSO_WM_TAG_VERSION" val="1.0"/>
  <p:tag name="KSO_WM_BEAUTIFY_FLAG" val="#wm#"/>
  <p:tag name="KSO_WM_TEMPLATE_CATEGORY" val="diagram"/>
  <p:tag name="KSO_WM_TEMPLATE_INDEX" val="719"/>
  <p:tag name="KSO_WM_UNIT_TYPE" val="g"/>
  <p:tag name="KSO_WM_UNIT_INDEX" val="1"/>
  <p:tag name="KSO_WM_UNIT_ID" val="diagram719_3*g*1"/>
  <p:tag name="KSO_WM_UNIT_CLEAR" val="1"/>
  <p:tag name="KSO_WM_UNIT_LAYERLEVEL" val="1"/>
  <p:tag name="KSO_WM_UNIT_VALUE" val="15"/>
  <p:tag name="KSO_WM_UNIT_HIGHLIGHT" val="0"/>
  <p:tag name="KSO_WM_UNIT_COMPATIBLE" val="1"/>
  <p:tag name="KSO_WM_UNIT_RELATE_UNITID" val="diagram719_3*l*1"/>
  <p:tag name="KSO_WM_UNIT_PRESET_TEXT_INDEX" val="3"/>
  <p:tag name="KSO_WM_UNIT_PRESET_TEXT_LEN" val="17"/>
</p:tagLst>
</file>

<file path=ppt/tags/tag26.xml><?xml version="1.0" encoding="utf-8"?>
<p:tagLst xmlns:p="http://schemas.openxmlformats.org/presentationml/2006/main">
  <p:tag name="KSO_WM_SLIDE_ID" val="diagram719_3"/>
  <p:tag name="KSO_WM_SLIDE_INDEX" val="3"/>
  <p:tag name="KSO_WM_SLIDE_ITEM_CNT" val="3"/>
  <p:tag name="KSO_WM_SLIDE_LAYOUT" val="l_g"/>
  <p:tag name="KSO_WM_SLIDE_LAYOUT_CNT" val="1_1"/>
  <p:tag name="KSO_WM_SLIDE_TYPE" val="text"/>
  <p:tag name="KSO_WM_BEAUTIFY_FLAG" val="#wm#"/>
  <p:tag name="KSO_WM_SLIDE_POSITION" val="89*156"/>
  <p:tag name="KSO_WM_SLIDE_SIZE" val="782*226"/>
  <p:tag name="KSO_WM_TEMPLATE_CATEGORY" val="custom"/>
  <p:tag name="KSO_WM_TEMPLATE_INDEX" val="20185054"/>
  <p:tag name="KSO_WM_TAG_VERSION" val="1.0"/>
  <p:tag name="KSO_WM_DIAGRAM_GROUP_CODE" val="l1-1"/>
</p:tagLst>
</file>

<file path=ppt/tags/tag27.xml><?xml version="1.0" encoding="utf-8"?>
<p:tagLst xmlns:p="http://schemas.openxmlformats.org/presentationml/2006/main">
  <p:tag name="KSO_WM_TEMPLATE_CATEGORY" val="custom"/>
  <p:tag name="KSO_WM_TEMPLATE_INDEX" val="20185054"/>
  <p:tag name="KSO_WM_TAG_VERSION" val="1.0"/>
  <p:tag name="KSO_WM_BEAUTIFY_FLAG" val="#wm#"/>
  <p:tag name="KSO_WM_UNIT_TYPE" val="l_h_a"/>
  <p:tag name="KSO_WM_UNIT_INDEX" val="1_1_1"/>
  <p:tag name="KSO_WM_UNIT_ID" val="custom20185054_14*l_h_a*1_1_1"/>
  <p:tag name="KSO_WM_UNIT_CLEAR" val="1"/>
  <p:tag name="KSO_WM_UNIT_LAYERLEVEL" val="1_1_1"/>
  <p:tag name="KSO_WM_UNIT_VALUE" val="40"/>
  <p:tag name="KSO_WM_UNIT_HIGHLIGHT" val="0"/>
  <p:tag name="KSO_WM_UNIT_COMPATIBLE" val="0"/>
  <p:tag name="KSO_WM_UNIT_PRESET_TEXT_INDEX" val="4"/>
  <p:tag name="KSO_WM_UNIT_PRESET_TEXT_LEN" val="35"/>
  <p:tag name="KSO_WM_DIAGRAM_GROUP_CODE" val="l1-2"/>
  <p:tag name="KSO_WM_UNIT_FILL_FORE_SCHEMECOLOR_INDEX" val="5"/>
  <p:tag name="KSO_WM_UNIT_FILL_TYPE" val="1"/>
  <p:tag name="KSO_WM_UNIT_TEXT_FILL_FORE_SCHEMECOLOR_INDEX" val="14"/>
  <p:tag name="KSO_WM_UNIT_TEXT_FILL_TYPE" val="1"/>
  <p:tag name="KSO_WM_UNIT_USESOURCEFORMAT_APPLY" val="0"/>
</p:tagLst>
</file>

<file path=ppt/tags/tag28.xml><?xml version="1.0" encoding="utf-8"?>
<p:tagLst xmlns:p="http://schemas.openxmlformats.org/presentationml/2006/main">
  <p:tag name="KSO_WM_TEMPLATE_CATEGORY" val="custom"/>
  <p:tag name="KSO_WM_TEMPLATE_INDEX" val="20185054"/>
  <p:tag name="KSO_WM_TAG_VERSION" val="1.0"/>
  <p:tag name="KSO_WM_BEAUTIFY_FLAG" val="#wm#"/>
  <p:tag name="KSO_WM_UNIT_TYPE" val="l_h_f"/>
  <p:tag name="KSO_WM_UNIT_INDEX" val="1_1_1"/>
  <p:tag name="KSO_WM_UNIT_ID" val="custom20185054_14*l_h_f*1_1_1"/>
  <p:tag name="KSO_WM_UNIT_CLEAR" val="1"/>
  <p:tag name="KSO_WM_UNIT_LAYERLEVEL" val="1_1_1"/>
  <p:tag name="KSO_WM_UNIT_VALUE" val="18"/>
  <p:tag name="KSO_WM_UNIT_HIGHLIGHT" val="0"/>
  <p:tag name="KSO_WM_UNIT_COMPATIBLE" val="0"/>
  <p:tag name="KSO_WM_UNIT_PRESET_TEXT_INDEX" val="4"/>
  <p:tag name="KSO_WM_UNIT_PRESET_TEXT_LEN" val="43"/>
  <p:tag name="KSO_WM_DIAGRAM_GROUP_CODE" val="l1-2"/>
  <p:tag name="KSO_WM_UNIT_TEXT_FILL_FORE_SCHEMECOLOR_INDEX" val="13"/>
  <p:tag name="KSO_WM_UNIT_TEXT_FILL_TYPE" val="1"/>
  <p:tag name="KSO_WM_UNIT_USESOURCEFORMAT_APPLY" val="0"/>
</p:tagLst>
</file>

<file path=ppt/tags/tag29.xml><?xml version="1.0" encoding="utf-8"?>
<p:tagLst xmlns:p="http://schemas.openxmlformats.org/presentationml/2006/main">
  <p:tag name="KSO_WM_TEMPLATE_CATEGORY" val="custom"/>
  <p:tag name="KSO_WM_TEMPLATE_INDEX" val="20185054"/>
  <p:tag name="KSO_WM_TAG_VERSION" val="1.0"/>
  <p:tag name="KSO_WM_BEAUTIFY_FLAG" val="#wm#"/>
  <p:tag name="KSO_WM_UNIT_TYPE" val="l_h_f"/>
  <p:tag name="KSO_WM_UNIT_INDEX" val="1_2_1"/>
  <p:tag name="KSO_WM_UNIT_ID" val="custom20185054_14*l_h_f*1_2_1"/>
  <p:tag name="KSO_WM_UNIT_CLEAR" val="1"/>
  <p:tag name="KSO_WM_UNIT_LAYERLEVEL" val="1_1_1"/>
  <p:tag name="KSO_WM_UNIT_VALUE" val="18"/>
  <p:tag name="KSO_WM_UNIT_HIGHLIGHT" val="0"/>
  <p:tag name="KSO_WM_UNIT_COMPATIBLE" val="0"/>
  <p:tag name="KSO_WM_UNIT_PRESET_TEXT_INDEX" val="4"/>
  <p:tag name="KSO_WM_UNIT_PRESET_TEXT_LEN" val="43"/>
  <p:tag name="KSO_WM_DIAGRAM_GROUP_CODE" val="l1-2"/>
  <p:tag name="KSO_WM_UNIT_TEXT_FILL_FORE_SCHEMECOLOR_INDEX" val="13"/>
  <p:tag name="KSO_WM_UNIT_TEXT_FILL_TYPE" val="1"/>
  <p:tag name="KSO_WM_UNIT_USESOURCEFORMAT_APPLY" val="0"/>
</p:tagLst>
</file>

<file path=ppt/tags/tag3.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 name="KSO_WM_TEMPLATE_CATEGORY" val="custom"/>
  <p:tag name="KSO_WM_TEMPLATE_INDEX" val="20185054"/>
  <p:tag name="KSO_WM_TAG_VERSION" val="1.0"/>
  <p:tag name="KSO_WM_TEMPLATE_THUMBS_INDEX" val="1"/>
  <p:tag name="KSO_WM_BEAUTIFY_FLAG" val="#wm#"/>
</p:tagLst>
</file>

<file path=ppt/tags/tag30.xml><?xml version="1.0" encoding="utf-8"?>
<p:tagLst xmlns:p="http://schemas.openxmlformats.org/presentationml/2006/main">
  <p:tag name="KSO_WM_TEMPLATE_CATEGORY" val="custom"/>
  <p:tag name="KSO_WM_TEMPLATE_INDEX" val="20185054"/>
  <p:tag name="KSO_WM_TAG_VERSION" val="1.0"/>
  <p:tag name="KSO_WM_BEAUTIFY_FLAG" val="#wm#"/>
  <p:tag name="KSO_WM_UNIT_TYPE" val="l_h_a"/>
  <p:tag name="KSO_WM_UNIT_INDEX" val="1_2_1"/>
  <p:tag name="KSO_WM_UNIT_ID" val="custom20185054_14*l_h_a*1_2_1"/>
  <p:tag name="KSO_WM_UNIT_CLEAR" val="1"/>
  <p:tag name="KSO_WM_UNIT_LAYERLEVEL" val="1_1_1"/>
  <p:tag name="KSO_WM_UNIT_VALUE" val="40"/>
  <p:tag name="KSO_WM_UNIT_HIGHLIGHT" val="0"/>
  <p:tag name="KSO_WM_UNIT_COMPATIBLE" val="0"/>
  <p:tag name="KSO_WM_UNIT_PRESET_TEXT_INDEX" val="4"/>
  <p:tag name="KSO_WM_UNIT_PRESET_TEXT_LEN" val="35"/>
  <p:tag name="KSO_WM_DIAGRAM_GROUP_CODE" val="l1-2"/>
  <p:tag name="KSO_WM_UNIT_FILL_FORE_SCHEMECOLOR_INDEX" val="6"/>
  <p:tag name="KSO_WM_UNIT_FILL_TYPE" val="1"/>
  <p:tag name="KSO_WM_UNIT_TEXT_FILL_FORE_SCHEMECOLOR_INDEX" val="14"/>
  <p:tag name="KSO_WM_UNIT_TEXT_FILL_TYPE" val="1"/>
  <p:tag name="KSO_WM_UNIT_USESOURCEFORMAT_APPLY" val="0"/>
</p:tagLst>
</file>

<file path=ppt/tags/tag31.xml><?xml version="1.0" encoding="utf-8"?>
<p:tagLst xmlns:p="http://schemas.openxmlformats.org/presentationml/2006/main">
  <p:tag name="KSO_WM_TEMPLATE_CATEGORY" val="custom"/>
  <p:tag name="KSO_WM_TEMPLATE_INDEX" val="20185054"/>
  <p:tag name="KSO_WM_UNIT_TYPE" val="a"/>
  <p:tag name="KSO_WM_UNIT_INDEX" val="1"/>
  <p:tag name="KSO_WM_UNIT_ID" val="custom20185054_14*a*1"/>
  <p:tag name="KSO_WM_UNIT_LAYERLEVEL" val="1"/>
  <p:tag name="KSO_WM_UNIT_VALUE" val="25"/>
  <p:tag name="KSO_WM_UNIT_ISCONTENTSTITLE" val="0"/>
  <p:tag name="KSO_WM_UNIT_HIGHLIGHT" val="0"/>
  <p:tag name="KSO_WM_UNIT_COMPATIBLE" val="0"/>
  <p:tag name="KSO_WM_UNIT_CLEAR" val="0"/>
  <p:tag name="KSO_WM_BEAUTIFY_FLAG" val="#wm#"/>
  <p:tag name="KSO_WM_TAG_VERSION" val="1.0"/>
  <p:tag name="KSO_WM_UNIT_PRESET_TEXT" val="LOREM IPSUM DOLOR"/>
</p:tagLst>
</file>

<file path=ppt/tags/tag32.xml><?xml version="1.0" encoding="utf-8"?>
<p:tagLst xmlns:p="http://schemas.openxmlformats.org/presentationml/2006/main">
  <p:tag name="KSO_WM_SLIDE_ID" val="custom20185054_14"/>
  <p:tag name="KSO_WM_SLIDE_INDEX" val="14"/>
  <p:tag name="KSO_WM_SLIDE_ITEM_CNT" val="2"/>
  <p:tag name="KSO_WM_SLIDE_LAYOUT" val="l_a"/>
  <p:tag name="KSO_WM_SLIDE_LAYOUT_CNT" val="1_1"/>
  <p:tag name="KSO_WM_SLIDE_TYPE" val="text"/>
  <p:tag name="KSO_WM_BEAUTIFY_FLAG" val="#wm#"/>
  <p:tag name="KSO_WM_SLIDE_POSITION" val="62*203"/>
  <p:tag name="KSO_WM_SLIDE_SIZE" val="835*111"/>
  <p:tag name="KSO_WM_TEMPLATE_CATEGORY" val="custom"/>
  <p:tag name="KSO_WM_TEMPLATE_INDEX" val="20185054"/>
  <p:tag name="KSO_WM_TAG_VERSION" val="1.0"/>
  <p:tag name="KSO_WM_DIAGRAM_GROUP_CODE" val="l1-2"/>
  <p:tag name="KSO_WM_SLIDE_SUBTYPE" val="diag"/>
</p:tagLst>
</file>

<file path=ppt/tags/tag33.xml><?xml version="1.0" encoding="utf-8"?>
<p:tagLst xmlns:p="http://schemas.openxmlformats.org/presentationml/2006/main">
  <p:tag name="KSO_WM_TEMPLATE_CATEGORY" val="custom"/>
  <p:tag name="KSO_WM_TEMPLATE_INDEX" val="20185054"/>
  <p:tag name="KSO_WM_UNIT_TYPE" val="a"/>
  <p:tag name="KSO_WM_UNIT_INDEX" val="1"/>
  <p:tag name="KSO_WM_UNIT_ID" val="custom20185054_6*a*1"/>
  <p:tag name="KSO_WM_UNIT_LAYERLEVEL" val="1"/>
  <p:tag name="KSO_WM_UNIT_VALUE" val="22"/>
  <p:tag name="KSO_WM_UNIT_ISCONTENTSTITLE" val="0"/>
  <p:tag name="KSO_WM_UNIT_HIGHLIGHT" val="0"/>
  <p:tag name="KSO_WM_UNIT_COMPATIBLE" val="0"/>
  <p:tag name="KSO_WM_UNIT_CLEAR" val="0"/>
  <p:tag name="KSO_WM_BEAUTIFY_FLAG" val="#wm#"/>
  <p:tag name="KSO_WM_TAG_VERSION" val="1.0"/>
  <p:tag name="KSO_WM_UNIT_PRESET_TEXT" val="SECTION TITLE"/>
</p:tagLst>
</file>

<file path=ppt/tags/tag34.xml><?xml version="1.0" encoding="utf-8"?>
<p:tagLst xmlns:p="http://schemas.openxmlformats.org/presentationml/2006/main">
  <p:tag name="KSO_WM_TEMPLATE_CATEGORY" val="custom"/>
  <p:tag name="KSO_WM_TEMPLATE_INDEX" val="20185054"/>
  <p:tag name="KSO_WM_UNIT_TYPE" val="e"/>
  <p:tag name="KSO_WM_UNIT_INDEX" val="1"/>
  <p:tag name="KSO_WM_UNIT_ID" val="custom20185054_6*e*1"/>
  <p:tag name="KSO_WM_UNIT_LAYERLEVEL" val="1"/>
  <p:tag name="KSO_WM_UNIT_VALUE" val="2"/>
  <p:tag name="KSO_WM_UNIT_HIGHLIGHT" val="0"/>
  <p:tag name="KSO_WM_UNIT_COMPATIBLE" val="1"/>
  <p:tag name="KSO_WM_UNIT_CLEAR" val="0"/>
  <p:tag name="KSO_WM_BEAUTIFY_FLAG" val="#wm#"/>
  <p:tag name="KSO_WM_TAG_VERSION" val="1.0"/>
  <p:tag name="KSO_WM_UNIT_PRESET_TEXT" val="1"/>
</p:tagLst>
</file>

<file path=ppt/tags/tag35.xml><?xml version="1.0" encoding="utf-8"?>
<p:tagLst xmlns:p="http://schemas.openxmlformats.org/presentationml/2006/main">
  <p:tag name="KSO_WM_TEMPLATE_CATEGORY" val="custom"/>
  <p:tag name="KSO_WM_TEMPLATE_INDEX" val="20185054"/>
  <p:tag name="KSO_WM_TAG_VERSION" val="1.0"/>
  <p:tag name="KSO_WM_SLIDE_ID" val="custom20185054_6"/>
  <p:tag name="KSO_WM_SLIDE_INDEX" val="6"/>
  <p:tag name="KSO_WM_SLIDE_ITEM_CNT" val="2"/>
  <p:tag name="KSO_WM_SLIDE_LAYOUT" val="a_f_e"/>
  <p:tag name="KSO_WM_SLIDE_LAYOUT_CNT" val="1_1_1"/>
  <p:tag name="KSO_WM_SLIDE_TYPE" val="sectionTitle"/>
  <p:tag name="KSO_WM_BEAUTIFY_FLAG" val="#wm#"/>
  <p:tag name="KSO_WM_SLIDE_SUBTYPE" val="pureTxt"/>
</p:tagLst>
</file>

<file path=ppt/tags/tag36.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8"/>
  <p:tag name="KSO_WM_UNIT_LAYERLEVEL" val="1"/>
  <p:tag name="KSO_WM_UNIT_INDEX" val="1"/>
  <p:tag name="KSO_WM_UNIT_ID" val="custom20185054_5*a*1"/>
  <p:tag name="KSO_WM_UNIT_TYPE" val="a"/>
</p:tagLst>
</file>

<file path=ppt/tags/tag37.xml><?xml version="1.0" encoding="utf-8"?>
<p:tagLst xmlns:p="http://schemas.openxmlformats.org/presentationml/2006/main">
  <p:tag name="KSO_WM_SLIDE_SIZE" val="790*387"/>
  <p:tag name="KSO_WM_SLIDE_POSITION" val="84*127"/>
  <p:tag name="KSO_WM_SLIDE_LAYOUT_CNT" val="1_1_1"/>
  <p:tag name="KSO_WM_SLIDE_LAYOUT" val="a_f_d"/>
  <p:tag name="KSO_WM_BEAUTIFY_FLAG" val="#wm#"/>
  <p:tag name="KSO_WM_SLIDE_TYPE" val="text"/>
  <p:tag name="KSO_WM_SLIDE_ITEM_CNT" val="2"/>
  <p:tag name="KSO_WM_SLIDE_INDEX" val="5"/>
  <p:tag name="KSO_WM_SLIDE_ID" val="custom20185054_5"/>
  <p:tag name="KSO_WM_TAG_VERSION" val="1.0"/>
  <p:tag name="KSO_WM_TEMPLATE_INDEX" val="20185054"/>
  <p:tag name="KSO_WM_TEMPLATE_CATEGORY" val="custom"/>
  <p:tag name="KSO_WM_SLIDE_SUBTYPE" val="picTxt"/>
</p:tagLst>
</file>

<file path=ppt/tags/tag38.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8"/>
  <p:tag name="KSO_WM_UNIT_LAYERLEVEL" val="1"/>
  <p:tag name="KSO_WM_UNIT_INDEX" val="1"/>
  <p:tag name="KSO_WM_UNIT_ID" val="custom20185054_5*a*1"/>
  <p:tag name="KSO_WM_UNIT_TYPE" val="a"/>
</p:tagLst>
</file>

<file path=ppt/tags/tag39.xml><?xml version="1.0" encoding="utf-8"?>
<p:tagLst xmlns:p="http://schemas.openxmlformats.org/presentationml/2006/main">
  <p:tag name="KSO_WM_SLIDE_SIZE" val="790*387"/>
  <p:tag name="KSO_WM_SLIDE_POSITION" val="84*127"/>
  <p:tag name="KSO_WM_SLIDE_LAYOUT_CNT" val="1_1_1"/>
  <p:tag name="KSO_WM_SLIDE_LAYOUT" val="a_f_d"/>
  <p:tag name="KSO_WM_BEAUTIFY_FLAG" val="#wm#"/>
  <p:tag name="KSO_WM_SLIDE_TYPE" val="text"/>
  <p:tag name="KSO_WM_SLIDE_ITEM_CNT" val="2"/>
  <p:tag name="KSO_WM_SLIDE_INDEX" val="5"/>
  <p:tag name="KSO_WM_SLIDE_ID" val="custom20185054_5"/>
  <p:tag name="KSO_WM_TAG_VERSION" val="1.0"/>
  <p:tag name="KSO_WM_TEMPLATE_INDEX" val="20185054"/>
  <p:tag name="KSO_WM_TEMPLATE_CATEGORY" val="custom"/>
  <p:tag name="KSO_WM_SLIDE_SUBTYPE" val="picTxt"/>
</p:tagLst>
</file>

<file path=ppt/tags/tag4.xml><?xml version="1.0" encoding="utf-8"?>
<p:tagLst xmlns:p="http://schemas.openxmlformats.org/presentationml/2006/main">
  <p:tag name="KSO_WM_TAG_VERSION" val="1.0"/>
  <p:tag name="KSO_WM_TEMPLATE_CATEGORY" val="custom"/>
  <p:tag name="KSO_WM_TEMPLATE_INDEX" val="20185054"/>
</p:tagLst>
</file>

<file path=ppt/tags/tag40.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8"/>
  <p:tag name="KSO_WM_UNIT_LAYERLEVEL" val="1"/>
  <p:tag name="KSO_WM_UNIT_INDEX" val="1"/>
  <p:tag name="KSO_WM_UNIT_ID" val="custom20185054_5*a*1"/>
  <p:tag name="KSO_WM_UNIT_TYPE" val="a"/>
</p:tagLst>
</file>

<file path=ppt/tags/tag41.xml><?xml version="1.0" encoding="utf-8"?>
<p:tagLst xmlns:p="http://schemas.openxmlformats.org/presentationml/2006/main">
  <p:tag name="KSO_WM_SLIDE_SIZE" val="790*387"/>
  <p:tag name="KSO_WM_SLIDE_POSITION" val="84*127"/>
  <p:tag name="KSO_WM_SLIDE_LAYOUT_CNT" val="1_1_1"/>
  <p:tag name="KSO_WM_SLIDE_LAYOUT" val="a_f_d"/>
  <p:tag name="KSO_WM_BEAUTIFY_FLAG" val="#wm#"/>
  <p:tag name="KSO_WM_SLIDE_TYPE" val="text"/>
  <p:tag name="KSO_WM_SLIDE_ITEM_CNT" val="2"/>
  <p:tag name="KSO_WM_SLIDE_INDEX" val="5"/>
  <p:tag name="KSO_WM_SLIDE_ID" val="custom20185054_5"/>
  <p:tag name="KSO_WM_TAG_VERSION" val="1.0"/>
  <p:tag name="KSO_WM_TEMPLATE_INDEX" val="20185054"/>
  <p:tag name="KSO_WM_TEMPLATE_CATEGORY" val="custom"/>
  <p:tag name="KSO_WM_SLIDE_SUBTYPE" val="picTxt"/>
</p:tagLst>
</file>

<file path=ppt/tags/tag42.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8"/>
  <p:tag name="KSO_WM_UNIT_LAYERLEVEL" val="1"/>
  <p:tag name="KSO_WM_UNIT_INDEX" val="1"/>
  <p:tag name="KSO_WM_UNIT_ID" val="custom20185054_5*a*1"/>
  <p:tag name="KSO_WM_UNIT_TYPE" val="a"/>
</p:tagLst>
</file>

<file path=ppt/tags/tag43.xml><?xml version="1.0" encoding="utf-8"?>
<p:tagLst xmlns:p="http://schemas.openxmlformats.org/presentationml/2006/main">
  <p:tag name="KSO_WM_SLIDE_SIZE" val="790*387"/>
  <p:tag name="KSO_WM_SLIDE_POSITION" val="84*127"/>
  <p:tag name="KSO_WM_SLIDE_LAYOUT_CNT" val="1_1_1"/>
  <p:tag name="KSO_WM_SLIDE_LAYOUT" val="a_f_d"/>
  <p:tag name="KSO_WM_BEAUTIFY_FLAG" val="#wm#"/>
  <p:tag name="KSO_WM_SLIDE_TYPE" val="text"/>
  <p:tag name="KSO_WM_SLIDE_ITEM_CNT" val="2"/>
  <p:tag name="KSO_WM_SLIDE_INDEX" val="5"/>
  <p:tag name="KSO_WM_SLIDE_ID" val="custom20185054_5"/>
  <p:tag name="KSO_WM_TAG_VERSION" val="1.0"/>
  <p:tag name="KSO_WM_TEMPLATE_INDEX" val="20185054"/>
  <p:tag name="KSO_WM_TEMPLATE_CATEGORY" val="custom"/>
  <p:tag name="KSO_WM_SLIDE_SUBTYPE" val="picTxt"/>
</p:tagLst>
</file>

<file path=ppt/tags/tag44.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8"/>
  <p:tag name="KSO_WM_UNIT_LAYERLEVEL" val="1"/>
  <p:tag name="KSO_WM_UNIT_INDEX" val="1"/>
  <p:tag name="KSO_WM_UNIT_ID" val="custom20185054_5*a*1"/>
  <p:tag name="KSO_WM_UNIT_TYPE" val="a"/>
</p:tagLst>
</file>

<file path=ppt/tags/tag45.xml><?xml version="1.0" encoding="utf-8"?>
<p:tagLst xmlns:p="http://schemas.openxmlformats.org/presentationml/2006/main">
  <p:tag name="KSO_WM_SLIDE_SIZE" val="790*387"/>
  <p:tag name="KSO_WM_SLIDE_POSITION" val="84*127"/>
  <p:tag name="KSO_WM_SLIDE_LAYOUT_CNT" val="1_1_1"/>
  <p:tag name="KSO_WM_SLIDE_LAYOUT" val="a_f_d"/>
  <p:tag name="KSO_WM_BEAUTIFY_FLAG" val="#wm#"/>
  <p:tag name="KSO_WM_SLIDE_TYPE" val="text"/>
  <p:tag name="KSO_WM_SLIDE_ITEM_CNT" val="2"/>
  <p:tag name="KSO_WM_SLIDE_INDEX" val="5"/>
  <p:tag name="KSO_WM_SLIDE_ID" val="custom20185054_5"/>
  <p:tag name="KSO_WM_TAG_VERSION" val="1.0"/>
  <p:tag name="KSO_WM_TEMPLATE_INDEX" val="20185054"/>
  <p:tag name="KSO_WM_TEMPLATE_CATEGORY" val="custom"/>
  <p:tag name="KSO_WM_SLIDE_SUBTYPE" val="picTxt"/>
</p:tagLst>
</file>

<file path=ppt/tags/tag46.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8"/>
  <p:tag name="KSO_WM_UNIT_LAYERLEVEL" val="1"/>
  <p:tag name="KSO_WM_UNIT_INDEX" val="1"/>
  <p:tag name="KSO_WM_UNIT_ID" val="custom20185054_5*a*1"/>
  <p:tag name="KSO_WM_UNIT_TYPE" val="a"/>
</p:tagLst>
</file>

<file path=ppt/tags/tag47.xml><?xml version="1.0" encoding="utf-8"?>
<p:tagLst xmlns:p="http://schemas.openxmlformats.org/presentationml/2006/main">
  <p:tag name="KSO_WM_SLIDE_SIZE" val="790*387"/>
  <p:tag name="KSO_WM_SLIDE_POSITION" val="84*127"/>
  <p:tag name="KSO_WM_SLIDE_LAYOUT_CNT" val="1_1_1"/>
  <p:tag name="KSO_WM_SLIDE_LAYOUT" val="a_f_d"/>
  <p:tag name="KSO_WM_BEAUTIFY_FLAG" val="#wm#"/>
  <p:tag name="KSO_WM_SLIDE_TYPE" val="text"/>
  <p:tag name="KSO_WM_SLIDE_ITEM_CNT" val="2"/>
  <p:tag name="KSO_WM_SLIDE_INDEX" val="5"/>
  <p:tag name="KSO_WM_SLIDE_ID" val="custom20185054_5"/>
  <p:tag name="KSO_WM_TAG_VERSION" val="1.0"/>
  <p:tag name="KSO_WM_TEMPLATE_INDEX" val="20185054"/>
  <p:tag name="KSO_WM_TEMPLATE_CATEGORY" val="custom"/>
  <p:tag name="KSO_WM_SLIDE_SUBTYPE" val="picTxt"/>
</p:tagLst>
</file>

<file path=ppt/tags/tag48.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8"/>
  <p:tag name="KSO_WM_UNIT_LAYERLEVEL" val="1"/>
  <p:tag name="KSO_WM_UNIT_INDEX" val="1"/>
  <p:tag name="KSO_WM_UNIT_ID" val="custom20185054_5*a*1"/>
  <p:tag name="KSO_WM_UNIT_TYPE" val="a"/>
</p:tagLst>
</file>

<file path=ppt/tags/tag49.xml><?xml version="1.0" encoding="utf-8"?>
<p:tagLst xmlns:p="http://schemas.openxmlformats.org/presentationml/2006/main">
  <p:tag name="KSO_WM_SLIDE_SIZE" val="790*387"/>
  <p:tag name="KSO_WM_SLIDE_POSITION" val="84*127"/>
  <p:tag name="KSO_WM_SLIDE_LAYOUT_CNT" val="1_1_1"/>
  <p:tag name="KSO_WM_SLIDE_LAYOUT" val="a_f_d"/>
  <p:tag name="KSO_WM_BEAUTIFY_FLAG" val="#wm#"/>
  <p:tag name="KSO_WM_SLIDE_TYPE" val="text"/>
  <p:tag name="KSO_WM_SLIDE_ITEM_CNT" val="2"/>
  <p:tag name="KSO_WM_SLIDE_INDEX" val="5"/>
  <p:tag name="KSO_WM_SLIDE_ID" val="custom20185054_5"/>
  <p:tag name="KSO_WM_TAG_VERSION" val="1.0"/>
  <p:tag name="KSO_WM_TEMPLATE_INDEX" val="20185054"/>
  <p:tag name="KSO_WM_TEMPLATE_CATEGORY" val="custom"/>
  <p:tag name="KSO_WM_SLIDE_SUBTYPE" val="picTxt"/>
</p:tagLst>
</file>

<file path=ppt/tags/tag5.xml><?xml version="1.0" encoding="utf-8"?>
<p:tagLst xmlns:p="http://schemas.openxmlformats.org/presentationml/2006/main">
  <p:tag name="KSO_WM_TAG_VERSION" val="1.0"/>
  <p:tag name="KSO_WM_TEMPLATE_CATEGORY" val="custom"/>
  <p:tag name="KSO_WM_TEMPLATE_INDEX" val="20185054"/>
</p:tagLst>
</file>

<file path=ppt/tags/tag50.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8"/>
  <p:tag name="KSO_WM_UNIT_LAYERLEVEL" val="1"/>
  <p:tag name="KSO_WM_UNIT_INDEX" val="1"/>
  <p:tag name="KSO_WM_UNIT_ID" val="custom20185054_5*a*1"/>
  <p:tag name="KSO_WM_UNIT_TYPE" val="a"/>
</p:tagLst>
</file>

<file path=ppt/tags/tag51.xml><?xml version="1.0" encoding="utf-8"?>
<p:tagLst xmlns:p="http://schemas.openxmlformats.org/presentationml/2006/main">
  <p:tag name="KSO_WM_SLIDE_SIZE" val="790*387"/>
  <p:tag name="KSO_WM_SLIDE_POSITION" val="84*127"/>
  <p:tag name="KSO_WM_SLIDE_LAYOUT_CNT" val="1_1_1"/>
  <p:tag name="KSO_WM_SLIDE_LAYOUT" val="a_f_d"/>
  <p:tag name="KSO_WM_BEAUTIFY_FLAG" val="#wm#"/>
  <p:tag name="KSO_WM_SLIDE_TYPE" val="text"/>
  <p:tag name="KSO_WM_SLIDE_ITEM_CNT" val="2"/>
  <p:tag name="KSO_WM_SLIDE_INDEX" val="5"/>
  <p:tag name="KSO_WM_SLIDE_ID" val="custom20185054_5"/>
  <p:tag name="KSO_WM_TAG_VERSION" val="1.0"/>
  <p:tag name="KSO_WM_TEMPLATE_INDEX" val="20185054"/>
  <p:tag name="KSO_WM_TEMPLATE_CATEGORY" val="custom"/>
  <p:tag name="KSO_WM_SLIDE_SUBTYPE" val="picTxt"/>
</p:tagLst>
</file>

<file path=ppt/tags/tag52.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8"/>
  <p:tag name="KSO_WM_UNIT_LAYERLEVEL" val="1"/>
  <p:tag name="KSO_WM_UNIT_INDEX" val="1"/>
  <p:tag name="KSO_WM_UNIT_ID" val="custom20185054_5*a*1"/>
  <p:tag name="KSO_WM_UNIT_TYPE" val="a"/>
</p:tagLst>
</file>

<file path=ppt/tags/tag53.xml><?xml version="1.0" encoding="utf-8"?>
<p:tagLst xmlns:p="http://schemas.openxmlformats.org/presentationml/2006/main">
  <p:tag name="KSO_WM_SLIDE_SIZE" val="790*387"/>
  <p:tag name="KSO_WM_SLIDE_POSITION" val="84*127"/>
  <p:tag name="KSO_WM_SLIDE_LAYOUT_CNT" val="1_1_1"/>
  <p:tag name="KSO_WM_SLIDE_LAYOUT" val="a_f_d"/>
  <p:tag name="KSO_WM_BEAUTIFY_FLAG" val="#wm#"/>
  <p:tag name="KSO_WM_SLIDE_TYPE" val="text"/>
  <p:tag name="KSO_WM_SLIDE_ITEM_CNT" val="2"/>
  <p:tag name="KSO_WM_SLIDE_INDEX" val="5"/>
  <p:tag name="KSO_WM_SLIDE_ID" val="custom20185054_5"/>
  <p:tag name="KSO_WM_TAG_VERSION" val="1.0"/>
  <p:tag name="KSO_WM_TEMPLATE_INDEX" val="20185054"/>
  <p:tag name="KSO_WM_TEMPLATE_CATEGORY" val="custom"/>
  <p:tag name="KSO_WM_SLIDE_SUBTYPE" val="picTxt"/>
</p:tagLst>
</file>

<file path=ppt/tags/tag54.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8"/>
  <p:tag name="KSO_WM_UNIT_LAYERLEVEL" val="1"/>
  <p:tag name="KSO_WM_UNIT_INDEX" val="1"/>
  <p:tag name="KSO_WM_UNIT_ID" val="custom20185054_5*a*1"/>
  <p:tag name="KSO_WM_UNIT_TYPE" val="a"/>
</p:tagLst>
</file>

<file path=ppt/tags/tag55.xml><?xml version="1.0" encoding="utf-8"?>
<p:tagLst xmlns:p="http://schemas.openxmlformats.org/presentationml/2006/main">
  <p:tag name="KSO_WM_SLIDE_SIZE" val="790*387"/>
  <p:tag name="KSO_WM_SLIDE_POSITION" val="84*127"/>
  <p:tag name="KSO_WM_SLIDE_LAYOUT_CNT" val="1_1_1"/>
  <p:tag name="KSO_WM_SLIDE_LAYOUT" val="a_f_d"/>
  <p:tag name="KSO_WM_BEAUTIFY_FLAG" val="#wm#"/>
  <p:tag name="KSO_WM_SLIDE_TYPE" val="text"/>
  <p:tag name="KSO_WM_SLIDE_ITEM_CNT" val="2"/>
  <p:tag name="KSO_WM_SLIDE_INDEX" val="5"/>
  <p:tag name="KSO_WM_SLIDE_ID" val="custom20185054_5"/>
  <p:tag name="KSO_WM_TAG_VERSION" val="1.0"/>
  <p:tag name="KSO_WM_TEMPLATE_INDEX" val="20185054"/>
  <p:tag name="KSO_WM_TEMPLATE_CATEGORY" val="custom"/>
  <p:tag name="KSO_WM_SLIDE_SUBTYPE" val="picTxt"/>
</p:tagLst>
</file>

<file path=ppt/tags/tag56.xml><?xml version="1.0" encoding="utf-8"?>
<p:tagLst xmlns:p="http://schemas.openxmlformats.org/presentationml/2006/main">
  <p:tag name="KSO_WM_TEMPLATE_CATEGORY" val="custom"/>
  <p:tag name="KSO_WM_TEMPLATE_INDEX" val="20185054"/>
  <p:tag name="KSO_WM_UNIT_TYPE" val="a"/>
  <p:tag name="KSO_WM_UNIT_INDEX" val="1"/>
  <p:tag name="KSO_WM_UNIT_ID" val="custom20185054_6*a*1"/>
  <p:tag name="KSO_WM_UNIT_LAYERLEVEL" val="1"/>
  <p:tag name="KSO_WM_UNIT_VALUE" val="22"/>
  <p:tag name="KSO_WM_UNIT_ISCONTENTSTITLE" val="0"/>
  <p:tag name="KSO_WM_UNIT_HIGHLIGHT" val="0"/>
  <p:tag name="KSO_WM_UNIT_COMPATIBLE" val="0"/>
  <p:tag name="KSO_WM_UNIT_CLEAR" val="0"/>
  <p:tag name="KSO_WM_BEAUTIFY_FLAG" val="#wm#"/>
  <p:tag name="KSO_WM_TAG_VERSION" val="1.0"/>
  <p:tag name="KSO_WM_UNIT_PRESET_TEXT" val="SECTION TITLE"/>
</p:tagLst>
</file>

<file path=ppt/tags/tag57.xml><?xml version="1.0" encoding="utf-8"?>
<p:tagLst xmlns:p="http://schemas.openxmlformats.org/presentationml/2006/main">
  <p:tag name="KSO_WM_TEMPLATE_CATEGORY" val="custom"/>
  <p:tag name="KSO_WM_TEMPLATE_INDEX" val="20185054"/>
  <p:tag name="KSO_WM_UNIT_TYPE" val="e"/>
  <p:tag name="KSO_WM_UNIT_INDEX" val="1"/>
  <p:tag name="KSO_WM_UNIT_ID" val="custom20185054_6*e*1"/>
  <p:tag name="KSO_WM_UNIT_LAYERLEVEL" val="1"/>
  <p:tag name="KSO_WM_UNIT_VALUE" val="2"/>
  <p:tag name="KSO_WM_UNIT_HIGHLIGHT" val="0"/>
  <p:tag name="KSO_WM_UNIT_COMPATIBLE" val="1"/>
  <p:tag name="KSO_WM_UNIT_CLEAR" val="0"/>
  <p:tag name="KSO_WM_BEAUTIFY_FLAG" val="#wm#"/>
  <p:tag name="KSO_WM_TAG_VERSION" val="1.0"/>
  <p:tag name="KSO_WM_UNIT_PRESET_TEXT" val="1"/>
</p:tagLst>
</file>

<file path=ppt/tags/tag58.xml><?xml version="1.0" encoding="utf-8"?>
<p:tagLst xmlns:p="http://schemas.openxmlformats.org/presentationml/2006/main">
  <p:tag name="KSO_WM_TEMPLATE_CATEGORY" val="custom"/>
  <p:tag name="KSO_WM_TEMPLATE_INDEX" val="20185054"/>
  <p:tag name="KSO_WM_TAG_VERSION" val="1.0"/>
  <p:tag name="KSO_WM_SLIDE_ID" val="custom20185054_6"/>
  <p:tag name="KSO_WM_SLIDE_INDEX" val="6"/>
  <p:tag name="KSO_WM_SLIDE_ITEM_CNT" val="2"/>
  <p:tag name="KSO_WM_SLIDE_LAYOUT" val="a_f_e"/>
  <p:tag name="KSO_WM_SLIDE_LAYOUT_CNT" val="1_1_1"/>
  <p:tag name="KSO_WM_SLIDE_TYPE" val="sectionTitle"/>
  <p:tag name="KSO_WM_BEAUTIFY_FLAG" val="#wm#"/>
  <p:tag name="KSO_WM_SLIDE_SUBTYPE" val="pureTxt"/>
</p:tagLst>
</file>

<file path=ppt/tags/tag59.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8"/>
  <p:tag name="KSO_WM_UNIT_LAYERLEVEL" val="1"/>
  <p:tag name="KSO_WM_UNIT_INDEX" val="1"/>
  <p:tag name="KSO_WM_UNIT_ID" val="custom20185054_5*a*1"/>
  <p:tag name="KSO_WM_UNIT_TYPE" val="a"/>
</p:tagLst>
</file>

<file path=ppt/tags/tag6.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 name="KSO_WM_TEMPLATE_CATEGORY" val="custom"/>
  <p:tag name="KSO_WM_TEMPLATE_INDEX" val="20185054"/>
  <p:tag name="KSO_WM_TAG_VERSION" val="1.0"/>
  <p:tag name="KSO_WM_TEMPLATE_THUMBS_INDEX" val="1、6、10、17、19、22、"/>
  <p:tag name="KSO_WM_BEAUTIFY_FLAG" val="#wm#"/>
</p:tagLst>
</file>

<file path=ppt/tags/tag60.xml><?xml version="1.0" encoding="utf-8"?>
<p:tagLst xmlns:p="http://schemas.openxmlformats.org/presentationml/2006/main">
  <p:tag name="KSO_WM_SLIDE_ID" val="custom20185054_12"/>
  <p:tag name="KSO_WM_SLIDE_INDEX" val="12"/>
  <p:tag name="KSO_WM_SLIDE_ITEM_CNT" val="6"/>
  <p:tag name="KSO_WM_SLIDE_LAYOUT" val="l_a"/>
  <p:tag name="KSO_WM_SLIDE_LAYOUT_CNT" val="1_1"/>
  <p:tag name="KSO_WM_SLIDE_TYPE" val="text"/>
  <p:tag name="KSO_WM_BEAUTIFY_FLAG" val="#wm#"/>
  <p:tag name="KSO_WM_SLIDE_POSITION" val="64*214"/>
  <p:tag name="KSO_WM_SLIDE_SIZE" val="833*188"/>
  <p:tag name="KSO_WM_TEMPLATE_CATEGORY" val="custom"/>
  <p:tag name="KSO_WM_TEMPLATE_INDEX" val="20185054"/>
  <p:tag name="KSO_WM_TAG_VERSION" val="1.0"/>
  <p:tag name="KSO_WM_DIAGRAM_GROUP_CODE" val="l1-1"/>
  <p:tag name="KSO_WM_SLIDE_SUBTYPE" val="diag"/>
</p:tagLst>
</file>

<file path=ppt/tags/tag61.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8"/>
  <p:tag name="KSO_WM_UNIT_LAYERLEVEL" val="1"/>
  <p:tag name="KSO_WM_UNIT_INDEX" val="1"/>
  <p:tag name="KSO_WM_UNIT_ID" val="custom20185054_5*a*1"/>
  <p:tag name="KSO_WM_UNIT_TYPE" val="a"/>
</p:tagLst>
</file>

<file path=ppt/tags/tag62.xml><?xml version="1.0" encoding="utf-8"?>
<p:tagLst xmlns:p="http://schemas.openxmlformats.org/presentationml/2006/main">
  <p:tag name="KSO_WM_SLIDE_ID" val="custom20185054_12"/>
  <p:tag name="KSO_WM_SLIDE_INDEX" val="12"/>
  <p:tag name="KSO_WM_SLIDE_ITEM_CNT" val="6"/>
  <p:tag name="KSO_WM_SLIDE_LAYOUT" val="l_a"/>
  <p:tag name="KSO_WM_SLIDE_LAYOUT_CNT" val="1_1"/>
  <p:tag name="KSO_WM_SLIDE_TYPE" val="text"/>
  <p:tag name="KSO_WM_BEAUTIFY_FLAG" val="#wm#"/>
  <p:tag name="KSO_WM_SLIDE_POSITION" val="64*214"/>
  <p:tag name="KSO_WM_SLIDE_SIZE" val="833*188"/>
  <p:tag name="KSO_WM_TEMPLATE_CATEGORY" val="custom"/>
  <p:tag name="KSO_WM_TEMPLATE_INDEX" val="20185054"/>
  <p:tag name="KSO_WM_TAG_VERSION" val="1.0"/>
  <p:tag name="KSO_WM_DIAGRAM_GROUP_CODE" val="l1-1"/>
  <p:tag name="KSO_WM_SLIDE_SUBTYPE" val="diag"/>
</p:tagLst>
</file>

<file path=ppt/tags/tag63.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48"/>
  <p:tag name="KSO_WM_UNIT_LAYERLEVEL" val="1"/>
  <p:tag name="KSO_WM_UNIT_INDEX" val="1"/>
  <p:tag name="KSO_WM_UNIT_ID" val="custom20185054_5*a*1"/>
  <p:tag name="KSO_WM_UNIT_TYPE" val="a"/>
</p:tagLst>
</file>

<file path=ppt/tags/tag64.xml><?xml version="1.0" encoding="utf-8"?>
<p:tagLst xmlns:p="http://schemas.openxmlformats.org/presentationml/2006/main">
  <p:tag name="KSO_WM_SLIDE_ID" val="custom20185054_12"/>
  <p:tag name="KSO_WM_SLIDE_INDEX" val="12"/>
  <p:tag name="KSO_WM_SLIDE_ITEM_CNT" val="6"/>
  <p:tag name="KSO_WM_SLIDE_LAYOUT" val="l_a"/>
  <p:tag name="KSO_WM_SLIDE_LAYOUT_CNT" val="1_1"/>
  <p:tag name="KSO_WM_SLIDE_TYPE" val="text"/>
  <p:tag name="KSO_WM_BEAUTIFY_FLAG" val="#wm#"/>
  <p:tag name="KSO_WM_SLIDE_POSITION" val="64*214"/>
  <p:tag name="KSO_WM_SLIDE_SIZE" val="833*188"/>
  <p:tag name="KSO_WM_TEMPLATE_CATEGORY" val="custom"/>
  <p:tag name="KSO_WM_TEMPLATE_INDEX" val="20185054"/>
  <p:tag name="KSO_WM_TAG_VERSION" val="1.0"/>
  <p:tag name="KSO_WM_DIAGRAM_GROUP_CODE" val="l1-1"/>
  <p:tag name="KSO_WM_SLIDE_SUBTYPE" val="diag"/>
</p:tagLst>
</file>

<file path=ppt/tags/tag65.xml><?xml version="1.0" encoding="utf-8"?>
<p:tagLst xmlns:p="http://schemas.openxmlformats.org/presentationml/2006/main">
  <p:tag name="KSO_WM_BEAUTIFY_FLAG" val="#wm#"/>
  <p:tag name="KSO_WM_TEMPLATE_CATEGORY" val="custom"/>
  <p:tag name="KSO_WM_TEMPLATE_INDEX" val="20185054"/>
</p:tagLst>
</file>

<file path=ppt/tags/tag66.xml><?xml version="1.0" encoding="utf-8"?>
<p:tagLst xmlns:p="http://schemas.openxmlformats.org/presentationml/2006/main">
  <p:tag name="KSO_WM_TEMPLATE_CATEGORY" val="custom"/>
  <p:tag name="KSO_WM_TEMPLATE_INDEX" val="20185054"/>
  <p:tag name="KSO_WM_UNIT_TYPE" val="a"/>
  <p:tag name="KSO_WM_UNIT_INDEX" val="1"/>
  <p:tag name="KSO_WM_UNIT_ID" val="custom20185054_6*a*1"/>
  <p:tag name="KSO_WM_UNIT_LAYERLEVEL" val="1"/>
  <p:tag name="KSO_WM_UNIT_VALUE" val="22"/>
  <p:tag name="KSO_WM_UNIT_ISCONTENTSTITLE" val="0"/>
  <p:tag name="KSO_WM_UNIT_HIGHLIGHT" val="0"/>
  <p:tag name="KSO_WM_UNIT_COMPATIBLE" val="0"/>
  <p:tag name="KSO_WM_UNIT_CLEAR" val="0"/>
  <p:tag name="KSO_WM_BEAUTIFY_FLAG" val="#wm#"/>
  <p:tag name="KSO_WM_TAG_VERSION" val="1.0"/>
  <p:tag name="KSO_WM_UNIT_PRESET_TEXT" val="SECTION TITLE"/>
</p:tagLst>
</file>

<file path=ppt/tags/tag67.xml><?xml version="1.0" encoding="utf-8"?>
<p:tagLst xmlns:p="http://schemas.openxmlformats.org/presentationml/2006/main">
  <p:tag name="KSO_WM_TEMPLATE_CATEGORY" val="custom"/>
  <p:tag name="KSO_WM_TEMPLATE_INDEX" val="20185054"/>
  <p:tag name="KSO_WM_UNIT_TYPE" val="e"/>
  <p:tag name="KSO_WM_UNIT_INDEX" val="1"/>
  <p:tag name="KSO_WM_UNIT_ID" val="custom20185054_6*e*1"/>
  <p:tag name="KSO_WM_UNIT_LAYERLEVEL" val="1"/>
  <p:tag name="KSO_WM_UNIT_VALUE" val="2"/>
  <p:tag name="KSO_WM_UNIT_HIGHLIGHT" val="0"/>
  <p:tag name="KSO_WM_UNIT_COMPATIBLE" val="1"/>
  <p:tag name="KSO_WM_UNIT_CLEAR" val="0"/>
  <p:tag name="KSO_WM_BEAUTIFY_FLAG" val="#wm#"/>
  <p:tag name="KSO_WM_TAG_VERSION" val="1.0"/>
  <p:tag name="KSO_WM_UNIT_PRESET_TEXT" val="1"/>
</p:tagLst>
</file>

<file path=ppt/tags/tag68.xml><?xml version="1.0" encoding="utf-8"?>
<p:tagLst xmlns:p="http://schemas.openxmlformats.org/presentationml/2006/main">
  <p:tag name="KSO_WM_TEMPLATE_CATEGORY" val="custom"/>
  <p:tag name="KSO_WM_TEMPLATE_INDEX" val="20185054"/>
  <p:tag name="KSO_WM_TAG_VERSION" val="1.0"/>
  <p:tag name="KSO_WM_SLIDE_ID" val="custom20185054_6"/>
  <p:tag name="KSO_WM_SLIDE_INDEX" val="6"/>
  <p:tag name="KSO_WM_SLIDE_ITEM_CNT" val="2"/>
  <p:tag name="KSO_WM_SLIDE_LAYOUT" val="a_f_e"/>
  <p:tag name="KSO_WM_SLIDE_LAYOUT_CNT" val="1_1_1"/>
  <p:tag name="KSO_WM_SLIDE_TYPE" val="sectionTitle"/>
  <p:tag name="KSO_WM_BEAUTIFY_FLAG" val="#wm#"/>
  <p:tag name="KSO_WM_SLIDE_SUBTYPE" val="pureTxt"/>
</p:tagLst>
</file>

<file path=ppt/tags/tag69.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ID" val="custom20185054_3*a*1"/>
  <p:tag name="KSO_WM_UNIT_TYPE" val="a"/>
</p:tagLst>
</file>

<file path=ppt/tags/tag7.xml><?xml version="1.0" encoding="utf-8"?>
<p:tagLst xmlns:p="http://schemas.openxmlformats.org/presentationml/2006/main">
  <p:tag name="KSO_WM_TAG_VERSION" val="1.0"/>
  <p:tag name="KSO_WM_BEAUTIFY_FLAG" val="#wm#"/>
  <p:tag name="KSO_WM_UNIT_TYPE" val="i"/>
  <p:tag name="KSO_WM_UNIT_ID" val="custom20185054_1*i*0"/>
  <p:tag name="KSO_WM_TEMPLATE_CATEGORY" val="custom"/>
  <p:tag name="KSO_WM_TEMPLATE_INDEX" val="20185054"/>
  <p:tag name="KSO_WM_UNIT_INDEX" val="0"/>
</p:tagLst>
</file>

<file path=ppt/tags/tag70.xml><?xml version="1.0" encoding="utf-8"?>
<p:tagLst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5054_3"/>
  <p:tag name="KSO_WM_TAG_VERSION" val="1.0"/>
  <p:tag name="KSO_WM_TEMPLATE_INDEX" val="20185054"/>
  <p:tag name="KSO_WM_TEMPLATE_CATEGORY" val="custom"/>
  <p:tag name="KSO_WM_SLIDE_SUBTYPE" val="pureTxt"/>
</p:tagLst>
</file>

<file path=ppt/tags/tag71.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ID" val="custom20185054_3*a*1"/>
  <p:tag name="KSO_WM_UNIT_TYPE" val="a"/>
</p:tagLst>
</file>

<file path=ppt/tags/tag72.xml><?xml version="1.0" encoding="utf-8"?>
<p:tagLst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5054_3"/>
  <p:tag name="KSO_WM_TAG_VERSION" val="1.0"/>
  <p:tag name="KSO_WM_TEMPLATE_INDEX" val="20185054"/>
  <p:tag name="KSO_WM_TEMPLATE_CATEGORY" val="custom"/>
  <p:tag name="KSO_WM_SLIDE_SUBTYPE" val="pureTxt"/>
</p:tagLst>
</file>

<file path=ppt/tags/tag73.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ID" val="custom20185054_3*a*1"/>
  <p:tag name="KSO_WM_UNIT_TYPE" val="a"/>
</p:tagLst>
</file>

<file path=ppt/tags/tag74.xml><?xml version="1.0" encoding="utf-8"?>
<p:tagLst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5054_3"/>
  <p:tag name="KSO_WM_TAG_VERSION" val="1.0"/>
  <p:tag name="KSO_WM_TEMPLATE_INDEX" val="20185054"/>
  <p:tag name="KSO_WM_TEMPLATE_CATEGORY" val="custom"/>
  <p:tag name="KSO_WM_SLIDE_SUBTYPE" val="pureTxt"/>
</p:tagLst>
</file>

<file path=ppt/tags/tag75.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50"/>
  <p:tag name="KSO_WM_UNIT_LAYERLEVEL" val="1"/>
  <p:tag name="KSO_WM_UNIT_INDEX" val="1"/>
  <p:tag name="KSO_WM_UNIT_ID" val="custom20185054_3*a*1"/>
  <p:tag name="KSO_WM_UNIT_TYPE" val="a"/>
</p:tagLst>
</file>

<file path=ppt/tags/tag76.xml><?xml version="1.0" encoding="utf-8"?>
<p:tagLst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5054_3"/>
  <p:tag name="KSO_WM_TAG_VERSION" val="1.0"/>
  <p:tag name="KSO_WM_TEMPLATE_INDEX" val="20185054"/>
  <p:tag name="KSO_WM_TEMPLATE_CATEGORY" val="custom"/>
  <p:tag name="KSO_WM_SLIDE_SUBTYPE" val="pureTxt"/>
</p:tagLst>
</file>

<file path=ppt/tags/tag77.xml><?xml version="1.0" encoding="utf-8"?>
<p:tagLst xmlns:p="http://schemas.openxmlformats.org/presentationml/2006/main">
  <p:tag name="KSO_WM_TEMPLATE_CATEGORY" val="custom"/>
  <p:tag name="KSO_WM_TEMPLATE_INDEX" val="20185054"/>
  <p:tag name="KSO_WM_UNIT_TYPE" val="a"/>
  <p:tag name="KSO_WM_UNIT_INDEX" val="1"/>
  <p:tag name="KSO_WM_UNIT_ID" val="custom20185054_22*a*1"/>
  <p:tag name="KSO_WM_UNIT_LAYERLEVEL" val="1"/>
  <p:tag name="KSO_WM_UNIT_VALUE" val="6"/>
  <p:tag name="KSO_WM_UNIT_ISCONTENTSTITLE" val="0"/>
  <p:tag name="KSO_WM_UNIT_HIGHLIGHT" val="0"/>
  <p:tag name="KSO_WM_UNIT_COMPATIBLE" val="0"/>
  <p:tag name="KSO_WM_UNIT_CLEAR" val="0"/>
  <p:tag name="KSO_WM_BEAUTIFY_FLAG" val="#wm#"/>
  <p:tag name="KSO_WM_TAG_VERSION" val="1.0"/>
  <p:tag name="KSO_WM_UNIT_PRESET_TEXT" val="谢谢观看"/>
</p:tagLst>
</file>

<file path=ppt/tags/tag78.xml><?xml version="1.0" encoding="utf-8"?>
<p:tagLst xmlns:p="http://schemas.openxmlformats.org/presentationml/2006/main">
  <p:tag name="KSO_WM_TEMPLATE_CATEGORY" val="custom"/>
  <p:tag name="KSO_WM_TEMPLATE_INDEX" val="20185054"/>
  <p:tag name="KSO_WM_UNIT_TYPE" val="b"/>
  <p:tag name="KSO_WM_UNIT_INDEX" val="1"/>
  <p:tag name="KSO_WM_UNIT_ID" val="custom20185054_22*b*1"/>
  <p:tag name="KSO_WM_UNIT_LAYERLEVEL" val="1"/>
  <p:tag name="KSO_WM_UNIT_VALUE" val="30"/>
  <p:tag name="KSO_WM_UNIT_ISCONTENTSTITLE" val="0"/>
  <p:tag name="KSO_WM_UNIT_HIGHLIGHT" val="0"/>
  <p:tag name="KSO_WM_UNIT_COMPATIBLE" val="0"/>
  <p:tag name="KSO_WM_UNIT_CLEAR" val="0"/>
  <p:tag name="KSO_WM_BEAUTIFY_FLAG" val="#wm#"/>
  <p:tag name="KSO_WM_TAG_VERSION" val="1.0"/>
  <p:tag name="KSO_WM_UNIT_PRESET_TEXT" val="THANK YOU"/>
</p:tagLst>
</file>

<file path=ppt/tags/tag79.xml><?xml version="1.0" encoding="utf-8"?>
<p:tagLst xmlns:p="http://schemas.openxmlformats.org/presentationml/2006/main">
  <p:tag name="KSO_WM_TEMPLATE_CATEGORY" val="custom"/>
  <p:tag name="KSO_WM_TEMPLATE_INDEX" val="20185054"/>
  <p:tag name="KSO_WM_TAG_VERSION" val="1.0"/>
  <p:tag name="KSO_WM_SLIDE_ID" val="custom20185054_22"/>
  <p:tag name="KSO_WM_SLIDE_INDEX" val="22"/>
  <p:tag name="KSO_WM_SLIDE_ITEM_CNT" val="2"/>
  <p:tag name="KSO_WM_SLIDE_LAYOUT" val="a_b"/>
  <p:tag name="KSO_WM_SLIDE_LAYOUT_CNT" val="1_1"/>
  <p:tag name="KSO_WM_SLIDE_TYPE" val="endPage"/>
  <p:tag name="KSO_WM_BEAUTIFY_FLAG" val="#wm#"/>
  <p:tag name="KSO_WM_SLIDE_SUBTYPE" val="pureTxt"/>
</p:tagLst>
</file>

<file path=ppt/tags/tag8.xml><?xml version="1.0" encoding="utf-8"?>
<p:tagLst xmlns:p="http://schemas.openxmlformats.org/presentationml/2006/main">
  <p:tag name="KSO_WM_TEMPLATE_CATEGORY" val="custom"/>
  <p:tag name="KSO_WM_TEMPLATE_INDEX" val="20185054"/>
  <p:tag name="KSO_WM_UNIT_TYPE" val="a"/>
  <p:tag name="KSO_WM_UNIT_INDEX" val="1"/>
  <p:tag name="KSO_WM_UNIT_ID" val="custom20185054_1*a*1"/>
  <p:tag name="KSO_WM_UNIT_LAYERLEVEL" val="1"/>
  <p:tag name="KSO_WM_UNIT_VALUE" val="10"/>
  <p:tag name="KSO_WM_UNIT_ISCONTENTSTITLE" val="0"/>
  <p:tag name="KSO_WM_UNIT_HIGHLIGHT" val="0"/>
  <p:tag name="KSO_WM_UNIT_COMPATIBLE" val="0"/>
  <p:tag name="KSO_WM_UNIT_CLEAR" val="0"/>
  <p:tag name="KSO_WM_BEAUTIFY_FLAG" val="#wm#"/>
  <p:tag name="KSO_WM_TAG_VERSION" val="1.0"/>
  <p:tag name="KSO_WM_UNIT_PRESET_TEXT" val="绿色渐变简约模板"/>
</p:tagLst>
</file>

<file path=ppt/tags/tag9.xml><?xml version="1.0" encoding="utf-8"?>
<p:tagLst xmlns:p="http://schemas.openxmlformats.org/presentationml/2006/main">
  <p:tag name="KSO_WM_TEMPLATE_CATEGORY" val="custom"/>
  <p:tag name="KSO_WM_TEMPLATE_INDEX" val="20185054"/>
  <p:tag name="KSO_WM_TAG_VERSION" val="1.0"/>
  <p:tag name="KSO_WM_SLIDE_ID" val="custom20185054_1"/>
  <p:tag name="KSO_WM_SLIDE_INDEX" val="1"/>
  <p:tag name="KSO_WM_SLIDE_ITEM_CNT" val="2"/>
  <p:tag name="KSO_WM_SLIDE_LAYOUT" val="a_b"/>
  <p:tag name="KSO_WM_SLIDE_LAYOUT_CNT" val="1_1"/>
  <p:tag name="KSO_WM_SLIDE_TYPE" val="title"/>
  <p:tag name="KSO_WM_TEMPLATE_THUMBS_INDEX" val="1"/>
  <p:tag name="KSO_WM_BEAUTIFY_FLAG" val="#wm#"/>
  <p:tag name="KSO_WM_SLIDE_SUBTYPE" val="pureTxt"/>
</p:tagLst>
</file>

<file path=ppt/theme/theme1.xml><?xml version="1.0" encoding="utf-8"?>
<a:theme xmlns:a="http://schemas.openxmlformats.org/drawingml/2006/main" name="Office 主题">
  <a:themeElements>
    <a:clrScheme name="自定义 127">
      <a:dk1>
        <a:srgbClr val="000000"/>
      </a:dk1>
      <a:lt1>
        <a:srgbClr val="FFFFFF"/>
      </a:lt1>
      <a:dk2>
        <a:srgbClr val="46B3BB"/>
      </a:dk2>
      <a:lt2>
        <a:srgbClr val="44ADDB"/>
      </a:lt2>
      <a:accent1>
        <a:srgbClr val="38A39A"/>
      </a:accent1>
      <a:accent2>
        <a:srgbClr val="31939A"/>
      </a:accent2>
      <a:accent3>
        <a:srgbClr val="48B39D"/>
      </a:accent3>
      <a:accent4>
        <a:srgbClr val="31939A"/>
      </a:accent4>
      <a:accent5>
        <a:srgbClr val="000000"/>
      </a:accent5>
      <a:accent6>
        <a:srgbClr val="FFFFF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27">
      <a:dk1>
        <a:srgbClr val="000000"/>
      </a:dk1>
      <a:lt1>
        <a:srgbClr val="FFFFFF"/>
      </a:lt1>
      <a:dk2>
        <a:srgbClr val="46B3BB"/>
      </a:dk2>
      <a:lt2>
        <a:srgbClr val="44ADDB"/>
      </a:lt2>
      <a:accent1>
        <a:srgbClr val="38A39A"/>
      </a:accent1>
      <a:accent2>
        <a:srgbClr val="31939A"/>
      </a:accent2>
      <a:accent3>
        <a:srgbClr val="48B39D"/>
      </a:accent3>
      <a:accent4>
        <a:srgbClr val="31939A"/>
      </a:accent4>
      <a:accent5>
        <a:srgbClr val="000000"/>
      </a:accent5>
      <a:accent6>
        <a:srgbClr val="FFFFF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2488</Words>
  <Application>WPS 演示</Application>
  <PresentationFormat>宽屏</PresentationFormat>
  <Paragraphs>259</Paragraphs>
  <Slides>25</Slides>
  <Notes>1</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25</vt:i4>
      </vt:variant>
    </vt:vector>
  </HeadingPairs>
  <TitlesOfParts>
    <vt:vector size="35" baseType="lpstr">
      <vt:lpstr>Arial</vt:lpstr>
      <vt:lpstr>宋体</vt:lpstr>
      <vt:lpstr>Wingdings</vt:lpstr>
      <vt:lpstr>黑体</vt:lpstr>
      <vt:lpstr>微软雅黑</vt:lpstr>
      <vt:lpstr>Calibri</vt:lpstr>
      <vt:lpstr>Arial Unicode MS</vt:lpstr>
      <vt:lpstr>Arial Unicode MS</vt:lpstr>
      <vt:lpstr>Office 主题</vt:lpstr>
      <vt:lpstr>1_Office 主题</vt:lpstr>
      <vt:lpstr>淘宝头条应用</vt:lpstr>
      <vt:lpstr>PowerPoint 演示文稿</vt:lpstr>
      <vt:lpstr>PowerPoint 演示文稿</vt:lpstr>
      <vt:lpstr>认识淘宝头条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淘宝头条应用</vt:lpstr>
      <vt:lpstr>PowerPoint 演示文稿</vt:lpstr>
      <vt:lpstr>PowerPoint 演示文稿</vt:lpstr>
      <vt:lpstr>PowerPoint 演示文稿</vt:lpstr>
      <vt:lpstr>PowerPoint 演示文稿</vt:lpstr>
      <vt:lpstr>淘宝头条申请 流程与合作方式</vt:lpstr>
      <vt:lpstr>淘宝头条申请入驻流程</vt:lpstr>
      <vt:lpstr>寻找达人合作的方式</vt:lpstr>
      <vt:lpstr>寻找达人合作的方式</vt:lpstr>
      <vt:lpstr>寻找达人合作</vt:lpstr>
      <vt:lpstr>谢谢观看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MK</cp:lastModifiedBy>
  <cp:revision>15</cp:revision>
  <dcterms:created xsi:type="dcterms:W3CDTF">2018-03-08T10:22:00Z</dcterms:created>
  <dcterms:modified xsi:type="dcterms:W3CDTF">2018-05-04T07:19:38Z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2052-10.1.0.7245</vt:lpwstr>
  </property>
</Properties>
</file>