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24" r:id="rId3"/>
    <p:sldId id="325" r:id="rId5"/>
    <p:sldId id="359" r:id="rId6"/>
    <p:sldId id="386" r:id="rId7"/>
    <p:sldId id="259" r:id="rId8"/>
    <p:sldId id="408" r:id="rId9"/>
    <p:sldId id="409" r:id="rId10"/>
    <p:sldId id="410" r:id="rId11"/>
    <p:sldId id="412" r:id="rId12"/>
    <p:sldId id="413" r:id="rId13"/>
    <p:sldId id="414" r:id="rId14"/>
    <p:sldId id="415" r:id="rId15"/>
    <p:sldId id="370"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124062"/>
    <a:srgbClr val="FEFABC"/>
    <a:srgbClr val="537285"/>
    <a:srgbClr val="FEFEFE"/>
    <a:srgbClr val="F6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62" autoAdjust="0"/>
    <p:restoredTop sz="94660"/>
  </p:normalViewPr>
  <p:slideViewPr>
    <p:cSldViewPr snapToGrid="0">
      <p:cViewPr varScale="1">
        <p:scale>
          <a:sx n="69" d="100"/>
          <a:sy n="69" d="100"/>
        </p:scale>
        <p:origin x="108"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F5CAC1-9625-4378-942F-06327CAF8CD8}"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9532B1-D51B-4065-979B-CDD6B40756D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1.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3495CA-CB87-42F5-AD11-A63647B25AC0}"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33C9F-EFB6-4360-A5D6-81DD839FD7B7}" type="slidenum">
              <a:rPr lang="zh-CN" altLang="en-US" smtClean="0"/>
            </a:fld>
            <a:endParaRPr lang="zh-CN" altLang="en-US"/>
          </a:p>
        </p:txBody>
      </p:sp>
      <p:pic>
        <p:nvPicPr>
          <p:cNvPr id="7" name="图片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414" y="0"/>
            <a:ext cx="12179586" cy="685958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66472" y="1413923"/>
            <a:ext cx="3385613" cy="4030155"/>
            <a:chOff x="966472" y="1413923"/>
            <a:chExt cx="3385613" cy="4030155"/>
          </a:xfrm>
        </p:grpSpPr>
        <p:sp>
          <p:nvSpPr>
            <p:cNvPr id="13" name="任意多边形 12"/>
            <p:cNvSpPr/>
            <p:nvPr/>
          </p:nvSpPr>
          <p:spPr>
            <a:xfrm>
              <a:off x="966474" y="1449377"/>
              <a:ext cx="3385611" cy="3994701"/>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10160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17" name="任意多边形 16"/>
            <p:cNvSpPr/>
            <p:nvPr/>
          </p:nvSpPr>
          <p:spPr>
            <a:xfrm>
              <a:off x="966472" y="1413923"/>
              <a:ext cx="3385611" cy="3994701"/>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7620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cxnSp>
        <p:nvCxnSpPr>
          <p:cNvPr id="18" name="直接连接符 17"/>
          <p:cNvCxnSpPr/>
          <p:nvPr/>
        </p:nvCxnSpPr>
        <p:spPr>
          <a:xfrm>
            <a:off x="4895968" y="2748360"/>
            <a:ext cx="6167845" cy="0"/>
          </a:xfrm>
          <a:prstGeom prst="line">
            <a:avLst/>
          </a:pr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cxnSp>
      <p:cxnSp>
        <p:nvCxnSpPr>
          <p:cNvPr id="19" name="直接连接符 18"/>
          <p:cNvCxnSpPr/>
          <p:nvPr/>
        </p:nvCxnSpPr>
        <p:spPr>
          <a:xfrm>
            <a:off x="4887814" y="4060331"/>
            <a:ext cx="6167845" cy="0"/>
          </a:xfrm>
          <a:prstGeom prst="line">
            <a:avLst/>
          </a:pr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cxnSp>
      <p:sp>
        <p:nvSpPr>
          <p:cNvPr id="20" name="文本框 11"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4895850" y="3043555"/>
            <a:ext cx="5775325" cy="706755"/>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charset="-122"/>
              </a:defRPr>
            </a:lvl1pPr>
            <a:lvl2pPr marL="742950" indent="-285750">
              <a:defRPr sz="1300">
                <a:solidFill>
                  <a:schemeClr val="tx1"/>
                </a:solidFill>
                <a:latin typeface="Arial" panose="020B0604020202020204" pitchFamily="34" charset="0"/>
                <a:ea typeface="微软雅黑" panose="020B0503020204020204" charset="-122"/>
              </a:defRPr>
            </a:lvl2pPr>
            <a:lvl3pPr marL="1143000" indent="-228600">
              <a:defRPr sz="1300">
                <a:solidFill>
                  <a:schemeClr val="tx1"/>
                </a:solidFill>
                <a:latin typeface="Arial" panose="020B0604020202020204" pitchFamily="34" charset="0"/>
                <a:ea typeface="微软雅黑" panose="020B0503020204020204" charset="-122"/>
              </a:defRPr>
            </a:lvl3pPr>
            <a:lvl4pPr marL="1600200" indent="-228600">
              <a:defRPr sz="1300">
                <a:solidFill>
                  <a:schemeClr val="tx1"/>
                </a:solidFill>
                <a:latin typeface="Arial" panose="020B0604020202020204" pitchFamily="34" charset="0"/>
                <a:ea typeface="微软雅黑" panose="020B0503020204020204" charset="-122"/>
              </a:defRPr>
            </a:lvl4pPr>
            <a:lvl5pPr marL="2057400" indent="-228600">
              <a:defRPr sz="1300">
                <a:solidFill>
                  <a:schemeClr val="tx1"/>
                </a:solidFill>
                <a:latin typeface="Arial" panose="020B0604020202020204" pitchFamily="34" charset="0"/>
                <a:ea typeface="微软雅黑" panose="020B050302020402020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pPr defTabSz="685165" fontAlgn="base">
              <a:spcBef>
                <a:spcPct val="0"/>
              </a:spcBef>
              <a:spcAft>
                <a:spcPct val="0"/>
              </a:spcAft>
            </a:pPr>
            <a:r>
              <a:rPr sz="4000" b="1" dirty="0">
                <a:solidFill>
                  <a:srgbClr val="124062"/>
                </a:solidFill>
                <a:latin typeface="微软雅黑" panose="020B0503020204020204" charset="-122"/>
                <a:ea typeface="微软雅黑" panose="020B0503020204020204" charset="-122"/>
                <a:sym typeface="Calibri" panose="020F0502020204030204" pitchFamily="34" charset="0"/>
              </a:rPr>
              <a:t> 威客服务平台认知</a:t>
            </a:r>
            <a:endParaRPr sz="4000" b="1" dirty="0">
              <a:solidFill>
                <a:srgbClr val="124062"/>
              </a:solidFill>
              <a:latin typeface="微软雅黑" panose="020B0503020204020204" charset="-122"/>
              <a:ea typeface="微软雅黑" panose="020B0503020204020204" charset="-122"/>
              <a:sym typeface="Calibri" panose="020F0502020204030204" pitchFamily="34" charset="0"/>
            </a:endParaRPr>
          </a:p>
        </p:txBody>
      </p:sp>
      <p:cxnSp>
        <p:nvCxnSpPr>
          <p:cNvPr id="26" name="直接连接符 25"/>
          <p:cNvCxnSpPr/>
          <p:nvPr/>
        </p:nvCxnSpPr>
        <p:spPr>
          <a:xfrm flipV="1">
            <a:off x="1761066" y="4707140"/>
            <a:ext cx="2699902" cy="1393271"/>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1104373" y="5313505"/>
            <a:ext cx="2699902" cy="1393271"/>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912324" y="735015"/>
            <a:ext cx="2699901" cy="1393271"/>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1309327" y="249370"/>
            <a:ext cx="2699901" cy="1393271"/>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1212215" y="3072765"/>
            <a:ext cx="2894330" cy="748030"/>
          </a:xfrm>
          <a:prstGeom prst="rect">
            <a:avLst/>
          </a:prstGeom>
        </p:spPr>
        <p:txBody>
          <a:bodyPr wrap="none">
            <a:spAutoFit/>
          </a:bodyPr>
          <a:lstStyle/>
          <a:p>
            <a:r>
              <a:rPr lang="zh-CN" altLang="en-US" sz="4265" b="1" dirty="0">
                <a:solidFill>
                  <a:srgbClr val="124062"/>
                </a:solidFill>
                <a:latin typeface="Arial" panose="020B0604020202020204"/>
                <a:ea typeface="微软雅黑" panose="020B0503020204020204" charset="-122"/>
                <a:sym typeface="Calibri" panose="020F0502020204030204" pitchFamily="34" charset="0"/>
              </a:rPr>
              <a:t>课件三十八</a:t>
            </a:r>
            <a:endParaRPr lang="zh-CN" altLang="en-US" sz="4265" b="1" dirty="0">
              <a:solidFill>
                <a:srgbClr val="124062"/>
              </a:solidFill>
              <a:latin typeface="Arial" panose="020B0604020202020204"/>
              <a:ea typeface="微软雅黑" panose="020B0503020204020204" charset="-122"/>
              <a:sym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down)">
                                      <p:cBhvr>
                                        <p:cTn id="13" dur="500"/>
                                        <p:tgtEl>
                                          <p:spTgt spid="29"/>
                                        </p:tgtEl>
                                      </p:cBhvr>
                                    </p:animEffect>
                                  </p:childTnLst>
                                </p:cTn>
                              </p:par>
                              <p:par>
                                <p:cTn id="14" presetID="22" presetClass="entr" presetSubtype="4"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down)">
                                      <p:cBhvr>
                                        <p:cTn id="16" dur="500"/>
                                        <p:tgtEl>
                                          <p:spTgt spid="30"/>
                                        </p:tgtEl>
                                      </p:cBhvr>
                                    </p:animEffect>
                                  </p:childTnLst>
                                </p:cTn>
                              </p:par>
                              <p:par>
                                <p:cTn id="17" presetID="22" presetClass="entr" presetSubtype="1"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par>
                                <p:cTn id="20" presetID="22" presetClass="entr" presetSubtype="1"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up)">
                                      <p:cBhvr>
                                        <p:cTn id="22" dur="500"/>
                                        <p:tgtEl>
                                          <p:spTgt spid="27"/>
                                        </p:tgtEl>
                                      </p:cBhvr>
                                    </p:animEffect>
                                  </p:childTnLst>
                                </p:cTn>
                              </p:par>
                            </p:childTnLst>
                          </p:cTn>
                        </p:par>
                        <p:par>
                          <p:cTn id="23" fill="hold">
                            <p:stCondLst>
                              <p:cond delay="1500"/>
                            </p:stCondLst>
                            <p:childTnLst>
                              <p:par>
                                <p:cTn id="24" presetID="16" presetClass="entr" presetSubtype="37" fill="hold"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barn(outVertical)">
                                      <p:cBhvr>
                                        <p:cTn id="26" dur="500"/>
                                        <p:tgtEl>
                                          <p:spTgt spid="18"/>
                                        </p:tgtEl>
                                      </p:cBhvr>
                                    </p:animEffect>
                                  </p:childTnLst>
                                </p:cTn>
                              </p:par>
                              <p:par>
                                <p:cTn id="27" presetID="16" presetClass="entr" presetSubtype="37"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barn(outVertical)">
                                      <p:cBhvr>
                                        <p:cTn id="29" dur="500"/>
                                        <p:tgtEl>
                                          <p:spTgt spid="19"/>
                                        </p:tgtEl>
                                      </p:cBhvr>
                                    </p:animEffect>
                                  </p:childTnLst>
                                </p:cTn>
                              </p:par>
                            </p:childTnLst>
                          </p:cTn>
                        </p:par>
                        <p:par>
                          <p:cTn id="30" fill="hold">
                            <p:stCondLst>
                              <p:cond delay="2000"/>
                            </p:stCondLst>
                            <p:childTnLst>
                              <p:par>
                                <p:cTn id="31" presetID="22" presetClass="entr" presetSubtype="8"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left)">
                                      <p:cBhvr>
                                        <p:cTn id="3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5037041" y="881169"/>
            <a:ext cx="1837249" cy="2187019"/>
            <a:chOff x="1053298" y="1163255"/>
            <a:chExt cx="2210766" cy="2631644"/>
          </a:xfrm>
        </p:grpSpPr>
        <p:sp>
          <p:nvSpPr>
            <p:cNvPr id="24" name="任意多边形 23"/>
            <p:cNvSpPr/>
            <p:nvPr/>
          </p:nvSpPr>
          <p:spPr>
            <a:xfrm>
              <a:off x="1053299" y="1186406"/>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29" name="任意多边形 28"/>
            <p:cNvSpPr/>
            <p:nvPr/>
          </p:nvSpPr>
          <p:spPr>
            <a:xfrm>
              <a:off x="1053298" y="1163255"/>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sp>
        <p:nvSpPr>
          <p:cNvPr id="32" name="TextBox 1"/>
          <p:cNvSpPr txBox="1"/>
          <p:nvPr/>
        </p:nvSpPr>
        <p:spPr>
          <a:xfrm>
            <a:off x="3120409" y="3987098"/>
            <a:ext cx="5669280" cy="829945"/>
          </a:xfrm>
          <a:prstGeom prst="rect">
            <a:avLst/>
          </a:prstGeom>
          <a:noFill/>
        </p:spPr>
        <p:txBody>
          <a:bodyPr wrap="none" rtlCol="0">
            <a:spAutoFit/>
          </a:bodyPr>
          <a:lstStyle/>
          <a:p>
            <a:pPr marL="0" lvl="1" algn="l"/>
            <a:r>
              <a:rPr lang="zh-CN" altLang="en-US" sz="4800" dirty="0">
                <a:solidFill>
                  <a:srgbClr val="124062"/>
                </a:solidFill>
                <a:latin typeface="微软雅黑" panose="020B0503020204020204" charset="-122"/>
                <a:ea typeface="微软雅黑" panose="020B0503020204020204" charset="-122"/>
                <a:sym typeface="+mn-ea"/>
              </a:rPr>
              <a:t>微推推威客服务平台</a:t>
            </a:r>
            <a:endParaRPr lang="zh-CN" altLang="en-US" sz="4800" dirty="0">
              <a:solidFill>
                <a:srgbClr val="124062"/>
              </a:solidFill>
              <a:latin typeface="微软雅黑" panose="020B0503020204020204" charset="-122"/>
              <a:ea typeface="微软雅黑" panose="020B0503020204020204" charset="-122"/>
              <a:sym typeface="+mn-ea"/>
            </a:endParaRPr>
          </a:p>
        </p:txBody>
      </p:sp>
      <p:grpSp>
        <p:nvGrpSpPr>
          <p:cNvPr id="3" name="组合 2"/>
          <p:cNvGrpSpPr/>
          <p:nvPr/>
        </p:nvGrpSpPr>
        <p:grpSpPr>
          <a:xfrm>
            <a:off x="5357964" y="2485311"/>
            <a:ext cx="2078122" cy="1286825"/>
            <a:chOff x="5498299" y="2485311"/>
            <a:chExt cx="2078122" cy="1286825"/>
          </a:xfrm>
        </p:grpSpPr>
        <p:cxnSp>
          <p:nvCxnSpPr>
            <p:cNvPr id="43" name="直接连接符 42"/>
            <p:cNvCxnSpPr/>
            <p:nvPr/>
          </p:nvCxnSpPr>
          <p:spPr>
            <a:xfrm flipV="1">
              <a:off x="5904868" y="2485311"/>
              <a:ext cx="1671553"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5498299" y="2909539"/>
              <a:ext cx="1671553"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grpSp>
        <p:nvGrpSpPr>
          <p:cNvPr id="2" name="组合 1"/>
          <p:cNvGrpSpPr/>
          <p:nvPr/>
        </p:nvGrpSpPr>
        <p:grpSpPr>
          <a:xfrm>
            <a:off x="5037041" y="0"/>
            <a:ext cx="1917343" cy="1163268"/>
            <a:chOff x="5177376" y="0"/>
            <a:chExt cx="1917343" cy="1163268"/>
          </a:xfrm>
        </p:grpSpPr>
        <p:cxnSp>
          <p:nvCxnSpPr>
            <p:cNvPr id="53" name="直接连接符 52"/>
            <p:cNvCxnSpPr/>
            <p:nvPr/>
          </p:nvCxnSpPr>
          <p:spPr>
            <a:xfrm flipV="1">
              <a:off x="5177376" y="300671"/>
              <a:ext cx="1671552"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5423167" y="0"/>
              <a:ext cx="1671552"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5420995" y="1563370"/>
            <a:ext cx="1068070" cy="922020"/>
          </a:xfrm>
          <a:prstGeom prst="rect">
            <a:avLst/>
          </a:prstGeom>
          <a:noFill/>
        </p:spPr>
        <p:txBody>
          <a:bodyPr wrap="square" rtlCol="0">
            <a:spAutoFit/>
          </a:bodyPr>
          <a:p>
            <a:pPr algn="ctr"/>
            <a:r>
              <a:rPr lang="en-US" altLang="zh-CN" sz="5400" b="1">
                <a:solidFill>
                  <a:srgbClr val="124062"/>
                </a:solidFill>
                <a:latin typeface="微软雅黑" panose="020B0503020204020204" charset="-122"/>
                <a:ea typeface="微软雅黑" panose="020B0503020204020204" charset="-122"/>
              </a:rPr>
              <a:t>03</a:t>
            </a:r>
            <a:endParaRPr lang="en-US" altLang="zh-CN" sz="5400" b="1">
              <a:solidFill>
                <a:srgbClr val="124062"/>
              </a:solidFill>
              <a:latin typeface="微软雅黑" panose="020B0503020204020204" charset="-122"/>
              <a:ea typeface="微软雅黑" panose="020B0503020204020204" charset="-122"/>
            </a:endParaRPr>
          </a:p>
        </p:txBody>
      </p:sp>
      <p:grpSp>
        <p:nvGrpSpPr>
          <p:cNvPr id="5" name="组合 4"/>
          <p:cNvGrpSpPr/>
          <p:nvPr/>
        </p:nvGrpSpPr>
        <p:grpSpPr>
          <a:xfrm>
            <a:off x="5036891" y="5184171"/>
            <a:ext cx="3533140" cy="741260"/>
            <a:chOff x="5940680" y="3199847"/>
            <a:chExt cx="3533140" cy="741260"/>
          </a:xfrm>
        </p:grpSpPr>
        <p:sp>
          <p:nvSpPr>
            <p:cNvPr id="6" name="文本框 9"/>
            <p:cNvSpPr txBox="1"/>
            <p:nvPr/>
          </p:nvSpPr>
          <p:spPr>
            <a:xfrm>
              <a:off x="5940680" y="3199847"/>
              <a:ext cx="3533140" cy="307340"/>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微推推网概述</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sp>
          <p:nvSpPr>
            <p:cNvPr id="7" name="文本框 9"/>
            <p:cNvSpPr txBox="1"/>
            <p:nvPr/>
          </p:nvSpPr>
          <p:spPr>
            <a:xfrm>
              <a:off x="5940680" y="3633767"/>
              <a:ext cx="2677253" cy="307340"/>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微推推网服务内容</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600" advClick="0" advTm="0">
        <p:blinds dir="vert"/>
      </p:transition>
    </mc:Choice>
    <mc:Fallback>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10" dur="1000" fill="hold"/>
                                        <p:tgtEl>
                                          <p:spTgt spid="2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3"/>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up)">
                                      <p:cBhvr>
                                        <p:cTn id="18" dur="500"/>
                                        <p:tgtEl>
                                          <p:spTgt spid="3"/>
                                        </p:tgtEl>
                                      </p:cBhvr>
                                    </p:animEffect>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childTnLst>
                                </p:cTn>
                              </p:par>
                              <p:par>
                                <p:cTn id="24" presetID="22" presetClass="entr" presetSubtype="4"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down)">
                                      <p:cBhvr>
                                        <p:cTn id="26" dur="500"/>
                                        <p:tgtEl>
                                          <p:spTgt spid="2"/>
                                        </p:tgtEl>
                                      </p:cBhvr>
                                    </p:animEffect>
                                  </p:childTnLst>
                                </p:cTn>
                              </p:par>
                              <p:par>
                                <p:cTn id="27" presetID="22" presetClass="entr" presetSubtype="8" fill="hold" grpId="0" nodeType="withEffect">
                                  <p:stCondLst>
                                    <p:cond delay="75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750"/>
                                        <p:tgtEl>
                                          <p:spTgt spid="32"/>
                                        </p:tgtEl>
                                      </p:cBhvr>
                                    </p:animEffect>
                                  </p:childTnLst>
                                </p:cTn>
                              </p:par>
                              <p:par>
                                <p:cTn id="30" presetID="22" presetClass="entr" presetSubtype="1" fill="hold" nodeType="withEffect">
                                  <p:stCondLst>
                                    <p:cond delay="1250"/>
                                  </p:stCondLst>
                                  <p:childTnLst>
                                    <p:set>
                                      <p:cBhvr>
                                        <p:cTn id="31" dur="1" fill="hold">
                                          <p:stCondLst>
                                            <p:cond delay="0"/>
                                          </p:stCondLst>
                                        </p:cTn>
                                        <p:tgtEl>
                                          <p:spTgt spid="5"/>
                                        </p:tgtEl>
                                        <p:attrNameLst>
                                          <p:attrName>style.visibility</p:attrName>
                                        </p:attrNameLst>
                                      </p:cBhvr>
                                      <p:to>
                                        <p:strVal val="visible"/>
                                      </p:to>
                                    </p:set>
                                    <p:animEffect transition="in" filter="wipe(up)">
                                      <p:cBhvr>
                                        <p:cTn id="3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矩形 98"/>
          <p:cNvSpPr/>
          <p:nvPr/>
        </p:nvSpPr>
        <p:spPr>
          <a:xfrm>
            <a:off x="2374900" y="1477645"/>
            <a:ext cx="7442200" cy="4615815"/>
          </a:xfrm>
          <a:prstGeom prst="rect">
            <a:avLst/>
          </a:prstGeom>
          <a:noFill/>
          <a:ln w="31750">
            <a:solidFill>
              <a:srgbClr val="124062"/>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a:off x="338346" y="215900"/>
            <a:ext cx="4610927" cy="977766"/>
            <a:chOff x="533" y="340"/>
            <a:chExt cx="8798"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3" y="2078"/>
              <a:ext cx="8798" cy="4"/>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a:t>
              </a:r>
              <a:r>
                <a:rPr lang="en-US" sz="3200" dirty="0" smtClean="0">
                  <a:solidFill>
                    <a:srgbClr val="FFFFFF"/>
                  </a:solidFill>
                  <a:latin typeface="Agency FB" panose="020B0503020202020204" pitchFamily="34" charset="0"/>
                  <a:ea typeface="华文宋体" panose="02010600040101010101" pitchFamily="2" charset="-122"/>
                </a:rPr>
                <a:t>3</a:t>
              </a:r>
              <a:endParaRPr 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87"/>
              <a:ext cx="8776" cy="19"/>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3" y="490"/>
              <a:ext cx="5471"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rPr>
                <a:t>微推推网概述</a:t>
              </a:r>
              <a:endParaRPr lang="zh-CN" altLang="en-US" sz="3200" dirty="0">
                <a:solidFill>
                  <a:srgbClr val="124062"/>
                </a:solidFill>
                <a:latin typeface="微软雅黑" panose="020B0503020204020204" charset="-122"/>
                <a:ea typeface="微软雅黑" panose="020B0503020204020204" charset="-122"/>
              </a:endParaRPr>
            </a:p>
          </p:txBody>
        </p:sp>
      </p:grpSp>
      <p:sp>
        <p:nvSpPr>
          <p:cNvPr id="37894" name="AutoShape 6"/>
          <p:cNvSpPr/>
          <p:nvPr/>
        </p:nvSpPr>
        <p:spPr>
          <a:xfrm>
            <a:off x="2707005" y="1513840"/>
            <a:ext cx="6831965" cy="4078605"/>
          </a:xfrm>
          <a:prstGeom prst="roundRect">
            <a:avLst>
              <a:gd name="adj" fmla="val 0"/>
            </a:avLst>
          </a:prstGeom>
          <a:noFill/>
          <a:ln w="3175" cap="flat" cmpd="sng">
            <a:noFill/>
            <a:prstDash val="solid"/>
            <a:round/>
            <a:headEnd type="none" w="med" len="med"/>
            <a:tailEnd type="none" w="med" len="med"/>
          </a:ln>
        </p:spPr>
        <p:txBody>
          <a:bodyPr anchor="t"/>
          <a:p>
            <a:pPr marL="357505" indent="-357505">
              <a:lnSpc>
                <a:spcPct val="120000"/>
              </a:lnSpc>
              <a:spcBef>
                <a:spcPct val="50000"/>
              </a:spcBef>
              <a:buClr>
                <a:srgbClr val="1A5264"/>
              </a:buClr>
              <a:buFont typeface="Wingdings" panose="05000000000000000000" pitchFamily="2" charset="2"/>
              <a:buChar char="l"/>
            </a:pPr>
            <a:endParaRPr lang="zh-CN" altLang="en-US" sz="1600" dirty="0">
              <a:solidFill>
                <a:schemeClr val="accent1"/>
              </a:solidFill>
              <a:latin typeface="微软雅黑" panose="020B0503020204020204" charset="-122"/>
              <a:ea typeface="微软雅黑" panose="020B0503020204020204" charset="-122"/>
              <a:sym typeface="微软雅黑" panose="020B0503020204020204" charset="-122"/>
            </a:endParaRPr>
          </a:p>
          <a:p>
            <a:pPr marL="357505" indent="-357505">
              <a:lnSpc>
                <a:spcPct val="120000"/>
              </a:lnSpc>
              <a:spcBef>
                <a:spcPct val="50000"/>
              </a:spcBef>
              <a:buClr>
                <a:srgbClr val="1A5264"/>
              </a:buClr>
              <a:buFont typeface="Wingdings" panose="05000000000000000000" pitchFamily="2" charset="2"/>
              <a:buChar char="l"/>
            </a:pPr>
            <a:r>
              <a:rPr lang="zh-CN" altLang="en-US" sz="1600" dirty="0">
                <a:solidFill>
                  <a:schemeClr val="tx1"/>
                </a:solidFill>
                <a:latin typeface="微软雅黑" panose="020B0503020204020204" charset="-122"/>
                <a:ea typeface="微软雅黑" panose="020B0503020204020204" charset="-122"/>
                <a:sym typeface="微软雅黑" panose="020B0503020204020204" charset="-122"/>
              </a:rPr>
              <a:t>微推推网是以个人为媒介的微博威客平台。</a:t>
            </a:r>
            <a:endParaRPr lang="zh-CN" altLang="en-US" sz="1600" dirty="0">
              <a:solidFill>
                <a:schemeClr val="tx1"/>
              </a:solidFill>
              <a:latin typeface="微软雅黑" panose="020B0503020204020204" charset="-122"/>
              <a:ea typeface="微软雅黑" panose="020B0503020204020204" charset="-122"/>
              <a:sym typeface="微软雅黑" panose="020B0503020204020204" charset="-122"/>
            </a:endParaRPr>
          </a:p>
          <a:p>
            <a:pPr indent="0">
              <a:lnSpc>
                <a:spcPct val="120000"/>
              </a:lnSpc>
              <a:spcBef>
                <a:spcPct val="50000"/>
              </a:spcBef>
              <a:buClr>
                <a:srgbClr val="1A5264"/>
              </a:buClr>
              <a:buFont typeface="Wingdings" panose="05000000000000000000" pitchFamily="2" charset="2"/>
              <a:buNone/>
            </a:pPr>
            <a:endParaRPr lang="zh-CN" altLang="en-US" sz="1600" dirty="0">
              <a:solidFill>
                <a:schemeClr val="tx1"/>
              </a:solidFill>
              <a:latin typeface="微软雅黑" panose="020B0503020204020204" charset="-122"/>
              <a:ea typeface="微软雅黑" panose="020B0503020204020204" charset="-122"/>
              <a:sym typeface="微软雅黑" panose="020B0503020204020204" charset="-122"/>
            </a:endParaRPr>
          </a:p>
          <a:p>
            <a:pPr marL="357505" indent="-357505">
              <a:lnSpc>
                <a:spcPct val="120000"/>
              </a:lnSpc>
              <a:spcBef>
                <a:spcPct val="50000"/>
              </a:spcBef>
              <a:buClr>
                <a:srgbClr val="1A5264"/>
              </a:buClr>
              <a:buFont typeface="Wingdings" panose="05000000000000000000" pitchFamily="2" charset="2"/>
              <a:buChar char="l"/>
            </a:pPr>
            <a:r>
              <a:rPr lang="zh-CN" altLang="en-US" sz="1600" dirty="0">
                <a:solidFill>
                  <a:schemeClr val="tx1"/>
                </a:solidFill>
                <a:latin typeface="微软雅黑" panose="020B0503020204020204" charset="-122"/>
                <a:ea typeface="微软雅黑" panose="020B0503020204020204" charset="-122"/>
                <a:sym typeface="微软雅黑" panose="020B0503020204020204" charset="-122"/>
              </a:rPr>
              <a:t>有需求推广和宣传的企事业单位或者个人在微推推上发布推广需求信息，有微博且有一定优质粉丝基数的微博主（威客）可以有选择性的领取这些任务，在自己的个人微博发布任务要求的推广信息，从而获得报酬。</a:t>
            </a:r>
            <a:endParaRPr lang="zh-CN" altLang="en-US" sz="1600" dirty="0">
              <a:solidFill>
                <a:schemeClr val="tx1"/>
              </a:solidFill>
              <a:latin typeface="微软雅黑" panose="020B0503020204020204" charset="-122"/>
              <a:ea typeface="微软雅黑" panose="020B0503020204020204" charset="-122"/>
              <a:sym typeface="微软雅黑" panose="020B0503020204020204" charset="-122"/>
            </a:endParaRPr>
          </a:p>
          <a:p>
            <a:pPr indent="0">
              <a:lnSpc>
                <a:spcPct val="120000"/>
              </a:lnSpc>
              <a:spcBef>
                <a:spcPct val="50000"/>
              </a:spcBef>
              <a:buClr>
                <a:srgbClr val="1A5264"/>
              </a:buClr>
              <a:buFont typeface="Wingdings" panose="05000000000000000000" pitchFamily="2" charset="2"/>
              <a:buNone/>
            </a:pPr>
            <a:endParaRPr lang="zh-CN" altLang="en-US" sz="1600" dirty="0">
              <a:solidFill>
                <a:schemeClr val="tx1"/>
              </a:solidFill>
              <a:latin typeface="微软雅黑" panose="020B0503020204020204" charset="-122"/>
              <a:ea typeface="微软雅黑" panose="020B0503020204020204" charset="-122"/>
              <a:sym typeface="微软雅黑" panose="020B0503020204020204" charset="-122"/>
            </a:endParaRPr>
          </a:p>
          <a:p>
            <a:pPr marL="357505" indent="-357505">
              <a:lnSpc>
                <a:spcPct val="120000"/>
              </a:lnSpc>
              <a:spcBef>
                <a:spcPct val="50000"/>
              </a:spcBef>
              <a:buClr>
                <a:srgbClr val="1A5264"/>
              </a:buClr>
              <a:buFont typeface="Wingdings" panose="05000000000000000000" pitchFamily="2" charset="2"/>
              <a:buChar char="l"/>
            </a:pPr>
            <a:r>
              <a:rPr lang="zh-CN" altLang="en-US" sz="1600" dirty="0">
                <a:solidFill>
                  <a:schemeClr val="tx1"/>
                </a:solidFill>
                <a:latin typeface="微软雅黑" panose="020B0503020204020204" charset="-122"/>
                <a:ea typeface="微软雅黑" panose="020B0503020204020204" charset="-122"/>
                <a:sym typeface="微软雅黑" panose="020B0503020204020204" charset="-122"/>
              </a:rPr>
              <a:t>作为真实可靠的实名制威客服务平台，广告主与微博主之间在微推推网上通过任务的形式进行交易，广告主可以自主审核微博主完成传播的任务质量，任务赏金可以通过“微推推”的第三方存管功能得到100%保障，待微博主按预期完成任务时，再将赏金支付给该微博主。</a:t>
            </a:r>
            <a:endParaRPr lang="zh-CN" altLang="en-US" sz="1600" dirty="0">
              <a:solidFill>
                <a:schemeClr val="tx1"/>
              </a:solidFill>
              <a:latin typeface="微软雅黑" panose="020B0503020204020204" charset="-122"/>
              <a:ea typeface="微软雅黑" panose="020B0503020204020204" charset="-122"/>
              <a:sym typeface="微软雅黑" panose="020B0503020204020204" charset="-122"/>
            </a:endParaRPr>
          </a:p>
          <a:p>
            <a:pPr indent="0">
              <a:buClr>
                <a:schemeClr val="accent2"/>
              </a:buClr>
              <a:buFont typeface="Wingdings" panose="05000000000000000000" pitchFamily="2" charset="2"/>
              <a:buNone/>
            </a:pPr>
            <a:endParaRPr lang="zh-CN" altLang="en-US" sz="1600" dirty="0">
              <a:solidFill>
                <a:schemeClr val="accent1"/>
              </a:solidFill>
              <a:latin typeface="Calibri" panose="020F0502020204030204" pitchFamily="34" charset="0"/>
              <a:ea typeface="宋体" panose="02010600030101010101" pitchFamily="2" charset="-122"/>
              <a:sym typeface="Calibri" panose="020F0502020204030204" pitchFamily="34" charset="0"/>
            </a:endParaRPr>
          </a:p>
          <a:p>
            <a:pPr marL="357505" indent="-357505">
              <a:lnSpc>
                <a:spcPct val="120000"/>
              </a:lnSpc>
              <a:spcBef>
                <a:spcPct val="50000"/>
              </a:spcBef>
              <a:buClr>
                <a:schemeClr val="accent2"/>
              </a:buClr>
              <a:buFont typeface="Wingdings" panose="05000000000000000000" pitchFamily="2" charset="2"/>
              <a:buChar char="l"/>
            </a:pPr>
            <a:endParaRPr lang="zh-CN" altLang="en-US" sz="1600" dirty="0">
              <a:solidFill>
                <a:schemeClr val="accent1"/>
              </a:solidFill>
              <a:latin typeface="Calibri" panose="020F0502020204030204" pitchFamily="34" charset="0"/>
              <a:ea typeface="Calibri" panose="020F0502020204030204" pitchFamily="34" charset="0"/>
              <a:sym typeface="Calibri" panose="020F0502020204030204"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7" presetClass="entr" presetSubtype="10" fill="hold" grpId="0" nodeType="afterEffect">
                                  <p:stCondLst>
                                    <p:cond delay="0"/>
                                  </p:stCondLst>
                                  <p:childTnLst>
                                    <p:set>
                                      <p:cBhvr>
                                        <p:cTn id="10" dur="1" fill="hold">
                                          <p:stCondLst>
                                            <p:cond delay="0"/>
                                          </p:stCondLst>
                                        </p:cTn>
                                        <p:tgtEl>
                                          <p:spTgt spid="99"/>
                                        </p:tgtEl>
                                        <p:attrNameLst>
                                          <p:attrName>style.visibility</p:attrName>
                                        </p:attrNameLst>
                                      </p:cBhvr>
                                      <p:to>
                                        <p:strVal val="visible"/>
                                      </p:to>
                                    </p:set>
                                    <p:anim calcmode="lin" valueType="num">
                                      <p:cBhvr>
                                        <p:cTn id="11" dur="500" fill="hold"/>
                                        <p:tgtEl>
                                          <p:spTgt spid="99"/>
                                        </p:tgtEl>
                                        <p:attrNameLst>
                                          <p:attrName>ppt_w</p:attrName>
                                        </p:attrNameLst>
                                      </p:cBhvr>
                                      <p:tavLst>
                                        <p:tav tm="0">
                                          <p:val>
                                            <p:fltVal val="0"/>
                                          </p:val>
                                        </p:tav>
                                        <p:tav tm="100000">
                                          <p:val>
                                            <p:strVal val="#ppt_w"/>
                                          </p:val>
                                        </p:tav>
                                      </p:tavLst>
                                    </p:anim>
                                    <p:anim calcmode="lin" valueType="num">
                                      <p:cBhvr>
                                        <p:cTn id="12" dur="500" fill="hold"/>
                                        <p:tgtEl>
                                          <p:spTgt spid="99"/>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22" presetClass="entr" presetSubtype="1" fill="hold" grpId="0" nodeType="afterEffect">
                                  <p:stCondLst>
                                    <p:cond delay="0"/>
                                  </p:stCondLst>
                                  <p:childTnLst>
                                    <p:set>
                                      <p:cBhvr>
                                        <p:cTn id="15" dur="1" fill="hold">
                                          <p:stCondLst>
                                            <p:cond delay="0"/>
                                          </p:stCondLst>
                                        </p:cTn>
                                        <p:tgtEl>
                                          <p:spTgt spid="37894"/>
                                        </p:tgtEl>
                                        <p:attrNameLst>
                                          <p:attrName>style.visibility</p:attrName>
                                        </p:attrNameLst>
                                      </p:cBhvr>
                                      <p:to>
                                        <p:strVal val="visible"/>
                                      </p:to>
                                    </p:set>
                                    <p:animEffect transition="in" filter="wipe(up)">
                                      <p:cBhvr>
                                        <p:cTn id="16" dur="500"/>
                                        <p:tgtEl>
                                          <p:spTgt spid="37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bldLvl="0" animBg="1"/>
      <p:bldP spid="99"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346" y="215900"/>
            <a:ext cx="8228183" cy="977766"/>
            <a:chOff x="533" y="340"/>
            <a:chExt cx="15700"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3" y="2067"/>
              <a:ext cx="11409" cy="1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03</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3" y="2194"/>
              <a:ext cx="11431" cy="12"/>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12411"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rPr>
                <a:t>微推推网</a:t>
              </a:r>
              <a:r>
                <a:rPr lang="zh-CN" altLang="en-US" sz="3200" dirty="0">
                  <a:solidFill>
                    <a:srgbClr val="124062"/>
                  </a:solidFill>
                  <a:latin typeface="微软雅黑" panose="020B0503020204020204" charset="-122"/>
                  <a:ea typeface="微软雅黑" panose="020B0503020204020204" charset="-122"/>
                  <a:sym typeface="+mn-ea"/>
                </a:rPr>
                <a:t>服务内容</a:t>
              </a:r>
              <a:endParaRPr lang="zh-CN" altLang="en-US" sz="3200" dirty="0">
                <a:solidFill>
                  <a:srgbClr val="124062"/>
                </a:solidFill>
                <a:latin typeface="微软雅黑" panose="020B0503020204020204" charset="-122"/>
                <a:ea typeface="微软雅黑" panose="020B0503020204020204" charset="-122"/>
                <a:sym typeface="+mn-ea"/>
              </a:endParaRPr>
            </a:p>
          </p:txBody>
        </p:sp>
      </p:grpSp>
      <p:sp>
        <p:nvSpPr>
          <p:cNvPr id="51" name="圆角矩形 50"/>
          <p:cNvSpPr/>
          <p:nvPr/>
        </p:nvSpPr>
        <p:spPr>
          <a:xfrm rot="2700000">
            <a:off x="2159783" y="2824416"/>
            <a:ext cx="1670332" cy="1670330"/>
          </a:xfrm>
          <a:prstGeom prst="roundRect">
            <a:avLst>
              <a:gd name="adj" fmla="val 6808"/>
            </a:avLst>
          </a:prstGeom>
          <a:solidFill>
            <a:srgbClr val="124062"/>
          </a:solidFill>
          <a:ln w="38100">
            <a:solidFill>
              <a:schemeClr val="bg1"/>
            </a:solid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sz="2400">
              <a:solidFill>
                <a:srgbClr val="FEFABC"/>
              </a:solidFill>
              <a:latin typeface="Bebas" pitchFamily="2" charset="0"/>
              <a:ea typeface="微软雅黑" panose="020B0503020204020204" charset="-122"/>
              <a:sym typeface="Bebas" pitchFamily="2" charset="0"/>
            </a:endParaRPr>
          </a:p>
        </p:txBody>
      </p:sp>
      <p:sp>
        <p:nvSpPr>
          <p:cNvPr id="52" name="圆角矩形 51"/>
          <p:cNvSpPr/>
          <p:nvPr/>
        </p:nvSpPr>
        <p:spPr>
          <a:xfrm rot="2700000">
            <a:off x="4033035" y="2824416"/>
            <a:ext cx="1670332" cy="1670330"/>
          </a:xfrm>
          <a:prstGeom prst="roundRect">
            <a:avLst>
              <a:gd name="adj" fmla="val 6808"/>
            </a:avLst>
          </a:prstGeom>
          <a:solidFill>
            <a:srgbClr val="537285"/>
          </a:solidFill>
          <a:ln w="38100">
            <a:solidFill>
              <a:schemeClr val="bg1"/>
            </a:solid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sz="2400">
              <a:solidFill>
                <a:srgbClr val="FEFABC"/>
              </a:solidFill>
              <a:latin typeface="Bebas" pitchFamily="2" charset="0"/>
              <a:ea typeface="微软雅黑" panose="020B0503020204020204" charset="-122"/>
              <a:sym typeface="Bebas" pitchFamily="2" charset="0"/>
            </a:endParaRPr>
          </a:p>
        </p:txBody>
      </p:sp>
      <p:sp>
        <p:nvSpPr>
          <p:cNvPr id="53" name="圆角矩形 52"/>
          <p:cNvSpPr/>
          <p:nvPr/>
        </p:nvSpPr>
        <p:spPr>
          <a:xfrm rot="2700000">
            <a:off x="5906287" y="2824417"/>
            <a:ext cx="1670332" cy="1670330"/>
          </a:xfrm>
          <a:prstGeom prst="roundRect">
            <a:avLst>
              <a:gd name="adj" fmla="val 6808"/>
            </a:avLst>
          </a:prstGeom>
          <a:solidFill>
            <a:srgbClr val="124062"/>
          </a:solidFill>
          <a:ln w="38100">
            <a:solidFill>
              <a:schemeClr val="bg1"/>
            </a:solid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sz="2400">
              <a:solidFill>
                <a:srgbClr val="FEFABC"/>
              </a:solidFill>
              <a:latin typeface="Bebas" pitchFamily="2" charset="0"/>
              <a:ea typeface="微软雅黑" panose="020B0503020204020204" charset="-122"/>
              <a:sym typeface="Bebas" pitchFamily="2" charset="0"/>
            </a:endParaRPr>
          </a:p>
        </p:txBody>
      </p:sp>
      <p:sp>
        <p:nvSpPr>
          <p:cNvPr id="54" name="圆角矩形 53"/>
          <p:cNvSpPr/>
          <p:nvPr/>
        </p:nvSpPr>
        <p:spPr>
          <a:xfrm rot="2700000">
            <a:off x="7779539" y="2824418"/>
            <a:ext cx="1670332" cy="1670330"/>
          </a:xfrm>
          <a:prstGeom prst="roundRect">
            <a:avLst>
              <a:gd name="adj" fmla="val 6808"/>
            </a:avLst>
          </a:prstGeom>
          <a:solidFill>
            <a:srgbClr val="537285"/>
          </a:solidFill>
          <a:ln w="38100">
            <a:solidFill>
              <a:schemeClr val="bg1"/>
            </a:solid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sz="2400">
              <a:solidFill>
                <a:srgbClr val="FEFABC"/>
              </a:solidFill>
              <a:latin typeface="Bebas" pitchFamily="2" charset="0"/>
              <a:ea typeface="微软雅黑" panose="020B0503020204020204" charset="-122"/>
              <a:sym typeface="Bebas" pitchFamily="2" charset="0"/>
            </a:endParaRPr>
          </a:p>
        </p:txBody>
      </p:sp>
      <p:sp>
        <p:nvSpPr>
          <p:cNvPr id="63" name="文本框 62"/>
          <p:cNvSpPr txBox="1"/>
          <p:nvPr/>
        </p:nvSpPr>
        <p:spPr>
          <a:xfrm>
            <a:off x="2354580" y="3442970"/>
            <a:ext cx="1279525" cy="368300"/>
          </a:xfrm>
          <a:prstGeom prst="rect">
            <a:avLst/>
          </a:prstGeom>
          <a:noFill/>
        </p:spPr>
        <p:txBody>
          <a:bodyPr wrap="square" rtlCol="0">
            <a:spAutoFit/>
          </a:bodyPr>
          <a:p>
            <a:pPr algn="ctr"/>
            <a:r>
              <a:rPr lang="zh-CN" altLang="en-US" b="1">
                <a:solidFill>
                  <a:schemeClr val="bg1"/>
                </a:solidFill>
                <a:latin typeface="微软雅黑" panose="020B0503020204020204" charset="-122"/>
                <a:ea typeface="微软雅黑" panose="020B0503020204020204" charset="-122"/>
              </a:rPr>
              <a:t>网络营销</a:t>
            </a:r>
            <a:endParaRPr lang="zh-CN" altLang="en-US" b="1">
              <a:solidFill>
                <a:schemeClr val="bg1"/>
              </a:solidFill>
              <a:latin typeface="微软雅黑" panose="020B0503020204020204" charset="-122"/>
              <a:ea typeface="微软雅黑" panose="020B0503020204020204" charset="-122"/>
            </a:endParaRPr>
          </a:p>
        </p:txBody>
      </p:sp>
      <p:sp>
        <p:nvSpPr>
          <p:cNvPr id="64" name="文本框 63"/>
          <p:cNvSpPr txBox="1"/>
          <p:nvPr/>
        </p:nvSpPr>
        <p:spPr>
          <a:xfrm>
            <a:off x="4228465" y="3475355"/>
            <a:ext cx="1279525" cy="368300"/>
          </a:xfrm>
          <a:prstGeom prst="rect">
            <a:avLst/>
          </a:prstGeom>
          <a:noFill/>
        </p:spPr>
        <p:txBody>
          <a:bodyPr wrap="square" rtlCol="0">
            <a:spAutoFit/>
          </a:bodyPr>
          <a:p>
            <a:pPr algn="ctr"/>
            <a:r>
              <a:rPr lang="zh-CN" altLang="en-US" b="1">
                <a:solidFill>
                  <a:schemeClr val="bg1"/>
                </a:solidFill>
                <a:latin typeface="微软雅黑" panose="020B0503020204020204" charset="-122"/>
                <a:ea typeface="微软雅黑" panose="020B0503020204020204" charset="-122"/>
              </a:rPr>
              <a:t>网店服务</a:t>
            </a:r>
            <a:endParaRPr lang="zh-CN" altLang="en-US" b="1">
              <a:solidFill>
                <a:schemeClr val="bg1"/>
              </a:solidFill>
              <a:latin typeface="微软雅黑" panose="020B0503020204020204" charset="-122"/>
              <a:ea typeface="微软雅黑" panose="020B0503020204020204" charset="-122"/>
            </a:endParaRPr>
          </a:p>
        </p:txBody>
      </p:sp>
      <p:sp>
        <p:nvSpPr>
          <p:cNvPr id="65" name="文本框 64"/>
          <p:cNvSpPr txBox="1"/>
          <p:nvPr/>
        </p:nvSpPr>
        <p:spPr>
          <a:xfrm>
            <a:off x="6101080" y="3475355"/>
            <a:ext cx="1279525" cy="368300"/>
          </a:xfrm>
          <a:prstGeom prst="rect">
            <a:avLst/>
          </a:prstGeom>
          <a:noFill/>
        </p:spPr>
        <p:txBody>
          <a:bodyPr wrap="square" rtlCol="0">
            <a:spAutoFit/>
          </a:bodyPr>
          <a:p>
            <a:pPr algn="ctr"/>
            <a:r>
              <a:rPr lang="zh-CN" altLang="en-US" b="1">
                <a:solidFill>
                  <a:schemeClr val="bg1"/>
                </a:solidFill>
                <a:latin typeface="微软雅黑" panose="020B0503020204020204" charset="-122"/>
                <a:ea typeface="微软雅黑" panose="020B0503020204020204" charset="-122"/>
              </a:rPr>
              <a:t>微博营销</a:t>
            </a:r>
            <a:endParaRPr lang="zh-CN" altLang="en-US" b="1">
              <a:solidFill>
                <a:schemeClr val="bg1"/>
              </a:solidFill>
              <a:latin typeface="微软雅黑" panose="020B0503020204020204" charset="-122"/>
              <a:ea typeface="微软雅黑" panose="020B0503020204020204" charset="-122"/>
            </a:endParaRPr>
          </a:p>
        </p:txBody>
      </p:sp>
      <p:sp>
        <p:nvSpPr>
          <p:cNvPr id="66" name="文本框 65"/>
          <p:cNvSpPr txBox="1"/>
          <p:nvPr/>
        </p:nvSpPr>
        <p:spPr>
          <a:xfrm>
            <a:off x="7974965" y="3442970"/>
            <a:ext cx="1279525" cy="645160"/>
          </a:xfrm>
          <a:prstGeom prst="rect">
            <a:avLst/>
          </a:prstGeom>
          <a:noFill/>
        </p:spPr>
        <p:txBody>
          <a:bodyPr wrap="square" rtlCol="0">
            <a:spAutoFit/>
          </a:bodyPr>
          <a:p>
            <a:pPr algn="ctr"/>
            <a:r>
              <a:rPr lang="zh-CN" altLang="en-US" b="1">
                <a:solidFill>
                  <a:schemeClr val="bg1"/>
                </a:solidFill>
                <a:latin typeface="微软雅黑" panose="020B0503020204020204" charset="-122"/>
                <a:ea typeface="微软雅黑" panose="020B0503020204020204" charset="-122"/>
              </a:rPr>
              <a:t>搜索引擎优化</a:t>
            </a:r>
            <a:endParaRPr lang="zh-CN" altLang="en-US" b="1">
              <a:solidFill>
                <a:schemeClr val="bg1"/>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2" presetClass="entr" presetSubtype="2" decel="100000"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 calcmode="lin" valueType="num">
                                      <p:cBhvr additive="base">
                                        <p:cTn id="10" dur="1000" fill="hold"/>
                                        <p:tgtEl>
                                          <p:spTgt spid="51"/>
                                        </p:tgtEl>
                                        <p:attrNameLst>
                                          <p:attrName>ppt_x</p:attrName>
                                        </p:attrNameLst>
                                      </p:cBhvr>
                                      <p:tavLst>
                                        <p:tav tm="0">
                                          <p:val>
                                            <p:strVal val="1+#ppt_w/2"/>
                                          </p:val>
                                        </p:tav>
                                        <p:tav tm="100000">
                                          <p:val>
                                            <p:strVal val="#ppt_x"/>
                                          </p:val>
                                        </p:tav>
                                      </p:tavLst>
                                    </p:anim>
                                    <p:anim calcmode="lin" valueType="num">
                                      <p:cBhvr additive="base">
                                        <p:cTn id="11" dur="1000" fill="hold"/>
                                        <p:tgtEl>
                                          <p:spTgt spid="51"/>
                                        </p:tgtEl>
                                        <p:attrNameLst>
                                          <p:attrName>ppt_y</p:attrName>
                                        </p:attrNameLst>
                                      </p:cBhvr>
                                      <p:tavLst>
                                        <p:tav tm="0">
                                          <p:val>
                                            <p:strVal val="#ppt_y"/>
                                          </p:val>
                                        </p:tav>
                                        <p:tav tm="100000">
                                          <p:val>
                                            <p:strVal val="#ppt_y"/>
                                          </p:val>
                                        </p:tav>
                                      </p:tavLst>
                                    </p:anim>
                                  </p:childTnLst>
                                </p:cTn>
                              </p:par>
                              <p:par>
                                <p:cTn id="12" presetID="2" presetClass="entr" presetSubtype="4" decel="100000" fill="hold" grpId="0" nodeType="withEffect">
                                  <p:stCondLst>
                                    <p:cond delay="0"/>
                                  </p:stCondLst>
                                  <p:childTnLst>
                                    <p:set>
                                      <p:cBhvr>
                                        <p:cTn id="13" dur="1" fill="hold">
                                          <p:stCondLst>
                                            <p:cond delay="0"/>
                                          </p:stCondLst>
                                        </p:cTn>
                                        <p:tgtEl>
                                          <p:spTgt spid="52"/>
                                        </p:tgtEl>
                                        <p:attrNameLst>
                                          <p:attrName>style.visibility</p:attrName>
                                        </p:attrNameLst>
                                      </p:cBhvr>
                                      <p:to>
                                        <p:strVal val="visible"/>
                                      </p:to>
                                    </p:set>
                                    <p:anim calcmode="lin" valueType="num">
                                      <p:cBhvr additive="base">
                                        <p:cTn id="14" dur="1000" fill="hold"/>
                                        <p:tgtEl>
                                          <p:spTgt spid="52"/>
                                        </p:tgtEl>
                                        <p:attrNameLst>
                                          <p:attrName>ppt_x</p:attrName>
                                        </p:attrNameLst>
                                      </p:cBhvr>
                                      <p:tavLst>
                                        <p:tav tm="0">
                                          <p:val>
                                            <p:strVal val="#ppt_x"/>
                                          </p:val>
                                        </p:tav>
                                        <p:tav tm="100000">
                                          <p:val>
                                            <p:strVal val="#ppt_x"/>
                                          </p:val>
                                        </p:tav>
                                      </p:tavLst>
                                    </p:anim>
                                    <p:anim calcmode="lin" valueType="num">
                                      <p:cBhvr additive="base">
                                        <p:cTn id="15" dur="1000" fill="hold"/>
                                        <p:tgtEl>
                                          <p:spTgt spid="52"/>
                                        </p:tgtEl>
                                        <p:attrNameLst>
                                          <p:attrName>ppt_y</p:attrName>
                                        </p:attrNameLst>
                                      </p:cBhvr>
                                      <p:tavLst>
                                        <p:tav tm="0">
                                          <p:val>
                                            <p:strVal val="1+#ppt_h/2"/>
                                          </p:val>
                                        </p:tav>
                                        <p:tav tm="100000">
                                          <p:val>
                                            <p:strVal val="#ppt_y"/>
                                          </p:val>
                                        </p:tav>
                                      </p:tavLst>
                                    </p:anim>
                                  </p:childTnLst>
                                </p:cTn>
                              </p:par>
                              <p:par>
                                <p:cTn id="16" presetID="2" presetClass="entr" presetSubtype="8" decel="100000" fill="hold" grpId="0" nodeType="withEffect">
                                  <p:stCondLst>
                                    <p:cond delay="0"/>
                                  </p:stCondLst>
                                  <p:childTnLst>
                                    <p:set>
                                      <p:cBhvr>
                                        <p:cTn id="17" dur="1" fill="hold">
                                          <p:stCondLst>
                                            <p:cond delay="0"/>
                                          </p:stCondLst>
                                        </p:cTn>
                                        <p:tgtEl>
                                          <p:spTgt spid="53"/>
                                        </p:tgtEl>
                                        <p:attrNameLst>
                                          <p:attrName>style.visibility</p:attrName>
                                        </p:attrNameLst>
                                      </p:cBhvr>
                                      <p:to>
                                        <p:strVal val="visible"/>
                                      </p:to>
                                    </p:set>
                                    <p:anim calcmode="lin" valueType="num">
                                      <p:cBhvr additive="base">
                                        <p:cTn id="18" dur="1000" fill="hold"/>
                                        <p:tgtEl>
                                          <p:spTgt spid="53"/>
                                        </p:tgtEl>
                                        <p:attrNameLst>
                                          <p:attrName>ppt_x</p:attrName>
                                        </p:attrNameLst>
                                      </p:cBhvr>
                                      <p:tavLst>
                                        <p:tav tm="0">
                                          <p:val>
                                            <p:strVal val="0-#ppt_w/2"/>
                                          </p:val>
                                        </p:tav>
                                        <p:tav tm="100000">
                                          <p:val>
                                            <p:strVal val="#ppt_x"/>
                                          </p:val>
                                        </p:tav>
                                      </p:tavLst>
                                    </p:anim>
                                    <p:anim calcmode="lin" valueType="num">
                                      <p:cBhvr additive="base">
                                        <p:cTn id="19" dur="1000" fill="hold"/>
                                        <p:tgtEl>
                                          <p:spTgt spid="53"/>
                                        </p:tgtEl>
                                        <p:attrNameLst>
                                          <p:attrName>ppt_y</p:attrName>
                                        </p:attrNameLst>
                                      </p:cBhvr>
                                      <p:tavLst>
                                        <p:tav tm="0">
                                          <p:val>
                                            <p:strVal val="#ppt_y"/>
                                          </p:val>
                                        </p:tav>
                                        <p:tav tm="100000">
                                          <p:val>
                                            <p:strVal val="#ppt_y"/>
                                          </p:val>
                                        </p:tav>
                                      </p:tavLst>
                                    </p:anim>
                                  </p:childTnLst>
                                </p:cTn>
                              </p:par>
                              <p:par>
                                <p:cTn id="20" presetID="2" presetClass="entr" presetSubtype="1" decel="100000" fill="hold" grpId="0" nodeType="withEffect">
                                  <p:stCondLst>
                                    <p:cond delay="0"/>
                                  </p:stCondLst>
                                  <p:childTnLst>
                                    <p:set>
                                      <p:cBhvr>
                                        <p:cTn id="21" dur="1" fill="hold">
                                          <p:stCondLst>
                                            <p:cond delay="0"/>
                                          </p:stCondLst>
                                        </p:cTn>
                                        <p:tgtEl>
                                          <p:spTgt spid="54"/>
                                        </p:tgtEl>
                                        <p:attrNameLst>
                                          <p:attrName>style.visibility</p:attrName>
                                        </p:attrNameLst>
                                      </p:cBhvr>
                                      <p:to>
                                        <p:strVal val="visible"/>
                                      </p:to>
                                    </p:set>
                                    <p:anim calcmode="lin" valueType="num">
                                      <p:cBhvr additive="base">
                                        <p:cTn id="22" dur="1000" fill="hold"/>
                                        <p:tgtEl>
                                          <p:spTgt spid="54"/>
                                        </p:tgtEl>
                                        <p:attrNameLst>
                                          <p:attrName>ppt_x</p:attrName>
                                        </p:attrNameLst>
                                      </p:cBhvr>
                                      <p:tavLst>
                                        <p:tav tm="0">
                                          <p:val>
                                            <p:strVal val="#ppt_x"/>
                                          </p:val>
                                        </p:tav>
                                        <p:tav tm="100000">
                                          <p:val>
                                            <p:strVal val="#ppt_x"/>
                                          </p:val>
                                        </p:tav>
                                      </p:tavLst>
                                    </p:anim>
                                    <p:anim calcmode="lin" valueType="num">
                                      <p:cBhvr additive="base">
                                        <p:cTn id="23" dur="1000" fill="hold"/>
                                        <p:tgtEl>
                                          <p:spTgt spid="54"/>
                                        </p:tgtEl>
                                        <p:attrNameLst>
                                          <p:attrName>ppt_y</p:attrName>
                                        </p:attrNameLst>
                                      </p:cBhvr>
                                      <p:tavLst>
                                        <p:tav tm="0">
                                          <p:val>
                                            <p:strVal val="0-#ppt_h/2"/>
                                          </p:val>
                                        </p:tav>
                                        <p:tav tm="100000">
                                          <p:val>
                                            <p:strVal val="#ppt_y"/>
                                          </p:val>
                                        </p:tav>
                                      </p:tavLst>
                                    </p:anim>
                                  </p:childTnLst>
                                </p:cTn>
                              </p:par>
                            </p:childTnLst>
                          </p:cTn>
                        </p:par>
                        <p:par>
                          <p:cTn id="24" fill="hold">
                            <p:stCondLst>
                              <p:cond delay="1000"/>
                            </p:stCondLst>
                            <p:childTnLst>
                              <p:par>
                                <p:cTn id="25" presetID="53" presetClass="entr" presetSubtype="16" fill="hold" grpId="1" nodeType="afterEffect">
                                  <p:stCondLst>
                                    <p:cond delay="0"/>
                                  </p:stCondLst>
                                  <p:childTnLst>
                                    <p:set>
                                      <p:cBhvr>
                                        <p:cTn id="26" dur="1" fill="hold">
                                          <p:stCondLst>
                                            <p:cond delay="0"/>
                                          </p:stCondLst>
                                        </p:cTn>
                                        <p:tgtEl>
                                          <p:spTgt spid="63"/>
                                        </p:tgtEl>
                                        <p:attrNameLst>
                                          <p:attrName>style.visibility</p:attrName>
                                        </p:attrNameLst>
                                      </p:cBhvr>
                                      <p:to>
                                        <p:strVal val="visible"/>
                                      </p:to>
                                    </p:set>
                                    <p:anim calcmode="lin" valueType="num">
                                      <p:cBhvr>
                                        <p:cTn id="27" dur="500" fill="hold"/>
                                        <p:tgtEl>
                                          <p:spTgt spid="63"/>
                                        </p:tgtEl>
                                        <p:attrNameLst>
                                          <p:attrName>ppt_w</p:attrName>
                                        </p:attrNameLst>
                                      </p:cBhvr>
                                      <p:tavLst>
                                        <p:tav tm="0">
                                          <p:val>
                                            <p:fltVal val="0"/>
                                          </p:val>
                                        </p:tav>
                                        <p:tav tm="100000">
                                          <p:val>
                                            <p:strVal val="#ppt_w"/>
                                          </p:val>
                                        </p:tav>
                                      </p:tavLst>
                                    </p:anim>
                                    <p:anim calcmode="lin" valueType="num">
                                      <p:cBhvr>
                                        <p:cTn id="28" dur="500" fill="hold"/>
                                        <p:tgtEl>
                                          <p:spTgt spid="63"/>
                                        </p:tgtEl>
                                        <p:attrNameLst>
                                          <p:attrName>ppt_h</p:attrName>
                                        </p:attrNameLst>
                                      </p:cBhvr>
                                      <p:tavLst>
                                        <p:tav tm="0">
                                          <p:val>
                                            <p:fltVal val="0"/>
                                          </p:val>
                                        </p:tav>
                                        <p:tav tm="100000">
                                          <p:val>
                                            <p:strVal val="#ppt_h"/>
                                          </p:val>
                                        </p:tav>
                                      </p:tavLst>
                                    </p:anim>
                                    <p:animEffect transition="in" filter="fade">
                                      <p:cBhvr>
                                        <p:cTn id="29" dur="500"/>
                                        <p:tgtEl>
                                          <p:spTgt spid="63"/>
                                        </p:tgtEl>
                                      </p:cBhvr>
                                    </p:animEffect>
                                  </p:childTnLst>
                                </p:cTn>
                              </p:par>
                              <p:par>
                                <p:cTn id="30" presetID="53" presetClass="entr" presetSubtype="16" fill="hold" grpId="1" nodeType="withEffect">
                                  <p:stCondLst>
                                    <p:cond delay="0"/>
                                  </p:stCondLst>
                                  <p:childTnLst>
                                    <p:set>
                                      <p:cBhvr>
                                        <p:cTn id="31" dur="1" fill="hold">
                                          <p:stCondLst>
                                            <p:cond delay="0"/>
                                          </p:stCondLst>
                                        </p:cTn>
                                        <p:tgtEl>
                                          <p:spTgt spid="64"/>
                                        </p:tgtEl>
                                        <p:attrNameLst>
                                          <p:attrName>style.visibility</p:attrName>
                                        </p:attrNameLst>
                                      </p:cBhvr>
                                      <p:to>
                                        <p:strVal val="visible"/>
                                      </p:to>
                                    </p:set>
                                    <p:anim calcmode="lin" valueType="num">
                                      <p:cBhvr>
                                        <p:cTn id="32" dur="500" fill="hold"/>
                                        <p:tgtEl>
                                          <p:spTgt spid="64"/>
                                        </p:tgtEl>
                                        <p:attrNameLst>
                                          <p:attrName>ppt_w</p:attrName>
                                        </p:attrNameLst>
                                      </p:cBhvr>
                                      <p:tavLst>
                                        <p:tav tm="0">
                                          <p:val>
                                            <p:fltVal val="0"/>
                                          </p:val>
                                        </p:tav>
                                        <p:tav tm="100000">
                                          <p:val>
                                            <p:strVal val="#ppt_w"/>
                                          </p:val>
                                        </p:tav>
                                      </p:tavLst>
                                    </p:anim>
                                    <p:anim calcmode="lin" valueType="num">
                                      <p:cBhvr>
                                        <p:cTn id="33" dur="500" fill="hold"/>
                                        <p:tgtEl>
                                          <p:spTgt spid="64"/>
                                        </p:tgtEl>
                                        <p:attrNameLst>
                                          <p:attrName>ppt_h</p:attrName>
                                        </p:attrNameLst>
                                      </p:cBhvr>
                                      <p:tavLst>
                                        <p:tav tm="0">
                                          <p:val>
                                            <p:fltVal val="0"/>
                                          </p:val>
                                        </p:tav>
                                        <p:tav tm="100000">
                                          <p:val>
                                            <p:strVal val="#ppt_h"/>
                                          </p:val>
                                        </p:tav>
                                      </p:tavLst>
                                    </p:anim>
                                    <p:animEffect transition="in" filter="fade">
                                      <p:cBhvr>
                                        <p:cTn id="34" dur="500"/>
                                        <p:tgtEl>
                                          <p:spTgt spid="64"/>
                                        </p:tgtEl>
                                      </p:cBhvr>
                                    </p:animEffect>
                                  </p:childTnLst>
                                </p:cTn>
                              </p:par>
                              <p:par>
                                <p:cTn id="35" presetID="53" presetClass="entr" presetSubtype="16" fill="hold" grpId="1" nodeType="withEffect">
                                  <p:stCondLst>
                                    <p:cond delay="0"/>
                                  </p:stCondLst>
                                  <p:childTnLst>
                                    <p:set>
                                      <p:cBhvr>
                                        <p:cTn id="36" dur="1" fill="hold">
                                          <p:stCondLst>
                                            <p:cond delay="0"/>
                                          </p:stCondLst>
                                        </p:cTn>
                                        <p:tgtEl>
                                          <p:spTgt spid="65"/>
                                        </p:tgtEl>
                                        <p:attrNameLst>
                                          <p:attrName>style.visibility</p:attrName>
                                        </p:attrNameLst>
                                      </p:cBhvr>
                                      <p:to>
                                        <p:strVal val="visible"/>
                                      </p:to>
                                    </p:set>
                                    <p:anim calcmode="lin" valueType="num">
                                      <p:cBhvr>
                                        <p:cTn id="37" dur="500" fill="hold"/>
                                        <p:tgtEl>
                                          <p:spTgt spid="65"/>
                                        </p:tgtEl>
                                        <p:attrNameLst>
                                          <p:attrName>ppt_w</p:attrName>
                                        </p:attrNameLst>
                                      </p:cBhvr>
                                      <p:tavLst>
                                        <p:tav tm="0">
                                          <p:val>
                                            <p:fltVal val="0"/>
                                          </p:val>
                                        </p:tav>
                                        <p:tav tm="100000">
                                          <p:val>
                                            <p:strVal val="#ppt_w"/>
                                          </p:val>
                                        </p:tav>
                                      </p:tavLst>
                                    </p:anim>
                                    <p:anim calcmode="lin" valueType="num">
                                      <p:cBhvr>
                                        <p:cTn id="38" dur="500" fill="hold"/>
                                        <p:tgtEl>
                                          <p:spTgt spid="65"/>
                                        </p:tgtEl>
                                        <p:attrNameLst>
                                          <p:attrName>ppt_h</p:attrName>
                                        </p:attrNameLst>
                                      </p:cBhvr>
                                      <p:tavLst>
                                        <p:tav tm="0">
                                          <p:val>
                                            <p:fltVal val="0"/>
                                          </p:val>
                                        </p:tav>
                                        <p:tav tm="100000">
                                          <p:val>
                                            <p:strVal val="#ppt_h"/>
                                          </p:val>
                                        </p:tav>
                                      </p:tavLst>
                                    </p:anim>
                                    <p:animEffect transition="in" filter="fade">
                                      <p:cBhvr>
                                        <p:cTn id="39" dur="500"/>
                                        <p:tgtEl>
                                          <p:spTgt spid="65"/>
                                        </p:tgtEl>
                                      </p:cBhvr>
                                    </p:animEffect>
                                  </p:childTnLst>
                                </p:cTn>
                              </p:par>
                              <p:par>
                                <p:cTn id="40" presetID="53" presetClass="entr" presetSubtype="16" fill="hold" grpId="1" nodeType="withEffect">
                                  <p:stCondLst>
                                    <p:cond delay="0"/>
                                  </p:stCondLst>
                                  <p:childTnLst>
                                    <p:set>
                                      <p:cBhvr>
                                        <p:cTn id="41" dur="1" fill="hold">
                                          <p:stCondLst>
                                            <p:cond delay="0"/>
                                          </p:stCondLst>
                                        </p:cTn>
                                        <p:tgtEl>
                                          <p:spTgt spid="66"/>
                                        </p:tgtEl>
                                        <p:attrNameLst>
                                          <p:attrName>style.visibility</p:attrName>
                                        </p:attrNameLst>
                                      </p:cBhvr>
                                      <p:to>
                                        <p:strVal val="visible"/>
                                      </p:to>
                                    </p:set>
                                    <p:anim calcmode="lin" valueType="num">
                                      <p:cBhvr>
                                        <p:cTn id="42" dur="500" fill="hold"/>
                                        <p:tgtEl>
                                          <p:spTgt spid="66"/>
                                        </p:tgtEl>
                                        <p:attrNameLst>
                                          <p:attrName>ppt_w</p:attrName>
                                        </p:attrNameLst>
                                      </p:cBhvr>
                                      <p:tavLst>
                                        <p:tav tm="0">
                                          <p:val>
                                            <p:fltVal val="0"/>
                                          </p:val>
                                        </p:tav>
                                        <p:tav tm="100000">
                                          <p:val>
                                            <p:strVal val="#ppt_w"/>
                                          </p:val>
                                        </p:tav>
                                      </p:tavLst>
                                    </p:anim>
                                    <p:anim calcmode="lin" valueType="num">
                                      <p:cBhvr>
                                        <p:cTn id="43" dur="500" fill="hold"/>
                                        <p:tgtEl>
                                          <p:spTgt spid="66"/>
                                        </p:tgtEl>
                                        <p:attrNameLst>
                                          <p:attrName>ppt_h</p:attrName>
                                        </p:attrNameLst>
                                      </p:cBhvr>
                                      <p:tavLst>
                                        <p:tav tm="0">
                                          <p:val>
                                            <p:fltVal val="0"/>
                                          </p:val>
                                        </p:tav>
                                        <p:tav tm="100000">
                                          <p:val>
                                            <p:strVal val="#ppt_h"/>
                                          </p:val>
                                        </p:tav>
                                      </p:tavLst>
                                    </p:anim>
                                    <p:animEffect transition="in" filter="fade">
                                      <p:cBhvr>
                                        <p:cTn id="44"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bldLvl="0" animBg="1"/>
      <p:bldP spid="52" grpId="0" bldLvl="0" animBg="1"/>
      <p:bldP spid="53" grpId="0" bldLvl="0" animBg="1"/>
      <p:bldP spid="54" grpId="0" bldLvl="0" animBg="1"/>
      <p:bldP spid="63" grpId="0"/>
      <p:bldP spid="64" grpId="0"/>
      <p:bldP spid="65" grpId="0"/>
      <p:bldP spid="66" grpId="0"/>
      <p:bldP spid="63" grpId="1"/>
      <p:bldP spid="64" grpId="1"/>
      <p:bldP spid="65" grpId="1"/>
      <p:bldP spid="66"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66472" y="1413923"/>
            <a:ext cx="3385613" cy="4030155"/>
            <a:chOff x="966472" y="1413923"/>
            <a:chExt cx="3385613" cy="4030155"/>
          </a:xfrm>
        </p:grpSpPr>
        <p:sp>
          <p:nvSpPr>
            <p:cNvPr id="13" name="任意多边形 12"/>
            <p:cNvSpPr/>
            <p:nvPr/>
          </p:nvSpPr>
          <p:spPr>
            <a:xfrm>
              <a:off x="966474" y="1449377"/>
              <a:ext cx="3385611" cy="3994701"/>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10160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17" name="任意多边形 16"/>
            <p:cNvSpPr/>
            <p:nvPr/>
          </p:nvSpPr>
          <p:spPr>
            <a:xfrm>
              <a:off x="966472" y="1413923"/>
              <a:ext cx="3385611" cy="3994701"/>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7620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cxnSp>
        <p:nvCxnSpPr>
          <p:cNvPr id="18" name="直接连接符 17"/>
          <p:cNvCxnSpPr/>
          <p:nvPr/>
        </p:nvCxnSpPr>
        <p:spPr>
          <a:xfrm>
            <a:off x="4895968" y="2748360"/>
            <a:ext cx="6167845" cy="0"/>
          </a:xfrm>
          <a:prstGeom prst="line">
            <a:avLst/>
          </a:pr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cxnSp>
      <p:cxnSp>
        <p:nvCxnSpPr>
          <p:cNvPr id="19" name="直接连接符 18"/>
          <p:cNvCxnSpPr/>
          <p:nvPr/>
        </p:nvCxnSpPr>
        <p:spPr>
          <a:xfrm>
            <a:off x="4887814" y="4060331"/>
            <a:ext cx="6167845" cy="0"/>
          </a:xfrm>
          <a:prstGeom prst="line">
            <a:avLst/>
          </a:pr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cxnSp>
      <p:sp>
        <p:nvSpPr>
          <p:cNvPr id="20" name="文本框 11"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7199630" y="3058160"/>
            <a:ext cx="1560195" cy="706755"/>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charset="-122"/>
              </a:defRPr>
            </a:lvl1pPr>
            <a:lvl2pPr marL="742950" indent="-285750">
              <a:defRPr sz="1300">
                <a:solidFill>
                  <a:schemeClr val="tx1"/>
                </a:solidFill>
                <a:latin typeface="Arial" panose="020B0604020202020204" pitchFamily="34" charset="0"/>
                <a:ea typeface="微软雅黑" panose="020B0503020204020204" charset="-122"/>
              </a:defRPr>
            </a:lvl2pPr>
            <a:lvl3pPr marL="1143000" indent="-228600">
              <a:defRPr sz="1300">
                <a:solidFill>
                  <a:schemeClr val="tx1"/>
                </a:solidFill>
                <a:latin typeface="Arial" panose="020B0604020202020204" pitchFamily="34" charset="0"/>
                <a:ea typeface="微软雅黑" panose="020B0503020204020204" charset="-122"/>
              </a:defRPr>
            </a:lvl3pPr>
            <a:lvl4pPr marL="1600200" indent="-228600">
              <a:defRPr sz="1300">
                <a:solidFill>
                  <a:schemeClr val="tx1"/>
                </a:solidFill>
                <a:latin typeface="Arial" panose="020B0604020202020204" pitchFamily="34" charset="0"/>
                <a:ea typeface="微软雅黑" panose="020B0503020204020204" charset="-122"/>
              </a:defRPr>
            </a:lvl4pPr>
            <a:lvl5pPr marL="2057400" indent="-228600">
              <a:defRPr sz="1300">
                <a:solidFill>
                  <a:schemeClr val="tx1"/>
                </a:solidFill>
                <a:latin typeface="Arial" panose="020B0604020202020204" pitchFamily="34" charset="0"/>
                <a:ea typeface="微软雅黑" panose="020B050302020402020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pPr defTabSz="685165" fontAlgn="base">
              <a:spcBef>
                <a:spcPct val="0"/>
              </a:spcBef>
              <a:spcAft>
                <a:spcPct val="0"/>
              </a:spcAft>
            </a:pPr>
            <a:r>
              <a:rPr lang="zh-CN" sz="4000" b="1" dirty="0">
                <a:solidFill>
                  <a:srgbClr val="124062"/>
                </a:solidFill>
                <a:latin typeface="微软雅黑" panose="020B0503020204020204" charset="-122"/>
                <a:ea typeface="微软雅黑" panose="020B0503020204020204" charset="-122"/>
                <a:sym typeface="Calibri" panose="020F0502020204030204" pitchFamily="34" charset="0"/>
              </a:rPr>
              <a:t>谢谢</a:t>
            </a:r>
            <a:endParaRPr lang="zh-CN" sz="4000" b="1" dirty="0">
              <a:solidFill>
                <a:srgbClr val="124062"/>
              </a:solidFill>
              <a:latin typeface="微软雅黑" panose="020B0503020204020204" charset="-122"/>
              <a:ea typeface="微软雅黑" panose="020B0503020204020204" charset="-122"/>
              <a:sym typeface="Calibri" panose="020F0502020204030204" pitchFamily="34" charset="0"/>
            </a:endParaRPr>
          </a:p>
        </p:txBody>
      </p:sp>
      <p:cxnSp>
        <p:nvCxnSpPr>
          <p:cNvPr id="26" name="直接连接符 25"/>
          <p:cNvCxnSpPr/>
          <p:nvPr/>
        </p:nvCxnSpPr>
        <p:spPr>
          <a:xfrm flipV="1">
            <a:off x="1761066" y="4707140"/>
            <a:ext cx="2699902" cy="1393271"/>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1104373" y="5313505"/>
            <a:ext cx="2699902" cy="1393271"/>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912324" y="735015"/>
            <a:ext cx="2699901" cy="1393271"/>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1309327" y="249370"/>
            <a:ext cx="2699901" cy="1393271"/>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1238885" y="2872740"/>
            <a:ext cx="2840990" cy="1404620"/>
          </a:xfrm>
          <a:prstGeom prst="rect">
            <a:avLst/>
          </a:prstGeom>
        </p:spPr>
        <p:txBody>
          <a:bodyPr wrap="square">
            <a:spAutoFit/>
          </a:bodyPr>
          <a:lstStyle/>
          <a:p>
            <a:pPr algn="ctr"/>
            <a:r>
              <a:rPr sz="4265" b="1" dirty="0">
                <a:solidFill>
                  <a:srgbClr val="124062"/>
                </a:solidFill>
                <a:latin typeface="微软雅黑" panose="020B0503020204020204" charset="-122"/>
                <a:ea typeface="微软雅黑" panose="020B0503020204020204" charset="-122"/>
                <a:sym typeface="Calibri" panose="020F0502020204030204" pitchFamily="34" charset="0"/>
              </a:rPr>
              <a:t>威客服务平台认知</a:t>
            </a:r>
            <a:endParaRPr sz="4265" b="1" dirty="0">
              <a:solidFill>
                <a:srgbClr val="124062"/>
              </a:solidFill>
              <a:latin typeface="微软雅黑" panose="020B0503020204020204" charset="-122"/>
              <a:ea typeface="微软雅黑" panose="020B0503020204020204" charset="-122"/>
              <a:sym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down)">
                                      <p:cBhvr>
                                        <p:cTn id="13" dur="500"/>
                                        <p:tgtEl>
                                          <p:spTgt spid="29"/>
                                        </p:tgtEl>
                                      </p:cBhvr>
                                    </p:animEffect>
                                  </p:childTnLst>
                                </p:cTn>
                              </p:par>
                              <p:par>
                                <p:cTn id="14" presetID="22" presetClass="entr" presetSubtype="4"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down)">
                                      <p:cBhvr>
                                        <p:cTn id="16" dur="500"/>
                                        <p:tgtEl>
                                          <p:spTgt spid="30"/>
                                        </p:tgtEl>
                                      </p:cBhvr>
                                    </p:animEffect>
                                  </p:childTnLst>
                                </p:cTn>
                              </p:par>
                              <p:par>
                                <p:cTn id="17" presetID="22" presetClass="entr" presetSubtype="1"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par>
                                <p:cTn id="20" presetID="22" presetClass="entr" presetSubtype="1"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up)">
                                      <p:cBhvr>
                                        <p:cTn id="22" dur="500"/>
                                        <p:tgtEl>
                                          <p:spTgt spid="27"/>
                                        </p:tgtEl>
                                      </p:cBhvr>
                                    </p:animEffect>
                                  </p:childTnLst>
                                </p:cTn>
                              </p:par>
                            </p:childTnLst>
                          </p:cTn>
                        </p:par>
                        <p:par>
                          <p:cTn id="23" fill="hold">
                            <p:stCondLst>
                              <p:cond delay="1500"/>
                            </p:stCondLst>
                            <p:childTnLst>
                              <p:par>
                                <p:cTn id="24" presetID="16" presetClass="entr" presetSubtype="37" fill="hold"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barn(outVertical)">
                                      <p:cBhvr>
                                        <p:cTn id="26" dur="500"/>
                                        <p:tgtEl>
                                          <p:spTgt spid="18"/>
                                        </p:tgtEl>
                                      </p:cBhvr>
                                    </p:animEffect>
                                  </p:childTnLst>
                                </p:cTn>
                              </p:par>
                              <p:par>
                                <p:cTn id="27" presetID="16" presetClass="entr" presetSubtype="37"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barn(outVertical)">
                                      <p:cBhvr>
                                        <p:cTn id="29" dur="500"/>
                                        <p:tgtEl>
                                          <p:spTgt spid="19"/>
                                        </p:tgtEl>
                                      </p:cBhvr>
                                    </p:animEffect>
                                  </p:childTnLst>
                                </p:cTn>
                              </p:par>
                            </p:childTnLst>
                          </p:cTn>
                        </p:par>
                        <p:par>
                          <p:cTn id="30" fill="hold">
                            <p:stCondLst>
                              <p:cond delay="2000"/>
                            </p:stCondLst>
                            <p:childTnLst>
                              <p:par>
                                <p:cTn id="31" presetID="22" presetClass="entr" presetSubtype="8"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left)">
                                      <p:cBhvr>
                                        <p:cTn id="3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1"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968375" y="450850"/>
            <a:ext cx="1398905" cy="748030"/>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charset="-122"/>
              </a:defRPr>
            </a:lvl1pPr>
            <a:lvl2pPr marL="742950" indent="-285750">
              <a:defRPr sz="1300">
                <a:solidFill>
                  <a:schemeClr val="tx1"/>
                </a:solidFill>
                <a:latin typeface="Arial" panose="020B0604020202020204" pitchFamily="34" charset="0"/>
                <a:ea typeface="微软雅黑" panose="020B0503020204020204" charset="-122"/>
              </a:defRPr>
            </a:lvl2pPr>
            <a:lvl3pPr marL="1143000" indent="-228600">
              <a:defRPr sz="1300">
                <a:solidFill>
                  <a:schemeClr val="tx1"/>
                </a:solidFill>
                <a:latin typeface="Arial" panose="020B0604020202020204" pitchFamily="34" charset="0"/>
                <a:ea typeface="微软雅黑" panose="020B0503020204020204" charset="-122"/>
              </a:defRPr>
            </a:lvl3pPr>
            <a:lvl4pPr marL="1600200" indent="-228600">
              <a:defRPr sz="1300">
                <a:solidFill>
                  <a:schemeClr val="tx1"/>
                </a:solidFill>
                <a:latin typeface="Arial" panose="020B0604020202020204" pitchFamily="34" charset="0"/>
                <a:ea typeface="微软雅黑" panose="020B0503020204020204" charset="-122"/>
              </a:defRPr>
            </a:lvl4pPr>
            <a:lvl5pPr marL="2057400" indent="-228600">
              <a:defRPr sz="1300">
                <a:solidFill>
                  <a:schemeClr val="tx1"/>
                </a:solidFill>
                <a:latin typeface="Arial" panose="020B0604020202020204" pitchFamily="34" charset="0"/>
                <a:ea typeface="微软雅黑" panose="020B050302020402020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pPr defTabSz="685165" fontAlgn="base">
              <a:spcBef>
                <a:spcPct val="0"/>
              </a:spcBef>
              <a:spcAft>
                <a:spcPct val="0"/>
              </a:spcAft>
            </a:pPr>
            <a:r>
              <a:rPr lang="zh-CN" altLang="en-US" sz="4265" dirty="0">
                <a:solidFill>
                  <a:srgbClr val="124062"/>
                </a:solidFill>
                <a:latin typeface="微软雅黑" panose="020B0503020204020204" charset="-122"/>
                <a:sym typeface="Calibri" panose="020F0502020204030204" pitchFamily="34" charset="0"/>
              </a:rPr>
              <a:t>目录</a:t>
            </a:r>
            <a:endParaRPr lang="zh-CN" altLang="en-US" sz="4265" dirty="0">
              <a:solidFill>
                <a:srgbClr val="124062"/>
              </a:solidFill>
              <a:latin typeface="微软雅黑" panose="020B0503020204020204" charset="-122"/>
              <a:sym typeface="Calibri" panose="020F0502020204030204" pitchFamily="34" charset="0"/>
            </a:endParaRPr>
          </a:p>
        </p:txBody>
      </p:sp>
      <p:cxnSp>
        <p:nvCxnSpPr>
          <p:cNvPr id="4" name="直接连接符 3"/>
          <p:cNvCxnSpPr/>
          <p:nvPr/>
        </p:nvCxnSpPr>
        <p:spPr>
          <a:xfrm>
            <a:off x="1124695" y="1219345"/>
            <a:ext cx="421359" cy="0"/>
          </a:xfrm>
          <a:prstGeom prst="line">
            <a:avLst/>
          </a:prstGeom>
          <a:ln w="28575">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V="1">
            <a:off x="8663296" y="547216"/>
            <a:ext cx="2699901" cy="139327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9060299" y="61571"/>
            <a:ext cx="2699901" cy="1393271"/>
          </a:xfrm>
          <a:prstGeom prst="line">
            <a:avLst/>
          </a:prstGeom>
          <a:ln w="3175">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10226984" y="239377"/>
            <a:ext cx="2699901" cy="139327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V="1">
            <a:off x="10623987" y="-246268"/>
            <a:ext cx="2699901" cy="1393271"/>
          </a:xfrm>
          <a:prstGeom prst="line">
            <a:avLst/>
          </a:prstGeom>
          <a:ln w="3175">
            <a:gradFill>
              <a:gsLst>
                <a:gs pos="0">
                  <a:srgbClr val="FCF873">
                    <a:alpha val="50000"/>
                  </a:srgbClr>
                </a:gs>
                <a:gs pos="100000">
                  <a:srgbClr val="DCAA1F">
                    <a:alpha val="50000"/>
                  </a:srgbClr>
                </a:gs>
              </a:gsLst>
              <a:lin ang="5400000" scaled="1"/>
            </a:gradFill>
          </a:ln>
        </p:spPr>
        <p:style>
          <a:lnRef idx="1">
            <a:schemeClr val="accent1"/>
          </a:lnRef>
          <a:fillRef idx="0">
            <a:schemeClr val="accent1"/>
          </a:fillRef>
          <a:effectRef idx="0">
            <a:schemeClr val="accent1"/>
          </a:effectRef>
          <a:fontRef idx="minor">
            <a:schemeClr val="tx1"/>
          </a:fontRef>
        </p:style>
      </p:cxnSp>
      <p:grpSp>
        <p:nvGrpSpPr>
          <p:cNvPr id="6" name="组合 5"/>
          <p:cNvGrpSpPr/>
          <p:nvPr/>
        </p:nvGrpSpPr>
        <p:grpSpPr>
          <a:xfrm>
            <a:off x="2521038" y="2001656"/>
            <a:ext cx="624189" cy="736484"/>
            <a:chOff x="2521038" y="2206761"/>
            <a:chExt cx="624189" cy="736484"/>
          </a:xfrm>
        </p:grpSpPr>
        <p:sp>
          <p:nvSpPr>
            <p:cNvPr id="7" name="任意多边形 6"/>
            <p:cNvSpPr/>
            <p:nvPr/>
          </p:nvSpPr>
          <p:spPr>
            <a:xfrm>
              <a:off x="2521038" y="2206761"/>
              <a:ext cx="624189" cy="736484"/>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28575">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8" name="矩形 7"/>
            <p:cNvSpPr/>
            <p:nvPr/>
          </p:nvSpPr>
          <p:spPr>
            <a:xfrm>
              <a:off x="2548803" y="2342077"/>
              <a:ext cx="566181" cy="502765"/>
            </a:xfrm>
            <a:prstGeom prst="rect">
              <a:avLst/>
            </a:prstGeom>
          </p:spPr>
          <p:txBody>
            <a:bodyPr wrap="none">
              <a:spAutoFit/>
            </a:bodyPr>
            <a:lstStyle/>
            <a:p>
              <a:pPr algn="ctr"/>
              <a:r>
                <a:rPr lang="en-US" altLang="zh-CN" sz="2665" b="1" dirty="0">
                  <a:solidFill>
                    <a:srgbClr val="124062"/>
                  </a:solidFill>
                  <a:latin typeface="Arial" panose="020B0604020202020204"/>
                  <a:ea typeface="微软雅黑" panose="020B0503020204020204" charset="-122"/>
                  <a:sym typeface="Calibri" panose="020F0502020204030204" pitchFamily="34" charset="0"/>
                </a:rPr>
                <a:t>01</a:t>
              </a:r>
              <a:endParaRPr lang="zh-CN" altLang="en-US" sz="2400" b="1" dirty="0">
                <a:solidFill>
                  <a:srgbClr val="124062"/>
                </a:solidFill>
              </a:endParaRPr>
            </a:p>
          </p:txBody>
        </p:sp>
      </p:grpSp>
      <p:grpSp>
        <p:nvGrpSpPr>
          <p:cNvPr id="9" name="组合 8"/>
          <p:cNvGrpSpPr/>
          <p:nvPr/>
        </p:nvGrpSpPr>
        <p:grpSpPr>
          <a:xfrm>
            <a:off x="2503751" y="5201590"/>
            <a:ext cx="624189" cy="736484"/>
            <a:chOff x="2503751" y="5406695"/>
            <a:chExt cx="624189" cy="736484"/>
          </a:xfrm>
        </p:grpSpPr>
        <p:sp>
          <p:nvSpPr>
            <p:cNvPr id="10" name="任意多边形 9"/>
            <p:cNvSpPr/>
            <p:nvPr/>
          </p:nvSpPr>
          <p:spPr>
            <a:xfrm>
              <a:off x="2503751" y="5406695"/>
              <a:ext cx="624189" cy="736484"/>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28575">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11" name="矩形 10"/>
            <p:cNvSpPr/>
            <p:nvPr/>
          </p:nvSpPr>
          <p:spPr>
            <a:xfrm>
              <a:off x="2531516" y="5542011"/>
              <a:ext cx="566181" cy="502765"/>
            </a:xfrm>
            <a:prstGeom prst="rect">
              <a:avLst/>
            </a:prstGeom>
          </p:spPr>
          <p:txBody>
            <a:bodyPr wrap="none">
              <a:spAutoFit/>
            </a:bodyPr>
            <a:lstStyle/>
            <a:p>
              <a:pPr algn="ctr"/>
              <a:r>
                <a:rPr lang="en-US" altLang="zh-CN" sz="2665" b="1" dirty="0" smtClean="0">
                  <a:solidFill>
                    <a:srgbClr val="124062"/>
                  </a:solidFill>
                  <a:latin typeface="Arial" panose="020B0604020202020204"/>
                  <a:ea typeface="微软雅黑" panose="020B0503020204020204" charset="-122"/>
                  <a:sym typeface="Calibri" panose="020F0502020204030204" pitchFamily="34" charset="0"/>
                </a:rPr>
                <a:t>03</a:t>
              </a:r>
              <a:endParaRPr lang="zh-CN" altLang="en-US" sz="2400" b="1" dirty="0">
                <a:solidFill>
                  <a:srgbClr val="124062"/>
                </a:solidFill>
              </a:endParaRPr>
            </a:p>
          </p:txBody>
        </p:sp>
      </p:grpSp>
      <p:grpSp>
        <p:nvGrpSpPr>
          <p:cNvPr id="12" name="组合 11"/>
          <p:cNvGrpSpPr/>
          <p:nvPr/>
        </p:nvGrpSpPr>
        <p:grpSpPr>
          <a:xfrm>
            <a:off x="2521038" y="3601623"/>
            <a:ext cx="624189" cy="736484"/>
            <a:chOff x="2521038" y="3806728"/>
            <a:chExt cx="624189" cy="736484"/>
          </a:xfrm>
        </p:grpSpPr>
        <p:sp>
          <p:nvSpPr>
            <p:cNvPr id="13" name="任意多边形 12"/>
            <p:cNvSpPr/>
            <p:nvPr/>
          </p:nvSpPr>
          <p:spPr>
            <a:xfrm>
              <a:off x="2521038" y="3806728"/>
              <a:ext cx="624189" cy="736484"/>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28575">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14" name="矩形 13"/>
            <p:cNvSpPr/>
            <p:nvPr/>
          </p:nvSpPr>
          <p:spPr>
            <a:xfrm>
              <a:off x="2548803" y="3942044"/>
              <a:ext cx="566181" cy="502765"/>
            </a:xfrm>
            <a:prstGeom prst="rect">
              <a:avLst/>
            </a:prstGeom>
          </p:spPr>
          <p:txBody>
            <a:bodyPr wrap="none">
              <a:spAutoFit/>
            </a:bodyPr>
            <a:lstStyle/>
            <a:p>
              <a:pPr algn="ctr"/>
              <a:r>
                <a:rPr lang="en-US" altLang="zh-CN" sz="2665" b="1" dirty="0" smtClean="0">
                  <a:solidFill>
                    <a:srgbClr val="124062"/>
                  </a:solidFill>
                  <a:latin typeface="Arial" panose="020B0604020202020204"/>
                  <a:ea typeface="微软雅黑" panose="020B0503020204020204" charset="-122"/>
                  <a:sym typeface="Calibri" panose="020F0502020204030204" pitchFamily="34" charset="0"/>
                </a:rPr>
                <a:t>02</a:t>
              </a:r>
              <a:endParaRPr lang="zh-CN" altLang="en-US" sz="2400" b="1" dirty="0">
                <a:solidFill>
                  <a:srgbClr val="124062"/>
                </a:solidFill>
              </a:endParaRPr>
            </a:p>
          </p:txBody>
        </p:sp>
      </p:grpSp>
      <p:sp>
        <p:nvSpPr>
          <p:cNvPr id="16" name="TextBox 6"/>
          <p:cNvSpPr txBox="1">
            <a:spLocks noChangeArrowheads="1"/>
          </p:cNvSpPr>
          <p:nvPr/>
        </p:nvSpPr>
        <p:spPr bwMode="auto">
          <a:xfrm>
            <a:off x="3592830" y="2118995"/>
            <a:ext cx="332232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r>
              <a:rPr lang="zh-CN" altLang="en-US" sz="2665" dirty="0">
                <a:solidFill>
                  <a:srgbClr val="124062"/>
                </a:solidFill>
                <a:latin typeface="微软雅黑" panose="020B0503020204020204" charset="-122"/>
                <a:ea typeface="微软雅黑" panose="020B0503020204020204" charset="-122"/>
              </a:rPr>
              <a:t>猪八戒威客服务平台</a:t>
            </a:r>
            <a:endParaRPr lang="zh-CN" altLang="en-US" sz="2665" dirty="0">
              <a:solidFill>
                <a:srgbClr val="124062"/>
              </a:solidFill>
              <a:latin typeface="微软雅黑" panose="020B0503020204020204" charset="-122"/>
              <a:ea typeface="微软雅黑" panose="020B0503020204020204" charset="-122"/>
            </a:endParaRPr>
          </a:p>
        </p:txBody>
      </p:sp>
      <p:sp>
        <p:nvSpPr>
          <p:cNvPr id="17" name="TextBox 6"/>
          <p:cNvSpPr txBox="1">
            <a:spLocks noChangeArrowheads="1"/>
          </p:cNvSpPr>
          <p:nvPr/>
        </p:nvSpPr>
        <p:spPr bwMode="auto">
          <a:xfrm>
            <a:off x="3592830" y="3719195"/>
            <a:ext cx="572516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r>
              <a:rPr lang="zh-CN" altLang="en-US" sz="2665" dirty="0">
                <a:solidFill>
                  <a:srgbClr val="124062"/>
                </a:solidFill>
                <a:latin typeface="微软雅黑" panose="020B0503020204020204" charset="-122"/>
                <a:ea typeface="微软雅黑" panose="020B0503020204020204" charset="-122"/>
              </a:rPr>
              <a:t>时间财富威客服务平台</a:t>
            </a:r>
            <a:endParaRPr lang="zh-CN" altLang="en-US" sz="2665" dirty="0">
              <a:solidFill>
                <a:srgbClr val="124062"/>
              </a:solidFill>
              <a:latin typeface="微软雅黑" panose="020B0503020204020204" charset="-122"/>
              <a:ea typeface="微软雅黑" panose="020B0503020204020204" charset="-122"/>
            </a:endParaRPr>
          </a:p>
        </p:txBody>
      </p:sp>
      <p:sp>
        <p:nvSpPr>
          <p:cNvPr id="18" name="TextBox 6"/>
          <p:cNvSpPr txBox="1">
            <a:spLocks noChangeArrowheads="1"/>
          </p:cNvSpPr>
          <p:nvPr/>
        </p:nvSpPr>
        <p:spPr bwMode="auto">
          <a:xfrm>
            <a:off x="3592830" y="5318760"/>
            <a:ext cx="507111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r>
              <a:rPr lang="zh-CN" altLang="en-US" sz="2665" dirty="0">
                <a:solidFill>
                  <a:srgbClr val="124062"/>
                </a:solidFill>
                <a:latin typeface="微软雅黑" panose="020B0503020204020204" charset="-122"/>
                <a:ea typeface="微软雅黑" panose="020B0503020204020204" charset="-122"/>
              </a:rPr>
              <a:t>微推推威客服务平台</a:t>
            </a:r>
            <a:endParaRPr lang="zh-CN" altLang="en-US" sz="2665" dirty="0">
              <a:solidFill>
                <a:srgbClr val="124062"/>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airplan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wipe(up)">
                                      <p:cBhvr>
                                        <p:cTn id="15" dur="500"/>
                                        <p:tgtEl>
                                          <p:spTgt spid="42"/>
                                        </p:tgtEl>
                                      </p:cBhvr>
                                    </p:animEffect>
                                  </p:childTnLst>
                                </p:cTn>
                              </p:par>
                              <p:par>
                                <p:cTn id="16" presetID="22" presetClass="entr" presetSubtype="1" fill="hold" nodeType="with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wipe(up)">
                                      <p:cBhvr>
                                        <p:cTn id="18" dur="500"/>
                                        <p:tgtEl>
                                          <p:spTgt spid="44"/>
                                        </p:tgtEl>
                                      </p:cBhvr>
                                    </p:animEffect>
                                  </p:childTnLst>
                                </p:cTn>
                              </p:par>
                            </p:childTnLst>
                          </p:cTn>
                        </p:par>
                        <p:par>
                          <p:cTn id="19" fill="hold">
                            <p:stCondLst>
                              <p:cond delay="1500"/>
                            </p:stCondLst>
                            <p:childTnLst>
                              <p:par>
                                <p:cTn id="20" presetID="22" presetClass="entr" presetSubtype="1" fill="hold" nodeType="after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wipe(up)">
                                      <p:cBhvr>
                                        <p:cTn id="22" dur="500"/>
                                        <p:tgtEl>
                                          <p:spTgt spid="41"/>
                                        </p:tgtEl>
                                      </p:cBhvr>
                                    </p:animEffect>
                                  </p:childTnLst>
                                </p:cTn>
                              </p:par>
                              <p:par>
                                <p:cTn id="23" presetID="22" presetClass="entr" presetSubtype="1" fill="hold"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wipe(up)">
                                      <p:cBhvr>
                                        <p:cTn id="25" dur="500"/>
                                        <p:tgtEl>
                                          <p:spTgt spid="43"/>
                                        </p:tgtEl>
                                      </p:cBhvr>
                                    </p:animEffect>
                                  </p:childTnLst>
                                </p:cTn>
                              </p:par>
                            </p:childTnLst>
                          </p:cTn>
                        </p:par>
                        <p:par>
                          <p:cTn id="26" fill="hold">
                            <p:stCondLst>
                              <p:cond delay="2000"/>
                            </p:stCondLst>
                            <p:childTnLst>
                              <p:par>
                                <p:cTn id="27" presetID="25" presetClass="entr" presetSubtype="0"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32" dur="1000" fill="hold"/>
                                        <p:tgtEl>
                                          <p:spTgt spid="6"/>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6"/>
                                        </p:tgtEl>
                                      </p:cBhvr>
                                    </p:animEffect>
                                  </p:childTnLst>
                                </p:cTn>
                              </p:par>
                            </p:childTnLst>
                          </p:cTn>
                        </p:par>
                        <p:par>
                          <p:cTn id="37" fill="hold">
                            <p:stCondLst>
                              <p:cond delay="3000"/>
                            </p:stCondLst>
                            <p:childTnLst>
                              <p:par>
                                <p:cTn id="38" presetID="10" presetClass="entr" presetSubtype="0"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childTnLst>
                          </p:cTn>
                        </p:par>
                        <p:par>
                          <p:cTn id="41" fill="hold">
                            <p:stCondLst>
                              <p:cond delay="3500"/>
                            </p:stCondLst>
                            <p:childTnLst>
                              <p:par>
                                <p:cTn id="42" presetID="25" presetClass="entr" presetSubtype="0" fill="hold" nodeType="afterEffect">
                                  <p:stCondLst>
                                    <p:cond delay="250"/>
                                  </p:stCondLst>
                                  <p:childTnLst>
                                    <p:set>
                                      <p:cBhvr>
                                        <p:cTn id="43" dur="1" fill="hold">
                                          <p:stCondLst>
                                            <p:cond delay="0"/>
                                          </p:stCondLst>
                                        </p:cTn>
                                        <p:tgtEl>
                                          <p:spTgt spid="12"/>
                                        </p:tgtEl>
                                        <p:attrNameLst>
                                          <p:attrName>style.visibility</p:attrName>
                                        </p:attrNameLst>
                                      </p:cBhvr>
                                      <p:to>
                                        <p:strVal val="visible"/>
                                      </p:to>
                                    </p:set>
                                    <p:anim calcmode="lin" valueType="num">
                                      <p:cBhvr>
                                        <p:cTn id="44"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5"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6"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7" dur="1000" fill="hold"/>
                                        <p:tgtEl>
                                          <p:spTgt spid="12"/>
                                        </p:tgtEl>
                                        <p:attrNameLst>
                                          <p:attrName>ppt_h</p:attrName>
                                        </p:attrNameLst>
                                      </p:cBhvr>
                                      <p:tavLst>
                                        <p:tav tm="0">
                                          <p:val>
                                            <p:strVal val="#ppt_h"/>
                                          </p:val>
                                        </p:tav>
                                        <p:tav tm="100000">
                                          <p:val>
                                            <p:strVal val="#ppt_h"/>
                                          </p:val>
                                        </p:tav>
                                      </p:tavLst>
                                    </p:anim>
                                    <p:anim calcmode="lin" valueType="num">
                                      <p:cBhvr>
                                        <p:cTn id="48"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49"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0"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1" dur="1000" decel="50000">
                                          <p:stCondLst>
                                            <p:cond delay="0"/>
                                          </p:stCondLst>
                                        </p:cTn>
                                        <p:tgtEl>
                                          <p:spTgt spid="12"/>
                                        </p:tgtEl>
                                      </p:cBhvr>
                                    </p:animEffect>
                                  </p:childTnLst>
                                </p:cTn>
                              </p:par>
                            </p:childTnLst>
                          </p:cTn>
                        </p:par>
                        <p:par>
                          <p:cTn id="52" fill="hold">
                            <p:stCondLst>
                              <p:cond delay="4750"/>
                            </p:stCondLst>
                            <p:childTnLst>
                              <p:par>
                                <p:cTn id="53" presetID="10" presetClass="entr" presetSubtype="0"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500"/>
                                        <p:tgtEl>
                                          <p:spTgt spid="17"/>
                                        </p:tgtEl>
                                      </p:cBhvr>
                                    </p:animEffect>
                                  </p:childTnLst>
                                </p:cTn>
                              </p:par>
                            </p:childTnLst>
                          </p:cTn>
                        </p:par>
                        <p:par>
                          <p:cTn id="56" fill="hold">
                            <p:stCondLst>
                              <p:cond delay="5250"/>
                            </p:stCondLst>
                            <p:childTnLst>
                              <p:par>
                                <p:cTn id="57" presetID="25" presetClass="entr" presetSubtype="0" fill="hold" nodeType="afterEffect">
                                  <p:stCondLst>
                                    <p:cond delay="500"/>
                                  </p:stCondLst>
                                  <p:childTnLst>
                                    <p:set>
                                      <p:cBhvr>
                                        <p:cTn id="58" dur="1" fill="hold">
                                          <p:stCondLst>
                                            <p:cond delay="0"/>
                                          </p:stCondLst>
                                        </p:cTn>
                                        <p:tgtEl>
                                          <p:spTgt spid="9"/>
                                        </p:tgtEl>
                                        <p:attrNameLst>
                                          <p:attrName>style.visibility</p:attrName>
                                        </p:attrNameLst>
                                      </p:cBhvr>
                                      <p:to>
                                        <p:strVal val="visible"/>
                                      </p:to>
                                    </p:set>
                                    <p:anim calcmode="lin" valueType="num">
                                      <p:cBhvr>
                                        <p:cTn id="59"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62" dur="1000" fill="hold"/>
                                        <p:tgtEl>
                                          <p:spTgt spid="9"/>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9"/>
                                        </p:tgtEl>
                                      </p:cBhvr>
                                    </p:animEffect>
                                  </p:childTnLst>
                                </p:cTn>
                              </p:par>
                            </p:childTnLst>
                          </p:cTn>
                        </p:par>
                        <p:par>
                          <p:cTn id="67" fill="hold">
                            <p:stCondLst>
                              <p:cond delay="6750"/>
                            </p:stCondLst>
                            <p:childTnLst>
                              <p:par>
                                <p:cTn id="68" presetID="10" presetClass="entr" presetSubtype="0" fill="hold" grpId="0" nodeType="after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fade">
                                      <p:cBhvr>
                                        <p:cTn id="7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直接连接符 40"/>
          <p:cNvCxnSpPr/>
          <p:nvPr/>
        </p:nvCxnSpPr>
        <p:spPr>
          <a:xfrm flipV="1">
            <a:off x="8663296" y="547216"/>
            <a:ext cx="2699901" cy="139327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9060299" y="61571"/>
            <a:ext cx="2699901" cy="1393271"/>
          </a:xfrm>
          <a:prstGeom prst="line">
            <a:avLst/>
          </a:prstGeom>
          <a:ln w="3175">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10226984" y="239377"/>
            <a:ext cx="2699901" cy="139327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V="1">
            <a:off x="10623987" y="-246268"/>
            <a:ext cx="2699901" cy="1393271"/>
          </a:xfrm>
          <a:prstGeom prst="line">
            <a:avLst/>
          </a:prstGeom>
          <a:ln w="3175">
            <a:gradFill>
              <a:gsLst>
                <a:gs pos="0">
                  <a:srgbClr val="FCF873">
                    <a:alpha val="50000"/>
                  </a:srgbClr>
                </a:gs>
                <a:gs pos="100000">
                  <a:srgbClr val="DCAA1F">
                    <a:alpha val="50000"/>
                  </a:srgb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1963154" y="3144041"/>
            <a:ext cx="7200000" cy="0"/>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圆角矩形 5"/>
          <p:cNvSpPr/>
          <p:nvPr/>
        </p:nvSpPr>
        <p:spPr>
          <a:xfrm rot="2700000">
            <a:off x="2786330" y="2040521"/>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8" name="圆角矩形 27"/>
          <p:cNvSpPr/>
          <p:nvPr/>
        </p:nvSpPr>
        <p:spPr>
          <a:xfrm rot="2700000">
            <a:off x="2259683" y="2040522"/>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9" name="组合 18"/>
          <p:cNvGrpSpPr/>
          <p:nvPr/>
        </p:nvGrpSpPr>
        <p:grpSpPr>
          <a:xfrm>
            <a:off x="2522855" y="2040255"/>
            <a:ext cx="897890" cy="897890"/>
            <a:chOff x="3973" y="3213"/>
            <a:chExt cx="1414" cy="1414"/>
          </a:xfrm>
        </p:grpSpPr>
        <p:sp>
          <p:nvSpPr>
            <p:cNvPr id="7" name="圆角矩形 6"/>
            <p:cNvSpPr/>
            <p:nvPr/>
          </p:nvSpPr>
          <p:spPr>
            <a:xfrm rot="2700000">
              <a:off x="3973" y="3213"/>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文本框 7"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4137" y="3411"/>
              <a:ext cx="1088" cy="1113"/>
            </a:xfrm>
            <a:prstGeom prst="rect">
              <a:avLst/>
            </a:prstGeom>
            <a:noFill/>
          </p:spPr>
          <p:txBody>
            <a:bodyPr wrap="none" rtlCol="0">
              <a:spAutoFit/>
            </a:bodyPr>
            <a:p>
              <a:r>
                <a:rPr lang="zh-CN" sz="2000" b="1" dirty="0" smtClean="0">
                  <a:solidFill>
                    <a:srgbClr val="FFFFFF"/>
                  </a:solidFill>
                  <a:latin typeface="微软雅黑" panose="020B0503020204020204" charset="-122"/>
                  <a:ea typeface="微软雅黑" panose="020B0503020204020204" charset="-122"/>
                </a:rPr>
                <a:t>学习</a:t>
              </a:r>
              <a:endParaRPr lang="zh-CN" sz="2000" b="1" dirty="0" smtClean="0">
                <a:solidFill>
                  <a:srgbClr val="FFFFFF"/>
                </a:solidFill>
                <a:latin typeface="微软雅黑" panose="020B0503020204020204" charset="-122"/>
                <a:ea typeface="微软雅黑" panose="020B0503020204020204" charset="-122"/>
              </a:endParaRPr>
            </a:p>
            <a:p>
              <a:r>
                <a:rPr lang="zh-CN" sz="2000" b="1" dirty="0" smtClean="0">
                  <a:solidFill>
                    <a:srgbClr val="FFFFFF"/>
                  </a:solidFill>
                  <a:latin typeface="微软雅黑" panose="020B0503020204020204" charset="-122"/>
                  <a:ea typeface="微软雅黑" panose="020B0503020204020204" charset="-122"/>
                </a:rPr>
                <a:t>重点</a:t>
              </a:r>
              <a:endParaRPr lang="zh-CN" sz="2000" b="1" dirty="0" smtClean="0">
                <a:solidFill>
                  <a:srgbClr val="FFFFFF"/>
                </a:solidFill>
                <a:latin typeface="微软雅黑" panose="020B0503020204020204" charset="-122"/>
                <a:ea typeface="微软雅黑" panose="020B0503020204020204" charset="-122"/>
              </a:endParaRPr>
            </a:p>
          </p:txBody>
        </p:sp>
      </p:grpSp>
      <p:cxnSp>
        <p:nvCxnSpPr>
          <p:cNvPr id="9" name="直接连接符 8"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1963154" y="3225003"/>
            <a:ext cx="7200000" cy="0"/>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文本框 9"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4008595" y="2166275"/>
            <a:ext cx="4653280" cy="514350"/>
          </a:xfrm>
          <a:prstGeom prst="rect">
            <a:avLst/>
          </a:prstGeom>
          <a:noFill/>
        </p:spPr>
        <p:txBody>
          <a:bodyPr wrap="none" rtlCol="0">
            <a:spAutoFit/>
          </a:bodyPr>
          <a:p>
            <a:pPr algn="l">
              <a:lnSpc>
                <a:spcPct val="125000"/>
              </a:lnSpc>
              <a:spcBef>
                <a:spcPts val="0"/>
              </a:spcBef>
              <a:spcAft>
                <a:spcPts val="0"/>
              </a:spcAft>
            </a:pPr>
            <a:r>
              <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rPr>
              <a:t>熟悉各类移动商务企业服务威客平台</a:t>
            </a:r>
            <a:endPar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endParaRPr>
          </a:p>
        </p:txBody>
      </p:sp>
      <p:cxnSp>
        <p:nvCxnSpPr>
          <p:cNvPr id="11" name="直接连接符 10"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1963154" y="5329076"/>
            <a:ext cx="7200000" cy="0"/>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圆角矩形 11"/>
          <p:cNvSpPr/>
          <p:nvPr/>
        </p:nvSpPr>
        <p:spPr>
          <a:xfrm rot="2700000">
            <a:off x="2786330" y="4225556"/>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rot="2700000">
            <a:off x="2259683" y="4225557"/>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0" name="组合 19"/>
          <p:cNvGrpSpPr/>
          <p:nvPr/>
        </p:nvGrpSpPr>
        <p:grpSpPr>
          <a:xfrm>
            <a:off x="2522855" y="4225290"/>
            <a:ext cx="897890" cy="897890"/>
            <a:chOff x="3973" y="6654"/>
            <a:chExt cx="1414" cy="1414"/>
          </a:xfrm>
        </p:grpSpPr>
        <p:sp>
          <p:nvSpPr>
            <p:cNvPr id="14" name="圆角矩形 13"/>
            <p:cNvSpPr/>
            <p:nvPr/>
          </p:nvSpPr>
          <p:spPr>
            <a:xfrm rot="2700000">
              <a:off x="3973" y="6654"/>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文本框 15"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4137" y="6852"/>
              <a:ext cx="1088" cy="1113"/>
            </a:xfrm>
            <a:prstGeom prst="rect">
              <a:avLst/>
            </a:prstGeom>
            <a:noFill/>
          </p:spPr>
          <p:txBody>
            <a:bodyPr wrap="none" rtlCol="0">
              <a:spAutoFit/>
            </a:bodyPr>
            <a:p>
              <a:r>
                <a:rPr lang="zh-CN" sz="2000" b="1" dirty="0" smtClean="0">
                  <a:solidFill>
                    <a:srgbClr val="FFFFFF"/>
                  </a:solidFill>
                  <a:latin typeface="微软雅黑" panose="020B0503020204020204" charset="-122"/>
                  <a:ea typeface="微软雅黑" panose="020B0503020204020204" charset="-122"/>
                </a:rPr>
                <a:t>学习</a:t>
              </a:r>
              <a:endParaRPr lang="zh-CN" sz="2000" b="1" dirty="0" smtClean="0">
                <a:solidFill>
                  <a:srgbClr val="FFFFFF"/>
                </a:solidFill>
                <a:latin typeface="微软雅黑" panose="020B0503020204020204" charset="-122"/>
                <a:ea typeface="微软雅黑" panose="020B0503020204020204" charset="-122"/>
              </a:endParaRPr>
            </a:p>
            <a:p>
              <a:r>
                <a:rPr lang="zh-CN" sz="2000" b="1" dirty="0" smtClean="0">
                  <a:solidFill>
                    <a:srgbClr val="FFFFFF"/>
                  </a:solidFill>
                  <a:latin typeface="微软雅黑" panose="020B0503020204020204" charset="-122"/>
                  <a:ea typeface="微软雅黑" panose="020B0503020204020204" charset="-122"/>
                </a:rPr>
                <a:t>难点</a:t>
              </a:r>
              <a:endParaRPr lang="zh-CN" sz="2000" b="1" dirty="0" smtClean="0">
                <a:solidFill>
                  <a:srgbClr val="FFFFFF"/>
                </a:solidFill>
                <a:latin typeface="微软雅黑" panose="020B0503020204020204" charset="-122"/>
                <a:ea typeface="微软雅黑" panose="020B0503020204020204" charset="-122"/>
              </a:endParaRPr>
            </a:p>
          </p:txBody>
        </p:sp>
      </p:grpSp>
      <p:cxnSp>
        <p:nvCxnSpPr>
          <p:cNvPr id="17" name="直接连接符 16"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1963154" y="5410038"/>
            <a:ext cx="7200000" cy="0"/>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文本框 17"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4009865" y="4351310"/>
            <a:ext cx="4653280" cy="514350"/>
          </a:xfrm>
          <a:prstGeom prst="rect">
            <a:avLst/>
          </a:prstGeom>
          <a:noFill/>
        </p:spPr>
        <p:txBody>
          <a:bodyPr wrap="none" rtlCol="0">
            <a:spAutoFit/>
          </a:bodyPr>
          <a:p>
            <a:pPr algn="l">
              <a:lnSpc>
                <a:spcPct val="125000"/>
              </a:lnSpc>
              <a:spcBef>
                <a:spcPts val="0"/>
              </a:spcBef>
              <a:spcAft>
                <a:spcPts val="0"/>
              </a:spcAft>
            </a:pPr>
            <a:r>
              <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sym typeface="+mn-ea"/>
              </a:rPr>
              <a:t>熟悉各类移动商务企业服务威客平台</a:t>
            </a:r>
            <a:endPar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sym typeface="+mn-ea"/>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airplan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up)">
                                      <p:cBhvr>
                                        <p:cTn id="7" dur="500"/>
                                        <p:tgtEl>
                                          <p:spTgt spid="42"/>
                                        </p:tgtEl>
                                      </p:cBhvr>
                                    </p:animEffect>
                                  </p:childTnLst>
                                </p:cTn>
                              </p:par>
                              <p:par>
                                <p:cTn id="8" presetID="22" presetClass="entr" presetSubtype="1" fill="hold"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wipe(up)">
                                      <p:cBhvr>
                                        <p:cTn id="10" dur="500"/>
                                        <p:tgtEl>
                                          <p:spTgt spid="44"/>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41"/>
                                        </p:tgtEl>
                                        <p:attrNameLst>
                                          <p:attrName>style.visibility</p:attrName>
                                        </p:attrNameLst>
                                      </p:cBhvr>
                                      <p:to>
                                        <p:strVal val="visible"/>
                                      </p:to>
                                    </p:set>
                                    <p:animEffect transition="in" filter="wipe(up)">
                                      <p:cBhvr>
                                        <p:cTn id="14" dur="500"/>
                                        <p:tgtEl>
                                          <p:spTgt spid="41"/>
                                        </p:tgtEl>
                                      </p:cBhvr>
                                    </p:animEffect>
                                  </p:childTnLst>
                                </p:cTn>
                              </p:par>
                              <p:par>
                                <p:cTn id="15" presetID="22" presetClass="entr" presetSubtype="1" fill="hold" nodeType="with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wipe(up)">
                                      <p:cBhvr>
                                        <p:cTn id="17" dur="500"/>
                                        <p:tgtEl>
                                          <p:spTgt spid="43"/>
                                        </p:tgtEl>
                                      </p:cBhvr>
                                    </p:animEffect>
                                  </p:childTnLst>
                                </p:cTn>
                              </p:par>
                            </p:childTnLst>
                          </p:cTn>
                        </p:par>
                        <p:par>
                          <p:cTn id="18" fill="hold">
                            <p:stCondLst>
                              <p:cond delay="1000"/>
                            </p:stCondLst>
                            <p:childTnLst>
                              <p:par>
                                <p:cTn id="19" presetID="2" presetClass="entr" presetSubtype="8" fill="hold" grpId="1"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0-#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8" fill="hold" grpId="1" nodeType="after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500" fill="hold"/>
                                        <p:tgtEl>
                                          <p:spTgt spid="28"/>
                                        </p:tgtEl>
                                        <p:attrNameLst>
                                          <p:attrName>ppt_x</p:attrName>
                                        </p:attrNameLst>
                                      </p:cBhvr>
                                      <p:tavLst>
                                        <p:tav tm="0">
                                          <p:val>
                                            <p:strVal val="0-#ppt_w/2"/>
                                          </p:val>
                                        </p:tav>
                                        <p:tav tm="100000">
                                          <p:val>
                                            <p:strVal val="#ppt_x"/>
                                          </p:val>
                                        </p:tav>
                                      </p:tavLst>
                                    </p:anim>
                                    <p:anim calcmode="lin" valueType="num">
                                      <p:cBhvr additive="base">
                                        <p:cTn id="27" dur="500" fill="hold"/>
                                        <p:tgtEl>
                                          <p:spTgt spid="28"/>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8" fill="hold"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0-#ppt_w/2"/>
                                          </p:val>
                                        </p:tav>
                                        <p:tav tm="100000">
                                          <p:val>
                                            <p:strVal val="#ppt_x"/>
                                          </p:val>
                                        </p:tav>
                                      </p:tavLst>
                                    </p:anim>
                                    <p:anim calcmode="lin" valueType="num">
                                      <p:cBhvr additive="base">
                                        <p:cTn id="32" dur="500" fill="hold"/>
                                        <p:tgtEl>
                                          <p:spTgt spid="19"/>
                                        </p:tgtEl>
                                        <p:attrNameLst>
                                          <p:attrName>ppt_y</p:attrName>
                                        </p:attrNameLst>
                                      </p:cBhvr>
                                      <p:tavLst>
                                        <p:tav tm="0">
                                          <p:val>
                                            <p:strVal val="#ppt_y"/>
                                          </p:val>
                                        </p:tav>
                                        <p:tav tm="100000">
                                          <p:val>
                                            <p:strVal val="#ppt_y"/>
                                          </p:val>
                                        </p:tav>
                                      </p:tavLst>
                                    </p:anim>
                                  </p:childTnLst>
                                </p:cTn>
                              </p:par>
                            </p:childTnLst>
                          </p:cTn>
                        </p:par>
                        <p:par>
                          <p:cTn id="33" fill="hold">
                            <p:stCondLst>
                              <p:cond delay="2500"/>
                            </p:stCondLst>
                            <p:childTnLst>
                              <p:par>
                                <p:cTn id="34" presetID="22" presetClass="entr" presetSubtype="8" fill="hold" nodeType="after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left)">
                                      <p:cBhvr>
                                        <p:cTn id="36" dur="500"/>
                                        <p:tgtEl>
                                          <p:spTgt spid="23"/>
                                        </p:tgtEl>
                                      </p:cBhvr>
                                    </p:animEffect>
                                  </p:childTnLst>
                                </p:cTn>
                              </p:par>
                              <p:par>
                                <p:cTn id="37" presetID="22" presetClass="entr" presetSubtype="8"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left)">
                                      <p:cBhvr>
                                        <p:cTn id="39" dur="500"/>
                                        <p:tgtEl>
                                          <p:spTgt spid="9"/>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childTnLst>
                          </p:cTn>
                        </p:par>
                        <p:par>
                          <p:cTn id="43" fill="hold">
                            <p:stCondLst>
                              <p:cond delay="3000"/>
                            </p:stCondLst>
                            <p:childTnLst>
                              <p:par>
                                <p:cTn id="44" presetID="2" presetClass="entr" presetSubtype="8"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500" fill="hold"/>
                                        <p:tgtEl>
                                          <p:spTgt spid="12"/>
                                        </p:tgtEl>
                                        <p:attrNameLst>
                                          <p:attrName>ppt_x</p:attrName>
                                        </p:attrNameLst>
                                      </p:cBhvr>
                                      <p:tavLst>
                                        <p:tav tm="0">
                                          <p:val>
                                            <p:strVal val="0-#ppt_w/2"/>
                                          </p:val>
                                        </p:tav>
                                        <p:tav tm="100000">
                                          <p:val>
                                            <p:strVal val="#ppt_x"/>
                                          </p:val>
                                        </p:tav>
                                      </p:tavLst>
                                    </p:anim>
                                    <p:anim calcmode="lin" valueType="num">
                                      <p:cBhvr additive="base">
                                        <p:cTn id="47" dur="500" fill="hold"/>
                                        <p:tgtEl>
                                          <p:spTgt spid="12"/>
                                        </p:tgtEl>
                                        <p:attrNameLst>
                                          <p:attrName>ppt_y</p:attrName>
                                        </p:attrNameLst>
                                      </p:cBhvr>
                                      <p:tavLst>
                                        <p:tav tm="0">
                                          <p:val>
                                            <p:strVal val="#ppt_y"/>
                                          </p:val>
                                        </p:tav>
                                        <p:tav tm="100000">
                                          <p:val>
                                            <p:strVal val="#ppt_y"/>
                                          </p:val>
                                        </p:tav>
                                      </p:tavLst>
                                    </p:anim>
                                  </p:childTnLst>
                                </p:cTn>
                              </p:par>
                            </p:childTnLst>
                          </p:cTn>
                        </p:par>
                        <p:par>
                          <p:cTn id="48" fill="hold">
                            <p:stCondLst>
                              <p:cond delay="3500"/>
                            </p:stCondLst>
                            <p:childTnLst>
                              <p:par>
                                <p:cTn id="49" presetID="2" presetClass="entr" presetSubtype="8"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0-#ppt_w/2"/>
                                          </p:val>
                                        </p:tav>
                                        <p:tav tm="100000">
                                          <p:val>
                                            <p:strVal val="#ppt_x"/>
                                          </p:val>
                                        </p:tav>
                                      </p:tavLst>
                                    </p:anim>
                                    <p:anim calcmode="lin" valueType="num">
                                      <p:cBhvr additive="base">
                                        <p:cTn id="52" dur="500" fill="hold"/>
                                        <p:tgtEl>
                                          <p:spTgt spid="13"/>
                                        </p:tgtEl>
                                        <p:attrNameLst>
                                          <p:attrName>ppt_y</p:attrName>
                                        </p:attrNameLst>
                                      </p:cBhvr>
                                      <p:tavLst>
                                        <p:tav tm="0">
                                          <p:val>
                                            <p:strVal val="#ppt_y"/>
                                          </p:val>
                                        </p:tav>
                                        <p:tav tm="100000">
                                          <p:val>
                                            <p:strVal val="#ppt_y"/>
                                          </p:val>
                                        </p:tav>
                                      </p:tavLst>
                                    </p:anim>
                                  </p:childTnLst>
                                </p:cTn>
                              </p:par>
                            </p:childTnLst>
                          </p:cTn>
                        </p:par>
                        <p:par>
                          <p:cTn id="53" fill="hold">
                            <p:stCondLst>
                              <p:cond delay="4000"/>
                            </p:stCondLst>
                            <p:childTnLst>
                              <p:par>
                                <p:cTn id="54" presetID="2" presetClass="entr" presetSubtype="8" fill="hold" nodeType="afterEffect">
                                  <p:stCondLst>
                                    <p:cond delay="0"/>
                                  </p:stCondLst>
                                  <p:childTnLst>
                                    <p:set>
                                      <p:cBhvr>
                                        <p:cTn id="55" dur="1" fill="hold">
                                          <p:stCondLst>
                                            <p:cond delay="0"/>
                                          </p:stCondLst>
                                        </p:cTn>
                                        <p:tgtEl>
                                          <p:spTgt spid="20"/>
                                        </p:tgtEl>
                                        <p:attrNameLst>
                                          <p:attrName>style.visibility</p:attrName>
                                        </p:attrNameLst>
                                      </p:cBhvr>
                                      <p:to>
                                        <p:strVal val="visible"/>
                                      </p:to>
                                    </p:set>
                                    <p:anim calcmode="lin" valueType="num">
                                      <p:cBhvr additive="base">
                                        <p:cTn id="56" dur="500" fill="hold"/>
                                        <p:tgtEl>
                                          <p:spTgt spid="20"/>
                                        </p:tgtEl>
                                        <p:attrNameLst>
                                          <p:attrName>ppt_x</p:attrName>
                                        </p:attrNameLst>
                                      </p:cBhvr>
                                      <p:tavLst>
                                        <p:tav tm="0">
                                          <p:val>
                                            <p:strVal val="0-#ppt_w/2"/>
                                          </p:val>
                                        </p:tav>
                                        <p:tav tm="100000">
                                          <p:val>
                                            <p:strVal val="#ppt_x"/>
                                          </p:val>
                                        </p:tav>
                                      </p:tavLst>
                                    </p:anim>
                                    <p:anim calcmode="lin" valueType="num">
                                      <p:cBhvr additive="base">
                                        <p:cTn id="57" dur="500" fill="hold"/>
                                        <p:tgtEl>
                                          <p:spTgt spid="20"/>
                                        </p:tgtEl>
                                        <p:attrNameLst>
                                          <p:attrName>ppt_y</p:attrName>
                                        </p:attrNameLst>
                                      </p:cBhvr>
                                      <p:tavLst>
                                        <p:tav tm="0">
                                          <p:val>
                                            <p:strVal val="#ppt_y"/>
                                          </p:val>
                                        </p:tav>
                                        <p:tav tm="100000">
                                          <p:val>
                                            <p:strVal val="#ppt_y"/>
                                          </p:val>
                                        </p:tav>
                                      </p:tavLst>
                                    </p:anim>
                                  </p:childTnLst>
                                </p:cTn>
                              </p:par>
                            </p:childTnLst>
                          </p:cTn>
                        </p:par>
                        <p:par>
                          <p:cTn id="58" fill="hold">
                            <p:stCondLst>
                              <p:cond delay="4500"/>
                            </p:stCondLst>
                            <p:childTnLst>
                              <p:par>
                                <p:cTn id="59" presetID="22" presetClass="entr" presetSubtype="8" fill="hold"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left)">
                                      <p:cBhvr>
                                        <p:cTn id="61" dur="500"/>
                                        <p:tgtEl>
                                          <p:spTgt spid="11"/>
                                        </p:tgtEl>
                                      </p:cBhvr>
                                    </p:animEffect>
                                  </p:childTnLst>
                                </p:cTn>
                              </p:par>
                              <p:par>
                                <p:cTn id="62" presetID="22" presetClass="entr" presetSubtype="8" fill="hold" nodeType="with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wipe(left)">
                                      <p:cBhvr>
                                        <p:cTn id="64" dur="500"/>
                                        <p:tgtEl>
                                          <p:spTgt spid="17"/>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left)">
                                      <p:cBhvr>
                                        <p:cTn id="6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8" grpId="0" animBg="1"/>
      <p:bldP spid="6" grpId="1" animBg="1"/>
      <p:bldP spid="28" grpId="1" animBg="1"/>
      <p:bldP spid="10" grpId="0"/>
      <p:bldP spid="12" grpId="0" animBg="1"/>
      <p:bldP spid="13" grpId="0" animBg="1"/>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5037041" y="881169"/>
            <a:ext cx="1837249" cy="2187019"/>
            <a:chOff x="1053298" y="1163255"/>
            <a:chExt cx="2210766" cy="2631644"/>
          </a:xfrm>
        </p:grpSpPr>
        <p:sp>
          <p:nvSpPr>
            <p:cNvPr id="24" name="任意多边形 23"/>
            <p:cNvSpPr/>
            <p:nvPr/>
          </p:nvSpPr>
          <p:spPr>
            <a:xfrm>
              <a:off x="1053299" y="1186406"/>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29" name="任意多边形 28"/>
            <p:cNvSpPr/>
            <p:nvPr/>
          </p:nvSpPr>
          <p:spPr>
            <a:xfrm>
              <a:off x="1053298" y="1163255"/>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sp>
        <p:nvSpPr>
          <p:cNvPr id="32" name="TextBox 1"/>
          <p:cNvSpPr txBox="1"/>
          <p:nvPr/>
        </p:nvSpPr>
        <p:spPr>
          <a:xfrm>
            <a:off x="3120409" y="4009323"/>
            <a:ext cx="5669280" cy="829945"/>
          </a:xfrm>
          <a:prstGeom prst="rect">
            <a:avLst/>
          </a:prstGeom>
          <a:noFill/>
        </p:spPr>
        <p:txBody>
          <a:bodyPr wrap="none" rtlCol="0">
            <a:spAutoFit/>
          </a:bodyPr>
          <a:lstStyle/>
          <a:p>
            <a:pPr marL="0" lvl="1" algn="l"/>
            <a:r>
              <a:rPr lang="zh-CN" altLang="en-US" sz="4800" dirty="0">
                <a:solidFill>
                  <a:srgbClr val="124062"/>
                </a:solidFill>
                <a:latin typeface="微软雅黑" panose="020B0503020204020204" charset="-122"/>
                <a:ea typeface="微软雅黑" panose="020B0503020204020204" charset="-122"/>
                <a:sym typeface="+mn-ea"/>
              </a:rPr>
              <a:t>猪八戒威客服务平台</a:t>
            </a:r>
            <a:endParaRPr lang="zh-CN" altLang="en-US" sz="4800" dirty="0">
              <a:solidFill>
                <a:srgbClr val="124062"/>
              </a:solidFill>
              <a:latin typeface="微软雅黑" panose="020B0503020204020204" charset="-122"/>
              <a:ea typeface="微软雅黑" panose="020B0503020204020204" charset="-122"/>
              <a:sym typeface="+mn-ea"/>
            </a:endParaRPr>
          </a:p>
        </p:txBody>
      </p:sp>
      <p:grpSp>
        <p:nvGrpSpPr>
          <p:cNvPr id="3" name="组合 2"/>
          <p:cNvGrpSpPr/>
          <p:nvPr/>
        </p:nvGrpSpPr>
        <p:grpSpPr>
          <a:xfrm>
            <a:off x="5357964" y="2485311"/>
            <a:ext cx="2078122" cy="1286825"/>
            <a:chOff x="5498299" y="2485311"/>
            <a:chExt cx="2078122" cy="1286825"/>
          </a:xfrm>
        </p:grpSpPr>
        <p:cxnSp>
          <p:nvCxnSpPr>
            <p:cNvPr id="43" name="直接连接符 42"/>
            <p:cNvCxnSpPr/>
            <p:nvPr/>
          </p:nvCxnSpPr>
          <p:spPr>
            <a:xfrm flipV="1">
              <a:off x="5904868" y="2485311"/>
              <a:ext cx="1671553"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5498299" y="2909539"/>
              <a:ext cx="1671553"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grpSp>
        <p:nvGrpSpPr>
          <p:cNvPr id="2" name="组合 1"/>
          <p:cNvGrpSpPr/>
          <p:nvPr/>
        </p:nvGrpSpPr>
        <p:grpSpPr>
          <a:xfrm>
            <a:off x="5037041" y="0"/>
            <a:ext cx="1917343" cy="1163268"/>
            <a:chOff x="5177376" y="0"/>
            <a:chExt cx="1917343" cy="1163268"/>
          </a:xfrm>
        </p:grpSpPr>
        <p:cxnSp>
          <p:nvCxnSpPr>
            <p:cNvPr id="53" name="直接连接符 52"/>
            <p:cNvCxnSpPr/>
            <p:nvPr/>
          </p:nvCxnSpPr>
          <p:spPr>
            <a:xfrm flipV="1">
              <a:off x="5177376" y="300671"/>
              <a:ext cx="1671552"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5423167" y="0"/>
              <a:ext cx="1671552"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5420995" y="1563370"/>
            <a:ext cx="1068070" cy="922020"/>
          </a:xfrm>
          <a:prstGeom prst="rect">
            <a:avLst/>
          </a:prstGeom>
          <a:noFill/>
        </p:spPr>
        <p:txBody>
          <a:bodyPr wrap="square" rtlCol="0">
            <a:spAutoFit/>
          </a:bodyPr>
          <a:p>
            <a:pPr algn="ctr"/>
            <a:r>
              <a:rPr lang="en-US" altLang="zh-CN" sz="5400" b="1">
                <a:solidFill>
                  <a:srgbClr val="124062"/>
                </a:solidFill>
                <a:latin typeface="微软雅黑" panose="020B0503020204020204" charset="-122"/>
                <a:ea typeface="微软雅黑" panose="020B0503020204020204" charset="-122"/>
              </a:rPr>
              <a:t>01</a:t>
            </a:r>
            <a:endParaRPr lang="en-US" altLang="zh-CN" sz="5400" b="1">
              <a:solidFill>
                <a:srgbClr val="124062"/>
              </a:solidFill>
              <a:latin typeface="微软雅黑" panose="020B0503020204020204" charset="-122"/>
              <a:ea typeface="微软雅黑" panose="020B0503020204020204" charset="-122"/>
            </a:endParaRPr>
          </a:p>
        </p:txBody>
      </p:sp>
      <p:grpSp>
        <p:nvGrpSpPr>
          <p:cNvPr id="5" name="组合 4"/>
          <p:cNvGrpSpPr/>
          <p:nvPr/>
        </p:nvGrpSpPr>
        <p:grpSpPr>
          <a:xfrm>
            <a:off x="5036891" y="5184171"/>
            <a:ext cx="3533140" cy="741260"/>
            <a:chOff x="5940680" y="3199847"/>
            <a:chExt cx="3533140" cy="741260"/>
          </a:xfrm>
        </p:grpSpPr>
        <p:sp>
          <p:nvSpPr>
            <p:cNvPr id="6" name="文本框 9"/>
            <p:cNvSpPr txBox="1"/>
            <p:nvPr/>
          </p:nvSpPr>
          <p:spPr>
            <a:xfrm>
              <a:off x="5940680" y="3199847"/>
              <a:ext cx="3533140" cy="307340"/>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猪八戒网概述</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sp>
          <p:nvSpPr>
            <p:cNvPr id="7" name="文本框 9"/>
            <p:cNvSpPr txBox="1"/>
            <p:nvPr/>
          </p:nvSpPr>
          <p:spPr>
            <a:xfrm>
              <a:off x="5940680" y="3633767"/>
              <a:ext cx="2677253" cy="307340"/>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猪八戒网服务内容</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600" advClick="0" advTm="0">
        <p:blinds dir="vert"/>
      </p:transition>
    </mc:Choice>
    <mc:Fallback>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10" dur="1000" fill="hold"/>
                                        <p:tgtEl>
                                          <p:spTgt spid="2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3"/>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up)">
                                      <p:cBhvr>
                                        <p:cTn id="18" dur="500"/>
                                        <p:tgtEl>
                                          <p:spTgt spid="3"/>
                                        </p:tgtEl>
                                      </p:cBhvr>
                                    </p:animEffect>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childTnLst>
                                </p:cTn>
                              </p:par>
                              <p:par>
                                <p:cTn id="24" presetID="22" presetClass="entr" presetSubtype="4"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down)">
                                      <p:cBhvr>
                                        <p:cTn id="26" dur="500"/>
                                        <p:tgtEl>
                                          <p:spTgt spid="2"/>
                                        </p:tgtEl>
                                      </p:cBhvr>
                                    </p:animEffect>
                                  </p:childTnLst>
                                </p:cTn>
                              </p:par>
                              <p:par>
                                <p:cTn id="27" presetID="22" presetClass="entr" presetSubtype="8" fill="hold" grpId="0" nodeType="withEffect">
                                  <p:stCondLst>
                                    <p:cond delay="75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750"/>
                                        <p:tgtEl>
                                          <p:spTgt spid="32"/>
                                        </p:tgtEl>
                                      </p:cBhvr>
                                    </p:animEffect>
                                  </p:childTnLst>
                                </p:cTn>
                              </p:par>
                              <p:par>
                                <p:cTn id="30" presetID="22" presetClass="entr" presetSubtype="1" fill="hold" nodeType="withEffect">
                                  <p:stCondLst>
                                    <p:cond delay="1250"/>
                                  </p:stCondLst>
                                  <p:childTnLst>
                                    <p:set>
                                      <p:cBhvr>
                                        <p:cTn id="31" dur="1" fill="hold">
                                          <p:stCondLst>
                                            <p:cond delay="0"/>
                                          </p:stCondLst>
                                        </p:cTn>
                                        <p:tgtEl>
                                          <p:spTgt spid="5"/>
                                        </p:tgtEl>
                                        <p:attrNameLst>
                                          <p:attrName>style.visibility</p:attrName>
                                        </p:attrNameLst>
                                      </p:cBhvr>
                                      <p:to>
                                        <p:strVal val="visible"/>
                                      </p:to>
                                    </p:set>
                                    <p:animEffect transition="in" filter="wipe(up)">
                                      <p:cBhvr>
                                        <p:cTn id="3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矩形 98"/>
          <p:cNvSpPr/>
          <p:nvPr/>
        </p:nvSpPr>
        <p:spPr>
          <a:xfrm>
            <a:off x="3714750" y="1488440"/>
            <a:ext cx="7442200" cy="4615815"/>
          </a:xfrm>
          <a:prstGeom prst="rect">
            <a:avLst/>
          </a:prstGeom>
          <a:noFill/>
          <a:ln w="31750">
            <a:solidFill>
              <a:srgbClr val="124062"/>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a:off x="338346" y="215900"/>
            <a:ext cx="8228183" cy="977766"/>
            <a:chOff x="533" y="340"/>
            <a:chExt cx="15700"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3" y="2078"/>
              <a:ext cx="8798" cy="4"/>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01</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87"/>
              <a:ext cx="8776" cy="19"/>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12411"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猪八戒网概述</a:t>
              </a:r>
              <a:endParaRPr lang="zh-CN" altLang="en-US" sz="3200" dirty="0">
                <a:solidFill>
                  <a:srgbClr val="124062"/>
                </a:solidFill>
                <a:latin typeface="微软雅黑" panose="020B0503020204020204" charset="-122"/>
                <a:ea typeface="微软雅黑" panose="020B0503020204020204" charset="-122"/>
                <a:sym typeface="+mn-ea"/>
              </a:endParaRPr>
            </a:p>
          </p:txBody>
        </p:sp>
      </p:grpSp>
      <p:pic>
        <p:nvPicPr>
          <p:cNvPr id="755" name="图片 755"/>
          <p:cNvPicPr>
            <a:picLocks noChangeAspect="1"/>
          </p:cNvPicPr>
          <p:nvPr/>
        </p:nvPicPr>
        <p:blipFill>
          <a:blip r:embed="rId1"/>
          <a:stretch>
            <a:fillRect/>
          </a:stretch>
        </p:blipFill>
        <p:spPr>
          <a:xfrm>
            <a:off x="777240" y="3169285"/>
            <a:ext cx="4171950" cy="1253490"/>
          </a:xfrm>
          <a:prstGeom prst="rect">
            <a:avLst/>
          </a:prstGeom>
        </p:spPr>
      </p:pic>
      <p:sp>
        <p:nvSpPr>
          <p:cNvPr id="37894" name="AutoShape 6"/>
          <p:cNvSpPr/>
          <p:nvPr/>
        </p:nvSpPr>
        <p:spPr>
          <a:xfrm>
            <a:off x="5315585" y="1671320"/>
            <a:ext cx="5375910" cy="4078605"/>
          </a:xfrm>
          <a:prstGeom prst="roundRect">
            <a:avLst>
              <a:gd name="adj" fmla="val 0"/>
            </a:avLst>
          </a:prstGeom>
          <a:noFill/>
          <a:ln w="3175" cap="flat" cmpd="sng">
            <a:noFill/>
            <a:prstDash val="solid"/>
            <a:round/>
            <a:headEnd type="none" w="med" len="med"/>
            <a:tailEnd type="none" w="med" len="med"/>
          </a:ln>
        </p:spPr>
        <p:txBody>
          <a:bodyPr anchor="t"/>
          <a:p>
            <a:pPr marL="357505" indent="-357505">
              <a:lnSpc>
                <a:spcPct val="120000"/>
              </a:lnSpc>
              <a:spcBef>
                <a:spcPct val="50000"/>
              </a:spcBef>
              <a:buClr>
                <a:srgbClr val="1A5264"/>
              </a:buClr>
              <a:buFont typeface="Wingdings" panose="05000000000000000000" pitchFamily="2" charset="2"/>
              <a:buChar char="l"/>
            </a:pPr>
            <a:endParaRPr lang="zh-CN" altLang="en-US" sz="1600" dirty="0">
              <a:solidFill>
                <a:schemeClr val="accent1"/>
              </a:solidFill>
              <a:latin typeface="微软雅黑" panose="020B0503020204020204" charset="-122"/>
              <a:ea typeface="微软雅黑" panose="020B0503020204020204" charset="-122"/>
              <a:sym typeface="微软雅黑" panose="020B0503020204020204" charset="-122"/>
            </a:endParaRPr>
          </a:p>
          <a:p>
            <a:pPr marL="357505" indent="-357505">
              <a:lnSpc>
                <a:spcPct val="120000"/>
              </a:lnSpc>
              <a:spcBef>
                <a:spcPct val="50000"/>
              </a:spcBef>
              <a:buClr>
                <a:srgbClr val="1A5264"/>
              </a:buClr>
              <a:buFont typeface="Wingdings" panose="05000000000000000000" pitchFamily="2" charset="2"/>
              <a:buChar char="l"/>
            </a:pPr>
            <a:r>
              <a:rPr lang="zh-CN" altLang="en-US" sz="1600" dirty="0">
                <a:solidFill>
                  <a:schemeClr val="tx1"/>
                </a:solidFill>
                <a:latin typeface="微软雅黑" panose="020B0503020204020204" charset="-122"/>
                <a:ea typeface="微软雅黑" panose="020B0503020204020204" charset="-122"/>
                <a:sym typeface="微软雅黑" panose="020B0503020204020204" charset="-122"/>
              </a:rPr>
              <a:t>猪八戒网是中国领先的在线威客服务平台，超过六百万家企业通过猪八戒网寻找专业人才做专业事，如购买标识设计、编程、知识产权、财税等服务。</a:t>
            </a:r>
            <a:endParaRPr lang="zh-CN" altLang="en-US" sz="1600" dirty="0">
              <a:solidFill>
                <a:schemeClr val="tx1"/>
              </a:solidFill>
              <a:latin typeface="微软雅黑" panose="020B0503020204020204" charset="-122"/>
              <a:ea typeface="微软雅黑" panose="020B0503020204020204" charset="-122"/>
              <a:sym typeface="微软雅黑" panose="020B0503020204020204" charset="-122"/>
            </a:endParaRPr>
          </a:p>
          <a:p>
            <a:pPr indent="0">
              <a:lnSpc>
                <a:spcPct val="120000"/>
              </a:lnSpc>
              <a:spcBef>
                <a:spcPct val="50000"/>
              </a:spcBef>
              <a:buClr>
                <a:srgbClr val="1A5264"/>
              </a:buClr>
              <a:buFont typeface="Wingdings" panose="05000000000000000000" pitchFamily="2" charset="2"/>
              <a:buNone/>
            </a:pPr>
            <a:endParaRPr lang="zh-CN" altLang="en-US" sz="1600" dirty="0">
              <a:solidFill>
                <a:schemeClr val="tx1"/>
              </a:solidFill>
              <a:latin typeface="微软雅黑" panose="020B0503020204020204" charset="-122"/>
              <a:ea typeface="微软雅黑" panose="020B0503020204020204" charset="-122"/>
              <a:sym typeface="微软雅黑" panose="020B0503020204020204" charset="-122"/>
            </a:endParaRPr>
          </a:p>
          <a:p>
            <a:pPr marL="357505" indent="-357505">
              <a:lnSpc>
                <a:spcPct val="120000"/>
              </a:lnSpc>
              <a:spcBef>
                <a:spcPct val="50000"/>
              </a:spcBef>
              <a:buClr>
                <a:srgbClr val="1A5264"/>
              </a:buClr>
              <a:buFont typeface="Wingdings" panose="05000000000000000000" pitchFamily="2" charset="2"/>
              <a:buChar char="l"/>
            </a:pPr>
            <a:r>
              <a:rPr lang="zh-CN" altLang="en-US" sz="1600" dirty="0">
                <a:solidFill>
                  <a:schemeClr val="tx1"/>
                </a:solidFill>
                <a:latin typeface="微软雅黑" panose="020B0503020204020204" charset="-122"/>
                <a:ea typeface="微软雅黑" panose="020B0503020204020204" charset="-122"/>
                <a:sym typeface="微软雅黑" panose="020B0503020204020204" charset="-122"/>
              </a:rPr>
              <a:t>与传统电商标准产品售卖不同，猪八戒网通过大数据应用将专业技能人才与全世界的复杂服务需求方匹配在一起，使威客们足不出户即可服务全企业。</a:t>
            </a:r>
            <a:endParaRPr lang="zh-CN" altLang="en-US" sz="1600" dirty="0">
              <a:solidFill>
                <a:schemeClr val="tx1"/>
              </a:solidFill>
              <a:latin typeface="微软雅黑" panose="020B0503020204020204" charset="-122"/>
              <a:ea typeface="微软雅黑" panose="020B0503020204020204" charset="-122"/>
              <a:sym typeface="微软雅黑" panose="020B0503020204020204" charset="-122"/>
            </a:endParaRPr>
          </a:p>
          <a:p>
            <a:pPr indent="0">
              <a:lnSpc>
                <a:spcPct val="120000"/>
              </a:lnSpc>
              <a:spcBef>
                <a:spcPct val="50000"/>
              </a:spcBef>
              <a:buClr>
                <a:srgbClr val="1A5264"/>
              </a:buClr>
              <a:buFont typeface="Wingdings" panose="05000000000000000000" pitchFamily="2" charset="2"/>
              <a:buNone/>
            </a:pPr>
            <a:endParaRPr lang="zh-CN" altLang="en-US" sz="1600" dirty="0">
              <a:solidFill>
                <a:schemeClr val="tx1"/>
              </a:solidFill>
              <a:latin typeface="微软雅黑" panose="020B0503020204020204" charset="-122"/>
              <a:ea typeface="微软雅黑" panose="020B0503020204020204" charset="-122"/>
              <a:sym typeface="微软雅黑" panose="020B0503020204020204" charset="-122"/>
            </a:endParaRPr>
          </a:p>
          <a:p>
            <a:pPr marL="357505" indent="-357505">
              <a:lnSpc>
                <a:spcPct val="120000"/>
              </a:lnSpc>
              <a:spcBef>
                <a:spcPct val="50000"/>
              </a:spcBef>
              <a:buClr>
                <a:srgbClr val="1A5264"/>
              </a:buClr>
              <a:buFont typeface="Wingdings" panose="05000000000000000000" pitchFamily="2" charset="2"/>
              <a:buChar char="l"/>
            </a:pPr>
            <a:r>
              <a:rPr lang="zh-CN" altLang="en-US" sz="1600" dirty="0">
                <a:solidFill>
                  <a:schemeClr val="tx1"/>
                </a:solidFill>
                <a:latin typeface="微软雅黑" panose="020B0503020204020204" charset="-122"/>
                <a:ea typeface="微软雅黑" panose="020B0503020204020204" charset="-122"/>
                <a:sym typeface="微软雅黑" panose="020B0503020204020204" charset="-122"/>
              </a:rPr>
              <a:t>除了是一个线上商场之外，猪八戒网还是一个超级孵化器，帮助企业建立和发展。</a:t>
            </a:r>
            <a:endParaRPr lang="zh-CN" altLang="en-US" sz="1600" dirty="0">
              <a:solidFill>
                <a:schemeClr val="tx1"/>
              </a:solidFill>
              <a:latin typeface="微软雅黑" panose="020B0503020204020204" charset="-122"/>
              <a:ea typeface="微软雅黑" panose="020B0503020204020204" charset="-122"/>
              <a:sym typeface="微软雅黑" panose="020B0503020204020204" charset="-122"/>
            </a:endParaRPr>
          </a:p>
          <a:p>
            <a:pPr indent="0">
              <a:buClr>
                <a:schemeClr val="accent2"/>
              </a:buClr>
              <a:buFont typeface="Wingdings" panose="05000000000000000000" pitchFamily="2" charset="2"/>
              <a:buNone/>
            </a:pPr>
            <a:endParaRPr lang="zh-CN" altLang="en-US" sz="1600" dirty="0">
              <a:solidFill>
                <a:schemeClr val="accent1"/>
              </a:solidFill>
              <a:latin typeface="Calibri" panose="020F0502020204030204" pitchFamily="34" charset="0"/>
              <a:ea typeface="宋体" panose="02010600030101010101" pitchFamily="2" charset="-122"/>
              <a:sym typeface="Calibri" panose="020F0502020204030204" pitchFamily="34" charset="0"/>
            </a:endParaRPr>
          </a:p>
          <a:p>
            <a:pPr marL="357505" indent="-357505">
              <a:lnSpc>
                <a:spcPct val="120000"/>
              </a:lnSpc>
              <a:spcBef>
                <a:spcPct val="50000"/>
              </a:spcBef>
              <a:buClr>
                <a:schemeClr val="accent2"/>
              </a:buClr>
              <a:buFont typeface="Wingdings" panose="05000000000000000000" pitchFamily="2" charset="2"/>
              <a:buChar char="l"/>
            </a:pPr>
            <a:endParaRPr lang="zh-CN" altLang="en-US" sz="1600" dirty="0">
              <a:solidFill>
                <a:schemeClr val="accent1"/>
              </a:solidFill>
              <a:latin typeface="Calibri" panose="020F0502020204030204" pitchFamily="34" charset="0"/>
              <a:ea typeface="Calibri" panose="020F0502020204030204" pitchFamily="34" charset="0"/>
              <a:sym typeface="Calibri" panose="020F0502020204030204"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7" presetClass="entr" presetSubtype="10" fill="hold" grpId="0" nodeType="afterEffect">
                                  <p:stCondLst>
                                    <p:cond delay="0"/>
                                  </p:stCondLst>
                                  <p:childTnLst>
                                    <p:set>
                                      <p:cBhvr>
                                        <p:cTn id="10" dur="1" fill="hold">
                                          <p:stCondLst>
                                            <p:cond delay="0"/>
                                          </p:stCondLst>
                                        </p:cTn>
                                        <p:tgtEl>
                                          <p:spTgt spid="99"/>
                                        </p:tgtEl>
                                        <p:attrNameLst>
                                          <p:attrName>style.visibility</p:attrName>
                                        </p:attrNameLst>
                                      </p:cBhvr>
                                      <p:to>
                                        <p:strVal val="visible"/>
                                      </p:to>
                                    </p:set>
                                    <p:anim calcmode="lin" valueType="num">
                                      <p:cBhvr>
                                        <p:cTn id="11" dur="500" fill="hold"/>
                                        <p:tgtEl>
                                          <p:spTgt spid="99"/>
                                        </p:tgtEl>
                                        <p:attrNameLst>
                                          <p:attrName>ppt_w</p:attrName>
                                        </p:attrNameLst>
                                      </p:cBhvr>
                                      <p:tavLst>
                                        <p:tav tm="0">
                                          <p:val>
                                            <p:fltVal val="0"/>
                                          </p:val>
                                        </p:tav>
                                        <p:tav tm="100000">
                                          <p:val>
                                            <p:strVal val="#ppt_w"/>
                                          </p:val>
                                        </p:tav>
                                      </p:tavLst>
                                    </p:anim>
                                    <p:anim calcmode="lin" valueType="num">
                                      <p:cBhvr>
                                        <p:cTn id="12" dur="500" fill="hold"/>
                                        <p:tgtEl>
                                          <p:spTgt spid="99"/>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2" presetClass="entr" presetSubtype="4" fill="hold" nodeType="afterEffect">
                                  <p:stCondLst>
                                    <p:cond delay="0"/>
                                  </p:stCondLst>
                                  <p:childTnLst>
                                    <p:set>
                                      <p:cBhvr>
                                        <p:cTn id="15" dur="1" fill="hold">
                                          <p:stCondLst>
                                            <p:cond delay="0"/>
                                          </p:stCondLst>
                                        </p:cTn>
                                        <p:tgtEl>
                                          <p:spTgt spid="755"/>
                                        </p:tgtEl>
                                        <p:attrNameLst>
                                          <p:attrName>style.visibility</p:attrName>
                                        </p:attrNameLst>
                                      </p:cBhvr>
                                      <p:to>
                                        <p:strVal val="visible"/>
                                      </p:to>
                                    </p:set>
                                    <p:anim calcmode="lin" valueType="num">
                                      <p:cBhvr additive="base">
                                        <p:cTn id="16" dur="500" fill="hold"/>
                                        <p:tgtEl>
                                          <p:spTgt spid="755"/>
                                        </p:tgtEl>
                                        <p:attrNameLst>
                                          <p:attrName>ppt_x</p:attrName>
                                        </p:attrNameLst>
                                      </p:cBhvr>
                                      <p:tavLst>
                                        <p:tav tm="0">
                                          <p:val>
                                            <p:strVal val="#ppt_x"/>
                                          </p:val>
                                        </p:tav>
                                        <p:tav tm="100000">
                                          <p:val>
                                            <p:strVal val="#ppt_x"/>
                                          </p:val>
                                        </p:tav>
                                      </p:tavLst>
                                    </p:anim>
                                    <p:anim calcmode="lin" valueType="num">
                                      <p:cBhvr additive="base">
                                        <p:cTn id="17" dur="500" fill="hold"/>
                                        <p:tgtEl>
                                          <p:spTgt spid="755"/>
                                        </p:tgtEl>
                                        <p:attrNameLst>
                                          <p:attrName>ppt_y</p:attrName>
                                        </p:attrNameLst>
                                      </p:cBhvr>
                                      <p:tavLst>
                                        <p:tav tm="0">
                                          <p:val>
                                            <p:strVal val="1+#ppt_h/2"/>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37894"/>
                                        </p:tgtEl>
                                        <p:attrNameLst>
                                          <p:attrName>style.visibility</p:attrName>
                                        </p:attrNameLst>
                                      </p:cBhvr>
                                      <p:to>
                                        <p:strVal val="visible"/>
                                      </p:to>
                                    </p:set>
                                    <p:animEffect transition="in" filter="wipe(up)">
                                      <p:cBhvr>
                                        <p:cTn id="21" dur="500"/>
                                        <p:tgtEl>
                                          <p:spTgt spid="37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bldLvl="0" animBg="1"/>
      <p:bldP spid="9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346" y="215900"/>
            <a:ext cx="8228183" cy="977766"/>
            <a:chOff x="533" y="340"/>
            <a:chExt cx="15700"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3" y="2067"/>
              <a:ext cx="9796" cy="1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01</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94"/>
              <a:ext cx="9815" cy="12"/>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12411"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猪八戒网服务内容</a:t>
              </a:r>
              <a:endParaRPr lang="zh-CN" altLang="en-US" sz="3200" dirty="0">
                <a:solidFill>
                  <a:srgbClr val="124062"/>
                </a:solidFill>
                <a:latin typeface="微软雅黑" panose="020B0503020204020204" charset="-122"/>
                <a:ea typeface="微软雅黑" panose="020B0503020204020204" charset="-122"/>
                <a:sym typeface="+mn-ea"/>
              </a:endParaRPr>
            </a:p>
          </p:txBody>
        </p:sp>
      </p:grpSp>
      <p:sp>
        <p:nvSpPr>
          <p:cNvPr id="11" name="右箭头 10"/>
          <p:cNvSpPr/>
          <p:nvPr/>
        </p:nvSpPr>
        <p:spPr>
          <a:xfrm>
            <a:off x="1280804" y="1928126"/>
            <a:ext cx="4594901" cy="1775012"/>
          </a:xfrm>
          <a:prstGeom prst="rightArrow">
            <a:avLst>
              <a:gd name="adj1" fmla="val 81481"/>
              <a:gd name="adj2" fmla="val 50000"/>
            </a:avLst>
          </a:prstGeom>
          <a:solidFill>
            <a:srgbClr val="124062">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Bebas" pitchFamily="2" charset="0"/>
              <a:ea typeface="微软雅黑" panose="020B0503020204020204" charset="-122"/>
              <a:sym typeface="Bebas" pitchFamily="2" charset="0"/>
            </a:endParaRPr>
          </a:p>
        </p:txBody>
      </p:sp>
      <p:sp>
        <p:nvSpPr>
          <p:cNvPr id="12" name="左箭头 11"/>
          <p:cNvSpPr/>
          <p:nvPr/>
        </p:nvSpPr>
        <p:spPr>
          <a:xfrm>
            <a:off x="6176918" y="3247515"/>
            <a:ext cx="4593600" cy="1774800"/>
          </a:xfrm>
          <a:prstGeom prst="leftArrow">
            <a:avLst>
              <a:gd name="adj1" fmla="val 81485"/>
              <a:gd name="adj2" fmla="val 50000"/>
            </a:avLst>
          </a:prstGeom>
          <a:solidFill>
            <a:srgbClr val="537285">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Bebas" pitchFamily="2" charset="0"/>
              <a:ea typeface="微软雅黑" panose="020B0503020204020204" charset="-122"/>
              <a:sym typeface="Bebas" pitchFamily="2" charset="0"/>
            </a:endParaRPr>
          </a:p>
        </p:txBody>
      </p:sp>
      <p:sp>
        <p:nvSpPr>
          <p:cNvPr id="13" name="右箭头 12"/>
          <p:cNvSpPr/>
          <p:nvPr/>
        </p:nvSpPr>
        <p:spPr>
          <a:xfrm>
            <a:off x="1280804" y="4566692"/>
            <a:ext cx="4594901" cy="1775012"/>
          </a:xfrm>
          <a:prstGeom prst="rightArrow">
            <a:avLst>
              <a:gd name="adj1" fmla="val 81481"/>
              <a:gd name="adj2" fmla="val 50000"/>
            </a:avLst>
          </a:prstGeom>
          <a:solidFill>
            <a:srgbClr val="124062">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Bebas" pitchFamily="2" charset="0"/>
              <a:ea typeface="微软雅黑" panose="020B0503020204020204" charset="-122"/>
              <a:sym typeface="Bebas" pitchFamily="2" charset="0"/>
            </a:endParaRPr>
          </a:p>
        </p:txBody>
      </p:sp>
      <p:sp>
        <p:nvSpPr>
          <p:cNvPr id="14" name="椭圆 13"/>
          <p:cNvSpPr/>
          <p:nvPr/>
        </p:nvSpPr>
        <p:spPr>
          <a:xfrm>
            <a:off x="5515011" y="2240336"/>
            <a:ext cx="1150592" cy="1150592"/>
          </a:xfrm>
          <a:prstGeom prst="ellipse">
            <a:avLst/>
          </a:prstGeom>
          <a:solidFill>
            <a:srgbClr val="124062"/>
          </a:solidFill>
          <a:ln w="25400">
            <a:noFill/>
          </a:ln>
          <a:effectLst>
            <a:outerShdw blurRad="2286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a:solidFill>
                <a:srgbClr val="FEFABC"/>
              </a:solidFill>
              <a:latin typeface="Bebas" pitchFamily="2" charset="0"/>
              <a:ea typeface="微软雅黑" panose="020B0503020204020204" charset="-122"/>
              <a:sym typeface="Bebas" pitchFamily="2" charset="0"/>
            </a:endParaRPr>
          </a:p>
        </p:txBody>
      </p:sp>
      <p:sp>
        <p:nvSpPr>
          <p:cNvPr id="15" name="椭圆 14"/>
          <p:cNvSpPr/>
          <p:nvPr/>
        </p:nvSpPr>
        <p:spPr>
          <a:xfrm>
            <a:off x="5515011" y="3559619"/>
            <a:ext cx="1150592" cy="1150592"/>
          </a:xfrm>
          <a:prstGeom prst="ellipse">
            <a:avLst/>
          </a:prstGeom>
          <a:solidFill>
            <a:srgbClr val="537285"/>
          </a:solidFill>
          <a:ln w="25400">
            <a:noFill/>
          </a:ln>
          <a:effectLst>
            <a:outerShdw blurRad="2286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a:solidFill>
                <a:srgbClr val="FEFABC"/>
              </a:solidFill>
              <a:latin typeface="Bebas" pitchFamily="2" charset="0"/>
              <a:ea typeface="微软雅黑" panose="020B0503020204020204" charset="-122"/>
              <a:sym typeface="Bebas" pitchFamily="2" charset="0"/>
            </a:endParaRPr>
          </a:p>
        </p:txBody>
      </p:sp>
      <p:sp>
        <p:nvSpPr>
          <p:cNvPr id="16" name="椭圆 15"/>
          <p:cNvSpPr/>
          <p:nvPr/>
        </p:nvSpPr>
        <p:spPr>
          <a:xfrm>
            <a:off x="5515011" y="4878902"/>
            <a:ext cx="1150592" cy="1150592"/>
          </a:xfrm>
          <a:prstGeom prst="ellipse">
            <a:avLst/>
          </a:prstGeom>
          <a:solidFill>
            <a:srgbClr val="124062"/>
          </a:solidFill>
          <a:ln w="25400">
            <a:noFill/>
          </a:ln>
          <a:effectLst>
            <a:outerShdw blurRad="2286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a:solidFill>
                <a:srgbClr val="FEFABC"/>
              </a:solidFill>
              <a:latin typeface="Bebas" pitchFamily="2" charset="0"/>
              <a:ea typeface="微软雅黑" panose="020B0503020204020204" charset="-122"/>
              <a:sym typeface="Bebas" pitchFamily="2" charset="0"/>
            </a:endParaRPr>
          </a:p>
        </p:txBody>
      </p:sp>
      <p:sp>
        <p:nvSpPr>
          <p:cNvPr id="17" name="Freeform 5"/>
          <p:cNvSpPr>
            <a:spLocks noEditPoints="1"/>
          </p:cNvSpPr>
          <p:nvPr/>
        </p:nvSpPr>
        <p:spPr bwMode="auto">
          <a:xfrm>
            <a:off x="5954137" y="2570180"/>
            <a:ext cx="367591" cy="488646"/>
          </a:xfrm>
          <a:custGeom>
            <a:avLst/>
            <a:gdLst>
              <a:gd name="T0" fmla="*/ 192 w 209"/>
              <a:gd name="T1" fmla="*/ 18 h 280"/>
              <a:gd name="T2" fmla="*/ 209 w 209"/>
              <a:gd name="T3" fmla="*/ 18 h 280"/>
              <a:gd name="T4" fmla="*/ 209 w 209"/>
              <a:gd name="T5" fmla="*/ 0 h 280"/>
              <a:gd name="T6" fmla="*/ 0 w 209"/>
              <a:gd name="T7" fmla="*/ 0 h 280"/>
              <a:gd name="T8" fmla="*/ 0 w 209"/>
              <a:gd name="T9" fmla="*/ 18 h 280"/>
              <a:gd name="T10" fmla="*/ 17 w 209"/>
              <a:gd name="T11" fmla="*/ 18 h 280"/>
              <a:gd name="T12" fmla="*/ 17 w 209"/>
              <a:gd name="T13" fmla="*/ 35 h 280"/>
              <a:gd name="T14" fmla="*/ 25 w 209"/>
              <a:gd name="T15" fmla="*/ 35 h 280"/>
              <a:gd name="T16" fmla="*/ 53 w 209"/>
              <a:gd name="T17" fmla="*/ 131 h 280"/>
              <a:gd name="T18" fmla="*/ 67 w 209"/>
              <a:gd name="T19" fmla="*/ 140 h 280"/>
              <a:gd name="T20" fmla="*/ 53 w 209"/>
              <a:gd name="T21" fmla="*/ 149 h 280"/>
              <a:gd name="T22" fmla="*/ 25 w 209"/>
              <a:gd name="T23" fmla="*/ 245 h 280"/>
              <a:gd name="T24" fmla="*/ 17 w 209"/>
              <a:gd name="T25" fmla="*/ 245 h 280"/>
              <a:gd name="T26" fmla="*/ 17 w 209"/>
              <a:gd name="T27" fmla="*/ 263 h 280"/>
              <a:gd name="T28" fmla="*/ 0 w 209"/>
              <a:gd name="T29" fmla="*/ 263 h 280"/>
              <a:gd name="T30" fmla="*/ 0 w 209"/>
              <a:gd name="T31" fmla="*/ 280 h 280"/>
              <a:gd name="T32" fmla="*/ 209 w 209"/>
              <a:gd name="T33" fmla="*/ 280 h 280"/>
              <a:gd name="T34" fmla="*/ 209 w 209"/>
              <a:gd name="T35" fmla="*/ 263 h 280"/>
              <a:gd name="T36" fmla="*/ 192 w 209"/>
              <a:gd name="T37" fmla="*/ 263 h 280"/>
              <a:gd name="T38" fmla="*/ 192 w 209"/>
              <a:gd name="T39" fmla="*/ 245 h 280"/>
              <a:gd name="T40" fmla="*/ 184 w 209"/>
              <a:gd name="T41" fmla="*/ 245 h 280"/>
              <a:gd name="T42" fmla="*/ 156 w 209"/>
              <a:gd name="T43" fmla="*/ 149 h 280"/>
              <a:gd name="T44" fmla="*/ 141 w 209"/>
              <a:gd name="T45" fmla="*/ 140 h 280"/>
              <a:gd name="T46" fmla="*/ 156 w 209"/>
              <a:gd name="T47" fmla="*/ 131 h 280"/>
              <a:gd name="T48" fmla="*/ 184 w 209"/>
              <a:gd name="T49" fmla="*/ 35 h 280"/>
              <a:gd name="T50" fmla="*/ 192 w 209"/>
              <a:gd name="T51" fmla="*/ 35 h 280"/>
              <a:gd name="T52" fmla="*/ 192 w 209"/>
              <a:gd name="T53" fmla="*/ 18 h 280"/>
              <a:gd name="T54" fmla="*/ 145 w 209"/>
              <a:gd name="T55" fmla="*/ 117 h 280"/>
              <a:gd name="T56" fmla="*/ 122 w 209"/>
              <a:gd name="T57" fmla="*/ 129 h 280"/>
              <a:gd name="T58" fmla="*/ 122 w 209"/>
              <a:gd name="T59" fmla="*/ 151 h 280"/>
              <a:gd name="T60" fmla="*/ 145 w 209"/>
              <a:gd name="T61" fmla="*/ 163 h 280"/>
              <a:gd name="T62" fmla="*/ 166 w 209"/>
              <a:gd name="T63" fmla="*/ 242 h 280"/>
              <a:gd name="T64" fmla="*/ 165 w 209"/>
              <a:gd name="T65" fmla="*/ 245 h 280"/>
              <a:gd name="T66" fmla="*/ 147 w 209"/>
              <a:gd name="T67" fmla="*/ 245 h 280"/>
              <a:gd name="T68" fmla="*/ 134 w 209"/>
              <a:gd name="T69" fmla="*/ 204 h 280"/>
              <a:gd name="T70" fmla="*/ 113 w 209"/>
              <a:gd name="T71" fmla="*/ 194 h 280"/>
              <a:gd name="T72" fmla="*/ 113 w 209"/>
              <a:gd name="T73" fmla="*/ 122 h 280"/>
              <a:gd name="T74" fmla="*/ 142 w 209"/>
              <a:gd name="T75" fmla="*/ 109 h 280"/>
              <a:gd name="T76" fmla="*/ 158 w 209"/>
              <a:gd name="T77" fmla="*/ 88 h 280"/>
              <a:gd name="T78" fmla="*/ 51 w 209"/>
              <a:gd name="T79" fmla="*/ 88 h 280"/>
              <a:gd name="T80" fmla="*/ 67 w 209"/>
              <a:gd name="T81" fmla="*/ 109 h 280"/>
              <a:gd name="T82" fmla="*/ 96 w 209"/>
              <a:gd name="T83" fmla="*/ 122 h 280"/>
              <a:gd name="T84" fmla="*/ 96 w 209"/>
              <a:gd name="T85" fmla="*/ 194 h 280"/>
              <a:gd name="T86" fmla="*/ 75 w 209"/>
              <a:gd name="T87" fmla="*/ 204 h 280"/>
              <a:gd name="T88" fmla="*/ 62 w 209"/>
              <a:gd name="T89" fmla="*/ 245 h 280"/>
              <a:gd name="T90" fmla="*/ 44 w 209"/>
              <a:gd name="T91" fmla="*/ 245 h 280"/>
              <a:gd name="T92" fmla="*/ 43 w 209"/>
              <a:gd name="T93" fmla="*/ 242 h 280"/>
              <a:gd name="T94" fmla="*/ 64 w 209"/>
              <a:gd name="T95" fmla="*/ 163 h 280"/>
              <a:gd name="T96" fmla="*/ 87 w 209"/>
              <a:gd name="T97" fmla="*/ 151 h 280"/>
              <a:gd name="T98" fmla="*/ 87 w 209"/>
              <a:gd name="T99" fmla="*/ 129 h 280"/>
              <a:gd name="T100" fmla="*/ 64 w 209"/>
              <a:gd name="T101" fmla="*/ 117 h 280"/>
              <a:gd name="T102" fmla="*/ 43 w 209"/>
              <a:gd name="T103" fmla="*/ 39 h 280"/>
              <a:gd name="T104" fmla="*/ 44 w 209"/>
              <a:gd name="T105" fmla="*/ 35 h 280"/>
              <a:gd name="T106" fmla="*/ 165 w 209"/>
              <a:gd name="T107" fmla="*/ 35 h 280"/>
              <a:gd name="T108" fmla="*/ 166 w 209"/>
              <a:gd name="T109" fmla="*/ 39 h 280"/>
              <a:gd name="T110" fmla="*/ 145 w 209"/>
              <a:gd name="T111" fmla="*/ 11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09" h="280">
                <a:moveTo>
                  <a:pt x="192" y="18"/>
                </a:moveTo>
                <a:cubicBezTo>
                  <a:pt x="209" y="18"/>
                  <a:pt x="209" y="18"/>
                  <a:pt x="209" y="18"/>
                </a:cubicBezTo>
                <a:cubicBezTo>
                  <a:pt x="209" y="0"/>
                  <a:pt x="209" y="0"/>
                  <a:pt x="209" y="0"/>
                </a:cubicBezTo>
                <a:cubicBezTo>
                  <a:pt x="0" y="0"/>
                  <a:pt x="0" y="0"/>
                  <a:pt x="0" y="0"/>
                </a:cubicBezTo>
                <a:cubicBezTo>
                  <a:pt x="0" y="18"/>
                  <a:pt x="0" y="18"/>
                  <a:pt x="0" y="18"/>
                </a:cubicBezTo>
                <a:cubicBezTo>
                  <a:pt x="17" y="18"/>
                  <a:pt x="17" y="18"/>
                  <a:pt x="17" y="18"/>
                </a:cubicBezTo>
                <a:cubicBezTo>
                  <a:pt x="17" y="35"/>
                  <a:pt x="17" y="35"/>
                  <a:pt x="17" y="35"/>
                </a:cubicBezTo>
                <a:cubicBezTo>
                  <a:pt x="25" y="35"/>
                  <a:pt x="25" y="35"/>
                  <a:pt x="25" y="35"/>
                </a:cubicBezTo>
                <a:cubicBezTo>
                  <a:pt x="13" y="70"/>
                  <a:pt x="24" y="109"/>
                  <a:pt x="53" y="131"/>
                </a:cubicBezTo>
                <a:cubicBezTo>
                  <a:pt x="58" y="135"/>
                  <a:pt x="62" y="138"/>
                  <a:pt x="67" y="140"/>
                </a:cubicBezTo>
                <a:cubicBezTo>
                  <a:pt x="62" y="143"/>
                  <a:pt x="58" y="145"/>
                  <a:pt x="53" y="149"/>
                </a:cubicBezTo>
                <a:cubicBezTo>
                  <a:pt x="24" y="171"/>
                  <a:pt x="13" y="211"/>
                  <a:pt x="25" y="245"/>
                </a:cubicBezTo>
                <a:cubicBezTo>
                  <a:pt x="17" y="245"/>
                  <a:pt x="17" y="245"/>
                  <a:pt x="17" y="245"/>
                </a:cubicBezTo>
                <a:cubicBezTo>
                  <a:pt x="17" y="263"/>
                  <a:pt x="17" y="263"/>
                  <a:pt x="17" y="263"/>
                </a:cubicBezTo>
                <a:cubicBezTo>
                  <a:pt x="0" y="263"/>
                  <a:pt x="0" y="263"/>
                  <a:pt x="0" y="263"/>
                </a:cubicBezTo>
                <a:cubicBezTo>
                  <a:pt x="0" y="280"/>
                  <a:pt x="0" y="280"/>
                  <a:pt x="0" y="280"/>
                </a:cubicBezTo>
                <a:cubicBezTo>
                  <a:pt x="209" y="280"/>
                  <a:pt x="209" y="280"/>
                  <a:pt x="209" y="280"/>
                </a:cubicBezTo>
                <a:cubicBezTo>
                  <a:pt x="209" y="263"/>
                  <a:pt x="209" y="263"/>
                  <a:pt x="209" y="263"/>
                </a:cubicBezTo>
                <a:cubicBezTo>
                  <a:pt x="192" y="263"/>
                  <a:pt x="192" y="263"/>
                  <a:pt x="192" y="263"/>
                </a:cubicBezTo>
                <a:cubicBezTo>
                  <a:pt x="192" y="245"/>
                  <a:pt x="192" y="245"/>
                  <a:pt x="192" y="245"/>
                </a:cubicBezTo>
                <a:cubicBezTo>
                  <a:pt x="184" y="245"/>
                  <a:pt x="184" y="245"/>
                  <a:pt x="184" y="245"/>
                </a:cubicBezTo>
                <a:cubicBezTo>
                  <a:pt x="196" y="211"/>
                  <a:pt x="185" y="171"/>
                  <a:pt x="156" y="149"/>
                </a:cubicBezTo>
                <a:cubicBezTo>
                  <a:pt x="151" y="145"/>
                  <a:pt x="147" y="143"/>
                  <a:pt x="141" y="140"/>
                </a:cubicBezTo>
                <a:cubicBezTo>
                  <a:pt x="147" y="138"/>
                  <a:pt x="151" y="135"/>
                  <a:pt x="156" y="131"/>
                </a:cubicBezTo>
                <a:cubicBezTo>
                  <a:pt x="185" y="109"/>
                  <a:pt x="196" y="70"/>
                  <a:pt x="184" y="35"/>
                </a:cubicBezTo>
                <a:cubicBezTo>
                  <a:pt x="192" y="35"/>
                  <a:pt x="192" y="35"/>
                  <a:pt x="192" y="35"/>
                </a:cubicBezTo>
                <a:lnTo>
                  <a:pt x="192" y="18"/>
                </a:lnTo>
                <a:close/>
                <a:moveTo>
                  <a:pt x="145" y="117"/>
                </a:moveTo>
                <a:cubicBezTo>
                  <a:pt x="138" y="123"/>
                  <a:pt x="130" y="127"/>
                  <a:pt x="122" y="129"/>
                </a:cubicBezTo>
                <a:cubicBezTo>
                  <a:pt x="122" y="151"/>
                  <a:pt x="122" y="151"/>
                  <a:pt x="122" y="151"/>
                </a:cubicBezTo>
                <a:cubicBezTo>
                  <a:pt x="130" y="154"/>
                  <a:pt x="138" y="157"/>
                  <a:pt x="145" y="163"/>
                </a:cubicBezTo>
                <a:cubicBezTo>
                  <a:pt x="169" y="181"/>
                  <a:pt x="178" y="214"/>
                  <a:pt x="166" y="242"/>
                </a:cubicBezTo>
                <a:cubicBezTo>
                  <a:pt x="165" y="245"/>
                  <a:pt x="165" y="245"/>
                  <a:pt x="165" y="245"/>
                </a:cubicBezTo>
                <a:cubicBezTo>
                  <a:pt x="147" y="245"/>
                  <a:pt x="147" y="245"/>
                  <a:pt x="147" y="245"/>
                </a:cubicBezTo>
                <a:cubicBezTo>
                  <a:pt x="150" y="230"/>
                  <a:pt x="146" y="215"/>
                  <a:pt x="134" y="204"/>
                </a:cubicBezTo>
                <a:cubicBezTo>
                  <a:pt x="128" y="198"/>
                  <a:pt x="121" y="195"/>
                  <a:pt x="113" y="194"/>
                </a:cubicBezTo>
                <a:cubicBezTo>
                  <a:pt x="113" y="122"/>
                  <a:pt x="113" y="122"/>
                  <a:pt x="113" y="122"/>
                </a:cubicBezTo>
                <a:cubicBezTo>
                  <a:pt x="124" y="120"/>
                  <a:pt x="134" y="116"/>
                  <a:pt x="142" y="109"/>
                </a:cubicBezTo>
                <a:cubicBezTo>
                  <a:pt x="149" y="103"/>
                  <a:pt x="155" y="96"/>
                  <a:pt x="158" y="88"/>
                </a:cubicBezTo>
                <a:cubicBezTo>
                  <a:pt x="51" y="88"/>
                  <a:pt x="51" y="88"/>
                  <a:pt x="51" y="88"/>
                </a:cubicBezTo>
                <a:cubicBezTo>
                  <a:pt x="54" y="96"/>
                  <a:pt x="60" y="103"/>
                  <a:pt x="67" y="109"/>
                </a:cubicBezTo>
                <a:cubicBezTo>
                  <a:pt x="75" y="116"/>
                  <a:pt x="85" y="120"/>
                  <a:pt x="96" y="122"/>
                </a:cubicBezTo>
                <a:cubicBezTo>
                  <a:pt x="96" y="194"/>
                  <a:pt x="96" y="194"/>
                  <a:pt x="96" y="194"/>
                </a:cubicBezTo>
                <a:cubicBezTo>
                  <a:pt x="88" y="195"/>
                  <a:pt x="81" y="198"/>
                  <a:pt x="75" y="204"/>
                </a:cubicBezTo>
                <a:cubicBezTo>
                  <a:pt x="63" y="215"/>
                  <a:pt x="59" y="230"/>
                  <a:pt x="62" y="245"/>
                </a:cubicBezTo>
                <a:cubicBezTo>
                  <a:pt x="44" y="245"/>
                  <a:pt x="44" y="245"/>
                  <a:pt x="44" y="245"/>
                </a:cubicBezTo>
                <a:cubicBezTo>
                  <a:pt x="43" y="242"/>
                  <a:pt x="43" y="242"/>
                  <a:pt x="43" y="242"/>
                </a:cubicBezTo>
                <a:cubicBezTo>
                  <a:pt x="31" y="214"/>
                  <a:pt x="40" y="181"/>
                  <a:pt x="64" y="163"/>
                </a:cubicBezTo>
                <a:cubicBezTo>
                  <a:pt x="71" y="157"/>
                  <a:pt x="79" y="154"/>
                  <a:pt x="87" y="151"/>
                </a:cubicBezTo>
                <a:cubicBezTo>
                  <a:pt x="87" y="129"/>
                  <a:pt x="87" y="129"/>
                  <a:pt x="87" y="129"/>
                </a:cubicBezTo>
                <a:cubicBezTo>
                  <a:pt x="79" y="127"/>
                  <a:pt x="71" y="123"/>
                  <a:pt x="64" y="117"/>
                </a:cubicBezTo>
                <a:cubicBezTo>
                  <a:pt x="40" y="99"/>
                  <a:pt x="31" y="67"/>
                  <a:pt x="43" y="39"/>
                </a:cubicBezTo>
                <a:cubicBezTo>
                  <a:pt x="44" y="35"/>
                  <a:pt x="44" y="35"/>
                  <a:pt x="44" y="35"/>
                </a:cubicBezTo>
                <a:cubicBezTo>
                  <a:pt x="165" y="35"/>
                  <a:pt x="165" y="35"/>
                  <a:pt x="165" y="35"/>
                </a:cubicBezTo>
                <a:cubicBezTo>
                  <a:pt x="166" y="39"/>
                  <a:pt x="166" y="39"/>
                  <a:pt x="166" y="39"/>
                </a:cubicBezTo>
                <a:cubicBezTo>
                  <a:pt x="178" y="67"/>
                  <a:pt x="169" y="99"/>
                  <a:pt x="145" y="117"/>
                </a:cubicBezTo>
                <a:close/>
              </a:path>
            </a:pathLst>
          </a:custGeom>
          <a:solidFill>
            <a:srgbClr val="FFFFFF"/>
          </a:solidFill>
          <a:ln>
            <a:noFill/>
          </a:ln>
        </p:spPr>
        <p:txBody>
          <a:bodyPr vert="horz" wrap="square" lIns="91440" tIns="45720" rIns="91440" bIns="45720" numCol="1" anchor="t" anchorCtr="0" compatLnSpc="1"/>
          <a:lstStyle/>
          <a:p>
            <a:endParaRPr lang="zh-CN" altLang="en-US">
              <a:latin typeface="Bebas" pitchFamily="2" charset="0"/>
              <a:ea typeface="微软雅黑" panose="020B0503020204020204" charset="-122"/>
              <a:sym typeface="Bebas" pitchFamily="2" charset="0"/>
            </a:endParaRPr>
          </a:p>
        </p:txBody>
      </p:sp>
      <p:sp>
        <p:nvSpPr>
          <p:cNvPr id="18" name="Freeform 6"/>
          <p:cNvSpPr>
            <a:spLocks noEditPoints="1"/>
          </p:cNvSpPr>
          <p:nvPr/>
        </p:nvSpPr>
        <p:spPr bwMode="auto">
          <a:xfrm>
            <a:off x="5858902" y="3890223"/>
            <a:ext cx="462810" cy="489384"/>
          </a:xfrm>
          <a:custGeom>
            <a:avLst/>
            <a:gdLst>
              <a:gd name="T0" fmla="*/ 205 w 263"/>
              <a:gd name="T1" fmla="*/ 70 h 280"/>
              <a:gd name="T2" fmla="*/ 117 w 263"/>
              <a:gd name="T3" fmla="*/ 70 h 280"/>
              <a:gd name="T4" fmla="*/ 119 w 263"/>
              <a:gd name="T5" fmla="*/ 53 h 280"/>
              <a:gd name="T6" fmla="*/ 207 w 263"/>
              <a:gd name="T7" fmla="*/ 53 h 280"/>
              <a:gd name="T8" fmla="*/ 205 w 263"/>
              <a:gd name="T9" fmla="*/ 70 h 280"/>
              <a:gd name="T10" fmla="*/ 146 w 263"/>
              <a:gd name="T11" fmla="*/ 140 h 280"/>
              <a:gd name="T12" fmla="*/ 182 w 263"/>
              <a:gd name="T13" fmla="*/ 140 h 280"/>
              <a:gd name="T14" fmla="*/ 184 w 263"/>
              <a:gd name="T15" fmla="*/ 123 h 280"/>
              <a:gd name="T16" fmla="*/ 148 w 263"/>
              <a:gd name="T17" fmla="*/ 123 h 280"/>
              <a:gd name="T18" fmla="*/ 146 w 263"/>
              <a:gd name="T19" fmla="*/ 140 h 280"/>
              <a:gd name="T20" fmla="*/ 263 w 263"/>
              <a:gd name="T21" fmla="*/ 0 h 280"/>
              <a:gd name="T22" fmla="*/ 245 w 263"/>
              <a:gd name="T23" fmla="*/ 237 h 280"/>
              <a:gd name="T24" fmla="*/ 201 w 263"/>
              <a:gd name="T25" fmla="*/ 280 h 280"/>
              <a:gd name="T26" fmla="*/ 44 w 263"/>
              <a:gd name="T27" fmla="*/ 280 h 280"/>
              <a:gd name="T28" fmla="*/ 0 w 263"/>
              <a:gd name="T29" fmla="*/ 236 h 280"/>
              <a:gd name="T30" fmla="*/ 0 w 263"/>
              <a:gd name="T31" fmla="*/ 193 h 280"/>
              <a:gd name="T32" fmla="*/ 54 w 263"/>
              <a:gd name="T33" fmla="*/ 193 h 280"/>
              <a:gd name="T34" fmla="*/ 71 w 263"/>
              <a:gd name="T35" fmla="*/ 0 h 280"/>
              <a:gd name="T36" fmla="*/ 263 w 263"/>
              <a:gd name="T37" fmla="*/ 0 h 280"/>
              <a:gd name="T38" fmla="*/ 166 w 263"/>
              <a:gd name="T39" fmla="*/ 263 h 280"/>
              <a:gd name="T40" fmla="*/ 158 w 263"/>
              <a:gd name="T41" fmla="*/ 236 h 280"/>
              <a:gd name="T42" fmla="*/ 158 w 263"/>
              <a:gd name="T43" fmla="*/ 210 h 280"/>
              <a:gd name="T44" fmla="*/ 18 w 263"/>
              <a:gd name="T45" fmla="*/ 210 h 280"/>
              <a:gd name="T46" fmla="*/ 18 w 263"/>
              <a:gd name="T47" fmla="*/ 236 h 280"/>
              <a:gd name="T48" fmla="*/ 44 w 263"/>
              <a:gd name="T49" fmla="*/ 263 h 280"/>
              <a:gd name="T50" fmla="*/ 166 w 263"/>
              <a:gd name="T51" fmla="*/ 263 h 280"/>
              <a:gd name="T52" fmla="*/ 244 w 263"/>
              <a:gd name="T53" fmla="*/ 18 h 280"/>
              <a:gd name="T54" fmla="*/ 87 w 263"/>
              <a:gd name="T55" fmla="*/ 18 h 280"/>
              <a:gd name="T56" fmla="*/ 71 w 263"/>
              <a:gd name="T57" fmla="*/ 193 h 280"/>
              <a:gd name="T58" fmla="*/ 175 w 263"/>
              <a:gd name="T59" fmla="*/ 193 h 280"/>
              <a:gd name="T60" fmla="*/ 175 w 263"/>
              <a:gd name="T61" fmla="*/ 236 h 280"/>
              <a:gd name="T62" fmla="*/ 201 w 263"/>
              <a:gd name="T63" fmla="*/ 263 h 280"/>
              <a:gd name="T64" fmla="*/ 228 w 263"/>
              <a:gd name="T65" fmla="*/ 236 h 280"/>
              <a:gd name="T66" fmla="*/ 244 w 263"/>
              <a:gd name="T67" fmla="*/ 18 h 280"/>
              <a:gd name="T68" fmla="*/ 131 w 263"/>
              <a:gd name="T69" fmla="*/ 123 h 280"/>
              <a:gd name="T70" fmla="*/ 113 w 263"/>
              <a:gd name="T71" fmla="*/ 123 h 280"/>
              <a:gd name="T72" fmla="*/ 111 w 263"/>
              <a:gd name="T73" fmla="*/ 140 h 280"/>
              <a:gd name="T74" fmla="*/ 130 w 263"/>
              <a:gd name="T75" fmla="*/ 140 h 280"/>
              <a:gd name="T76" fmla="*/ 131 w 263"/>
              <a:gd name="T77" fmla="*/ 123 h 280"/>
              <a:gd name="T78" fmla="*/ 203 w 263"/>
              <a:gd name="T79" fmla="*/ 105 h 280"/>
              <a:gd name="T80" fmla="*/ 204 w 263"/>
              <a:gd name="T81" fmla="*/ 88 h 280"/>
              <a:gd name="T82" fmla="*/ 116 w 263"/>
              <a:gd name="T83" fmla="*/ 88 h 280"/>
              <a:gd name="T84" fmla="*/ 114 w 263"/>
              <a:gd name="T85" fmla="*/ 105 h 280"/>
              <a:gd name="T86" fmla="*/ 203 w 263"/>
              <a:gd name="T87" fmla="*/ 105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3" h="280">
                <a:moveTo>
                  <a:pt x="205" y="70"/>
                </a:moveTo>
                <a:cubicBezTo>
                  <a:pt x="117" y="70"/>
                  <a:pt x="117" y="70"/>
                  <a:pt x="117" y="70"/>
                </a:cubicBezTo>
                <a:cubicBezTo>
                  <a:pt x="119" y="53"/>
                  <a:pt x="119" y="53"/>
                  <a:pt x="119" y="53"/>
                </a:cubicBezTo>
                <a:cubicBezTo>
                  <a:pt x="207" y="53"/>
                  <a:pt x="207" y="53"/>
                  <a:pt x="207" y="53"/>
                </a:cubicBezTo>
                <a:lnTo>
                  <a:pt x="205" y="70"/>
                </a:lnTo>
                <a:close/>
                <a:moveTo>
                  <a:pt x="146" y="140"/>
                </a:moveTo>
                <a:cubicBezTo>
                  <a:pt x="182" y="140"/>
                  <a:pt x="182" y="140"/>
                  <a:pt x="182" y="140"/>
                </a:cubicBezTo>
                <a:cubicBezTo>
                  <a:pt x="184" y="123"/>
                  <a:pt x="184" y="123"/>
                  <a:pt x="184" y="123"/>
                </a:cubicBezTo>
                <a:cubicBezTo>
                  <a:pt x="148" y="123"/>
                  <a:pt x="148" y="123"/>
                  <a:pt x="148" y="123"/>
                </a:cubicBezTo>
                <a:lnTo>
                  <a:pt x="146" y="140"/>
                </a:lnTo>
                <a:close/>
                <a:moveTo>
                  <a:pt x="263" y="0"/>
                </a:moveTo>
                <a:cubicBezTo>
                  <a:pt x="245" y="237"/>
                  <a:pt x="245" y="237"/>
                  <a:pt x="245" y="237"/>
                </a:cubicBezTo>
                <a:cubicBezTo>
                  <a:pt x="245" y="261"/>
                  <a:pt x="226" y="280"/>
                  <a:pt x="201" y="280"/>
                </a:cubicBezTo>
                <a:cubicBezTo>
                  <a:pt x="44" y="280"/>
                  <a:pt x="44" y="280"/>
                  <a:pt x="44" y="280"/>
                </a:cubicBezTo>
                <a:cubicBezTo>
                  <a:pt x="20" y="280"/>
                  <a:pt x="0" y="261"/>
                  <a:pt x="0" y="236"/>
                </a:cubicBezTo>
                <a:cubicBezTo>
                  <a:pt x="0" y="193"/>
                  <a:pt x="0" y="193"/>
                  <a:pt x="0" y="193"/>
                </a:cubicBezTo>
                <a:cubicBezTo>
                  <a:pt x="54" y="193"/>
                  <a:pt x="54" y="193"/>
                  <a:pt x="54" y="193"/>
                </a:cubicBezTo>
                <a:cubicBezTo>
                  <a:pt x="71" y="0"/>
                  <a:pt x="71" y="0"/>
                  <a:pt x="71" y="0"/>
                </a:cubicBezTo>
                <a:lnTo>
                  <a:pt x="263" y="0"/>
                </a:lnTo>
                <a:close/>
                <a:moveTo>
                  <a:pt x="166" y="263"/>
                </a:moveTo>
                <a:cubicBezTo>
                  <a:pt x="161" y="255"/>
                  <a:pt x="158" y="246"/>
                  <a:pt x="158" y="236"/>
                </a:cubicBezTo>
                <a:cubicBezTo>
                  <a:pt x="158" y="210"/>
                  <a:pt x="158" y="210"/>
                  <a:pt x="158" y="210"/>
                </a:cubicBezTo>
                <a:cubicBezTo>
                  <a:pt x="18" y="210"/>
                  <a:pt x="18" y="210"/>
                  <a:pt x="18" y="210"/>
                </a:cubicBezTo>
                <a:cubicBezTo>
                  <a:pt x="18" y="236"/>
                  <a:pt x="18" y="236"/>
                  <a:pt x="18" y="236"/>
                </a:cubicBezTo>
                <a:cubicBezTo>
                  <a:pt x="18" y="251"/>
                  <a:pt x="30" y="263"/>
                  <a:pt x="44" y="263"/>
                </a:cubicBezTo>
                <a:lnTo>
                  <a:pt x="166" y="263"/>
                </a:lnTo>
                <a:close/>
                <a:moveTo>
                  <a:pt x="244" y="18"/>
                </a:moveTo>
                <a:cubicBezTo>
                  <a:pt x="87" y="18"/>
                  <a:pt x="87" y="18"/>
                  <a:pt x="87" y="18"/>
                </a:cubicBezTo>
                <a:cubicBezTo>
                  <a:pt x="71" y="193"/>
                  <a:pt x="71" y="193"/>
                  <a:pt x="71" y="193"/>
                </a:cubicBezTo>
                <a:cubicBezTo>
                  <a:pt x="175" y="193"/>
                  <a:pt x="175" y="193"/>
                  <a:pt x="175" y="193"/>
                </a:cubicBezTo>
                <a:cubicBezTo>
                  <a:pt x="175" y="236"/>
                  <a:pt x="175" y="236"/>
                  <a:pt x="175" y="236"/>
                </a:cubicBezTo>
                <a:cubicBezTo>
                  <a:pt x="175" y="251"/>
                  <a:pt x="187" y="263"/>
                  <a:pt x="201" y="263"/>
                </a:cubicBezTo>
                <a:cubicBezTo>
                  <a:pt x="216" y="263"/>
                  <a:pt x="228" y="251"/>
                  <a:pt x="228" y="236"/>
                </a:cubicBezTo>
                <a:lnTo>
                  <a:pt x="244" y="18"/>
                </a:lnTo>
                <a:close/>
                <a:moveTo>
                  <a:pt x="131" y="123"/>
                </a:moveTo>
                <a:cubicBezTo>
                  <a:pt x="113" y="123"/>
                  <a:pt x="113" y="123"/>
                  <a:pt x="113" y="123"/>
                </a:cubicBezTo>
                <a:cubicBezTo>
                  <a:pt x="111" y="140"/>
                  <a:pt x="111" y="140"/>
                  <a:pt x="111" y="140"/>
                </a:cubicBezTo>
                <a:cubicBezTo>
                  <a:pt x="130" y="140"/>
                  <a:pt x="130" y="140"/>
                  <a:pt x="130" y="140"/>
                </a:cubicBezTo>
                <a:lnTo>
                  <a:pt x="131" y="123"/>
                </a:lnTo>
                <a:close/>
                <a:moveTo>
                  <a:pt x="203" y="105"/>
                </a:moveTo>
                <a:cubicBezTo>
                  <a:pt x="204" y="88"/>
                  <a:pt x="204" y="88"/>
                  <a:pt x="204" y="88"/>
                </a:cubicBezTo>
                <a:cubicBezTo>
                  <a:pt x="116" y="88"/>
                  <a:pt x="116" y="88"/>
                  <a:pt x="116" y="88"/>
                </a:cubicBezTo>
                <a:cubicBezTo>
                  <a:pt x="114" y="105"/>
                  <a:pt x="114" y="105"/>
                  <a:pt x="114" y="105"/>
                </a:cubicBezTo>
                <a:cubicBezTo>
                  <a:pt x="203" y="105"/>
                  <a:pt x="203" y="105"/>
                  <a:pt x="203" y="105"/>
                </a:cubicBezTo>
                <a:close/>
              </a:path>
            </a:pathLst>
          </a:custGeom>
          <a:solidFill>
            <a:srgbClr val="FFFFFF"/>
          </a:solidFill>
          <a:ln>
            <a:noFill/>
          </a:ln>
        </p:spPr>
        <p:txBody>
          <a:bodyPr vert="horz" wrap="square" lIns="91440" tIns="45720" rIns="91440" bIns="45720" numCol="1" anchor="t" anchorCtr="0" compatLnSpc="1"/>
          <a:lstStyle/>
          <a:p>
            <a:endParaRPr lang="zh-CN" altLang="en-US">
              <a:latin typeface="Bebas" pitchFamily="2" charset="0"/>
              <a:ea typeface="微软雅黑" panose="020B0503020204020204" charset="-122"/>
              <a:sym typeface="Bebas" pitchFamily="2" charset="0"/>
            </a:endParaRPr>
          </a:p>
        </p:txBody>
      </p:sp>
      <p:sp>
        <p:nvSpPr>
          <p:cNvPr id="19" name="Freeform 7"/>
          <p:cNvSpPr>
            <a:spLocks noEditPoints="1"/>
          </p:cNvSpPr>
          <p:nvPr/>
        </p:nvSpPr>
        <p:spPr bwMode="auto">
          <a:xfrm>
            <a:off x="5905404" y="5247835"/>
            <a:ext cx="369806" cy="488645"/>
          </a:xfrm>
          <a:custGeom>
            <a:avLst/>
            <a:gdLst>
              <a:gd name="T0" fmla="*/ 105 w 210"/>
              <a:gd name="T1" fmla="*/ 0 h 280"/>
              <a:gd name="T2" fmla="*/ 0 w 210"/>
              <a:gd name="T3" fmla="*/ 105 h 280"/>
              <a:gd name="T4" fmla="*/ 105 w 210"/>
              <a:gd name="T5" fmla="*/ 280 h 280"/>
              <a:gd name="T6" fmla="*/ 210 w 210"/>
              <a:gd name="T7" fmla="*/ 105 h 280"/>
              <a:gd name="T8" fmla="*/ 105 w 210"/>
              <a:gd name="T9" fmla="*/ 0 h 280"/>
              <a:gd name="T10" fmla="*/ 105 w 210"/>
              <a:gd name="T11" fmla="*/ 175 h 280"/>
              <a:gd name="T12" fmla="*/ 35 w 210"/>
              <a:gd name="T13" fmla="*/ 105 h 280"/>
              <a:gd name="T14" fmla="*/ 105 w 210"/>
              <a:gd name="T15" fmla="*/ 35 h 280"/>
              <a:gd name="T16" fmla="*/ 175 w 210"/>
              <a:gd name="T17" fmla="*/ 105 h 280"/>
              <a:gd name="T18" fmla="*/ 105 w 210"/>
              <a:gd name="T19" fmla="*/ 175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0" h="280">
                <a:moveTo>
                  <a:pt x="105" y="0"/>
                </a:moveTo>
                <a:cubicBezTo>
                  <a:pt x="47" y="0"/>
                  <a:pt x="0" y="47"/>
                  <a:pt x="0" y="105"/>
                </a:cubicBezTo>
                <a:cubicBezTo>
                  <a:pt x="0" y="163"/>
                  <a:pt x="88" y="280"/>
                  <a:pt x="105" y="280"/>
                </a:cubicBezTo>
                <a:cubicBezTo>
                  <a:pt x="123" y="280"/>
                  <a:pt x="210" y="163"/>
                  <a:pt x="210" y="105"/>
                </a:cubicBezTo>
                <a:cubicBezTo>
                  <a:pt x="210" y="47"/>
                  <a:pt x="163" y="0"/>
                  <a:pt x="105" y="0"/>
                </a:cubicBezTo>
                <a:close/>
                <a:moveTo>
                  <a:pt x="105" y="175"/>
                </a:moveTo>
                <a:cubicBezTo>
                  <a:pt x="67" y="175"/>
                  <a:pt x="35" y="143"/>
                  <a:pt x="35" y="105"/>
                </a:cubicBezTo>
                <a:cubicBezTo>
                  <a:pt x="35" y="66"/>
                  <a:pt x="67" y="35"/>
                  <a:pt x="105" y="35"/>
                </a:cubicBezTo>
                <a:cubicBezTo>
                  <a:pt x="144" y="35"/>
                  <a:pt x="175" y="66"/>
                  <a:pt x="175" y="105"/>
                </a:cubicBezTo>
                <a:cubicBezTo>
                  <a:pt x="175" y="143"/>
                  <a:pt x="144" y="175"/>
                  <a:pt x="105" y="175"/>
                </a:cubicBezTo>
                <a:close/>
              </a:path>
            </a:pathLst>
          </a:custGeom>
          <a:solidFill>
            <a:srgbClr val="FFFFFF"/>
          </a:solidFill>
          <a:ln>
            <a:noFill/>
          </a:ln>
        </p:spPr>
        <p:txBody>
          <a:bodyPr vert="horz" wrap="square" lIns="91440" tIns="45720" rIns="91440" bIns="45720" numCol="1" anchor="t" anchorCtr="0" compatLnSpc="1"/>
          <a:lstStyle/>
          <a:p>
            <a:endParaRPr lang="zh-CN" altLang="en-US">
              <a:latin typeface="Bebas" pitchFamily="2" charset="0"/>
              <a:ea typeface="微软雅黑" panose="020B0503020204020204" charset="-122"/>
              <a:sym typeface="Bebas" pitchFamily="2" charset="0"/>
            </a:endParaRPr>
          </a:p>
        </p:txBody>
      </p:sp>
      <p:sp>
        <p:nvSpPr>
          <p:cNvPr id="20" name="文本框 19"/>
          <p:cNvSpPr txBox="1"/>
          <p:nvPr/>
        </p:nvSpPr>
        <p:spPr>
          <a:xfrm>
            <a:off x="1501287" y="2222724"/>
            <a:ext cx="1325880" cy="368300"/>
          </a:xfrm>
          <a:prstGeom prst="rect">
            <a:avLst/>
          </a:prstGeom>
          <a:noFill/>
          <a:effectLst/>
        </p:spPr>
        <p:txBody>
          <a:bodyPr wrap="none" rtlCol="0" anchor="ctr">
            <a:spAutoFit/>
          </a:bodyPr>
          <a:lstStyle>
            <a:defPPr>
              <a:defRPr lang="zh-CN"/>
            </a:defPPr>
            <a:lvl1pPr algn="ctr">
              <a:defRPr sz="1600" b="1">
                <a:gradFill>
                  <a:gsLst>
                    <a:gs pos="0">
                      <a:srgbClr val="FFC9C3"/>
                    </a:gs>
                    <a:gs pos="100000">
                      <a:srgbClr val="FFF6F5"/>
                    </a:gs>
                  </a:gsLst>
                  <a:lin ang="16200000" scaled="0"/>
                </a:gradFill>
                <a:effectLst>
                  <a:outerShdw blurRad="101600" dist="63500" dir="5400000" algn="ctr" rotWithShape="0">
                    <a:srgbClr val="BE1414">
                      <a:alpha val="62000"/>
                    </a:srgbClr>
                  </a:outerShdw>
                </a:effectLst>
                <a:latin typeface="微软雅黑" panose="020B0503020204020204" charset="-122"/>
                <a:ea typeface="微软雅黑" panose="020B0503020204020204" charset="-122"/>
              </a:defRPr>
            </a:lvl1pPr>
          </a:lstStyle>
          <a:p>
            <a:pPr algn="l"/>
            <a:r>
              <a:rPr lang="zh-CN" altLang="en-US" sz="1800" dirty="0">
                <a:solidFill>
                  <a:srgbClr val="124062"/>
                </a:solidFill>
                <a:effectLst/>
                <a:latin typeface="Bebas" pitchFamily="2" charset="0"/>
                <a:sym typeface="Bebas" pitchFamily="2" charset="0"/>
              </a:rPr>
              <a:t>自营服务类</a:t>
            </a:r>
            <a:endParaRPr lang="zh-CN" altLang="en-US" sz="1800" dirty="0">
              <a:solidFill>
                <a:srgbClr val="124062"/>
              </a:solidFill>
              <a:effectLst/>
              <a:latin typeface="Bebas" pitchFamily="2" charset="0"/>
              <a:sym typeface="Bebas" pitchFamily="2" charset="0"/>
            </a:endParaRPr>
          </a:p>
        </p:txBody>
      </p:sp>
      <p:sp>
        <p:nvSpPr>
          <p:cNvPr id="21" name="TextBox 11"/>
          <p:cNvSpPr txBox="1"/>
          <p:nvPr/>
        </p:nvSpPr>
        <p:spPr>
          <a:xfrm>
            <a:off x="1501140" y="2618740"/>
            <a:ext cx="3257550" cy="650240"/>
          </a:xfrm>
          <a:prstGeom prst="rect">
            <a:avLst/>
          </a:prstGeom>
          <a:noFill/>
        </p:spPr>
        <p:txBody>
          <a:bodyPr wrap="square" rtlCol="0">
            <a:spAutoFit/>
          </a:bodyPr>
          <a:lstStyle/>
          <a:p>
            <a:pPr algn="just">
              <a:lnSpc>
                <a:spcPct val="130000"/>
              </a:lnSpc>
            </a:pPr>
            <a:r>
              <a:rPr lang="zh-CN" altLang="en-US" sz="1400">
                <a:solidFill>
                  <a:schemeClr val="tx1">
                    <a:lumMod val="65000"/>
                    <a:lumOff val="35000"/>
                  </a:schemeClr>
                </a:solidFill>
                <a:latin typeface="Bebas" pitchFamily="2" charset="0"/>
                <a:ea typeface="微软雅黑" panose="020B0503020204020204" charset="-122"/>
                <a:sym typeface="Bebas" pitchFamily="2" charset="0"/>
              </a:rPr>
              <a:t>知识产权、财税服务、八戒金融、</a:t>
            </a:r>
            <a:endParaRPr lang="zh-CN" altLang="en-US" sz="1400">
              <a:solidFill>
                <a:schemeClr val="tx1">
                  <a:lumMod val="65000"/>
                  <a:lumOff val="35000"/>
                </a:schemeClr>
              </a:solidFill>
              <a:latin typeface="Bebas" pitchFamily="2" charset="0"/>
              <a:ea typeface="微软雅黑" panose="020B0503020204020204" charset="-122"/>
              <a:sym typeface="Bebas" pitchFamily="2" charset="0"/>
            </a:endParaRPr>
          </a:p>
          <a:p>
            <a:pPr algn="just">
              <a:lnSpc>
                <a:spcPct val="130000"/>
              </a:lnSpc>
            </a:pPr>
            <a:r>
              <a:rPr lang="zh-CN" altLang="en-US" sz="1400">
                <a:solidFill>
                  <a:schemeClr val="tx1">
                    <a:lumMod val="65000"/>
                    <a:lumOff val="35000"/>
                  </a:schemeClr>
                </a:solidFill>
                <a:latin typeface="Bebas" pitchFamily="2" charset="0"/>
                <a:ea typeface="微软雅黑" panose="020B0503020204020204" charset="-122"/>
                <a:sym typeface="Bebas" pitchFamily="2" charset="0"/>
              </a:rPr>
              <a:t>科技服务</a:t>
            </a:r>
            <a:endParaRPr lang="zh-CN" altLang="en-US" sz="1400" dirty="0">
              <a:solidFill>
                <a:schemeClr val="tx1">
                  <a:lumMod val="65000"/>
                  <a:lumOff val="35000"/>
                </a:schemeClr>
              </a:solidFill>
              <a:latin typeface="Bebas" pitchFamily="2" charset="0"/>
              <a:ea typeface="微软雅黑" panose="020B0503020204020204" charset="-122"/>
              <a:sym typeface="Bebas" pitchFamily="2" charset="0"/>
            </a:endParaRPr>
          </a:p>
        </p:txBody>
      </p:sp>
      <p:sp>
        <p:nvSpPr>
          <p:cNvPr id="22" name="文本框 21"/>
          <p:cNvSpPr txBox="1"/>
          <p:nvPr/>
        </p:nvSpPr>
        <p:spPr>
          <a:xfrm>
            <a:off x="7181592" y="3553073"/>
            <a:ext cx="1783080" cy="368300"/>
          </a:xfrm>
          <a:prstGeom prst="rect">
            <a:avLst/>
          </a:prstGeom>
          <a:noFill/>
          <a:effectLst/>
        </p:spPr>
        <p:txBody>
          <a:bodyPr wrap="none" rtlCol="0" anchor="ctr">
            <a:spAutoFit/>
          </a:bodyPr>
          <a:lstStyle>
            <a:defPPr>
              <a:defRPr lang="zh-CN"/>
            </a:defPPr>
            <a:lvl1pPr algn="ctr">
              <a:defRPr sz="1600" b="1">
                <a:gradFill>
                  <a:gsLst>
                    <a:gs pos="0">
                      <a:srgbClr val="FFC9C3"/>
                    </a:gs>
                    <a:gs pos="100000">
                      <a:srgbClr val="FFF6F5"/>
                    </a:gs>
                  </a:gsLst>
                  <a:lin ang="16200000" scaled="0"/>
                </a:gradFill>
                <a:effectLst>
                  <a:outerShdw blurRad="101600" dist="63500" dir="5400000" algn="ctr" rotWithShape="0">
                    <a:srgbClr val="BE1414">
                      <a:alpha val="62000"/>
                    </a:srgbClr>
                  </a:outerShdw>
                </a:effectLst>
                <a:latin typeface="微软雅黑" panose="020B0503020204020204" charset="-122"/>
                <a:ea typeface="微软雅黑" panose="020B0503020204020204" charset="-122"/>
              </a:defRPr>
            </a:lvl1pPr>
          </a:lstStyle>
          <a:p>
            <a:pPr algn="l"/>
            <a:r>
              <a:rPr lang="zh-CN" altLang="en-US" sz="1800" dirty="0">
                <a:solidFill>
                  <a:srgbClr val="124062"/>
                </a:solidFill>
                <a:effectLst/>
                <a:latin typeface="Bebas" pitchFamily="2" charset="0"/>
                <a:sym typeface="Bebas" pitchFamily="2" charset="0"/>
              </a:rPr>
              <a:t>按行业找人才类</a:t>
            </a:r>
            <a:endParaRPr lang="zh-CN" altLang="en-US" sz="1800" dirty="0">
              <a:solidFill>
                <a:srgbClr val="124062"/>
              </a:solidFill>
              <a:effectLst/>
              <a:latin typeface="Bebas" pitchFamily="2" charset="0"/>
              <a:sym typeface="Bebas" pitchFamily="2" charset="0"/>
            </a:endParaRPr>
          </a:p>
        </p:txBody>
      </p:sp>
      <p:sp>
        <p:nvSpPr>
          <p:cNvPr id="25" name="TextBox 11"/>
          <p:cNvSpPr txBox="1"/>
          <p:nvPr/>
        </p:nvSpPr>
        <p:spPr>
          <a:xfrm>
            <a:off x="7181850" y="3964305"/>
            <a:ext cx="3157855" cy="650240"/>
          </a:xfrm>
          <a:prstGeom prst="rect">
            <a:avLst/>
          </a:prstGeom>
          <a:noFill/>
        </p:spPr>
        <p:txBody>
          <a:bodyPr wrap="square" rtlCol="0">
            <a:spAutoFit/>
          </a:bodyPr>
          <a:lstStyle/>
          <a:p>
            <a:pPr algn="just">
              <a:lnSpc>
                <a:spcPct val="130000"/>
              </a:lnSpc>
            </a:pPr>
            <a:r>
              <a:rPr lang="zh-CN" altLang="en-US" sz="1400">
                <a:solidFill>
                  <a:schemeClr val="tx1">
                    <a:lumMod val="65000"/>
                    <a:lumOff val="35000"/>
                  </a:schemeClr>
                </a:solidFill>
                <a:latin typeface="Bebas" pitchFamily="2" charset="0"/>
                <a:ea typeface="微软雅黑" panose="020B0503020204020204" charset="-122"/>
                <a:sym typeface="Bebas" pitchFamily="2" charset="0"/>
              </a:rPr>
              <a:t>餐饮行业、休闲娱乐、食品饮料、</a:t>
            </a:r>
            <a:endParaRPr lang="zh-CN" altLang="en-US" sz="1400">
              <a:solidFill>
                <a:schemeClr val="tx1">
                  <a:lumMod val="65000"/>
                  <a:lumOff val="35000"/>
                </a:schemeClr>
              </a:solidFill>
              <a:latin typeface="Bebas" pitchFamily="2" charset="0"/>
              <a:ea typeface="微软雅黑" panose="020B0503020204020204" charset="-122"/>
              <a:sym typeface="Bebas" pitchFamily="2" charset="0"/>
            </a:endParaRPr>
          </a:p>
          <a:p>
            <a:pPr algn="just">
              <a:lnSpc>
                <a:spcPct val="130000"/>
              </a:lnSpc>
            </a:pPr>
            <a:r>
              <a:rPr lang="zh-CN" altLang="en-US" sz="1400">
                <a:solidFill>
                  <a:schemeClr val="tx1">
                    <a:lumMod val="65000"/>
                    <a:lumOff val="35000"/>
                  </a:schemeClr>
                </a:solidFill>
                <a:latin typeface="Bebas" pitchFamily="2" charset="0"/>
                <a:ea typeface="微软雅黑" panose="020B0503020204020204" charset="-122"/>
                <a:sym typeface="Bebas" pitchFamily="2" charset="0"/>
              </a:rPr>
              <a:t>全域旅游</a:t>
            </a:r>
            <a:endParaRPr lang="zh-CN" altLang="en-US" sz="1400" dirty="0">
              <a:solidFill>
                <a:schemeClr val="tx1">
                  <a:lumMod val="65000"/>
                  <a:lumOff val="35000"/>
                </a:schemeClr>
              </a:solidFill>
              <a:latin typeface="Bebas" pitchFamily="2" charset="0"/>
              <a:ea typeface="微软雅黑" panose="020B0503020204020204" charset="-122"/>
              <a:sym typeface="Bebas" pitchFamily="2" charset="0"/>
            </a:endParaRPr>
          </a:p>
        </p:txBody>
      </p:sp>
      <p:sp>
        <p:nvSpPr>
          <p:cNvPr id="26" name="文本框 25"/>
          <p:cNvSpPr txBox="1"/>
          <p:nvPr/>
        </p:nvSpPr>
        <p:spPr>
          <a:xfrm>
            <a:off x="1501287" y="4879418"/>
            <a:ext cx="1783080" cy="368300"/>
          </a:xfrm>
          <a:prstGeom prst="rect">
            <a:avLst/>
          </a:prstGeom>
          <a:noFill/>
          <a:effectLst/>
        </p:spPr>
        <p:txBody>
          <a:bodyPr wrap="none" rtlCol="0" anchor="ctr">
            <a:spAutoFit/>
          </a:bodyPr>
          <a:lstStyle>
            <a:defPPr>
              <a:defRPr lang="zh-CN"/>
            </a:defPPr>
            <a:lvl1pPr algn="ctr">
              <a:defRPr sz="1600" b="1">
                <a:gradFill>
                  <a:gsLst>
                    <a:gs pos="0">
                      <a:srgbClr val="FFC9C3"/>
                    </a:gs>
                    <a:gs pos="100000">
                      <a:srgbClr val="FFF6F5"/>
                    </a:gs>
                  </a:gsLst>
                  <a:lin ang="16200000" scaled="0"/>
                </a:gradFill>
                <a:effectLst>
                  <a:outerShdw blurRad="101600" dist="63500" dir="5400000" algn="ctr" rotWithShape="0">
                    <a:srgbClr val="BE1414">
                      <a:alpha val="62000"/>
                    </a:srgbClr>
                  </a:outerShdw>
                </a:effectLst>
                <a:latin typeface="微软雅黑" panose="020B0503020204020204" charset="-122"/>
                <a:ea typeface="微软雅黑" panose="020B0503020204020204" charset="-122"/>
              </a:defRPr>
            </a:lvl1pPr>
          </a:lstStyle>
          <a:p>
            <a:pPr algn="l"/>
            <a:r>
              <a:rPr lang="zh-CN" altLang="en-US" sz="1800" dirty="0">
                <a:solidFill>
                  <a:srgbClr val="124062"/>
                </a:solidFill>
                <a:effectLst/>
                <a:latin typeface="Bebas" pitchFamily="2" charset="0"/>
                <a:sym typeface="Bebas" pitchFamily="2" charset="0"/>
              </a:rPr>
              <a:t>按专业找人才类</a:t>
            </a:r>
            <a:endParaRPr lang="zh-CN" altLang="en-US" sz="1800" dirty="0">
              <a:solidFill>
                <a:srgbClr val="124062"/>
              </a:solidFill>
              <a:effectLst/>
              <a:latin typeface="Bebas" pitchFamily="2" charset="0"/>
              <a:sym typeface="Bebas" pitchFamily="2" charset="0"/>
            </a:endParaRPr>
          </a:p>
        </p:txBody>
      </p:sp>
      <p:sp>
        <p:nvSpPr>
          <p:cNvPr id="30" name="TextBox 11"/>
          <p:cNvSpPr txBox="1"/>
          <p:nvPr/>
        </p:nvSpPr>
        <p:spPr>
          <a:xfrm>
            <a:off x="1501140" y="5163185"/>
            <a:ext cx="3557905" cy="929640"/>
          </a:xfrm>
          <a:prstGeom prst="rect">
            <a:avLst/>
          </a:prstGeom>
          <a:noFill/>
        </p:spPr>
        <p:txBody>
          <a:bodyPr wrap="square" rtlCol="0">
            <a:spAutoFit/>
          </a:bodyPr>
          <a:lstStyle/>
          <a:p>
            <a:pPr algn="just">
              <a:lnSpc>
                <a:spcPct val="130000"/>
              </a:lnSpc>
            </a:pPr>
            <a:r>
              <a:rPr lang="zh-CN" altLang="en-US" sz="1400">
                <a:solidFill>
                  <a:schemeClr val="tx1">
                    <a:lumMod val="65000"/>
                    <a:lumOff val="35000"/>
                  </a:schemeClr>
                </a:solidFill>
                <a:latin typeface="Bebas" pitchFamily="2" charset="0"/>
                <a:ea typeface="微软雅黑" panose="020B0503020204020204" charset="-122"/>
                <a:sym typeface="Bebas" pitchFamily="2" charset="0"/>
              </a:rPr>
              <a:t>品牌设计、营销推广、网站建设、电商服务、游戏开发、软件开发、动漫影视、装修服务、工业智造、工程设计</a:t>
            </a:r>
            <a:endParaRPr lang="zh-CN" altLang="en-US" sz="1400" dirty="0">
              <a:solidFill>
                <a:schemeClr val="tx1">
                  <a:lumMod val="65000"/>
                  <a:lumOff val="35000"/>
                </a:schemeClr>
              </a:solidFill>
              <a:latin typeface="Bebas" pitchFamily="2" charset="0"/>
              <a:ea typeface="微软雅黑" panose="020B0503020204020204" charset="-122"/>
              <a:sym typeface="Bebas" pitchFamily="2"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2" presetClass="entr" presetSubtype="8" decel="10000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 calcmode="lin" valueType="num">
                                      <p:cBhvr additive="base">
                                        <p:cTn id="10" dur="1000" fill="hold"/>
                                        <p:tgtEl>
                                          <p:spTgt spid="11"/>
                                        </p:tgtEl>
                                        <p:attrNameLst>
                                          <p:attrName>ppt_x</p:attrName>
                                        </p:attrNameLst>
                                      </p:cBhvr>
                                      <p:tavLst>
                                        <p:tav tm="0">
                                          <p:val>
                                            <p:strVal val="0-#ppt_w/2"/>
                                          </p:val>
                                        </p:tav>
                                        <p:tav tm="100000">
                                          <p:val>
                                            <p:strVal val="#ppt_x"/>
                                          </p:val>
                                        </p:tav>
                                      </p:tavLst>
                                    </p:anim>
                                    <p:anim calcmode="lin" valueType="num">
                                      <p:cBhvr additive="base">
                                        <p:cTn id="11" dur="1000" fill="hold"/>
                                        <p:tgtEl>
                                          <p:spTgt spid="11"/>
                                        </p:tgtEl>
                                        <p:attrNameLst>
                                          <p:attrName>ppt_y</p:attrName>
                                        </p:attrNameLst>
                                      </p:cBhvr>
                                      <p:tavLst>
                                        <p:tav tm="0">
                                          <p:val>
                                            <p:strVal val="#ppt_y"/>
                                          </p:val>
                                        </p:tav>
                                        <p:tav tm="100000">
                                          <p:val>
                                            <p:strVal val="#ppt_y"/>
                                          </p:val>
                                        </p:tav>
                                      </p:tavLst>
                                    </p:anim>
                                  </p:childTnLst>
                                </p:cTn>
                              </p:par>
                              <p:par>
                                <p:cTn id="12" presetID="53" presetClass="entr" presetSubtype="16"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1000" fill="hold"/>
                                        <p:tgtEl>
                                          <p:spTgt spid="14"/>
                                        </p:tgtEl>
                                        <p:attrNameLst>
                                          <p:attrName>ppt_w</p:attrName>
                                        </p:attrNameLst>
                                      </p:cBhvr>
                                      <p:tavLst>
                                        <p:tav tm="0">
                                          <p:val>
                                            <p:fltVal val="0"/>
                                          </p:val>
                                        </p:tav>
                                        <p:tav tm="100000">
                                          <p:val>
                                            <p:strVal val="#ppt_w"/>
                                          </p:val>
                                        </p:tav>
                                      </p:tavLst>
                                    </p:anim>
                                    <p:anim calcmode="lin" valueType="num">
                                      <p:cBhvr>
                                        <p:cTn id="15" dur="1000" fill="hold"/>
                                        <p:tgtEl>
                                          <p:spTgt spid="14"/>
                                        </p:tgtEl>
                                        <p:attrNameLst>
                                          <p:attrName>ppt_h</p:attrName>
                                        </p:attrNameLst>
                                      </p:cBhvr>
                                      <p:tavLst>
                                        <p:tav tm="0">
                                          <p:val>
                                            <p:fltVal val="0"/>
                                          </p:val>
                                        </p:tav>
                                        <p:tav tm="100000">
                                          <p:val>
                                            <p:strVal val="#ppt_h"/>
                                          </p:val>
                                        </p:tav>
                                      </p:tavLst>
                                    </p:anim>
                                    <p:animEffect transition="in" filter="fade">
                                      <p:cBhvr>
                                        <p:cTn id="16" dur="1000"/>
                                        <p:tgtEl>
                                          <p:spTgt spid="14"/>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1000" fill="hold"/>
                                        <p:tgtEl>
                                          <p:spTgt spid="19"/>
                                        </p:tgtEl>
                                        <p:attrNameLst>
                                          <p:attrName>ppt_w</p:attrName>
                                        </p:attrNameLst>
                                      </p:cBhvr>
                                      <p:tavLst>
                                        <p:tav tm="0">
                                          <p:val>
                                            <p:fltVal val="0"/>
                                          </p:val>
                                        </p:tav>
                                        <p:tav tm="100000">
                                          <p:val>
                                            <p:strVal val="#ppt_w"/>
                                          </p:val>
                                        </p:tav>
                                      </p:tavLst>
                                    </p:anim>
                                    <p:anim calcmode="lin" valueType="num">
                                      <p:cBhvr>
                                        <p:cTn id="20" dur="1000" fill="hold"/>
                                        <p:tgtEl>
                                          <p:spTgt spid="19"/>
                                        </p:tgtEl>
                                        <p:attrNameLst>
                                          <p:attrName>ppt_h</p:attrName>
                                        </p:attrNameLst>
                                      </p:cBhvr>
                                      <p:tavLst>
                                        <p:tav tm="0">
                                          <p:val>
                                            <p:fltVal val="0"/>
                                          </p:val>
                                        </p:tav>
                                        <p:tav tm="100000">
                                          <p:val>
                                            <p:strVal val="#ppt_h"/>
                                          </p:val>
                                        </p:tav>
                                      </p:tavLst>
                                    </p:anim>
                                    <p:animEffect transition="in" filter="fade">
                                      <p:cBhvr>
                                        <p:cTn id="21" dur="1000"/>
                                        <p:tgtEl>
                                          <p:spTgt spid="19"/>
                                        </p:tgtEl>
                                      </p:cBhvr>
                                    </p:animEffect>
                                  </p:childTnLst>
                                </p:cTn>
                              </p:par>
                            </p:childTnLst>
                          </p:cTn>
                        </p:par>
                        <p:par>
                          <p:cTn id="22" fill="hold">
                            <p:stCondLst>
                              <p:cond delay="1000"/>
                            </p:stCondLst>
                            <p:childTnLst>
                              <p:par>
                                <p:cTn id="23" presetID="2" presetClass="entr" presetSubtype="4" fill="hold" grpId="0" nodeType="after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par>
                                <p:cTn id="27" presetID="53" presetClass="entr" presetSubtype="16" fill="hold" grpId="0" nodeType="withEffect">
                                  <p:stCondLst>
                                    <p:cond delay="0"/>
                                  </p:stCondLst>
                                  <p:iterate type="lt">
                                    <p:tmPct val="10000"/>
                                  </p:iterate>
                                  <p:childTnLst>
                                    <p:set>
                                      <p:cBhvr>
                                        <p:cTn id="28" dur="1" fill="hold">
                                          <p:stCondLst>
                                            <p:cond delay="0"/>
                                          </p:stCondLst>
                                        </p:cTn>
                                        <p:tgtEl>
                                          <p:spTgt spid="21"/>
                                        </p:tgtEl>
                                        <p:attrNameLst>
                                          <p:attrName>style.visibility</p:attrName>
                                        </p:attrNameLst>
                                      </p:cBhvr>
                                      <p:to>
                                        <p:strVal val="visible"/>
                                      </p:to>
                                    </p:set>
                                    <p:anim calcmode="lin" valueType="num">
                                      <p:cBhvr>
                                        <p:cTn id="29" dur="300" fill="hold"/>
                                        <p:tgtEl>
                                          <p:spTgt spid="21"/>
                                        </p:tgtEl>
                                        <p:attrNameLst>
                                          <p:attrName>ppt_w</p:attrName>
                                        </p:attrNameLst>
                                      </p:cBhvr>
                                      <p:tavLst>
                                        <p:tav tm="0">
                                          <p:val>
                                            <p:fltVal val="0"/>
                                          </p:val>
                                        </p:tav>
                                        <p:tav tm="100000">
                                          <p:val>
                                            <p:strVal val="#ppt_w"/>
                                          </p:val>
                                        </p:tav>
                                      </p:tavLst>
                                    </p:anim>
                                    <p:anim calcmode="lin" valueType="num">
                                      <p:cBhvr>
                                        <p:cTn id="30" dur="300" fill="hold"/>
                                        <p:tgtEl>
                                          <p:spTgt spid="21"/>
                                        </p:tgtEl>
                                        <p:attrNameLst>
                                          <p:attrName>ppt_h</p:attrName>
                                        </p:attrNameLst>
                                      </p:cBhvr>
                                      <p:tavLst>
                                        <p:tav tm="0">
                                          <p:val>
                                            <p:fltVal val="0"/>
                                          </p:val>
                                        </p:tav>
                                        <p:tav tm="100000">
                                          <p:val>
                                            <p:strVal val="#ppt_h"/>
                                          </p:val>
                                        </p:tav>
                                      </p:tavLst>
                                    </p:anim>
                                    <p:animEffect transition="in" filter="fade">
                                      <p:cBhvr>
                                        <p:cTn id="31" dur="300"/>
                                        <p:tgtEl>
                                          <p:spTgt spid="21"/>
                                        </p:tgtEl>
                                      </p:cBhvr>
                                    </p:animEffect>
                                  </p:childTnLst>
                                </p:cTn>
                              </p:par>
                            </p:childTnLst>
                          </p:cTn>
                        </p:par>
                        <p:par>
                          <p:cTn id="32" fill="hold">
                            <p:stCondLst>
                              <p:cond delay="1840"/>
                            </p:stCondLst>
                            <p:childTnLst>
                              <p:par>
                                <p:cTn id="33" presetID="2" presetClass="entr" presetSubtype="2" decel="10000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1000" fill="hold"/>
                                        <p:tgtEl>
                                          <p:spTgt spid="12"/>
                                        </p:tgtEl>
                                        <p:attrNameLst>
                                          <p:attrName>ppt_x</p:attrName>
                                        </p:attrNameLst>
                                      </p:cBhvr>
                                      <p:tavLst>
                                        <p:tav tm="0">
                                          <p:val>
                                            <p:strVal val="1+#ppt_w/2"/>
                                          </p:val>
                                        </p:tav>
                                        <p:tav tm="100000">
                                          <p:val>
                                            <p:strVal val="#ppt_x"/>
                                          </p:val>
                                        </p:tav>
                                      </p:tavLst>
                                    </p:anim>
                                    <p:anim calcmode="lin" valueType="num">
                                      <p:cBhvr additive="base">
                                        <p:cTn id="36" dur="1000" fill="hold"/>
                                        <p:tgtEl>
                                          <p:spTgt spid="12"/>
                                        </p:tgtEl>
                                        <p:attrNameLst>
                                          <p:attrName>ppt_y</p:attrName>
                                        </p:attrNameLst>
                                      </p:cBhvr>
                                      <p:tavLst>
                                        <p:tav tm="0">
                                          <p:val>
                                            <p:strVal val="#ppt_y"/>
                                          </p:val>
                                        </p:tav>
                                        <p:tav tm="100000">
                                          <p:val>
                                            <p:strVal val="#ppt_y"/>
                                          </p:val>
                                        </p:tav>
                                      </p:tavLst>
                                    </p:anim>
                                  </p:childTnLst>
                                </p:cTn>
                              </p:par>
                              <p:par>
                                <p:cTn id="37" presetID="53" presetClass="entr" presetSubtype="16"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p:cTn id="39" dur="1000" fill="hold"/>
                                        <p:tgtEl>
                                          <p:spTgt spid="15"/>
                                        </p:tgtEl>
                                        <p:attrNameLst>
                                          <p:attrName>ppt_w</p:attrName>
                                        </p:attrNameLst>
                                      </p:cBhvr>
                                      <p:tavLst>
                                        <p:tav tm="0">
                                          <p:val>
                                            <p:fltVal val="0"/>
                                          </p:val>
                                        </p:tav>
                                        <p:tav tm="100000">
                                          <p:val>
                                            <p:strVal val="#ppt_w"/>
                                          </p:val>
                                        </p:tav>
                                      </p:tavLst>
                                    </p:anim>
                                    <p:anim calcmode="lin" valueType="num">
                                      <p:cBhvr>
                                        <p:cTn id="40" dur="1000" fill="hold"/>
                                        <p:tgtEl>
                                          <p:spTgt spid="15"/>
                                        </p:tgtEl>
                                        <p:attrNameLst>
                                          <p:attrName>ppt_h</p:attrName>
                                        </p:attrNameLst>
                                      </p:cBhvr>
                                      <p:tavLst>
                                        <p:tav tm="0">
                                          <p:val>
                                            <p:fltVal val="0"/>
                                          </p:val>
                                        </p:tav>
                                        <p:tav tm="100000">
                                          <p:val>
                                            <p:strVal val="#ppt_h"/>
                                          </p:val>
                                        </p:tav>
                                      </p:tavLst>
                                    </p:anim>
                                    <p:animEffect transition="in" filter="fade">
                                      <p:cBhvr>
                                        <p:cTn id="41" dur="1000"/>
                                        <p:tgtEl>
                                          <p:spTgt spid="15"/>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p:cTn id="44" dur="1000" fill="hold"/>
                                        <p:tgtEl>
                                          <p:spTgt spid="18"/>
                                        </p:tgtEl>
                                        <p:attrNameLst>
                                          <p:attrName>ppt_w</p:attrName>
                                        </p:attrNameLst>
                                      </p:cBhvr>
                                      <p:tavLst>
                                        <p:tav tm="0">
                                          <p:val>
                                            <p:fltVal val="0"/>
                                          </p:val>
                                        </p:tav>
                                        <p:tav tm="100000">
                                          <p:val>
                                            <p:strVal val="#ppt_w"/>
                                          </p:val>
                                        </p:tav>
                                      </p:tavLst>
                                    </p:anim>
                                    <p:anim calcmode="lin" valueType="num">
                                      <p:cBhvr>
                                        <p:cTn id="45" dur="1000" fill="hold"/>
                                        <p:tgtEl>
                                          <p:spTgt spid="18"/>
                                        </p:tgtEl>
                                        <p:attrNameLst>
                                          <p:attrName>ppt_h</p:attrName>
                                        </p:attrNameLst>
                                      </p:cBhvr>
                                      <p:tavLst>
                                        <p:tav tm="0">
                                          <p:val>
                                            <p:fltVal val="0"/>
                                          </p:val>
                                        </p:tav>
                                        <p:tav tm="100000">
                                          <p:val>
                                            <p:strVal val="#ppt_h"/>
                                          </p:val>
                                        </p:tav>
                                      </p:tavLst>
                                    </p:anim>
                                    <p:animEffect transition="in" filter="fade">
                                      <p:cBhvr>
                                        <p:cTn id="46" dur="1000"/>
                                        <p:tgtEl>
                                          <p:spTgt spid="18"/>
                                        </p:tgtEl>
                                      </p:cBhvr>
                                    </p:animEffect>
                                  </p:childTnLst>
                                </p:cTn>
                              </p:par>
                            </p:childTnLst>
                          </p:cTn>
                        </p:par>
                        <p:par>
                          <p:cTn id="47" fill="hold">
                            <p:stCondLst>
                              <p:cond delay="2840"/>
                            </p:stCondLst>
                            <p:childTnLst>
                              <p:par>
                                <p:cTn id="48" presetID="2" presetClass="entr" presetSubtype="4" fill="hold" grpId="0" nodeType="afterEffect">
                                  <p:stCondLst>
                                    <p:cond delay="0"/>
                                  </p:stCondLst>
                                  <p:childTnLst>
                                    <p:set>
                                      <p:cBhvr>
                                        <p:cTn id="49" dur="1" fill="hold">
                                          <p:stCondLst>
                                            <p:cond delay="0"/>
                                          </p:stCondLst>
                                        </p:cTn>
                                        <p:tgtEl>
                                          <p:spTgt spid="22"/>
                                        </p:tgtEl>
                                        <p:attrNameLst>
                                          <p:attrName>style.visibility</p:attrName>
                                        </p:attrNameLst>
                                      </p:cBhvr>
                                      <p:to>
                                        <p:strVal val="visible"/>
                                      </p:to>
                                    </p:set>
                                    <p:anim calcmode="lin" valueType="num">
                                      <p:cBhvr additive="base">
                                        <p:cTn id="50" dur="500" fill="hold"/>
                                        <p:tgtEl>
                                          <p:spTgt spid="22"/>
                                        </p:tgtEl>
                                        <p:attrNameLst>
                                          <p:attrName>ppt_x</p:attrName>
                                        </p:attrNameLst>
                                      </p:cBhvr>
                                      <p:tavLst>
                                        <p:tav tm="0">
                                          <p:val>
                                            <p:strVal val="#ppt_x"/>
                                          </p:val>
                                        </p:tav>
                                        <p:tav tm="100000">
                                          <p:val>
                                            <p:strVal val="#ppt_x"/>
                                          </p:val>
                                        </p:tav>
                                      </p:tavLst>
                                    </p:anim>
                                    <p:anim calcmode="lin" valueType="num">
                                      <p:cBhvr additive="base">
                                        <p:cTn id="51" dur="500" fill="hold"/>
                                        <p:tgtEl>
                                          <p:spTgt spid="22"/>
                                        </p:tgtEl>
                                        <p:attrNameLst>
                                          <p:attrName>ppt_y</p:attrName>
                                        </p:attrNameLst>
                                      </p:cBhvr>
                                      <p:tavLst>
                                        <p:tav tm="0">
                                          <p:val>
                                            <p:strVal val="1+#ppt_h/2"/>
                                          </p:val>
                                        </p:tav>
                                        <p:tav tm="100000">
                                          <p:val>
                                            <p:strVal val="#ppt_y"/>
                                          </p:val>
                                        </p:tav>
                                      </p:tavLst>
                                    </p:anim>
                                  </p:childTnLst>
                                </p:cTn>
                              </p:par>
                              <p:par>
                                <p:cTn id="52" presetID="53" presetClass="entr" presetSubtype="16" fill="hold" grpId="0" nodeType="withEffect">
                                  <p:stCondLst>
                                    <p:cond delay="0"/>
                                  </p:stCondLst>
                                  <p:iterate type="lt">
                                    <p:tmPct val="10000"/>
                                  </p:iterate>
                                  <p:childTnLst>
                                    <p:set>
                                      <p:cBhvr>
                                        <p:cTn id="53" dur="1" fill="hold">
                                          <p:stCondLst>
                                            <p:cond delay="0"/>
                                          </p:stCondLst>
                                        </p:cTn>
                                        <p:tgtEl>
                                          <p:spTgt spid="25"/>
                                        </p:tgtEl>
                                        <p:attrNameLst>
                                          <p:attrName>style.visibility</p:attrName>
                                        </p:attrNameLst>
                                      </p:cBhvr>
                                      <p:to>
                                        <p:strVal val="visible"/>
                                      </p:to>
                                    </p:set>
                                    <p:anim calcmode="lin" valueType="num">
                                      <p:cBhvr>
                                        <p:cTn id="54" dur="300" fill="hold"/>
                                        <p:tgtEl>
                                          <p:spTgt spid="25"/>
                                        </p:tgtEl>
                                        <p:attrNameLst>
                                          <p:attrName>ppt_w</p:attrName>
                                        </p:attrNameLst>
                                      </p:cBhvr>
                                      <p:tavLst>
                                        <p:tav tm="0">
                                          <p:val>
                                            <p:fltVal val="0"/>
                                          </p:val>
                                        </p:tav>
                                        <p:tav tm="100000">
                                          <p:val>
                                            <p:strVal val="#ppt_w"/>
                                          </p:val>
                                        </p:tav>
                                      </p:tavLst>
                                    </p:anim>
                                    <p:anim calcmode="lin" valueType="num">
                                      <p:cBhvr>
                                        <p:cTn id="55" dur="300" fill="hold"/>
                                        <p:tgtEl>
                                          <p:spTgt spid="25"/>
                                        </p:tgtEl>
                                        <p:attrNameLst>
                                          <p:attrName>ppt_h</p:attrName>
                                        </p:attrNameLst>
                                      </p:cBhvr>
                                      <p:tavLst>
                                        <p:tav tm="0">
                                          <p:val>
                                            <p:fltVal val="0"/>
                                          </p:val>
                                        </p:tav>
                                        <p:tav tm="100000">
                                          <p:val>
                                            <p:strVal val="#ppt_h"/>
                                          </p:val>
                                        </p:tav>
                                      </p:tavLst>
                                    </p:anim>
                                    <p:animEffect transition="in" filter="fade">
                                      <p:cBhvr>
                                        <p:cTn id="56" dur="300"/>
                                        <p:tgtEl>
                                          <p:spTgt spid="25"/>
                                        </p:tgtEl>
                                      </p:cBhvr>
                                    </p:animEffect>
                                  </p:childTnLst>
                                </p:cTn>
                              </p:par>
                            </p:childTnLst>
                          </p:cTn>
                        </p:par>
                        <p:par>
                          <p:cTn id="57" fill="hold">
                            <p:stCondLst>
                              <p:cond delay="3680"/>
                            </p:stCondLst>
                            <p:childTnLst>
                              <p:par>
                                <p:cTn id="58" presetID="2" presetClass="entr" presetSubtype="8" decel="100000" fill="hold" grpId="0" nodeType="after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additive="base">
                                        <p:cTn id="60" dur="1000" fill="hold"/>
                                        <p:tgtEl>
                                          <p:spTgt spid="13"/>
                                        </p:tgtEl>
                                        <p:attrNameLst>
                                          <p:attrName>ppt_x</p:attrName>
                                        </p:attrNameLst>
                                      </p:cBhvr>
                                      <p:tavLst>
                                        <p:tav tm="0">
                                          <p:val>
                                            <p:strVal val="0-#ppt_w/2"/>
                                          </p:val>
                                        </p:tav>
                                        <p:tav tm="100000">
                                          <p:val>
                                            <p:strVal val="#ppt_x"/>
                                          </p:val>
                                        </p:tav>
                                      </p:tavLst>
                                    </p:anim>
                                    <p:anim calcmode="lin" valueType="num">
                                      <p:cBhvr additive="base">
                                        <p:cTn id="61" dur="1000" fill="hold"/>
                                        <p:tgtEl>
                                          <p:spTgt spid="13"/>
                                        </p:tgtEl>
                                        <p:attrNameLst>
                                          <p:attrName>ppt_y</p:attrName>
                                        </p:attrNameLst>
                                      </p:cBhvr>
                                      <p:tavLst>
                                        <p:tav tm="0">
                                          <p:val>
                                            <p:strVal val="#ppt_y"/>
                                          </p:val>
                                        </p:tav>
                                        <p:tav tm="100000">
                                          <p:val>
                                            <p:strVal val="#ppt_y"/>
                                          </p:val>
                                        </p:tav>
                                      </p:tavLst>
                                    </p:anim>
                                  </p:childTnLst>
                                </p:cTn>
                              </p:par>
                              <p:par>
                                <p:cTn id="62" presetID="53" presetClass="entr" presetSubtype="16" fill="hold" grpId="0" nodeType="withEffect">
                                  <p:stCondLst>
                                    <p:cond delay="0"/>
                                  </p:stCondLst>
                                  <p:childTnLst>
                                    <p:set>
                                      <p:cBhvr>
                                        <p:cTn id="63" dur="1" fill="hold">
                                          <p:stCondLst>
                                            <p:cond delay="0"/>
                                          </p:stCondLst>
                                        </p:cTn>
                                        <p:tgtEl>
                                          <p:spTgt spid="16"/>
                                        </p:tgtEl>
                                        <p:attrNameLst>
                                          <p:attrName>style.visibility</p:attrName>
                                        </p:attrNameLst>
                                      </p:cBhvr>
                                      <p:to>
                                        <p:strVal val="visible"/>
                                      </p:to>
                                    </p:set>
                                    <p:anim calcmode="lin" valueType="num">
                                      <p:cBhvr>
                                        <p:cTn id="64" dur="1000" fill="hold"/>
                                        <p:tgtEl>
                                          <p:spTgt spid="16"/>
                                        </p:tgtEl>
                                        <p:attrNameLst>
                                          <p:attrName>ppt_w</p:attrName>
                                        </p:attrNameLst>
                                      </p:cBhvr>
                                      <p:tavLst>
                                        <p:tav tm="0">
                                          <p:val>
                                            <p:fltVal val="0"/>
                                          </p:val>
                                        </p:tav>
                                        <p:tav tm="100000">
                                          <p:val>
                                            <p:strVal val="#ppt_w"/>
                                          </p:val>
                                        </p:tav>
                                      </p:tavLst>
                                    </p:anim>
                                    <p:anim calcmode="lin" valueType="num">
                                      <p:cBhvr>
                                        <p:cTn id="65" dur="1000" fill="hold"/>
                                        <p:tgtEl>
                                          <p:spTgt spid="16"/>
                                        </p:tgtEl>
                                        <p:attrNameLst>
                                          <p:attrName>ppt_h</p:attrName>
                                        </p:attrNameLst>
                                      </p:cBhvr>
                                      <p:tavLst>
                                        <p:tav tm="0">
                                          <p:val>
                                            <p:fltVal val="0"/>
                                          </p:val>
                                        </p:tav>
                                        <p:tav tm="100000">
                                          <p:val>
                                            <p:strVal val="#ppt_h"/>
                                          </p:val>
                                        </p:tav>
                                      </p:tavLst>
                                    </p:anim>
                                    <p:animEffect transition="in" filter="fade">
                                      <p:cBhvr>
                                        <p:cTn id="66" dur="1000"/>
                                        <p:tgtEl>
                                          <p:spTgt spid="16"/>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p:cTn id="69" dur="1000" fill="hold"/>
                                        <p:tgtEl>
                                          <p:spTgt spid="17"/>
                                        </p:tgtEl>
                                        <p:attrNameLst>
                                          <p:attrName>ppt_w</p:attrName>
                                        </p:attrNameLst>
                                      </p:cBhvr>
                                      <p:tavLst>
                                        <p:tav tm="0">
                                          <p:val>
                                            <p:fltVal val="0"/>
                                          </p:val>
                                        </p:tav>
                                        <p:tav tm="100000">
                                          <p:val>
                                            <p:strVal val="#ppt_w"/>
                                          </p:val>
                                        </p:tav>
                                      </p:tavLst>
                                    </p:anim>
                                    <p:anim calcmode="lin" valueType="num">
                                      <p:cBhvr>
                                        <p:cTn id="70" dur="1000" fill="hold"/>
                                        <p:tgtEl>
                                          <p:spTgt spid="17"/>
                                        </p:tgtEl>
                                        <p:attrNameLst>
                                          <p:attrName>ppt_h</p:attrName>
                                        </p:attrNameLst>
                                      </p:cBhvr>
                                      <p:tavLst>
                                        <p:tav tm="0">
                                          <p:val>
                                            <p:fltVal val="0"/>
                                          </p:val>
                                        </p:tav>
                                        <p:tav tm="100000">
                                          <p:val>
                                            <p:strVal val="#ppt_h"/>
                                          </p:val>
                                        </p:tav>
                                      </p:tavLst>
                                    </p:anim>
                                    <p:animEffect transition="in" filter="fade">
                                      <p:cBhvr>
                                        <p:cTn id="71" dur="1000"/>
                                        <p:tgtEl>
                                          <p:spTgt spid="17"/>
                                        </p:tgtEl>
                                      </p:cBhvr>
                                    </p:animEffect>
                                  </p:childTnLst>
                                </p:cTn>
                              </p:par>
                            </p:childTnLst>
                          </p:cTn>
                        </p:par>
                        <p:par>
                          <p:cTn id="72" fill="hold">
                            <p:stCondLst>
                              <p:cond delay="4680"/>
                            </p:stCondLst>
                            <p:childTnLst>
                              <p:par>
                                <p:cTn id="73" presetID="2" presetClass="entr" presetSubtype="4"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additive="base">
                                        <p:cTn id="75" dur="500" fill="hold"/>
                                        <p:tgtEl>
                                          <p:spTgt spid="26"/>
                                        </p:tgtEl>
                                        <p:attrNameLst>
                                          <p:attrName>ppt_x</p:attrName>
                                        </p:attrNameLst>
                                      </p:cBhvr>
                                      <p:tavLst>
                                        <p:tav tm="0">
                                          <p:val>
                                            <p:strVal val="#ppt_x"/>
                                          </p:val>
                                        </p:tav>
                                        <p:tav tm="100000">
                                          <p:val>
                                            <p:strVal val="#ppt_x"/>
                                          </p:val>
                                        </p:tav>
                                      </p:tavLst>
                                    </p:anim>
                                    <p:anim calcmode="lin" valueType="num">
                                      <p:cBhvr additive="base">
                                        <p:cTn id="76" dur="500" fill="hold"/>
                                        <p:tgtEl>
                                          <p:spTgt spid="26"/>
                                        </p:tgtEl>
                                        <p:attrNameLst>
                                          <p:attrName>ppt_y</p:attrName>
                                        </p:attrNameLst>
                                      </p:cBhvr>
                                      <p:tavLst>
                                        <p:tav tm="0">
                                          <p:val>
                                            <p:strVal val="1+#ppt_h/2"/>
                                          </p:val>
                                        </p:tav>
                                        <p:tav tm="100000">
                                          <p:val>
                                            <p:strVal val="#ppt_y"/>
                                          </p:val>
                                        </p:tav>
                                      </p:tavLst>
                                    </p:anim>
                                  </p:childTnLst>
                                </p:cTn>
                              </p:par>
                              <p:par>
                                <p:cTn id="77" presetID="53" presetClass="entr" presetSubtype="16" fill="hold" grpId="0" nodeType="withEffect">
                                  <p:stCondLst>
                                    <p:cond delay="0"/>
                                  </p:stCondLst>
                                  <p:iterate type="lt">
                                    <p:tmPct val="10000"/>
                                  </p:iterate>
                                  <p:childTnLst>
                                    <p:set>
                                      <p:cBhvr>
                                        <p:cTn id="78" dur="1" fill="hold">
                                          <p:stCondLst>
                                            <p:cond delay="0"/>
                                          </p:stCondLst>
                                        </p:cTn>
                                        <p:tgtEl>
                                          <p:spTgt spid="30"/>
                                        </p:tgtEl>
                                        <p:attrNameLst>
                                          <p:attrName>style.visibility</p:attrName>
                                        </p:attrNameLst>
                                      </p:cBhvr>
                                      <p:to>
                                        <p:strVal val="visible"/>
                                      </p:to>
                                    </p:set>
                                    <p:anim calcmode="lin" valueType="num">
                                      <p:cBhvr>
                                        <p:cTn id="79" dur="300" fill="hold"/>
                                        <p:tgtEl>
                                          <p:spTgt spid="30"/>
                                        </p:tgtEl>
                                        <p:attrNameLst>
                                          <p:attrName>ppt_w</p:attrName>
                                        </p:attrNameLst>
                                      </p:cBhvr>
                                      <p:tavLst>
                                        <p:tav tm="0">
                                          <p:val>
                                            <p:fltVal val="0"/>
                                          </p:val>
                                        </p:tav>
                                        <p:tav tm="100000">
                                          <p:val>
                                            <p:strVal val="#ppt_w"/>
                                          </p:val>
                                        </p:tav>
                                      </p:tavLst>
                                    </p:anim>
                                    <p:anim calcmode="lin" valueType="num">
                                      <p:cBhvr>
                                        <p:cTn id="80" dur="300" fill="hold"/>
                                        <p:tgtEl>
                                          <p:spTgt spid="30"/>
                                        </p:tgtEl>
                                        <p:attrNameLst>
                                          <p:attrName>ppt_h</p:attrName>
                                        </p:attrNameLst>
                                      </p:cBhvr>
                                      <p:tavLst>
                                        <p:tav tm="0">
                                          <p:val>
                                            <p:fltVal val="0"/>
                                          </p:val>
                                        </p:tav>
                                        <p:tav tm="100000">
                                          <p:val>
                                            <p:strVal val="#ppt_h"/>
                                          </p:val>
                                        </p:tav>
                                      </p:tavLst>
                                    </p:anim>
                                    <p:animEffect transition="in" filter="fade">
                                      <p:cBhvr>
                                        <p:cTn id="81" dur="3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2" grpId="0" bldLvl="0" animBg="1"/>
      <p:bldP spid="13" grpId="0" bldLvl="0" animBg="1"/>
      <p:bldP spid="14" grpId="0" bldLvl="0" animBg="1"/>
      <p:bldP spid="15" grpId="0" bldLvl="0" animBg="1"/>
      <p:bldP spid="16" grpId="0" bldLvl="0" animBg="1"/>
      <p:bldP spid="17" grpId="0" bldLvl="0" animBg="1"/>
      <p:bldP spid="18" grpId="0" bldLvl="0" animBg="1"/>
      <p:bldP spid="19" grpId="0" bldLvl="0" animBg="1"/>
      <p:bldP spid="20" grpId="0" bldLvl="0" animBg="1"/>
      <p:bldP spid="21" grpId="0"/>
      <p:bldP spid="22" grpId="0" bldLvl="0" animBg="1"/>
      <p:bldP spid="25" grpId="0"/>
      <p:bldP spid="26" grpId="0" bldLvl="0" animBg="1"/>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5037041" y="881169"/>
            <a:ext cx="1837249" cy="2187019"/>
            <a:chOff x="1053298" y="1163255"/>
            <a:chExt cx="2210766" cy="2631644"/>
          </a:xfrm>
        </p:grpSpPr>
        <p:sp>
          <p:nvSpPr>
            <p:cNvPr id="24" name="任意多边形 23"/>
            <p:cNvSpPr/>
            <p:nvPr/>
          </p:nvSpPr>
          <p:spPr>
            <a:xfrm>
              <a:off x="1053299" y="1186406"/>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29" name="任意多边形 28"/>
            <p:cNvSpPr/>
            <p:nvPr/>
          </p:nvSpPr>
          <p:spPr>
            <a:xfrm>
              <a:off x="1053298" y="1163255"/>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sp>
        <p:nvSpPr>
          <p:cNvPr id="32" name="TextBox 1"/>
          <p:cNvSpPr txBox="1"/>
          <p:nvPr/>
        </p:nvSpPr>
        <p:spPr>
          <a:xfrm>
            <a:off x="2816244" y="4020753"/>
            <a:ext cx="6278880" cy="829945"/>
          </a:xfrm>
          <a:prstGeom prst="rect">
            <a:avLst/>
          </a:prstGeom>
          <a:noFill/>
        </p:spPr>
        <p:txBody>
          <a:bodyPr wrap="none" rtlCol="0">
            <a:spAutoFit/>
          </a:bodyPr>
          <a:lstStyle/>
          <a:p>
            <a:pPr marL="0" lvl="1" algn="l"/>
            <a:r>
              <a:rPr lang="zh-CN" altLang="en-US" sz="4800" dirty="0">
                <a:solidFill>
                  <a:srgbClr val="124062"/>
                </a:solidFill>
                <a:latin typeface="微软雅黑" panose="020B0503020204020204" charset="-122"/>
                <a:ea typeface="微软雅黑" panose="020B0503020204020204" charset="-122"/>
                <a:sym typeface="+mn-ea"/>
              </a:rPr>
              <a:t>时间财富威客服务平台</a:t>
            </a:r>
            <a:endParaRPr lang="zh-CN" altLang="en-US" sz="4800" dirty="0">
              <a:solidFill>
                <a:srgbClr val="124062"/>
              </a:solidFill>
              <a:latin typeface="微软雅黑" panose="020B0503020204020204" charset="-122"/>
              <a:ea typeface="微软雅黑" panose="020B0503020204020204" charset="-122"/>
              <a:sym typeface="+mn-ea"/>
            </a:endParaRPr>
          </a:p>
        </p:txBody>
      </p:sp>
      <p:grpSp>
        <p:nvGrpSpPr>
          <p:cNvPr id="3" name="组合 2"/>
          <p:cNvGrpSpPr/>
          <p:nvPr/>
        </p:nvGrpSpPr>
        <p:grpSpPr>
          <a:xfrm>
            <a:off x="5357964" y="2485311"/>
            <a:ext cx="2078122" cy="1286825"/>
            <a:chOff x="5498299" y="2485311"/>
            <a:chExt cx="2078122" cy="1286825"/>
          </a:xfrm>
        </p:grpSpPr>
        <p:cxnSp>
          <p:nvCxnSpPr>
            <p:cNvPr id="43" name="直接连接符 42"/>
            <p:cNvCxnSpPr/>
            <p:nvPr/>
          </p:nvCxnSpPr>
          <p:spPr>
            <a:xfrm flipV="1">
              <a:off x="5904868" y="2485311"/>
              <a:ext cx="1671553"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5498299" y="2909539"/>
              <a:ext cx="1671553"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grpSp>
        <p:nvGrpSpPr>
          <p:cNvPr id="2" name="组合 1"/>
          <p:cNvGrpSpPr/>
          <p:nvPr/>
        </p:nvGrpSpPr>
        <p:grpSpPr>
          <a:xfrm>
            <a:off x="5037041" y="0"/>
            <a:ext cx="1917343" cy="1163268"/>
            <a:chOff x="5177376" y="0"/>
            <a:chExt cx="1917343" cy="1163268"/>
          </a:xfrm>
        </p:grpSpPr>
        <p:cxnSp>
          <p:nvCxnSpPr>
            <p:cNvPr id="53" name="直接连接符 52"/>
            <p:cNvCxnSpPr/>
            <p:nvPr/>
          </p:nvCxnSpPr>
          <p:spPr>
            <a:xfrm flipV="1">
              <a:off x="5177376" y="300671"/>
              <a:ext cx="1671552"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5423167" y="0"/>
              <a:ext cx="1671552"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5420995" y="1563370"/>
            <a:ext cx="1068070" cy="922020"/>
          </a:xfrm>
          <a:prstGeom prst="rect">
            <a:avLst/>
          </a:prstGeom>
          <a:noFill/>
        </p:spPr>
        <p:txBody>
          <a:bodyPr wrap="square" rtlCol="0">
            <a:spAutoFit/>
          </a:bodyPr>
          <a:p>
            <a:pPr algn="ctr"/>
            <a:r>
              <a:rPr lang="en-US" altLang="zh-CN" sz="5400" b="1">
                <a:solidFill>
                  <a:srgbClr val="124062"/>
                </a:solidFill>
                <a:latin typeface="微软雅黑" panose="020B0503020204020204" charset="-122"/>
                <a:ea typeface="微软雅黑" panose="020B0503020204020204" charset="-122"/>
              </a:rPr>
              <a:t>02</a:t>
            </a:r>
            <a:endParaRPr lang="en-US" altLang="zh-CN" sz="5400" b="1">
              <a:solidFill>
                <a:srgbClr val="124062"/>
              </a:solidFill>
              <a:latin typeface="微软雅黑" panose="020B0503020204020204" charset="-122"/>
              <a:ea typeface="微软雅黑" panose="020B0503020204020204" charset="-122"/>
            </a:endParaRPr>
          </a:p>
        </p:txBody>
      </p:sp>
      <p:grpSp>
        <p:nvGrpSpPr>
          <p:cNvPr id="5" name="组合 4"/>
          <p:cNvGrpSpPr/>
          <p:nvPr/>
        </p:nvGrpSpPr>
        <p:grpSpPr>
          <a:xfrm>
            <a:off x="5036891" y="5184171"/>
            <a:ext cx="3533140" cy="741260"/>
            <a:chOff x="5940680" y="3199847"/>
            <a:chExt cx="3533140" cy="741260"/>
          </a:xfrm>
        </p:grpSpPr>
        <p:sp>
          <p:nvSpPr>
            <p:cNvPr id="6" name="文本框 9"/>
            <p:cNvSpPr txBox="1"/>
            <p:nvPr/>
          </p:nvSpPr>
          <p:spPr>
            <a:xfrm>
              <a:off x="5940680" y="3199847"/>
              <a:ext cx="3533140" cy="307340"/>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时间财富网概述</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sp>
          <p:nvSpPr>
            <p:cNvPr id="7" name="文本框 9"/>
            <p:cNvSpPr txBox="1"/>
            <p:nvPr/>
          </p:nvSpPr>
          <p:spPr>
            <a:xfrm>
              <a:off x="5940680" y="3633767"/>
              <a:ext cx="2677253" cy="307340"/>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时间财富网服务内容</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600" advClick="0" advTm="0">
        <p:blinds dir="vert"/>
      </p:transition>
    </mc:Choice>
    <mc:Fallback>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10" dur="1000" fill="hold"/>
                                        <p:tgtEl>
                                          <p:spTgt spid="2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3"/>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up)">
                                      <p:cBhvr>
                                        <p:cTn id="18" dur="500"/>
                                        <p:tgtEl>
                                          <p:spTgt spid="3"/>
                                        </p:tgtEl>
                                      </p:cBhvr>
                                    </p:animEffect>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childTnLst>
                                </p:cTn>
                              </p:par>
                              <p:par>
                                <p:cTn id="24" presetID="22" presetClass="entr" presetSubtype="4"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down)">
                                      <p:cBhvr>
                                        <p:cTn id="26" dur="500"/>
                                        <p:tgtEl>
                                          <p:spTgt spid="2"/>
                                        </p:tgtEl>
                                      </p:cBhvr>
                                    </p:animEffect>
                                  </p:childTnLst>
                                </p:cTn>
                              </p:par>
                              <p:par>
                                <p:cTn id="27" presetID="22" presetClass="entr" presetSubtype="8" fill="hold" grpId="0" nodeType="withEffect">
                                  <p:stCondLst>
                                    <p:cond delay="75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750"/>
                                        <p:tgtEl>
                                          <p:spTgt spid="32"/>
                                        </p:tgtEl>
                                      </p:cBhvr>
                                    </p:animEffect>
                                  </p:childTnLst>
                                </p:cTn>
                              </p:par>
                              <p:par>
                                <p:cTn id="30" presetID="22" presetClass="entr" presetSubtype="1" fill="hold" nodeType="withEffect">
                                  <p:stCondLst>
                                    <p:cond delay="1250"/>
                                  </p:stCondLst>
                                  <p:childTnLst>
                                    <p:set>
                                      <p:cBhvr>
                                        <p:cTn id="31" dur="1" fill="hold">
                                          <p:stCondLst>
                                            <p:cond delay="0"/>
                                          </p:stCondLst>
                                        </p:cTn>
                                        <p:tgtEl>
                                          <p:spTgt spid="5"/>
                                        </p:tgtEl>
                                        <p:attrNameLst>
                                          <p:attrName>style.visibility</p:attrName>
                                        </p:attrNameLst>
                                      </p:cBhvr>
                                      <p:to>
                                        <p:strVal val="visible"/>
                                      </p:to>
                                    </p:set>
                                    <p:animEffect transition="in" filter="wipe(up)">
                                      <p:cBhvr>
                                        <p:cTn id="3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矩形 98"/>
          <p:cNvSpPr/>
          <p:nvPr/>
        </p:nvSpPr>
        <p:spPr>
          <a:xfrm>
            <a:off x="3714750" y="1488440"/>
            <a:ext cx="7442200" cy="4615815"/>
          </a:xfrm>
          <a:prstGeom prst="rect">
            <a:avLst/>
          </a:prstGeom>
          <a:noFill/>
          <a:ln w="31750">
            <a:solidFill>
              <a:srgbClr val="124062"/>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a:off x="338346" y="215900"/>
            <a:ext cx="8228183" cy="977766"/>
            <a:chOff x="533" y="340"/>
            <a:chExt cx="15700"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3" y="2078"/>
              <a:ext cx="8798" cy="4"/>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02</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87"/>
              <a:ext cx="8776" cy="19"/>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12411"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微软雅黑" panose="020B0503020204020204" charset="-122"/>
                </a:rPr>
                <a:t>时间财富</a:t>
              </a:r>
              <a:r>
                <a:rPr lang="zh-CN" altLang="en-US" sz="3200" dirty="0">
                  <a:solidFill>
                    <a:srgbClr val="124062"/>
                  </a:solidFill>
                  <a:latin typeface="微软雅黑" panose="020B0503020204020204" charset="-122"/>
                  <a:ea typeface="微软雅黑" panose="020B0503020204020204" charset="-122"/>
                  <a:sym typeface="+mn-ea"/>
                </a:rPr>
                <a:t>网概述</a:t>
              </a:r>
              <a:endParaRPr lang="zh-CN" altLang="en-US" sz="3200" dirty="0">
                <a:solidFill>
                  <a:srgbClr val="124062"/>
                </a:solidFill>
                <a:latin typeface="微软雅黑" panose="020B0503020204020204" charset="-122"/>
                <a:ea typeface="微软雅黑" panose="020B0503020204020204" charset="-122"/>
                <a:sym typeface="+mn-ea"/>
              </a:endParaRPr>
            </a:p>
          </p:txBody>
        </p:sp>
      </p:grpSp>
      <p:sp>
        <p:nvSpPr>
          <p:cNvPr id="37894" name="AutoShape 6"/>
          <p:cNvSpPr/>
          <p:nvPr/>
        </p:nvSpPr>
        <p:spPr>
          <a:xfrm>
            <a:off x="5315585" y="1574165"/>
            <a:ext cx="5375910" cy="4078605"/>
          </a:xfrm>
          <a:prstGeom prst="roundRect">
            <a:avLst>
              <a:gd name="adj" fmla="val 0"/>
            </a:avLst>
          </a:prstGeom>
          <a:noFill/>
          <a:ln w="3175" cap="flat" cmpd="sng">
            <a:noFill/>
            <a:prstDash val="solid"/>
            <a:round/>
            <a:headEnd type="none" w="med" len="med"/>
            <a:tailEnd type="none" w="med" len="med"/>
          </a:ln>
        </p:spPr>
        <p:txBody>
          <a:bodyPr anchor="t"/>
          <a:p>
            <a:pPr marL="357505" indent="-357505">
              <a:lnSpc>
                <a:spcPct val="120000"/>
              </a:lnSpc>
              <a:spcBef>
                <a:spcPct val="50000"/>
              </a:spcBef>
              <a:buClr>
                <a:srgbClr val="1A5264"/>
              </a:buClr>
              <a:buFont typeface="Wingdings" panose="05000000000000000000" pitchFamily="2" charset="2"/>
              <a:buChar char="l"/>
            </a:pPr>
            <a:endParaRPr lang="zh-CN" altLang="en-US" sz="1600" dirty="0">
              <a:solidFill>
                <a:schemeClr val="accent1"/>
              </a:solidFill>
              <a:latin typeface="微软雅黑" panose="020B0503020204020204" charset="-122"/>
              <a:ea typeface="微软雅黑" panose="020B0503020204020204" charset="-122"/>
              <a:sym typeface="微软雅黑" panose="020B0503020204020204" charset="-122"/>
            </a:endParaRPr>
          </a:p>
          <a:p>
            <a:pPr marL="357505" indent="-357505">
              <a:lnSpc>
                <a:spcPct val="120000"/>
              </a:lnSpc>
              <a:spcBef>
                <a:spcPct val="50000"/>
              </a:spcBef>
              <a:buClr>
                <a:srgbClr val="1A5264"/>
              </a:buClr>
              <a:buFont typeface="Wingdings" panose="05000000000000000000" pitchFamily="2" charset="2"/>
              <a:buChar char="l"/>
            </a:pPr>
            <a:r>
              <a:rPr lang="zh-CN" altLang="en-US" sz="1600" dirty="0">
                <a:solidFill>
                  <a:schemeClr val="tx1"/>
                </a:solidFill>
                <a:latin typeface="微软雅黑" panose="020B0503020204020204" charset="-122"/>
                <a:ea typeface="微软雅黑" panose="020B0503020204020204" charset="-122"/>
                <a:sym typeface="微软雅黑" panose="020B0503020204020204" charset="-122"/>
              </a:rPr>
              <a:t>时间财富网是一个通过互联网解决科学、技术、生活、学习问题的交流平台，在该平台上，威客们可以将自己的智慧、知识、能力、经验转换成实际收益。</a:t>
            </a:r>
            <a:endParaRPr lang="zh-CN" altLang="en-US" sz="1600" dirty="0">
              <a:solidFill>
                <a:schemeClr val="tx1"/>
              </a:solidFill>
              <a:latin typeface="微软雅黑" panose="020B0503020204020204" charset="-122"/>
              <a:ea typeface="微软雅黑" panose="020B0503020204020204" charset="-122"/>
              <a:sym typeface="微软雅黑" panose="020B0503020204020204" charset="-122"/>
            </a:endParaRPr>
          </a:p>
          <a:p>
            <a:pPr indent="0">
              <a:lnSpc>
                <a:spcPct val="120000"/>
              </a:lnSpc>
              <a:spcBef>
                <a:spcPct val="50000"/>
              </a:spcBef>
              <a:buClr>
                <a:srgbClr val="1A5264"/>
              </a:buClr>
              <a:buFont typeface="Wingdings" panose="05000000000000000000" pitchFamily="2" charset="2"/>
              <a:buNone/>
            </a:pPr>
            <a:endParaRPr lang="zh-CN" altLang="en-US" sz="1600" dirty="0">
              <a:solidFill>
                <a:schemeClr val="tx1"/>
              </a:solidFill>
              <a:latin typeface="微软雅黑" panose="020B0503020204020204" charset="-122"/>
              <a:ea typeface="微软雅黑" panose="020B0503020204020204" charset="-122"/>
              <a:sym typeface="微软雅黑" panose="020B0503020204020204" charset="-122"/>
            </a:endParaRPr>
          </a:p>
          <a:p>
            <a:pPr marL="357505" indent="-357505">
              <a:lnSpc>
                <a:spcPct val="120000"/>
              </a:lnSpc>
              <a:spcBef>
                <a:spcPct val="50000"/>
              </a:spcBef>
              <a:buClr>
                <a:srgbClr val="1A5264"/>
              </a:buClr>
              <a:buFont typeface="Wingdings" panose="05000000000000000000" pitchFamily="2" charset="2"/>
              <a:buChar char="l"/>
            </a:pPr>
            <a:r>
              <a:rPr lang="zh-CN" altLang="en-US" sz="1600" dirty="0">
                <a:solidFill>
                  <a:schemeClr val="tx1"/>
                </a:solidFill>
                <a:latin typeface="微软雅黑" panose="020B0503020204020204" charset="-122"/>
                <a:ea typeface="微软雅黑" panose="020B0503020204020204" charset="-122"/>
                <a:sym typeface="微软雅黑" panose="020B0503020204020204" charset="-122"/>
              </a:rPr>
              <a:t>聚集在时间财富网上的威客，年龄一般在18-35岁之间,以80后居多,主要群体为在校大学生和在职人员,工作方式多为兼职。</a:t>
            </a:r>
            <a:endParaRPr lang="zh-CN" altLang="en-US" sz="1600" dirty="0">
              <a:solidFill>
                <a:schemeClr val="tx1"/>
              </a:solidFill>
              <a:latin typeface="微软雅黑" panose="020B0503020204020204" charset="-122"/>
              <a:ea typeface="微软雅黑" panose="020B0503020204020204" charset="-122"/>
              <a:sym typeface="微软雅黑" panose="020B0503020204020204" charset="-122"/>
            </a:endParaRPr>
          </a:p>
          <a:p>
            <a:pPr indent="0">
              <a:lnSpc>
                <a:spcPct val="120000"/>
              </a:lnSpc>
              <a:spcBef>
                <a:spcPct val="50000"/>
              </a:spcBef>
              <a:buClr>
                <a:srgbClr val="1A5264"/>
              </a:buClr>
              <a:buFont typeface="Wingdings" panose="05000000000000000000" pitchFamily="2" charset="2"/>
              <a:buNone/>
            </a:pPr>
            <a:endParaRPr lang="zh-CN" altLang="en-US" sz="1600" dirty="0">
              <a:solidFill>
                <a:schemeClr val="tx1"/>
              </a:solidFill>
              <a:latin typeface="微软雅黑" panose="020B0503020204020204" charset="-122"/>
              <a:ea typeface="微软雅黑" panose="020B0503020204020204" charset="-122"/>
              <a:sym typeface="微软雅黑" panose="020B0503020204020204" charset="-122"/>
            </a:endParaRPr>
          </a:p>
          <a:p>
            <a:pPr marL="357505" indent="-357505">
              <a:lnSpc>
                <a:spcPct val="120000"/>
              </a:lnSpc>
              <a:spcBef>
                <a:spcPct val="50000"/>
              </a:spcBef>
              <a:buClr>
                <a:srgbClr val="1A5264"/>
              </a:buClr>
              <a:buFont typeface="Wingdings" panose="05000000000000000000" pitchFamily="2" charset="2"/>
              <a:buChar char="l"/>
            </a:pPr>
            <a:r>
              <a:rPr lang="zh-CN" altLang="en-US" sz="1600" dirty="0">
                <a:solidFill>
                  <a:schemeClr val="tx1"/>
                </a:solidFill>
                <a:latin typeface="微软雅黑" panose="020B0503020204020204" charset="-122"/>
                <a:ea typeface="微软雅黑" panose="020B0503020204020204" charset="-122"/>
                <a:sym typeface="微软雅黑" panose="020B0503020204020204" charset="-122"/>
              </a:rPr>
              <a:t>平台上的威客不必受“朝九晚五”的约束，能够将闲暇时间有效的转化为价值。同时，对企业而言，也相当于将项目外包，能够节省成本。</a:t>
            </a:r>
            <a:endParaRPr lang="zh-CN" altLang="en-US" sz="1600" dirty="0">
              <a:solidFill>
                <a:schemeClr val="tx1"/>
              </a:solidFill>
              <a:latin typeface="微软雅黑" panose="020B0503020204020204" charset="-122"/>
              <a:ea typeface="微软雅黑" panose="020B0503020204020204" charset="-122"/>
              <a:sym typeface="微软雅黑" panose="020B0503020204020204" charset="-122"/>
            </a:endParaRPr>
          </a:p>
          <a:p>
            <a:pPr indent="0">
              <a:buClr>
                <a:schemeClr val="accent2"/>
              </a:buClr>
              <a:buFont typeface="Wingdings" panose="05000000000000000000" pitchFamily="2" charset="2"/>
              <a:buNone/>
            </a:pPr>
            <a:endParaRPr lang="zh-CN" altLang="en-US" sz="1600" dirty="0">
              <a:solidFill>
                <a:schemeClr val="accent1"/>
              </a:solidFill>
              <a:latin typeface="Calibri" panose="020F0502020204030204" pitchFamily="34" charset="0"/>
              <a:ea typeface="宋体" panose="02010600030101010101" pitchFamily="2" charset="-122"/>
              <a:sym typeface="Calibri" panose="020F0502020204030204" pitchFamily="34" charset="0"/>
            </a:endParaRPr>
          </a:p>
          <a:p>
            <a:pPr marL="357505" indent="-357505">
              <a:lnSpc>
                <a:spcPct val="120000"/>
              </a:lnSpc>
              <a:spcBef>
                <a:spcPct val="50000"/>
              </a:spcBef>
              <a:buClr>
                <a:schemeClr val="accent2"/>
              </a:buClr>
              <a:buFont typeface="Wingdings" panose="05000000000000000000" pitchFamily="2" charset="2"/>
              <a:buChar char="l"/>
            </a:pPr>
            <a:endParaRPr lang="zh-CN" altLang="en-US" sz="1600" dirty="0">
              <a:solidFill>
                <a:schemeClr val="accent1"/>
              </a:solidFill>
              <a:latin typeface="Calibri" panose="020F0502020204030204" pitchFamily="34" charset="0"/>
              <a:ea typeface="Calibri" panose="020F0502020204030204" pitchFamily="34" charset="0"/>
              <a:sym typeface="Calibri" panose="020F0502020204030204" pitchFamily="34" charset="0"/>
            </a:endParaRPr>
          </a:p>
        </p:txBody>
      </p:sp>
      <p:pic>
        <p:nvPicPr>
          <p:cNvPr id="760" name="图片 760"/>
          <p:cNvPicPr>
            <a:picLocks noChangeAspect="1"/>
          </p:cNvPicPr>
          <p:nvPr/>
        </p:nvPicPr>
        <p:blipFill>
          <a:blip r:embed="rId1"/>
          <a:stretch>
            <a:fillRect/>
          </a:stretch>
        </p:blipFill>
        <p:spPr>
          <a:xfrm>
            <a:off x="864235" y="3133090"/>
            <a:ext cx="4178935" cy="1326515"/>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7" presetClass="entr" presetSubtype="10" fill="hold" grpId="0" nodeType="afterEffect">
                                  <p:stCondLst>
                                    <p:cond delay="0"/>
                                  </p:stCondLst>
                                  <p:childTnLst>
                                    <p:set>
                                      <p:cBhvr>
                                        <p:cTn id="10" dur="1" fill="hold">
                                          <p:stCondLst>
                                            <p:cond delay="0"/>
                                          </p:stCondLst>
                                        </p:cTn>
                                        <p:tgtEl>
                                          <p:spTgt spid="99"/>
                                        </p:tgtEl>
                                        <p:attrNameLst>
                                          <p:attrName>style.visibility</p:attrName>
                                        </p:attrNameLst>
                                      </p:cBhvr>
                                      <p:to>
                                        <p:strVal val="visible"/>
                                      </p:to>
                                    </p:set>
                                    <p:anim calcmode="lin" valueType="num">
                                      <p:cBhvr>
                                        <p:cTn id="11" dur="500" fill="hold"/>
                                        <p:tgtEl>
                                          <p:spTgt spid="99"/>
                                        </p:tgtEl>
                                        <p:attrNameLst>
                                          <p:attrName>ppt_w</p:attrName>
                                        </p:attrNameLst>
                                      </p:cBhvr>
                                      <p:tavLst>
                                        <p:tav tm="0">
                                          <p:val>
                                            <p:fltVal val="0"/>
                                          </p:val>
                                        </p:tav>
                                        <p:tav tm="100000">
                                          <p:val>
                                            <p:strVal val="#ppt_w"/>
                                          </p:val>
                                        </p:tav>
                                      </p:tavLst>
                                    </p:anim>
                                    <p:anim calcmode="lin" valueType="num">
                                      <p:cBhvr>
                                        <p:cTn id="12" dur="500" fill="hold"/>
                                        <p:tgtEl>
                                          <p:spTgt spid="99"/>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2" presetClass="entr" presetSubtype="4" fill="hold" nodeType="afterEffect">
                                  <p:stCondLst>
                                    <p:cond delay="0"/>
                                  </p:stCondLst>
                                  <p:childTnLst>
                                    <p:set>
                                      <p:cBhvr>
                                        <p:cTn id="15" dur="1" fill="hold">
                                          <p:stCondLst>
                                            <p:cond delay="0"/>
                                          </p:stCondLst>
                                        </p:cTn>
                                        <p:tgtEl>
                                          <p:spTgt spid="760"/>
                                        </p:tgtEl>
                                        <p:attrNameLst>
                                          <p:attrName>style.visibility</p:attrName>
                                        </p:attrNameLst>
                                      </p:cBhvr>
                                      <p:to>
                                        <p:strVal val="visible"/>
                                      </p:to>
                                    </p:set>
                                    <p:anim calcmode="lin" valueType="num">
                                      <p:cBhvr additive="base">
                                        <p:cTn id="16" dur="500" fill="hold"/>
                                        <p:tgtEl>
                                          <p:spTgt spid="760"/>
                                        </p:tgtEl>
                                        <p:attrNameLst>
                                          <p:attrName>ppt_x</p:attrName>
                                        </p:attrNameLst>
                                      </p:cBhvr>
                                      <p:tavLst>
                                        <p:tav tm="0">
                                          <p:val>
                                            <p:strVal val="#ppt_x"/>
                                          </p:val>
                                        </p:tav>
                                        <p:tav tm="100000">
                                          <p:val>
                                            <p:strVal val="#ppt_x"/>
                                          </p:val>
                                        </p:tav>
                                      </p:tavLst>
                                    </p:anim>
                                    <p:anim calcmode="lin" valueType="num">
                                      <p:cBhvr additive="base">
                                        <p:cTn id="17" dur="500" fill="hold"/>
                                        <p:tgtEl>
                                          <p:spTgt spid="760"/>
                                        </p:tgtEl>
                                        <p:attrNameLst>
                                          <p:attrName>ppt_y</p:attrName>
                                        </p:attrNameLst>
                                      </p:cBhvr>
                                      <p:tavLst>
                                        <p:tav tm="0">
                                          <p:val>
                                            <p:strVal val="1+#ppt_h/2"/>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37894"/>
                                        </p:tgtEl>
                                        <p:attrNameLst>
                                          <p:attrName>style.visibility</p:attrName>
                                        </p:attrNameLst>
                                      </p:cBhvr>
                                      <p:to>
                                        <p:strVal val="visible"/>
                                      </p:to>
                                    </p:set>
                                    <p:animEffect transition="in" filter="wipe(up)">
                                      <p:cBhvr>
                                        <p:cTn id="21" dur="500"/>
                                        <p:tgtEl>
                                          <p:spTgt spid="37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bldLvl="0" animBg="1"/>
      <p:bldP spid="99"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346" y="215900"/>
            <a:ext cx="8228183" cy="977766"/>
            <a:chOff x="533" y="340"/>
            <a:chExt cx="15700"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3" y="2067"/>
              <a:ext cx="11409" cy="1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02</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3" y="2194"/>
              <a:ext cx="11431" cy="12"/>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12411"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微软雅黑" panose="020B0503020204020204" charset="-122"/>
                </a:rPr>
                <a:t>时间财富</a:t>
              </a:r>
              <a:r>
                <a:rPr lang="zh-CN" altLang="en-US" sz="3200" dirty="0">
                  <a:solidFill>
                    <a:srgbClr val="124062"/>
                  </a:solidFill>
                  <a:latin typeface="微软雅黑" panose="020B0503020204020204" charset="-122"/>
                  <a:ea typeface="微软雅黑" panose="020B0503020204020204" charset="-122"/>
                  <a:sym typeface="+mn-ea"/>
                </a:rPr>
                <a:t>网</a:t>
              </a:r>
              <a:r>
                <a:rPr lang="zh-CN" altLang="en-US" sz="3200" dirty="0">
                  <a:solidFill>
                    <a:srgbClr val="124062"/>
                  </a:solidFill>
                  <a:latin typeface="微软雅黑" panose="020B0503020204020204" charset="-122"/>
                  <a:ea typeface="微软雅黑" panose="020B0503020204020204" charset="-122"/>
                  <a:sym typeface="+mn-ea"/>
                </a:rPr>
                <a:t>服务内容</a:t>
              </a:r>
              <a:endParaRPr lang="zh-CN" altLang="en-US" sz="3200" dirty="0">
                <a:solidFill>
                  <a:srgbClr val="124062"/>
                </a:solidFill>
                <a:latin typeface="微软雅黑" panose="020B0503020204020204" charset="-122"/>
                <a:ea typeface="微软雅黑" panose="020B0503020204020204" charset="-122"/>
                <a:sym typeface="+mn-ea"/>
              </a:endParaRPr>
            </a:p>
          </p:txBody>
        </p:sp>
      </p:grpSp>
      <p:sp>
        <p:nvSpPr>
          <p:cNvPr id="3" name="Freeform 19"/>
          <p:cNvSpPr>
            <a:spLocks noEditPoints="1"/>
          </p:cNvSpPr>
          <p:nvPr/>
        </p:nvSpPr>
        <p:spPr bwMode="auto">
          <a:xfrm>
            <a:off x="3858925" y="1862993"/>
            <a:ext cx="4080646" cy="3670738"/>
          </a:xfrm>
          <a:custGeom>
            <a:avLst/>
            <a:gdLst>
              <a:gd name="T0" fmla="*/ 233 w 747"/>
              <a:gd name="T1" fmla="*/ 0 h 672"/>
              <a:gd name="T2" fmla="*/ 306 w 747"/>
              <a:gd name="T3" fmla="*/ 37 h 672"/>
              <a:gd name="T4" fmla="*/ 374 w 747"/>
              <a:gd name="T5" fmla="*/ 66 h 672"/>
              <a:gd name="T6" fmla="*/ 444 w 747"/>
              <a:gd name="T7" fmla="*/ 33 h 672"/>
              <a:gd name="T8" fmla="*/ 514 w 747"/>
              <a:gd name="T9" fmla="*/ 0 h 672"/>
              <a:gd name="T10" fmla="*/ 606 w 747"/>
              <a:gd name="T11" fmla="*/ 92 h 672"/>
              <a:gd name="T12" fmla="*/ 601 w 747"/>
              <a:gd name="T13" fmla="*/ 122 h 672"/>
              <a:gd name="T14" fmla="*/ 594 w 747"/>
              <a:gd name="T15" fmla="*/ 154 h 672"/>
              <a:gd name="T16" fmla="*/ 643 w 747"/>
              <a:gd name="T17" fmla="*/ 237 h 672"/>
              <a:gd name="T18" fmla="*/ 681 w 747"/>
              <a:gd name="T19" fmla="*/ 248 h 672"/>
              <a:gd name="T20" fmla="*/ 747 w 747"/>
              <a:gd name="T21" fmla="*/ 336 h 672"/>
              <a:gd name="T22" fmla="*/ 679 w 747"/>
              <a:gd name="T23" fmla="*/ 424 h 672"/>
              <a:gd name="T24" fmla="*/ 644 w 747"/>
              <a:gd name="T25" fmla="*/ 434 h 672"/>
              <a:gd name="T26" fmla="*/ 594 w 747"/>
              <a:gd name="T27" fmla="*/ 517 h 672"/>
              <a:gd name="T28" fmla="*/ 602 w 747"/>
              <a:gd name="T29" fmla="*/ 552 h 672"/>
              <a:gd name="T30" fmla="*/ 606 w 747"/>
              <a:gd name="T31" fmla="*/ 580 h 672"/>
              <a:gd name="T32" fmla="*/ 514 w 747"/>
              <a:gd name="T33" fmla="*/ 672 h 672"/>
              <a:gd name="T34" fmla="*/ 449 w 747"/>
              <a:gd name="T35" fmla="*/ 644 h 672"/>
              <a:gd name="T36" fmla="*/ 422 w 747"/>
              <a:gd name="T37" fmla="*/ 620 h 672"/>
              <a:gd name="T38" fmla="*/ 373 w 747"/>
              <a:gd name="T39" fmla="*/ 606 h 672"/>
              <a:gd name="T40" fmla="*/ 323 w 747"/>
              <a:gd name="T41" fmla="*/ 621 h 672"/>
              <a:gd name="T42" fmla="*/ 284 w 747"/>
              <a:gd name="T43" fmla="*/ 655 h 672"/>
              <a:gd name="T44" fmla="*/ 233 w 747"/>
              <a:gd name="T45" fmla="*/ 672 h 672"/>
              <a:gd name="T46" fmla="*/ 141 w 747"/>
              <a:gd name="T47" fmla="*/ 580 h 672"/>
              <a:gd name="T48" fmla="*/ 146 w 747"/>
              <a:gd name="T49" fmla="*/ 551 h 672"/>
              <a:gd name="T50" fmla="*/ 152 w 747"/>
              <a:gd name="T51" fmla="*/ 528 h 672"/>
              <a:gd name="T52" fmla="*/ 153 w 747"/>
              <a:gd name="T53" fmla="*/ 519 h 672"/>
              <a:gd name="T54" fmla="*/ 69 w 747"/>
              <a:gd name="T55" fmla="*/ 425 h 672"/>
              <a:gd name="T56" fmla="*/ 0 w 747"/>
              <a:gd name="T57" fmla="*/ 336 h 672"/>
              <a:gd name="T58" fmla="*/ 74 w 747"/>
              <a:gd name="T59" fmla="*/ 246 h 672"/>
              <a:gd name="T60" fmla="*/ 153 w 747"/>
              <a:gd name="T61" fmla="*/ 153 h 672"/>
              <a:gd name="T62" fmla="*/ 147 w 747"/>
              <a:gd name="T63" fmla="*/ 124 h 672"/>
              <a:gd name="T64" fmla="*/ 141 w 747"/>
              <a:gd name="T65" fmla="*/ 92 h 672"/>
              <a:gd name="T66" fmla="*/ 233 w 747"/>
              <a:gd name="T67" fmla="*/ 0 h 672"/>
              <a:gd name="T68" fmla="*/ 180 w 747"/>
              <a:gd name="T69" fmla="*/ 310 h 672"/>
              <a:gd name="T70" fmla="*/ 184 w 747"/>
              <a:gd name="T71" fmla="*/ 336 h 672"/>
              <a:gd name="T72" fmla="*/ 180 w 747"/>
              <a:gd name="T73" fmla="*/ 364 h 672"/>
              <a:gd name="T74" fmla="*/ 220 w 747"/>
              <a:gd name="T75" fmla="*/ 482 h 672"/>
              <a:gd name="T76" fmla="*/ 247 w 747"/>
              <a:gd name="T77" fmla="*/ 490 h 672"/>
              <a:gd name="T78" fmla="*/ 278 w 747"/>
              <a:gd name="T79" fmla="*/ 500 h 672"/>
              <a:gd name="T80" fmla="*/ 304 w 747"/>
              <a:gd name="T81" fmla="*/ 524 h 672"/>
              <a:gd name="T82" fmla="*/ 319 w 747"/>
              <a:gd name="T83" fmla="*/ 538 h 672"/>
              <a:gd name="T84" fmla="*/ 373 w 747"/>
              <a:gd name="T85" fmla="*/ 555 h 672"/>
              <a:gd name="T86" fmla="*/ 429 w 747"/>
              <a:gd name="T87" fmla="*/ 537 h 672"/>
              <a:gd name="T88" fmla="*/ 445 w 747"/>
              <a:gd name="T89" fmla="*/ 521 h 672"/>
              <a:gd name="T90" fmla="*/ 470 w 747"/>
              <a:gd name="T91" fmla="*/ 500 h 672"/>
              <a:gd name="T92" fmla="*/ 503 w 747"/>
              <a:gd name="T93" fmla="*/ 490 h 672"/>
              <a:gd name="T94" fmla="*/ 523 w 747"/>
              <a:gd name="T95" fmla="*/ 484 h 672"/>
              <a:gd name="T96" fmla="*/ 576 w 747"/>
              <a:gd name="T97" fmla="*/ 398 h 672"/>
              <a:gd name="T98" fmla="*/ 569 w 747"/>
              <a:gd name="T99" fmla="*/ 368 h 672"/>
              <a:gd name="T100" fmla="*/ 563 w 747"/>
              <a:gd name="T101" fmla="*/ 336 h 672"/>
              <a:gd name="T102" fmla="*/ 569 w 747"/>
              <a:gd name="T103" fmla="*/ 304 h 672"/>
              <a:gd name="T104" fmla="*/ 575 w 747"/>
              <a:gd name="T105" fmla="*/ 274 h 672"/>
              <a:gd name="T106" fmla="*/ 524 w 747"/>
              <a:gd name="T107" fmla="*/ 190 h 672"/>
              <a:gd name="T108" fmla="*/ 500 w 747"/>
              <a:gd name="T109" fmla="*/ 182 h 672"/>
              <a:gd name="T110" fmla="*/ 472 w 747"/>
              <a:gd name="T111" fmla="*/ 173 h 672"/>
              <a:gd name="T112" fmla="*/ 445 w 747"/>
              <a:gd name="T113" fmla="*/ 152 h 672"/>
              <a:gd name="T114" fmla="*/ 374 w 747"/>
              <a:gd name="T115" fmla="*/ 119 h 672"/>
              <a:gd name="T116" fmla="*/ 302 w 747"/>
              <a:gd name="T117" fmla="*/ 152 h 672"/>
              <a:gd name="T118" fmla="*/ 253 w 747"/>
              <a:gd name="T119" fmla="*/ 182 h 672"/>
              <a:gd name="T120" fmla="*/ 173 w 747"/>
              <a:gd name="T121" fmla="*/ 275 h 672"/>
              <a:gd name="T122" fmla="*/ 180 w 747"/>
              <a:gd name="T123" fmla="*/ 310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7" h="672">
                <a:moveTo>
                  <a:pt x="233" y="0"/>
                </a:moveTo>
                <a:cubicBezTo>
                  <a:pt x="262" y="0"/>
                  <a:pt x="289" y="14"/>
                  <a:pt x="306" y="37"/>
                </a:cubicBezTo>
                <a:cubicBezTo>
                  <a:pt x="321" y="57"/>
                  <a:pt x="349" y="66"/>
                  <a:pt x="374" y="66"/>
                </a:cubicBezTo>
                <a:cubicBezTo>
                  <a:pt x="402" y="66"/>
                  <a:pt x="426" y="55"/>
                  <a:pt x="444" y="33"/>
                </a:cubicBezTo>
                <a:cubicBezTo>
                  <a:pt x="461" y="12"/>
                  <a:pt x="487" y="0"/>
                  <a:pt x="514" y="0"/>
                </a:cubicBezTo>
                <a:cubicBezTo>
                  <a:pt x="565" y="0"/>
                  <a:pt x="606" y="41"/>
                  <a:pt x="606" y="92"/>
                </a:cubicBezTo>
                <a:cubicBezTo>
                  <a:pt x="606" y="103"/>
                  <a:pt x="604" y="112"/>
                  <a:pt x="601" y="122"/>
                </a:cubicBezTo>
                <a:cubicBezTo>
                  <a:pt x="598" y="133"/>
                  <a:pt x="594" y="143"/>
                  <a:pt x="594" y="154"/>
                </a:cubicBezTo>
                <a:cubicBezTo>
                  <a:pt x="594" y="189"/>
                  <a:pt x="613" y="220"/>
                  <a:pt x="643" y="237"/>
                </a:cubicBezTo>
                <a:cubicBezTo>
                  <a:pt x="655" y="244"/>
                  <a:pt x="669" y="244"/>
                  <a:pt x="681" y="248"/>
                </a:cubicBezTo>
                <a:cubicBezTo>
                  <a:pt x="720" y="259"/>
                  <a:pt x="747" y="295"/>
                  <a:pt x="747" y="336"/>
                </a:cubicBezTo>
                <a:cubicBezTo>
                  <a:pt x="747" y="377"/>
                  <a:pt x="719" y="414"/>
                  <a:pt x="679" y="424"/>
                </a:cubicBezTo>
                <a:cubicBezTo>
                  <a:pt x="667" y="428"/>
                  <a:pt x="655" y="428"/>
                  <a:pt x="644" y="434"/>
                </a:cubicBezTo>
                <a:cubicBezTo>
                  <a:pt x="613" y="450"/>
                  <a:pt x="594" y="482"/>
                  <a:pt x="594" y="517"/>
                </a:cubicBezTo>
                <a:cubicBezTo>
                  <a:pt x="594" y="529"/>
                  <a:pt x="598" y="541"/>
                  <a:pt x="602" y="552"/>
                </a:cubicBezTo>
                <a:cubicBezTo>
                  <a:pt x="604" y="561"/>
                  <a:pt x="606" y="570"/>
                  <a:pt x="606" y="580"/>
                </a:cubicBezTo>
                <a:cubicBezTo>
                  <a:pt x="606" y="631"/>
                  <a:pt x="565" y="672"/>
                  <a:pt x="514" y="672"/>
                </a:cubicBezTo>
                <a:cubicBezTo>
                  <a:pt x="490" y="672"/>
                  <a:pt x="466" y="662"/>
                  <a:pt x="449" y="644"/>
                </a:cubicBezTo>
                <a:cubicBezTo>
                  <a:pt x="440" y="635"/>
                  <a:pt x="433" y="626"/>
                  <a:pt x="422" y="620"/>
                </a:cubicBezTo>
                <a:cubicBezTo>
                  <a:pt x="407" y="611"/>
                  <a:pt x="390" y="606"/>
                  <a:pt x="373" y="606"/>
                </a:cubicBezTo>
                <a:cubicBezTo>
                  <a:pt x="355" y="606"/>
                  <a:pt x="338" y="611"/>
                  <a:pt x="323" y="621"/>
                </a:cubicBezTo>
                <a:cubicBezTo>
                  <a:pt x="308" y="630"/>
                  <a:pt x="297" y="644"/>
                  <a:pt x="284" y="655"/>
                </a:cubicBezTo>
                <a:cubicBezTo>
                  <a:pt x="268" y="667"/>
                  <a:pt x="253" y="672"/>
                  <a:pt x="233" y="672"/>
                </a:cubicBezTo>
                <a:cubicBezTo>
                  <a:pt x="182" y="672"/>
                  <a:pt x="141" y="631"/>
                  <a:pt x="141" y="580"/>
                </a:cubicBezTo>
                <a:cubicBezTo>
                  <a:pt x="141" y="570"/>
                  <a:pt x="144" y="561"/>
                  <a:pt x="146" y="551"/>
                </a:cubicBezTo>
                <a:cubicBezTo>
                  <a:pt x="149" y="543"/>
                  <a:pt x="151" y="536"/>
                  <a:pt x="152" y="528"/>
                </a:cubicBezTo>
                <a:cubicBezTo>
                  <a:pt x="152" y="525"/>
                  <a:pt x="153" y="522"/>
                  <a:pt x="153" y="519"/>
                </a:cubicBezTo>
                <a:cubicBezTo>
                  <a:pt x="153" y="466"/>
                  <a:pt x="117" y="437"/>
                  <a:pt x="69" y="425"/>
                </a:cubicBezTo>
                <a:cubicBezTo>
                  <a:pt x="29" y="414"/>
                  <a:pt x="0" y="378"/>
                  <a:pt x="0" y="336"/>
                </a:cubicBezTo>
                <a:cubicBezTo>
                  <a:pt x="0" y="292"/>
                  <a:pt x="31" y="254"/>
                  <a:pt x="74" y="246"/>
                </a:cubicBezTo>
                <a:cubicBezTo>
                  <a:pt x="120" y="236"/>
                  <a:pt x="153" y="201"/>
                  <a:pt x="153" y="153"/>
                </a:cubicBezTo>
                <a:cubicBezTo>
                  <a:pt x="153" y="142"/>
                  <a:pt x="150" y="134"/>
                  <a:pt x="147" y="124"/>
                </a:cubicBezTo>
                <a:cubicBezTo>
                  <a:pt x="143" y="113"/>
                  <a:pt x="141" y="103"/>
                  <a:pt x="141" y="92"/>
                </a:cubicBezTo>
                <a:cubicBezTo>
                  <a:pt x="141" y="41"/>
                  <a:pt x="182" y="0"/>
                  <a:pt x="233" y="0"/>
                </a:cubicBezTo>
                <a:close/>
                <a:moveTo>
                  <a:pt x="180" y="310"/>
                </a:moveTo>
                <a:cubicBezTo>
                  <a:pt x="183" y="318"/>
                  <a:pt x="184" y="327"/>
                  <a:pt x="184" y="336"/>
                </a:cubicBezTo>
                <a:cubicBezTo>
                  <a:pt x="184" y="345"/>
                  <a:pt x="183" y="355"/>
                  <a:pt x="180" y="364"/>
                </a:cubicBezTo>
                <a:cubicBezTo>
                  <a:pt x="165" y="409"/>
                  <a:pt x="176" y="458"/>
                  <a:pt x="220" y="482"/>
                </a:cubicBezTo>
                <a:cubicBezTo>
                  <a:pt x="228" y="486"/>
                  <a:pt x="238" y="488"/>
                  <a:pt x="247" y="490"/>
                </a:cubicBezTo>
                <a:cubicBezTo>
                  <a:pt x="258" y="492"/>
                  <a:pt x="268" y="495"/>
                  <a:pt x="278" y="500"/>
                </a:cubicBezTo>
                <a:cubicBezTo>
                  <a:pt x="289" y="506"/>
                  <a:pt x="296" y="514"/>
                  <a:pt x="304" y="524"/>
                </a:cubicBezTo>
                <a:cubicBezTo>
                  <a:pt x="309" y="529"/>
                  <a:pt x="313" y="534"/>
                  <a:pt x="319" y="538"/>
                </a:cubicBezTo>
                <a:cubicBezTo>
                  <a:pt x="335" y="549"/>
                  <a:pt x="354" y="555"/>
                  <a:pt x="373" y="555"/>
                </a:cubicBezTo>
                <a:cubicBezTo>
                  <a:pt x="393" y="555"/>
                  <a:pt x="412" y="549"/>
                  <a:pt x="429" y="537"/>
                </a:cubicBezTo>
                <a:cubicBezTo>
                  <a:pt x="435" y="533"/>
                  <a:pt x="440" y="527"/>
                  <a:pt x="445" y="521"/>
                </a:cubicBezTo>
                <a:cubicBezTo>
                  <a:pt x="453" y="513"/>
                  <a:pt x="460" y="506"/>
                  <a:pt x="470" y="500"/>
                </a:cubicBezTo>
                <a:cubicBezTo>
                  <a:pt x="480" y="494"/>
                  <a:pt x="491" y="492"/>
                  <a:pt x="503" y="490"/>
                </a:cubicBezTo>
                <a:cubicBezTo>
                  <a:pt x="509" y="489"/>
                  <a:pt x="516" y="487"/>
                  <a:pt x="523" y="484"/>
                </a:cubicBezTo>
                <a:cubicBezTo>
                  <a:pt x="555" y="468"/>
                  <a:pt x="576" y="435"/>
                  <a:pt x="576" y="398"/>
                </a:cubicBezTo>
                <a:cubicBezTo>
                  <a:pt x="576" y="388"/>
                  <a:pt x="573" y="378"/>
                  <a:pt x="569" y="368"/>
                </a:cubicBezTo>
                <a:cubicBezTo>
                  <a:pt x="566" y="357"/>
                  <a:pt x="563" y="347"/>
                  <a:pt x="563" y="336"/>
                </a:cubicBezTo>
                <a:cubicBezTo>
                  <a:pt x="563" y="325"/>
                  <a:pt x="566" y="315"/>
                  <a:pt x="569" y="304"/>
                </a:cubicBezTo>
                <a:cubicBezTo>
                  <a:pt x="572" y="295"/>
                  <a:pt x="575" y="285"/>
                  <a:pt x="575" y="274"/>
                </a:cubicBezTo>
                <a:cubicBezTo>
                  <a:pt x="575" y="239"/>
                  <a:pt x="555" y="206"/>
                  <a:pt x="524" y="190"/>
                </a:cubicBezTo>
                <a:cubicBezTo>
                  <a:pt x="516" y="186"/>
                  <a:pt x="508" y="184"/>
                  <a:pt x="500" y="182"/>
                </a:cubicBezTo>
                <a:cubicBezTo>
                  <a:pt x="490" y="180"/>
                  <a:pt x="481" y="178"/>
                  <a:pt x="472" y="173"/>
                </a:cubicBezTo>
                <a:cubicBezTo>
                  <a:pt x="462" y="168"/>
                  <a:pt x="453" y="161"/>
                  <a:pt x="445" y="152"/>
                </a:cubicBezTo>
                <a:cubicBezTo>
                  <a:pt x="426" y="130"/>
                  <a:pt x="402" y="119"/>
                  <a:pt x="374" y="119"/>
                </a:cubicBezTo>
                <a:cubicBezTo>
                  <a:pt x="345" y="119"/>
                  <a:pt x="321" y="131"/>
                  <a:pt x="302" y="152"/>
                </a:cubicBezTo>
                <a:cubicBezTo>
                  <a:pt x="289" y="167"/>
                  <a:pt x="272" y="177"/>
                  <a:pt x="253" y="182"/>
                </a:cubicBezTo>
                <a:cubicBezTo>
                  <a:pt x="206" y="192"/>
                  <a:pt x="173" y="225"/>
                  <a:pt x="173" y="275"/>
                </a:cubicBezTo>
                <a:cubicBezTo>
                  <a:pt x="173" y="288"/>
                  <a:pt x="177" y="298"/>
                  <a:pt x="180" y="310"/>
                </a:cubicBezTo>
                <a:close/>
              </a:path>
            </a:pathLst>
          </a:custGeom>
          <a:solidFill>
            <a:schemeClr val="bg1">
              <a:lumMod val="85000"/>
            </a:schemeClr>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bIns="46800" rtlCol="0" anchor="ctr"/>
          <a:p>
            <a:pPr algn="ctr"/>
            <a:endParaRPr lang="zh-CN" altLang="en-US">
              <a:solidFill>
                <a:srgbClr val="3F7EE5"/>
              </a:solidFill>
              <a:latin typeface="Bebas" pitchFamily="2" charset="0"/>
              <a:ea typeface="微软雅黑" panose="020B0503020204020204" charset="-122"/>
              <a:sym typeface="Bebas" pitchFamily="2" charset="0"/>
            </a:endParaRPr>
          </a:p>
        </p:txBody>
      </p:sp>
      <p:sp>
        <p:nvSpPr>
          <p:cNvPr id="4" name="Oval 6"/>
          <p:cNvSpPr>
            <a:spLocks noChangeArrowheads="1"/>
          </p:cNvSpPr>
          <p:nvPr/>
        </p:nvSpPr>
        <p:spPr bwMode="auto">
          <a:xfrm>
            <a:off x="4743740" y="1980092"/>
            <a:ext cx="768033" cy="765725"/>
          </a:xfrm>
          <a:prstGeom prst="ellipse">
            <a:avLst/>
          </a:prstGeom>
          <a:solidFill>
            <a:srgbClr val="537285"/>
          </a:solidFill>
          <a:ln w="25400">
            <a:noFill/>
          </a:ln>
          <a:effectLst>
            <a:outerShdw blurRad="1397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r>
              <a:rPr lang="en-US" altLang="zh-CN" sz="2400">
                <a:solidFill>
                  <a:srgbClr val="FEFABC"/>
                </a:solidFill>
                <a:latin typeface="Bebas" pitchFamily="2" charset="0"/>
                <a:ea typeface="微软雅黑" panose="020B0503020204020204" charset="-122"/>
                <a:sym typeface="Bebas" pitchFamily="2" charset="0"/>
              </a:rPr>
              <a:t>A</a:t>
            </a:r>
            <a:endParaRPr lang="zh-CN" altLang="en-US" sz="2400" dirty="0">
              <a:solidFill>
                <a:srgbClr val="FEFABC"/>
              </a:solidFill>
              <a:latin typeface="Bebas" pitchFamily="2" charset="0"/>
              <a:ea typeface="微软雅黑" panose="020B0503020204020204" charset="-122"/>
              <a:sym typeface="Bebas" pitchFamily="2" charset="0"/>
            </a:endParaRPr>
          </a:p>
        </p:txBody>
      </p:sp>
      <p:sp>
        <p:nvSpPr>
          <p:cNvPr id="5" name="Oval 7"/>
          <p:cNvSpPr>
            <a:spLocks noChangeArrowheads="1"/>
          </p:cNvSpPr>
          <p:nvPr/>
        </p:nvSpPr>
        <p:spPr bwMode="auto">
          <a:xfrm>
            <a:off x="6282112" y="1980092"/>
            <a:ext cx="770339" cy="765725"/>
          </a:xfrm>
          <a:prstGeom prst="ellipse">
            <a:avLst/>
          </a:prstGeom>
          <a:solidFill>
            <a:srgbClr val="124062"/>
          </a:solidFill>
          <a:ln w="25400">
            <a:noFill/>
          </a:ln>
          <a:effectLst>
            <a:outerShdw blurRad="1397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r>
              <a:rPr lang="en-US" altLang="zh-CN" sz="2400">
                <a:solidFill>
                  <a:srgbClr val="FEFABC"/>
                </a:solidFill>
                <a:latin typeface="Bebas" pitchFamily="2" charset="0"/>
                <a:ea typeface="微软雅黑" panose="020B0503020204020204" charset="-122"/>
                <a:sym typeface="Bebas" pitchFamily="2" charset="0"/>
              </a:rPr>
              <a:t>B</a:t>
            </a:r>
            <a:endParaRPr lang="zh-CN" altLang="en-US" sz="2400" dirty="0">
              <a:solidFill>
                <a:srgbClr val="FEFABC"/>
              </a:solidFill>
              <a:latin typeface="Bebas" pitchFamily="2" charset="0"/>
              <a:ea typeface="微软雅黑" panose="020B0503020204020204" charset="-122"/>
              <a:sym typeface="Bebas" pitchFamily="2" charset="0"/>
            </a:endParaRPr>
          </a:p>
        </p:txBody>
      </p:sp>
      <p:sp>
        <p:nvSpPr>
          <p:cNvPr id="6" name="Oval 8"/>
          <p:cNvSpPr>
            <a:spLocks noChangeArrowheads="1"/>
          </p:cNvSpPr>
          <p:nvPr/>
        </p:nvSpPr>
        <p:spPr bwMode="auto">
          <a:xfrm>
            <a:off x="7052450" y="3310886"/>
            <a:ext cx="772646" cy="770338"/>
          </a:xfrm>
          <a:prstGeom prst="ellipse">
            <a:avLst/>
          </a:prstGeom>
          <a:solidFill>
            <a:srgbClr val="537285"/>
          </a:solidFill>
          <a:ln w="25400">
            <a:noFill/>
          </a:ln>
          <a:effectLst>
            <a:outerShdw blurRad="1397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r>
              <a:rPr lang="en-US" altLang="zh-CN" sz="2400">
                <a:solidFill>
                  <a:srgbClr val="FEFABC"/>
                </a:solidFill>
                <a:latin typeface="Bebas" pitchFamily="2" charset="0"/>
                <a:ea typeface="微软雅黑" panose="020B0503020204020204" charset="-122"/>
                <a:sym typeface="Bebas" pitchFamily="2" charset="0"/>
              </a:rPr>
              <a:t>C</a:t>
            </a:r>
            <a:endParaRPr lang="zh-CN" altLang="en-US" sz="2400" dirty="0">
              <a:solidFill>
                <a:srgbClr val="FEFABC"/>
              </a:solidFill>
              <a:latin typeface="Bebas" pitchFamily="2" charset="0"/>
              <a:ea typeface="微软雅黑" panose="020B0503020204020204" charset="-122"/>
              <a:sym typeface="Bebas" pitchFamily="2" charset="0"/>
            </a:endParaRPr>
          </a:p>
        </p:txBody>
      </p:sp>
      <p:sp>
        <p:nvSpPr>
          <p:cNvPr id="7" name="Oval 9"/>
          <p:cNvSpPr>
            <a:spLocks noChangeArrowheads="1"/>
          </p:cNvSpPr>
          <p:nvPr/>
        </p:nvSpPr>
        <p:spPr bwMode="auto">
          <a:xfrm>
            <a:off x="3973402" y="3310886"/>
            <a:ext cx="770339" cy="770338"/>
          </a:xfrm>
          <a:prstGeom prst="ellipse">
            <a:avLst/>
          </a:prstGeom>
          <a:solidFill>
            <a:srgbClr val="124062"/>
          </a:solidFill>
          <a:ln w="25400">
            <a:noFill/>
          </a:ln>
          <a:effectLst>
            <a:outerShdw blurRad="1397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r>
              <a:rPr lang="en-US" altLang="zh-CN" sz="2400">
                <a:solidFill>
                  <a:srgbClr val="FEFABC"/>
                </a:solidFill>
                <a:latin typeface="Bebas" pitchFamily="2" charset="0"/>
                <a:ea typeface="微软雅黑" panose="020B0503020204020204" charset="-122"/>
                <a:sym typeface="Bebas" pitchFamily="2" charset="0"/>
              </a:rPr>
              <a:t>F</a:t>
            </a:r>
            <a:endParaRPr lang="zh-CN" altLang="en-US" sz="2400" dirty="0">
              <a:solidFill>
                <a:srgbClr val="FEFABC"/>
              </a:solidFill>
              <a:latin typeface="Bebas" pitchFamily="2" charset="0"/>
              <a:ea typeface="微软雅黑" panose="020B0503020204020204" charset="-122"/>
              <a:sym typeface="Bebas" pitchFamily="2" charset="0"/>
            </a:endParaRPr>
          </a:p>
        </p:txBody>
      </p:sp>
      <p:sp>
        <p:nvSpPr>
          <p:cNvPr id="8" name="Oval 10"/>
          <p:cNvSpPr>
            <a:spLocks noChangeArrowheads="1"/>
          </p:cNvSpPr>
          <p:nvPr/>
        </p:nvSpPr>
        <p:spPr bwMode="auto">
          <a:xfrm>
            <a:off x="4743740" y="4650905"/>
            <a:ext cx="768033" cy="770338"/>
          </a:xfrm>
          <a:prstGeom prst="ellipse">
            <a:avLst/>
          </a:prstGeom>
          <a:solidFill>
            <a:srgbClr val="537285"/>
          </a:solidFill>
          <a:ln w="25400">
            <a:noFill/>
          </a:ln>
          <a:effectLst>
            <a:outerShdw blurRad="1397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r>
              <a:rPr lang="en-US" altLang="zh-CN" sz="2400">
                <a:solidFill>
                  <a:srgbClr val="FEFABC"/>
                </a:solidFill>
                <a:latin typeface="Bebas" pitchFamily="2" charset="0"/>
                <a:ea typeface="微软雅黑" panose="020B0503020204020204" charset="-122"/>
                <a:sym typeface="Bebas" pitchFamily="2" charset="0"/>
              </a:rPr>
              <a:t>E</a:t>
            </a:r>
            <a:endParaRPr lang="zh-CN" altLang="en-US" sz="2400" dirty="0">
              <a:solidFill>
                <a:srgbClr val="FEFABC"/>
              </a:solidFill>
              <a:latin typeface="Bebas" pitchFamily="2" charset="0"/>
              <a:ea typeface="微软雅黑" panose="020B0503020204020204" charset="-122"/>
              <a:sym typeface="Bebas" pitchFamily="2" charset="0"/>
            </a:endParaRPr>
          </a:p>
        </p:txBody>
      </p:sp>
      <p:sp>
        <p:nvSpPr>
          <p:cNvPr id="9" name="Oval 11"/>
          <p:cNvSpPr>
            <a:spLocks noChangeArrowheads="1"/>
          </p:cNvSpPr>
          <p:nvPr/>
        </p:nvSpPr>
        <p:spPr bwMode="auto">
          <a:xfrm>
            <a:off x="6282112" y="4650905"/>
            <a:ext cx="770339" cy="770338"/>
          </a:xfrm>
          <a:prstGeom prst="ellipse">
            <a:avLst/>
          </a:prstGeom>
          <a:solidFill>
            <a:srgbClr val="124062"/>
          </a:solidFill>
          <a:ln w="25400">
            <a:noFill/>
          </a:ln>
          <a:effectLst>
            <a:outerShdw blurRad="1397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r>
              <a:rPr lang="en-US" altLang="zh-CN" sz="2400">
                <a:solidFill>
                  <a:srgbClr val="FEFABC"/>
                </a:solidFill>
                <a:latin typeface="Bebas" pitchFamily="2" charset="0"/>
                <a:ea typeface="微软雅黑" panose="020B0503020204020204" charset="-122"/>
                <a:sym typeface="Bebas" pitchFamily="2" charset="0"/>
              </a:rPr>
              <a:t>D</a:t>
            </a:r>
            <a:endParaRPr lang="zh-CN" altLang="en-US" sz="2400" dirty="0">
              <a:solidFill>
                <a:srgbClr val="FEFABC"/>
              </a:solidFill>
              <a:latin typeface="Bebas" pitchFamily="2" charset="0"/>
              <a:ea typeface="微软雅黑" panose="020B0503020204020204" charset="-122"/>
              <a:sym typeface="Bebas" pitchFamily="2" charset="0"/>
            </a:endParaRPr>
          </a:p>
        </p:txBody>
      </p:sp>
      <p:sp>
        <p:nvSpPr>
          <p:cNvPr id="10" name="TextBox 11"/>
          <p:cNvSpPr txBox="1"/>
          <p:nvPr/>
        </p:nvSpPr>
        <p:spPr>
          <a:xfrm>
            <a:off x="1578610" y="1979930"/>
            <a:ext cx="2834640" cy="650240"/>
          </a:xfrm>
          <a:prstGeom prst="rect">
            <a:avLst/>
          </a:prstGeom>
          <a:noFill/>
        </p:spPr>
        <p:txBody>
          <a:bodyPr wrap="square" rtlCol="0">
            <a:spAutoFit/>
          </a:bodyPr>
          <a:p>
            <a:pPr algn="r">
              <a:lnSpc>
                <a:spcPct val="130000"/>
              </a:lnSpc>
            </a:pPr>
            <a:r>
              <a:rPr lang="zh-CN" altLang="en-US" sz="1400" dirty="0">
                <a:solidFill>
                  <a:schemeClr val="tx1">
                    <a:lumMod val="65000"/>
                    <a:lumOff val="35000"/>
                  </a:schemeClr>
                </a:solidFill>
                <a:latin typeface="Bebas" pitchFamily="2" charset="0"/>
                <a:ea typeface="微软雅黑" panose="020B0503020204020204" charset="-122"/>
                <a:sym typeface="Bebas" pitchFamily="2" charset="0"/>
              </a:rPr>
              <a:t>商标注册、版权登记、企业文案、</a:t>
            </a:r>
            <a:endParaRPr lang="zh-CN" altLang="en-US" sz="1400" dirty="0">
              <a:solidFill>
                <a:schemeClr val="tx1">
                  <a:lumMod val="65000"/>
                  <a:lumOff val="35000"/>
                </a:schemeClr>
              </a:solidFill>
              <a:latin typeface="Bebas" pitchFamily="2" charset="0"/>
              <a:ea typeface="微软雅黑" panose="020B0503020204020204" charset="-122"/>
              <a:sym typeface="Bebas" pitchFamily="2" charset="0"/>
            </a:endParaRPr>
          </a:p>
          <a:p>
            <a:pPr algn="r">
              <a:lnSpc>
                <a:spcPct val="130000"/>
              </a:lnSpc>
            </a:pPr>
            <a:r>
              <a:rPr lang="zh-CN" altLang="en-US" sz="1400" dirty="0">
                <a:solidFill>
                  <a:schemeClr val="tx1">
                    <a:lumMod val="65000"/>
                    <a:lumOff val="35000"/>
                  </a:schemeClr>
                </a:solidFill>
                <a:latin typeface="Bebas" pitchFamily="2" charset="0"/>
                <a:ea typeface="微软雅黑" panose="020B0503020204020204" charset="-122"/>
                <a:sym typeface="Bebas" pitchFamily="2" charset="0"/>
              </a:rPr>
              <a:t>品牌建设与宣传等</a:t>
            </a:r>
            <a:endParaRPr lang="zh-CN" altLang="en-US" sz="1400" dirty="0">
              <a:solidFill>
                <a:schemeClr val="tx1">
                  <a:lumMod val="65000"/>
                  <a:lumOff val="35000"/>
                </a:schemeClr>
              </a:solidFill>
              <a:latin typeface="Bebas" pitchFamily="2" charset="0"/>
              <a:ea typeface="微软雅黑" panose="020B0503020204020204" charset="-122"/>
              <a:sym typeface="Bebas" pitchFamily="2" charset="0"/>
            </a:endParaRPr>
          </a:p>
        </p:txBody>
      </p:sp>
      <p:sp>
        <p:nvSpPr>
          <p:cNvPr id="31" name="TextBox 11"/>
          <p:cNvSpPr txBox="1"/>
          <p:nvPr/>
        </p:nvSpPr>
        <p:spPr>
          <a:xfrm>
            <a:off x="7468969" y="2097307"/>
            <a:ext cx="2500385" cy="650240"/>
          </a:xfrm>
          <a:prstGeom prst="rect">
            <a:avLst/>
          </a:prstGeom>
          <a:noFill/>
        </p:spPr>
        <p:txBody>
          <a:bodyPr wrap="square" rtlCol="0">
            <a:spAutoFit/>
          </a:bodyPr>
          <a:p>
            <a:pPr>
              <a:lnSpc>
                <a:spcPct val="130000"/>
              </a:lnSpc>
            </a:pPr>
            <a:r>
              <a:rPr lang="zh-CN" altLang="en-US" sz="1400" dirty="0">
                <a:solidFill>
                  <a:schemeClr val="tx1">
                    <a:lumMod val="65000"/>
                    <a:lumOff val="35000"/>
                  </a:schemeClr>
                </a:solidFill>
                <a:latin typeface="Bebas" pitchFamily="2" charset="0"/>
                <a:ea typeface="微软雅黑" panose="020B0503020204020204" charset="-122"/>
                <a:sym typeface="Bebas" pitchFamily="2" charset="0"/>
              </a:rPr>
              <a:t>logo设计、宣传册、包装设计、动漫等</a:t>
            </a:r>
            <a:endParaRPr lang="zh-CN" altLang="en-US" sz="1400" dirty="0">
              <a:solidFill>
                <a:schemeClr val="tx1">
                  <a:lumMod val="65000"/>
                  <a:lumOff val="35000"/>
                </a:schemeClr>
              </a:solidFill>
              <a:latin typeface="Bebas" pitchFamily="2" charset="0"/>
              <a:ea typeface="微软雅黑" panose="020B0503020204020204" charset="-122"/>
              <a:sym typeface="Bebas" pitchFamily="2" charset="0"/>
            </a:endParaRPr>
          </a:p>
        </p:txBody>
      </p:sp>
      <p:sp>
        <p:nvSpPr>
          <p:cNvPr id="32" name="TextBox 11"/>
          <p:cNvSpPr txBox="1"/>
          <p:nvPr/>
        </p:nvSpPr>
        <p:spPr>
          <a:xfrm>
            <a:off x="868680" y="3645535"/>
            <a:ext cx="2799715" cy="370840"/>
          </a:xfrm>
          <a:prstGeom prst="rect">
            <a:avLst/>
          </a:prstGeom>
          <a:noFill/>
        </p:spPr>
        <p:txBody>
          <a:bodyPr wrap="square" rtlCol="0">
            <a:spAutoFit/>
          </a:bodyPr>
          <a:p>
            <a:pPr algn="r">
              <a:lnSpc>
                <a:spcPct val="130000"/>
              </a:lnSpc>
            </a:pPr>
            <a:r>
              <a:rPr lang="zh-CN" altLang="en-US" sz="1400" dirty="0">
                <a:solidFill>
                  <a:schemeClr val="tx1">
                    <a:lumMod val="65000"/>
                    <a:lumOff val="35000"/>
                  </a:schemeClr>
                </a:solidFill>
                <a:latin typeface="Bebas" pitchFamily="2" charset="0"/>
                <a:ea typeface="微软雅黑" panose="020B0503020204020204" charset="-122"/>
                <a:sym typeface="Bebas" pitchFamily="2" charset="0"/>
              </a:rPr>
              <a:t>文案撰写、seo优化、微信营销等</a:t>
            </a:r>
            <a:endParaRPr lang="zh-CN" altLang="en-US" sz="1400" dirty="0">
              <a:solidFill>
                <a:schemeClr val="tx1">
                  <a:lumMod val="65000"/>
                  <a:lumOff val="35000"/>
                </a:schemeClr>
              </a:solidFill>
              <a:latin typeface="Bebas" pitchFamily="2" charset="0"/>
              <a:ea typeface="微软雅黑" panose="020B0503020204020204" charset="-122"/>
              <a:sym typeface="Bebas" pitchFamily="2" charset="0"/>
            </a:endParaRPr>
          </a:p>
        </p:txBody>
      </p:sp>
      <p:sp>
        <p:nvSpPr>
          <p:cNvPr id="33" name="TextBox 11"/>
          <p:cNvSpPr txBox="1"/>
          <p:nvPr/>
        </p:nvSpPr>
        <p:spPr>
          <a:xfrm>
            <a:off x="8134350" y="3613150"/>
            <a:ext cx="2701290" cy="370840"/>
          </a:xfrm>
          <a:prstGeom prst="rect">
            <a:avLst/>
          </a:prstGeom>
          <a:noFill/>
        </p:spPr>
        <p:txBody>
          <a:bodyPr wrap="square" rtlCol="0">
            <a:spAutoFit/>
          </a:bodyPr>
          <a:p>
            <a:pPr>
              <a:lnSpc>
                <a:spcPct val="130000"/>
              </a:lnSpc>
            </a:pPr>
            <a:r>
              <a:rPr lang="zh-CN" altLang="en-US" sz="1400" dirty="0">
                <a:solidFill>
                  <a:schemeClr val="tx1">
                    <a:lumMod val="65000"/>
                    <a:lumOff val="35000"/>
                  </a:schemeClr>
                </a:solidFill>
                <a:latin typeface="Bebas" pitchFamily="2" charset="0"/>
                <a:ea typeface="微软雅黑" panose="020B0503020204020204" charset="-122"/>
                <a:sym typeface="Bebas" pitchFamily="2" charset="0"/>
              </a:rPr>
              <a:t>软件开发、移动app、ui设计等</a:t>
            </a:r>
            <a:endParaRPr lang="zh-CN" altLang="en-US" sz="1400" dirty="0">
              <a:solidFill>
                <a:schemeClr val="tx1">
                  <a:lumMod val="65000"/>
                  <a:lumOff val="35000"/>
                </a:schemeClr>
              </a:solidFill>
              <a:latin typeface="Bebas" pitchFamily="2" charset="0"/>
              <a:ea typeface="微软雅黑" panose="020B0503020204020204" charset="-122"/>
              <a:sym typeface="Bebas" pitchFamily="2" charset="0"/>
            </a:endParaRPr>
          </a:p>
        </p:txBody>
      </p:sp>
      <p:sp>
        <p:nvSpPr>
          <p:cNvPr id="34" name="TextBox 11"/>
          <p:cNvSpPr txBox="1"/>
          <p:nvPr/>
        </p:nvSpPr>
        <p:spPr>
          <a:xfrm>
            <a:off x="1694815" y="5122545"/>
            <a:ext cx="2718435" cy="370840"/>
          </a:xfrm>
          <a:prstGeom prst="rect">
            <a:avLst/>
          </a:prstGeom>
          <a:noFill/>
        </p:spPr>
        <p:txBody>
          <a:bodyPr wrap="square" rtlCol="0">
            <a:spAutoFit/>
          </a:bodyPr>
          <a:p>
            <a:pPr algn="r">
              <a:lnSpc>
                <a:spcPct val="130000"/>
              </a:lnSpc>
            </a:pPr>
            <a:r>
              <a:rPr lang="zh-CN" altLang="en-US" sz="1400" dirty="0">
                <a:solidFill>
                  <a:schemeClr val="tx1">
                    <a:lumMod val="65000"/>
                    <a:lumOff val="35000"/>
                  </a:schemeClr>
                </a:solidFill>
                <a:latin typeface="Bebas" pitchFamily="2" charset="0"/>
                <a:ea typeface="微软雅黑" panose="020B0503020204020204" charset="-122"/>
                <a:sym typeface="Bebas" pitchFamily="2" charset="0"/>
              </a:rPr>
              <a:t>工业设计、电路设计、工艺品等</a:t>
            </a:r>
            <a:endParaRPr lang="zh-CN" altLang="en-US" sz="1400" dirty="0">
              <a:solidFill>
                <a:schemeClr val="tx1">
                  <a:lumMod val="65000"/>
                  <a:lumOff val="35000"/>
                </a:schemeClr>
              </a:solidFill>
              <a:latin typeface="Bebas" pitchFamily="2" charset="0"/>
              <a:ea typeface="微软雅黑" panose="020B0503020204020204" charset="-122"/>
              <a:sym typeface="Bebas" pitchFamily="2" charset="0"/>
            </a:endParaRPr>
          </a:p>
        </p:txBody>
      </p:sp>
      <p:sp>
        <p:nvSpPr>
          <p:cNvPr id="35" name="TextBox 11"/>
          <p:cNvSpPr txBox="1"/>
          <p:nvPr/>
        </p:nvSpPr>
        <p:spPr>
          <a:xfrm>
            <a:off x="7321550" y="5087620"/>
            <a:ext cx="2867025" cy="370840"/>
          </a:xfrm>
          <a:prstGeom prst="rect">
            <a:avLst/>
          </a:prstGeom>
          <a:noFill/>
        </p:spPr>
        <p:txBody>
          <a:bodyPr wrap="square" rtlCol="0">
            <a:spAutoFit/>
          </a:bodyPr>
          <a:p>
            <a:pPr>
              <a:lnSpc>
                <a:spcPct val="130000"/>
              </a:lnSpc>
            </a:pPr>
            <a:r>
              <a:rPr lang="zh-CN" altLang="en-US" sz="1400" dirty="0">
                <a:solidFill>
                  <a:schemeClr val="tx1">
                    <a:lumMod val="65000"/>
                    <a:lumOff val="35000"/>
                  </a:schemeClr>
                </a:solidFill>
                <a:latin typeface="Bebas" pitchFamily="2" charset="0"/>
                <a:ea typeface="微软雅黑" panose="020B0503020204020204" charset="-122"/>
                <a:sym typeface="Bebas" pitchFamily="2" charset="0"/>
              </a:rPr>
              <a:t>新房装修、软件设计、建筑设计等</a:t>
            </a:r>
            <a:endParaRPr lang="zh-CN" altLang="en-US" sz="1400" dirty="0">
              <a:solidFill>
                <a:schemeClr val="tx1">
                  <a:lumMod val="65000"/>
                  <a:lumOff val="35000"/>
                </a:schemeClr>
              </a:solidFill>
              <a:latin typeface="Bebas" pitchFamily="2" charset="0"/>
              <a:ea typeface="微软雅黑" panose="020B0503020204020204" charset="-122"/>
              <a:sym typeface="Bebas" pitchFamily="2" charset="0"/>
            </a:endParaRPr>
          </a:p>
        </p:txBody>
      </p:sp>
      <p:sp>
        <p:nvSpPr>
          <p:cNvPr id="36" name="Freeform 5"/>
          <p:cNvSpPr>
            <a:spLocks noEditPoints="1"/>
          </p:cNvSpPr>
          <p:nvPr/>
        </p:nvSpPr>
        <p:spPr bwMode="auto">
          <a:xfrm>
            <a:off x="5370769" y="3170036"/>
            <a:ext cx="1056959" cy="1056652"/>
          </a:xfrm>
          <a:custGeom>
            <a:avLst/>
            <a:gdLst>
              <a:gd name="T0" fmla="*/ 1243 w 1456"/>
              <a:gd name="T1" fmla="*/ 213 h 1456"/>
              <a:gd name="T2" fmla="*/ 1243 w 1456"/>
              <a:gd name="T3" fmla="*/ 1243 h 1456"/>
              <a:gd name="T4" fmla="*/ 213 w 1456"/>
              <a:gd name="T5" fmla="*/ 1243 h 1456"/>
              <a:gd name="T6" fmla="*/ 213 w 1456"/>
              <a:gd name="T7" fmla="*/ 213 h 1456"/>
              <a:gd name="T8" fmla="*/ 1200 w 1456"/>
              <a:gd name="T9" fmla="*/ 256 h 1456"/>
              <a:gd name="T10" fmla="*/ 1020 w 1456"/>
              <a:gd name="T11" fmla="*/ 220 h 1456"/>
              <a:gd name="T12" fmla="*/ 1318 w 1456"/>
              <a:gd name="T13" fmla="*/ 414 h 1456"/>
              <a:gd name="T14" fmla="*/ 1395 w 1456"/>
              <a:gd name="T15" fmla="*/ 698 h 1456"/>
              <a:gd name="T16" fmla="*/ 1109 w 1456"/>
              <a:gd name="T17" fmla="*/ 475 h 1456"/>
              <a:gd name="T18" fmla="*/ 1395 w 1456"/>
              <a:gd name="T19" fmla="*/ 698 h 1456"/>
              <a:gd name="T20" fmla="*/ 1319 w 1456"/>
              <a:gd name="T21" fmla="*/ 1039 h 1456"/>
              <a:gd name="T22" fmla="*/ 1020 w 1456"/>
              <a:gd name="T23" fmla="*/ 1236 h 1456"/>
              <a:gd name="T24" fmla="*/ 1200 w 1456"/>
              <a:gd name="T25" fmla="*/ 1200 h 1456"/>
              <a:gd name="T26" fmla="*/ 1395 w 1456"/>
              <a:gd name="T27" fmla="*/ 758 h 1456"/>
              <a:gd name="T28" fmla="*/ 1109 w 1456"/>
              <a:gd name="T29" fmla="*/ 979 h 1456"/>
              <a:gd name="T30" fmla="*/ 256 w 1456"/>
              <a:gd name="T31" fmla="*/ 1200 h 1456"/>
              <a:gd name="T32" fmla="*/ 436 w 1456"/>
              <a:gd name="T33" fmla="*/ 1236 h 1456"/>
              <a:gd name="T34" fmla="*/ 137 w 1456"/>
              <a:gd name="T35" fmla="*/ 1039 h 1456"/>
              <a:gd name="T36" fmla="*/ 61 w 1456"/>
              <a:gd name="T37" fmla="*/ 758 h 1456"/>
              <a:gd name="T38" fmla="*/ 347 w 1456"/>
              <a:gd name="T39" fmla="*/ 979 h 1456"/>
              <a:gd name="T40" fmla="*/ 61 w 1456"/>
              <a:gd name="T41" fmla="*/ 758 h 1456"/>
              <a:gd name="T42" fmla="*/ 138 w 1456"/>
              <a:gd name="T43" fmla="*/ 414 h 1456"/>
              <a:gd name="T44" fmla="*/ 436 w 1456"/>
              <a:gd name="T45" fmla="*/ 220 h 1456"/>
              <a:gd name="T46" fmla="*/ 256 w 1456"/>
              <a:gd name="T47" fmla="*/ 256 h 1456"/>
              <a:gd name="T48" fmla="*/ 61 w 1456"/>
              <a:gd name="T49" fmla="*/ 698 h 1456"/>
              <a:gd name="T50" fmla="*/ 347 w 1456"/>
              <a:gd name="T51" fmla="*/ 475 h 1456"/>
              <a:gd name="T52" fmla="*/ 383 w 1456"/>
              <a:gd name="T53" fmla="*/ 698 h 1456"/>
              <a:gd name="T54" fmla="*/ 698 w 1456"/>
              <a:gd name="T55" fmla="*/ 475 h 1456"/>
              <a:gd name="T56" fmla="*/ 383 w 1456"/>
              <a:gd name="T57" fmla="*/ 698 h 1456"/>
              <a:gd name="T58" fmla="*/ 1073 w 1456"/>
              <a:gd name="T59" fmla="*/ 698 h 1456"/>
              <a:gd name="T60" fmla="*/ 758 w 1456"/>
              <a:gd name="T61" fmla="*/ 475 h 1456"/>
              <a:gd name="T62" fmla="*/ 1073 w 1456"/>
              <a:gd name="T63" fmla="*/ 758 h 1456"/>
              <a:gd name="T64" fmla="*/ 758 w 1456"/>
              <a:gd name="T65" fmla="*/ 979 h 1456"/>
              <a:gd name="T66" fmla="*/ 1073 w 1456"/>
              <a:gd name="T67" fmla="*/ 758 h 1456"/>
              <a:gd name="T68" fmla="*/ 383 w 1456"/>
              <a:gd name="T69" fmla="*/ 758 h 1456"/>
              <a:gd name="T70" fmla="*/ 698 w 1456"/>
              <a:gd name="T71" fmla="*/ 979 h 1456"/>
              <a:gd name="T72" fmla="*/ 967 w 1456"/>
              <a:gd name="T73" fmla="*/ 249 h 1456"/>
              <a:gd name="T74" fmla="*/ 758 w 1456"/>
              <a:gd name="T75" fmla="*/ 414 h 1456"/>
              <a:gd name="T76" fmla="*/ 967 w 1456"/>
              <a:gd name="T77" fmla="*/ 249 h 1456"/>
              <a:gd name="T78" fmla="*/ 1033 w 1456"/>
              <a:gd name="T79" fmla="*/ 1039 h 1456"/>
              <a:gd name="T80" fmla="*/ 758 w 1456"/>
              <a:gd name="T81" fmla="*/ 1393 h 1456"/>
              <a:gd name="T82" fmla="*/ 489 w 1456"/>
              <a:gd name="T83" fmla="*/ 1207 h 1456"/>
              <a:gd name="T84" fmla="*/ 698 w 1456"/>
              <a:gd name="T85" fmla="*/ 1039 h 1456"/>
              <a:gd name="T86" fmla="*/ 489 w 1456"/>
              <a:gd name="T87" fmla="*/ 1207 h 1456"/>
              <a:gd name="T88" fmla="*/ 423 w 1456"/>
              <a:gd name="T89" fmla="*/ 414 h 1456"/>
              <a:gd name="T90" fmla="*/ 698 w 1456"/>
              <a:gd name="T91" fmla="*/ 63 h 1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56" h="1456">
                <a:moveTo>
                  <a:pt x="728" y="0"/>
                </a:moveTo>
                <a:cubicBezTo>
                  <a:pt x="929" y="0"/>
                  <a:pt x="1111" y="81"/>
                  <a:pt x="1243" y="213"/>
                </a:cubicBezTo>
                <a:cubicBezTo>
                  <a:pt x="1375" y="345"/>
                  <a:pt x="1456" y="527"/>
                  <a:pt x="1456" y="728"/>
                </a:cubicBezTo>
                <a:cubicBezTo>
                  <a:pt x="1456" y="929"/>
                  <a:pt x="1375" y="1111"/>
                  <a:pt x="1243" y="1243"/>
                </a:cubicBezTo>
                <a:cubicBezTo>
                  <a:pt x="1111" y="1375"/>
                  <a:pt x="929" y="1456"/>
                  <a:pt x="728" y="1456"/>
                </a:cubicBezTo>
                <a:cubicBezTo>
                  <a:pt x="527" y="1456"/>
                  <a:pt x="345" y="1375"/>
                  <a:pt x="213" y="1243"/>
                </a:cubicBezTo>
                <a:cubicBezTo>
                  <a:pt x="81" y="1111"/>
                  <a:pt x="0" y="929"/>
                  <a:pt x="0" y="728"/>
                </a:cubicBezTo>
                <a:cubicBezTo>
                  <a:pt x="0" y="527"/>
                  <a:pt x="81" y="345"/>
                  <a:pt x="213" y="213"/>
                </a:cubicBezTo>
                <a:cubicBezTo>
                  <a:pt x="345" y="81"/>
                  <a:pt x="527" y="0"/>
                  <a:pt x="728" y="0"/>
                </a:cubicBezTo>
                <a:close/>
                <a:moveTo>
                  <a:pt x="1200" y="256"/>
                </a:moveTo>
                <a:cubicBezTo>
                  <a:pt x="1124" y="180"/>
                  <a:pt x="1030" y="122"/>
                  <a:pt x="925" y="89"/>
                </a:cubicBezTo>
                <a:cubicBezTo>
                  <a:pt x="960" y="124"/>
                  <a:pt x="992" y="169"/>
                  <a:pt x="1020" y="220"/>
                </a:cubicBezTo>
                <a:cubicBezTo>
                  <a:pt x="1050" y="277"/>
                  <a:pt x="1076" y="342"/>
                  <a:pt x="1095" y="414"/>
                </a:cubicBezTo>
                <a:cubicBezTo>
                  <a:pt x="1318" y="414"/>
                  <a:pt x="1318" y="414"/>
                  <a:pt x="1318" y="414"/>
                </a:cubicBezTo>
                <a:cubicBezTo>
                  <a:pt x="1287" y="356"/>
                  <a:pt x="1247" y="302"/>
                  <a:pt x="1200" y="256"/>
                </a:cubicBezTo>
                <a:close/>
                <a:moveTo>
                  <a:pt x="1395" y="698"/>
                </a:moveTo>
                <a:cubicBezTo>
                  <a:pt x="1392" y="619"/>
                  <a:pt x="1375" y="544"/>
                  <a:pt x="1346" y="475"/>
                </a:cubicBezTo>
                <a:cubicBezTo>
                  <a:pt x="1109" y="475"/>
                  <a:pt x="1109" y="475"/>
                  <a:pt x="1109" y="475"/>
                </a:cubicBezTo>
                <a:cubicBezTo>
                  <a:pt x="1123" y="545"/>
                  <a:pt x="1131" y="620"/>
                  <a:pt x="1133" y="698"/>
                </a:cubicBezTo>
                <a:cubicBezTo>
                  <a:pt x="1395" y="698"/>
                  <a:pt x="1395" y="698"/>
                  <a:pt x="1395" y="698"/>
                </a:cubicBezTo>
                <a:close/>
                <a:moveTo>
                  <a:pt x="1200" y="1200"/>
                </a:moveTo>
                <a:cubicBezTo>
                  <a:pt x="1248" y="1153"/>
                  <a:pt x="1288" y="1099"/>
                  <a:pt x="1319" y="1039"/>
                </a:cubicBezTo>
                <a:cubicBezTo>
                  <a:pt x="1095" y="1039"/>
                  <a:pt x="1095" y="1039"/>
                  <a:pt x="1095" y="1039"/>
                </a:cubicBezTo>
                <a:cubicBezTo>
                  <a:pt x="1076" y="1112"/>
                  <a:pt x="1051" y="1179"/>
                  <a:pt x="1020" y="1236"/>
                </a:cubicBezTo>
                <a:cubicBezTo>
                  <a:pt x="992" y="1287"/>
                  <a:pt x="960" y="1332"/>
                  <a:pt x="925" y="1367"/>
                </a:cubicBezTo>
                <a:cubicBezTo>
                  <a:pt x="1030" y="1334"/>
                  <a:pt x="1124" y="1276"/>
                  <a:pt x="1200" y="1200"/>
                </a:cubicBezTo>
                <a:close/>
                <a:moveTo>
                  <a:pt x="1347" y="979"/>
                </a:moveTo>
                <a:cubicBezTo>
                  <a:pt x="1375" y="910"/>
                  <a:pt x="1392" y="836"/>
                  <a:pt x="1395" y="758"/>
                </a:cubicBezTo>
                <a:cubicBezTo>
                  <a:pt x="1133" y="758"/>
                  <a:pt x="1133" y="758"/>
                  <a:pt x="1133" y="758"/>
                </a:cubicBezTo>
                <a:cubicBezTo>
                  <a:pt x="1131" y="835"/>
                  <a:pt x="1123" y="909"/>
                  <a:pt x="1109" y="979"/>
                </a:cubicBezTo>
                <a:cubicBezTo>
                  <a:pt x="1347" y="979"/>
                  <a:pt x="1347" y="979"/>
                  <a:pt x="1347" y="979"/>
                </a:cubicBezTo>
                <a:close/>
                <a:moveTo>
                  <a:pt x="256" y="1200"/>
                </a:moveTo>
                <a:cubicBezTo>
                  <a:pt x="332" y="1276"/>
                  <a:pt x="426" y="1334"/>
                  <a:pt x="531" y="1367"/>
                </a:cubicBezTo>
                <a:cubicBezTo>
                  <a:pt x="496" y="1332"/>
                  <a:pt x="464" y="1287"/>
                  <a:pt x="436" y="1236"/>
                </a:cubicBezTo>
                <a:cubicBezTo>
                  <a:pt x="405" y="1179"/>
                  <a:pt x="380" y="1112"/>
                  <a:pt x="361" y="1039"/>
                </a:cubicBezTo>
                <a:cubicBezTo>
                  <a:pt x="137" y="1039"/>
                  <a:pt x="137" y="1039"/>
                  <a:pt x="137" y="1039"/>
                </a:cubicBezTo>
                <a:cubicBezTo>
                  <a:pt x="168" y="1099"/>
                  <a:pt x="208" y="1153"/>
                  <a:pt x="256" y="1200"/>
                </a:cubicBezTo>
                <a:close/>
                <a:moveTo>
                  <a:pt x="61" y="758"/>
                </a:moveTo>
                <a:cubicBezTo>
                  <a:pt x="64" y="836"/>
                  <a:pt x="81" y="910"/>
                  <a:pt x="109" y="979"/>
                </a:cubicBezTo>
                <a:cubicBezTo>
                  <a:pt x="347" y="979"/>
                  <a:pt x="347" y="979"/>
                  <a:pt x="347" y="979"/>
                </a:cubicBezTo>
                <a:cubicBezTo>
                  <a:pt x="333" y="909"/>
                  <a:pt x="324" y="835"/>
                  <a:pt x="323" y="758"/>
                </a:cubicBezTo>
                <a:cubicBezTo>
                  <a:pt x="61" y="758"/>
                  <a:pt x="61" y="758"/>
                  <a:pt x="61" y="758"/>
                </a:cubicBezTo>
                <a:close/>
                <a:moveTo>
                  <a:pt x="256" y="256"/>
                </a:moveTo>
                <a:cubicBezTo>
                  <a:pt x="209" y="302"/>
                  <a:pt x="169" y="356"/>
                  <a:pt x="138" y="414"/>
                </a:cubicBezTo>
                <a:cubicBezTo>
                  <a:pt x="361" y="414"/>
                  <a:pt x="361" y="414"/>
                  <a:pt x="361" y="414"/>
                </a:cubicBezTo>
                <a:cubicBezTo>
                  <a:pt x="380" y="342"/>
                  <a:pt x="406" y="277"/>
                  <a:pt x="436" y="220"/>
                </a:cubicBezTo>
                <a:cubicBezTo>
                  <a:pt x="464" y="169"/>
                  <a:pt x="496" y="124"/>
                  <a:pt x="531" y="89"/>
                </a:cubicBezTo>
                <a:cubicBezTo>
                  <a:pt x="426" y="122"/>
                  <a:pt x="332" y="180"/>
                  <a:pt x="256" y="256"/>
                </a:cubicBezTo>
                <a:close/>
                <a:moveTo>
                  <a:pt x="110" y="475"/>
                </a:moveTo>
                <a:cubicBezTo>
                  <a:pt x="81" y="544"/>
                  <a:pt x="64" y="619"/>
                  <a:pt x="61" y="698"/>
                </a:cubicBezTo>
                <a:cubicBezTo>
                  <a:pt x="323" y="698"/>
                  <a:pt x="323" y="698"/>
                  <a:pt x="323" y="698"/>
                </a:cubicBezTo>
                <a:cubicBezTo>
                  <a:pt x="324" y="620"/>
                  <a:pt x="333" y="545"/>
                  <a:pt x="347" y="475"/>
                </a:cubicBezTo>
                <a:cubicBezTo>
                  <a:pt x="110" y="475"/>
                  <a:pt x="110" y="475"/>
                  <a:pt x="110" y="475"/>
                </a:cubicBezTo>
                <a:close/>
                <a:moveTo>
                  <a:pt x="383" y="698"/>
                </a:moveTo>
                <a:cubicBezTo>
                  <a:pt x="698" y="698"/>
                  <a:pt x="698" y="698"/>
                  <a:pt x="698" y="698"/>
                </a:cubicBezTo>
                <a:cubicBezTo>
                  <a:pt x="698" y="475"/>
                  <a:pt x="698" y="475"/>
                  <a:pt x="698" y="475"/>
                </a:cubicBezTo>
                <a:cubicBezTo>
                  <a:pt x="409" y="475"/>
                  <a:pt x="409" y="475"/>
                  <a:pt x="409" y="475"/>
                </a:cubicBezTo>
                <a:cubicBezTo>
                  <a:pt x="394" y="544"/>
                  <a:pt x="385" y="619"/>
                  <a:pt x="383" y="698"/>
                </a:cubicBezTo>
                <a:close/>
                <a:moveTo>
                  <a:pt x="758" y="698"/>
                </a:moveTo>
                <a:cubicBezTo>
                  <a:pt x="1073" y="698"/>
                  <a:pt x="1073" y="698"/>
                  <a:pt x="1073" y="698"/>
                </a:cubicBezTo>
                <a:cubicBezTo>
                  <a:pt x="1071" y="619"/>
                  <a:pt x="1062" y="544"/>
                  <a:pt x="1047" y="475"/>
                </a:cubicBezTo>
                <a:cubicBezTo>
                  <a:pt x="758" y="475"/>
                  <a:pt x="758" y="475"/>
                  <a:pt x="758" y="475"/>
                </a:cubicBezTo>
                <a:cubicBezTo>
                  <a:pt x="758" y="698"/>
                  <a:pt x="758" y="698"/>
                  <a:pt x="758" y="698"/>
                </a:cubicBezTo>
                <a:close/>
                <a:moveTo>
                  <a:pt x="1073" y="758"/>
                </a:moveTo>
                <a:cubicBezTo>
                  <a:pt x="758" y="758"/>
                  <a:pt x="758" y="758"/>
                  <a:pt x="758" y="758"/>
                </a:cubicBezTo>
                <a:cubicBezTo>
                  <a:pt x="758" y="979"/>
                  <a:pt x="758" y="979"/>
                  <a:pt x="758" y="979"/>
                </a:cubicBezTo>
                <a:cubicBezTo>
                  <a:pt x="1048" y="979"/>
                  <a:pt x="1048" y="979"/>
                  <a:pt x="1048" y="979"/>
                </a:cubicBezTo>
                <a:cubicBezTo>
                  <a:pt x="1063" y="910"/>
                  <a:pt x="1071" y="836"/>
                  <a:pt x="1073" y="758"/>
                </a:cubicBezTo>
                <a:close/>
                <a:moveTo>
                  <a:pt x="698" y="758"/>
                </a:moveTo>
                <a:cubicBezTo>
                  <a:pt x="383" y="758"/>
                  <a:pt x="383" y="758"/>
                  <a:pt x="383" y="758"/>
                </a:cubicBezTo>
                <a:cubicBezTo>
                  <a:pt x="385" y="836"/>
                  <a:pt x="393" y="910"/>
                  <a:pt x="408" y="979"/>
                </a:cubicBezTo>
                <a:cubicBezTo>
                  <a:pt x="698" y="979"/>
                  <a:pt x="698" y="979"/>
                  <a:pt x="698" y="979"/>
                </a:cubicBezTo>
                <a:cubicBezTo>
                  <a:pt x="698" y="758"/>
                  <a:pt x="698" y="758"/>
                  <a:pt x="698" y="758"/>
                </a:cubicBezTo>
                <a:close/>
                <a:moveTo>
                  <a:pt x="967" y="249"/>
                </a:moveTo>
                <a:cubicBezTo>
                  <a:pt x="911" y="145"/>
                  <a:pt x="838" y="76"/>
                  <a:pt x="758" y="63"/>
                </a:cubicBezTo>
                <a:cubicBezTo>
                  <a:pt x="758" y="414"/>
                  <a:pt x="758" y="414"/>
                  <a:pt x="758" y="414"/>
                </a:cubicBezTo>
                <a:cubicBezTo>
                  <a:pt x="1032" y="414"/>
                  <a:pt x="1032" y="414"/>
                  <a:pt x="1032" y="414"/>
                </a:cubicBezTo>
                <a:cubicBezTo>
                  <a:pt x="1015" y="353"/>
                  <a:pt x="993" y="297"/>
                  <a:pt x="967" y="249"/>
                </a:cubicBezTo>
                <a:close/>
                <a:moveTo>
                  <a:pt x="967" y="1207"/>
                </a:moveTo>
                <a:cubicBezTo>
                  <a:pt x="994" y="1158"/>
                  <a:pt x="1016" y="1101"/>
                  <a:pt x="1033" y="1039"/>
                </a:cubicBezTo>
                <a:cubicBezTo>
                  <a:pt x="758" y="1039"/>
                  <a:pt x="758" y="1039"/>
                  <a:pt x="758" y="1039"/>
                </a:cubicBezTo>
                <a:cubicBezTo>
                  <a:pt x="758" y="1393"/>
                  <a:pt x="758" y="1393"/>
                  <a:pt x="758" y="1393"/>
                </a:cubicBezTo>
                <a:cubicBezTo>
                  <a:pt x="838" y="1380"/>
                  <a:pt x="911" y="1311"/>
                  <a:pt x="967" y="1207"/>
                </a:cubicBezTo>
                <a:close/>
                <a:moveTo>
                  <a:pt x="489" y="1207"/>
                </a:moveTo>
                <a:cubicBezTo>
                  <a:pt x="545" y="1311"/>
                  <a:pt x="618" y="1380"/>
                  <a:pt x="698" y="1393"/>
                </a:cubicBezTo>
                <a:cubicBezTo>
                  <a:pt x="698" y="1039"/>
                  <a:pt x="698" y="1039"/>
                  <a:pt x="698" y="1039"/>
                </a:cubicBezTo>
                <a:cubicBezTo>
                  <a:pt x="423" y="1039"/>
                  <a:pt x="423" y="1039"/>
                  <a:pt x="423" y="1039"/>
                </a:cubicBezTo>
                <a:cubicBezTo>
                  <a:pt x="440" y="1101"/>
                  <a:pt x="462" y="1158"/>
                  <a:pt x="489" y="1207"/>
                </a:cubicBezTo>
                <a:close/>
                <a:moveTo>
                  <a:pt x="489" y="249"/>
                </a:moveTo>
                <a:cubicBezTo>
                  <a:pt x="463" y="297"/>
                  <a:pt x="441" y="353"/>
                  <a:pt x="423" y="414"/>
                </a:cubicBezTo>
                <a:cubicBezTo>
                  <a:pt x="698" y="414"/>
                  <a:pt x="698" y="414"/>
                  <a:pt x="698" y="414"/>
                </a:cubicBezTo>
                <a:cubicBezTo>
                  <a:pt x="698" y="63"/>
                  <a:pt x="698" y="63"/>
                  <a:pt x="698" y="63"/>
                </a:cubicBezTo>
                <a:cubicBezTo>
                  <a:pt x="618" y="76"/>
                  <a:pt x="545" y="145"/>
                  <a:pt x="489" y="249"/>
                </a:cubicBezTo>
                <a:close/>
              </a:path>
            </a:pathLst>
          </a:custGeom>
          <a:solidFill>
            <a:srgbClr val="124062"/>
          </a:solidFill>
          <a:ln>
            <a:noFill/>
          </a:ln>
          <a:effectLst>
            <a:reflection blurRad="152400" stA="70000" endPos="54000" dist="88900" dir="5400000" sy="-100000" algn="bl" rotWithShape="0"/>
          </a:effectLst>
        </p:spPr>
        <p:txBody>
          <a:bodyPr vert="horz" wrap="square" lIns="91440" tIns="45720" rIns="91440" bIns="45720" numCol="1" anchor="t" anchorCtr="0" compatLnSpc="1"/>
          <a:p>
            <a:endParaRPr lang="zh-CN" altLang="en-US">
              <a:latin typeface="Bebas" pitchFamily="2" charset="0"/>
              <a:ea typeface="微软雅黑" panose="020B0503020204020204" charset="-122"/>
              <a:sym typeface="Bebas" pitchFamily="2" charset="0"/>
            </a:endParaRPr>
          </a:p>
        </p:txBody>
      </p:sp>
      <p:sp>
        <p:nvSpPr>
          <p:cNvPr id="37" name="文本框 36"/>
          <p:cNvSpPr txBox="1"/>
          <p:nvPr/>
        </p:nvSpPr>
        <p:spPr>
          <a:xfrm>
            <a:off x="3170067" y="1611854"/>
            <a:ext cx="1097280" cy="368300"/>
          </a:xfrm>
          <a:prstGeom prst="rect">
            <a:avLst/>
          </a:prstGeom>
          <a:noFill/>
          <a:effectLst/>
        </p:spPr>
        <p:txBody>
          <a:bodyPr wrap="none" rtlCol="0" anchor="ctr">
            <a:spAutoFit/>
          </a:bodyPr>
          <a:lstStyle>
            <a:defPPr>
              <a:defRPr lang="zh-CN"/>
            </a:defPPr>
            <a:lvl1pPr algn="ctr">
              <a:defRPr sz="1600" b="1">
                <a:gradFill>
                  <a:gsLst>
                    <a:gs pos="0">
                      <a:srgbClr val="FFC9C3"/>
                    </a:gs>
                    <a:gs pos="100000">
                      <a:srgbClr val="FFF6F5"/>
                    </a:gs>
                  </a:gsLst>
                  <a:lin ang="16200000" scaled="0"/>
                </a:gradFill>
                <a:effectLst>
                  <a:outerShdw blurRad="101600" dist="63500" dir="5400000" algn="ctr" rotWithShape="0">
                    <a:srgbClr val="BE1414">
                      <a:alpha val="62000"/>
                    </a:srgbClr>
                  </a:outerShdw>
                </a:effectLst>
                <a:latin typeface="微软雅黑" panose="020B0503020204020204" charset="-122"/>
                <a:ea typeface="微软雅黑" panose="020B0503020204020204" charset="-122"/>
              </a:defRPr>
            </a:lvl1pPr>
          </a:lstStyle>
          <a:p>
            <a:pPr algn="l"/>
            <a:r>
              <a:rPr lang="zh-CN" altLang="en-US" sz="1800" dirty="0">
                <a:solidFill>
                  <a:srgbClr val="124062"/>
                </a:solidFill>
                <a:effectLst/>
                <a:latin typeface="Bebas" pitchFamily="2" charset="0"/>
                <a:sym typeface="Bebas" pitchFamily="2" charset="0"/>
              </a:rPr>
              <a:t>企业服务</a:t>
            </a:r>
            <a:endParaRPr lang="zh-CN" altLang="en-US" sz="1800" dirty="0">
              <a:solidFill>
                <a:srgbClr val="124062"/>
              </a:solidFill>
              <a:effectLst/>
              <a:latin typeface="Bebas" pitchFamily="2" charset="0"/>
              <a:sym typeface="Bebas" pitchFamily="2" charset="0"/>
            </a:endParaRPr>
          </a:p>
        </p:txBody>
      </p:sp>
      <p:sp>
        <p:nvSpPr>
          <p:cNvPr id="38" name="文本框 37"/>
          <p:cNvSpPr txBox="1"/>
          <p:nvPr/>
        </p:nvSpPr>
        <p:spPr>
          <a:xfrm>
            <a:off x="2440452" y="3266664"/>
            <a:ext cx="1228090" cy="368300"/>
          </a:xfrm>
          <a:prstGeom prst="rect">
            <a:avLst/>
          </a:prstGeom>
          <a:noFill/>
          <a:effectLst/>
        </p:spPr>
        <p:txBody>
          <a:bodyPr wrap="none" rtlCol="0" anchor="ctr">
            <a:spAutoFit/>
          </a:bodyPr>
          <a:lstStyle>
            <a:defPPr>
              <a:defRPr lang="zh-CN"/>
            </a:defPPr>
            <a:lvl1pPr algn="ctr">
              <a:defRPr sz="1600" b="1">
                <a:gradFill>
                  <a:gsLst>
                    <a:gs pos="0">
                      <a:srgbClr val="FFC9C3"/>
                    </a:gs>
                    <a:gs pos="100000">
                      <a:srgbClr val="FFF6F5"/>
                    </a:gs>
                  </a:gsLst>
                  <a:lin ang="16200000" scaled="0"/>
                </a:gradFill>
                <a:effectLst>
                  <a:outerShdw blurRad="101600" dist="63500" dir="5400000" algn="ctr" rotWithShape="0">
                    <a:srgbClr val="BE1414">
                      <a:alpha val="62000"/>
                    </a:srgbClr>
                  </a:outerShdw>
                </a:effectLst>
                <a:latin typeface="微软雅黑" panose="020B0503020204020204" charset="-122"/>
                <a:ea typeface="微软雅黑" panose="020B0503020204020204" charset="-122"/>
              </a:defRPr>
            </a:lvl1pPr>
          </a:lstStyle>
          <a:p>
            <a:pPr algn="l"/>
            <a:r>
              <a:rPr lang="zh-CN" altLang="en-US" sz="1800" dirty="0">
                <a:solidFill>
                  <a:srgbClr val="124062"/>
                </a:solidFill>
                <a:effectLst/>
                <a:latin typeface="Bebas" pitchFamily="2" charset="0"/>
                <a:sym typeface="Bebas" pitchFamily="2" charset="0"/>
              </a:rPr>
              <a:t>营销/文案</a:t>
            </a:r>
            <a:endParaRPr lang="zh-CN" altLang="en-US" sz="1800" dirty="0">
              <a:solidFill>
                <a:srgbClr val="124062"/>
              </a:solidFill>
              <a:effectLst/>
              <a:latin typeface="Bebas" pitchFamily="2" charset="0"/>
              <a:sym typeface="Bebas" pitchFamily="2" charset="0"/>
            </a:endParaRPr>
          </a:p>
        </p:txBody>
      </p:sp>
      <p:sp>
        <p:nvSpPr>
          <p:cNvPr id="39" name="文本框 38"/>
          <p:cNvSpPr txBox="1"/>
          <p:nvPr/>
        </p:nvSpPr>
        <p:spPr>
          <a:xfrm>
            <a:off x="3039257" y="4754469"/>
            <a:ext cx="1228090" cy="368300"/>
          </a:xfrm>
          <a:prstGeom prst="rect">
            <a:avLst/>
          </a:prstGeom>
          <a:noFill/>
          <a:effectLst/>
        </p:spPr>
        <p:txBody>
          <a:bodyPr wrap="none" rtlCol="0" anchor="ctr">
            <a:spAutoFit/>
          </a:bodyPr>
          <a:lstStyle>
            <a:defPPr>
              <a:defRPr lang="zh-CN"/>
            </a:defPPr>
            <a:lvl1pPr algn="ctr">
              <a:defRPr sz="1600" b="1">
                <a:gradFill>
                  <a:gsLst>
                    <a:gs pos="0">
                      <a:srgbClr val="FFC9C3"/>
                    </a:gs>
                    <a:gs pos="100000">
                      <a:srgbClr val="FFF6F5"/>
                    </a:gs>
                  </a:gsLst>
                  <a:lin ang="16200000" scaled="0"/>
                </a:gradFill>
                <a:effectLst>
                  <a:outerShdw blurRad="101600" dist="63500" dir="5400000" algn="ctr" rotWithShape="0">
                    <a:srgbClr val="BE1414">
                      <a:alpha val="62000"/>
                    </a:srgbClr>
                  </a:outerShdw>
                </a:effectLst>
                <a:latin typeface="微软雅黑" panose="020B0503020204020204" charset="-122"/>
                <a:ea typeface="微软雅黑" panose="020B0503020204020204" charset="-122"/>
              </a:defRPr>
            </a:lvl1pPr>
          </a:lstStyle>
          <a:p>
            <a:pPr algn="l"/>
            <a:r>
              <a:rPr lang="zh-CN" altLang="en-US" sz="1800" dirty="0">
                <a:solidFill>
                  <a:srgbClr val="124062"/>
                </a:solidFill>
                <a:effectLst/>
                <a:latin typeface="Bebas" pitchFamily="2" charset="0"/>
                <a:sym typeface="Bebas" pitchFamily="2" charset="0"/>
              </a:rPr>
              <a:t>工业/产品</a:t>
            </a:r>
            <a:endParaRPr lang="zh-CN" altLang="en-US" sz="1800" dirty="0">
              <a:solidFill>
                <a:srgbClr val="124062"/>
              </a:solidFill>
              <a:effectLst/>
              <a:latin typeface="Bebas" pitchFamily="2" charset="0"/>
              <a:sym typeface="Bebas" pitchFamily="2" charset="0"/>
            </a:endParaRPr>
          </a:p>
        </p:txBody>
      </p:sp>
      <p:sp>
        <p:nvSpPr>
          <p:cNvPr id="40" name="文本框 39"/>
          <p:cNvSpPr txBox="1"/>
          <p:nvPr/>
        </p:nvSpPr>
        <p:spPr>
          <a:xfrm>
            <a:off x="7469017" y="1736314"/>
            <a:ext cx="1097280" cy="368300"/>
          </a:xfrm>
          <a:prstGeom prst="rect">
            <a:avLst/>
          </a:prstGeom>
          <a:noFill/>
          <a:effectLst/>
        </p:spPr>
        <p:txBody>
          <a:bodyPr wrap="none" rtlCol="0" anchor="ctr">
            <a:spAutoFit/>
          </a:bodyPr>
          <a:lstStyle>
            <a:defPPr>
              <a:defRPr lang="zh-CN"/>
            </a:defPPr>
            <a:lvl1pPr algn="ctr">
              <a:defRPr sz="1600" b="1">
                <a:gradFill>
                  <a:gsLst>
                    <a:gs pos="0">
                      <a:srgbClr val="FFC9C3"/>
                    </a:gs>
                    <a:gs pos="100000">
                      <a:srgbClr val="FFF6F5"/>
                    </a:gs>
                  </a:gsLst>
                  <a:lin ang="16200000" scaled="0"/>
                </a:gradFill>
                <a:effectLst>
                  <a:outerShdw blurRad="101600" dist="63500" dir="5400000" algn="ctr" rotWithShape="0">
                    <a:srgbClr val="BE1414">
                      <a:alpha val="62000"/>
                    </a:srgbClr>
                  </a:outerShdw>
                </a:effectLst>
                <a:latin typeface="微软雅黑" panose="020B0503020204020204" charset="-122"/>
                <a:ea typeface="微软雅黑" panose="020B0503020204020204" charset="-122"/>
              </a:defRPr>
            </a:lvl1pPr>
          </a:lstStyle>
          <a:p>
            <a:pPr algn="l"/>
            <a:r>
              <a:rPr lang="zh-CN" altLang="en-US" sz="1800" dirty="0">
                <a:solidFill>
                  <a:srgbClr val="124062"/>
                </a:solidFill>
                <a:effectLst/>
                <a:latin typeface="Bebas" pitchFamily="2" charset="0"/>
                <a:sym typeface="Bebas" pitchFamily="2" charset="0"/>
              </a:rPr>
              <a:t>创意设计</a:t>
            </a:r>
            <a:endParaRPr lang="zh-CN" altLang="en-US" sz="1800" dirty="0">
              <a:solidFill>
                <a:srgbClr val="124062"/>
              </a:solidFill>
              <a:effectLst/>
              <a:latin typeface="Bebas" pitchFamily="2" charset="0"/>
              <a:sym typeface="Bebas" pitchFamily="2" charset="0"/>
            </a:endParaRPr>
          </a:p>
        </p:txBody>
      </p:sp>
      <p:sp>
        <p:nvSpPr>
          <p:cNvPr id="41" name="文本框 40"/>
          <p:cNvSpPr txBox="1"/>
          <p:nvPr/>
        </p:nvSpPr>
        <p:spPr>
          <a:xfrm>
            <a:off x="8134497" y="3309209"/>
            <a:ext cx="1097280" cy="368300"/>
          </a:xfrm>
          <a:prstGeom prst="rect">
            <a:avLst/>
          </a:prstGeom>
          <a:noFill/>
          <a:effectLst/>
        </p:spPr>
        <p:txBody>
          <a:bodyPr wrap="none" rtlCol="0" anchor="ctr">
            <a:spAutoFit/>
          </a:bodyPr>
          <a:lstStyle>
            <a:defPPr>
              <a:defRPr lang="zh-CN"/>
            </a:defPPr>
            <a:lvl1pPr algn="ctr">
              <a:defRPr sz="1600" b="1">
                <a:gradFill>
                  <a:gsLst>
                    <a:gs pos="0">
                      <a:srgbClr val="FFC9C3"/>
                    </a:gs>
                    <a:gs pos="100000">
                      <a:srgbClr val="FFF6F5"/>
                    </a:gs>
                  </a:gsLst>
                  <a:lin ang="16200000" scaled="0"/>
                </a:gradFill>
                <a:effectLst>
                  <a:outerShdw blurRad="101600" dist="63500" dir="5400000" algn="ctr" rotWithShape="0">
                    <a:srgbClr val="BE1414">
                      <a:alpha val="62000"/>
                    </a:srgbClr>
                  </a:outerShdw>
                </a:effectLst>
                <a:latin typeface="微软雅黑" panose="020B0503020204020204" charset="-122"/>
                <a:ea typeface="微软雅黑" panose="020B0503020204020204" charset="-122"/>
              </a:defRPr>
            </a:lvl1pPr>
          </a:lstStyle>
          <a:p>
            <a:pPr algn="l"/>
            <a:r>
              <a:rPr lang="zh-CN" altLang="en-US" sz="1800" dirty="0">
                <a:solidFill>
                  <a:srgbClr val="124062"/>
                </a:solidFill>
                <a:effectLst/>
                <a:latin typeface="Bebas" pitchFamily="2" charset="0"/>
                <a:sym typeface="Bebas" pitchFamily="2" charset="0"/>
              </a:rPr>
              <a:t>开发服务</a:t>
            </a:r>
            <a:endParaRPr lang="zh-CN" altLang="en-US" sz="1800" dirty="0">
              <a:solidFill>
                <a:srgbClr val="124062"/>
              </a:solidFill>
              <a:effectLst/>
              <a:latin typeface="Bebas" pitchFamily="2" charset="0"/>
              <a:sym typeface="Bebas" pitchFamily="2" charset="0"/>
            </a:endParaRPr>
          </a:p>
        </p:txBody>
      </p:sp>
      <p:sp>
        <p:nvSpPr>
          <p:cNvPr id="42" name="文本框 41"/>
          <p:cNvSpPr txBox="1"/>
          <p:nvPr/>
        </p:nvSpPr>
        <p:spPr>
          <a:xfrm>
            <a:off x="7321697" y="4784314"/>
            <a:ext cx="1097280" cy="368300"/>
          </a:xfrm>
          <a:prstGeom prst="rect">
            <a:avLst/>
          </a:prstGeom>
          <a:noFill/>
          <a:effectLst/>
        </p:spPr>
        <p:txBody>
          <a:bodyPr wrap="none" rtlCol="0" anchor="ctr">
            <a:spAutoFit/>
          </a:bodyPr>
          <a:lstStyle>
            <a:defPPr>
              <a:defRPr lang="zh-CN"/>
            </a:defPPr>
            <a:lvl1pPr algn="ctr">
              <a:defRPr sz="1600" b="1">
                <a:gradFill>
                  <a:gsLst>
                    <a:gs pos="0">
                      <a:srgbClr val="FFC9C3"/>
                    </a:gs>
                    <a:gs pos="100000">
                      <a:srgbClr val="FFF6F5"/>
                    </a:gs>
                  </a:gsLst>
                  <a:lin ang="16200000" scaled="0"/>
                </a:gradFill>
                <a:effectLst>
                  <a:outerShdw blurRad="101600" dist="63500" dir="5400000" algn="ctr" rotWithShape="0">
                    <a:srgbClr val="BE1414">
                      <a:alpha val="62000"/>
                    </a:srgbClr>
                  </a:outerShdw>
                </a:effectLst>
                <a:latin typeface="微软雅黑" panose="020B0503020204020204" charset="-122"/>
                <a:ea typeface="微软雅黑" panose="020B0503020204020204" charset="-122"/>
              </a:defRPr>
            </a:lvl1pPr>
          </a:lstStyle>
          <a:p>
            <a:pPr algn="l"/>
            <a:r>
              <a:rPr lang="zh-CN" altLang="en-US" sz="1800" dirty="0">
                <a:solidFill>
                  <a:srgbClr val="124062"/>
                </a:solidFill>
                <a:effectLst/>
                <a:latin typeface="Bebas" pitchFamily="2" charset="0"/>
                <a:sym typeface="Bebas" pitchFamily="2" charset="0"/>
              </a:rPr>
              <a:t>装修设计</a:t>
            </a:r>
            <a:endParaRPr lang="zh-CN" altLang="en-US" sz="1800" dirty="0">
              <a:solidFill>
                <a:srgbClr val="124062"/>
              </a:solidFill>
              <a:effectLst/>
              <a:latin typeface="Bebas" pitchFamily="2" charset="0"/>
              <a:sym typeface="Bebas" pitchFamily="2"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1000"/>
                                        <p:tgtEl>
                                          <p:spTgt spid="36"/>
                                        </p:tgtEl>
                                      </p:cBhvr>
                                    </p:animEffect>
                                  </p:childTnLst>
                                </p:cTn>
                              </p:par>
                              <p:par>
                                <p:cTn id="11" presetID="23" presetClass="entr" presetSubtype="528"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ppt_x</p:attrName>
                                        </p:attrNameLst>
                                      </p:cBhvr>
                                      <p:tavLst>
                                        <p:tav tm="0">
                                          <p:val>
                                            <p:fltVal val="0.5"/>
                                          </p:val>
                                        </p:tav>
                                        <p:tav tm="100000">
                                          <p:val>
                                            <p:strVal val="#ppt_x"/>
                                          </p:val>
                                        </p:tav>
                                      </p:tavLst>
                                    </p:anim>
                                    <p:anim calcmode="lin" valueType="num">
                                      <p:cBhvr>
                                        <p:cTn id="16" dur="1000" fill="hold"/>
                                        <p:tgtEl>
                                          <p:spTgt spid="4"/>
                                        </p:tgtEl>
                                        <p:attrNameLst>
                                          <p:attrName>ppt_y</p:attrName>
                                        </p:attrNameLst>
                                      </p:cBhvr>
                                      <p:tavLst>
                                        <p:tav tm="0">
                                          <p:val>
                                            <p:fltVal val="0.5"/>
                                          </p:val>
                                        </p:tav>
                                        <p:tav tm="100000">
                                          <p:val>
                                            <p:strVal val="#ppt_y"/>
                                          </p:val>
                                        </p:tav>
                                      </p:tavLst>
                                    </p:anim>
                                  </p:childTnLst>
                                </p:cTn>
                              </p:par>
                              <p:par>
                                <p:cTn id="17" presetID="23" presetClass="entr" presetSubtype="528" fill="hold" grpId="0" nodeType="withEffect">
                                  <p:stCondLst>
                                    <p:cond delay="10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ppt_x</p:attrName>
                                        </p:attrNameLst>
                                      </p:cBhvr>
                                      <p:tavLst>
                                        <p:tav tm="0">
                                          <p:val>
                                            <p:fltVal val="0.5"/>
                                          </p:val>
                                        </p:tav>
                                        <p:tav tm="100000">
                                          <p:val>
                                            <p:strVal val="#ppt_x"/>
                                          </p:val>
                                        </p:tav>
                                      </p:tavLst>
                                    </p:anim>
                                    <p:anim calcmode="lin" valueType="num">
                                      <p:cBhvr>
                                        <p:cTn id="22" dur="1000" fill="hold"/>
                                        <p:tgtEl>
                                          <p:spTgt spid="5"/>
                                        </p:tgtEl>
                                        <p:attrNameLst>
                                          <p:attrName>ppt_y</p:attrName>
                                        </p:attrNameLst>
                                      </p:cBhvr>
                                      <p:tavLst>
                                        <p:tav tm="0">
                                          <p:val>
                                            <p:fltVal val="0.5"/>
                                          </p:val>
                                        </p:tav>
                                        <p:tav tm="100000">
                                          <p:val>
                                            <p:strVal val="#ppt_y"/>
                                          </p:val>
                                        </p:tav>
                                      </p:tavLst>
                                    </p:anim>
                                  </p:childTnLst>
                                </p:cTn>
                              </p:par>
                              <p:par>
                                <p:cTn id="23" presetID="23" presetClass="entr" presetSubtype="528" fill="hold" grpId="0" nodeType="withEffect">
                                  <p:stCondLst>
                                    <p:cond delay="20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ppt_x</p:attrName>
                                        </p:attrNameLst>
                                      </p:cBhvr>
                                      <p:tavLst>
                                        <p:tav tm="0">
                                          <p:val>
                                            <p:fltVal val="0.5"/>
                                          </p:val>
                                        </p:tav>
                                        <p:tav tm="100000">
                                          <p:val>
                                            <p:strVal val="#ppt_x"/>
                                          </p:val>
                                        </p:tav>
                                      </p:tavLst>
                                    </p:anim>
                                    <p:anim calcmode="lin" valueType="num">
                                      <p:cBhvr>
                                        <p:cTn id="28" dur="1000" fill="hold"/>
                                        <p:tgtEl>
                                          <p:spTgt spid="6"/>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30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ppt_w</p:attrName>
                                        </p:attrNameLst>
                                      </p:cBhvr>
                                      <p:tavLst>
                                        <p:tav tm="0">
                                          <p:val>
                                            <p:fltVal val="0"/>
                                          </p:val>
                                        </p:tav>
                                        <p:tav tm="100000">
                                          <p:val>
                                            <p:strVal val="#ppt_w"/>
                                          </p:val>
                                        </p:tav>
                                      </p:tavLst>
                                    </p:anim>
                                    <p:anim calcmode="lin" valueType="num">
                                      <p:cBhvr>
                                        <p:cTn id="32" dur="1000" fill="hold"/>
                                        <p:tgtEl>
                                          <p:spTgt spid="9"/>
                                        </p:tgtEl>
                                        <p:attrNameLst>
                                          <p:attrName>ppt_h</p:attrName>
                                        </p:attrNameLst>
                                      </p:cBhvr>
                                      <p:tavLst>
                                        <p:tav tm="0">
                                          <p:val>
                                            <p:fltVal val="0"/>
                                          </p:val>
                                        </p:tav>
                                        <p:tav tm="100000">
                                          <p:val>
                                            <p:strVal val="#ppt_h"/>
                                          </p:val>
                                        </p:tav>
                                      </p:tavLst>
                                    </p:anim>
                                    <p:anim calcmode="lin" valueType="num">
                                      <p:cBhvr>
                                        <p:cTn id="33" dur="1000" fill="hold"/>
                                        <p:tgtEl>
                                          <p:spTgt spid="9"/>
                                        </p:tgtEl>
                                        <p:attrNameLst>
                                          <p:attrName>ppt_x</p:attrName>
                                        </p:attrNameLst>
                                      </p:cBhvr>
                                      <p:tavLst>
                                        <p:tav tm="0">
                                          <p:val>
                                            <p:fltVal val="0.5"/>
                                          </p:val>
                                        </p:tav>
                                        <p:tav tm="100000">
                                          <p:val>
                                            <p:strVal val="#ppt_x"/>
                                          </p:val>
                                        </p:tav>
                                      </p:tavLst>
                                    </p:anim>
                                    <p:anim calcmode="lin" valueType="num">
                                      <p:cBhvr>
                                        <p:cTn id="34" dur="1000" fill="hold"/>
                                        <p:tgtEl>
                                          <p:spTgt spid="9"/>
                                        </p:tgtEl>
                                        <p:attrNameLst>
                                          <p:attrName>ppt_y</p:attrName>
                                        </p:attrNameLst>
                                      </p:cBhvr>
                                      <p:tavLst>
                                        <p:tav tm="0">
                                          <p:val>
                                            <p:fltVal val="0.5"/>
                                          </p:val>
                                        </p:tav>
                                        <p:tav tm="100000">
                                          <p:val>
                                            <p:strVal val="#ppt_y"/>
                                          </p:val>
                                        </p:tav>
                                      </p:tavLst>
                                    </p:anim>
                                  </p:childTnLst>
                                </p:cTn>
                              </p:par>
                              <p:par>
                                <p:cTn id="35" presetID="23" presetClass="entr" presetSubtype="528" fill="hold" grpId="0" nodeType="withEffect">
                                  <p:stCondLst>
                                    <p:cond delay="400"/>
                                  </p:stCondLst>
                                  <p:childTnLst>
                                    <p:set>
                                      <p:cBhvr>
                                        <p:cTn id="36" dur="1" fill="hold">
                                          <p:stCondLst>
                                            <p:cond delay="0"/>
                                          </p:stCondLst>
                                        </p:cTn>
                                        <p:tgtEl>
                                          <p:spTgt spid="8"/>
                                        </p:tgtEl>
                                        <p:attrNameLst>
                                          <p:attrName>style.visibility</p:attrName>
                                        </p:attrNameLst>
                                      </p:cBhvr>
                                      <p:to>
                                        <p:strVal val="visible"/>
                                      </p:to>
                                    </p:set>
                                    <p:anim calcmode="lin" valueType="num">
                                      <p:cBhvr>
                                        <p:cTn id="37" dur="1000" fill="hold"/>
                                        <p:tgtEl>
                                          <p:spTgt spid="8"/>
                                        </p:tgtEl>
                                        <p:attrNameLst>
                                          <p:attrName>ppt_w</p:attrName>
                                        </p:attrNameLst>
                                      </p:cBhvr>
                                      <p:tavLst>
                                        <p:tav tm="0">
                                          <p:val>
                                            <p:fltVal val="0"/>
                                          </p:val>
                                        </p:tav>
                                        <p:tav tm="100000">
                                          <p:val>
                                            <p:strVal val="#ppt_w"/>
                                          </p:val>
                                        </p:tav>
                                      </p:tavLst>
                                    </p:anim>
                                    <p:anim calcmode="lin" valueType="num">
                                      <p:cBhvr>
                                        <p:cTn id="38" dur="1000" fill="hold"/>
                                        <p:tgtEl>
                                          <p:spTgt spid="8"/>
                                        </p:tgtEl>
                                        <p:attrNameLst>
                                          <p:attrName>ppt_h</p:attrName>
                                        </p:attrNameLst>
                                      </p:cBhvr>
                                      <p:tavLst>
                                        <p:tav tm="0">
                                          <p:val>
                                            <p:fltVal val="0"/>
                                          </p:val>
                                        </p:tav>
                                        <p:tav tm="100000">
                                          <p:val>
                                            <p:strVal val="#ppt_h"/>
                                          </p:val>
                                        </p:tav>
                                      </p:tavLst>
                                    </p:anim>
                                    <p:anim calcmode="lin" valueType="num">
                                      <p:cBhvr>
                                        <p:cTn id="39" dur="1000" fill="hold"/>
                                        <p:tgtEl>
                                          <p:spTgt spid="8"/>
                                        </p:tgtEl>
                                        <p:attrNameLst>
                                          <p:attrName>ppt_x</p:attrName>
                                        </p:attrNameLst>
                                      </p:cBhvr>
                                      <p:tavLst>
                                        <p:tav tm="0">
                                          <p:val>
                                            <p:fltVal val="0.5"/>
                                          </p:val>
                                        </p:tav>
                                        <p:tav tm="100000">
                                          <p:val>
                                            <p:strVal val="#ppt_x"/>
                                          </p:val>
                                        </p:tav>
                                      </p:tavLst>
                                    </p:anim>
                                    <p:anim calcmode="lin" valueType="num">
                                      <p:cBhvr>
                                        <p:cTn id="40" dur="1000" fill="hold"/>
                                        <p:tgtEl>
                                          <p:spTgt spid="8"/>
                                        </p:tgtEl>
                                        <p:attrNameLst>
                                          <p:attrName>ppt_y</p:attrName>
                                        </p:attrNameLst>
                                      </p:cBhvr>
                                      <p:tavLst>
                                        <p:tav tm="0">
                                          <p:val>
                                            <p:fltVal val="0.5"/>
                                          </p:val>
                                        </p:tav>
                                        <p:tav tm="100000">
                                          <p:val>
                                            <p:strVal val="#ppt_y"/>
                                          </p:val>
                                        </p:tav>
                                      </p:tavLst>
                                    </p:anim>
                                  </p:childTnLst>
                                </p:cTn>
                              </p:par>
                              <p:par>
                                <p:cTn id="41" presetID="23" presetClass="entr" presetSubtype="528" fill="hold" grpId="0" nodeType="withEffect">
                                  <p:stCondLst>
                                    <p:cond delay="500"/>
                                  </p:stCondLst>
                                  <p:childTnLst>
                                    <p:set>
                                      <p:cBhvr>
                                        <p:cTn id="42" dur="1" fill="hold">
                                          <p:stCondLst>
                                            <p:cond delay="0"/>
                                          </p:stCondLst>
                                        </p:cTn>
                                        <p:tgtEl>
                                          <p:spTgt spid="7"/>
                                        </p:tgtEl>
                                        <p:attrNameLst>
                                          <p:attrName>style.visibility</p:attrName>
                                        </p:attrNameLst>
                                      </p:cBhvr>
                                      <p:to>
                                        <p:strVal val="visible"/>
                                      </p:to>
                                    </p:set>
                                    <p:anim calcmode="lin" valueType="num">
                                      <p:cBhvr>
                                        <p:cTn id="43" dur="1000" fill="hold"/>
                                        <p:tgtEl>
                                          <p:spTgt spid="7"/>
                                        </p:tgtEl>
                                        <p:attrNameLst>
                                          <p:attrName>ppt_w</p:attrName>
                                        </p:attrNameLst>
                                      </p:cBhvr>
                                      <p:tavLst>
                                        <p:tav tm="0">
                                          <p:val>
                                            <p:fltVal val="0"/>
                                          </p:val>
                                        </p:tav>
                                        <p:tav tm="100000">
                                          <p:val>
                                            <p:strVal val="#ppt_w"/>
                                          </p:val>
                                        </p:tav>
                                      </p:tavLst>
                                    </p:anim>
                                    <p:anim calcmode="lin" valueType="num">
                                      <p:cBhvr>
                                        <p:cTn id="44" dur="1000" fill="hold"/>
                                        <p:tgtEl>
                                          <p:spTgt spid="7"/>
                                        </p:tgtEl>
                                        <p:attrNameLst>
                                          <p:attrName>ppt_h</p:attrName>
                                        </p:attrNameLst>
                                      </p:cBhvr>
                                      <p:tavLst>
                                        <p:tav tm="0">
                                          <p:val>
                                            <p:fltVal val="0"/>
                                          </p:val>
                                        </p:tav>
                                        <p:tav tm="100000">
                                          <p:val>
                                            <p:strVal val="#ppt_h"/>
                                          </p:val>
                                        </p:tav>
                                      </p:tavLst>
                                    </p:anim>
                                    <p:anim calcmode="lin" valueType="num">
                                      <p:cBhvr>
                                        <p:cTn id="45" dur="1000" fill="hold"/>
                                        <p:tgtEl>
                                          <p:spTgt spid="7"/>
                                        </p:tgtEl>
                                        <p:attrNameLst>
                                          <p:attrName>ppt_x</p:attrName>
                                        </p:attrNameLst>
                                      </p:cBhvr>
                                      <p:tavLst>
                                        <p:tav tm="0">
                                          <p:val>
                                            <p:fltVal val="0.5"/>
                                          </p:val>
                                        </p:tav>
                                        <p:tav tm="100000">
                                          <p:val>
                                            <p:strVal val="#ppt_x"/>
                                          </p:val>
                                        </p:tav>
                                      </p:tavLst>
                                    </p:anim>
                                    <p:anim calcmode="lin" valueType="num">
                                      <p:cBhvr>
                                        <p:cTn id="46" dur="1000" fill="hold"/>
                                        <p:tgtEl>
                                          <p:spTgt spid="7"/>
                                        </p:tgtEl>
                                        <p:attrNameLst>
                                          <p:attrName>ppt_y</p:attrName>
                                        </p:attrNameLst>
                                      </p:cBhvr>
                                      <p:tavLst>
                                        <p:tav tm="0">
                                          <p:val>
                                            <p:fltVal val="0.5"/>
                                          </p:val>
                                        </p:tav>
                                        <p:tav tm="100000">
                                          <p:val>
                                            <p:strVal val="#ppt_y"/>
                                          </p:val>
                                        </p:tav>
                                      </p:tavLst>
                                    </p:anim>
                                  </p:childTnLst>
                                </p:cTn>
                              </p:par>
                            </p:childTnLst>
                          </p:cTn>
                        </p:par>
                        <p:par>
                          <p:cTn id="47" fill="hold">
                            <p:stCondLst>
                              <p:cond delay="1000"/>
                            </p:stCondLst>
                            <p:childTnLst>
                              <p:par>
                                <p:cTn id="48" presetID="21" presetClass="entr" presetSubtype="1" fill="hold" grpId="0" nodeType="after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wheel(1)">
                                      <p:cBhvr>
                                        <p:cTn id="50" dur="1000"/>
                                        <p:tgtEl>
                                          <p:spTgt spid="3"/>
                                        </p:tgtEl>
                                      </p:cBhvr>
                                    </p:animEffect>
                                  </p:childTnLst>
                                </p:cTn>
                              </p:par>
                            </p:childTnLst>
                          </p:cTn>
                        </p:par>
                        <p:par>
                          <p:cTn id="51" fill="hold">
                            <p:stCondLst>
                              <p:cond delay="2000"/>
                            </p:stCondLst>
                            <p:childTnLst>
                              <p:par>
                                <p:cTn id="52" presetID="2" presetClass="entr" presetSubtype="4" fill="hold" grpId="0" nodeType="afterEffect">
                                  <p:stCondLst>
                                    <p:cond delay="0"/>
                                  </p:stCondLst>
                                  <p:childTnLst>
                                    <p:set>
                                      <p:cBhvr>
                                        <p:cTn id="53" dur="1" fill="hold">
                                          <p:stCondLst>
                                            <p:cond delay="0"/>
                                          </p:stCondLst>
                                        </p:cTn>
                                        <p:tgtEl>
                                          <p:spTgt spid="37"/>
                                        </p:tgtEl>
                                        <p:attrNameLst>
                                          <p:attrName>style.visibility</p:attrName>
                                        </p:attrNameLst>
                                      </p:cBhvr>
                                      <p:to>
                                        <p:strVal val="visible"/>
                                      </p:to>
                                    </p:set>
                                    <p:anim calcmode="lin" valueType="num">
                                      <p:cBhvr additive="base">
                                        <p:cTn id="54" dur="500" fill="hold"/>
                                        <p:tgtEl>
                                          <p:spTgt spid="37"/>
                                        </p:tgtEl>
                                        <p:attrNameLst>
                                          <p:attrName>ppt_x</p:attrName>
                                        </p:attrNameLst>
                                      </p:cBhvr>
                                      <p:tavLst>
                                        <p:tav tm="0">
                                          <p:val>
                                            <p:strVal val="#ppt_x"/>
                                          </p:val>
                                        </p:tav>
                                        <p:tav tm="100000">
                                          <p:val>
                                            <p:strVal val="#ppt_x"/>
                                          </p:val>
                                        </p:tav>
                                      </p:tavLst>
                                    </p:anim>
                                    <p:anim calcmode="lin" valueType="num">
                                      <p:cBhvr additive="base">
                                        <p:cTn id="55" dur="500" fill="hold"/>
                                        <p:tgtEl>
                                          <p:spTgt spid="37"/>
                                        </p:tgtEl>
                                        <p:attrNameLst>
                                          <p:attrName>ppt_y</p:attrName>
                                        </p:attrNameLst>
                                      </p:cBhvr>
                                      <p:tavLst>
                                        <p:tav tm="0">
                                          <p:val>
                                            <p:strVal val="1+#ppt_h/2"/>
                                          </p:val>
                                        </p:tav>
                                        <p:tav tm="100000">
                                          <p:val>
                                            <p:strVal val="#ppt_y"/>
                                          </p:val>
                                        </p:tav>
                                      </p:tavLst>
                                    </p:anim>
                                  </p:childTnLst>
                                </p:cTn>
                              </p:par>
                              <p:par>
                                <p:cTn id="56" presetID="2" presetClass="entr" presetSubtype="2" decel="100000" fill="hold" grpId="0" nodeType="withEffect">
                                  <p:stCondLst>
                                    <p:cond delay="0"/>
                                  </p:stCondLst>
                                  <p:childTnLst>
                                    <p:set>
                                      <p:cBhvr>
                                        <p:cTn id="57" dur="1" fill="hold">
                                          <p:stCondLst>
                                            <p:cond delay="0"/>
                                          </p:stCondLst>
                                        </p:cTn>
                                        <p:tgtEl>
                                          <p:spTgt spid="10"/>
                                        </p:tgtEl>
                                        <p:attrNameLst>
                                          <p:attrName>style.visibility</p:attrName>
                                        </p:attrNameLst>
                                      </p:cBhvr>
                                      <p:to>
                                        <p:strVal val="visible"/>
                                      </p:to>
                                    </p:set>
                                    <p:anim calcmode="lin" valueType="num">
                                      <p:cBhvr additive="base">
                                        <p:cTn id="58" dur="1000" fill="hold"/>
                                        <p:tgtEl>
                                          <p:spTgt spid="10"/>
                                        </p:tgtEl>
                                        <p:attrNameLst>
                                          <p:attrName>ppt_x</p:attrName>
                                        </p:attrNameLst>
                                      </p:cBhvr>
                                      <p:tavLst>
                                        <p:tav tm="0">
                                          <p:val>
                                            <p:strVal val="1+#ppt_w/2"/>
                                          </p:val>
                                        </p:tav>
                                        <p:tav tm="100000">
                                          <p:val>
                                            <p:strVal val="#ppt_x"/>
                                          </p:val>
                                        </p:tav>
                                      </p:tavLst>
                                    </p:anim>
                                    <p:anim calcmode="lin" valueType="num">
                                      <p:cBhvr additive="base">
                                        <p:cTn id="59" dur="1000" fill="hold"/>
                                        <p:tgtEl>
                                          <p:spTgt spid="10"/>
                                        </p:tgtEl>
                                        <p:attrNameLst>
                                          <p:attrName>ppt_y</p:attrName>
                                        </p:attrNameLst>
                                      </p:cBhvr>
                                      <p:tavLst>
                                        <p:tav tm="0">
                                          <p:val>
                                            <p:strVal val="#ppt_y"/>
                                          </p:val>
                                        </p:tav>
                                        <p:tav tm="100000">
                                          <p:val>
                                            <p:strVal val="#ppt_y"/>
                                          </p:val>
                                        </p:tav>
                                      </p:tavLst>
                                    </p:anim>
                                  </p:childTnLst>
                                </p:cTn>
                              </p:par>
                            </p:childTnLst>
                          </p:cTn>
                        </p:par>
                        <p:par>
                          <p:cTn id="60" fill="hold">
                            <p:stCondLst>
                              <p:cond delay="2500"/>
                            </p:stCondLst>
                            <p:childTnLst>
                              <p:par>
                                <p:cTn id="61" presetID="2" presetClass="entr" presetSubtype="4" fill="hold" grpId="0" nodeType="after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additive="base">
                                        <p:cTn id="63" dur="500" fill="hold"/>
                                        <p:tgtEl>
                                          <p:spTgt spid="40"/>
                                        </p:tgtEl>
                                        <p:attrNameLst>
                                          <p:attrName>ppt_x</p:attrName>
                                        </p:attrNameLst>
                                      </p:cBhvr>
                                      <p:tavLst>
                                        <p:tav tm="0">
                                          <p:val>
                                            <p:strVal val="#ppt_x"/>
                                          </p:val>
                                        </p:tav>
                                        <p:tav tm="100000">
                                          <p:val>
                                            <p:strVal val="#ppt_x"/>
                                          </p:val>
                                        </p:tav>
                                      </p:tavLst>
                                    </p:anim>
                                    <p:anim calcmode="lin" valueType="num">
                                      <p:cBhvr additive="base">
                                        <p:cTn id="64" dur="500" fill="hold"/>
                                        <p:tgtEl>
                                          <p:spTgt spid="40"/>
                                        </p:tgtEl>
                                        <p:attrNameLst>
                                          <p:attrName>ppt_y</p:attrName>
                                        </p:attrNameLst>
                                      </p:cBhvr>
                                      <p:tavLst>
                                        <p:tav tm="0">
                                          <p:val>
                                            <p:strVal val="1+#ppt_h/2"/>
                                          </p:val>
                                        </p:tav>
                                        <p:tav tm="100000">
                                          <p:val>
                                            <p:strVal val="#ppt_y"/>
                                          </p:val>
                                        </p:tav>
                                      </p:tavLst>
                                    </p:anim>
                                  </p:childTnLst>
                                </p:cTn>
                              </p:par>
                              <p:par>
                                <p:cTn id="65" presetID="2" presetClass="entr" presetSubtype="8" decel="100000"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 calcmode="lin" valueType="num">
                                      <p:cBhvr additive="base">
                                        <p:cTn id="67" dur="1000" fill="hold"/>
                                        <p:tgtEl>
                                          <p:spTgt spid="31"/>
                                        </p:tgtEl>
                                        <p:attrNameLst>
                                          <p:attrName>ppt_x</p:attrName>
                                        </p:attrNameLst>
                                      </p:cBhvr>
                                      <p:tavLst>
                                        <p:tav tm="0">
                                          <p:val>
                                            <p:strVal val="0-#ppt_w/2"/>
                                          </p:val>
                                        </p:tav>
                                        <p:tav tm="100000">
                                          <p:val>
                                            <p:strVal val="#ppt_x"/>
                                          </p:val>
                                        </p:tav>
                                      </p:tavLst>
                                    </p:anim>
                                    <p:anim calcmode="lin" valueType="num">
                                      <p:cBhvr additive="base">
                                        <p:cTn id="68" dur="1000" fill="hold"/>
                                        <p:tgtEl>
                                          <p:spTgt spid="31"/>
                                        </p:tgtEl>
                                        <p:attrNameLst>
                                          <p:attrName>ppt_y</p:attrName>
                                        </p:attrNameLst>
                                      </p:cBhvr>
                                      <p:tavLst>
                                        <p:tav tm="0">
                                          <p:val>
                                            <p:strVal val="#ppt_y"/>
                                          </p:val>
                                        </p:tav>
                                        <p:tav tm="100000">
                                          <p:val>
                                            <p:strVal val="#ppt_y"/>
                                          </p:val>
                                        </p:tav>
                                      </p:tavLst>
                                    </p:anim>
                                  </p:childTnLst>
                                </p:cTn>
                              </p:par>
                            </p:childTnLst>
                          </p:cTn>
                        </p:par>
                        <p:par>
                          <p:cTn id="69" fill="hold">
                            <p:stCondLst>
                              <p:cond delay="3000"/>
                            </p:stCondLst>
                            <p:childTnLst>
                              <p:par>
                                <p:cTn id="70" presetID="2" presetClass="entr" presetSubtype="4" fill="hold" grpId="0" nodeType="afterEffect">
                                  <p:stCondLst>
                                    <p:cond delay="0"/>
                                  </p:stCondLst>
                                  <p:childTnLst>
                                    <p:set>
                                      <p:cBhvr>
                                        <p:cTn id="71" dur="1" fill="hold">
                                          <p:stCondLst>
                                            <p:cond delay="0"/>
                                          </p:stCondLst>
                                        </p:cTn>
                                        <p:tgtEl>
                                          <p:spTgt spid="41"/>
                                        </p:tgtEl>
                                        <p:attrNameLst>
                                          <p:attrName>style.visibility</p:attrName>
                                        </p:attrNameLst>
                                      </p:cBhvr>
                                      <p:to>
                                        <p:strVal val="visible"/>
                                      </p:to>
                                    </p:set>
                                    <p:anim calcmode="lin" valueType="num">
                                      <p:cBhvr additive="base">
                                        <p:cTn id="72" dur="500" fill="hold"/>
                                        <p:tgtEl>
                                          <p:spTgt spid="41"/>
                                        </p:tgtEl>
                                        <p:attrNameLst>
                                          <p:attrName>ppt_x</p:attrName>
                                        </p:attrNameLst>
                                      </p:cBhvr>
                                      <p:tavLst>
                                        <p:tav tm="0">
                                          <p:val>
                                            <p:strVal val="#ppt_x"/>
                                          </p:val>
                                        </p:tav>
                                        <p:tav tm="100000">
                                          <p:val>
                                            <p:strVal val="#ppt_x"/>
                                          </p:val>
                                        </p:tav>
                                      </p:tavLst>
                                    </p:anim>
                                    <p:anim calcmode="lin" valueType="num">
                                      <p:cBhvr additive="base">
                                        <p:cTn id="73" dur="500" fill="hold"/>
                                        <p:tgtEl>
                                          <p:spTgt spid="41"/>
                                        </p:tgtEl>
                                        <p:attrNameLst>
                                          <p:attrName>ppt_y</p:attrName>
                                        </p:attrNameLst>
                                      </p:cBhvr>
                                      <p:tavLst>
                                        <p:tav tm="0">
                                          <p:val>
                                            <p:strVal val="1+#ppt_h/2"/>
                                          </p:val>
                                        </p:tav>
                                        <p:tav tm="100000">
                                          <p:val>
                                            <p:strVal val="#ppt_y"/>
                                          </p:val>
                                        </p:tav>
                                      </p:tavLst>
                                    </p:anim>
                                  </p:childTnLst>
                                </p:cTn>
                              </p:par>
                              <p:par>
                                <p:cTn id="74" presetID="2" presetClass="entr" presetSubtype="8" decel="100000" fill="hold" grpId="0" nodeType="withEffect">
                                  <p:stCondLst>
                                    <p:cond delay="0"/>
                                  </p:stCondLst>
                                  <p:childTnLst>
                                    <p:set>
                                      <p:cBhvr>
                                        <p:cTn id="75" dur="1" fill="hold">
                                          <p:stCondLst>
                                            <p:cond delay="0"/>
                                          </p:stCondLst>
                                        </p:cTn>
                                        <p:tgtEl>
                                          <p:spTgt spid="33"/>
                                        </p:tgtEl>
                                        <p:attrNameLst>
                                          <p:attrName>style.visibility</p:attrName>
                                        </p:attrNameLst>
                                      </p:cBhvr>
                                      <p:to>
                                        <p:strVal val="visible"/>
                                      </p:to>
                                    </p:set>
                                    <p:anim calcmode="lin" valueType="num">
                                      <p:cBhvr additive="base">
                                        <p:cTn id="76" dur="1000" fill="hold"/>
                                        <p:tgtEl>
                                          <p:spTgt spid="33"/>
                                        </p:tgtEl>
                                        <p:attrNameLst>
                                          <p:attrName>ppt_x</p:attrName>
                                        </p:attrNameLst>
                                      </p:cBhvr>
                                      <p:tavLst>
                                        <p:tav tm="0">
                                          <p:val>
                                            <p:strVal val="0-#ppt_w/2"/>
                                          </p:val>
                                        </p:tav>
                                        <p:tav tm="100000">
                                          <p:val>
                                            <p:strVal val="#ppt_x"/>
                                          </p:val>
                                        </p:tav>
                                      </p:tavLst>
                                    </p:anim>
                                    <p:anim calcmode="lin" valueType="num">
                                      <p:cBhvr additive="base">
                                        <p:cTn id="77" dur="1000" fill="hold"/>
                                        <p:tgtEl>
                                          <p:spTgt spid="33"/>
                                        </p:tgtEl>
                                        <p:attrNameLst>
                                          <p:attrName>ppt_y</p:attrName>
                                        </p:attrNameLst>
                                      </p:cBhvr>
                                      <p:tavLst>
                                        <p:tav tm="0">
                                          <p:val>
                                            <p:strVal val="#ppt_y"/>
                                          </p:val>
                                        </p:tav>
                                        <p:tav tm="100000">
                                          <p:val>
                                            <p:strVal val="#ppt_y"/>
                                          </p:val>
                                        </p:tav>
                                      </p:tavLst>
                                    </p:anim>
                                  </p:childTnLst>
                                </p:cTn>
                              </p:par>
                            </p:childTnLst>
                          </p:cTn>
                        </p:par>
                        <p:par>
                          <p:cTn id="78" fill="hold">
                            <p:stCondLst>
                              <p:cond delay="3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par>
                                <p:cTn id="83" presetID="2" presetClass="entr" presetSubtype="8" decel="100000" fill="hold" grpId="0" nodeType="withEffect">
                                  <p:stCondLst>
                                    <p:cond delay="0"/>
                                  </p:stCondLst>
                                  <p:childTnLst>
                                    <p:set>
                                      <p:cBhvr>
                                        <p:cTn id="84" dur="1" fill="hold">
                                          <p:stCondLst>
                                            <p:cond delay="0"/>
                                          </p:stCondLst>
                                        </p:cTn>
                                        <p:tgtEl>
                                          <p:spTgt spid="35"/>
                                        </p:tgtEl>
                                        <p:attrNameLst>
                                          <p:attrName>style.visibility</p:attrName>
                                        </p:attrNameLst>
                                      </p:cBhvr>
                                      <p:to>
                                        <p:strVal val="visible"/>
                                      </p:to>
                                    </p:set>
                                    <p:anim calcmode="lin" valueType="num">
                                      <p:cBhvr additive="base">
                                        <p:cTn id="85" dur="1000" fill="hold"/>
                                        <p:tgtEl>
                                          <p:spTgt spid="35"/>
                                        </p:tgtEl>
                                        <p:attrNameLst>
                                          <p:attrName>ppt_x</p:attrName>
                                        </p:attrNameLst>
                                      </p:cBhvr>
                                      <p:tavLst>
                                        <p:tav tm="0">
                                          <p:val>
                                            <p:strVal val="0-#ppt_w/2"/>
                                          </p:val>
                                        </p:tav>
                                        <p:tav tm="100000">
                                          <p:val>
                                            <p:strVal val="#ppt_x"/>
                                          </p:val>
                                        </p:tav>
                                      </p:tavLst>
                                    </p:anim>
                                    <p:anim calcmode="lin" valueType="num">
                                      <p:cBhvr additive="base">
                                        <p:cTn id="86" dur="1000" fill="hold"/>
                                        <p:tgtEl>
                                          <p:spTgt spid="35"/>
                                        </p:tgtEl>
                                        <p:attrNameLst>
                                          <p:attrName>ppt_y</p:attrName>
                                        </p:attrNameLst>
                                      </p:cBhvr>
                                      <p:tavLst>
                                        <p:tav tm="0">
                                          <p:val>
                                            <p:strVal val="#ppt_y"/>
                                          </p:val>
                                        </p:tav>
                                        <p:tav tm="100000">
                                          <p:val>
                                            <p:strVal val="#ppt_y"/>
                                          </p:val>
                                        </p:tav>
                                      </p:tavLst>
                                    </p:anim>
                                  </p:childTnLst>
                                </p:cTn>
                              </p:par>
                            </p:childTnLst>
                          </p:cTn>
                        </p:par>
                        <p:par>
                          <p:cTn id="87" fill="hold">
                            <p:stCondLst>
                              <p:cond delay="4000"/>
                            </p:stCondLst>
                            <p:childTnLst>
                              <p:par>
                                <p:cTn id="88" presetID="2" presetClass="entr" presetSubtype="4" fill="hold" grpId="0" nodeType="afterEffect">
                                  <p:stCondLst>
                                    <p:cond delay="0"/>
                                  </p:stCondLst>
                                  <p:childTnLst>
                                    <p:set>
                                      <p:cBhvr>
                                        <p:cTn id="89" dur="1" fill="hold">
                                          <p:stCondLst>
                                            <p:cond delay="0"/>
                                          </p:stCondLst>
                                        </p:cTn>
                                        <p:tgtEl>
                                          <p:spTgt spid="39"/>
                                        </p:tgtEl>
                                        <p:attrNameLst>
                                          <p:attrName>style.visibility</p:attrName>
                                        </p:attrNameLst>
                                      </p:cBhvr>
                                      <p:to>
                                        <p:strVal val="visible"/>
                                      </p:to>
                                    </p:set>
                                    <p:anim calcmode="lin" valueType="num">
                                      <p:cBhvr additive="base">
                                        <p:cTn id="90" dur="500" fill="hold"/>
                                        <p:tgtEl>
                                          <p:spTgt spid="39"/>
                                        </p:tgtEl>
                                        <p:attrNameLst>
                                          <p:attrName>ppt_x</p:attrName>
                                        </p:attrNameLst>
                                      </p:cBhvr>
                                      <p:tavLst>
                                        <p:tav tm="0">
                                          <p:val>
                                            <p:strVal val="#ppt_x"/>
                                          </p:val>
                                        </p:tav>
                                        <p:tav tm="100000">
                                          <p:val>
                                            <p:strVal val="#ppt_x"/>
                                          </p:val>
                                        </p:tav>
                                      </p:tavLst>
                                    </p:anim>
                                    <p:anim calcmode="lin" valueType="num">
                                      <p:cBhvr additive="base">
                                        <p:cTn id="91" dur="500" fill="hold"/>
                                        <p:tgtEl>
                                          <p:spTgt spid="39"/>
                                        </p:tgtEl>
                                        <p:attrNameLst>
                                          <p:attrName>ppt_y</p:attrName>
                                        </p:attrNameLst>
                                      </p:cBhvr>
                                      <p:tavLst>
                                        <p:tav tm="0">
                                          <p:val>
                                            <p:strVal val="1+#ppt_h/2"/>
                                          </p:val>
                                        </p:tav>
                                        <p:tav tm="100000">
                                          <p:val>
                                            <p:strVal val="#ppt_y"/>
                                          </p:val>
                                        </p:tav>
                                      </p:tavLst>
                                    </p:anim>
                                  </p:childTnLst>
                                </p:cTn>
                              </p:par>
                              <p:par>
                                <p:cTn id="92" presetID="2" presetClass="entr" presetSubtype="2" decel="100000" fill="hold" grpId="0" nodeType="withEffect">
                                  <p:stCondLst>
                                    <p:cond delay="0"/>
                                  </p:stCondLst>
                                  <p:childTnLst>
                                    <p:set>
                                      <p:cBhvr>
                                        <p:cTn id="93" dur="1" fill="hold">
                                          <p:stCondLst>
                                            <p:cond delay="0"/>
                                          </p:stCondLst>
                                        </p:cTn>
                                        <p:tgtEl>
                                          <p:spTgt spid="34"/>
                                        </p:tgtEl>
                                        <p:attrNameLst>
                                          <p:attrName>style.visibility</p:attrName>
                                        </p:attrNameLst>
                                      </p:cBhvr>
                                      <p:to>
                                        <p:strVal val="visible"/>
                                      </p:to>
                                    </p:set>
                                    <p:anim calcmode="lin" valueType="num">
                                      <p:cBhvr additive="base">
                                        <p:cTn id="94" dur="1000" fill="hold"/>
                                        <p:tgtEl>
                                          <p:spTgt spid="34"/>
                                        </p:tgtEl>
                                        <p:attrNameLst>
                                          <p:attrName>ppt_x</p:attrName>
                                        </p:attrNameLst>
                                      </p:cBhvr>
                                      <p:tavLst>
                                        <p:tav tm="0">
                                          <p:val>
                                            <p:strVal val="1+#ppt_w/2"/>
                                          </p:val>
                                        </p:tav>
                                        <p:tav tm="100000">
                                          <p:val>
                                            <p:strVal val="#ppt_x"/>
                                          </p:val>
                                        </p:tav>
                                      </p:tavLst>
                                    </p:anim>
                                    <p:anim calcmode="lin" valueType="num">
                                      <p:cBhvr additive="base">
                                        <p:cTn id="95" dur="1000" fill="hold"/>
                                        <p:tgtEl>
                                          <p:spTgt spid="34"/>
                                        </p:tgtEl>
                                        <p:attrNameLst>
                                          <p:attrName>ppt_y</p:attrName>
                                        </p:attrNameLst>
                                      </p:cBhvr>
                                      <p:tavLst>
                                        <p:tav tm="0">
                                          <p:val>
                                            <p:strVal val="#ppt_y"/>
                                          </p:val>
                                        </p:tav>
                                        <p:tav tm="100000">
                                          <p:val>
                                            <p:strVal val="#ppt_y"/>
                                          </p:val>
                                        </p:tav>
                                      </p:tavLst>
                                    </p:anim>
                                  </p:childTnLst>
                                </p:cTn>
                              </p:par>
                            </p:childTnLst>
                          </p:cTn>
                        </p:par>
                        <p:par>
                          <p:cTn id="96" fill="hold">
                            <p:stCondLst>
                              <p:cond delay="4500"/>
                            </p:stCondLst>
                            <p:childTnLst>
                              <p:par>
                                <p:cTn id="97" presetID="2" presetClass="entr" presetSubtype="4" fill="hold" grpId="0" nodeType="afterEffect">
                                  <p:stCondLst>
                                    <p:cond delay="0"/>
                                  </p:stCondLst>
                                  <p:childTnLst>
                                    <p:set>
                                      <p:cBhvr>
                                        <p:cTn id="98" dur="1" fill="hold">
                                          <p:stCondLst>
                                            <p:cond delay="0"/>
                                          </p:stCondLst>
                                        </p:cTn>
                                        <p:tgtEl>
                                          <p:spTgt spid="38"/>
                                        </p:tgtEl>
                                        <p:attrNameLst>
                                          <p:attrName>style.visibility</p:attrName>
                                        </p:attrNameLst>
                                      </p:cBhvr>
                                      <p:to>
                                        <p:strVal val="visible"/>
                                      </p:to>
                                    </p:set>
                                    <p:anim calcmode="lin" valueType="num">
                                      <p:cBhvr additive="base">
                                        <p:cTn id="99" dur="500" fill="hold"/>
                                        <p:tgtEl>
                                          <p:spTgt spid="38"/>
                                        </p:tgtEl>
                                        <p:attrNameLst>
                                          <p:attrName>ppt_x</p:attrName>
                                        </p:attrNameLst>
                                      </p:cBhvr>
                                      <p:tavLst>
                                        <p:tav tm="0">
                                          <p:val>
                                            <p:strVal val="#ppt_x"/>
                                          </p:val>
                                        </p:tav>
                                        <p:tav tm="100000">
                                          <p:val>
                                            <p:strVal val="#ppt_x"/>
                                          </p:val>
                                        </p:tav>
                                      </p:tavLst>
                                    </p:anim>
                                    <p:anim calcmode="lin" valueType="num">
                                      <p:cBhvr additive="base">
                                        <p:cTn id="100" dur="500" fill="hold"/>
                                        <p:tgtEl>
                                          <p:spTgt spid="38"/>
                                        </p:tgtEl>
                                        <p:attrNameLst>
                                          <p:attrName>ppt_y</p:attrName>
                                        </p:attrNameLst>
                                      </p:cBhvr>
                                      <p:tavLst>
                                        <p:tav tm="0">
                                          <p:val>
                                            <p:strVal val="1+#ppt_h/2"/>
                                          </p:val>
                                        </p:tav>
                                        <p:tav tm="100000">
                                          <p:val>
                                            <p:strVal val="#ppt_y"/>
                                          </p:val>
                                        </p:tav>
                                      </p:tavLst>
                                    </p:anim>
                                  </p:childTnLst>
                                </p:cTn>
                              </p:par>
                              <p:par>
                                <p:cTn id="101" presetID="2" presetClass="entr" presetSubtype="2" decel="100000" fill="hold" grpId="0" nodeType="withEffect">
                                  <p:stCondLst>
                                    <p:cond delay="0"/>
                                  </p:stCondLst>
                                  <p:childTnLst>
                                    <p:set>
                                      <p:cBhvr>
                                        <p:cTn id="102" dur="1" fill="hold">
                                          <p:stCondLst>
                                            <p:cond delay="0"/>
                                          </p:stCondLst>
                                        </p:cTn>
                                        <p:tgtEl>
                                          <p:spTgt spid="32"/>
                                        </p:tgtEl>
                                        <p:attrNameLst>
                                          <p:attrName>style.visibility</p:attrName>
                                        </p:attrNameLst>
                                      </p:cBhvr>
                                      <p:to>
                                        <p:strVal val="visible"/>
                                      </p:to>
                                    </p:set>
                                    <p:anim calcmode="lin" valueType="num">
                                      <p:cBhvr additive="base">
                                        <p:cTn id="103" dur="1000" fill="hold"/>
                                        <p:tgtEl>
                                          <p:spTgt spid="32"/>
                                        </p:tgtEl>
                                        <p:attrNameLst>
                                          <p:attrName>ppt_x</p:attrName>
                                        </p:attrNameLst>
                                      </p:cBhvr>
                                      <p:tavLst>
                                        <p:tav tm="0">
                                          <p:val>
                                            <p:strVal val="1+#ppt_w/2"/>
                                          </p:val>
                                        </p:tav>
                                        <p:tav tm="100000">
                                          <p:val>
                                            <p:strVal val="#ppt_x"/>
                                          </p:val>
                                        </p:tav>
                                      </p:tavLst>
                                    </p:anim>
                                    <p:anim calcmode="lin" valueType="num">
                                      <p:cBhvr additive="base">
                                        <p:cTn id="104" dur="10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bldLvl="0" animBg="1"/>
      <p:bldP spid="6" grpId="0" bldLvl="0" animBg="1"/>
      <p:bldP spid="7" grpId="0" bldLvl="0" animBg="1"/>
      <p:bldP spid="8" grpId="0" bldLvl="0" animBg="1"/>
      <p:bldP spid="9" grpId="0" bldLvl="0" animBg="1"/>
      <p:bldP spid="10" grpId="0"/>
      <p:bldP spid="31" grpId="0"/>
      <p:bldP spid="32" grpId="0"/>
      <p:bldP spid="33" grpId="0"/>
      <p:bldP spid="34" grpId="0"/>
      <p:bldP spid="35" grpId="0"/>
      <p:bldP spid="36" grpId="0" bldLvl="0" animBg="1"/>
      <p:bldP spid="37" grpId="0" bldLvl="0" animBg="1"/>
      <p:bldP spid="38" grpId="0" bldLvl="0" animBg="1"/>
      <p:bldP spid="39" grpId="0" bldLvl="0" animBg="1"/>
      <p:bldP spid="40" grpId="0" bldLvl="0" animBg="1"/>
      <p:bldP spid="41" grpId="0" bldLvl="0" animBg="1"/>
      <p:bldP spid="42" grpId="0" bldLvl="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1086</Words>
  <Application>WPS 演示</Application>
  <PresentationFormat>宽屏</PresentationFormat>
  <Paragraphs>163</Paragraphs>
  <Slides>13</Slides>
  <Notes>35</Notes>
  <HiddenSlides>0</HiddenSlides>
  <MMClips>2</MMClips>
  <ScaleCrop>false</ScaleCrop>
  <HeadingPairs>
    <vt:vector size="6" baseType="variant">
      <vt:variant>
        <vt:lpstr>已用的字体</vt:lpstr>
      </vt:variant>
      <vt:variant>
        <vt:i4>23</vt:i4>
      </vt:variant>
      <vt:variant>
        <vt:lpstr>主题</vt:lpstr>
      </vt:variant>
      <vt:variant>
        <vt:i4>1</vt:i4>
      </vt:variant>
      <vt:variant>
        <vt:lpstr>幻灯片标题</vt:lpstr>
      </vt:variant>
      <vt:variant>
        <vt:i4>13</vt:i4>
      </vt:variant>
    </vt:vector>
  </HeadingPairs>
  <TitlesOfParts>
    <vt:vector size="37" baseType="lpstr">
      <vt:lpstr>Arial</vt:lpstr>
      <vt:lpstr>宋体</vt:lpstr>
      <vt:lpstr>Wingdings</vt:lpstr>
      <vt:lpstr>微软雅黑</vt:lpstr>
      <vt:lpstr>Calibri</vt:lpstr>
      <vt:lpstr>Arial</vt:lpstr>
      <vt:lpstr>Kartika</vt:lpstr>
      <vt:lpstr>Agency FB</vt:lpstr>
      <vt:lpstr>华文宋体</vt:lpstr>
      <vt:lpstr>Roboto Black</vt:lpstr>
      <vt:lpstr>Bebas</vt:lpstr>
      <vt:lpstr>孙过庭草体测试版</vt:lpstr>
      <vt:lpstr>Arial Unicode MS</vt:lpstr>
      <vt:lpstr>Calibri Light</vt:lpstr>
      <vt:lpstr>Oswald</vt:lpstr>
      <vt:lpstr>Segoe Print</vt:lpstr>
      <vt:lpstr>Impact</vt:lpstr>
      <vt:lpstr>Malgun Gothic</vt:lpstr>
      <vt:lpstr>Lato Regular</vt:lpstr>
      <vt:lpstr>Lato Light</vt:lpstr>
      <vt:lpstr>Lato</vt:lpstr>
      <vt:lpstr>华文黑体</vt:lpstr>
      <vt:lpstr>黑体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PC</dc:creator>
  <cp:lastModifiedBy>MK</cp:lastModifiedBy>
  <cp:revision>133</cp:revision>
  <dcterms:created xsi:type="dcterms:W3CDTF">2017-02-19T15:11:00Z</dcterms:created>
  <dcterms:modified xsi:type="dcterms:W3CDTF">2018-05-14T08:26:00Z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2052-10.1.0.7245</vt:lpwstr>
  </property>
</Properties>
</file>