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4" r:id="rId3"/>
    <p:sldId id="325" r:id="rId5"/>
    <p:sldId id="359" r:id="rId6"/>
    <p:sldId id="326" r:id="rId7"/>
    <p:sldId id="259" r:id="rId8"/>
    <p:sldId id="364" r:id="rId9"/>
    <p:sldId id="372" r:id="rId10"/>
    <p:sldId id="367" r:id="rId11"/>
    <p:sldId id="368" r:id="rId12"/>
    <p:sldId id="384" r:id="rId13"/>
    <p:sldId id="385" r:id="rId14"/>
    <p:sldId id="386" r:id="rId15"/>
    <p:sldId id="37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24062"/>
    <a:srgbClr val="0D314A"/>
    <a:srgbClr val="FEFABC"/>
    <a:srgbClr val="537285"/>
    <a:srgbClr val="FEFEFE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CAC1-9625-4378-942F-06327CAF8C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C8313-25DA-484C-BA3F-76A5C67ECC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5CA-CB87-42F5-AD11-A63647B25A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4895850" y="3043555"/>
            <a:ext cx="5252720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新零售的</a:t>
            </a:r>
            <a:r>
              <a:rPr lang="zh-CN"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未来方向</a:t>
            </a:r>
            <a:endParaRPr lang="zh-CN" sz="4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212215" y="3072765"/>
            <a:ext cx="2894330" cy="748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265" b="1" dirty="0">
                <a:solidFill>
                  <a:srgbClr val="124062"/>
                </a:solidFill>
                <a:latin typeface="Arial" panose="020B0604020202020204"/>
                <a:ea typeface="微软雅黑" panose="020B0503020204020204" charset="-122"/>
                <a:sym typeface="Calibri" panose="020F0502020204030204" pitchFamily="34" charset="0"/>
              </a:rPr>
              <a:t>课件二十六</a:t>
            </a:r>
            <a:endParaRPr lang="zh-CN" altLang="en-US" sz="4265" b="1" dirty="0">
              <a:solidFill>
                <a:srgbClr val="124062"/>
              </a:solidFill>
              <a:latin typeface="Arial" panose="020B0604020202020204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70374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2816244" y="3893753"/>
            <a:ext cx="62788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新零售对区块链的应用</a:t>
            </a:r>
            <a:endParaRPr lang="zh-CN" altLang="en-US" sz="4800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74516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-10795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552575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38346" y="215900"/>
            <a:ext cx="6249752" cy="977766"/>
            <a:chOff x="533" y="340"/>
            <a:chExt cx="11925" cy="1866"/>
          </a:xfrm>
        </p:grpSpPr>
        <p:cxnSp>
          <p:nvCxnSpPr>
            <p:cNvPr id="5" name="直接连接符 4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067"/>
              <a:ext cx="11239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圆角矩形 5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文本框 10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348" y="490"/>
              <a:ext cx="135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04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15" name="直接连接符 14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194"/>
              <a:ext cx="11217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3" y="490"/>
              <a:ext cx="8635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新零售对区块链的应用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pic>
        <p:nvPicPr>
          <p:cNvPr id="90" name="图片 9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030" y="2322830"/>
            <a:ext cx="5860415" cy="3345815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" name="文本框 3"/>
          <p:cNvSpPr txBox="1"/>
          <p:nvPr/>
        </p:nvSpPr>
        <p:spPr>
          <a:xfrm>
            <a:off x="4266565" y="1635760"/>
            <a:ext cx="39039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区块链在供应链实现的基础框架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38346" y="215900"/>
            <a:ext cx="6249752" cy="977766"/>
            <a:chOff x="533" y="340"/>
            <a:chExt cx="11925" cy="1866"/>
          </a:xfrm>
        </p:grpSpPr>
        <p:cxnSp>
          <p:nvCxnSpPr>
            <p:cNvPr id="5" name="直接连接符 4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067"/>
              <a:ext cx="11239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圆角矩形 5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文本框 10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348" y="490"/>
              <a:ext cx="135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04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15" name="直接连接符 14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194"/>
              <a:ext cx="11217" cy="12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3" y="490"/>
              <a:ext cx="8635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新零售对区块链的应用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sp>
        <p:nvSpPr>
          <p:cNvPr id="2" name="椭圆 1"/>
          <p:cNvSpPr/>
          <p:nvPr/>
        </p:nvSpPr>
        <p:spPr>
          <a:xfrm>
            <a:off x="1378909" y="1893771"/>
            <a:ext cx="857818" cy="857818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1778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4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378909" y="3405005"/>
            <a:ext cx="857818" cy="857818"/>
          </a:xfrm>
          <a:prstGeom prst="ellipse">
            <a:avLst/>
          </a:prstGeom>
          <a:solidFill>
            <a:srgbClr val="537285"/>
          </a:solidFill>
          <a:ln w="25400">
            <a:noFill/>
          </a:ln>
          <a:effectLst>
            <a:outerShdw blurRad="1778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4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378909" y="4916239"/>
            <a:ext cx="857818" cy="857818"/>
          </a:xfrm>
          <a:prstGeom prst="ellipse">
            <a:avLst/>
          </a:prstGeom>
          <a:solidFill>
            <a:srgbClr val="124062"/>
          </a:solidFill>
          <a:ln w="25400">
            <a:noFill/>
          </a:ln>
          <a:effectLst>
            <a:outerShdw blurRad="1778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4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06650" y="1893570"/>
            <a:ext cx="5739765" cy="119888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zh-CN" alt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要求供应链各流转主体都具备RFID信息自动化上传功能，必须配置相应的IoT设备，这个在目前还是有相当难度的，尤其是针对分散的众多的中小型供应商以及流转中的中小型流转点，需要时间和利益补偿来接受这个成本。</a:t>
            </a:r>
            <a:endParaRPr lang="zh-CN" altLang="en-US" sz="15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406650" y="3471545"/>
            <a:ext cx="5561965" cy="92202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zh-CN" alt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对于最终得到好处的末端消费者来说，需要有带RFID阅读器的智能手机或者专用终端，这也需要增加消费者成本，走入平常老百姓家还需要相当长的一段时间。</a:t>
            </a:r>
            <a:endParaRPr lang="zh-CN" altLang="en-US" sz="15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406650" y="5078730"/>
            <a:ext cx="5662295" cy="64516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zh-CN" alt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现在区块链人才短缺，打造这么一套区块链系统也需要相当长的时间和比较大的投入。</a:t>
            </a:r>
            <a:endParaRPr lang="zh-CN" altLang="en-US" sz="15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9909126" y="2080123"/>
            <a:ext cx="658088" cy="4387216"/>
            <a:chOff x="9846542" y="1813000"/>
            <a:chExt cx="658088" cy="4387216"/>
          </a:xfrm>
        </p:grpSpPr>
        <p:sp>
          <p:nvSpPr>
            <p:cNvPr id="26" name="KSO_Shape"/>
            <p:cNvSpPr/>
            <p:nvPr/>
          </p:nvSpPr>
          <p:spPr bwMode="auto">
            <a:xfrm>
              <a:off x="9846542" y="1813000"/>
              <a:ext cx="658088" cy="1078832"/>
            </a:xfrm>
            <a:custGeom>
              <a:avLst/>
              <a:gdLst>
                <a:gd name="T0" fmla="*/ 1029029 w 3535"/>
                <a:gd name="T1" fmla="*/ 1156466 h 5800"/>
                <a:gd name="T2" fmla="*/ 818493 w 3535"/>
                <a:gd name="T3" fmla="*/ 1179458 h 5800"/>
                <a:gd name="T4" fmla="*/ 848054 w 3535"/>
                <a:gd name="T5" fmla="*/ 1077639 h 5800"/>
                <a:gd name="T6" fmla="*/ 875315 w 3535"/>
                <a:gd name="T7" fmla="*/ 972864 h 5800"/>
                <a:gd name="T8" fmla="*/ 898635 w 3535"/>
                <a:gd name="T9" fmla="*/ 868417 h 5800"/>
                <a:gd name="T10" fmla="*/ 916371 w 3535"/>
                <a:gd name="T11" fmla="*/ 767255 h 5800"/>
                <a:gd name="T12" fmla="*/ 926553 w 3535"/>
                <a:gd name="T13" fmla="*/ 672662 h 5800"/>
                <a:gd name="T14" fmla="*/ 927538 w 3535"/>
                <a:gd name="T15" fmla="*/ 635876 h 5800"/>
                <a:gd name="T16" fmla="*/ 926553 w 3535"/>
                <a:gd name="T17" fmla="*/ 582996 h 5800"/>
                <a:gd name="T18" fmla="*/ 921955 w 3535"/>
                <a:gd name="T19" fmla="*/ 531429 h 5800"/>
                <a:gd name="T20" fmla="*/ 914072 w 3535"/>
                <a:gd name="T21" fmla="*/ 481505 h 5800"/>
                <a:gd name="T22" fmla="*/ 903233 w 3535"/>
                <a:gd name="T23" fmla="*/ 433223 h 5800"/>
                <a:gd name="T24" fmla="*/ 889438 w 3535"/>
                <a:gd name="T25" fmla="*/ 387241 h 5800"/>
                <a:gd name="T26" fmla="*/ 873673 w 3535"/>
                <a:gd name="T27" fmla="*/ 342900 h 5800"/>
                <a:gd name="T28" fmla="*/ 855936 w 3535"/>
                <a:gd name="T29" fmla="*/ 301187 h 5800"/>
                <a:gd name="T30" fmla="*/ 836230 w 3535"/>
                <a:gd name="T31" fmla="*/ 261773 h 5800"/>
                <a:gd name="T32" fmla="*/ 808640 w 3535"/>
                <a:gd name="T33" fmla="*/ 212178 h 5800"/>
                <a:gd name="T34" fmla="*/ 763314 w 3535"/>
                <a:gd name="T35" fmla="*/ 146816 h 5800"/>
                <a:gd name="T36" fmla="*/ 717660 w 3535"/>
                <a:gd name="T37" fmla="*/ 92622 h 5800"/>
                <a:gd name="T38" fmla="*/ 673319 w 3535"/>
                <a:gd name="T39" fmla="*/ 50253 h 5800"/>
                <a:gd name="T40" fmla="*/ 632592 w 3535"/>
                <a:gd name="T41" fmla="*/ 20035 h 5800"/>
                <a:gd name="T42" fmla="*/ 608943 w 3535"/>
                <a:gd name="T43" fmla="*/ 7226 h 5800"/>
                <a:gd name="T44" fmla="*/ 593835 w 3535"/>
                <a:gd name="T45" fmla="*/ 1971 h 5800"/>
                <a:gd name="T46" fmla="*/ 580697 w 3535"/>
                <a:gd name="T47" fmla="*/ 0 h 5800"/>
                <a:gd name="T48" fmla="*/ 572486 w 3535"/>
                <a:gd name="T49" fmla="*/ 657 h 5800"/>
                <a:gd name="T50" fmla="*/ 558034 w 3535"/>
                <a:gd name="T51" fmla="*/ 5255 h 5800"/>
                <a:gd name="T52" fmla="*/ 541283 w 3535"/>
                <a:gd name="T53" fmla="*/ 12809 h 5800"/>
                <a:gd name="T54" fmla="*/ 502526 w 3535"/>
                <a:gd name="T55" fmla="*/ 38428 h 5800"/>
                <a:gd name="T56" fmla="*/ 459171 w 3535"/>
                <a:gd name="T57" fmla="*/ 77185 h 5800"/>
                <a:gd name="T58" fmla="*/ 413517 w 3535"/>
                <a:gd name="T59" fmla="*/ 127438 h 5800"/>
                <a:gd name="T60" fmla="*/ 368191 w 3535"/>
                <a:gd name="T61" fmla="*/ 189515 h 5800"/>
                <a:gd name="T62" fmla="*/ 332390 w 3535"/>
                <a:gd name="T63" fmla="*/ 248635 h 5800"/>
                <a:gd name="T64" fmla="*/ 312026 w 3535"/>
                <a:gd name="T65" fmla="*/ 287721 h 5800"/>
                <a:gd name="T66" fmla="*/ 293633 w 3535"/>
                <a:gd name="T67" fmla="*/ 328777 h 5800"/>
                <a:gd name="T68" fmla="*/ 277210 w 3535"/>
                <a:gd name="T69" fmla="*/ 371803 h 5800"/>
                <a:gd name="T70" fmla="*/ 263087 w 3535"/>
                <a:gd name="T71" fmla="*/ 417458 h 5800"/>
                <a:gd name="T72" fmla="*/ 250935 w 3535"/>
                <a:gd name="T73" fmla="*/ 465083 h 5800"/>
                <a:gd name="T74" fmla="*/ 242066 w 3535"/>
                <a:gd name="T75" fmla="*/ 514350 h 5800"/>
                <a:gd name="T76" fmla="*/ 236483 w 3535"/>
                <a:gd name="T77" fmla="*/ 565588 h 5800"/>
                <a:gd name="T78" fmla="*/ 233855 w 3535"/>
                <a:gd name="T79" fmla="*/ 618468 h 5800"/>
                <a:gd name="T80" fmla="*/ 235169 w 3535"/>
                <a:gd name="T81" fmla="*/ 672662 h 5800"/>
                <a:gd name="T82" fmla="*/ 241410 w 3535"/>
                <a:gd name="T83" fmla="*/ 734739 h 5800"/>
                <a:gd name="T84" fmla="*/ 256190 w 3535"/>
                <a:gd name="T85" fmla="*/ 834259 h 5800"/>
                <a:gd name="T86" fmla="*/ 277867 w 3535"/>
                <a:gd name="T87" fmla="*/ 938048 h 5800"/>
                <a:gd name="T88" fmla="*/ 304143 w 3535"/>
                <a:gd name="T89" fmla="*/ 1043152 h 5800"/>
                <a:gd name="T90" fmla="*/ 333047 w 3535"/>
                <a:gd name="T91" fmla="*/ 1146284 h 5800"/>
                <a:gd name="T92" fmla="*/ 132693 w 3535"/>
                <a:gd name="T93" fmla="*/ 1156466 h 5800"/>
                <a:gd name="T94" fmla="*/ 580697 w 3535"/>
                <a:gd name="T95" fmla="*/ 1905000 h 580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535" h="5800">
                  <a:moveTo>
                    <a:pt x="2174" y="4724"/>
                  </a:moveTo>
                  <a:lnTo>
                    <a:pt x="3535" y="5397"/>
                  </a:lnTo>
                  <a:lnTo>
                    <a:pt x="3133" y="3521"/>
                  </a:lnTo>
                  <a:lnTo>
                    <a:pt x="2462" y="3691"/>
                  </a:lnTo>
                  <a:lnTo>
                    <a:pt x="2492" y="3591"/>
                  </a:lnTo>
                  <a:lnTo>
                    <a:pt x="2523" y="3490"/>
                  </a:lnTo>
                  <a:lnTo>
                    <a:pt x="2552" y="3385"/>
                  </a:lnTo>
                  <a:lnTo>
                    <a:pt x="2582" y="3281"/>
                  </a:lnTo>
                  <a:lnTo>
                    <a:pt x="2611" y="3176"/>
                  </a:lnTo>
                  <a:lnTo>
                    <a:pt x="2638" y="3069"/>
                  </a:lnTo>
                  <a:lnTo>
                    <a:pt x="2665" y="2962"/>
                  </a:lnTo>
                  <a:lnTo>
                    <a:pt x="2691" y="2856"/>
                  </a:lnTo>
                  <a:lnTo>
                    <a:pt x="2714" y="2749"/>
                  </a:lnTo>
                  <a:lnTo>
                    <a:pt x="2736" y="2644"/>
                  </a:lnTo>
                  <a:lnTo>
                    <a:pt x="2757" y="2540"/>
                  </a:lnTo>
                  <a:lnTo>
                    <a:pt x="2774" y="2437"/>
                  </a:lnTo>
                  <a:lnTo>
                    <a:pt x="2790" y="2336"/>
                  </a:lnTo>
                  <a:lnTo>
                    <a:pt x="2802" y="2237"/>
                  </a:lnTo>
                  <a:lnTo>
                    <a:pt x="2813" y="2141"/>
                  </a:lnTo>
                  <a:lnTo>
                    <a:pt x="2821" y="2048"/>
                  </a:lnTo>
                  <a:lnTo>
                    <a:pt x="2823" y="1992"/>
                  </a:lnTo>
                  <a:lnTo>
                    <a:pt x="2824" y="1936"/>
                  </a:lnTo>
                  <a:lnTo>
                    <a:pt x="2824" y="1883"/>
                  </a:lnTo>
                  <a:lnTo>
                    <a:pt x="2823" y="1829"/>
                  </a:lnTo>
                  <a:lnTo>
                    <a:pt x="2821" y="1775"/>
                  </a:lnTo>
                  <a:lnTo>
                    <a:pt x="2817" y="1722"/>
                  </a:lnTo>
                  <a:lnTo>
                    <a:pt x="2813" y="1669"/>
                  </a:lnTo>
                  <a:lnTo>
                    <a:pt x="2807" y="1618"/>
                  </a:lnTo>
                  <a:lnTo>
                    <a:pt x="2800" y="1566"/>
                  </a:lnTo>
                  <a:lnTo>
                    <a:pt x="2791" y="1515"/>
                  </a:lnTo>
                  <a:lnTo>
                    <a:pt x="2783" y="1466"/>
                  </a:lnTo>
                  <a:lnTo>
                    <a:pt x="2773" y="1416"/>
                  </a:lnTo>
                  <a:lnTo>
                    <a:pt x="2762" y="1367"/>
                  </a:lnTo>
                  <a:lnTo>
                    <a:pt x="2750" y="1319"/>
                  </a:lnTo>
                  <a:lnTo>
                    <a:pt x="2736" y="1271"/>
                  </a:lnTo>
                  <a:lnTo>
                    <a:pt x="2723" y="1224"/>
                  </a:lnTo>
                  <a:lnTo>
                    <a:pt x="2708" y="1179"/>
                  </a:lnTo>
                  <a:lnTo>
                    <a:pt x="2693" y="1132"/>
                  </a:lnTo>
                  <a:lnTo>
                    <a:pt x="2677" y="1088"/>
                  </a:lnTo>
                  <a:lnTo>
                    <a:pt x="2660" y="1044"/>
                  </a:lnTo>
                  <a:lnTo>
                    <a:pt x="2643" y="1001"/>
                  </a:lnTo>
                  <a:lnTo>
                    <a:pt x="2625" y="958"/>
                  </a:lnTo>
                  <a:lnTo>
                    <a:pt x="2606" y="917"/>
                  </a:lnTo>
                  <a:lnTo>
                    <a:pt x="2587" y="876"/>
                  </a:lnTo>
                  <a:lnTo>
                    <a:pt x="2567" y="836"/>
                  </a:lnTo>
                  <a:lnTo>
                    <a:pt x="2546" y="797"/>
                  </a:lnTo>
                  <a:lnTo>
                    <a:pt x="2525" y="757"/>
                  </a:lnTo>
                  <a:lnTo>
                    <a:pt x="2505" y="719"/>
                  </a:lnTo>
                  <a:lnTo>
                    <a:pt x="2462" y="646"/>
                  </a:lnTo>
                  <a:lnTo>
                    <a:pt x="2416" y="577"/>
                  </a:lnTo>
                  <a:lnTo>
                    <a:pt x="2371" y="511"/>
                  </a:lnTo>
                  <a:lnTo>
                    <a:pt x="2324" y="447"/>
                  </a:lnTo>
                  <a:lnTo>
                    <a:pt x="2278" y="388"/>
                  </a:lnTo>
                  <a:lnTo>
                    <a:pt x="2231" y="333"/>
                  </a:lnTo>
                  <a:lnTo>
                    <a:pt x="2185" y="282"/>
                  </a:lnTo>
                  <a:lnTo>
                    <a:pt x="2139" y="235"/>
                  </a:lnTo>
                  <a:lnTo>
                    <a:pt x="2094" y="191"/>
                  </a:lnTo>
                  <a:lnTo>
                    <a:pt x="2050" y="153"/>
                  </a:lnTo>
                  <a:lnTo>
                    <a:pt x="2007" y="117"/>
                  </a:lnTo>
                  <a:lnTo>
                    <a:pt x="1965" y="87"/>
                  </a:lnTo>
                  <a:lnTo>
                    <a:pt x="1926" y="61"/>
                  </a:lnTo>
                  <a:lnTo>
                    <a:pt x="1889" y="39"/>
                  </a:lnTo>
                  <a:lnTo>
                    <a:pt x="1871" y="30"/>
                  </a:lnTo>
                  <a:lnTo>
                    <a:pt x="1854" y="22"/>
                  </a:lnTo>
                  <a:lnTo>
                    <a:pt x="1838" y="16"/>
                  </a:lnTo>
                  <a:lnTo>
                    <a:pt x="1823" y="10"/>
                  </a:lnTo>
                  <a:lnTo>
                    <a:pt x="1808" y="6"/>
                  </a:lnTo>
                  <a:lnTo>
                    <a:pt x="1794" y="2"/>
                  </a:lnTo>
                  <a:lnTo>
                    <a:pt x="1780" y="1"/>
                  </a:lnTo>
                  <a:lnTo>
                    <a:pt x="1768" y="0"/>
                  </a:lnTo>
                  <a:lnTo>
                    <a:pt x="1757" y="1"/>
                  </a:lnTo>
                  <a:lnTo>
                    <a:pt x="1743" y="2"/>
                  </a:lnTo>
                  <a:lnTo>
                    <a:pt x="1729" y="6"/>
                  </a:lnTo>
                  <a:lnTo>
                    <a:pt x="1714" y="10"/>
                  </a:lnTo>
                  <a:lnTo>
                    <a:pt x="1699" y="16"/>
                  </a:lnTo>
                  <a:lnTo>
                    <a:pt x="1682" y="22"/>
                  </a:lnTo>
                  <a:lnTo>
                    <a:pt x="1666" y="30"/>
                  </a:lnTo>
                  <a:lnTo>
                    <a:pt x="1648" y="39"/>
                  </a:lnTo>
                  <a:lnTo>
                    <a:pt x="1611" y="61"/>
                  </a:lnTo>
                  <a:lnTo>
                    <a:pt x="1572" y="87"/>
                  </a:lnTo>
                  <a:lnTo>
                    <a:pt x="1530" y="117"/>
                  </a:lnTo>
                  <a:lnTo>
                    <a:pt x="1487" y="153"/>
                  </a:lnTo>
                  <a:lnTo>
                    <a:pt x="1443" y="191"/>
                  </a:lnTo>
                  <a:lnTo>
                    <a:pt x="1398" y="235"/>
                  </a:lnTo>
                  <a:lnTo>
                    <a:pt x="1352" y="282"/>
                  </a:lnTo>
                  <a:lnTo>
                    <a:pt x="1306" y="333"/>
                  </a:lnTo>
                  <a:lnTo>
                    <a:pt x="1259" y="388"/>
                  </a:lnTo>
                  <a:lnTo>
                    <a:pt x="1213" y="447"/>
                  </a:lnTo>
                  <a:lnTo>
                    <a:pt x="1166" y="511"/>
                  </a:lnTo>
                  <a:lnTo>
                    <a:pt x="1121" y="577"/>
                  </a:lnTo>
                  <a:lnTo>
                    <a:pt x="1075" y="646"/>
                  </a:lnTo>
                  <a:lnTo>
                    <a:pt x="1032" y="719"/>
                  </a:lnTo>
                  <a:lnTo>
                    <a:pt x="1012" y="757"/>
                  </a:lnTo>
                  <a:lnTo>
                    <a:pt x="991" y="797"/>
                  </a:lnTo>
                  <a:lnTo>
                    <a:pt x="970" y="836"/>
                  </a:lnTo>
                  <a:lnTo>
                    <a:pt x="950" y="876"/>
                  </a:lnTo>
                  <a:lnTo>
                    <a:pt x="931" y="917"/>
                  </a:lnTo>
                  <a:lnTo>
                    <a:pt x="912" y="958"/>
                  </a:lnTo>
                  <a:lnTo>
                    <a:pt x="894" y="1001"/>
                  </a:lnTo>
                  <a:lnTo>
                    <a:pt x="877" y="1044"/>
                  </a:lnTo>
                  <a:lnTo>
                    <a:pt x="860" y="1088"/>
                  </a:lnTo>
                  <a:lnTo>
                    <a:pt x="844" y="1132"/>
                  </a:lnTo>
                  <a:lnTo>
                    <a:pt x="829" y="1179"/>
                  </a:lnTo>
                  <a:lnTo>
                    <a:pt x="814" y="1224"/>
                  </a:lnTo>
                  <a:lnTo>
                    <a:pt x="801" y="1271"/>
                  </a:lnTo>
                  <a:lnTo>
                    <a:pt x="787" y="1319"/>
                  </a:lnTo>
                  <a:lnTo>
                    <a:pt x="775" y="1367"/>
                  </a:lnTo>
                  <a:lnTo>
                    <a:pt x="764" y="1416"/>
                  </a:lnTo>
                  <a:lnTo>
                    <a:pt x="754" y="1466"/>
                  </a:lnTo>
                  <a:lnTo>
                    <a:pt x="746" y="1515"/>
                  </a:lnTo>
                  <a:lnTo>
                    <a:pt x="737" y="1566"/>
                  </a:lnTo>
                  <a:lnTo>
                    <a:pt x="730" y="1618"/>
                  </a:lnTo>
                  <a:lnTo>
                    <a:pt x="723" y="1669"/>
                  </a:lnTo>
                  <a:lnTo>
                    <a:pt x="720" y="1722"/>
                  </a:lnTo>
                  <a:lnTo>
                    <a:pt x="716" y="1775"/>
                  </a:lnTo>
                  <a:lnTo>
                    <a:pt x="714" y="1829"/>
                  </a:lnTo>
                  <a:lnTo>
                    <a:pt x="712" y="1883"/>
                  </a:lnTo>
                  <a:lnTo>
                    <a:pt x="712" y="1936"/>
                  </a:lnTo>
                  <a:lnTo>
                    <a:pt x="714" y="1992"/>
                  </a:lnTo>
                  <a:lnTo>
                    <a:pt x="716" y="2048"/>
                  </a:lnTo>
                  <a:lnTo>
                    <a:pt x="723" y="2141"/>
                  </a:lnTo>
                  <a:lnTo>
                    <a:pt x="735" y="2237"/>
                  </a:lnTo>
                  <a:lnTo>
                    <a:pt x="747" y="2336"/>
                  </a:lnTo>
                  <a:lnTo>
                    <a:pt x="763" y="2437"/>
                  </a:lnTo>
                  <a:lnTo>
                    <a:pt x="780" y="2540"/>
                  </a:lnTo>
                  <a:lnTo>
                    <a:pt x="801" y="2644"/>
                  </a:lnTo>
                  <a:lnTo>
                    <a:pt x="823" y="2749"/>
                  </a:lnTo>
                  <a:lnTo>
                    <a:pt x="846" y="2856"/>
                  </a:lnTo>
                  <a:lnTo>
                    <a:pt x="872" y="2962"/>
                  </a:lnTo>
                  <a:lnTo>
                    <a:pt x="899" y="3069"/>
                  </a:lnTo>
                  <a:lnTo>
                    <a:pt x="926" y="3176"/>
                  </a:lnTo>
                  <a:lnTo>
                    <a:pt x="955" y="3281"/>
                  </a:lnTo>
                  <a:lnTo>
                    <a:pt x="985" y="3385"/>
                  </a:lnTo>
                  <a:lnTo>
                    <a:pt x="1014" y="3490"/>
                  </a:lnTo>
                  <a:lnTo>
                    <a:pt x="1045" y="3591"/>
                  </a:lnTo>
                  <a:lnTo>
                    <a:pt x="1075" y="3691"/>
                  </a:lnTo>
                  <a:lnTo>
                    <a:pt x="404" y="3521"/>
                  </a:lnTo>
                  <a:lnTo>
                    <a:pt x="0" y="5397"/>
                  </a:lnTo>
                  <a:lnTo>
                    <a:pt x="1362" y="4724"/>
                  </a:lnTo>
                  <a:lnTo>
                    <a:pt x="1768" y="5800"/>
                  </a:lnTo>
                  <a:lnTo>
                    <a:pt x="2174" y="4724"/>
                  </a:lnTo>
                  <a:close/>
                </a:path>
              </a:pathLst>
            </a:custGeom>
            <a:solidFill>
              <a:srgbClr val="12406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algn="ctr"/>
              <a:endParaRPr lang="zh-CN" altLang="en-US">
                <a:solidFill>
                  <a:schemeClr val="lt1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30" name="任意多边形 29"/>
            <p:cNvSpPr/>
            <p:nvPr/>
          </p:nvSpPr>
          <p:spPr>
            <a:xfrm>
              <a:off x="9922624" y="2891833"/>
              <a:ext cx="504350" cy="3308383"/>
            </a:xfrm>
            <a:custGeom>
              <a:avLst/>
              <a:gdLst>
                <a:gd name="connsiteX0" fmla="*/ 243936 w 504350"/>
                <a:gd name="connsiteY0" fmla="*/ 0 h 3308383"/>
                <a:gd name="connsiteX1" fmla="*/ 260414 w 504350"/>
                <a:gd name="connsiteY1" fmla="*/ 0 h 3308383"/>
                <a:gd name="connsiteX2" fmla="*/ 263584 w 504350"/>
                <a:gd name="connsiteY2" fmla="*/ 338513 h 3308383"/>
                <a:gd name="connsiteX3" fmla="*/ 296771 w 504350"/>
                <a:gd name="connsiteY3" fmla="*/ 1250864 h 3308383"/>
                <a:gd name="connsiteX4" fmla="*/ 480386 w 504350"/>
                <a:gd name="connsiteY4" fmla="*/ 3188542 h 3308383"/>
                <a:gd name="connsiteX5" fmla="*/ 504350 w 504350"/>
                <a:gd name="connsiteY5" fmla="*/ 3308383 h 3308383"/>
                <a:gd name="connsiteX6" fmla="*/ 0 w 504350"/>
                <a:gd name="connsiteY6" fmla="*/ 3308383 h 3308383"/>
                <a:gd name="connsiteX7" fmla="*/ 23964 w 504350"/>
                <a:gd name="connsiteY7" fmla="*/ 3188542 h 3308383"/>
                <a:gd name="connsiteX8" fmla="*/ 207580 w 504350"/>
                <a:gd name="connsiteY8" fmla="*/ 1250864 h 3308383"/>
                <a:gd name="connsiteX9" fmla="*/ 240766 w 504350"/>
                <a:gd name="connsiteY9" fmla="*/ 338513 h 3308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4350" h="3308383">
                  <a:moveTo>
                    <a:pt x="243936" y="0"/>
                  </a:moveTo>
                  <a:lnTo>
                    <a:pt x="260414" y="0"/>
                  </a:lnTo>
                  <a:lnTo>
                    <a:pt x="263584" y="338513"/>
                  </a:lnTo>
                  <a:cubicBezTo>
                    <a:pt x="268875" y="619190"/>
                    <a:pt x="279825" y="927510"/>
                    <a:pt x="296771" y="1250864"/>
                  </a:cubicBezTo>
                  <a:cubicBezTo>
                    <a:pt x="339136" y="2059247"/>
                    <a:pt x="408953" y="2770268"/>
                    <a:pt x="480386" y="3188542"/>
                  </a:cubicBezTo>
                  <a:lnTo>
                    <a:pt x="504350" y="3308383"/>
                  </a:lnTo>
                  <a:lnTo>
                    <a:pt x="0" y="3308383"/>
                  </a:lnTo>
                  <a:lnTo>
                    <a:pt x="23964" y="3188542"/>
                  </a:lnTo>
                  <a:cubicBezTo>
                    <a:pt x="95398" y="2770268"/>
                    <a:pt x="165214" y="2059247"/>
                    <a:pt x="207580" y="1250864"/>
                  </a:cubicBezTo>
                  <a:cubicBezTo>
                    <a:pt x="224526" y="927510"/>
                    <a:pt x="235476" y="619190"/>
                    <a:pt x="240766" y="33851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124062">
                    <a:alpha val="0"/>
                  </a:srgbClr>
                </a:gs>
                <a:gs pos="100000">
                  <a:srgbClr val="124062"/>
                </a:gs>
              </a:gsLst>
              <a:lin ang="16200000" scaled="1"/>
              <a:tileRect/>
            </a:gradFill>
            <a:ln w="19050">
              <a:noFill/>
            </a:ln>
            <a:effectLst>
              <a:outerShdw blurRad="419100" dist="254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algn="ctr"/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1477645" y="2113915"/>
            <a:ext cx="668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第一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470025" y="3649345"/>
            <a:ext cx="668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第二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478280" y="5160645"/>
            <a:ext cx="668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第三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path" presetSubtype="0" decel="4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73 2.22222E-6 L -0.08906 2.22222E-6 " pathEditMode="relative" rAng="0" ptsTypes="AA">
                                      <p:cBhvr>
                                        <p:cTn id="12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40000" decel="4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3073 2.22222E-6 L 1.04167E-6 2.22222E-6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path" presetSubtype="0" decel="4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73 1.85185E-6 L -0.08906 1.85185E-6 " pathEditMode="relative" rAng="0" ptsTypes="AA">
                                      <p:cBhvr>
                                        <p:cTn id="19" dur="1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40000" decel="4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3073 1.85185E-6 L 1.04167E-6 1.85185E-6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5" presetClass="path" presetSubtype="0" decel="4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73 1.48148E-6 L -0.08906 1.48148E-6 " pathEditMode="relative" rAng="0" ptsTypes="AA">
                                      <p:cBhvr>
                                        <p:cTn id="26" dur="1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40000" decel="4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3073 1.48148E-6 L 1.04167E-6 1.48148E-6 " pathEditMode="relative" rAng="0" ptsTypes="AA">
                                      <p:cBhvr>
                                        <p:cTn id="2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8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8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8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path" presetSubtype="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58333E-6 1.48148E-6 L 4.58333E-6 0.52685 " pathEditMode="relative" rAng="0" ptsTypes="AA">
                                      <p:cBhvr>
                                        <p:cTn id="57" dur="175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bldLvl="0" animBg="1"/>
      <p:bldP spid="2" grpId="2" bldLvl="0" animBg="1"/>
      <p:bldP spid="12" grpId="0" bldLvl="0" animBg="1"/>
      <p:bldP spid="12" grpId="1" bldLvl="0" animBg="1"/>
      <p:bldP spid="12" grpId="2" bldLvl="0" animBg="1"/>
      <p:bldP spid="13" grpId="0" bldLvl="0" animBg="1"/>
      <p:bldP spid="13" grpId="1" bldLvl="0" animBg="1"/>
      <p:bldP spid="13" grpId="2" bldLvl="0" animBg="1"/>
      <p:bldP spid="18" grpId="0"/>
      <p:bldP spid="20" grpId="0"/>
      <p:bldP spid="22" grpId="0"/>
      <p:bldP spid="23" grpId="0"/>
      <p:bldP spid="24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3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4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7199630" y="3058160"/>
            <a:ext cx="1560195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sz="40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谢谢</a:t>
            </a:r>
            <a:endParaRPr lang="zh-CN" sz="40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0"/>
            <a:ext cx="2699902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1104373" y="5313505"/>
            <a:ext cx="2699902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5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7" y="249370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452245" y="2917190"/>
            <a:ext cx="2352040" cy="1404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sz="4265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新零售的</a:t>
            </a:r>
            <a:endParaRPr sz="4265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pitchFamily="34" charset="0"/>
            </a:endParaRPr>
          </a:p>
          <a:p>
            <a:pPr algn="ctr"/>
            <a:r>
              <a:rPr lang="zh-CN" sz="4265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未来方向</a:t>
            </a:r>
            <a:endParaRPr lang="zh-CN" altLang="en-US" sz="4265" b="1" dirty="0">
              <a:solidFill>
                <a:srgbClr val="124062"/>
              </a:solidFill>
              <a:latin typeface="Arial" panose="020B0604020202020204"/>
              <a:ea typeface="微软雅黑" panose="020B050302020402020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968375" y="450850"/>
            <a:ext cx="1398905" cy="7480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265" dirty="0">
                <a:solidFill>
                  <a:srgbClr val="124062"/>
                </a:solidFill>
                <a:latin typeface="微软雅黑" panose="020B0503020204020204" charset="-122"/>
                <a:sym typeface="Calibri" panose="020F0502020204030204" pitchFamily="34" charset="0"/>
              </a:rPr>
              <a:t>目录</a:t>
            </a:r>
            <a:endParaRPr lang="zh-CN" altLang="en-US" sz="4265" dirty="0">
              <a:solidFill>
                <a:srgbClr val="124062"/>
              </a:solidFill>
              <a:latin typeface="微软雅黑" panose="020B0503020204020204" charset="-122"/>
              <a:sym typeface="Calibri" panose="020F050202020403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124695" y="1219345"/>
            <a:ext cx="421359" cy="0"/>
          </a:xfrm>
          <a:prstGeom prst="line">
            <a:avLst/>
          </a:prstGeom>
          <a:ln w="285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1295488" y="2747146"/>
            <a:ext cx="624189" cy="736484"/>
            <a:chOff x="2521038" y="2206761"/>
            <a:chExt cx="624189" cy="736484"/>
          </a:xfrm>
        </p:grpSpPr>
        <p:sp>
          <p:nvSpPr>
            <p:cNvPr id="21" name="任意多边形 20"/>
            <p:cNvSpPr/>
            <p:nvPr/>
          </p:nvSpPr>
          <p:spPr>
            <a:xfrm>
              <a:off x="2521038" y="2206761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2" name="矩形 21"/>
            <p:cNvSpPr/>
            <p:nvPr/>
          </p:nvSpPr>
          <p:spPr>
            <a:xfrm>
              <a:off x="2548803" y="2342077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01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815401" y="2747315"/>
            <a:ext cx="624189" cy="736484"/>
            <a:chOff x="2503751" y="5406695"/>
            <a:chExt cx="624189" cy="736484"/>
          </a:xfrm>
        </p:grpSpPr>
        <p:sp>
          <p:nvSpPr>
            <p:cNvPr id="24" name="任意多边形 23"/>
            <p:cNvSpPr/>
            <p:nvPr/>
          </p:nvSpPr>
          <p:spPr>
            <a:xfrm>
              <a:off x="2503751" y="5406695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5" name="矩形 24"/>
            <p:cNvSpPr/>
            <p:nvPr/>
          </p:nvSpPr>
          <p:spPr>
            <a:xfrm>
              <a:off x="2531516" y="5542011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 smtClean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03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295488" y="4347113"/>
            <a:ext cx="624189" cy="736484"/>
            <a:chOff x="2521038" y="3806728"/>
            <a:chExt cx="624189" cy="736484"/>
          </a:xfrm>
        </p:grpSpPr>
        <p:sp>
          <p:nvSpPr>
            <p:cNvPr id="27" name="任意多边形 26"/>
            <p:cNvSpPr/>
            <p:nvPr/>
          </p:nvSpPr>
          <p:spPr>
            <a:xfrm>
              <a:off x="2521038" y="3806728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矩形 28"/>
            <p:cNvSpPr/>
            <p:nvPr/>
          </p:nvSpPr>
          <p:spPr>
            <a:xfrm>
              <a:off x="2548803" y="3942044"/>
              <a:ext cx="566181" cy="5027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 smtClean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02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6"/>
          <p:cNvSpPr txBox="1">
            <a:spLocks noChangeArrowheads="1"/>
          </p:cNvSpPr>
          <p:nvPr/>
        </p:nvSpPr>
        <p:spPr bwMode="auto">
          <a:xfrm>
            <a:off x="2367280" y="2686050"/>
            <a:ext cx="3322320" cy="91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新零售发展需解决的战略问题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2367280" y="4464685"/>
            <a:ext cx="332232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新零售的发展趋势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TextBox 6"/>
          <p:cNvSpPr txBox="1">
            <a:spLocks noChangeArrowheads="1"/>
          </p:cNvSpPr>
          <p:nvPr/>
        </p:nvSpPr>
        <p:spPr bwMode="auto">
          <a:xfrm>
            <a:off x="7844155" y="2686050"/>
            <a:ext cx="3314065" cy="91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新零售大环境下，创业者如何前行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815401" y="4347515"/>
            <a:ext cx="624189" cy="736484"/>
            <a:chOff x="2503751" y="5406695"/>
            <a:chExt cx="624189" cy="736484"/>
          </a:xfrm>
        </p:grpSpPr>
        <p:sp>
          <p:nvSpPr>
            <p:cNvPr id="14" name="任意多边形 13"/>
            <p:cNvSpPr/>
            <p:nvPr/>
          </p:nvSpPr>
          <p:spPr>
            <a:xfrm>
              <a:off x="2503751" y="5406695"/>
              <a:ext cx="624189" cy="736484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6" name="矩形 15"/>
            <p:cNvSpPr/>
            <p:nvPr/>
          </p:nvSpPr>
          <p:spPr>
            <a:xfrm>
              <a:off x="2534571" y="5542011"/>
              <a:ext cx="560070" cy="5016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665" b="1" dirty="0" smtClean="0">
                  <a:solidFill>
                    <a:srgbClr val="124062"/>
                  </a:solidFill>
                  <a:latin typeface="Arial" panose="020B0604020202020204"/>
                  <a:ea typeface="微软雅黑" panose="020B0503020204020204" charset="-122"/>
                  <a:sym typeface="Calibri" panose="020F0502020204030204" pitchFamily="34" charset="0"/>
                </a:rPr>
                <a:t>04</a:t>
              </a:r>
              <a:endParaRPr lang="zh-CN" altLang="en-US" sz="2400" b="1" dirty="0">
                <a:solidFill>
                  <a:srgbClr val="124062"/>
                </a:solidFill>
              </a:endParaRPr>
            </a:p>
          </p:txBody>
        </p:sp>
      </p:grp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7844155" y="4464685"/>
            <a:ext cx="360807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/>
            <a:r>
              <a:rPr lang="zh-CN" altLang="en-US" sz="26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新零售对区块链的应用</a:t>
            </a:r>
            <a:endParaRPr lang="zh-CN" altLang="en-US" sz="266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250"/>
                            </p:stCondLst>
                            <p:childTnLst>
                              <p:par>
                                <p:cTn id="57" presetID="2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7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250"/>
                            </p:stCondLst>
                            <p:childTnLst>
                              <p:par>
                                <p:cTn id="72" presetID="2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75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7" grpId="0"/>
      <p:bldP spid="49" grpId="0"/>
      <p:bldP spid="51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直接连接符 40"/>
          <p:cNvCxnSpPr/>
          <p:nvPr/>
        </p:nvCxnSpPr>
        <p:spPr>
          <a:xfrm flipV="1">
            <a:off x="8663296" y="547216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9060299" y="61571"/>
            <a:ext cx="2699901" cy="1393271"/>
          </a:xfrm>
          <a:prstGeom prst="line">
            <a:avLst/>
          </a:prstGeom>
          <a:ln w="3175"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10226984" y="239377"/>
            <a:ext cx="2699901" cy="1393271"/>
          </a:xfrm>
          <a:prstGeom prst="line">
            <a:avLst/>
          </a:prstGeom>
          <a:ln>
            <a:solidFill>
              <a:srgbClr val="124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10623987" y="-246268"/>
            <a:ext cx="2699901" cy="1393271"/>
          </a:xfrm>
          <a:prstGeom prst="line">
            <a:avLst/>
          </a:prstGeom>
          <a:ln w="3175">
            <a:gradFill>
              <a:gsLst>
                <a:gs pos="0">
                  <a:srgbClr val="FCF873">
                    <a:alpha val="50000"/>
                  </a:srgbClr>
                </a:gs>
                <a:gs pos="100000">
                  <a:srgbClr val="DCAA1F">
                    <a:alpha val="5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144041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 rot="2700000">
            <a:off x="2786330" y="2040521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2259683" y="2040522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522855" y="2040255"/>
            <a:ext cx="897890" cy="897890"/>
            <a:chOff x="3973" y="3213"/>
            <a:chExt cx="1414" cy="1414"/>
          </a:xfrm>
        </p:grpSpPr>
        <p:sp>
          <p:nvSpPr>
            <p:cNvPr id="7" name="圆角矩形 6"/>
            <p:cNvSpPr/>
            <p:nvPr/>
          </p:nvSpPr>
          <p:spPr>
            <a:xfrm rot="2700000">
              <a:off x="3973" y="3213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文本框 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3411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重点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9" name="直接连接符 8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3225003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8595" y="2166275"/>
            <a:ext cx="4932680" cy="514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</a:rPr>
              <a:t>了解新零售的未来发展方向及发展趋势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</p:txBody>
      </p:sp>
      <p:cxnSp>
        <p:nvCxnSpPr>
          <p:cNvPr id="11" name="直接连接符 10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32907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 rot="2700000">
            <a:off x="2786330" y="422555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 rot="2700000">
            <a:off x="2259683" y="4225557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2522855" y="4225290"/>
            <a:ext cx="897890" cy="897890"/>
            <a:chOff x="3973" y="6654"/>
            <a:chExt cx="1414" cy="1414"/>
          </a:xfrm>
        </p:grpSpPr>
        <p:sp>
          <p:nvSpPr>
            <p:cNvPr id="14" name="圆角矩形 13"/>
            <p:cNvSpPr/>
            <p:nvPr/>
          </p:nvSpPr>
          <p:spPr>
            <a:xfrm rot="2700000">
              <a:off x="3973" y="6654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文本框 15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4137" y="6852"/>
              <a:ext cx="108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sz="20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难点</a:t>
              </a:r>
              <a:endParaRPr lang="zh-CN" sz="20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17" name="直接连接符 16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1963154" y="541003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4008595" y="4351310"/>
            <a:ext cx="4932680" cy="514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 smtClean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rPr>
              <a:t>了解新零售的未来发展方向及发展趋势</a:t>
            </a:r>
            <a:endParaRPr lang="zh-CN" altLang="en-US" sz="2200" b="1" dirty="0" smtClean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cs typeface="Kartika" panose="020205030304040602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6" grpId="1" animBg="1"/>
      <p:bldP spid="28" grpId="1" animBg="1"/>
      <p:bldP spid="10" grpId="0"/>
      <p:bldP spid="12" grpId="0" animBg="1"/>
      <p:bldP spid="13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81169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1901844" y="3872798"/>
            <a:ext cx="81076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新零售发展需解决的战略问题</a:t>
            </a:r>
            <a:endParaRPr lang="zh-CN" altLang="en-US" sz="4800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85311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0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563370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7338772" cy="977766"/>
            <a:chOff x="534" y="340"/>
            <a:chExt cx="14002" cy="1866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78"/>
              <a:ext cx="11339" cy="0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01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206"/>
              <a:ext cx="11339" cy="0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10714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新零售发展需解决的战略问题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926715" y="3601720"/>
            <a:ext cx="2825750" cy="858520"/>
            <a:chOff x="4609" y="5672"/>
            <a:chExt cx="4450" cy="1352"/>
          </a:xfrm>
        </p:grpSpPr>
        <p:sp>
          <p:nvSpPr>
            <p:cNvPr id="82" name="Flowchart: Data 40"/>
            <p:cNvSpPr/>
            <p:nvPr/>
          </p:nvSpPr>
          <p:spPr>
            <a:xfrm rot="16200000" flipH="1" flipV="1">
              <a:off x="8163" y="6120"/>
              <a:ext cx="1344" cy="449"/>
            </a:xfrm>
            <a:prstGeom prst="flowChartInputOutput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sz="1465"/>
            </a:p>
          </p:txBody>
        </p:sp>
        <p:sp>
          <p:nvSpPr>
            <p:cNvPr id="84" name="Flowchart: Data 32"/>
            <p:cNvSpPr/>
            <p:nvPr/>
          </p:nvSpPr>
          <p:spPr>
            <a:xfrm rot="16200000" flipH="1" flipV="1">
              <a:off x="4161" y="6120"/>
              <a:ext cx="1344" cy="449"/>
            </a:xfrm>
            <a:prstGeom prst="flowChartInputOutput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sz="1465"/>
            </a:p>
          </p:txBody>
        </p:sp>
        <p:sp>
          <p:nvSpPr>
            <p:cNvPr id="85" name="Rectangle 34"/>
            <p:cNvSpPr/>
            <p:nvPr/>
          </p:nvSpPr>
          <p:spPr>
            <a:xfrm>
              <a:off x="5055" y="5948"/>
              <a:ext cx="4005" cy="1077"/>
            </a:xfrm>
            <a:prstGeom prst="rect">
              <a:avLst/>
            </a:prstGeom>
            <a:solidFill>
              <a:srgbClr val="5372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业态升级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86" name="Group 28"/>
          <p:cNvGrpSpPr/>
          <p:nvPr/>
        </p:nvGrpSpPr>
        <p:grpSpPr>
          <a:xfrm>
            <a:off x="8004552" y="2242090"/>
            <a:ext cx="2828548" cy="858636"/>
            <a:chOff x="6278686" y="1246786"/>
            <a:chExt cx="2121411" cy="643977"/>
          </a:xfrm>
        </p:grpSpPr>
        <p:sp>
          <p:nvSpPr>
            <p:cNvPr id="87" name="Flowchart: Data 37"/>
            <p:cNvSpPr/>
            <p:nvPr/>
          </p:nvSpPr>
          <p:spPr>
            <a:xfrm rot="16200000" flipH="1" flipV="1">
              <a:off x="6065634" y="1459838"/>
              <a:ext cx="640080" cy="213975"/>
            </a:xfrm>
            <a:prstGeom prst="flowChartInputOutput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sz="1465"/>
            </a:p>
          </p:txBody>
        </p:sp>
        <p:sp>
          <p:nvSpPr>
            <p:cNvPr id="88" name="Pentagon 39"/>
            <p:cNvSpPr/>
            <p:nvPr/>
          </p:nvSpPr>
          <p:spPr>
            <a:xfrm>
              <a:off x="6492662" y="1377539"/>
              <a:ext cx="1907435" cy="513224"/>
            </a:xfrm>
            <a:prstGeom prst="homePlate">
              <a:avLst/>
            </a:prstGeom>
            <a:solidFill>
              <a:srgbClr val="5372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技术升级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89" name="Group 45"/>
          <p:cNvGrpSpPr/>
          <p:nvPr/>
        </p:nvGrpSpPr>
        <p:grpSpPr>
          <a:xfrm>
            <a:off x="5467809" y="2923005"/>
            <a:ext cx="2828548" cy="861905"/>
            <a:chOff x="4376129" y="2033662"/>
            <a:chExt cx="2121411" cy="646429"/>
          </a:xfrm>
        </p:grpSpPr>
        <p:sp>
          <p:nvSpPr>
            <p:cNvPr id="90" name="Flowchart: Data 42"/>
            <p:cNvSpPr/>
            <p:nvPr/>
          </p:nvSpPr>
          <p:spPr>
            <a:xfrm rot="16200000" flipH="1" flipV="1">
              <a:off x="6070512" y="2253063"/>
              <a:ext cx="640080" cy="213975"/>
            </a:xfrm>
            <a:prstGeom prst="flowChartInputOutput">
              <a:avLst/>
            </a:prstGeom>
            <a:solidFill>
              <a:srgbClr val="5372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sz="1465"/>
            </a:p>
          </p:txBody>
        </p:sp>
        <p:grpSp>
          <p:nvGrpSpPr>
            <p:cNvPr id="91" name="Group 52"/>
            <p:cNvGrpSpPr/>
            <p:nvPr/>
          </p:nvGrpSpPr>
          <p:grpSpPr>
            <a:xfrm>
              <a:off x="4376129" y="2033662"/>
              <a:ext cx="2121411" cy="640165"/>
              <a:chOff x="4366604" y="1584651"/>
              <a:chExt cx="2121411" cy="640165"/>
            </a:xfrm>
          </p:grpSpPr>
          <p:sp>
            <p:nvSpPr>
              <p:cNvPr id="92" name="Rectangle 44"/>
              <p:cNvSpPr/>
              <p:nvPr/>
            </p:nvSpPr>
            <p:spPr>
              <a:xfrm>
                <a:off x="4580580" y="1711592"/>
                <a:ext cx="1907435" cy="513224"/>
              </a:xfrm>
              <a:prstGeom prst="rect">
                <a:avLst/>
              </a:prstGeom>
              <a:solidFill>
                <a:srgbClr val="1240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场景升级</a:t>
                </a:r>
                <a:endParaRPr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93" name="Flowchart: Data 41"/>
              <p:cNvSpPr/>
              <p:nvPr/>
            </p:nvSpPr>
            <p:spPr>
              <a:xfrm rot="16200000" flipH="1" flipV="1">
                <a:off x="4153552" y="1797703"/>
                <a:ext cx="640080" cy="213975"/>
              </a:xfrm>
              <a:prstGeom prst="flowChartInputOutput">
                <a:avLst/>
              </a:prstGeom>
              <a:solidFill>
                <a:srgbClr val="5372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 sz="1465"/>
              </a:p>
            </p:txBody>
          </p:sp>
        </p:grpSp>
      </p:grpSp>
      <p:grpSp>
        <p:nvGrpSpPr>
          <p:cNvPr id="94" name="Group 30"/>
          <p:cNvGrpSpPr/>
          <p:nvPr/>
        </p:nvGrpSpPr>
        <p:grpSpPr>
          <a:xfrm>
            <a:off x="666615" y="4286518"/>
            <a:ext cx="2544504" cy="858637"/>
            <a:chOff x="775234" y="2780107"/>
            <a:chExt cx="1908378" cy="643978"/>
          </a:xfrm>
        </p:grpSpPr>
        <p:sp>
          <p:nvSpPr>
            <p:cNvPr id="95" name="Flowchart: Data 26"/>
            <p:cNvSpPr/>
            <p:nvPr/>
          </p:nvSpPr>
          <p:spPr>
            <a:xfrm rot="16200000" flipH="1" flipV="1">
              <a:off x="2256585" y="2993159"/>
              <a:ext cx="640080" cy="213975"/>
            </a:xfrm>
            <a:prstGeom prst="flowChartInputOutput">
              <a:avLst/>
            </a:prstGeom>
            <a:solidFill>
              <a:srgbClr val="5372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sz="1465"/>
            </a:p>
          </p:txBody>
        </p:sp>
        <p:sp>
          <p:nvSpPr>
            <p:cNvPr id="96" name="Rectangle 29"/>
            <p:cNvSpPr/>
            <p:nvPr/>
          </p:nvSpPr>
          <p:spPr>
            <a:xfrm>
              <a:off x="775234" y="2910861"/>
              <a:ext cx="1907435" cy="513224"/>
            </a:xfrm>
            <a:prstGeom prst="rect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消费升级</a:t>
              </a:r>
              <a:endParaRPr 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7" name="Rectangle 49"/>
          <p:cNvSpPr/>
          <p:nvPr/>
        </p:nvSpPr>
        <p:spPr>
          <a:xfrm>
            <a:off x="1297209" y="4597822"/>
            <a:ext cx="184731" cy="379656"/>
          </a:xfrm>
          <a:prstGeom prst="rect">
            <a:avLst/>
          </a:prstGeom>
        </p:spPr>
        <p:txBody>
          <a:bodyPr wrap="none">
            <a:spAutoFit/>
          </a:bodyPr>
          <a:p>
            <a:endParaRPr lang="en-US" sz="1865" dirty="0"/>
          </a:p>
        </p:txBody>
      </p:sp>
      <p:sp>
        <p:nvSpPr>
          <p:cNvPr id="99" name="Freeform 86"/>
          <p:cNvSpPr>
            <a:spLocks noEditPoints="1"/>
          </p:cNvSpPr>
          <p:nvPr/>
        </p:nvSpPr>
        <p:spPr bwMode="auto">
          <a:xfrm>
            <a:off x="4117193" y="2786085"/>
            <a:ext cx="460856" cy="775404"/>
          </a:xfrm>
          <a:custGeom>
            <a:avLst/>
            <a:gdLst/>
            <a:ahLst/>
            <a:cxnLst>
              <a:cxn ang="0">
                <a:pos x="29" y="44"/>
              </a:cxn>
              <a:cxn ang="0">
                <a:pos x="24" y="49"/>
              </a:cxn>
              <a:cxn ang="0">
                <a:pos x="5" y="49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24" y="0"/>
              </a:cxn>
              <a:cxn ang="0">
                <a:pos x="29" y="5"/>
              </a:cxn>
              <a:cxn ang="0">
                <a:pos x="29" y="44"/>
              </a:cxn>
              <a:cxn ang="0">
                <a:pos x="25" y="11"/>
              </a:cxn>
              <a:cxn ang="0">
                <a:pos x="24" y="10"/>
              </a:cxn>
              <a:cxn ang="0">
                <a:pos x="5" y="10"/>
              </a:cxn>
              <a:cxn ang="0">
                <a:pos x="3" y="11"/>
              </a:cxn>
              <a:cxn ang="0">
                <a:pos x="3" y="38"/>
              </a:cxn>
              <a:cxn ang="0">
                <a:pos x="5" y="39"/>
              </a:cxn>
              <a:cxn ang="0">
                <a:pos x="24" y="39"/>
              </a:cxn>
              <a:cxn ang="0">
                <a:pos x="25" y="38"/>
              </a:cxn>
              <a:cxn ang="0">
                <a:pos x="25" y="11"/>
              </a:cxn>
              <a:cxn ang="0">
                <a:pos x="17" y="5"/>
              </a:cxn>
              <a:cxn ang="0">
                <a:pos x="11" y="5"/>
              </a:cxn>
              <a:cxn ang="0">
                <a:pos x="11" y="6"/>
              </a:cxn>
              <a:cxn ang="0">
                <a:pos x="11" y="6"/>
              </a:cxn>
              <a:cxn ang="0">
                <a:pos x="17" y="6"/>
              </a:cxn>
              <a:cxn ang="0">
                <a:pos x="18" y="6"/>
              </a:cxn>
              <a:cxn ang="0">
                <a:pos x="17" y="5"/>
              </a:cxn>
              <a:cxn ang="0">
                <a:pos x="14" y="41"/>
              </a:cxn>
              <a:cxn ang="0">
                <a:pos x="11" y="44"/>
              </a:cxn>
              <a:cxn ang="0">
                <a:pos x="14" y="47"/>
              </a:cxn>
              <a:cxn ang="0">
                <a:pos x="17" y="44"/>
              </a:cxn>
              <a:cxn ang="0">
                <a:pos x="14" y="41"/>
              </a:cxn>
            </a:cxnLst>
            <a:rect l="0" t="0" r="r" b="b"/>
            <a:pathLst>
              <a:path w="29" h="49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rgbClr val="12406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p>
            <a:endParaRPr lang="en-US" sz="2400"/>
          </a:p>
        </p:txBody>
      </p:sp>
      <p:sp>
        <p:nvSpPr>
          <p:cNvPr id="100" name="Freeform 57"/>
          <p:cNvSpPr>
            <a:spLocks noEditPoints="1"/>
          </p:cNvSpPr>
          <p:nvPr/>
        </p:nvSpPr>
        <p:spPr bwMode="auto">
          <a:xfrm>
            <a:off x="6633749" y="2311822"/>
            <a:ext cx="614475" cy="544747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7"/>
              </a:cxn>
              <a:cxn ang="0">
                <a:pos x="6" y="58"/>
              </a:cxn>
              <a:cxn ang="0">
                <a:pos x="4" y="58"/>
              </a:cxn>
              <a:cxn ang="0">
                <a:pos x="2" y="57"/>
              </a:cxn>
              <a:cxn ang="0">
                <a:pos x="2" y="9"/>
              </a:cxn>
              <a:cxn ang="0">
                <a:pos x="0" y="4"/>
              </a:cxn>
              <a:cxn ang="0">
                <a:pos x="5" y="0"/>
              </a:cxn>
              <a:cxn ang="0">
                <a:pos x="10" y="4"/>
              </a:cxn>
              <a:cxn ang="0">
                <a:pos x="7" y="9"/>
              </a:cxn>
              <a:cxn ang="0">
                <a:pos x="65" y="36"/>
              </a:cxn>
              <a:cxn ang="0">
                <a:pos x="63" y="38"/>
              </a:cxn>
              <a:cxn ang="0">
                <a:pos x="49" y="43"/>
              </a:cxn>
              <a:cxn ang="0">
                <a:pos x="31" y="37"/>
              </a:cxn>
              <a:cxn ang="0">
                <a:pos x="13" y="43"/>
              </a:cxn>
              <a:cxn ang="0">
                <a:pos x="12" y="43"/>
              </a:cxn>
              <a:cxn ang="0">
                <a:pos x="10" y="41"/>
              </a:cxn>
              <a:cxn ang="0">
                <a:pos x="10" y="13"/>
              </a:cxn>
              <a:cxn ang="0">
                <a:pos x="11" y="11"/>
              </a:cxn>
              <a:cxn ang="0">
                <a:pos x="14" y="9"/>
              </a:cxn>
              <a:cxn ang="0">
                <a:pos x="30" y="4"/>
              </a:cxn>
              <a:cxn ang="0">
                <a:pos x="46" y="9"/>
              </a:cxn>
              <a:cxn ang="0">
                <a:pos x="49" y="10"/>
              </a:cxn>
              <a:cxn ang="0">
                <a:pos x="63" y="4"/>
              </a:cxn>
              <a:cxn ang="0">
                <a:pos x="65" y="7"/>
              </a:cxn>
              <a:cxn ang="0">
                <a:pos x="65" y="36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rgbClr val="12406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p>
            <a:endParaRPr lang="en-US" sz="2400"/>
          </a:p>
        </p:txBody>
      </p:sp>
      <p:grpSp>
        <p:nvGrpSpPr>
          <p:cNvPr id="102" name="组合 101"/>
          <p:cNvGrpSpPr/>
          <p:nvPr/>
        </p:nvGrpSpPr>
        <p:grpSpPr>
          <a:xfrm>
            <a:off x="1115611" y="5283836"/>
            <a:ext cx="1933359" cy="1014994"/>
            <a:chOff x="470207" y="2213800"/>
            <a:chExt cx="1933359" cy="1014994"/>
          </a:xfrm>
        </p:grpSpPr>
        <p:sp>
          <p:nvSpPr>
            <p:cNvPr id="103" name="TextBox 18"/>
            <p:cNvSpPr txBox="1"/>
            <p:nvPr/>
          </p:nvSpPr>
          <p:spPr>
            <a:xfrm flipH="1">
              <a:off x="470207" y="2213800"/>
              <a:ext cx="1706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需求主导市场</a:t>
              </a:r>
              <a:endPara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470268" y="2645229"/>
              <a:ext cx="1933298" cy="58356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lnSpc>
                  <a:spcPct val="100000"/>
                </a:lnSpc>
              </a:pPr>
              <a:r>
                <a:rPr lang="en-US" altLang="zh-CN" sz="1600">
                  <a:latin typeface="微软雅黑" panose="020B0503020204020204" charset="-122"/>
                  <a:ea typeface="微软雅黑" panose="020B0503020204020204" charset="-122"/>
                </a:rPr>
                <a:t>注重品质，强调效率，重视用户体验</a:t>
              </a:r>
              <a:endParaRPr lang="en-US" altLang="zh-CN" sz="16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3818171" y="4692651"/>
            <a:ext cx="1934629" cy="864499"/>
            <a:chOff x="468937" y="2419540"/>
            <a:chExt cx="1934629" cy="864499"/>
          </a:xfrm>
        </p:grpSpPr>
        <p:sp>
          <p:nvSpPr>
            <p:cNvPr id="106" name="TextBox 18"/>
            <p:cNvSpPr txBox="1"/>
            <p:nvPr/>
          </p:nvSpPr>
          <p:spPr>
            <a:xfrm flipH="1">
              <a:off x="468937" y="2419540"/>
              <a:ext cx="1198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共享经济</a:t>
              </a:r>
              <a:endPara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470268" y="2823664"/>
              <a:ext cx="1933298" cy="46037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en-US" altLang="zh-CN" sz="1600">
                  <a:latin typeface="微软雅黑" panose="020B0503020204020204" charset="-122"/>
                  <a:ea typeface="微软雅黑" panose="020B0503020204020204" charset="-122"/>
                </a:rPr>
                <a:t>人的需求共享</a:t>
              </a:r>
              <a:endParaRPr lang="en-US" altLang="zh-CN" sz="16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6108616" y="3970021"/>
            <a:ext cx="2181225" cy="1233805"/>
            <a:chOff x="468937" y="2419540"/>
            <a:chExt cx="2181225" cy="1233805"/>
          </a:xfrm>
        </p:grpSpPr>
        <p:sp>
          <p:nvSpPr>
            <p:cNvPr id="109" name="TextBox 18"/>
            <p:cNvSpPr txBox="1"/>
            <p:nvPr/>
          </p:nvSpPr>
          <p:spPr>
            <a:xfrm flipH="1">
              <a:off x="468937" y="2419540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提供个性化服务</a:t>
              </a:r>
              <a:endPara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70207" y="2823400"/>
              <a:ext cx="2179955" cy="82994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en-US" altLang="zh-CN" sz="1600">
                  <a:latin typeface="微软雅黑" panose="020B0503020204020204" charset="-122"/>
                  <a:ea typeface="微软雅黑" panose="020B0503020204020204" charset="-122"/>
                </a:rPr>
                <a:t>顾客成为产品的参与者、设计者和使用者</a:t>
              </a:r>
              <a:endParaRPr lang="en-US" altLang="zh-CN" sz="16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8566066" y="3135631"/>
            <a:ext cx="2645410" cy="1536700"/>
            <a:chOff x="270182" y="2248725"/>
            <a:chExt cx="2645410" cy="1536700"/>
          </a:xfrm>
        </p:grpSpPr>
        <p:sp>
          <p:nvSpPr>
            <p:cNvPr id="112" name="TextBox 18"/>
            <p:cNvSpPr txBox="1"/>
            <p:nvPr/>
          </p:nvSpPr>
          <p:spPr>
            <a:xfrm flipH="1">
              <a:off x="456872" y="2248725"/>
              <a:ext cx="1960880" cy="706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用新的交互方式</a:t>
              </a:r>
              <a:endParaRPr lang="en-US" sz="2000" b="1">
                <a:latin typeface="微软雅黑" panose="020B0503020204020204" charset="-122"/>
                <a:ea typeface="微软雅黑" panose="020B0503020204020204" charset="-122"/>
                <a:cs typeface="Roboto Black" charset="0"/>
              </a:endParaRPr>
            </a:p>
            <a:p>
              <a:pPr algn="l"/>
              <a:r>
                <a:rPr lang="en-US" sz="2000" b="1">
                  <a:latin typeface="微软雅黑" panose="020B0503020204020204" charset="-122"/>
                  <a:ea typeface="微软雅黑" panose="020B0503020204020204" charset="-122"/>
                  <a:cs typeface="Roboto Black" charset="0"/>
                </a:rPr>
                <a:t>来和顾客对话</a:t>
              </a:r>
              <a:endParaRPr lang="en-US" sz="2400" b="1">
                <a:latin typeface="Roboto Black" charset="0"/>
                <a:ea typeface="Roboto Black" charset="0"/>
                <a:cs typeface="Roboto Black" charset="0"/>
              </a:endParaRPr>
            </a:p>
          </p:txBody>
        </p:sp>
        <p:sp>
          <p:nvSpPr>
            <p:cNvPr id="113" name="矩形 112"/>
            <p:cNvSpPr/>
            <p:nvPr/>
          </p:nvSpPr>
          <p:spPr>
            <a:xfrm>
              <a:off x="270182" y="2955480"/>
              <a:ext cx="2645410" cy="82994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en-US" altLang="zh-CN" sz="1600">
                  <a:latin typeface="微软雅黑" panose="020B0503020204020204" charset="-122"/>
                  <a:ea typeface="微软雅黑" panose="020B0503020204020204" charset="-122"/>
                </a:rPr>
                <a:t>人脸识别、VR虚拟现实、人工智能（AI）、机器人等</a:t>
              </a:r>
              <a:endParaRPr lang="en-US" altLang="zh-CN" sz="16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050" name="商店"/>
          <p:cNvSpPr/>
          <p:nvPr/>
        </p:nvSpPr>
        <p:spPr bwMode="auto">
          <a:xfrm>
            <a:off x="1536065" y="3337560"/>
            <a:ext cx="803910" cy="803910"/>
          </a:xfrm>
          <a:custGeom>
            <a:avLst/>
            <a:gdLst>
              <a:gd name="T0" fmla="*/ 72016 w 2775"/>
              <a:gd name="T1" fmla="*/ 1621895 h 2497"/>
              <a:gd name="T2" fmla="*/ 72016 w 2775"/>
              <a:gd name="T3" fmla="*/ 1477698 h 2497"/>
              <a:gd name="T4" fmla="*/ 180364 w 2775"/>
              <a:gd name="T5" fmla="*/ 900908 h 2497"/>
              <a:gd name="T6" fmla="*/ 288064 w 2775"/>
              <a:gd name="T7" fmla="*/ 1477698 h 2497"/>
              <a:gd name="T8" fmla="*/ 720159 w 2775"/>
              <a:gd name="T9" fmla="*/ 864534 h 2497"/>
              <a:gd name="T10" fmla="*/ 793472 w 2775"/>
              <a:gd name="T11" fmla="*/ 1477698 h 2497"/>
              <a:gd name="T12" fmla="*/ 1548666 w 2775"/>
              <a:gd name="T13" fmla="*/ 900908 h 2497"/>
              <a:gd name="T14" fmla="*/ 1656365 w 2775"/>
              <a:gd name="T15" fmla="*/ 1477698 h 2497"/>
              <a:gd name="T16" fmla="*/ 1800397 w 2775"/>
              <a:gd name="T17" fmla="*/ 1549796 h 2497"/>
              <a:gd name="T18" fmla="*/ 869381 w 2775"/>
              <a:gd name="T19" fmla="*/ 1158775 h 2497"/>
              <a:gd name="T20" fmla="*/ 1164581 w 2775"/>
              <a:gd name="T21" fmla="*/ 913899 h 2497"/>
              <a:gd name="T22" fmla="*/ 869381 w 2775"/>
              <a:gd name="T23" fmla="*/ 1158775 h 2497"/>
              <a:gd name="T24" fmla="*/ 1182747 w 2775"/>
              <a:gd name="T25" fmla="*/ 1364678 h 2497"/>
              <a:gd name="T26" fmla="*/ 1423449 w 2775"/>
              <a:gd name="T27" fmla="*/ 1071737 h 2497"/>
              <a:gd name="T28" fmla="*/ 905064 w 2775"/>
              <a:gd name="T29" fmla="*/ 1338697 h 2497"/>
              <a:gd name="T30" fmla="*/ 1363760 w 2775"/>
              <a:gd name="T31" fmla="*/ 930787 h 2497"/>
              <a:gd name="T32" fmla="*/ 905064 w 2775"/>
              <a:gd name="T33" fmla="*/ 1338697 h 2497"/>
              <a:gd name="T34" fmla="*/ 578073 w 2775"/>
              <a:gd name="T35" fmla="*/ 919095 h 2497"/>
              <a:gd name="T36" fmla="*/ 612459 w 2775"/>
              <a:gd name="T37" fmla="*/ 1037961 h 2497"/>
              <a:gd name="T38" fmla="*/ 642304 w 2775"/>
              <a:gd name="T39" fmla="*/ 1307519 h 2497"/>
              <a:gd name="T40" fmla="*/ 513194 w 2775"/>
              <a:gd name="T41" fmla="*/ 1307519 h 2497"/>
              <a:gd name="T42" fmla="*/ 540443 w 2775"/>
              <a:gd name="T43" fmla="*/ 1035363 h 2497"/>
              <a:gd name="T44" fmla="*/ 1631062 w 2775"/>
              <a:gd name="T45" fmla="*/ 822964 h 2497"/>
              <a:gd name="T46" fmla="*/ 1473406 w 2775"/>
              <a:gd name="T47" fmla="*/ 684612 h 2497"/>
              <a:gd name="T48" fmla="*/ 1207401 w 2775"/>
              <a:gd name="T49" fmla="*/ 684612 h 2497"/>
              <a:gd name="T50" fmla="*/ 1049096 w 2775"/>
              <a:gd name="T51" fmla="*/ 822964 h 2497"/>
              <a:gd name="T52" fmla="*/ 890791 w 2775"/>
              <a:gd name="T53" fmla="*/ 684612 h 2497"/>
              <a:gd name="T54" fmla="*/ 624786 w 2775"/>
              <a:gd name="T55" fmla="*/ 684612 h 2497"/>
              <a:gd name="T56" fmla="*/ 466481 w 2775"/>
              <a:gd name="T57" fmla="*/ 822964 h 2497"/>
              <a:gd name="T58" fmla="*/ 308825 w 2775"/>
              <a:gd name="T59" fmla="*/ 684612 h 2497"/>
              <a:gd name="T60" fmla="*/ 42820 w 2775"/>
              <a:gd name="T61" fmla="*/ 684612 h 2497"/>
              <a:gd name="T62" fmla="*/ 36332 w 2775"/>
              <a:gd name="T63" fmla="*/ 648238 h 2497"/>
              <a:gd name="T64" fmla="*/ 1764713 w 2775"/>
              <a:gd name="T65" fmla="*/ 684612 h 2497"/>
              <a:gd name="T66" fmla="*/ 1631062 w 2775"/>
              <a:gd name="T67" fmla="*/ 822964 h 2497"/>
              <a:gd name="T68" fmla="*/ 1597974 w 2775"/>
              <a:gd name="T69" fmla="*/ 107823 h 2497"/>
              <a:gd name="T70" fmla="*/ 36332 w 2775"/>
              <a:gd name="T71" fmla="*/ 612514 h 2497"/>
              <a:gd name="T72" fmla="*/ 1476650 w 2775"/>
              <a:gd name="T73" fmla="*/ 576140 h 2497"/>
              <a:gd name="T74" fmla="*/ 1440318 w 2775"/>
              <a:gd name="T75" fmla="*/ 143548 h 2497"/>
              <a:gd name="T76" fmla="*/ 1476650 w 2775"/>
              <a:gd name="T77" fmla="*/ 576140 h 2497"/>
              <a:gd name="T78" fmla="*/ 1260602 w 2775"/>
              <a:gd name="T79" fmla="*/ 576140 h 2497"/>
              <a:gd name="T80" fmla="*/ 1121761 w 2775"/>
              <a:gd name="T81" fmla="*/ 143548 h 2497"/>
              <a:gd name="T82" fmla="*/ 864191 w 2775"/>
              <a:gd name="T83" fmla="*/ 576140 h 2497"/>
              <a:gd name="T84" fmla="*/ 936206 w 2775"/>
              <a:gd name="T85" fmla="*/ 143548 h 2497"/>
              <a:gd name="T86" fmla="*/ 864191 w 2775"/>
              <a:gd name="T87" fmla="*/ 576140 h 2497"/>
              <a:gd name="T88" fmla="*/ 685124 w 2775"/>
              <a:gd name="T89" fmla="*/ 143548 h 2497"/>
              <a:gd name="T90" fmla="*/ 546283 w 2775"/>
              <a:gd name="T91" fmla="*/ 576140 h 2497"/>
              <a:gd name="T92" fmla="*/ 330235 w 2775"/>
              <a:gd name="T93" fmla="*/ 576140 h 2497"/>
              <a:gd name="T94" fmla="*/ 365919 w 2775"/>
              <a:gd name="T95" fmla="*/ 143548 h 2497"/>
              <a:gd name="T96" fmla="*/ 330235 w 2775"/>
              <a:gd name="T97" fmla="*/ 576140 h 2497"/>
              <a:gd name="T98" fmla="*/ 1620682 w 2775"/>
              <a:gd name="T99" fmla="*/ 0 h 2497"/>
              <a:gd name="T100" fmla="*/ 180364 w 2775"/>
              <a:gd name="T101" fmla="*/ 71449 h 249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775" h="2497">
                <a:moveTo>
                  <a:pt x="2664" y="2497"/>
                </a:moveTo>
                <a:cubicBezTo>
                  <a:pt x="111" y="2497"/>
                  <a:pt x="111" y="2497"/>
                  <a:pt x="111" y="2497"/>
                </a:cubicBezTo>
                <a:cubicBezTo>
                  <a:pt x="50" y="2497"/>
                  <a:pt x="0" y="2447"/>
                  <a:pt x="0" y="2386"/>
                </a:cubicBezTo>
                <a:cubicBezTo>
                  <a:pt x="0" y="2324"/>
                  <a:pt x="50" y="2275"/>
                  <a:pt x="111" y="2275"/>
                </a:cubicBezTo>
                <a:cubicBezTo>
                  <a:pt x="278" y="2275"/>
                  <a:pt x="278" y="2275"/>
                  <a:pt x="278" y="2275"/>
                </a:cubicBezTo>
                <a:cubicBezTo>
                  <a:pt x="278" y="1387"/>
                  <a:pt x="278" y="1387"/>
                  <a:pt x="278" y="1387"/>
                </a:cubicBezTo>
                <a:cubicBezTo>
                  <a:pt x="444" y="1387"/>
                  <a:pt x="444" y="1387"/>
                  <a:pt x="444" y="1387"/>
                </a:cubicBezTo>
                <a:cubicBezTo>
                  <a:pt x="444" y="2275"/>
                  <a:pt x="444" y="2275"/>
                  <a:pt x="444" y="2275"/>
                </a:cubicBezTo>
                <a:cubicBezTo>
                  <a:pt x="1110" y="2275"/>
                  <a:pt x="1110" y="2275"/>
                  <a:pt x="1110" y="2275"/>
                </a:cubicBezTo>
                <a:cubicBezTo>
                  <a:pt x="1110" y="1331"/>
                  <a:pt x="1110" y="1331"/>
                  <a:pt x="1110" y="1331"/>
                </a:cubicBezTo>
                <a:cubicBezTo>
                  <a:pt x="1223" y="1331"/>
                  <a:pt x="1223" y="1331"/>
                  <a:pt x="1223" y="1331"/>
                </a:cubicBezTo>
                <a:cubicBezTo>
                  <a:pt x="1223" y="2275"/>
                  <a:pt x="1223" y="2275"/>
                  <a:pt x="1223" y="2275"/>
                </a:cubicBezTo>
                <a:cubicBezTo>
                  <a:pt x="2387" y="2275"/>
                  <a:pt x="2387" y="2275"/>
                  <a:pt x="2387" y="2275"/>
                </a:cubicBezTo>
                <a:cubicBezTo>
                  <a:pt x="2387" y="1387"/>
                  <a:pt x="2387" y="1387"/>
                  <a:pt x="2387" y="1387"/>
                </a:cubicBezTo>
                <a:cubicBezTo>
                  <a:pt x="2553" y="1387"/>
                  <a:pt x="2553" y="1387"/>
                  <a:pt x="2553" y="1387"/>
                </a:cubicBezTo>
                <a:cubicBezTo>
                  <a:pt x="2553" y="2275"/>
                  <a:pt x="2553" y="2275"/>
                  <a:pt x="2553" y="2275"/>
                </a:cubicBezTo>
                <a:cubicBezTo>
                  <a:pt x="2664" y="2275"/>
                  <a:pt x="2664" y="2275"/>
                  <a:pt x="2664" y="2275"/>
                </a:cubicBezTo>
                <a:cubicBezTo>
                  <a:pt x="2725" y="2275"/>
                  <a:pt x="2775" y="2324"/>
                  <a:pt x="2775" y="2386"/>
                </a:cubicBezTo>
                <a:cubicBezTo>
                  <a:pt x="2775" y="2447"/>
                  <a:pt x="2725" y="2497"/>
                  <a:pt x="2664" y="2497"/>
                </a:cubicBezTo>
                <a:close/>
                <a:moveTo>
                  <a:pt x="1340" y="1784"/>
                </a:moveTo>
                <a:cubicBezTo>
                  <a:pt x="1750" y="1373"/>
                  <a:pt x="1750" y="1373"/>
                  <a:pt x="1750" y="1373"/>
                </a:cubicBezTo>
                <a:cubicBezTo>
                  <a:pt x="1795" y="1407"/>
                  <a:pt x="1795" y="1407"/>
                  <a:pt x="1795" y="1407"/>
                </a:cubicBezTo>
                <a:cubicBezTo>
                  <a:pt x="1379" y="1823"/>
                  <a:pt x="1379" y="1823"/>
                  <a:pt x="1379" y="1823"/>
                </a:cubicBezTo>
                <a:lnTo>
                  <a:pt x="1340" y="1784"/>
                </a:lnTo>
                <a:close/>
                <a:moveTo>
                  <a:pt x="2239" y="1685"/>
                </a:moveTo>
                <a:cubicBezTo>
                  <a:pt x="1823" y="2101"/>
                  <a:pt x="1823" y="2101"/>
                  <a:pt x="1823" y="2101"/>
                </a:cubicBezTo>
                <a:cubicBezTo>
                  <a:pt x="1784" y="2061"/>
                  <a:pt x="1784" y="2061"/>
                  <a:pt x="1784" y="2061"/>
                </a:cubicBezTo>
                <a:cubicBezTo>
                  <a:pt x="2194" y="1650"/>
                  <a:pt x="2194" y="1650"/>
                  <a:pt x="2194" y="1650"/>
                </a:cubicBezTo>
                <a:lnTo>
                  <a:pt x="2239" y="1685"/>
                </a:lnTo>
                <a:close/>
                <a:moveTo>
                  <a:pt x="1395" y="2061"/>
                </a:moveTo>
                <a:cubicBezTo>
                  <a:pt x="2062" y="1394"/>
                  <a:pt x="2062" y="1394"/>
                  <a:pt x="2062" y="1394"/>
                </a:cubicBezTo>
                <a:cubicBezTo>
                  <a:pt x="2102" y="1433"/>
                  <a:pt x="2102" y="1433"/>
                  <a:pt x="2102" y="1433"/>
                </a:cubicBezTo>
                <a:cubicBezTo>
                  <a:pt x="1435" y="2101"/>
                  <a:pt x="1435" y="2101"/>
                  <a:pt x="1435" y="2101"/>
                </a:cubicBezTo>
                <a:lnTo>
                  <a:pt x="1395" y="2061"/>
                </a:lnTo>
                <a:close/>
                <a:moveTo>
                  <a:pt x="791" y="1514"/>
                </a:moveTo>
                <a:cubicBezTo>
                  <a:pt x="791" y="1459"/>
                  <a:pt x="836" y="1415"/>
                  <a:pt x="891" y="1415"/>
                </a:cubicBezTo>
                <a:cubicBezTo>
                  <a:pt x="945" y="1415"/>
                  <a:pt x="990" y="1459"/>
                  <a:pt x="990" y="1514"/>
                </a:cubicBezTo>
                <a:cubicBezTo>
                  <a:pt x="990" y="1549"/>
                  <a:pt x="971" y="1580"/>
                  <a:pt x="944" y="1598"/>
                </a:cubicBezTo>
                <a:cubicBezTo>
                  <a:pt x="944" y="1930"/>
                  <a:pt x="944" y="1930"/>
                  <a:pt x="944" y="1930"/>
                </a:cubicBezTo>
                <a:cubicBezTo>
                  <a:pt x="971" y="1947"/>
                  <a:pt x="990" y="1978"/>
                  <a:pt x="990" y="2013"/>
                </a:cubicBezTo>
                <a:cubicBezTo>
                  <a:pt x="990" y="2068"/>
                  <a:pt x="945" y="2113"/>
                  <a:pt x="891" y="2113"/>
                </a:cubicBezTo>
                <a:cubicBezTo>
                  <a:pt x="836" y="2113"/>
                  <a:pt x="791" y="2068"/>
                  <a:pt x="791" y="2013"/>
                </a:cubicBezTo>
                <a:cubicBezTo>
                  <a:pt x="791" y="1980"/>
                  <a:pt x="808" y="1951"/>
                  <a:pt x="833" y="1933"/>
                </a:cubicBezTo>
                <a:cubicBezTo>
                  <a:pt x="833" y="1594"/>
                  <a:pt x="833" y="1594"/>
                  <a:pt x="833" y="1594"/>
                </a:cubicBezTo>
                <a:cubicBezTo>
                  <a:pt x="808" y="1577"/>
                  <a:pt x="791" y="1547"/>
                  <a:pt x="791" y="1514"/>
                </a:cubicBezTo>
                <a:close/>
                <a:moveTo>
                  <a:pt x="2514" y="1267"/>
                </a:moveTo>
                <a:cubicBezTo>
                  <a:pt x="2406" y="1267"/>
                  <a:pt x="2317" y="1173"/>
                  <a:pt x="2309" y="1054"/>
                </a:cubicBezTo>
                <a:cubicBezTo>
                  <a:pt x="2271" y="1054"/>
                  <a:pt x="2271" y="1054"/>
                  <a:pt x="2271" y="1054"/>
                </a:cubicBezTo>
                <a:cubicBezTo>
                  <a:pt x="2263" y="1173"/>
                  <a:pt x="2174" y="1267"/>
                  <a:pt x="2066" y="1267"/>
                </a:cubicBezTo>
                <a:cubicBezTo>
                  <a:pt x="1957" y="1267"/>
                  <a:pt x="1868" y="1173"/>
                  <a:pt x="1861" y="1054"/>
                </a:cubicBezTo>
                <a:cubicBezTo>
                  <a:pt x="1822" y="1054"/>
                  <a:pt x="1822" y="1054"/>
                  <a:pt x="1822" y="1054"/>
                </a:cubicBezTo>
                <a:cubicBezTo>
                  <a:pt x="1814" y="1173"/>
                  <a:pt x="1726" y="1267"/>
                  <a:pt x="1617" y="1267"/>
                </a:cubicBezTo>
                <a:cubicBezTo>
                  <a:pt x="1508" y="1267"/>
                  <a:pt x="1419" y="1173"/>
                  <a:pt x="1412" y="1054"/>
                </a:cubicBezTo>
                <a:cubicBezTo>
                  <a:pt x="1373" y="1054"/>
                  <a:pt x="1373" y="1054"/>
                  <a:pt x="1373" y="1054"/>
                </a:cubicBezTo>
                <a:cubicBezTo>
                  <a:pt x="1366" y="1173"/>
                  <a:pt x="1277" y="1267"/>
                  <a:pt x="1168" y="1267"/>
                </a:cubicBezTo>
                <a:cubicBezTo>
                  <a:pt x="1060" y="1267"/>
                  <a:pt x="971" y="1173"/>
                  <a:pt x="96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17" y="1173"/>
                  <a:pt x="828" y="1267"/>
                  <a:pt x="719" y="1267"/>
                </a:cubicBezTo>
                <a:cubicBezTo>
                  <a:pt x="611" y="1267"/>
                  <a:pt x="522" y="1173"/>
                  <a:pt x="514" y="1054"/>
                </a:cubicBezTo>
                <a:cubicBezTo>
                  <a:pt x="476" y="1054"/>
                  <a:pt x="476" y="1054"/>
                  <a:pt x="476" y="1054"/>
                </a:cubicBezTo>
                <a:cubicBezTo>
                  <a:pt x="468" y="1173"/>
                  <a:pt x="379" y="1267"/>
                  <a:pt x="271" y="1267"/>
                </a:cubicBezTo>
                <a:cubicBezTo>
                  <a:pt x="162" y="1267"/>
                  <a:pt x="73" y="1173"/>
                  <a:pt x="66" y="1054"/>
                </a:cubicBezTo>
                <a:cubicBezTo>
                  <a:pt x="56" y="1054"/>
                  <a:pt x="56" y="1054"/>
                  <a:pt x="56" y="1054"/>
                </a:cubicBezTo>
                <a:cubicBezTo>
                  <a:pt x="56" y="998"/>
                  <a:pt x="56" y="998"/>
                  <a:pt x="56" y="998"/>
                </a:cubicBezTo>
                <a:cubicBezTo>
                  <a:pt x="2720" y="998"/>
                  <a:pt x="2720" y="998"/>
                  <a:pt x="2720" y="998"/>
                </a:cubicBezTo>
                <a:cubicBezTo>
                  <a:pt x="2720" y="1054"/>
                  <a:pt x="2720" y="1054"/>
                  <a:pt x="2720" y="1054"/>
                </a:cubicBezTo>
                <a:cubicBezTo>
                  <a:pt x="2719" y="1054"/>
                  <a:pt x="2719" y="1054"/>
                  <a:pt x="2719" y="1054"/>
                </a:cubicBezTo>
                <a:cubicBezTo>
                  <a:pt x="2712" y="1173"/>
                  <a:pt x="2623" y="1267"/>
                  <a:pt x="2514" y="1267"/>
                </a:cubicBezTo>
                <a:close/>
                <a:moveTo>
                  <a:pt x="313" y="166"/>
                </a:moveTo>
                <a:cubicBezTo>
                  <a:pt x="2463" y="166"/>
                  <a:pt x="2463" y="166"/>
                  <a:pt x="2463" y="166"/>
                </a:cubicBezTo>
                <a:cubicBezTo>
                  <a:pt x="2720" y="943"/>
                  <a:pt x="2720" y="943"/>
                  <a:pt x="2720" y="943"/>
                </a:cubicBezTo>
                <a:cubicBezTo>
                  <a:pt x="56" y="943"/>
                  <a:pt x="56" y="943"/>
                  <a:pt x="56" y="943"/>
                </a:cubicBezTo>
                <a:lnTo>
                  <a:pt x="313" y="166"/>
                </a:lnTo>
                <a:close/>
                <a:moveTo>
                  <a:pt x="2276" y="887"/>
                </a:moveTo>
                <a:cubicBezTo>
                  <a:pt x="2387" y="887"/>
                  <a:pt x="2387" y="887"/>
                  <a:pt x="2387" y="887"/>
                </a:cubicBezTo>
                <a:cubicBezTo>
                  <a:pt x="2220" y="221"/>
                  <a:pt x="2220" y="221"/>
                  <a:pt x="2220" y="221"/>
                </a:cubicBezTo>
                <a:cubicBezTo>
                  <a:pt x="2109" y="221"/>
                  <a:pt x="2109" y="221"/>
                  <a:pt x="2109" y="221"/>
                </a:cubicBezTo>
                <a:lnTo>
                  <a:pt x="2276" y="887"/>
                </a:lnTo>
                <a:close/>
                <a:moveTo>
                  <a:pt x="1832" y="887"/>
                </a:moveTo>
                <a:cubicBezTo>
                  <a:pt x="1943" y="887"/>
                  <a:pt x="1943" y="887"/>
                  <a:pt x="1943" y="887"/>
                </a:cubicBezTo>
                <a:cubicBezTo>
                  <a:pt x="1840" y="221"/>
                  <a:pt x="1840" y="221"/>
                  <a:pt x="1840" y="221"/>
                </a:cubicBezTo>
                <a:cubicBezTo>
                  <a:pt x="1729" y="221"/>
                  <a:pt x="1729" y="221"/>
                  <a:pt x="1729" y="221"/>
                </a:cubicBezTo>
                <a:lnTo>
                  <a:pt x="1832" y="887"/>
                </a:lnTo>
                <a:close/>
                <a:moveTo>
                  <a:pt x="1332" y="887"/>
                </a:moveTo>
                <a:cubicBezTo>
                  <a:pt x="1443" y="887"/>
                  <a:pt x="1443" y="887"/>
                  <a:pt x="1443" y="887"/>
                </a:cubicBezTo>
                <a:cubicBezTo>
                  <a:pt x="1443" y="221"/>
                  <a:pt x="1443" y="221"/>
                  <a:pt x="1443" y="221"/>
                </a:cubicBezTo>
                <a:cubicBezTo>
                  <a:pt x="1332" y="221"/>
                  <a:pt x="1332" y="221"/>
                  <a:pt x="1332" y="221"/>
                </a:cubicBezTo>
                <a:lnTo>
                  <a:pt x="1332" y="887"/>
                </a:lnTo>
                <a:close/>
                <a:moveTo>
                  <a:pt x="952" y="887"/>
                </a:moveTo>
                <a:cubicBezTo>
                  <a:pt x="1056" y="221"/>
                  <a:pt x="1056" y="221"/>
                  <a:pt x="1056" y="221"/>
                </a:cubicBezTo>
                <a:cubicBezTo>
                  <a:pt x="945" y="221"/>
                  <a:pt x="945" y="221"/>
                  <a:pt x="945" y="221"/>
                </a:cubicBezTo>
                <a:cubicBezTo>
                  <a:pt x="842" y="887"/>
                  <a:pt x="842" y="887"/>
                  <a:pt x="842" y="887"/>
                </a:cubicBezTo>
                <a:lnTo>
                  <a:pt x="952" y="887"/>
                </a:lnTo>
                <a:close/>
                <a:moveTo>
                  <a:pt x="509" y="887"/>
                </a:moveTo>
                <a:cubicBezTo>
                  <a:pt x="675" y="221"/>
                  <a:pt x="675" y="221"/>
                  <a:pt x="675" y="221"/>
                </a:cubicBezTo>
                <a:cubicBezTo>
                  <a:pt x="564" y="221"/>
                  <a:pt x="564" y="221"/>
                  <a:pt x="564" y="221"/>
                </a:cubicBezTo>
                <a:cubicBezTo>
                  <a:pt x="397" y="887"/>
                  <a:pt x="397" y="887"/>
                  <a:pt x="397" y="887"/>
                </a:cubicBezTo>
                <a:lnTo>
                  <a:pt x="509" y="887"/>
                </a:lnTo>
                <a:close/>
                <a:moveTo>
                  <a:pt x="278" y="0"/>
                </a:moveTo>
                <a:cubicBezTo>
                  <a:pt x="2498" y="0"/>
                  <a:pt x="2498" y="0"/>
                  <a:pt x="2498" y="0"/>
                </a:cubicBezTo>
                <a:cubicBezTo>
                  <a:pt x="2498" y="110"/>
                  <a:pt x="2498" y="110"/>
                  <a:pt x="2498" y="110"/>
                </a:cubicBezTo>
                <a:cubicBezTo>
                  <a:pt x="278" y="110"/>
                  <a:pt x="278" y="110"/>
                  <a:pt x="278" y="110"/>
                </a:cubicBezTo>
                <a:lnTo>
                  <a:pt x="278" y="0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53" name="网络"/>
          <p:cNvSpPr/>
          <p:nvPr/>
        </p:nvSpPr>
        <p:spPr>
          <a:xfrm>
            <a:off x="9131935" y="1539240"/>
            <a:ext cx="702945" cy="702945"/>
          </a:xfrm>
          <a:custGeom>
            <a:avLst/>
            <a:gdLst/>
            <a:ahLst/>
            <a:cxnLst/>
            <a:rect l="l" t="t" r="r" b="b"/>
            <a:pathLst>
              <a:path w="1889279" h="1810503">
                <a:moveTo>
                  <a:pt x="1408636" y="1462945"/>
                </a:moveTo>
                <a:cubicBezTo>
                  <a:pt x="1471912" y="1494489"/>
                  <a:pt x="1528819" y="1532588"/>
                  <a:pt x="1575786" y="1578162"/>
                </a:cubicBezTo>
                <a:cubicBezTo>
                  <a:pt x="1467281" y="1672800"/>
                  <a:pt x="1335058" y="1742507"/>
                  <a:pt x="1188886" y="1779443"/>
                </a:cubicBezTo>
                <a:cubicBezTo>
                  <a:pt x="1278166" y="1700386"/>
                  <a:pt x="1353810" y="1592053"/>
                  <a:pt x="1408636" y="1462945"/>
                </a:cubicBezTo>
                <a:close/>
                <a:moveTo>
                  <a:pt x="494888" y="1445849"/>
                </a:moveTo>
                <a:cubicBezTo>
                  <a:pt x="556747" y="1590569"/>
                  <a:pt x="643865" y="1709702"/>
                  <a:pt x="747068" y="1790925"/>
                </a:cubicBezTo>
                <a:cubicBezTo>
                  <a:pt x="576321" y="1756303"/>
                  <a:pt x="422614" y="1677538"/>
                  <a:pt x="300900" y="1566189"/>
                </a:cubicBezTo>
                <a:cubicBezTo>
                  <a:pt x="355309" y="1517036"/>
                  <a:pt x="421005" y="1476420"/>
                  <a:pt x="494888" y="1445849"/>
                </a:cubicBezTo>
                <a:close/>
                <a:moveTo>
                  <a:pt x="900586" y="1355871"/>
                </a:moveTo>
                <a:lnTo>
                  <a:pt x="900586" y="1808904"/>
                </a:lnTo>
                <a:lnTo>
                  <a:pt x="884222" y="1808113"/>
                </a:lnTo>
                <a:cubicBezTo>
                  <a:pt x="745280" y="1742581"/>
                  <a:pt x="627378" y="1604992"/>
                  <a:pt x="551037" y="1423344"/>
                </a:cubicBezTo>
                <a:cubicBezTo>
                  <a:pt x="655969" y="1381011"/>
                  <a:pt x="774745" y="1357337"/>
                  <a:pt x="900586" y="1355871"/>
                </a:cubicBezTo>
                <a:close/>
                <a:moveTo>
                  <a:pt x="953521" y="1355186"/>
                </a:moveTo>
                <a:cubicBezTo>
                  <a:pt x="1099660" y="1356509"/>
                  <a:pt x="1236550" y="1386650"/>
                  <a:pt x="1354036" y="1440083"/>
                </a:cubicBezTo>
                <a:cubicBezTo>
                  <a:pt x="1283551" y="1605630"/>
                  <a:pt x="1178611" y="1734316"/>
                  <a:pt x="1054486" y="1804443"/>
                </a:cubicBezTo>
                <a:lnTo>
                  <a:pt x="953521" y="1810503"/>
                </a:lnTo>
                <a:close/>
                <a:moveTo>
                  <a:pt x="1517159" y="931303"/>
                </a:moveTo>
                <a:lnTo>
                  <a:pt x="1889279" y="931303"/>
                </a:lnTo>
                <a:cubicBezTo>
                  <a:pt x="1883282" y="1167646"/>
                  <a:pt x="1781715" y="1381244"/>
                  <a:pt x="1618873" y="1536894"/>
                </a:cubicBezTo>
                <a:cubicBezTo>
                  <a:pt x="1566437" y="1485571"/>
                  <a:pt x="1502786" y="1442774"/>
                  <a:pt x="1431939" y="1407715"/>
                </a:cubicBezTo>
                <a:cubicBezTo>
                  <a:pt x="1485774" y="1266553"/>
                  <a:pt x="1516428" y="1104135"/>
                  <a:pt x="1517159" y="931303"/>
                </a:cubicBezTo>
                <a:close/>
                <a:moveTo>
                  <a:pt x="953521" y="931303"/>
                </a:moveTo>
                <a:lnTo>
                  <a:pt x="1456842" y="931303"/>
                </a:lnTo>
                <a:cubicBezTo>
                  <a:pt x="1456123" y="1096196"/>
                  <a:pt x="1427268" y="1250986"/>
                  <a:pt x="1375819" y="1384691"/>
                </a:cubicBezTo>
                <a:cubicBezTo>
                  <a:pt x="1251537" y="1327928"/>
                  <a:pt x="1107288" y="1296191"/>
                  <a:pt x="953521" y="1294902"/>
                </a:cubicBezTo>
                <a:close/>
                <a:moveTo>
                  <a:pt x="448568" y="931303"/>
                </a:moveTo>
                <a:lnTo>
                  <a:pt x="900586" y="931303"/>
                </a:lnTo>
                <a:lnTo>
                  <a:pt x="900586" y="1295603"/>
                </a:lnTo>
                <a:cubicBezTo>
                  <a:pt x="766605" y="1297053"/>
                  <a:pt x="640053" y="1322469"/>
                  <a:pt x="528061" y="1368046"/>
                </a:cubicBezTo>
                <a:cubicBezTo>
                  <a:pt x="478984" y="1238632"/>
                  <a:pt x="450499" y="1089843"/>
                  <a:pt x="448568" y="931303"/>
                </a:cubicBezTo>
                <a:close/>
                <a:moveTo>
                  <a:pt x="0" y="931303"/>
                </a:moveTo>
                <a:lnTo>
                  <a:pt x="388264" y="931303"/>
                </a:lnTo>
                <a:cubicBezTo>
                  <a:pt x="390220" y="1097785"/>
                  <a:pt x="420532" y="1254193"/>
                  <a:pt x="473139" y="1390578"/>
                </a:cubicBezTo>
                <a:cubicBezTo>
                  <a:pt x="391203" y="1423988"/>
                  <a:pt x="318506" y="1469260"/>
                  <a:pt x="258353" y="1524144"/>
                </a:cubicBezTo>
                <a:cubicBezTo>
                  <a:pt x="102364" y="1370026"/>
                  <a:pt x="5849" y="1161456"/>
                  <a:pt x="0" y="931303"/>
                </a:cubicBezTo>
                <a:close/>
                <a:moveTo>
                  <a:pt x="536834" y="421694"/>
                </a:moveTo>
                <a:cubicBezTo>
                  <a:pt x="646682" y="464986"/>
                  <a:pt x="770110" y="489176"/>
                  <a:pt x="900586" y="490537"/>
                </a:cubicBezTo>
                <a:lnTo>
                  <a:pt x="900586" y="875390"/>
                </a:lnTo>
                <a:lnTo>
                  <a:pt x="448805" y="875390"/>
                </a:lnTo>
                <a:cubicBezTo>
                  <a:pt x="451150" y="709592"/>
                  <a:pt x="482649" y="554587"/>
                  <a:pt x="536834" y="421694"/>
                </a:cubicBezTo>
                <a:close/>
                <a:moveTo>
                  <a:pt x="1356131" y="409527"/>
                </a:moveTo>
                <a:cubicBezTo>
                  <a:pt x="1415590" y="544412"/>
                  <a:pt x="1451132" y="703874"/>
                  <a:pt x="1455052" y="875390"/>
                </a:cubicBezTo>
                <a:lnTo>
                  <a:pt x="953521" y="875390"/>
                </a:lnTo>
                <a:lnTo>
                  <a:pt x="953521" y="491238"/>
                </a:lnTo>
                <a:cubicBezTo>
                  <a:pt x="1099303" y="490092"/>
                  <a:pt x="1236528" y="461431"/>
                  <a:pt x="1356131" y="409527"/>
                </a:cubicBezTo>
                <a:close/>
                <a:moveTo>
                  <a:pt x="271202" y="273767"/>
                </a:moveTo>
                <a:cubicBezTo>
                  <a:pt x="330895" y="324894"/>
                  <a:pt x="401533" y="367494"/>
                  <a:pt x="480768" y="398692"/>
                </a:cubicBezTo>
                <a:cubicBezTo>
                  <a:pt x="424147" y="539118"/>
                  <a:pt x="390867" y="701724"/>
                  <a:pt x="388496" y="875390"/>
                </a:cubicBezTo>
                <a:lnTo>
                  <a:pt x="238" y="875390"/>
                </a:lnTo>
                <a:cubicBezTo>
                  <a:pt x="7162" y="640451"/>
                  <a:pt x="108645" y="428248"/>
                  <a:pt x="271202" y="273767"/>
                </a:cubicBezTo>
                <a:close/>
                <a:moveTo>
                  <a:pt x="1605567" y="261436"/>
                </a:moveTo>
                <a:cubicBezTo>
                  <a:pt x="1775300" y="417133"/>
                  <a:pt x="1881942" y="634296"/>
                  <a:pt x="1889035" y="875390"/>
                </a:cubicBezTo>
                <a:lnTo>
                  <a:pt x="1515364" y="875390"/>
                </a:lnTo>
                <a:cubicBezTo>
                  <a:pt x="1511419" y="696081"/>
                  <a:pt x="1474168" y="529014"/>
                  <a:pt x="1413107" y="386152"/>
                </a:cubicBezTo>
                <a:cubicBezTo>
                  <a:pt x="1485941" y="353453"/>
                  <a:pt x="1551126" y="311628"/>
                  <a:pt x="1605567" y="261436"/>
                </a:cubicBezTo>
                <a:close/>
                <a:moveTo>
                  <a:pt x="748157" y="19413"/>
                </a:moveTo>
                <a:cubicBezTo>
                  <a:pt x="649482" y="96557"/>
                  <a:pt x="565491" y="208310"/>
                  <a:pt x="504779" y="344256"/>
                </a:cubicBezTo>
                <a:cubicBezTo>
                  <a:pt x="432706" y="315858"/>
                  <a:pt x="368354" y="277545"/>
                  <a:pt x="313920" y="231604"/>
                </a:cubicBezTo>
                <a:cubicBezTo>
                  <a:pt x="434240" y="127070"/>
                  <a:pt x="583275" y="52667"/>
                  <a:pt x="748157" y="19413"/>
                </a:cubicBezTo>
                <a:close/>
                <a:moveTo>
                  <a:pt x="1137621" y="18543"/>
                </a:moveTo>
                <a:cubicBezTo>
                  <a:pt x="1297904" y="50310"/>
                  <a:pt x="1443338" y="120918"/>
                  <a:pt x="1562575" y="219802"/>
                </a:cubicBezTo>
                <a:cubicBezTo>
                  <a:pt x="1512842" y="265093"/>
                  <a:pt x="1453308" y="302843"/>
                  <a:pt x="1386970" y="332857"/>
                </a:cubicBezTo>
                <a:cubicBezTo>
                  <a:pt x="1323718" y="199817"/>
                  <a:pt x="1237626" y="91674"/>
                  <a:pt x="1137621" y="18543"/>
                </a:cubicBezTo>
                <a:close/>
                <a:moveTo>
                  <a:pt x="900586" y="1702"/>
                </a:moveTo>
                <a:lnTo>
                  <a:pt x="900586" y="430269"/>
                </a:lnTo>
                <a:cubicBezTo>
                  <a:pt x="778345" y="428899"/>
                  <a:pt x="662774" y="406468"/>
                  <a:pt x="560047" y="366408"/>
                </a:cubicBezTo>
                <a:cubicBezTo>
                  <a:pt x="637783" y="193348"/>
                  <a:pt x="753999" y="63227"/>
                  <a:pt x="890213" y="2203"/>
                </a:cubicBezTo>
                <a:close/>
                <a:moveTo>
                  <a:pt x="953521" y="0"/>
                </a:moveTo>
                <a:lnTo>
                  <a:pt x="981035" y="1330"/>
                </a:lnTo>
                <a:cubicBezTo>
                  <a:pt x="1124068" y="53565"/>
                  <a:pt x="1247786" y="180867"/>
                  <a:pt x="1332000" y="354889"/>
                </a:cubicBezTo>
                <a:cubicBezTo>
                  <a:pt x="1219743" y="403080"/>
                  <a:pt x="1090709" y="429800"/>
                  <a:pt x="953521" y="430954"/>
                </a:cubicBezTo>
                <a:close/>
              </a:path>
            </a:pathLst>
          </a:custGeom>
          <a:solidFill>
            <a:srgbClr val="12406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8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2" presetClass="entr" presetSubtype="8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ldLvl="0" animBg="1"/>
      <p:bldP spid="100" grpId="0" bldLvl="0" animBg="1"/>
      <p:bldP spid="2050" grpId="0" animBg="1"/>
      <p:bldP spid="3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81169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3425209" y="4060123"/>
            <a:ext cx="50596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新零售的发展趋势</a:t>
            </a:r>
            <a:endParaRPr lang="zh-CN" altLang="en-US" sz="4800" b="1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85311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0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矩形 21"/>
          <p:cNvSpPr/>
          <p:nvPr/>
        </p:nvSpPr>
        <p:spPr>
          <a:xfrm>
            <a:off x="-970670" y="1406769"/>
            <a:ext cx="647114" cy="956603"/>
          </a:xfrm>
          <a:prstGeom prst="rect">
            <a:avLst/>
          </a:prstGeom>
          <a:solidFill>
            <a:srgbClr val="12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-970670" y="2363372"/>
            <a:ext cx="647114" cy="956603"/>
          </a:xfrm>
          <a:prstGeom prst="rect">
            <a:avLst/>
          </a:prstGeom>
          <a:solidFill>
            <a:srgbClr val="537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420995" y="1563370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8870" y="215900"/>
            <a:ext cx="6427941" cy="988770"/>
            <a:chOff x="534" y="340"/>
            <a:chExt cx="12265" cy="1887"/>
          </a:xfrm>
        </p:grpSpPr>
        <p:cxnSp>
          <p:nvCxnSpPr>
  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4" y="2078"/>
              <a:ext cx="11933" cy="0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02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4" y="2206"/>
              <a:ext cx="11933" cy="21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2" y="490"/>
              <a:ext cx="8977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新零售的发展趋势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sp>
        <p:nvSpPr>
          <p:cNvPr id="11" name="Freeform 1"/>
          <p:cNvSpPr/>
          <p:nvPr/>
        </p:nvSpPr>
        <p:spPr bwMode="auto">
          <a:xfrm>
            <a:off x="9465487" y="2824963"/>
            <a:ext cx="1575644" cy="1773976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rgbClr val="124062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lvl="0" algn="ctr"/>
            <a:r>
              <a:rPr lang="en-US" altLang="zh-CN" sz="4400">
                <a:solidFill>
                  <a:prstClr val="white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05</a:t>
            </a:r>
            <a:endParaRPr lang="zh-CN" altLang="en-US" sz="1200" dirty="0">
              <a:solidFill>
                <a:prstClr val="white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2" name="Freeform 2"/>
          <p:cNvSpPr/>
          <p:nvPr/>
        </p:nvSpPr>
        <p:spPr bwMode="auto">
          <a:xfrm>
            <a:off x="10529811" y="2769363"/>
            <a:ext cx="574456" cy="646764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124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3" name="Freeform 1"/>
          <p:cNvSpPr/>
          <p:nvPr/>
        </p:nvSpPr>
        <p:spPr bwMode="auto">
          <a:xfrm>
            <a:off x="7390237" y="1841911"/>
            <a:ext cx="1575644" cy="1773976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rgbClr val="537285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lvl="0" algn="ctr"/>
            <a:r>
              <a:rPr lang="en-US" altLang="zh-CN" sz="4400">
                <a:solidFill>
                  <a:prstClr val="white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04</a:t>
            </a:r>
            <a:endParaRPr lang="zh-CN" altLang="en-US" sz="1200" dirty="0">
              <a:solidFill>
                <a:prstClr val="white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4" name="Freeform 2"/>
          <p:cNvSpPr/>
          <p:nvPr/>
        </p:nvSpPr>
        <p:spPr bwMode="auto">
          <a:xfrm>
            <a:off x="8454561" y="1786311"/>
            <a:ext cx="574456" cy="646764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5372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5" name="Freeform 1"/>
          <p:cNvSpPr/>
          <p:nvPr/>
        </p:nvSpPr>
        <p:spPr bwMode="auto">
          <a:xfrm>
            <a:off x="5135151" y="2285902"/>
            <a:ext cx="1575644" cy="1773976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rgbClr val="124062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lvl="0" algn="ctr"/>
            <a:r>
              <a:rPr lang="en-US" altLang="zh-CN" sz="4400">
                <a:solidFill>
                  <a:prstClr val="white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03</a:t>
            </a:r>
            <a:endParaRPr lang="zh-CN" altLang="en-US" sz="1200" dirty="0">
              <a:solidFill>
                <a:prstClr val="white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7" name="Freeform 2"/>
          <p:cNvSpPr/>
          <p:nvPr/>
        </p:nvSpPr>
        <p:spPr bwMode="auto">
          <a:xfrm>
            <a:off x="6199475" y="2230302"/>
            <a:ext cx="574456" cy="646764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124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8" name="Freeform 1"/>
          <p:cNvSpPr/>
          <p:nvPr/>
        </p:nvSpPr>
        <p:spPr bwMode="auto">
          <a:xfrm>
            <a:off x="2792793" y="2872432"/>
            <a:ext cx="1575644" cy="1773976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rgbClr val="537285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lvl="0" algn="ctr"/>
            <a:r>
              <a:rPr lang="en-US" altLang="zh-CN" sz="4400">
                <a:solidFill>
                  <a:prstClr val="white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02</a:t>
            </a:r>
            <a:endParaRPr lang="zh-CN" altLang="en-US" sz="1200" dirty="0">
              <a:solidFill>
                <a:prstClr val="white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9" name="Freeform 2"/>
          <p:cNvSpPr/>
          <p:nvPr/>
        </p:nvSpPr>
        <p:spPr bwMode="auto">
          <a:xfrm>
            <a:off x="3857117" y="2816832"/>
            <a:ext cx="574456" cy="646764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5372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0" name="Freeform 1"/>
          <p:cNvSpPr/>
          <p:nvPr/>
        </p:nvSpPr>
        <p:spPr bwMode="auto">
          <a:xfrm>
            <a:off x="702895" y="1800872"/>
            <a:ext cx="1575644" cy="1773976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rgbClr val="124062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lvl="0" algn="ctr"/>
            <a:r>
              <a:rPr lang="en-US" altLang="zh-CN" sz="4400">
                <a:solidFill>
                  <a:prstClr val="white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01</a:t>
            </a:r>
            <a:endParaRPr lang="zh-CN" altLang="en-US" sz="1200" dirty="0">
              <a:solidFill>
                <a:prstClr val="white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35" name="Freeform 2"/>
          <p:cNvSpPr/>
          <p:nvPr/>
        </p:nvSpPr>
        <p:spPr bwMode="auto">
          <a:xfrm>
            <a:off x="1767219" y="1745272"/>
            <a:ext cx="574456" cy="646764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124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6341255" y="2372795"/>
            <a:ext cx="287484" cy="336598"/>
            <a:chOff x="5767388" y="2987676"/>
            <a:chExt cx="696913" cy="81597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7" name="Oval 591"/>
            <p:cNvSpPr>
              <a:spLocks noChangeArrowheads="1"/>
            </p:cNvSpPr>
            <p:nvPr/>
          </p:nvSpPr>
          <p:spPr bwMode="auto">
            <a:xfrm>
              <a:off x="5932488" y="2987676"/>
              <a:ext cx="127000" cy="157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38" name="Freeform 592"/>
            <p:cNvSpPr>
              <a:spLocks noEditPoints="1"/>
            </p:cNvSpPr>
            <p:nvPr/>
          </p:nvSpPr>
          <p:spPr bwMode="auto">
            <a:xfrm>
              <a:off x="5767388" y="3159126"/>
              <a:ext cx="454025" cy="641350"/>
            </a:xfrm>
            <a:custGeom>
              <a:avLst/>
              <a:gdLst>
                <a:gd name="T0" fmla="*/ 120 w 121"/>
                <a:gd name="T1" fmla="*/ 26 h 171"/>
                <a:gd name="T2" fmla="*/ 120 w 121"/>
                <a:gd name="T3" fmla="*/ 26 h 171"/>
                <a:gd name="T4" fmla="*/ 114 w 121"/>
                <a:gd name="T5" fmla="*/ 21 h 171"/>
                <a:gd name="T6" fmla="*/ 90 w 121"/>
                <a:gd name="T7" fmla="*/ 3 h 171"/>
                <a:gd name="T8" fmla="*/ 84 w 121"/>
                <a:gd name="T9" fmla="*/ 1 h 171"/>
                <a:gd name="T10" fmla="*/ 75 w 121"/>
                <a:gd name="T11" fmla="*/ 1 h 171"/>
                <a:gd name="T12" fmla="*/ 74 w 121"/>
                <a:gd name="T13" fmla="*/ 11 h 171"/>
                <a:gd name="T14" fmla="*/ 67 w 121"/>
                <a:gd name="T15" fmla="*/ 42 h 171"/>
                <a:gd name="T16" fmla="*/ 67 w 121"/>
                <a:gd name="T17" fmla="*/ 7 h 171"/>
                <a:gd name="T18" fmla="*/ 58 w 121"/>
                <a:gd name="T19" fmla="*/ 0 h 171"/>
                <a:gd name="T20" fmla="*/ 57 w 121"/>
                <a:gd name="T21" fmla="*/ 9 h 171"/>
                <a:gd name="T22" fmla="*/ 45 w 121"/>
                <a:gd name="T23" fmla="*/ 18 h 171"/>
                <a:gd name="T24" fmla="*/ 40 w 121"/>
                <a:gd name="T25" fmla="*/ 7 h 171"/>
                <a:gd name="T26" fmla="*/ 47 w 121"/>
                <a:gd name="T27" fmla="*/ 0 h 171"/>
                <a:gd name="T28" fmla="*/ 38 w 121"/>
                <a:gd name="T29" fmla="*/ 1 h 171"/>
                <a:gd name="T30" fmla="*/ 3 w 121"/>
                <a:gd name="T31" fmla="*/ 35 h 171"/>
                <a:gd name="T32" fmla="*/ 2 w 121"/>
                <a:gd name="T33" fmla="*/ 35 h 171"/>
                <a:gd name="T34" fmla="*/ 1 w 121"/>
                <a:gd name="T35" fmla="*/ 48 h 171"/>
                <a:gd name="T36" fmla="*/ 1 w 121"/>
                <a:gd name="T37" fmla="*/ 48 h 171"/>
                <a:gd name="T38" fmla="*/ 2 w 121"/>
                <a:gd name="T39" fmla="*/ 50 h 171"/>
                <a:gd name="T40" fmla="*/ 6 w 121"/>
                <a:gd name="T41" fmla="*/ 57 h 171"/>
                <a:gd name="T42" fmla="*/ 20 w 121"/>
                <a:gd name="T43" fmla="*/ 84 h 171"/>
                <a:gd name="T44" fmla="*/ 32 w 121"/>
                <a:gd name="T45" fmla="*/ 90 h 171"/>
                <a:gd name="T46" fmla="*/ 35 w 121"/>
                <a:gd name="T47" fmla="*/ 90 h 171"/>
                <a:gd name="T48" fmla="*/ 60 w 121"/>
                <a:gd name="T49" fmla="*/ 171 h 171"/>
                <a:gd name="T50" fmla="*/ 56 w 121"/>
                <a:gd name="T51" fmla="*/ 110 h 171"/>
                <a:gd name="T52" fmla="*/ 89 w 121"/>
                <a:gd name="T53" fmla="*/ 33 h 171"/>
                <a:gd name="T54" fmla="*/ 93 w 121"/>
                <a:gd name="T55" fmla="*/ 31 h 171"/>
                <a:gd name="T56" fmla="*/ 75 w 121"/>
                <a:gd name="T57" fmla="*/ 45 h 171"/>
                <a:gd name="T58" fmla="*/ 89 w 121"/>
                <a:gd name="T59" fmla="*/ 33 h 171"/>
                <a:gd name="T60" fmla="*/ 30 w 121"/>
                <a:gd name="T61" fmla="*/ 55 h 171"/>
                <a:gd name="T62" fmla="*/ 23 w 121"/>
                <a:gd name="T63" fmla="*/ 44 h 171"/>
                <a:gd name="T64" fmla="*/ 33 w 121"/>
                <a:gd name="T65" fmla="*/ 6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" h="171">
                  <a:moveTo>
                    <a:pt x="120" y="42"/>
                  </a:moveTo>
                  <a:cubicBezTo>
                    <a:pt x="120" y="35"/>
                    <a:pt x="121" y="24"/>
                    <a:pt x="120" y="26"/>
                  </a:cubicBezTo>
                  <a:cubicBezTo>
                    <a:pt x="120" y="26"/>
                    <a:pt x="120" y="26"/>
                    <a:pt x="120" y="26"/>
                  </a:cubicBezTo>
                  <a:cubicBezTo>
                    <a:pt x="120" y="26"/>
                    <a:pt x="120" y="26"/>
                    <a:pt x="120" y="26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4" y="21"/>
                    <a:pt x="114" y="21"/>
                    <a:pt x="114" y="21"/>
                  </a:cubicBezTo>
                  <a:cubicBezTo>
                    <a:pt x="106" y="15"/>
                    <a:pt x="106" y="15"/>
                    <a:pt x="106" y="1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88" y="2"/>
                    <a:pt x="86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1" y="1"/>
                    <a:pt x="78" y="0"/>
                    <a:pt x="75" y="0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74" y="11"/>
                    <a:pt x="74" y="11"/>
                    <a:pt x="74" y="11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7"/>
                    <a:pt x="67" y="7"/>
                    <a:pt x="67" y="7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4" y="0"/>
                    <a:pt x="42" y="1"/>
                    <a:pt x="39" y="1"/>
                  </a:cubicBezTo>
                  <a:cubicBezTo>
                    <a:pt x="39" y="1"/>
                    <a:pt x="38" y="1"/>
                    <a:pt x="38" y="1"/>
                  </a:cubicBezTo>
                  <a:cubicBezTo>
                    <a:pt x="36" y="1"/>
                    <a:pt x="33" y="3"/>
                    <a:pt x="31" y="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0" y="60"/>
                    <a:pt x="2" y="42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6" y="57"/>
                    <a:pt x="6" y="57"/>
                    <a:pt x="6" y="57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4" y="82"/>
                    <a:pt x="28" y="80"/>
                    <a:pt x="33" y="78"/>
                  </a:cubicBezTo>
                  <a:cubicBezTo>
                    <a:pt x="32" y="82"/>
                    <a:pt x="32" y="86"/>
                    <a:pt x="32" y="90"/>
                  </a:cubicBezTo>
                  <a:cubicBezTo>
                    <a:pt x="32" y="90"/>
                    <a:pt x="32" y="90"/>
                    <a:pt x="32" y="90"/>
                  </a:cubicBezTo>
                  <a:cubicBezTo>
                    <a:pt x="33" y="90"/>
                    <a:pt x="34" y="90"/>
                    <a:pt x="35" y="90"/>
                  </a:cubicBezTo>
                  <a:cubicBezTo>
                    <a:pt x="37" y="171"/>
                    <a:pt x="37" y="171"/>
                    <a:pt x="37" y="171"/>
                  </a:cubicBezTo>
                  <a:cubicBezTo>
                    <a:pt x="60" y="171"/>
                    <a:pt x="60" y="171"/>
                    <a:pt x="60" y="171"/>
                  </a:cubicBezTo>
                  <a:cubicBezTo>
                    <a:pt x="60" y="161"/>
                    <a:pt x="60" y="147"/>
                    <a:pt x="60" y="134"/>
                  </a:cubicBezTo>
                  <a:cubicBezTo>
                    <a:pt x="57" y="127"/>
                    <a:pt x="56" y="118"/>
                    <a:pt x="56" y="110"/>
                  </a:cubicBezTo>
                  <a:cubicBezTo>
                    <a:pt x="56" y="73"/>
                    <a:pt x="84" y="44"/>
                    <a:pt x="120" y="42"/>
                  </a:cubicBezTo>
                  <a:close/>
                  <a:moveTo>
                    <a:pt x="89" y="33"/>
                  </a:moveTo>
                  <a:cubicBezTo>
                    <a:pt x="89" y="31"/>
                    <a:pt x="89" y="29"/>
                    <a:pt x="89" y="27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3" y="42"/>
                    <a:pt x="73" y="42"/>
                    <a:pt x="73" y="42"/>
                  </a:cubicBezTo>
                  <a:lnTo>
                    <a:pt x="89" y="33"/>
                  </a:lnTo>
                  <a:close/>
                  <a:moveTo>
                    <a:pt x="33" y="60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3" y="41"/>
                    <a:pt x="33" y="50"/>
                    <a:pt x="33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40" name="Freeform 593"/>
            <p:cNvSpPr/>
            <p:nvPr/>
          </p:nvSpPr>
          <p:spPr bwMode="auto">
            <a:xfrm>
              <a:off x="6007101" y="3692526"/>
              <a:ext cx="90488" cy="107950"/>
            </a:xfrm>
            <a:custGeom>
              <a:avLst/>
              <a:gdLst>
                <a:gd name="T0" fmla="*/ 0 w 24"/>
                <a:gd name="T1" fmla="*/ 0 h 29"/>
                <a:gd name="T2" fmla="*/ 1 w 24"/>
                <a:gd name="T3" fmla="*/ 29 h 29"/>
                <a:gd name="T4" fmla="*/ 24 w 24"/>
                <a:gd name="T5" fmla="*/ 29 h 29"/>
                <a:gd name="T6" fmla="*/ 24 w 24"/>
                <a:gd name="T7" fmla="*/ 26 h 29"/>
                <a:gd name="T8" fmla="*/ 0 w 24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9">
                  <a:moveTo>
                    <a:pt x="0" y="0"/>
                  </a:moveTo>
                  <a:cubicBezTo>
                    <a:pt x="1" y="29"/>
                    <a:pt x="1" y="29"/>
                    <a:pt x="1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8"/>
                    <a:pt x="24" y="27"/>
                    <a:pt x="24" y="26"/>
                  </a:cubicBezTo>
                  <a:cubicBezTo>
                    <a:pt x="14" y="19"/>
                    <a:pt x="6" y="1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66" name="Freeform 594"/>
            <p:cNvSpPr>
              <a:spLocks noEditPoints="1"/>
            </p:cNvSpPr>
            <p:nvPr/>
          </p:nvSpPr>
          <p:spPr bwMode="auto">
            <a:xfrm>
              <a:off x="5999163" y="3340101"/>
              <a:ext cx="465138" cy="463550"/>
            </a:xfrm>
            <a:custGeom>
              <a:avLst/>
              <a:gdLst>
                <a:gd name="T0" fmla="*/ 62 w 124"/>
                <a:gd name="T1" fmla="*/ 0 h 124"/>
                <a:gd name="T2" fmla="*/ 0 w 124"/>
                <a:gd name="T3" fmla="*/ 62 h 124"/>
                <a:gd name="T4" fmla="*/ 62 w 124"/>
                <a:gd name="T5" fmla="*/ 124 h 124"/>
                <a:gd name="T6" fmla="*/ 124 w 124"/>
                <a:gd name="T7" fmla="*/ 62 h 124"/>
                <a:gd name="T8" fmla="*/ 62 w 124"/>
                <a:gd name="T9" fmla="*/ 0 h 124"/>
                <a:gd name="T10" fmla="*/ 68 w 124"/>
                <a:gd name="T11" fmla="*/ 112 h 124"/>
                <a:gd name="T12" fmla="*/ 68 w 124"/>
                <a:gd name="T13" fmla="*/ 100 h 124"/>
                <a:gd name="T14" fmla="*/ 62 w 124"/>
                <a:gd name="T15" fmla="*/ 101 h 124"/>
                <a:gd name="T16" fmla="*/ 56 w 124"/>
                <a:gd name="T17" fmla="*/ 100 h 124"/>
                <a:gd name="T18" fmla="*/ 56 w 124"/>
                <a:gd name="T19" fmla="*/ 112 h 124"/>
                <a:gd name="T20" fmla="*/ 12 w 124"/>
                <a:gd name="T21" fmla="*/ 67 h 124"/>
                <a:gd name="T22" fmla="*/ 24 w 124"/>
                <a:gd name="T23" fmla="*/ 67 h 124"/>
                <a:gd name="T24" fmla="*/ 23 w 124"/>
                <a:gd name="T25" fmla="*/ 62 h 124"/>
                <a:gd name="T26" fmla="*/ 24 w 124"/>
                <a:gd name="T27" fmla="*/ 56 h 124"/>
                <a:gd name="T28" fmla="*/ 12 w 124"/>
                <a:gd name="T29" fmla="*/ 56 h 124"/>
                <a:gd name="T30" fmla="*/ 56 w 124"/>
                <a:gd name="T31" fmla="*/ 11 h 124"/>
                <a:gd name="T32" fmla="*/ 56 w 124"/>
                <a:gd name="T33" fmla="*/ 23 h 124"/>
                <a:gd name="T34" fmla="*/ 62 w 124"/>
                <a:gd name="T35" fmla="*/ 23 h 124"/>
                <a:gd name="T36" fmla="*/ 68 w 124"/>
                <a:gd name="T37" fmla="*/ 23 h 124"/>
                <a:gd name="T38" fmla="*/ 68 w 124"/>
                <a:gd name="T39" fmla="*/ 11 h 124"/>
                <a:gd name="T40" fmla="*/ 112 w 124"/>
                <a:gd name="T41" fmla="*/ 56 h 124"/>
                <a:gd name="T42" fmla="*/ 101 w 124"/>
                <a:gd name="T43" fmla="*/ 56 h 124"/>
                <a:gd name="T44" fmla="*/ 101 w 124"/>
                <a:gd name="T45" fmla="*/ 62 h 124"/>
                <a:gd name="T46" fmla="*/ 101 w 124"/>
                <a:gd name="T47" fmla="*/ 67 h 124"/>
                <a:gd name="T48" fmla="*/ 112 w 124"/>
                <a:gd name="T49" fmla="*/ 67 h 124"/>
                <a:gd name="T50" fmla="*/ 68 w 124"/>
                <a:gd name="T51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" h="124">
                  <a:moveTo>
                    <a:pt x="62" y="0"/>
                  </a:moveTo>
                  <a:cubicBezTo>
                    <a:pt x="28" y="0"/>
                    <a:pt x="0" y="27"/>
                    <a:pt x="0" y="62"/>
                  </a:cubicBezTo>
                  <a:cubicBezTo>
                    <a:pt x="0" y="96"/>
                    <a:pt x="28" y="124"/>
                    <a:pt x="62" y="124"/>
                  </a:cubicBezTo>
                  <a:cubicBezTo>
                    <a:pt x="96" y="124"/>
                    <a:pt x="124" y="96"/>
                    <a:pt x="124" y="62"/>
                  </a:cubicBezTo>
                  <a:cubicBezTo>
                    <a:pt x="124" y="27"/>
                    <a:pt x="96" y="0"/>
                    <a:pt x="62" y="0"/>
                  </a:cubicBezTo>
                  <a:close/>
                  <a:moveTo>
                    <a:pt x="68" y="112"/>
                  </a:moveTo>
                  <a:cubicBezTo>
                    <a:pt x="68" y="100"/>
                    <a:pt x="68" y="100"/>
                    <a:pt x="68" y="100"/>
                  </a:cubicBezTo>
                  <a:cubicBezTo>
                    <a:pt x="66" y="100"/>
                    <a:pt x="64" y="101"/>
                    <a:pt x="62" y="101"/>
                  </a:cubicBezTo>
                  <a:cubicBezTo>
                    <a:pt x="60" y="101"/>
                    <a:pt x="58" y="100"/>
                    <a:pt x="56" y="100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33" y="109"/>
                    <a:pt x="15" y="91"/>
                    <a:pt x="12" y="67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3" y="66"/>
                    <a:pt x="23" y="64"/>
                    <a:pt x="23" y="62"/>
                  </a:cubicBezTo>
                  <a:cubicBezTo>
                    <a:pt x="23" y="60"/>
                    <a:pt x="23" y="58"/>
                    <a:pt x="24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5" y="33"/>
                    <a:pt x="33" y="14"/>
                    <a:pt x="56" y="11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8" y="23"/>
                    <a:pt x="60" y="23"/>
                    <a:pt x="62" y="23"/>
                  </a:cubicBezTo>
                  <a:cubicBezTo>
                    <a:pt x="64" y="23"/>
                    <a:pt x="66" y="23"/>
                    <a:pt x="68" y="23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91" y="14"/>
                    <a:pt x="109" y="33"/>
                    <a:pt x="112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8"/>
                    <a:pt x="101" y="60"/>
                    <a:pt x="101" y="62"/>
                  </a:cubicBezTo>
                  <a:cubicBezTo>
                    <a:pt x="101" y="64"/>
                    <a:pt x="101" y="66"/>
                    <a:pt x="101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09" y="91"/>
                    <a:pt x="91" y="109"/>
                    <a:pt x="68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67" name="Freeform 595"/>
            <p:cNvSpPr/>
            <p:nvPr/>
          </p:nvSpPr>
          <p:spPr bwMode="auto">
            <a:xfrm>
              <a:off x="6138863" y="3409951"/>
              <a:ext cx="33338" cy="38100"/>
            </a:xfrm>
            <a:custGeom>
              <a:avLst/>
              <a:gdLst>
                <a:gd name="T0" fmla="*/ 3 w 9"/>
                <a:gd name="T1" fmla="*/ 10 h 10"/>
                <a:gd name="T2" fmla="*/ 9 w 9"/>
                <a:gd name="T3" fmla="*/ 7 h 10"/>
                <a:gd name="T4" fmla="*/ 6 w 9"/>
                <a:gd name="T5" fmla="*/ 2 h 10"/>
                <a:gd name="T6" fmla="*/ 3 w 9"/>
                <a:gd name="T7" fmla="*/ 0 h 10"/>
                <a:gd name="T8" fmla="*/ 2 w 9"/>
                <a:gd name="T9" fmla="*/ 1 h 10"/>
                <a:gd name="T10" fmla="*/ 0 w 9"/>
                <a:gd name="T11" fmla="*/ 3 h 10"/>
                <a:gd name="T12" fmla="*/ 1 w 9"/>
                <a:gd name="T13" fmla="*/ 5 h 10"/>
                <a:gd name="T14" fmla="*/ 3 w 9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3" y="10"/>
                  </a:moveTo>
                  <a:cubicBezTo>
                    <a:pt x="5" y="9"/>
                    <a:pt x="7" y="8"/>
                    <a:pt x="9" y="7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3"/>
                    <a:pt x="0" y="4"/>
                    <a:pt x="1" y="5"/>
                  </a:cubicBezTo>
                  <a:lnTo>
                    <a:pt x="3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68" name="Freeform 596"/>
            <p:cNvSpPr/>
            <p:nvPr/>
          </p:nvSpPr>
          <p:spPr bwMode="auto">
            <a:xfrm>
              <a:off x="6292851" y="3409951"/>
              <a:ext cx="33338" cy="38100"/>
            </a:xfrm>
            <a:custGeom>
              <a:avLst/>
              <a:gdLst>
                <a:gd name="T0" fmla="*/ 7 w 9"/>
                <a:gd name="T1" fmla="*/ 1 h 10"/>
                <a:gd name="T2" fmla="*/ 6 w 9"/>
                <a:gd name="T3" fmla="*/ 0 h 10"/>
                <a:gd name="T4" fmla="*/ 3 w 9"/>
                <a:gd name="T5" fmla="*/ 2 h 10"/>
                <a:gd name="T6" fmla="*/ 0 w 9"/>
                <a:gd name="T7" fmla="*/ 7 h 10"/>
                <a:gd name="T8" fmla="*/ 6 w 9"/>
                <a:gd name="T9" fmla="*/ 10 h 10"/>
                <a:gd name="T10" fmla="*/ 9 w 9"/>
                <a:gd name="T11" fmla="*/ 5 h 10"/>
                <a:gd name="T12" fmla="*/ 7 w 9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0">
                  <a:moveTo>
                    <a:pt x="7" y="1"/>
                  </a:moveTo>
                  <a:cubicBezTo>
                    <a:pt x="7" y="1"/>
                    <a:pt x="7" y="0"/>
                    <a:pt x="6" y="0"/>
                  </a:cubicBezTo>
                  <a:cubicBezTo>
                    <a:pt x="5" y="0"/>
                    <a:pt x="4" y="1"/>
                    <a:pt x="3" y="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8"/>
                    <a:pt x="4" y="9"/>
                    <a:pt x="6" y="10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3"/>
                    <a:pt x="9" y="2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69" name="Freeform 597"/>
            <p:cNvSpPr/>
            <p:nvPr/>
          </p:nvSpPr>
          <p:spPr bwMode="auto">
            <a:xfrm>
              <a:off x="6351588" y="3475038"/>
              <a:ext cx="34925" cy="30163"/>
            </a:xfrm>
            <a:custGeom>
              <a:avLst/>
              <a:gdLst>
                <a:gd name="T0" fmla="*/ 8 w 9"/>
                <a:gd name="T1" fmla="*/ 6 h 8"/>
                <a:gd name="T2" fmla="*/ 9 w 9"/>
                <a:gd name="T3" fmla="*/ 4 h 8"/>
                <a:gd name="T4" fmla="*/ 9 w 9"/>
                <a:gd name="T5" fmla="*/ 1 h 8"/>
                <a:gd name="T6" fmla="*/ 6 w 9"/>
                <a:gd name="T7" fmla="*/ 0 h 8"/>
                <a:gd name="T8" fmla="*/ 5 w 9"/>
                <a:gd name="T9" fmla="*/ 0 h 8"/>
                <a:gd name="T10" fmla="*/ 0 w 9"/>
                <a:gd name="T11" fmla="*/ 3 h 8"/>
                <a:gd name="T12" fmla="*/ 3 w 9"/>
                <a:gd name="T13" fmla="*/ 8 h 8"/>
                <a:gd name="T14" fmla="*/ 8 w 9"/>
                <a:gd name="T1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8" y="6"/>
                  </a:moveTo>
                  <a:cubicBezTo>
                    <a:pt x="8" y="5"/>
                    <a:pt x="9" y="5"/>
                    <a:pt x="9" y="4"/>
                  </a:cubicBezTo>
                  <a:cubicBezTo>
                    <a:pt x="9" y="3"/>
                    <a:pt x="9" y="2"/>
                    <a:pt x="9" y="1"/>
                  </a:cubicBezTo>
                  <a:cubicBezTo>
                    <a:pt x="8" y="1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5"/>
                    <a:pt x="2" y="7"/>
                    <a:pt x="3" y="8"/>
                  </a:cubicBezTo>
                  <a:lnTo>
                    <a:pt x="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70" name="Freeform 598"/>
            <p:cNvSpPr/>
            <p:nvPr/>
          </p:nvSpPr>
          <p:spPr bwMode="auto">
            <a:xfrm>
              <a:off x="6078538" y="3475038"/>
              <a:ext cx="33338" cy="30163"/>
            </a:xfrm>
            <a:custGeom>
              <a:avLst/>
              <a:gdLst>
                <a:gd name="T0" fmla="*/ 3 w 9"/>
                <a:gd name="T1" fmla="*/ 0 h 8"/>
                <a:gd name="T2" fmla="*/ 0 w 9"/>
                <a:gd name="T3" fmla="*/ 1 h 8"/>
                <a:gd name="T4" fmla="*/ 0 w 9"/>
                <a:gd name="T5" fmla="*/ 4 h 8"/>
                <a:gd name="T6" fmla="*/ 1 w 9"/>
                <a:gd name="T7" fmla="*/ 6 h 8"/>
                <a:gd name="T8" fmla="*/ 6 w 9"/>
                <a:gd name="T9" fmla="*/ 8 h 8"/>
                <a:gd name="T10" fmla="*/ 9 w 9"/>
                <a:gd name="T11" fmla="*/ 3 h 8"/>
                <a:gd name="T12" fmla="*/ 4 w 9"/>
                <a:gd name="T13" fmla="*/ 0 h 8"/>
                <a:gd name="T14" fmla="*/ 3 w 9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3" y="0"/>
                  </a:moveTo>
                  <a:cubicBezTo>
                    <a:pt x="2" y="0"/>
                    <a:pt x="1" y="1"/>
                    <a:pt x="0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8" y="5"/>
                    <a:pt x="9" y="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71" name="Freeform 599"/>
            <p:cNvSpPr/>
            <p:nvPr/>
          </p:nvSpPr>
          <p:spPr bwMode="auto">
            <a:xfrm>
              <a:off x="6351588" y="3635376"/>
              <a:ext cx="34925" cy="30163"/>
            </a:xfrm>
            <a:custGeom>
              <a:avLst/>
              <a:gdLst>
                <a:gd name="T0" fmla="*/ 0 w 9"/>
                <a:gd name="T1" fmla="*/ 5 h 8"/>
                <a:gd name="T2" fmla="*/ 5 w 9"/>
                <a:gd name="T3" fmla="*/ 8 h 8"/>
                <a:gd name="T4" fmla="*/ 6 w 9"/>
                <a:gd name="T5" fmla="*/ 8 h 8"/>
                <a:gd name="T6" fmla="*/ 9 w 9"/>
                <a:gd name="T7" fmla="*/ 7 h 8"/>
                <a:gd name="T8" fmla="*/ 9 w 9"/>
                <a:gd name="T9" fmla="*/ 5 h 8"/>
                <a:gd name="T10" fmla="*/ 8 w 9"/>
                <a:gd name="T11" fmla="*/ 3 h 8"/>
                <a:gd name="T12" fmla="*/ 3 w 9"/>
                <a:gd name="T13" fmla="*/ 0 h 8"/>
                <a:gd name="T14" fmla="*/ 0 w 9"/>
                <a:gd name="T15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0" y="5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8"/>
                    <a:pt x="8" y="8"/>
                    <a:pt x="9" y="7"/>
                  </a:cubicBezTo>
                  <a:cubicBezTo>
                    <a:pt x="9" y="6"/>
                    <a:pt x="9" y="5"/>
                    <a:pt x="9" y="5"/>
                  </a:cubicBezTo>
                  <a:cubicBezTo>
                    <a:pt x="9" y="4"/>
                    <a:pt x="8" y="3"/>
                    <a:pt x="8" y="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1" y="3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72" name="Freeform 600"/>
            <p:cNvSpPr/>
            <p:nvPr/>
          </p:nvSpPr>
          <p:spPr bwMode="auto">
            <a:xfrm>
              <a:off x="6078538" y="3635376"/>
              <a:ext cx="33338" cy="30163"/>
            </a:xfrm>
            <a:custGeom>
              <a:avLst/>
              <a:gdLst>
                <a:gd name="T0" fmla="*/ 1 w 9"/>
                <a:gd name="T1" fmla="*/ 3 h 8"/>
                <a:gd name="T2" fmla="*/ 0 w 9"/>
                <a:gd name="T3" fmla="*/ 5 h 8"/>
                <a:gd name="T4" fmla="*/ 0 w 9"/>
                <a:gd name="T5" fmla="*/ 7 h 8"/>
                <a:gd name="T6" fmla="*/ 3 w 9"/>
                <a:gd name="T7" fmla="*/ 8 h 8"/>
                <a:gd name="T8" fmla="*/ 4 w 9"/>
                <a:gd name="T9" fmla="*/ 8 h 8"/>
                <a:gd name="T10" fmla="*/ 9 w 9"/>
                <a:gd name="T11" fmla="*/ 5 h 8"/>
                <a:gd name="T12" fmla="*/ 6 w 9"/>
                <a:gd name="T13" fmla="*/ 0 h 8"/>
                <a:gd name="T14" fmla="*/ 1 w 9"/>
                <a:gd name="T1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1" y="3"/>
                  </a:moveTo>
                  <a:cubicBezTo>
                    <a:pt x="1" y="3"/>
                    <a:pt x="0" y="4"/>
                    <a:pt x="0" y="5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1" y="8"/>
                    <a:pt x="2" y="8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3"/>
                    <a:pt x="7" y="2"/>
                    <a:pt x="6" y="0"/>
                  </a:cubicBezTo>
                  <a:lnTo>
                    <a:pt x="1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73" name="Freeform 601"/>
            <p:cNvSpPr/>
            <p:nvPr/>
          </p:nvSpPr>
          <p:spPr bwMode="auto">
            <a:xfrm>
              <a:off x="6292851" y="3692526"/>
              <a:ext cx="33338" cy="36513"/>
            </a:xfrm>
            <a:custGeom>
              <a:avLst/>
              <a:gdLst>
                <a:gd name="T0" fmla="*/ 6 w 9"/>
                <a:gd name="T1" fmla="*/ 0 h 10"/>
                <a:gd name="T2" fmla="*/ 0 w 9"/>
                <a:gd name="T3" fmla="*/ 3 h 10"/>
                <a:gd name="T4" fmla="*/ 3 w 9"/>
                <a:gd name="T5" fmla="*/ 8 h 10"/>
                <a:gd name="T6" fmla="*/ 6 w 9"/>
                <a:gd name="T7" fmla="*/ 10 h 10"/>
                <a:gd name="T8" fmla="*/ 7 w 9"/>
                <a:gd name="T9" fmla="*/ 9 h 10"/>
                <a:gd name="T10" fmla="*/ 9 w 9"/>
                <a:gd name="T11" fmla="*/ 5 h 10"/>
                <a:gd name="T12" fmla="*/ 6 w 9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0">
                  <a:moveTo>
                    <a:pt x="6" y="0"/>
                  </a:moveTo>
                  <a:cubicBezTo>
                    <a:pt x="4" y="1"/>
                    <a:pt x="2" y="2"/>
                    <a:pt x="0" y="3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9"/>
                    <a:pt x="5" y="10"/>
                    <a:pt x="6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9" y="9"/>
                    <a:pt x="9" y="7"/>
                    <a:pt x="9" y="5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74" name="Freeform 602"/>
            <p:cNvSpPr/>
            <p:nvPr/>
          </p:nvSpPr>
          <p:spPr bwMode="auto">
            <a:xfrm>
              <a:off x="6138863" y="3692526"/>
              <a:ext cx="33338" cy="36513"/>
            </a:xfrm>
            <a:custGeom>
              <a:avLst/>
              <a:gdLst>
                <a:gd name="T0" fmla="*/ 1 w 9"/>
                <a:gd name="T1" fmla="*/ 5 h 10"/>
                <a:gd name="T2" fmla="*/ 0 w 9"/>
                <a:gd name="T3" fmla="*/ 8 h 10"/>
                <a:gd name="T4" fmla="*/ 2 w 9"/>
                <a:gd name="T5" fmla="*/ 9 h 10"/>
                <a:gd name="T6" fmla="*/ 3 w 9"/>
                <a:gd name="T7" fmla="*/ 10 h 10"/>
                <a:gd name="T8" fmla="*/ 6 w 9"/>
                <a:gd name="T9" fmla="*/ 8 h 10"/>
                <a:gd name="T10" fmla="*/ 9 w 9"/>
                <a:gd name="T11" fmla="*/ 3 h 10"/>
                <a:gd name="T12" fmla="*/ 3 w 9"/>
                <a:gd name="T13" fmla="*/ 0 h 10"/>
                <a:gd name="T14" fmla="*/ 1 w 9"/>
                <a:gd name="T15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0">
                  <a:moveTo>
                    <a:pt x="1" y="5"/>
                  </a:moveTo>
                  <a:cubicBezTo>
                    <a:pt x="0" y="6"/>
                    <a:pt x="0" y="7"/>
                    <a:pt x="0" y="8"/>
                  </a:cubicBezTo>
                  <a:cubicBezTo>
                    <a:pt x="0" y="8"/>
                    <a:pt x="1" y="9"/>
                    <a:pt x="2" y="9"/>
                  </a:cubicBezTo>
                  <a:cubicBezTo>
                    <a:pt x="2" y="10"/>
                    <a:pt x="3" y="10"/>
                    <a:pt x="3" y="10"/>
                  </a:cubicBezTo>
                  <a:cubicBezTo>
                    <a:pt x="4" y="10"/>
                    <a:pt x="5" y="9"/>
                    <a:pt x="6" y="8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7" y="2"/>
                    <a:pt x="5" y="1"/>
                    <a:pt x="3" y="0"/>
                  </a:cubicBezTo>
                  <a:lnTo>
                    <a:pt x="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75" name="Oval 603"/>
            <p:cNvSpPr>
              <a:spLocks noChangeArrowheads="1"/>
            </p:cNvSpPr>
            <p:nvPr/>
          </p:nvSpPr>
          <p:spPr bwMode="auto">
            <a:xfrm>
              <a:off x="6213476" y="3552826"/>
              <a:ext cx="33338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76" name="Freeform 604"/>
            <p:cNvSpPr/>
            <p:nvPr/>
          </p:nvSpPr>
          <p:spPr bwMode="auto">
            <a:xfrm>
              <a:off x="6164263" y="3455988"/>
              <a:ext cx="82550" cy="96838"/>
            </a:xfrm>
            <a:custGeom>
              <a:avLst/>
              <a:gdLst>
                <a:gd name="T0" fmla="*/ 22 w 22"/>
                <a:gd name="T1" fmla="*/ 25 h 26"/>
                <a:gd name="T2" fmla="*/ 21 w 22"/>
                <a:gd name="T3" fmla="*/ 7 h 26"/>
                <a:gd name="T4" fmla="*/ 18 w 22"/>
                <a:gd name="T5" fmla="*/ 3 h 26"/>
                <a:gd name="T6" fmla="*/ 14 w 22"/>
                <a:gd name="T7" fmla="*/ 7 h 26"/>
                <a:gd name="T8" fmla="*/ 14 w 22"/>
                <a:gd name="T9" fmla="*/ 17 h 26"/>
                <a:gd name="T10" fmla="*/ 5 w 22"/>
                <a:gd name="T11" fmla="*/ 1 h 26"/>
                <a:gd name="T12" fmla="*/ 2 w 22"/>
                <a:gd name="T13" fmla="*/ 1 h 26"/>
                <a:gd name="T14" fmla="*/ 1 w 22"/>
                <a:gd name="T15" fmla="*/ 4 h 26"/>
                <a:gd name="T16" fmla="*/ 13 w 22"/>
                <a:gd name="T17" fmla="*/ 26 h 26"/>
                <a:gd name="T18" fmla="*/ 18 w 22"/>
                <a:gd name="T19" fmla="*/ 24 h 26"/>
                <a:gd name="T20" fmla="*/ 22 w 22"/>
                <a:gd name="T21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22" y="25"/>
                  </a:moveTo>
                  <a:cubicBezTo>
                    <a:pt x="21" y="7"/>
                    <a:pt x="21" y="7"/>
                    <a:pt x="21" y="7"/>
                  </a:cubicBezTo>
                  <a:cubicBezTo>
                    <a:pt x="21" y="5"/>
                    <a:pt x="20" y="3"/>
                    <a:pt x="18" y="3"/>
                  </a:cubicBezTo>
                  <a:cubicBezTo>
                    <a:pt x="15" y="3"/>
                    <a:pt x="14" y="5"/>
                    <a:pt x="14" y="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1" y="1"/>
                    <a:pt x="0" y="3"/>
                    <a:pt x="1" y="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4" y="24"/>
                    <a:pt x="16" y="24"/>
                    <a:pt x="18" y="24"/>
                  </a:cubicBezTo>
                  <a:cubicBezTo>
                    <a:pt x="19" y="24"/>
                    <a:pt x="21" y="24"/>
                    <a:pt x="2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</p:grpSp>
      <p:sp>
        <p:nvSpPr>
          <p:cNvPr id="78" name="TextBox 54"/>
          <p:cNvSpPr txBox="1"/>
          <p:nvPr/>
        </p:nvSpPr>
        <p:spPr>
          <a:xfrm>
            <a:off x="635000" y="3659505"/>
            <a:ext cx="1706880" cy="1477010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1600" b="1" dirty="0">
                <a:solidFill>
                  <a:srgbClr val="124062"/>
                </a:solidFill>
                <a:latin typeface="Bebas" pitchFamily="2" charset="0"/>
                <a:ea typeface="微软雅黑" panose="020B0503020204020204" charset="-122"/>
                <a:cs typeface="华文黑体" pitchFamily="2" charset="-122"/>
                <a:sym typeface="Bebas" pitchFamily="2" charset="0"/>
              </a:rPr>
              <a:t>线上品牌依托优势率先变革，未来将加速跑马圈地抢占市场</a:t>
            </a:r>
            <a:endParaRPr lang="zh-CN" altLang="en-US" sz="1600" b="1" dirty="0">
              <a:solidFill>
                <a:srgbClr val="124062"/>
              </a:solidFill>
              <a:latin typeface="Bebas" pitchFamily="2" charset="0"/>
              <a:ea typeface="微软雅黑" panose="020B0503020204020204" charset="-122"/>
              <a:cs typeface="华文黑体" pitchFamily="2" charset="-122"/>
              <a:sym typeface="Bebas" pitchFamily="2" charset="0"/>
            </a:endParaRPr>
          </a:p>
        </p:txBody>
      </p:sp>
      <p:sp>
        <p:nvSpPr>
          <p:cNvPr id="81" name="TextBox 76"/>
          <p:cNvSpPr txBox="1"/>
          <p:nvPr/>
        </p:nvSpPr>
        <p:spPr>
          <a:xfrm>
            <a:off x="2682240" y="4794250"/>
            <a:ext cx="1870075" cy="1107440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p>
            <a:pPr lvl="0" algn="ctr">
              <a:lnSpc>
                <a:spcPct val="150000"/>
              </a:lnSpc>
            </a:pPr>
            <a:r>
              <a:rPr lang="zh-CN" altLang="en-US" sz="1600" b="1" dirty="0">
                <a:solidFill>
                  <a:srgbClr val="124062"/>
                </a:solidFill>
                <a:latin typeface="Bebas" pitchFamily="2" charset="0"/>
                <a:ea typeface="微软雅黑" panose="020B0503020204020204" charset="-122"/>
                <a:cs typeface="华文黑体" pitchFamily="2" charset="-122"/>
                <a:sym typeface="Bebas" pitchFamily="2" charset="0"/>
              </a:rPr>
              <a:t>线下品牌积极跟进，未来机遇与挑战并存，唯创新不破</a:t>
            </a:r>
            <a:endParaRPr lang="zh-CN" altLang="en-US" sz="1600" b="1" dirty="0">
              <a:solidFill>
                <a:srgbClr val="124062"/>
              </a:solidFill>
              <a:latin typeface="Bebas" pitchFamily="2" charset="0"/>
              <a:ea typeface="微软雅黑" panose="020B0503020204020204" charset="-122"/>
              <a:cs typeface="华文黑体" pitchFamily="2" charset="-122"/>
              <a:sym typeface="Bebas" pitchFamily="2" charset="0"/>
            </a:endParaRPr>
          </a:p>
        </p:txBody>
      </p:sp>
      <p:sp>
        <p:nvSpPr>
          <p:cNvPr id="84" name="TextBox 96"/>
          <p:cNvSpPr txBox="1"/>
          <p:nvPr/>
        </p:nvSpPr>
        <p:spPr>
          <a:xfrm>
            <a:off x="5135245" y="4298950"/>
            <a:ext cx="1814195" cy="1846580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p>
            <a:pPr lvl="0" algn="ctr">
              <a:lnSpc>
                <a:spcPct val="150000"/>
              </a:lnSpc>
            </a:pPr>
            <a:r>
              <a:rPr lang="zh-CN" altLang="en-US" sz="16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华文黑体" pitchFamily="2" charset="-122"/>
                <a:sym typeface="Bebas" pitchFamily="2" charset="0"/>
              </a:rPr>
              <a:t>2018</a:t>
            </a:r>
            <a:r>
              <a:rPr lang="zh-CN" altLang="en-US" sz="1600" b="1" dirty="0">
                <a:solidFill>
                  <a:srgbClr val="124062"/>
                </a:solidFill>
                <a:latin typeface="Bebas" pitchFamily="2" charset="0"/>
                <a:ea typeface="微软雅黑" panose="020B0503020204020204" charset="-122"/>
                <a:cs typeface="华文黑体" pitchFamily="2" charset="-122"/>
                <a:sym typeface="Bebas" pitchFamily="2" charset="0"/>
              </a:rPr>
              <a:t>年无人零售的风口将会继续蔓延，技术和运营等方面的问题需要更多时间来改进</a:t>
            </a:r>
            <a:endParaRPr lang="zh-CN" altLang="en-US" sz="1600" b="1" dirty="0">
              <a:solidFill>
                <a:srgbClr val="124062"/>
              </a:solidFill>
              <a:latin typeface="Bebas" pitchFamily="2" charset="0"/>
              <a:ea typeface="微软雅黑" panose="020B0503020204020204" charset="-122"/>
              <a:cs typeface="华文黑体" pitchFamily="2" charset="-122"/>
              <a:sym typeface="Bebas" pitchFamily="2" charset="0"/>
            </a:endParaRPr>
          </a:p>
        </p:txBody>
      </p:sp>
      <p:sp>
        <p:nvSpPr>
          <p:cNvPr id="87" name="TextBox 116"/>
          <p:cNvSpPr txBox="1"/>
          <p:nvPr/>
        </p:nvSpPr>
        <p:spPr>
          <a:xfrm>
            <a:off x="7278370" y="3782695"/>
            <a:ext cx="1847215" cy="1846580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p>
            <a:pPr lvl="0" algn="ctr">
              <a:lnSpc>
                <a:spcPct val="150000"/>
              </a:lnSpc>
            </a:pPr>
            <a:r>
              <a:rPr lang="zh-CN" altLang="en-US" sz="1600" b="1" dirty="0">
                <a:solidFill>
                  <a:srgbClr val="124062"/>
                </a:solidFill>
                <a:latin typeface="Bebas" pitchFamily="2" charset="0"/>
                <a:ea typeface="微软雅黑" panose="020B0503020204020204" charset="-122"/>
                <a:cs typeface="华文黑体" pitchFamily="2" charset="-122"/>
                <a:sym typeface="Bebas" pitchFamily="2" charset="0"/>
              </a:rPr>
              <a:t>人工智能与物联网技术创造新零售价值，助力企业彻底实现“降本、提效、提体验”</a:t>
            </a:r>
            <a:endParaRPr lang="zh-CN" altLang="en-US" sz="1400" b="1" dirty="0">
              <a:solidFill>
                <a:srgbClr val="537285"/>
              </a:solidFill>
              <a:latin typeface="Bebas" pitchFamily="2" charset="0"/>
              <a:ea typeface="微软雅黑" panose="020B0503020204020204" charset="-122"/>
              <a:cs typeface="华文黑体" pitchFamily="2" charset="-122"/>
              <a:sym typeface="Bebas" pitchFamily="2" charset="0"/>
            </a:endParaRPr>
          </a:p>
        </p:txBody>
      </p:sp>
      <p:sp>
        <p:nvSpPr>
          <p:cNvPr id="90" name="TextBox 136"/>
          <p:cNvSpPr txBox="1"/>
          <p:nvPr/>
        </p:nvSpPr>
        <p:spPr>
          <a:xfrm>
            <a:off x="9398635" y="4668520"/>
            <a:ext cx="1925320" cy="1477010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p>
            <a:pPr lvl="0">
              <a:lnSpc>
                <a:spcPct val="150000"/>
              </a:lnSpc>
            </a:pPr>
            <a:r>
              <a:rPr lang="zh-CN" altLang="en-US" sz="1600" b="1" dirty="0">
                <a:solidFill>
                  <a:srgbClr val="124062"/>
                </a:solidFill>
                <a:latin typeface="Bebas" pitchFamily="2" charset="0"/>
                <a:ea typeface="微软雅黑" panose="020B0503020204020204" charset="-122"/>
                <a:cs typeface="华文黑体" pitchFamily="2" charset="-122"/>
                <a:sym typeface="Bebas" pitchFamily="2" charset="0"/>
              </a:rPr>
              <a:t>新零售将从偏重系统建设，过渡到用户体验和系统建设齐头并进的阶段</a:t>
            </a:r>
            <a:endParaRPr lang="zh-CN" altLang="en-US" sz="1600" b="1" dirty="0">
              <a:solidFill>
                <a:srgbClr val="124062"/>
              </a:solidFill>
              <a:latin typeface="Bebas" pitchFamily="2" charset="0"/>
              <a:ea typeface="微软雅黑" panose="020B0503020204020204" charset="-122"/>
              <a:cs typeface="华文黑体" pitchFamily="2" charset="-122"/>
              <a:sym typeface="Bebas" pitchFamily="2" charset="0"/>
            </a:endParaRPr>
          </a:p>
        </p:txBody>
      </p:sp>
      <p:grpSp>
        <p:nvGrpSpPr>
          <p:cNvPr id="92" name="组合 91"/>
          <p:cNvGrpSpPr/>
          <p:nvPr/>
        </p:nvGrpSpPr>
        <p:grpSpPr>
          <a:xfrm>
            <a:off x="10680826" y="2920188"/>
            <a:ext cx="272426" cy="345114"/>
            <a:chOff x="8950326" y="1212851"/>
            <a:chExt cx="636588" cy="80645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3" name="Freeform 605"/>
            <p:cNvSpPr/>
            <p:nvPr/>
          </p:nvSpPr>
          <p:spPr bwMode="auto">
            <a:xfrm>
              <a:off x="9040813" y="1787526"/>
              <a:ext cx="71438" cy="231775"/>
            </a:xfrm>
            <a:custGeom>
              <a:avLst/>
              <a:gdLst>
                <a:gd name="T0" fmla="*/ 0 w 19"/>
                <a:gd name="T1" fmla="*/ 0 h 62"/>
                <a:gd name="T2" fmla="*/ 2 w 19"/>
                <a:gd name="T3" fmla="*/ 62 h 62"/>
                <a:gd name="T4" fmla="*/ 19 w 19"/>
                <a:gd name="T5" fmla="*/ 62 h 62"/>
                <a:gd name="T6" fmla="*/ 19 w 19"/>
                <a:gd name="T7" fmla="*/ 0 h 62"/>
                <a:gd name="T8" fmla="*/ 0 w 19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62">
                  <a:moveTo>
                    <a:pt x="0" y="0"/>
                  </a:moveTo>
                  <a:cubicBezTo>
                    <a:pt x="2" y="62"/>
                    <a:pt x="2" y="62"/>
                    <a:pt x="2" y="62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19" y="41"/>
                    <a:pt x="19" y="0"/>
                    <a:pt x="19" y="0"/>
                  </a:cubicBezTo>
                  <a:cubicBezTo>
                    <a:pt x="19" y="0"/>
                    <a:pt x="7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94" name="Freeform 606"/>
            <p:cNvSpPr/>
            <p:nvPr/>
          </p:nvSpPr>
          <p:spPr bwMode="auto">
            <a:xfrm>
              <a:off x="9120188" y="1787526"/>
              <a:ext cx="36513" cy="231775"/>
            </a:xfrm>
            <a:custGeom>
              <a:avLst/>
              <a:gdLst>
                <a:gd name="T0" fmla="*/ 0 w 10"/>
                <a:gd name="T1" fmla="*/ 0 h 62"/>
                <a:gd name="T2" fmla="*/ 1 w 10"/>
                <a:gd name="T3" fmla="*/ 62 h 62"/>
                <a:gd name="T4" fmla="*/ 10 w 10"/>
                <a:gd name="T5" fmla="*/ 62 h 62"/>
                <a:gd name="T6" fmla="*/ 10 w 10"/>
                <a:gd name="T7" fmla="*/ 0 h 62"/>
                <a:gd name="T8" fmla="*/ 0 w 10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62">
                  <a:moveTo>
                    <a:pt x="0" y="0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41"/>
                    <a:pt x="10" y="0"/>
                    <a:pt x="10" y="0"/>
                  </a:cubicBezTo>
                  <a:cubicBezTo>
                    <a:pt x="10" y="0"/>
                    <a:pt x="4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95" name="Freeform 607"/>
            <p:cNvSpPr/>
            <p:nvPr/>
          </p:nvSpPr>
          <p:spPr bwMode="auto">
            <a:xfrm>
              <a:off x="9032876" y="1438276"/>
              <a:ext cx="106363" cy="120650"/>
            </a:xfrm>
            <a:custGeom>
              <a:avLst/>
              <a:gdLst>
                <a:gd name="T0" fmla="*/ 25 w 28"/>
                <a:gd name="T1" fmla="*/ 11 h 32"/>
                <a:gd name="T2" fmla="*/ 20 w 28"/>
                <a:gd name="T3" fmla="*/ 30 h 32"/>
                <a:gd name="T4" fmla="*/ 3 w 28"/>
                <a:gd name="T5" fmla="*/ 21 h 32"/>
                <a:gd name="T6" fmla="*/ 9 w 28"/>
                <a:gd name="T7" fmla="*/ 2 h 32"/>
                <a:gd name="T8" fmla="*/ 25 w 28"/>
                <a:gd name="T9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2">
                  <a:moveTo>
                    <a:pt x="25" y="11"/>
                  </a:moveTo>
                  <a:cubicBezTo>
                    <a:pt x="28" y="19"/>
                    <a:pt x="26" y="27"/>
                    <a:pt x="20" y="30"/>
                  </a:cubicBezTo>
                  <a:cubicBezTo>
                    <a:pt x="14" y="32"/>
                    <a:pt x="6" y="28"/>
                    <a:pt x="3" y="21"/>
                  </a:cubicBezTo>
                  <a:cubicBezTo>
                    <a:pt x="0" y="13"/>
                    <a:pt x="2" y="5"/>
                    <a:pt x="9" y="2"/>
                  </a:cubicBezTo>
                  <a:cubicBezTo>
                    <a:pt x="15" y="0"/>
                    <a:pt x="22" y="4"/>
                    <a:pt x="2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96" name="Rectangle 608"/>
            <p:cNvSpPr>
              <a:spLocks noChangeArrowheads="1"/>
            </p:cNvSpPr>
            <p:nvPr/>
          </p:nvSpPr>
          <p:spPr bwMode="auto">
            <a:xfrm>
              <a:off x="9112251" y="1708151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97" name="Freeform 609"/>
            <p:cNvSpPr/>
            <p:nvPr/>
          </p:nvSpPr>
          <p:spPr bwMode="auto">
            <a:xfrm>
              <a:off x="8950326" y="1449388"/>
              <a:ext cx="319088" cy="363538"/>
            </a:xfrm>
            <a:custGeom>
              <a:avLst/>
              <a:gdLst>
                <a:gd name="T0" fmla="*/ 69 w 85"/>
                <a:gd name="T1" fmla="*/ 0 h 97"/>
                <a:gd name="T2" fmla="*/ 63 w 85"/>
                <a:gd name="T3" fmla="*/ 23 h 97"/>
                <a:gd name="T4" fmla="*/ 46 w 85"/>
                <a:gd name="T5" fmla="*/ 28 h 97"/>
                <a:gd name="T6" fmla="*/ 45 w 85"/>
                <a:gd name="T7" fmla="*/ 28 h 97"/>
                <a:gd name="T8" fmla="*/ 49 w 85"/>
                <a:gd name="T9" fmla="*/ 33 h 97"/>
                <a:gd name="T10" fmla="*/ 45 w 85"/>
                <a:gd name="T11" fmla="*/ 37 h 97"/>
                <a:gd name="T12" fmla="*/ 48 w 85"/>
                <a:gd name="T13" fmla="*/ 42 h 97"/>
                <a:gd name="T14" fmla="*/ 43 w 85"/>
                <a:gd name="T15" fmla="*/ 69 h 97"/>
                <a:gd name="T16" fmla="*/ 43 w 85"/>
                <a:gd name="T17" fmla="*/ 69 h 97"/>
                <a:gd name="T18" fmla="*/ 43 w 85"/>
                <a:gd name="T19" fmla="*/ 69 h 97"/>
                <a:gd name="T20" fmla="*/ 43 w 85"/>
                <a:gd name="T21" fmla="*/ 69 h 97"/>
                <a:gd name="T22" fmla="*/ 43 w 85"/>
                <a:gd name="T23" fmla="*/ 69 h 97"/>
                <a:gd name="T24" fmla="*/ 33 w 85"/>
                <a:gd name="T25" fmla="*/ 43 h 97"/>
                <a:gd name="T26" fmla="*/ 34 w 85"/>
                <a:gd name="T27" fmla="*/ 38 h 97"/>
                <a:gd name="T28" fmla="*/ 30 w 85"/>
                <a:gd name="T29" fmla="*/ 35 h 97"/>
                <a:gd name="T30" fmla="*/ 33 w 85"/>
                <a:gd name="T31" fmla="*/ 30 h 97"/>
                <a:gd name="T32" fmla="*/ 22 w 85"/>
                <a:gd name="T33" fmla="*/ 32 h 97"/>
                <a:gd name="T34" fmla="*/ 19 w 85"/>
                <a:gd name="T35" fmla="*/ 36 h 97"/>
                <a:gd name="T36" fmla="*/ 6 w 85"/>
                <a:gd name="T37" fmla="*/ 63 h 97"/>
                <a:gd name="T38" fmla="*/ 0 w 85"/>
                <a:gd name="T39" fmla="*/ 94 h 97"/>
                <a:gd name="T40" fmla="*/ 17 w 85"/>
                <a:gd name="T41" fmla="*/ 97 h 97"/>
                <a:gd name="T42" fmla="*/ 20 w 85"/>
                <a:gd name="T43" fmla="*/ 69 h 97"/>
                <a:gd name="T44" fmla="*/ 21 w 85"/>
                <a:gd name="T45" fmla="*/ 66 h 97"/>
                <a:gd name="T46" fmla="*/ 23 w 85"/>
                <a:gd name="T47" fmla="*/ 95 h 97"/>
                <a:gd name="T48" fmla="*/ 23 w 85"/>
                <a:gd name="T49" fmla="*/ 96 h 97"/>
                <a:gd name="T50" fmla="*/ 58 w 85"/>
                <a:gd name="T51" fmla="*/ 93 h 97"/>
                <a:gd name="T52" fmla="*/ 58 w 85"/>
                <a:gd name="T53" fmla="*/ 93 h 97"/>
                <a:gd name="T54" fmla="*/ 53 w 85"/>
                <a:gd name="T55" fmla="*/ 41 h 97"/>
                <a:gd name="T56" fmla="*/ 62 w 85"/>
                <a:gd name="T57" fmla="*/ 39 h 97"/>
                <a:gd name="T58" fmla="*/ 71 w 85"/>
                <a:gd name="T59" fmla="*/ 37 h 97"/>
                <a:gd name="T60" fmla="*/ 72 w 85"/>
                <a:gd name="T61" fmla="*/ 37 h 97"/>
                <a:gd name="T62" fmla="*/ 77 w 85"/>
                <a:gd name="T63" fmla="*/ 31 h 97"/>
                <a:gd name="T64" fmla="*/ 77 w 85"/>
                <a:gd name="T65" fmla="*/ 31 h 97"/>
                <a:gd name="T66" fmla="*/ 77 w 85"/>
                <a:gd name="T67" fmla="*/ 31 h 97"/>
                <a:gd name="T68" fmla="*/ 77 w 85"/>
                <a:gd name="T69" fmla="*/ 31 h 97"/>
                <a:gd name="T70" fmla="*/ 77 w 85"/>
                <a:gd name="T71" fmla="*/ 30 h 97"/>
                <a:gd name="T72" fmla="*/ 78 w 85"/>
                <a:gd name="T73" fmla="*/ 29 h 97"/>
                <a:gd name="T74" fmla="*/ 85 w 85"/>
                <a:gd name="T75" fmla="*/ 4 h 97"/>
                <a:gd name="T76" fmla="*/ 69 w 85"/>
                <a:gd name="T7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" h="97">
                  <a:moveTo>
                    <a:pt x="69" y="0"/>
                  </a:moveTo>
                  <a:cubicBezTo>
                    <a:pt x="63" y="23"/>
                    <a:pt x="63" y="23"/>
                    <a:pt x="63" y="23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5" y="28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1" y="31"/>
                    <a:pt x="23" y="32"/>
                    <a:pt x="22" y="32"/>
                  </a:cubicBezTo>
                  <a:cubicBezTo>
                    <a:pt x="21" y="32"/>
                    <a:pt x="20" y="35"/>
                    <a:pt x="19" y="36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3" y="77"/>
                    <a:pt x="2" y="84"/>
                    <a:pt x="0" y="94"/>
                  </a:cubicBezTo>
                  <a:cubicBezTo>
                    <a:pt x="6" y="95"/>
                    <a:pt x="12" y="96"/>
                    <a:pt x="17" y="97"/>
                  </a:cubicBezTo>
                  <a:cubicBezTo>
                    <a:pt x="18" y="88"/>
                    <a:pt x="20" y="74"/>
                    <a:pt x="20" y="69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2" y="76"/>
                    <a:pt x="23" y="86"/>
                    <a:pt x="23" y="95"/>
                  </a:cubicBezTo>
                  <a:cubicBezTo>
                    <a:pt x="23" y="96"/>
                    <a:pt x="23" y="96"/>
                    <a:pt x="23" y="96"/>
                  </a:cubicBezTo>
                  <a:cubicBezTo>
                    <a:pt x="35" y="95"/>
                    <a:pt x="46" y="94"/>
                    <a:pt x="58" y="93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7" y="75"/>
                    <a:pt x="55" y="58"/>
                    <a:pt x="53" y="41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77" y="31"/>
                    <a:pt x="77" y="31"/>
                    <a:pt x="77" y="31"/>
                  </a:cubicBezTo>
                  <a:cubicBezTo>
                    <a:pt x="77" y="31"/>
                    <a:pt x="77" y="31"/>
                    <a:pt x="77" y="31"/>
                  </a:cubicBezTo>
                  <a:cubicBezTo>
                    <a:pt x="77" y="31"/>
                    <a:pt x="77" y="31"/>
                    <a:pt x="77" y="31"/>
                  </a:cubicBezTo>
                  <a:cubicBezTo>
                    <a:pt x="77" y="31"/>
                    <a:pt x="77" y="31"/>
                    <a:pt x="77" y="31"/>
                  </a:cubicBezTo>
                  <a:cubicBezTo>
                    <a:pt x="77" y="30"/>
                    <a:pt x="77" y="30"/>
                    <a:pt x="77" y="30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0" y="3"/>
                    <a:pt x="74" y="1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98" name="Freeform 610"/>
            <p:cNvSpPr/>
            <p:nvPr/>
          </p:nvSpPr>
          <p:spPr bwMode="auto">
            <a:xfrm>
              <a:off x="9090026" y="1558926"/>
              <a:ext cx="19050" cy="33338"/>
            </a:xfrm>
            <a:custGeom>
              <a:avLst/>
              <a:gdLst>
                <a:gd name="T0" fmla="*/ 9 w 12"/>
                <a:gd name="T1" fmla="*/ 0 h 21"/>
                <a:gd name="T2" fmla="*/ 12 w 12"/>
                <a:gd name="T3" fmla="*/ 11 h 21"/>
                <a:gd name="T4" fmla="*/ 7 w 12"/>
                <a:gd name="T5" fmla="*/ 21 h 21"/>
                <a:gd name="T6" fmla="*/ 0 w 12"/>
                <a:gd name="T7" fmla="*/ 14 h 21"/>
                <a:gd name="T8" fmla="*/ 2 w 12"/>
                <a:gd name="T9" fmla="*/ 0 h 21"/>
                <a:gd name="T10" fmla="*/ 9 w 12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1">
                  <a:moveTo>
                    <a:pt x="9" y="0"/>
                  </a:moveTo>
                  <a:lnTo>
                    <a:pt x="12" y="11"/>
                  </a:lnTo>
                  <a:lnTo>
                    <a:pt x="7" y="21"/>
                  </a:lnTo>
                  <a:lnTo>
                    <a:pt x="0" y="14"/>
                  </a:lnTo>
                  <a:lnTo>
                    <a:pt x="2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99" name="Freeform 611"/>
            <p:cNvSpPr/>
            <p:nvPr/>
          </p:nvSpPr>
          <p:spPr bwMode="auto">
            <a:xfrm>
              <a:off x="9093201" y="1581151"/>
              <a:ext cx="30163" cy="138113"/>
            </a:xfrm>
            <a:custGeom>
              <a:avLst/>
              <a:gdLst>
                <a:gd name="T0" fmla="*/ 10 w 19"/>
                <a:gd name="T1" fmla="*/ 0 h 87"/>
                <a:gd name="T2" fmla="*/ 19 w 19"/>
                <a:gd name="T3" fmla="*/ 80 h 87"/>
                <a:gd name="T4" fmla="*/ 12 w 19"/>
                <a:gd name="T5" fmla="*/ 87 h 87"/>
                <a:gd name="T6" fmla="*/ 5 w 19"/>
                <a:gd name="T7" fmla="*/ 80 h 87"/>
                <a:gd name="T8" fmla="*/ 0 w 19"/>
                <a:gd name="T9" fmla="*/ 0 h 87"/>
                <a:gd name="T10" fmla="*/ 10 w 19"/>
                <a:gd name="T1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87">
                  <a:moveTo>
                    <a:pt x="10" y="0"/>
                  </a:moveTo>
                  <a:lnTo>
                    <a:pt x="19" y="80"/>
                  </a:lnTo>
                  <a:lnTo>
                    <a:pt x="12" y="87"/>
                  </a:lnTo>
                  <a:lnTo>
                    <a:pt x="5" y="80"/>
                  </a:lnTo>
                  <a:lnTo>
                    <a:pt x="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00" name="Freeform 612"/>
            <p:cNvSpPr/>
            <p:nvPr/>
          </p:nvSpPr>
          <p:spPr bwMode="auto">
            <a:xfrm>
              <a:off x="9434513" y="1787526"/>
              <a:ext cx="71438" cy="231775"/>
            </a:xfrm>
            <a:custGeom>
              <a:avLst/>
              <a:gdLst>
                <a:gd name="T0" fmla="*/ 0 w 19"/>
                <a:gd name="T1" fmla="*/ 0 h 62"/>
                <a:gd name="T2" fmla="*/ 2 w 19"/>
                <a:gd name="T3" fmla="*/ 62 h 62"/>
                <a:gd name="T4" fmla="*/ 19 w 19"/>
                <a:gd name="T5" fmla="*/ 62 h 62"/>
                <a:gd name="T6" fmla="*/ 19 w 19"/>
                <a:gd name="T7" fmla="*/ 0 h 62"/>
                <a:gd name="T8" fmla="*/ 0 w 19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62">
                  <a:moveTo>
                    <a:pt x="0" y="0"/>
                  </a:moveTo>
                  <a:cubicBezTo>
                    <a:pt x="2" y="62"/>
                    <a:pt x="2" y="62"/>
                    <a:pt x="2" y="62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19" y="41"/>
                    <a:pt x="19" y="0"/>
                    <a:pt x="19" y="0"/>
                  </a:cubicBezTo>
                  <a:cubicBezTo>
                    <a:pt x="19" y="0"/>
                    <a:pt x="7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01" name="Freeform 613"/>
            <p:cNvSpPr/>
            <p:nvPr/>
          </p:nvSpPr>
          <p:spPr bwMode="auto">
            <a:xfrm>
              <a:off x="9390063" y="1787526"/>
              <a:ext cx="36513" cy="231775"/>
            </a:xfrm>
            <a:custGeom>
              <a:avLst/>
              <a:gdLst>
                <a:gd name="T0" fmla="*/ 0 w 10"/>
                <a:gd name="T1" fmla="*/ 0 h 62"/>
                <a:gd name="T2" fmla="*/ 1 w 10"/>
                <a:gd name="T3" fmla="*/ 62 h 62"/>
                <a:gd name="T4" fmla="*/ 10 w 10"/>
                <a:gd name="T5" fmla="*/ 62 h 62"/>
                <a:gd name="T6" fmla="*/ 10 w 10"/>
                <a:gd name="T7" fmla="*/ 0 h 62"/>
                <a:gd name="T8" fmla="*/ 0 w 10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62">
                  <a:moveTo>
                    <a:pt x="0" y="0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41"/>
                    <a:pt x="10" y="0"/>
                    <a:pt x="10" y="0"/>
                  </a:cubicBezTo>
                  <a:cubicBezTo>
                    <a:pt x="10" y="0"/>
                    <a:pt x="4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02" name="Freeform 614"/>
            <p:cNvSpPr/>
            <p:nvPr/>
          </p:nvSpPr>
          <p:spPr bwMode="auto">
            <a:xfrm>
              <a:off x="9409113" y="1438276"/>
              <a:ext cx="104775" cy="120650"/>
            </a:xfrm>
            <a:custGeom>
              <a:avLst/>
              <a:gdLst>
                <a:gd name="T0" fmla="*/ 3 w 28"/>
                <a:gd name="T1" fmla="*/ 11 h 32"/>
                <a:gd name="T2" fmla="*/ 8 w 28"/>
                <a:gd name="T3" fmla="*/ 30 h 32"/>
                <a:gd name="T4" fmla="*/ 25 w 28"/>
                <a:gd name="T5" fmla="*/ 21 h 32"/>
                <a:gd name="T6" fmla="*/ 20 w 28"/>
                <a:gd name="T7" fmla="*/ 2 h 32"/>
                <a:gd name="T8" fmla="*/ 3 w 28"/>
                <a:gd name="T9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2">
                  <a:moveTo>
                    <a:pt x="3" y="11"/>
                  </a:moveTo>
                  <a:cubicBezTo>
                    <a:pt x="0" y="19"/>
                    <a:pt x="2" y="27"/>
                    <a:pt x="8" y="30"/>
                  </a:cubicBezTo>
                  <a:cubicBezTo>
                    <a:pt x="14" y="32"/>
                    <a:pt x="22" y="28"/>
                    <a:pt x="25" y="21"/>
                  </a:cubicBezTo>
                  <a:cubicBezTo>
                    <a:pt x="28" y="13"/>
                    <a:pt x="26" y="5"/>
                    <a:pt x="20" y="2"/>
                  </a:cubicBezTo>
                  <a:cubicBezTo>
                    <a:pt x="14" y="0"/>
                    <a:pt x="6" y="4"/>
                    <a:pt x="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03" name="Rectangle 615"/>
            <p:cNvSpPr>
              <a:spLocks noChangeArrowheads="1"/>
            </p:cNvSpPr>
            <p:nvPr/>
          </p:nvSpPr>
          <p:spPr bwMode="auto">
            <a:xfrm>
              <a:off x="9585326" y="1670051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04" name="Rectangle 616"/>
            <p:cNvSpPr>
              <a:spLocks noChangeArrowheads="1"/>
            </p:cNvSpPr>
            <p:nvPr/>
          </p:nvSpPr>
          <p:spPr bwMode="auto">
            <a:xfrm>
              <a:off x="9434513" y="1708151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05" name="Freeform 617"/>
            <p:cNvSpPr>
              <a:spLocks noEditPoints="1"/>
            </p:cNvSpPr>
            <p:nvPr/>
          </p:nvSpPr>
          <p:spPr bwMode="auto">
            <a:xfrm>
              <a:off x="9255126" y="1441451"/>
              <a:ext cx="330200" cy="371475"/>
            </a:xfrm>
            <a:custGeom>
              <a:avLst/>
              <a:gdLst>
                <a:gd name="T0" fmla="*/ 88 w 88"/>
                <a:gd name="T1" fmla="*/ 62 h 99"/>
                <a:gd name="T2" fmla="*/ 86 w 88"/>
                <a:gd name="T3" fmla="*/ 60 h 99"/>
                <a:gd name="T4" fmla="*/ 84 w 88"/>
                <a:gd name="T5" fmla="*/ 57 h 99"/>
                <a:gd name="T6" fmla="*/ 80 w 88"/>
                <a:gd name="T7" fmla="*/ 50 h 99"/>
                <a:gd name="T8" fmla="*/ 72 w 88"/>
                <a:gd name="T9" fmla="*/ 37 h 99"/>
                <a:gd name="T10" fmla="*/ 70 w 88"/>
                <a:gd name="T11" fmla="*/ 35 h 99"/>
                <a:gd name="T12" fmla="*/ 69 w 88"/>
                <a:gd name="T13" fmla="*/ 34 h 99"/>
                <a:gd name="T14" fmla="*/ 69 w 88"/>
                <a:gd name="T15" fmla="*/ 34 h 99"/>
                <a:gd name="T16" fmla="*/ 57 w 88"/>
                <a:gd name="T17" fmla="*/ 32 h 99"/>
                <a:gd name="T18" fmla="*/ 59 w 88"/>
                <a:gd name="T19" fmla="*/ 37 h 99"/>
                <a:gd name="T20" fmla="*/ 55 w 88"/>
                <a:gd name="T21" fmla="*/ 40 h 99"/>
                <a:gd name="T22" fmla="*/ 57 w 88"/>
                <a:gd name="T23" fmla="*/ 45 h 99"/>
                <a:gd name="T24" fmla="*/ 48 w 88"/>
                <a:gd name="T25" fmla="*/ 71 h 99"/>
                <a:gd name="T26" fmla="*/ 48 w 88"/>
                <a:gd name="T27" fmla="*/ 71 h 99"/>
                <a:gd name="T28" fmla="*/ 48 w 88"/>
                <a:gd name="T29" fmla="*/ 71 h 99"/>
                <a:gd name="T30" fmla="*/ 48 w 88"/>
                <a:gd name="T31" fmla="*/ 71 h 99"/>
                <a:gd name="T32" fmla="*/ 48 w 88"/>
                <a:gd name="T33" fmla="*/ 71 h 99"/>
                <a:gd name="T34" fmla="*/ 43 w 88"/>
                <a:gd name="T35" fmla="*/ 44 h 99"/>
                <a:gd name="T36" fmla="*/ 45 w 88"/>
                <a:gd name="T37" fmla="*/ 39 h 99"/>
                <a:gd name="T38" fmla="*/ 42 w 88"/>
                <a:gd name="T39" fmla="*/ 36 h 99"/>
                <a:gd name="T40" fmla="*/ 45 w 88"/>
                <a:gd name="T41" fmla="*/ 32 h 99"/>
                <a:gd name="T42" fmla="*/ 45 w 88"/>
                <a:gd name="T43" fmla="*/ 32 h 99"/>
                <a:gd name="T44" fmla="*/ 43 w 88"/>
                <a:gd name="T45" fmla="*/ 32 h 99"/>
                <a:gd name="T46" fmla="*/ 29 w 88"/>
                <a:gd name="T47" fmla="*/ 25 h 99"/>
                <a:gd name="T48" fmla="*/ 14 w 88"/>
                <a:gd name="T49" fmla="*/ 0 h 99"/>
                <a:gd name="T50" fmla="*/ 0 w 88"/>
                <a:gd name="T51" fmla="*/ 10 h 99"/>
                <a:gd name="T52" fmla="*/ 16 w 88"/>
                <a:gd name="T53" fmla="*/ 33 h 99"/>
                <a:gd name="T54" fmla="*/ 38 w 88"/>
                <a:gd name="T55" fmla="*/ 45 h 99"/>
                <a:gd name="T56" fmla="*/ 33 w 88"/>
                <a:gd name="T57" fmla="*/ 95 h 99"/>
                <a:gd name="T58" fmla="*/ 33 w 88"/>
                <a:gd name="T59" fmla="*/ 95 h 99"/>
                <a:gd name="T60" fmla="*/ 68 w 88"/>
                <a:gd name="T61" fmla="*/ 98 h 99"/>
                <a:gd name="T62" fmla="*/ 68 w 88"/>
                <a:gd name="T63" fmla="*/ 97 h 99"/>
                <a:gd name="T64" fmla="*/ 68 w 88"/>
                <a:gd name="T65" fmla="*/ 96 h 99"/>
                <a:gd name="T66" fmla="*/ 74 w 88"/>
                <a:gd name="T67" fmla="*/ 99 h 99"/>
                <a:gd name="T68" fmla="*/ 87 w 88"/>
                <a:gd name="T69" fmla="*/ 71 h 99"/>
                <a:gd name="T70" fmla="*/ 88 w 88"/>
                <a:gd name="T71" fmla="*/ 70 h 99"/>
                <a:gd name="T72" fmla="*/ 88 w 88"/>
                <a:gd name="T73" fmla="*/ 70 h 99"/>
                <a:gd name="T74" fmla="*/ 88 w 88"/>
                <a:gd name="T75" fmla="*/ 70 h 99"/>
                <a:gd name="T76" fmla="*/ 88 w 88"/>
                <a:gd name="T77" fmla="*/ 70 h 99"/>
                <a:gd name="T78" fmla="*/ 88 w 88"/>
                <a:gd name="T79" fmla="*/ 70 h 99"/>
                <a:gd name="T80" fmla="*/ 88 w 88"/>
                <a:gd name="T81" fmla="*/ 62 h 99"/>
                <a:gd name="T82" fmla="*/ 70 w 88"/>
                <a:gd name="T83" fmla="*/ 71 h 99"/>
                <a:gd name="T84" fmla="*/ 70 w 88"/>
                <a:gd name="T85" fmla="*/ 62 h 99"/>
                <a:gd name="T86" fmla="*/ 71 w 88"/>
                <a:gd name="T87" fmla="*/ 64 h 99"/>
                <a:gd name="T88" fmla="*/ 72 w 88"/>
                <a:gd name="T89" fmla="*/ 66 h 99"/>
                <a:gd name="T90" fmla="*/ 70 w 88"/>
                <a:gd name="T91" fmla="*/ 7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" h="99">
                  <a:moveTo>
                    <a:pt x="88" y="62"/>
                  </a:moveTo>
                  <a:cubicBezTo>
                    <a:pt x="86" y="60"/>
                    <a:pt x="86" y="60"/>
                    <a:pt x="86" y="60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0" y="50"/>
                    <a:pt x="80" y="50"/>
                    <a:pt x="80" y="50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72" y="36"/>
                    <a:pt x="71" y="35"/>
                    <a:pt x="70" y="35"/>
                  </a:cubicBezTo>
                  <a:cubicBezTo>
                    <a:pt x="70" y="34"/>
                    <a:pt x="69" y="34"/>
                    <a:pt x="69" y="34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68" y="34"/>
                    <a:pt x="63" y="33"/>
                    <a:pt x="57" y="32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4" y="32"/>
                    <a:pt x="43" y="32"/>
                  </a:cubicBezTo>
                  <a:cubicBezTo>
                    <a:pt x="37" y="29"/>
                    <a:pt x="29" y="25"/>
                    <a:pt x="29" y="2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9" y="3"/>
                    <a:pt x="4" y="6"/>
                    <a:pt x="0" y="10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6" y="41"/>
                    <a:pt x="32" y="42"/>
                    <a:pt x="38" y="45"/>
                  </a:cubicBezTo>
                  <a:cubicBezTo>
                    <a:pt x="36" y="61"/>
                    <a:pt x="35" y="78"/>
                    <a:pt x="33" y="95"/>
                  </a:cubicBezTo>
                  <a:cubicBezTo>
                    <a:pt x="33" y="95"/>
                    <a:pt x="33" y="95"/>
                    <a:pt x="33" y="95"/>
                  </a:cubicBezTo>
                  <a:cubicBezTo>
                    <a:pt x="45" y="96"/>
                    <a:pt x="56" y="97"/>
                    <a:pt x="68" y="98"/>
                  </a:cubicBezTo>
                  <a:cubicBezTo>
                    <a:pt x="68" y="98"/>
                    <a:pt x="68" y="98"/>
                    <a:pt x="68" y="97"/>
                  </a:cubicBezTo>
                  <a:cubicBezTo>
                    <a:pt x="68" y="97"/>
                    <a:pt x="68" y="96"/>
                    <a:pt x="68" y="96"/>
                  </a:cubicBezTo>
                  <a:cubicBezTo>
                    <a:pt x="70" y="97"/>
                    <a:pt x="72" y="98"/>
                    <a:pt x="74" y="99"/>
                  </a:cubicBezTo>
                  <a:cubicBezTo>
                    <a:pt x="87" y="71"/>
                    <a:pt x="87" y="71"/>
                    <a:pt x="87" y="71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88" y="71"/>
                    <a:pt x="88" y="62"/>
                    <a:pt x="88" y="62"/>
                  </a:cubicBezTo>
                  <a:close/>
                  <a:moveTo>
                    <a:pt x="70" y="71"/>
                  </a:moveTo>
                  <a:cubicBezTo>
                    <a:pt x="70" y="68"/>
                    <a:pt x="70" y="65"/>
                    <a:pt x="70" y="62"/>
                  </a:cubicBezTo>
                  <a:cubicBezTo>
                    <a:pt x="71" y="64"/>
                    <a:pt x="71" y="64"/>
                    <a:pt x="71" y="64"/>
                  </a:cubicBezTo>
                  <a:cubicBezTo>
                    <a:pt x="72" y="66"/>
                    <a:pt x="72" y="66"/>
                    <a:pt x="72" y="66"/>
                  </a:cubicBezTo>
                  <a:lnTo>
                    <a:pt x="70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06" name="Freeform 618"/>
            <p:cNvSpPr/>
            <p:nvPr/>
          </p:nvSpPr>
          <p:spPr bwMode="auto">
            <a:xfrm>
              <a:off x="9434513" y="1562101"/>
              <a:ext cx="19050" cy="33338"/>
            </a:xfrm>
            <a:custGeom>
              <a:avLst/>
              <a:gdLst>
                <a:gd name="T0" fmla="*/ 5 w 12"/>
                <a:gd name="T1" fmla="*/ 0 h 21"/>
                <a:gd name="T2" fmla="*/ 0 w 12"/>
                <a:gd name="T3" fmla="*/ 12 h 21"/>
                <a:gd name="T4" fmla="*/ 5 w 12"/>
                <a:gd name="T5" fmla="*/ 21 h 21"/>
                <a:gd name="T6" fmla="*/ 12 w 12"/>
                <a:gd name="T7" fmla="*/ 12 h 21"/>
                <a:gd name="T8" fmla="*/ 12 w 12"/>
                <a:gd name="T9" fmla="*/ 0 h 21"/>
                <a:gd name="T10" fmla="*/ 5 w 12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1">
                  <a:moveTo>
                    <a:pt x="5" y="0"/>
                  </a:moveTo>
                  <a:lnTo>
                    <a:pt x="0" y="12"/>
                  </a:lnTo>
                  <a:lnTo>
                    <a:pt x="5" y="21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07" name="Freeform 619"/>
            <p:cNvSpPr/>
            <p:nvPr/>
          </p:nvSpPr>
          <p:spPr bwMode="auto">
            <a:xfrm>
              <a:off x="9423401" y="1584326"/>
              <a:ext cx="26988" cy="134938"/>
            </a:xfrm>
            <a:custGeom>
              <a:avLst/>
              <a:gdLst>
                <a:gd name="T0" fmla="*/ 9 w 17"/>
                <a:gd name="T1" fmla="*/ 0 h 85"/>
                <a:gd name="T2" fmla="*/ 0 w 17"/>
                <a:gd name="T3" fmla="*/ 78 h 85"/>
                <a:gd name="T4" fmla="*/ 7 w 17"/>
                <a:gd name="T5" fmla="*/ 85 h 85"/>
                <a:gd name="T6" fmla="*/ 12 w 17"/>
                <a:gd name="T7" fmla="*/ 78 h 85"/>
                <a:gd name="T8" fmla="*/ 17 w 17"/>
                <a:gd name="T9" fmla="*/ 0 h 85"/>
                <a:gd name="T10" fmla="*/ 9 w 17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85">
                  <a:moveTo>
                    <a:pt x="9" y="0"/>
                  </a:moveTo>
                  <a:lnTo>
                    <a:pt x="0" y="78"/>
                  </a:lnTo>
                  <a:lnTo>
                    <a:pt x="7" y="85"/>
                  </a:lnTo>
                  <a:lnTo>
                    <a:pt x="12" y="78"/>
                  </a:lnTo>
                  <a:lnTo>
                    <a:pt x="17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08" name="Freeform 620"/>
            <p:cNvSpPr/>
            <p:nvPr/>
          </p:nvSpPr>
          <p:spPr bwMode="auto">
            <a:xfrm>
              <a:off x="9153526" y="1212851"/>
              <a:ext cx="220663" cy="192088"/>
            </a:xfrm>
            <a:custGeom>
              <a:avLst/>
              <a:gdLst>
                <a:gd name="T0" fmla="*/ 32 w 59"/>
                <a:gd name="T1" fmla="*/ 0 h 51"/>
                <a:gd name="T2" fmla="*/ 28 w 59"/>
                <a:gd name="T3" fmla="*/ 0 h 51"/>
                <a:gd name="T4" fmla="*/ 5 w 59"/>
                <a:gd name="T5" fmla="*/ 0 h 51"/>
                <a:gd name="T6" fmla="*/ 16 w 59"/>
                <a:gd name="T7" fmla="*/ 39 h 51"/>
                <a:gd name="T8" fmla="*/ 26 w 59"/>
                <a:gd name="T9" fmla="*/ 46 h 51"/>
                <a:gd name="T10" fmla="*/ 27 w 59"/>
                <a:gd name="T11" fmla="*/ 51 h 51"/>
                <a:gd name="T12" fmla="*/ 30 w 59"/>
                <a:gd name="T13" fmla="*/ 49 h 51"/>
                <a:gd name="T14" fmla="*/ 33 w 59"/>
                <a:gd name="T15" fmla="*/ 51 h 51"/>
                <a:gd name="T16" fmla="*/ 33 w 59"/>
                <a:gd name="T17" fmla="*/ 46 h 51"/>
                <a:gd name="T18" fmla="*/ 44 w 59"/>
                <a:gd name="T19" fmla="*/ 39 h 51"/>
                <a:gd name="T20" fmla="*/ 55 w 59"/>
                <a:gd name="T21" fmla="*/ 0 h 51"/>
                <a:gd name="T22" fmla="*/ 32 w 59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1">
                  <a:moveTo>
                    <a:pt x="32" y="0"/>
                  </a:moveTo>
                  <a:cubicBezTo>
                    <a:pt x="30" y="0"/>
                    <a:pt x="29" y="0"/>
                    <a:pt x="28" y="0"/>
                  </a:cubicBezTo>
                  <a:cubicBezTo>
                    <a:pt x="20" y="0"/>
                    <a:pt x="12" y="0"/>
                    <a:pt x="5" y="0"/>
                  </a:cubicBezTo>
                  <a:cubicBezTo>
                    <a:pt x="6" y="0"/>
                    <a:pt x="0" y="31"/>
                    <a:pt x="16" y="39"/>
                  </a:cubicBezTo>
                  <a:cubicBezTo>
                    <a:pt x="23" y="42"/>
                    <a:pt x="26" y="44"/>
                    <a:pt x="26" y="46"/>
                  </a:cubicBezTo>
                  <a:cubicBezTo>
                    <a:pt x="27" y="50"/>
                    <a:pt x="27" y="51"/>
                    <a:pt x="27" y="51"/>
                  </a:cubicBezTo>
                  <a:cubicBezTo>
                    <a:pt x="28" y="50"/>
                    <a:pt x="29" y="50"/>
                    <a:pt x="30" y="49"/>
                  </a:cubicBezTo>
                  <a:cubicBezTo>
                    <a:pt x="31" y="50"/>
                    <a:pt x="32" y="50"/>
                    <a:pt x="33" y="51"/>
                  </a:cubicBezTo>
                  <a:cubicBezTo>
                    <a:pt x="33" y="51"/>
                    <a:pt x="33" y="50"/>
                    <a:pt x="33" y="46"/>
                  </a:cubicBezTo>
                  <a:cubicBezTo>
                    <a:pt x="34" y="44"/>
                    <a:pt x="37" y="42"/>
                    <a:pt x="44" y="39"/>
                  </a:cubicBezTo>
                  <a:cubicBezTo>
                    <a:pt x="59" y="31"/>
                    <a:pt x="53" y="0"/>
                    <a:pt x="55" y="0"/>
                  </a:cubicBezTo>
                  <a:cubicBezTo>
                    <a:pt x="47" y="0"/>
                    <a:pt x="39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09" name="Freeform 621"/>
            <p:cNvSpPr/>
            <p:nvPr/>
          </p:nvSpPr>
          <p:spPr bwMode="auto">
            <a:xfrm>
              <a:off x="9186863" y="1358901"/>
              <a:ext cx="153988" cy="106363"/>
            </a:xfrm>
            <a:custGeom>
              <a:avLst/>
              <a:gdLst>
                <a:gd name="T0" fmla="*/ 38 w 41"/>
                <a:gd name="T1" fmla="*/ 24 h 28"/>
                <a:gd name="T2" fmla="*/ 31 w 41"/>
                <a:gd name="T3" fmla="*/ 20 h 28"/>
                <a:gd name="T4" fmla="*/ 26 w 41"/>
                <a:gd name="T5" fmla="*/ 14 h 28"/>
                <a:gd name="T6" fmla="*/ 25 w 41"/>
                <a:gd name="T7" fmla="*/ 0 h 28"/>
                <a:gd name="T8" fmla="*/ 21 w 41"/>
                <a:gd name="T9" fmla="*/ 2 h 28"/>
                <a:gd name="T10" fmla="*/ 17 w 41"/>
                <a:gd name="T11" fmla="*/ 0 h 28"/>
                <a:gd name="T12" fmla="*/ 16 w 41"/>
                <a:gd name="T13" fmla="*/ 14 h 28"/>
                <a:gd name="T14" fmla="*/ 11 w 41"/>
                <a:gd name="T15" fmla="*/ 20 h 28"/>
                <a:gd name="T16" fmla="*/ 3 w 41"/>
                <a:gd name="T17" fmla="*/ 24 h 28"/>
                <a:gd name="T18" fmla="*/ 0 w 41"/>
                <a:gd name="T19" fmla="*/ 26 h 28"/>
                <a:gd name="T20" fmla="*/ 41 w 41"/>
                <a:gd name="T21" fmla="*/ 26 h 28"/>
                <a:gd name="T22" fmla="*/ 38 w 41"/>
                <a:gd name="T23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28">
                  <a:moveTo>
                    <a:pt x="38" y="24"/>
                  </a:moveTo>
                  <a:cubicBezTo>
                    <a:pt x="35" y="23"/>
                    <a:pt x="31" y="21"/>
                    <a:pt x="31" y="20"/>
                  </a:cubicBezTo>
                  <a:cubicBezTo>
                    <a:pt x="31" y="18"/>
                    <a:pt x="27" y="17"/>
                    <a:pt x="26" y="14"/>
                  </a:cubicBezTo>
                  <a:cubicBezTo>
                    <a:pt x="25" y="11"/>
                    <a:pt x="25" y="0"/>
                    <a:pt x="25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6" y="11"/>
                    <a:pt x="16" y="14"/>
                  </a:cubicBezTo>
                  <a:cubicBezTo>
                    <a:pt x="15" y="17"/>
                    <a:pt x="11" y="18"/>
                    <a:pt x="11" y="20"/>
                  </a:cubicBezTo>
                  <a:cubicBezTo>
                    <a:pt x="11" y="21"/>
                    <a:pt x="6" y="23"/>
                    <a:pt x="3" y="24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0" y="28"/>
                    <a:pt x="41" y="28"/>
                    <a:pt x="41" y="26"/>
                  </a:cubicBezTo>
                  <a:cubicBezTo>
                    <a:pt x="41" y="25"/>
                    <a:pt x="41" y="24"/>
                    <a:pt x="3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10" name="Rectangle 622"/>
            <p:cNvSpPr>
              <a:spLocks noChangeArrowheads="1"/>
            </p:cNvSpPr>
            <p:nvPr/>
          </p:nvSpPr>
          <p:spPr bwMode="auto">
            <a:xfrm>
              <a:off x="9186863" y="1457326"/>
              <a:ext cx="153988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11" name="Rectangle 623"/>
            <p:cNvSpPr>
              <a:spLocks noChangeArrowheads="1"/>
            </p:cNvSpPr>
            <p:nvPr/>
          </p:nvSpPr>
          <p:spPr bwMode="auto">
            <a:xfrm>
              <a:off x="9183688" y="1476376"/>
              <a:ext cx="160338" cy="11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12" name="Freeform 624"/>
            <p:cNvSpPr>
              <a:spLocks noEditPoints="1"/>
            </p:cNvSpPr>
            <p:nvPr/>
          </p:nvSpPr>
          <p:spPr bwMode="auto">
            <a:xfrm>
              <a:off x="9120188" y="1228726"/>
              <a:ext cx="231775" cy="112713"/>
            </a:xfrm>
            <a:custGeom>
              <a:avLst/>
              <a:gdLst>
                <a:gd name="T0" fmla="*/ 28 w 62"/>
                <a:gd name="T1" fmla="*/ 30 h 30"/>
                <a:gd name="T2" fmla="*/ 1 w 62"/>
                <a:gd name="T3" fmla="*/ 9 h 30"/>
                <a:gd name="T4" fmla="*/ 1 w 62"/>
                <a:gd name="T5" fmla="*/ 2 h 30"/>
                <a:gd name="T6" fmla="*/ 7 w 62"/>
                <a:gd name="T7" fmla="*/ 0 h 30"/>
                <a:gd name="T8" fmla="*/ 8 w 62"/>
                <a:gd name="T9" fmla="*/ 0 h 30"/>
                <a:gd name="T10" fmla="*/ 39 w 62"/>
                <a:gd name="T11" fmla="*/ 0 h 30"/>
                <a:gd name="T12" fmla="*/ 62 w 62"/>
                <a:gd name="T13" fmla="*/ 0 h 30"/>
                <a:gd name="T14" fmla="*/ 62 w 62"/>
                <a:gd name="T15" fmla="*/ 2 h 30"/>
                <a:gd name="T16" fmla="*/ 62 w 62"/>
                <a:gd name="T17" fmla="*/ 3 h 30"/>
                <a:gd name="T18" fmla="*/ 32 w 62"/>
                <a:gd name="T19" fmla="*/ 30 h 30"/>
                <a:gd name="T20" fmla="*/ 28 w 62"/>
                <a:gd name="T21" fmla="*/ 30 h 30"/>
                <a:gd name="T22" fmla="*/ 7 w 62"/>
                <a:gd name="T23" fmla="*/ 4 h 30"/>
                <a:gd name="T24" fmla="*/ 5 w 62"/>
                <a:gd name="T25" fmla="*/ 5 h 30"/>
                <a:gd name="T26" fmla="*/ 5 w 62"/>
                <a:gd name="T27" fmla="*/ 7 h 30"/>
                <a:gd name="T28" fmla="*/ 5 w 62"/>
                <a:gd name="T29" fmla="*/ 8 h 30"/>
                <a:gd name="T30" fmla="*/ 28 w 62"/>
                <a:gd name="T31" fmla="*/ 26 h 30"/>
                <a:gd name="T32" fmla="*/ 31 w 62"/>
                <a:gd name="T33" fmla="*/ 25 h 30"/>
                <a:gd name="T34" fmla="*/ 31 w 62"/>
                <a:gd name="T35" fmla="*/ 25 h 30"/>
                <a:gd name="T36" fmla="*/ 32 w 62"/>
                <a:gd name="T37" fmla="*/ 25 h 30"/>
                <a:gd name="T38" fmla="*/ 57 w 62"/>
                <a:gd name="T39" fmla="*/ 4 h 30"/>
                <a:gd name="T40" fmla="*/ 39 w 62"/>
                <a:gd name="T41" fmla="*/ 4 h 30"/>
                <a:gd name="T42" fmla="*/ 8 w 62"/>
                <a:gd name="T43" fmla="*/ 4 h 30"/>
                <a:gd name="T44" fmla="*/ 7 w 62"/>
                <a:gd name="T45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2" h="30">
                  <a:moveTo>
                    <a:pt x="28" y="30"/>
                  </a:moveTo>
                  <a:cubicBezTo>
                    <a:pt x="14" y="30"/>
                    <a:pt x="4" y="22"/>
                    <a:pt x="1" y="9"/>
                  </a:cubicBezTo>
                  <a:cubicBezTo>
                    <a:pt x="0" y="5"/>
                    <a:pt x="1" y="3"/>
                    <a:pt x="1" y="2"/>
                  </a:cubicBezTo>
                  <a:cubicBezTo>
                    <a:pt x="3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2" y="2"/>
                    <a:pt x="62" y="3"/>
                    <a:pt x="62" y="3"/>
                  </a:cubicBezTo>
                  <a:cubicBezTo>
                    <a:pt x="61" y="23"/>
                    <a:pt x="45" y="30"/>
                    <a:pt x="32" y="30"/>
                  </a:cubicBezTo>
                  <a:cubicBezTo>
                    <a:pt x="30" y="30"/>
                    <a:pt x="29" y="30"/>
                    <a:pt x="28" y="30"/>
                  </a:cubicBezTo>
                  <a:close/>
                  <a:moveTo>
                    <a:pt x="7" y="4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8" y="19"/>
                    <a:pt x="17" y="26"/>
                    <a:pt x="28" y="26"/>
                  </a:cubicBezTo>
                  <a:cubicBezTo>
                    <a:pt x="29" y="26"/>
                    <a:pt x="30" y="26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43" y="25"/>
                    <a:pt x="55" y="20"/>
                    <a:pt x="57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4"/>
                    <a:pt x="7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13" name="Freeform 625"/>
            <p:cNvSpPr>
              <a:spLocks noEditPoints="1"/>
            </p:cNvSpPr>
            <p:nvPr/>
          </p:nvSpPr>
          <p:spPr bwMode="auto">
            <a:xfrm>
              <a:off x="9178926" y="1228726"/>
              <a:ext cx="233363" cy="112713"/>
            </a:xfrm>
            <a:custGeom>
              <a:avLst/>
              <a:gdLst>
                <a:gd name="T0" fmla="*/ 33 w 62"/>
                <a:gd name="T1" fmla="*/ 30 h 30"/>
                <a:gd name="T2" fmla="*/ 30 w 62"/>
                <a:gd name="T3" fmla="*/ 30 h 30"/>
                <a:gd name="T4" fmla="*/ 0 w 62"/>
                <a:gd name="T5" fmla="*/ 3 h 30"/>
                <a:gd name="T6" fmla="*/ 0 w 62"/>
                <a:gd name="T7" fmla="*/ 2 h 30"/>
                <a:gd name="T8" fmla="*/ 0 w 62"/>
                <a:gd name="T9" fmla="*/ 0 h 30"/>
                <a:gd name="T10" fmla="*/ 22 w 62"/>
                <a:gd name="T11" fmla="*/ 0 h 30"/>
                <a:gd name="T12" fmla="*/ 54 w 62"/>
                <a:gd name="T13" fmla="*/ 0 h 30"/>
                <a:gd name="T14" fmla="*/ 54 w 62"/>
                <a:gd name="T15" fmla="*/ 0 h 30"/>
                <a:gd name="T16" fmla="*/ 60 w 62"/>
                <a:gd name="T17" fmla="*/ 2 h 30"/>
                <a:gd name="T18" fmla="*/ 61 w 62"/>
                <a:gd name="T19" fmla="*/ 9 h 30"/>
                <a:gd name="T20" fmla="*/ 33 w 62"/>
                <a:gd name="T21" fmla="*/ 30 h 30"/>
                <a:gd name="T22" fmla="*/ 30 w 62"/>
                <a:gd name="T23" fmla="*/ 25 h 30"/>
                <a:gd name="T24" fmla="*/ 30 w 62"/>
                <a:gd name="T25" fmla="*/ 25 h 30"/>
                <a:gd name="T26" fmla="*/ 33 w 62"/>
                <a:gd name="T27" fmla="*/ 26 h 30"/>
                <a:gd name="T28" fmla="*/ 56 w 62"/>
                <a:gd name="T29" fmla="*/ 8 h 30"/>
                <a:gd name="T30" fmla="*/ 56 w 62"/>
                <a:gd name="T31" fmla="*/ 7 h 30"/>
                <a:gd name="T32" fmla="*/ 56 w 62"/>
                <a:gd name="T33" fmla="*/ 5 h 30"/>
                <a:gd name="T34" fmla="*/ 54 w 62"/>
                <a:gd name="T35" fmla="*/ 4 h 30"/>
                <a:gd name="T36" fmla="*/ 54 w 62"/>
                <a:gd name="T37" fmla="*/ 4 h 30"/>
                <a:gd name="T38" fmla="*/ 22 w 62"/>
                <a:gd name="T39" fmla="*/ 4 h 30"/>
                <a:gd name="T40" fmla="*/ 5 w 62"/>
                <a:gd name="T41" fmla="*/ 4 h 30"/>
                <a:gd name="T42" fmla="*/ 30 w 62"/>
                <a:gd name="T43" fmla="*/ 25 h 30"/>
                <a:gd name="T44" fmla="*/ 30 w 62"/>
                <a:gd name="T45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2" h="30">
                  <a:moveTo>
                    <a:pt x="33" y="30"/>
                  </a:moveTo>
                  <a:cubicBezTo>
                    <a:pt x="32" y="30"/>
                    <a:pt x="31" y="30"/>
                    <a:pt x="30" y="30"/>
                  </a:cubicBezTo>
                  <a:cubicBezTo>
                    <a:pt x="16" y="30"/>
                    <a:pt x="1" y="2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5" y="0"/>
                    <a:pt x="58" y="0"/>
                    <a:pt x="60" y="2"/>
                  </a:cubicBezTo>
                  <a:cubicBezTo>
                    <a:pt x="61" y="3"/>
                    <a:pt x="62" y="5"/>
                    <a:pt x="61" y="9"/>
                  </a:cubicBezTo>
                  <a:cubicBezTo>
                    <a:pt x="58" y="22"/>
                    <a:pt x="47" y="30"/>
                    <a:pt x="33" y="30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1" y="26"/>
                    <a:pt x="32" y="26"/>
                    <a:pt x="33" y="26"/>
                  </a:cubicBezTo>
                  <a:cubicBezTo>
                    <a:pt x="45" y="26"/>
                    <a:pt x="54" y="19"/>
                    <a:pt x="56" y="8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7" y="6"/>
                    <a:pt x="57" y="6"/>
                    <a:pt x="56" y="5"/>
                  </a:cubicBezTo>
                  <a:cubicBezTo>
                    <a:pt x="56" y="5"/>
                    <a:pt x="55" y="4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20"/>
                    <a:pt x="19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8589984" y="1961218"/>
            <a:ext cx="303610" cy="296950"/>
            <a:chOff x="8905875" y="4843463"/>
            <a:chExt cx="723900" cy="70802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15" name="Freeform 797"/>
            <p:cNvSpPr/>
            <p:nvPr/>
          </p:nvSpPr>
          <p:spPr bwMode="auto">
            <a:xfrm>
              <a:off x="8905875" y="4843463"/>
              <a:ext cx="723900" cy="465138"/>
            </a:xfrm>
            <a:custGeom>
              <a:avLst/>
              <a:gdLst>
                <a:gd name="T0" fmla="*/ 193 w 193"/>
                <a:gd name="T1" fmla="*/ 84 h 124"/>
                <a:gd name="T2" fmla="*/ 153 w 193"/>
                <a:gd name="T3" fmla="*/ 44 h 124"/>
                <a:gd name="T4" fmla="*/ 141 w 193"/>
                <a:gd name="T5" fmla="*/ 46 h 124"/>
                <a:gd name="T6" fmla="*/ 91 w 193"/>
                <a:gd name="T7" fmla="*/ 0 h 124"/>
                <a:gd name="T8" fmla="*/ 40 w 193"/>
                <a:gd name="T9" fmla="*/ 51 h 124"/>
                <a:gd name="T10" fmla="*/ 41 w 193"/>
                <a:gd name="T11" fmla="*/ 61 h 124"/>
                <a:gd name="T12" fmla="*/ 31 w 193"/>
                <a:gd name="T13" fmla="*/ 61 h 124"/>
                <a:gd name="T14" fmla="*/ 0 w 193"/>
                <a:gd name="T15" fmla="*/ 92 h 124"/>
                <a:gd name="T16" fmla="*/ 31 w 193"/>
                <a:gd name="T17" fmla="*/ 124 h 124"/>
                <a:gd name="T18" fmla="*/ 157 w 193"/>
                <a:gd name="T19" fmla="*/ 124 h 124"/>
                <a:gd name="T20" fmla="*/ 180 w 193"/>
                <a:gd name="T21" fmla="*/ 113 h 124"/>
                <a:gd name="T22" fmla="*/ 193 w 193"/>
                <a:gd name="T23" fmla="*/ 8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124">
                  <a:moveTo>
                    <a:pt x="193" y="84"/>
                  </a:moveTo>
                  <a:cubicBezTo>
                    <a:pt x="193" y="62"/>
                    <a:pt x="176" y="44"/>
                    <a:pt x="153" y="44"/>
                  </a:cubicBezTo>
                  <a:cubicBezTo>
                    <a:pt x="149" y="44"/>
                    <a:pt x="145" y="44"/>
                    <a:pt x="141" y="46"/>
                  </a:cubicBezTo>
                  <a:cubicBezTo>
                    <a:pt x="139" y="20"/>
                    <a:pt x="117" y="0"/>
                    <a:pt x="91" y="0"/>
                  </a:cubicBezTo>
                  <a:cubicBezTo>
                    <a:pt x="62" y="0"/>
                    <a:pt x="40" y="23"/>
                    <a:pt x="40" y="51"/>
                  </a:cubicBezTo>
                  <a:cubicBezTo>
                    <a:pt x="40" y="54"/>
                    <a:pt x="40" y="57"/>
                    <a:pt x="41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14" y="61"/>
                    <a:pt x="0" y="75"/>
                    <a:pt x="0" y="92"/>
                  </a:cubicBezTo>
                  <a:cubicBezTo>
                    <a:pt x="0" y="109"/>
                    <a:pt x="14" y="124"/>
                    <a:pt x="31" y="124"/>
                  </a:cubicBezTo>
                  <a:cubicBezTo>
                    <a:pt x="157" y="124"/>
                    <a:pt x="157" y="124"/>
                    <a:pt x="157" y="124"/>
                  </a:cubicBezTo>
                  <a:cubicBezTo>
                    <a:pt x="166" y="124"/>
                    <a:pt x="175" y="120"/>
                    <a:pt x="180" y="113"/>
                  </a:cubicBezTo>
                  <a:cubicBezTo>
                    <a:pt x="188" y="106"/>
                    <a:pt x="193" y="95"/>
                    <a:pt x="193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16" name="Freeform 798"/>
            <p:cNvSpPr/>
            <p:nvPr/>
          </p:nvSpPr>
          <p:spPr bwMode="auto">
            <a:xfrm>
              <a:off x="9097963" y="5443538"/>
              <a:ext cx="339725" cy="107950"/>
            </a:xfrm>
            <a:custGeom>
              <a:avLst/>
              <a:gdLst>
                <a:gd name="T0" fmla="*/ 46 w 91"/>
                <a:gd name="T1" fmla="*/ 29 h 29"/>
                <a:gd name="T2" fmla="*/ 0 w 91"/>
                <a:gd name="T3" fmla="*/ 10 h 29"/>
                <a:gd name="T4" fmla="*/ 11 w 91"/>
                <a:gd name="T5" fmla="*/ 0 h 29"/>
                <a:gd name="T6" fmla="*/ 80 w 91"/>
                <a:gd name="T7" fmla="*/ 0 h 29"/>
                <a:gd name="T8" fmla="*/ 91 w 91"/>
                <a:gd name="T9" fmla="*/ 10 h 29"/>
                <a:gd name="T10" fmla="*/ 46 w 91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29">
                  <a:moveTo>
                    <a:pt x="46" y="29"/>
                  </a:moveTo>
                  <a:cubicBezTo>
                    <a:pt x="29" y="29"/>
                    <a:pt x="13" y="23"/>
                    <a:pt x="0" y="1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0" y="19"/>
                    <a:pt x="61" y="19"/>
                    <a:pt x="80" y="0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78" y="23"/>
                    <a:pt x="62" y="29"/>
                    <a:pt x="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17" name="Freeform 799"/>
            <p:cNvSpPr/>
            <p:nvPr/>
          </p:nvSpPr>
          <p:spPr bwMode="auto">
            <a:xfrm>
              <a:off x="9175750" y="5364163"/>
              <a:ext cx="184150" cy="79375"/>
            </a:xfrm>
            <a:custGeom>
              <a:avLst/>
              <a:gdLst>
                <a:gd name="T0" fmla="*/ 25 w 49"/>
                <a:gd name="T1" fmla="*/ 21 h 21"/>
                <a:gd name="T2" fmla="*/ 0 w 49"/>
                <a:gd name="T3" fmla="*/ 11 h 21"/>
                <a:gd name="T4" fmla="*/ 10 w 49"/>
                <a:gd name="T5" fmla="*/ 0 h 21"/>
                <a:gd name="T6" fmla="*/ 39 w 49"/>
                <a:gd name="T7" fmla="*/ 0 h 21"/>
                <a:gd name="T8" fmla="*/ 49 w 49"/>
                <a:gd name="T9" fmla="*/ 11 h 21"/>
                <a:gd name="T10" fmla="*/ 25 w 49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1">
                  <a:moveTo>
                    <a:pt x="25" y="21"/>
                  </a:moveTo>
                  <a:cubicBezTo>
                    <a:pt x="16" y="21"/>
                    <a:pt x="7" y="17"/>
                    <a:pt x="0" y="1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8" y="8"/>
                    <a:pt x="31" y="8"/>
                    <a:pt x="39" y="0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2" y="17"/>
                    <a:pt x="34" y="21"/>
                    <a:pt x="2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4038120" y="2975749"/>
            <a:ext cx="213406" cy="331890"/>
            <a:chOff x="4278313" y="6613525"/>
            <a:chExt cx="503238" cy="782638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19" name="Freeform 913"/>
            <p:cNvSpPr>
              <a:spLocks noEditPoints="1"/>
            </p:cNvSpPr>
            <p:nvPr/>
          </p:nvSpPr>
          <p:spPr bwMode="auto">
            <a:xfrm>
              <a:off x="4278313" y="6613525"/>
              <a:ext cx="503238" cy="782638"/>
            </a:xfrm>
            <a:custGeom>
              <a:avLst/>
              <a:gdLst>
                <a:gd name="T0" fmla="*/ 67 w 134"/>
                <a:gd name="T1" fmla="*/ 0 h 209"/>
                <a:gd name="T2" fmla="*/ 0 w 134"/>
                <a:gd name="T3" fmla="*/ 74 h 209"/>
                <a:gd name="T4" fmla="*/ 31 w 134"/>
                <a:gd name="T5" fmla="*/ 163 h 209"/>
                <a:gd name="T6" fmla="*/ 51 w 134"/>
                <a:gd name="T7" fmla="*/ 169 h 209"/>
                <a:gd name="T8" fmla="*/ 31 w 134"/>
                <a:gd name="T9" fmla="*/ 175 h 209"/>
                <a:gd name="T10" fmla="*/ 34 w 134"/>
                <a:gd name="T11" fmla="*/ 180 h 209"/>
                <a:gd name="T12" fmla="*/ 31 w 134"/>
                <a:gd name="T13" fmla="*/ 185 h 209"/>
                <a:gd name="T14" fmla="*/ 34 w 134"/>
                <a:gd name="T15" fmla="*/ 190 h 209"/>
                <a:gd name="T16" fmla="*/ 47 w 134"/>
                <a:gd name="T17" fmla="*/ 203 h 209"/>
                <a:gd name="T18" fmla="*/ 78 w 134"/>
                <a:gd name="T19" fmla="*/ 209 h 209"/>
                <a:gd name="T20" fmla="*/ 102 w 134"/>
                <a:gd name="T21" fmla="*/ 190 h 209"/>
                <a:gd name="T22" fmla="*/ 100 w 134"/>
                <a:gd name="T23" fmla="*/ 185 h 209"/>
                <a:gd name="T24" fmla="*/ 102 w 134"/>
                <a:gd name="T25" fmla="*/ 180 h 209"/>
                <a:gd name="T26" fmla="*/ 100 w 134"/>
                <a:gd name="T27" fmla="*/ 175 h 209"/>
                <a:gd name="T28" fmla="*/ 102 w 134"/>
                <a:gd name="T29" fmla="*/ 169 h 209"/>
                <a:gd name="T30" fmla="*/ 84 w 134"/>
                <a:gd name="T31" fmla="*/ 163 h 209"/>
                <a:gd name="T32" fmla="*/ 107 w 134"/>
                <a:gd name="T33" fmla="*/ 134 h 209"/>
                <a:gd name="T34" fmla="*/ 134 w 134"/>
                <a:gd name="T35" fmla="*/ 68 h 209"/>
                <a:gd name="T36" fmla="*/ 68 w 134"/>
                <a:gd name="T37" fmla="*/ 118 h 209"/>
                <a:gd name="T38" fmla="*/ 66 w 134"/>
                <a:gd name="T39" fmla="*/ 152 h 209"/>
                <a:gd name="T40" fmla="*/ 66 w 134"/>
                <a:gd name="T41" fmla="*/ 169 h 209"/>
                <a:gd name="T42" fmla="*/ 69 w 134"/>
                <a:gd name="T43" fmla="*/ 163 h 209"/>
                <a:gd name="T44" fmla="*/ 66 w 134"/>
                <a:gd name="T45" fmla="*/ 169 h 209"/>
                <a:gd name="T46" fmla="*/ 122 w 134"/>
                <a:gd name="T47" fmla="*/ 78 h 209"/>
                <a:gd name="T48" fmla="*/ 98 w 134"/>
                <a:gd name="T49" fmla="*/ 126 h 209"/>
                <a:gd name="T50" fmla="*/ 85 w 134"/>
                <a:gd name="T51" fmla="*/ 152 h 209"/>
                <a:gd name="T52" fmla="*/ 85 w 134"/>
                <a:gd name="T53" fmla="*/ 118 h 209"/>
                <a:gd name="T54" fmla="*/ 86 w 134"/>
                <a:gd name="T55" fmla="*/ 118 h 209"/>
                <a:gd name="T56" fmla="*/ 89 w 134"/>
                <a:gd name="T57" fmla="*/ 66 h 209"/>
                <a:gd name="T58" fmla="*/ 76 w 134"/>
                <a:gd name="T59" fmla="*/ 59 h 209"/>
                <a:gd name="T60" fmla="*/ 81 w 134"/>
                <a:gd name="T61" fmla="*/ 63 h 209"/>
                <a:gd name="T62" fmla="*/ 78 w 134"/>
                <a:gd name="T63" fmla="*/ 71 h 209"/>
                <a:gd name="T64" fmla="*/ 70 w 134"/>
                <a:gd name="T65" fmla="*/ 65 h 209"/>
                <a:gd name="T66" fmla="*/ 69 w 134"/>
                <a:gd name="T67" fmla="*/ 59 h 209"/>
                <a:gd name="T68" fmla="*/ 63 w 134"/>
                <a:gd name="T69" fmla="*/ 64 h 209"/>
                <a:gd name="T70" fmla="*/ 63 w 134"/>
                <a:gd name="T71" fmla="*/ 87 h 209"/>
                <a:gd name="T72" fmla="*/ 58 w 134"/>
                <a:gd name="T73" fmla="*/ 66 h 209"/>
                <a:gd name="T74" fmla="*/ 57 w 134"/>
                <a:gd name="T75" fmla="*/ 59 h 209"/>
                <a:gd name="T76" fmla="*/ 51 w 134"/>
                <a:gd name="T77" fmla="*/ 60 h 209"/>
                <a:gd name="T78" fmla="*/ 41 w 134"/>
                <a:gd name="T79" fmla="*/ 117 h 209"/>
                <a:gd name="T80" fmla="*/ 48 w 134"/>
                <a:gd name="T81" fmla="*/ 118 h 209"/>
                <a:gd name="T82" fmla="*/ 49 w 134"/>
                <a:gd name="T83" fmla="*/ 118 h 209"/>
                <a:gd name="T84" fmla="*/ 43 w 134"/>
                <a:gd name="T85" fmla="*/ 152 h 209"/>
                <a:gd name="T86" fmla="*/ 12 w 134"/>
                <a:gd name="T87" fmla="*/ 78 h 209"/>
                <a:gd name="T88" fmla="*/ 11 w 134"/>
                <a:gd name="T89" fmla="*/ 70 h 209"/>
                <a:gd name="T90" fmla="*/ 67 w 134"/>
                <a:gd name="T91" fmla="*/ 12 h 209"/>
                <a:gd name="T92" fmla="*/ 122 w 134"/>
                <a:gd name="T93" fmla="*/ 7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4" h="209">
                  <a:moveTo>
                    <a:pt x="134" y="68"/>
                  </a:moveTo>
                  <a:cubicBezTo>
                    <a:pt x="134" y="30"/>
                    <a:pt x="104" y="0"/>
                    <a:pt x="67" y="0"/>
                  </a:cubicBezTo>
                  <a:cubicBezTo>
                    <a:pt x="30" y="0"/>
                    <a:pt x="0" y="30"/>
                    <a:pt x="0" y="68"/>
                  </a:cubicBezTo>
                  <a:cubicBezTo>
                    <a:pt x="0" y="70"/>
                    <a:pt x="0" y="72"/>
                    <a:pt x="0" y="74"/>
                  </a:cubicBezTo>
                  <a:cubicBezTo>
                    <a:pt x="0" y="75"/>
                    <a:pt x="1" y="101"/>
                    <a:pt x="27" y="134"/>
                  </a:cubicBezTo>
                  <a:cubicBezTo>
                    <a:pt x="34" y="143"/>
                    <a:pt x="31" y="163"/>
                    <a:pt x="31" y="163"/>
                  </a:cubicBezTo>
                  <a:cubicBezTo>
                    <a:pt x="37" y="163"/>
                    <a:pt x="44" y="163"/>
                    <a:pt x="51" y="163"/>
                  </a:cubicBezTo>
                  <a:cubicBezTo>
                    <a:pt x="51" y="169"/>
                    <a:pt x="51" y="169"/>
                    <a:pt x="51" y="169"/>
                  </a:cubicBezTo>
                  <a:cubicBezTo>
                    <a:pt x="31" y="169"/>
                    <a:pt x="31" y="169"/>
                    <a:pt x="31" y="169"/>
                  </a:cubicBezTo>
                  <a:cubicBezTo>
                    <a:pt x="31" y="175"/>
                    <a:pt x="31" y="175"/>
                    <a:pt x="31" y="175"/>
                  </a:cubicBezTo>
                  <a:cubicBezTo>
                    <a:pt x="34" y="175"/>
                    <a:pt x="34" y="175"/>
                    <a:pt x="34" y="175"/>
                  </a:cubicBezTo>
                  <a:cubicBezTo>
                    <a:pt x="34" y="180"/>
                    <a:pt x="34" y="180"/>
                    <a:pt x="34" y="180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4" y="190"/>
                    <a:pt x="34" y="190"/>
                    <a:pt x="34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97"/>
                    <a:pt x="38" y="203"/>
                    <a:pt x="47" y="203"/>
                  </a:cubicBezTo>
                  <a:cubicBezTo>
                    <a:pt x="48" y="207"/>
                    <a:pt x="52" y="209"/>
                    <a:pt x="56" y="209"/>
                  </a:cubicBezTo>
                  <a:cubicBezTo>
                    <a:pt x="78" y="209"/>
                    <a:pt x="78" y="209"/>
                    <a:pt x="78" y="209"/>
                  </a:cubicBezTo>
                  <a:cubicBezTo>
                    <a:pt x="82" y="209"/>
                    <a:pt x="86" y="207"/>
                    <a:pt x="87" y="203"/>
                  </a:cubicBezTo>
                  <a:cubicBezTo>
                    <a:pt x="95" y="203"/>
                    <a:pt x="102" y="197"/>
                    <a:pt x="102" y="190"/>
                  </a:cubicBezTo>
                  <a:cubicBezTo>
                    <a:pt x="100" y="190"/>
                    <a:pt x="100" y="190"/>
                    <a:pt x="100" y="190"/>
                  </a:cubicBezTo>
                  <a:cubicBezTo>
                    <a:pt x="100" y="185"/>
                    <a:pt x="100" y="185"/>
                    <a:pt x="100" y="185"/>
                  </a:cubicBezTo>
                  <a:cubicBezTo>
                    <a:pt x="102" y="185"/>
                    <a:pt x="102" y="185"/>
                    <a:pt x="102" y="185"/>
                  </a:cubicBezTo>
                  <a:cubicBezTo>
                    <a:pt x="102" y="180"/>
                    <a:pt x="102" y="180"/>
                    <a:pt x="102" y="180"/>
                  </a:cubicBezTo>
                  <a:cubicBezTo>
                    <a:pt x="100" y="180"/>
                    <a:pt x="100" y="180"/>
                    <a:pt x="100" y="180"/>
                  </a:cubicBezTo>
                  <a:cubicBezTo>
                    <a:pt x="100" y="175"/>
                    <a:pt x="100" y="175"/>
                    <a:pt x="100" y="175"/>
                  </a:cubicBezTo>
                  <a:cubicBezTo>
                    <a:pt x="102" y="175"/>
                    <a:pt x="102" y="175"/>
                    <a:pt x="102" y="175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84" y="169"/>
                    <a:pt x="84" y="169"/>
                    <a:pt x="84" y="169"/>
                  </a:cubicBezTo>
                  <a:cubicBezTo>
                    <a:pt x="84" y="167"/>
                    <a:pt x="84" y="165"/>
                    <a:pt x="84" y="163"/>
                  </a:cubicBezTo>
                  <a:cubicBezTo>
                    <a:pt x="91" y="163"/>
                    <a:pt x="97" y="163"/>
                    <a:pt x="103" y="163"/>
                  </a:cubicBezTo>
                  <a:cubicBezTo>
                    <a:pt x="103" y="163"/>
                    <a:pt x="100" y="143"/>
                    <a:pt x="107" y="134"/>
                  </a:cubicBezTo>
                  <a:cubicBezTo>
                    <a:pt x="133" y="101"/>
                    <a:pt x="134" y="75"/>
                    <a:pt x="134" y="74"/>
                  </a:cubicBezTo>
                  <a:cubicBezTo>
                    <a:pt x="134" y="72"/>
                    <a:pt x="134" y="70"/>
                    <a:pt x="134" y="68"/>
                  </a:cubicBezTo>
                  <a:close/>
                  <a:moveTo>
                    <a:pt x="66" y="118"/>
                  </a:moveTo>
                  <a:cubicBezTo>
                    <a:pt x="67" y="118"/>
                    <a:pt x="67" y="118"/>
                    <a:pt x="68" y="118"/>
                  </a:cubicBezTo>
                  <a:cubicBezTo>
                    <a:pt x="69" y="152"/>
                    <a:pt x="69" y="152"/>
                    <a:pt x="69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39"/>
                    <a:pt x="66" y="125"/>
                    <a:pt x="66" y="118"/>
                  </a:cubicBezTo>
                  <a:close/>
                  <a:moveTo>
                    <a:pt x="66" y="169"/>
                  </a:moveTo>
                  <a:cubicBezTo>
                    <a:pt x="66" y="167"/>
                    <a:pt x="66" y="165"/>
                    <a:pt x="66" y="163"/>
                  </a:cubicBezTo>
                  <a:cubicBezTo>
                    <a:pt x="67" y="163"/>
                    <a:pt x="68" y="163"/>
                    <a:pt x="69" y="163"/>
                  </a:cubicBezTo>
                  <a:cubicBezTo>
                    <a:pt x="69" y="169"/>
                    <a:pt x="69" y="169"/>
                    <a:pt x="69" y="169"/>
                  </a:cubicBezTo>
                  <a:lnTo>
                    <a:pt x="66" y="169"/>
                  </a:lnTo>
                  <a:close/>
                  <a:moveTo>
                    <a:pt x="122" y="70"/>
                  </a:moveTo>
                  <a:cubicBezTo>
                    <a:pt x="122" y="78"/>
                    <a:pt x="122" y="78"/>
                    <a:pt x="122" y="78"/>
                  </a:cubicBezTo>
                  <a:cubicBezTo>
                    <a:pt x="122" y="78"/>
                    <a:pt x="122" y="78"/>
                    <a:pt x="122" y="78"/>
                  </a:cubicBezTo>
                  <a:cubicBezTo>
                    <a:pt x="120" y="86"/>
                    <a:pt x="116" y="104"/>
                    <a:pt x="98" y="126"/>
                  </a:cubicBezTo>
                  <a:cubicBezTo>
                    <a:pt x="93" y="134"/>
                    <a:pt x="91" y="143"/>
                    <a:pt x="91" y="152"/>
                  </a:cubicBezTo>
                  <a:cubicBezTo>
                    <a:pt x="85" y="152"/>
                    <a:pt x="85" y="152"/>
                    <a:pt x="85" y="152"/>
                  </a:cubicBezTo>
                  <a:cubicBezTo>
                    <a:pt x="85" y="139"/>
                    <a:pt x="84" y="125"/>
                    <a:pt x="84" y="118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5" y="118"/>
                    <a:pt x="86" y="118"/>
                    <a:pt x="86" y="118"/>
                  </a:cubicBezTo>
                  <a:cubicBezTo>
                    <a:pt x="86" y="118"/>
                    <a:pt x="86" y="118"/>
                    <a:pt x="86" y="118"/>
                  </a:cubicBezTo>
                  <a:cubicBezTo>
                    <a:pt x="88" y="118"/>
                    <a:pt x="91" y="118"/>
                    <a:pt x="93" y="117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2"/>
                    <a:pt x="86" y="60"/>
                    <a:pt x="82" y="60"/>
                  </a:cubicBezTo>
                  <a:cubicBezTo>
                    <a:pt x="82" y="60"/>
                    <a:pt x="78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75" y="66"/>
                    <a:pt x="75" y="66"/>
                    <a:pt x="75" y="66"/>
                  </a:cubicBezTo>
                  <a:cubicBezTo>
                    <a:pt x="78" y="71"/>
                    <a:pt x="78" y="71"/>
                    <a:pt x="78" y="71"/>
                  </a:cubicBezTo>
                  <a:cubicBezTo>
                    <a:pt x="71" y="86"/>
                    <a:pt x="71" y="86"/>
                    <a:pt x="71" y="86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1" y="64"/>
                    <a:pt x="71" y="64"/>
                    <a:pt x="71" y="64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3" y="64"/>
                    <a:pt x="63" y="64"/>
                    <a:pt x="63" y="64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3" y="87"/>
                    <a:pt x="63" y="87"/>
                    <a:pt x="63" y="87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7" y="59"/>
                    <a:pt x="57" y="59"/>
                    <a:pt x="57" y="59"/>
                  </a:cubicBezTo>
                  <a:cubicBezTo>
                    <a:pt x="57" y="59"/>
                    <a:pt x="57" y="59"/>
                    <a:pt x="57" y="59"/>
                  </a:cubicBezTo>
                  <a:cubicBezTo>
                    <a:pt x="56" y="59"/>
                    <a:pt x="51" y="60"/>
                    <a:pt x="51" y="60"/>
                  </a:cubicBezTo>
                  <a:cubicBezTo>
                    <a:pt x="48" y="60"/>
                    <a:pt x="45" y="62"/>
                    <a:pt x="45" y="66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3" y="118"/>
                    <a:pt x="45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9" y="118"/>
                    <a:pt x="49" y="118"/>
                    <a:pt x="49" y="118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43" y="152"/>
                    <a:pt x="43" y="152"/>
                    <a:pt x="43" y="152"/>
                  </a:cubicBezTo>
                  <a:cubicBezTo>
                    <a:pt x="43" y="143"/>
                    <a:pt x="41" y="134"/>
                    <a:pt x="36" y="127"/>
                  </a:cubicBezTo>
                  <a:cubicBezTo>
                    <a:pt x="18" y="104"/>
                    <a:pt x="13" y="86"/>
                    <a:pt x="12" y="78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11" y="69"/>
                    <a:pt x="11" y="69"/>
                    <a:pt x="11" y="68"/>
                  </a:cubicBezTo>
                  <a:cubicBezTo>
                    <a:pt x="11" y="37"/>
                    <a:pt x="36" y="12"/>
                    <a:pt x="67" y="12"/>
                  </a:cubicBezTo>
                  <a:cubicBezTo>
                    <a:pt x="98" y="12"/>
                    <a:pt x="123" y="37"/>
                    <a:pt x="123" y="68"/>
                  </a:cubicBezTo>
                  <a:cubicBezTo>
                    <a:pt x="123" y="69"/>
                    <a:pt x="122" y="69"/>
                    <a:pt x="122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20" name="Oval 914"/>
            <p:cNvSpPr>
              <a:spLocks noChangeArrowheads="1"/>
            </p:cNvSpPr>
            <p:nvPr/>
          </p:nvSpPr>
          <p:spPr bwMode="auto">
            <a:xfrm>
              <a:off x="4487863" y="6721475"/>
              <a:ext cx="82550" cy="1016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1904447" y="1893472"/>
            <a:ext cx="356106" cy="347186"/>
            <a:chOff x="5753100" y="4821238"/>
            <a:chExt cx="760413" cy="74136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22" name="Freeform 915"/>
            <p:cNvSpPr/>
            <p:nvPr/>
          </p:nvSpPr>
          <p:spPr bwMode="auto">
            <a:xfrm>
              <a:off x="6064250" y="4821238"/>
              <a:ext cx="104775" cy="123825"/>
            </a:xfrm>
            <a:custGeom>
              <a:avLst/>
              <a:gdLst>
                <a:gd name="T0" fmla="*/ 11 w 28"/>
                <a:gd name="T1" fmla="*/ 32 h 33"/>
                <a:gd name="T2" fmla="*/ 26 w 28"/>
                <a:gd name="T3" fmla="*/ 19 h 33"/>
                <a:gd name="T4" fmla="*/ 17 w 28"/>
                <a:gd name="T5" fmla="*/ 1 h 33"/>
                <a:gd name="T6" fmla="*/ 1 w 28"/>
                <a:gd name="T7" fmla="*/ 14 h 33"/>
                <a:gd name="T8" fmla="*/ 11 w 28"/>
                <a:gd name="T9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3">
                  <a:moveTo>
                    <a:pt x="11" y="32"/>
                  </a:moveTo>
                  <a:cubicBezTo>
                    <a:pt x="18" y="33"/>
                    <a:pt x="24" y="27"/>
                    <a:pt x="26" y="19"/>
                  </a:cubicBezTo>
                  <a:cubicBezTo>
                    <a:pt x="28" y="10"/>
                    <a:pt x="24" y="2"/>
                    <a:pt x="17" y="1"/>
                  </a:cubicBezTo>
                  <a:cubicBezTo>
                    <a:pt x="10" y="0"/>
                    <a:pt x="3" y="6"/>
                    <a:pt x="1" y="14"/>
                  </a:cubicBezTo>
                  <a:cubicBezTo>
                    <a:pt x="0" y="22"/>
                    <a:pt x="4" y="30"/>
                    <a:pt x="11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23" name="Freeform 916"/>
            <p:cNvSpPr/>
            <p:nvPr/>
          </p:nvSpPr>
          <p:spPr bwMode="auto">
            <a:xfrm>
              <a:off x="5838825" y="4929188"/>
              <a:ext cx="471488" cy="492125"/>
            </a:xfrm>
            <a:custGeom>
              <a:avLst/>
              <a:gdLst>
                <a:gd name="T0" fmla="*/ 27 w 126"/>
                <a:gd name="T1" fmla="*/ 32 h 131"/>
                <a:gd name="T2" fmla="*/ 40 w 126"/>
                <a:gd name="T3" fmla="*/ 22 h 131"/>
                <a:gd name="T4" fmla="*/ 26 w 126"/>
                <a:gd name="T5" fmla="*/ 62 h 131"/>
                <a:gd name="T6" fmla="*/ 26 w 126"/>
                <a:gd name="T7" fmla="*/ 62 h 131"/>
                <a:gd name="T8" fmla="*/ 36 w 126"/>
                <a:gd name="T9" fmla="*/ 66 h 131"/>
                <a:gd name="T10" fmla="*/ 31 w 126"/>
                <a:gd name="T11" fmla="*/ 91 h 131"/>
                <a:gd name="T12" fmla="*/ 17 w 126"/>
                <a:gd name="T13" fmla="*/ 123 h 131"/>
                <a:gd name="T14" fmla="*/ 32 w 126"/>
                <a:gd name="T15" fmla="*/ 131 h 131"/>
                <a:gd name="T16" fmla="*/ 51 w 126"/>
                <a:gd name="T17" fmla="*/ 88 h 131"/>
                <a:gd name="T18" fmla="*/ 54 w 126"/>
                <a:gd name="T19" fmla="*/ 74 h 131"/>
                <a:gd name="T20" fmla="*/ 75 w 126"/>
                <a:gd name="T21" fmla="*/ 75 h 131"/>
                <a:gd name="T22" fmla="*/ 73 w 126"/>
                <a:gd name="T23" fmla="*/ 79 h 131"/>
                <a:gd name="T24" fmla="*/ 70 w 126"/>
                <a:gd name="T25" fmla="*/ 96 h 131"/>
                <a:gd name="T26" fmla="*/ 86 w 126"/>
                <a:gd name="T27" fmla="*/ 100 h 131"/>
                <a:gd name="T28" fmla="*/ 92 w 126"/>
                <a:gd name="T29" fmla="*/ 80 h 131"/>
                <a:gd name="T30" fmla="*/ 95 w 126"/>
                <a:gd name="T31" fmla="*/ 69 h 131"/>
                <a:gd name="T32" fmla="*/ 86 w 126"/>
                <a:gd name="T33" fmla="*/ 57 h 131"/>
                <a:gd name="T34" fmla="*/ 86 w 126"/>
                <a:gd name="T35" fmla="*/ 57 h 131"/>
                <a:gd name="T36" fmla="*/ 85 w 126"/>
                <a:gd name="T37" fmla="*/ 57 h 131"/>
                <a:gd name="T38" fmla="*/ 84 w 126"/>
                <a:gd name="T39" fmla="*/ 57 h 131"/>
                <a:gd name="T40" fmla="*/ 81 w 126"/>
                <a:gd name="T41" fmla="*/ 56 h 131"/>
                <a:gd name="T42" fmla="*/ 76 w 126"/>
                <a:gd name="T43" fmla="*/ 56 h 131"/>
                <a:gd name="T44" fmla="*/ 66 w 126"/>
                <a:gd name="T45" fmla="*/ 55 h 131"/>
                <a:gd name="T46" fmla="*/ 74 w 126"/>
                <a:gd name="T47" fmla="*/ 27 h 131"/>
                <a:gd name="T48" fmla="*/ 78 w 126"/>
                <a:gd name="T49" fmla="*/ 33 h 131"/>
                <a:gd name="T50" fmla="*/ 83 w 126"/>
                <a:gd name="T51" fmla="*/ 39 h 131"/>
                <a:gd name="T52" fmla="*/ 84 w 126"/>
                <a:gd name="T53" fmla="*/ 40 h 131"/>
                <a:gd name="T54" fmla="*/ 91 w 126"/>
                <a:gd name="T55" fmla="*/ 45 h 131"/>
                <a:gd name="T56" fmla="*/ 91 w 126"/>
                <a:gd name="T57" fmla="*/ 45 h 131"/>
                <a:gd name="T58" fmla="*/ 91 w 126"/>
                <a:gd name="T59" fmla="*/ 45 h 131"/>
                <a:gd name="T60" fmla="*/ 92 w 126"/>
                <a:gd name="T61" fmla="*/ 45 h 131"/>
                <a:gd name="T62" fmla="*/ 95 w 126"/>
                <a:gd name="T63" fmla="*/ 45 h 131"/>
                <a:gd name="T64" fmla="*/ 126 w 126"/>
                <a:gd name="T65" fmla="*/ 45 h 131"/>
                <a:gd name="T66" fmla="*/ 126 w 126"/>
                <a:gd name="T67" fmla="*/ 28 h 131"/>
                <a:gd name="T68" fmla="*/ 95 w 126"/>
                <a:gd name="T69" fmla="*/ 29 h 131"/>
                <a:gd name="T70" fmla="*/ 94 w 126"/>
                <a:gd name="T71" fmla="*/ 29 h 131"/>
                <a:gd name="T72" fmla="*/ 91 w 126"/>
                <a:gd name="T73" fmla="*/ 24 h 131"/>
                <a:gd name="T74" fmla="*/ 81 w 126"/>
                <a:gd name="T75" fmla="*/ 12 h 131"/>
                <a:gd name="T76" fmla="*/ 75 w 126"/>
                <a:gd name="T77" fmla="*/ 9 h 131"/>
                <a:gd name="T78" fmla="*/ 74 w 126"/>
                <a:gd name="T79" fmla="*/ 8 h 131"/>
                <a:gd name="T80" fmla="*/ 76 w 126"/>
                <a:gd name="T81" fmla="*/ 14 h 131"/>
                <a:gd name="T82" fmla="*/ 71 w 126"/>
                <a:gd name="T83" fmla="*/ 16 h 131"/>
                <a:gd name="T84" fmla="*/ 71 w 126"/>
                <a:gd name="T85" fmla="*/ 21 h 131"/>
                <a:gd name="T86" fmla="*/ 61 w 126"/>
                <a:gd name="T87" fmla="*/ 37 h 131"/>
                <a:gd name="T88" fmla="*/ 68 w 126"/>
                <a:gd name="T89" fmla="*/ 12 h 131"/>
                <a:gd name="T90" fmla="*/ 69 w 126"/>
                <a:gd name="T91" fmla="*/ 11 h 131"/>
                <a:gd name="T92" fmla="*/ 70 w 126"/>
                <a:gd name="T93" fmla="*/ 6 h 131"/>
                <a:gd name="T94" fmla="*/ 68 w 126"/>
                <a:gd name="T95" fmla="*/ 5 h 131"/>
                <a:gd name="T96" fmla="*/ 65 w 126"/>
                <a:gd name="T97" fmla="*/ 10 h 131"/>
                <a:gd name="T98" fmla="*/ 65 w 126"/>
                <a:gd name="T99" fmla="*/ 11 h 131"/>
                <a:gd name="T100" fmla="*/ 57 w 126"/>
                <a:gd name="T101" fmla="*/ 35 h 131"/>
                <a:gd name="T102" fmla="*/ 58 w 126"/>
                <a:gd name="T103" fmla="*/ 17 h 131"/>
                <a:gd name="T104" fmla="*/ 61 w 126"/>
                <a:gd name="T105" fmla="*/ 12 h 131"/>
                <a:gd name="T106" fmla="*/ 59 w 126"/>
                <a:gd name="T107" fmla="*/ 8 h 131"/>
                <a:gd name="T108" fmla="*/ 63 w 126"/>
                <a:gd name="T109" fmla="*/ 4 h 131"/>
                <a:gd name="T110" fmla="*/ 53 w 126"/>
                <a:gd name="T111" fmla="*/ 1 h 131"/>
                <a:gd name="T112" fmla="*/ 44 w 126"/>
                <a:gd name="T113" fmla="*/ 1 h 131"/>
                <a:gd name="T114" fmla="*/ 18 w 126"/>
                <a:gd name="T115" fmla="*/ 19 h 131"/>
                <a:gd name="T116" fmla="*/ 0 w 126"/>
                <a:gd name="T117" fmla="*/ 49 h 131"/>
                <a:gd name="T118" fmla="*/ 15 w 126"/>
                <a:gd name="T119" fmla="*/ 57 h 131"/>
                <a:gd name="T120" fmla="*/ 27 w 126"/>
                <a:gd name="T121" fmla="*/ 3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6" h="131">
                  <a:moveTo>
                    <a:pt x="27" y="3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35" y="36"/>
                    <a:pt x="30" y="49"/>
                    <a:pt x="26" y="62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9" y="64"/>
                    <a:pt x="33" y="65"/>
                    <a:pt x="36" y="66"/>
                  </a:cubicBezTo>
                  <a:cubicBezTo>
                    <a:pt x="35" y="75"/>
                    <a:pt x="33" y="85"/>
                    <a:pt x="31" y="91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32" y="131"/>
                    <a:pt x="32" y="131"/>
                    <a:pt x="32" y="131"/>
                  </a:cubicBezTo>
                  <a:cubicBezTo>
                    <a:pt x="37" y="119"/>
                    <a:pt x="46" y="107"/>
                    <a:pt x="51" y="88"/>
                  </a:cubicBezTo>
                  <a:cubicBezTo>
                    <a:pt x="52" y="83"/>
                    <a:pt x="53" y="78"/>
                    <a:pt x="54" y="74"/>
                  </a:cubicBezTo>
                  <a:cubicBezTo>
                    <a:pt x="75" y="75"/>
                    <a:pt x="75" y="75"/>
                    <a:pt x="75" y="75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0" y="96"/>
                    <a:pt x="70" y="96"/>
                    <a:pt x="70" y="96"/>
                  </a:cubicBezTo>
                  <a:cubicBezTo>
                    <a:pt x="86" y="100"/>
                    <a:pt x="86" y="100"/>
                    <a:pt x="86" y="100"/>
                  </a:cubicBezTo>
                  <a:cubicBezTo>
                    <a:pt x="88" y="95"/>
                    <a:pt x="90" y="88"/>
                    <a:pt x="92" y="80"/>
                  </a:cubicBezTo>
                  <a:cubicBezTo>
                    <a:pt x="95" y="69"/>
                    <a:pt x="95" y="69"/>
                    <a:pt x="95" y="69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2" y="56"/>
                    <a:pt x="69" y="56"/>
                    <a:pt x="66" y="55"/>
                  </a:cubicBezTo>
                  <a:cubicBezTo>
                    <a:pt x="69" y="46"/>
                    <a:pt x="72" y="36"/>
                    <a:pt x="74" y="27"/>
                  </a:cubicBezTo>
                  <a:cubicBezTo>
                    <a:pt x="78" y="33"/>
                    <a:pt x="78" y="33"/>
                    <a:pt x="78" y="33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26" y="45"/>
                    <a:pt x="126" y="45"/>
                    <a:pt x="126" y="45"/>
                  </a:cubicBezTo>
                  <a:cubicBezTo>
                    <a:pt x="126" y="39"/>
                    <a:pt x="126" y="34"/>
                    <a:pt x="126" y="28"/>
                  </a:cubicBezTo>
                  <a:cubicBezTo>
                    <a:pt x="95" y="29"/>
                    <a:pt x="95" y="29"/>
                    <a:pt x="95" y="29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0" y="10"/>
                    <a:pt x="78" y="9"/>
                    <a:pt x="75" y="9"/>
                  </a:cubicBezTo>
                  <a:cubicBezTo>
                    <a:pt x="75" y="8"/>
                    <a:pt x="75" y="8"/>
                    <a:pt x="74" y="8"/>
                  </a:cubicBezTo>
                  <a:cubicBezTo>
                    <a:pt x="76" y="14"/>
                    <a:pt x="76" y="14"/>
                    <a:pt x="76" y="14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9" y="11"/>
                    <a:pt x="69" y="11"/>
                    <a:pt x="69" y="11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0" y="3"/>
                    <a:pt x="56" y="2"/>
                    <a:pt x="53" y="1"/>
                  </a:cubicBezTo>
                  <a:cubicBezTo>
                    <a:pt x="48" y="0"/>
                    <a:pt x="47" y="0"/>
                    <a:pt x="44" y="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7" y="34"/>
                    <a:pt x="6" y="39"/>
                    <a:pt x="0" y="49"/>
                  </a:cubicBezTo>
                  <a:cubicBezTo>
                    <a:pt x="5" y="52"/>
                    <a:pt x="10" y="55"/>
                    <a:pt x="15" y="57"/>
                  </a:cubicBezTo>
                  <a:cubicBezTo>
                    <a:pt x="19" y="49"/>
                    <a:pt x="27" y="35"/>
                    <a:pt x="27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24" name="Freeform 917"/>
            <p:cNvSpPr>
              <a:spLocks noEditPoints="1"/>
            </p:cNvSpPr>
            <p:nvPr/>
          </p:nvSpPr>
          <p:spPr bwMode="auto">
            <a:xfrm>
              <a:off x="5753100" y="5135563"/>
              <a:ext cx="168275" cy="153988"/>
            </a:xfrm>
            <a:custGeom>
              <a:avLst/>
              <a:gdLst>
                <a:gd name="T0" fmla="*/ 5 w 45"/>
                <a:gd name="T1" fmla="*/ 33 h 41"/>
                <a:gd name="T2" fmla="*/ 7 w 45"/>
                <a:gd name="T3" fmla="*/ 32 h 41"/>
                <a:gd name="T4" fmla="*/ 7 w 45"/>
                <a:gd name="T5" fmla="*/ 32 h 41"/>
                <a:gd name="T6" fmla="*/ 29 w 45"/>
                <a:gd name="T7" fmla="*/ 39 h 41"/>
                <a:gd name="T8" fmla="*/ 29 w 45"/>
                <a:gd name="T9" fmla="*/ 39 h 41"/>
                <a:gd name="T10" fmla="*/ 30 w 45"/>
                <a:gd name="T11" fmla="*/ 41 h 41"/>
                <a:gd name="T12" fmla="*/ 32 w 45"/>
                <a:gd name="T13" fmla="*/ 41 h 41"/>
                <a:gd name="T14" fmla="*/ 33 w 45"/>
                <a:gd name="T15" fmla="*/ 40 h 41"/>
                <a:gd name="T16" fmla="*/ 33 w 45"/>
                <a:gd name="T17" fmla="*/ 40 h 41"/>
                <a:gd name="T18" fmla="*/ 38 w 45"/>
                <a:gd name="T19" fmla="*/ 37 h 41"/>
                <a:gd name="T20" fmla="*/ 44 w 45"/>
                <a:gd name="T21" fmla="*/ 18 h 41"/>
                <a:gd name="T22" fmla="*/ 41 w 45"/>
                <a:gd name="T23" fmla="*/ 13 h 41"/>
                <a:gd name="T24" fmla="*/ 36 w 45"/>
                <a:gd name="T25" fmla="*/ 11 h 41"/>
                <a:gd name="T26" fmla="*/ 36 w 45"/>
                <a:gd name="T27" fmla="*/ 11 h 41"/>
                <a:gd name="T28" fmla="*/ 32 w 45"/>
                <a:gd name="T29" fmla="*/ 4 h 41"/>
                <a:gd name="T30" fmla="*/ 25 w 45"/>
                <a:gd name="T31" fmla="*/ 1 h 41"/>
                <a:gd name="T32" fmla="*/ 17 w 45"/>
                <a:gd name="T33" fmla="*/ 5 h 41"/>
                <a:gd name="T34" fmla="*/ 17 w 45"/>
                <a:gd name="T35" fmla="*/ 6 h 41"/>
                <a:gd name="T36" fmla="*/ 12 w 45"/>
                <a:gd name="T37" fmla="*/ 4 h 41"/>
                <a:gd name="T38" fmla="*/ 7 w 45"/>
                <a:gd name="T39" fmla="*/ 7 h 41"/>
                <a:gd name="T40" fmla="*/ 1 w 45"/>
                <a:gd name="T41" fmla="*/ 25 h 41"/>
                <a:gd name="T42" fmla="*/ 3 w 45"/>
                <a:gd name="T43" fmla="*/ 30 h 41"/>
                <a:gd name="T44" fmla="*/ 3 w 45"/>
                <a:gd name="T45" fmla="*/ 31 h 41"/>
                <a:gd name="T46" fmla="*/ 3 w 45"/>
                <a:gd name="T47" fmla="*/ 32 h 41"/>
                <a:gd name="T48" fmla="*/ 5 w 45"/>
                <a:gd name="T49" fmla="*/ 33 h 41"/>
                <a:gd name="T50" fmla="*/ 20 w 45"/>
                <a:gd name="T51" fmla="*/ 6 h 41"/>
                <a:gd name="T52" fmla="*/ 24 w 45"/>
                <a:gd name="T53" fmla="*/ 4 h 41"/>
                <a:gd name="T54" fmla="*/ 31 w 45"/>
                <a:gd name="T55" fmla="*/ 7 h 41"/>
                <a:gd name="T56" fmla="*/ 33 w 45"/>
                <a:gd name="T57" fmla="*/ 10 h 41"/>
                <a:gd name="T58" fmla="*/ 33 w 45"/>
                <a:gd name="T59" fmla="*/ 10 h 41"/>
                <a:gd name="T60" fmla="*/ 20 w 45"/>
                <a:gd name="T61" fmla="*/ 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5" h="41">
                  <a:moveTo>
                    <a:pt x="5" y="33"/>
                  </a:moveTo>
                  <a:cubicBezTo>
                    <a:pt x="6" y="33"/>
                    <a:pt x="7" y="33"/>
                    <a:pt x="7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40"/>
                    <a:pt x="29" y="40"/>
                    <a:pt x="30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3" y="41"/>
                    <a:pt x="33" y="40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5" y="40"/>
                    <a:pt x="37" y="39"/>
                    <a:pt x="38" y="37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5" y="16"/>
                    <a:pt x="43" y="14"/>
                    <a:pt x="41" y="1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7" y="8"/>
                    <a:pt x="35" y="4"/>
                    <a:pt x="32" y="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2" y="0"/>
                    <a:pt x="18" y="2"/>
                    <a:pt x="17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0" y="3"/>
                    <a:pt x="7" y="4"/>
                    <a:pt x="7" y="7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7"/>
                    <a:pt x="1" y="30"/>
                    <a:pt x="3" y="30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2" y="31"/>
                    <a:pt x="3" y="32"/>
                    <a:pt x="3" y="32"/>
                  </a:cubicBezTo>
                  <a:lnTo>
                    <a:pt x="5" y="33"/>
                  </a:lnTo>
                  <a:close/>
                  <a:moveTo>
                    <a:pt x="20" y="6"/>
                  </a:moveTo>
                  <a:cubicBezTo>
                    <a:pt x="21" y="4"/>
                    <a:pt x="22" y="4"/>
                    <a:pt x="24" y="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3" y="7"/>
                    <a:pt x="33" y="8"/>
                    <a:pt x="33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20" y="6"/>
                    <a:pt x="20" y="6"/>
                    <a:pt x="2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  <p:sp>
          <p:nvSpPr>
            <p:cNvPr id="125" name="Freeform 918"/>
            <p:cNvSpPr/>
            <p:nvPr/>
          </p:nvSpPr>
          <p:spPr bwMode="auto">
            <a:xfrm>
              <a:off x="5764213" y="5105400"/>
              <a:ext cx="749300" cy="457200"/>
            </a:xfrm>
            <a:custGeom>
              <a:avLst/>
              <a:gdLst>
                <a:gd name="T0" fmla="*/ 472 w 472"/>
                <a:gd name="T1" fmla="*/ 0 h 288"/>
                <a:gd name="T2" fmla="*/ 389 w 472"/>
                <a:gd name="T3" fmla="*/ 33 h 288"/>
                <a:gd name="T4" fmla="*/ 406 w 472"/>
                <a:gd name="T5" fmla="*/ 45 h 288"/>
                <a:gd name="T6" fmla="*/ 302 w 472"/>
                <a:gd name="T7" fmla="*/ 156 h 288"/>
                <a:gd name="T8" fmla="*/ 210 w 472"/>
                <a:gd name="T9" fmla="*/ 147 h 288"/>
                <a:gd name="T10" fmla="*/ 137 w 472"/>
                <a:gd name="T11" fmla="*/ 222 h 288"/>
                <a:gd name="T12" fmla="*/ 61 w 472"/>
                <a:gd name="T13" fmla="*/ 184 h 288"/>
                <a:gd name="T14" fmla="*/ 0 w 472"/>
                <a:gd name="T15" fmla="*/ 262 h 288"/>
                <a:gd name="T16" fmla="*/ 33 w 472"/>
                <a:gd name="T17" fmla="*/ 288 h 288"/>
                <a:gd name="T18" fmla="*/ 73 w 472"/>
                <a:gd name="T19" fmla="*/ 239 h 288"/>
                <a:gd name="T20" fmla="*/ 146 w 472"/>
                <a:gd name="T21" fmla="*/ 274 h 288"/>
                <a:gd name="T22" fmla="*/ 226 w 472"/>
                <a:gd name="T23" fmla="*/ 191 h 288"/>
                <a:gd name="T24" fmla="*/ 318 w 472"/>
                <a:gd name="T25" fmla="*/ 201 h 288"/>
                <a:gd name="T26" fmla="*/ 441 w 472"/>
                <a:gd name="T27" fmla="*/ 71 h 288"/>
                <a:gd name="T28" fmla="*/ 465 w 472"/>
                <a:gd name="T29" fmla="*/ 88 h 288"/>
                <a:gd name="T30" fmla="*/ 472 w 472"/>
                <a:gd name="T31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288">
                  <a:moveTo>
                    <a:pt x="472" y="0"/>
                  </a:moveTo>
                  <a:lnTo>
                    <a:pt x="389" y="33"/>
                  </a:lnTo>
                  <a:lnTo>
                    <a:pt x="406" y="45"/>
                  </a:lnTo>
                  <a:lnTo>
                    <a:pt x="302" y="156"/>
                  </a:lnTo>
                  <a:lnTo>
                    <a:pt x="210" y="147"/>
                  </a:lnTo>
                  <a:lnTo>
                    <a:pt x="137" y="222"/>
                  </a:lnTo>
                  <a:lnTo>
                    <a:pt x="61" y="184"/>
                  </a:lnTo>
                  <a:lnTo>
                    <a:pt x="0" y="262"/>
                  </a:lnTo>
                  <a:lnTo>
                    <a:pt x="33" y="288"/>
                  </a:lnTo>
                  <a:lnTo>
                    <a:pt x="73" y="239"/>
                  </a:lnTo>
                  <a:lnTo>
                    <a:pt x="146" y="274"/>
                  </a:lnTo>
                  <a:lnTo>
                    <a:pt x="226" y="191"/>
                  </a:lnTo>
                  <a:lnTo>
                    <a:pt x="318" y="201"/>
                  </a:lnTo>
                  <a:lnTo>
                    <a:pt x="441" y="71"/>
                  </a:lnTo>
                  <a:lnTo>
                    <a:pt x="465" y="88"/>
                  </a:lnTo>
                  <a:lnTo>
                    <a:pt x="47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Bebas" pitchFamily="2" charset="0"/>
                <a:ea typeface="微软雅黑" panose="020B0503020204020204" charset="-122"/>
                <a:sym typeface="Bebas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.03889 L -3.95833E-6 -0.14815 " pathEditMode="relative" rAng="0" ptsTypes="AA">
                                      <p:cBhvr>
                                        <p:cTn id="12" dur="75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5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3.95833E-6 0.03843 L -3.95833E-6 7.40741E-7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0.03981 L 2.08333E-6 0.14815 " pathEditMode="relative" rAng="0" ptsTypes="AA">
                                      <p:cBhvr>
                                        <p:cTn id="19" dur="750" spd="-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9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08333E-6 -0.03981 L 2.08333E-6 2.77556E-17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.03889 L 1.875E-6 -0.14815 " pathEditMode="relative" rAng="0" ptsTypes="AA">
                                      <p:cBhvr>
                                        <p:cTn id="35" dur="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5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1.875E-6 0.03843 L 1.875E-6 7.40741E-7 " pathEditMode="relative" rAng="0" ptsTypes="AA">
                                      <p:cBhvr>
                                        <p:cTn id="3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0.03981 L -2.29167E-6 0.14815 " pathEditMode="relative" rAng="0" ptsTypes="AA">
                                      <p:cBhvr>
                                        <p:cTn id="42" dur="75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9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2.29167E-6 -0.03981 L -2.29167E-6 0 " pathEditMode="relative" rAng="0" ptsTypes="AA">
                                      <p:cBhvr>
                                        <p:cTn id="4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0.03889 L 4.375E-6 -0.14815 " pathEditMode="relative" rAng="0" ptsTypes="AA">
                                      <p:cBhvr>
                                        <p:cTn id="58" dur="75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52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375E-6 0.03843 L 4.375E-6 -1.11111E-6 " pathEditMode="relative" rAng="0" ptsTypes="AA">
                                      <p:cBhvr>
                                        <p:cTn id="6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0.03981 L 4.16667E-7 0.14815 " pathEditMode="relative" rAng="0" ptsTypes="AA">
                                      <p:cBhvr>
                                        <p:cTn id="65" dur="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98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16667E-7 -0.03981 L 4.16667E-7 -3.33333E-6 " pathEditMode="relative" rAng="0" ptsTypes="AA">
                                      <p:cBhvr>
                                        <p:cTn id="6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0.03889 L -1.45833E-6 -0.14815 " pathEditMode="relative" rAng="0" ptsTypes="AA">
                                      <p:cBhvr>
                                        <p:cTn id="81" dur="75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52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1.45833E-6 0.03842 L -1.45833E-6 3.7037E-6 " pathEditMode="relative" rAng="0" ptsTypes="AA">
                                      <p:cBhvr>
                                        <p:cTn id="8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1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2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0.03982 L 4.375E-6 0.14815 " pathEditMode="relative" rAng="0" ptsTypes="AA">
                                      <p:cBhvr>
                                        <p:cTn id="88" dur="75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98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375E-6 -0.03982 L 4.375E-6 1.48148E-6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.03889 L -3.95833E-6 -0.14814 " pathEditMode="relative" rAng="0" ptsTypes="AA">
                                      <p:cBhvr>
                                        <p:cTn id="104" dur="75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52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3.95833E-6 0.03843 L -3.95833E-6 -4.81481E-6 " pathEditMode="relative" rAng="0" ptsTypes="AA">
                                      <p:cBhvr>
                                        <p:cTn id="10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1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2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0.03982 L 2.08333E-6 0.14815 " pathEditMode="relative" rAng="0" ptsTypes="AA">
                                      <p:cBhvr>
                                        <p:cTn id="111" dur="75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98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2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08333E-6 -0.03982 L 2.08333E-6 2.96296E-6 " pathEditMode="relative" rAng="0" ptsTypes="AA">
                                      <p:cBhvr>
                                        <p:cTn id="11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1" grpId="1" bldLvl="0" animBg="1"/>
      <p:bldP spid="11" grpId="2" bldLvl="0" animBg="1"/>
      <p:bldP spid="12" grpId="0" bldLvl="0" animBg="1"/>
      <p:bldP spid="12" grpId="1" bldLvl="0" animBg="1"/>
      <p:bldP spid="12" grpId="2" bldLvl="0" animBg="1"/>
      <p:bldP spid="13" grpId="0" bldLvl="0" animBg="1"/>
      <p:bldP spid="13" grpId="1" bldLvl="0" animBg="1"/>
      <p:bldP spid="13" grpId="2" bldLvl="0" animBg="1"/>
      <p:bldP spid="14" grpId="0" bldLvl="0" animBg="1"/>
      <p:bldP spid="14" grpId="1" bldLvl="0" animBg="1"/>
      <p:bldP spid="14" grpId="2" bldLvl="0" animBg="1"/>
      <p:bldP spid="15" grpId="0" bldLvl="0" animBg="1"/>
      <p:bldP spid="15" grpId="1" bldLvl="0" animBg="1"/>
      <p:bldP spid="15" grpId="2" bldLvl="0" animBg="1"/>
      <p:bldP spid="7" grpId="0" bldLvl="0" animBg="1"/>
      <p:bldP spid="7" grpId="1" bldLvl="0" animBg="1"/>
      <p:bldP spid="7" grpId="2" bldLvl="0" animBg="1"/>
      <p:bldP spid="8" grpId="0" bldLvl="0" animBg="1"/>
      <p:bldP spid="8" grpId="1" bldLvl="0" animBg="1"/>
      <p:bldP spid="8" grpId="2" bldLvl="0" animBg="1"/>
      <p:bldP spid="9" grpId="0" bldLvl="0" animBg="1"/>
      <p:bldP spid="9" grpId="1" bldLvl="0" animBg="1"/>
      <p:bldP spid="9" grpId="2" bldLvl="0" animBg="1"/>
      <p:bldP spid="10" grpId="0" bldLvl="0" animBg="1"/>
      <p:bldP spid="10" grpId="1" bldLvl="0" animBg="1"/>
      <p:bldP spid="10" grpId="2" bldLvl="0" animBg="1"/>
      <p:bldP spid="35" grpId="0" bldLvl="0" animBg="1"/>
      <p:bldP spid="35" grpId="1" bldLvl="0" animBg="1"/>
      <p:bldP spid="35" grpId="2" bldLvl="0" animBg="1"/>
      <p:bldP spid="78" grpId="0"/>
      <p:bldP spid="81" grpId="0"/>
      <p:bldP spid="84" grpId="0"/>
      <p:bldP spid="87" grpId="0"/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037041" y="870374"/>
            <a:ext cx="1837249" cy="2187019"/>
            <a:chOff x="1053298" y="1163255"/>
            <a:chExt cx="2210766" cy="2631644"/>
          </a:xfrm>
        </p:grpSpPr>
        <p:sp>
          <p:nvSpPr>
            <p:cNvPr id="24" name="任意多边形 23"/>
            <p:cNvSpPr/>
            <p:nvPr/>
          </p:nvSpPr>
          <p:spPr>
            <a:xfrm>
              <a:off x="1053299" y="1186406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53298" y="1163255"/>
              <a:ext cx="2210765" cy="2608493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5715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sp>
        <p:nvSpPr>
          <p:cNvPr id="32" name="TextBox 1"/>
          <p:cNvSpPr txBox="1"/>
          <p:nvPr/>
        </p:nvSpPr>
        <p:spPr>
          <a:xfrm>
            <a:off x="1292879" y="3915978"/>
            <a:ext cx="93268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zh-CN" altLang="en-US" sz="4800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新零售大环境下，创业者如何前行</a:t>
            </a:r>
            <a:endParaRPr lang="zh-CN" altLang="en-US" sz="4800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57964" y="2474516"/>
            <a:ext cx="2078122" cy="1286825"/>
            <a:chOff x="5498299" y="2485311"/>
            <a:chExt cx="2078122" cy="1286825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5904868" y="2485311"/>
              <a:ext cx="1671553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V="1">
              <a:off x="5498299" y="2909539"/>
              <a:ext cx="1671553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037041" y="-10795"/>
            <a:ext cx="1917343" cy="1163268"/>
            <a:chOff x="5177376" y="0"/>
            <a:chExt cx="1917343" cy="1163268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5177376" y="300671"/>
              <a:ext cx="1671552" cy="862597"/>
            </a:xfrm>
            <a:prstGeom prst="line">
              <a:avLst/>
            </a:prstGeom>
            <a:ln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5423167" y="0"/>
              <a:ext cx="1671552" cy="862597"/>
            </a:xfrm>
            <a:prstGeom prst="line">
              <a:avLst/>
            </a:prstGeom>
            <a:ln w="3175">
              <a:solidFill>
                <a:srgbClr val="5372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5420995" y="1552575"/>
            <a:ext cx="106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5400" b="1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lang="en-US" altLang="zh-CN" sz="5400" b="1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38346" y="215900"/>
            <a:ext cx="8029555" cy="983006"/>
            <a:chOff x="533" y="340"/>
            <a:chExt cx="15321" cy="1876"/>
          </a:xfrm>
        </p:grpSpPr>
        <p:cxnSp>
          <p:nvCxnSpPr>
            <p:cNvPr id="5" name="直接连接符 4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>
              <a:off x="533" y="2067"/>
              <a:ext cx="14296" cy="11"/>
            </a:xfrm>
            <a:prstGeom prst="line">
              <a:avLst/>
            </a:prstGeom>
            <a:ln w="12700">
              <a:solidFill>
                <a:srgbClr val="53728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圆角矩形 5"/>
            <p:cNvSpPr/>
            <p:nvPr/>
          </p:nvSpPr>
          <p:spPr>
            <a:xfrm rot="2700000">
              <a:off x="1830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 rot="2700000">
              <a:off x="1001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53728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rot="2700000">
              <a:off x="1415" y="340"/>
              <a:ext cx="1415" cy="1415"/>
            </a:xfrm>
            <a:prstGeom prst="roundRect">
              <a:avLst>
                <a:gd name="adj" fmla="val 0"/>
              </a:avLst>
            </a:prstGeom>
            <a:solidFill>
              <a:srgbClr val="124062"/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文本框 10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1537" y="490"/>
              <a:ext cx="1169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200" dirty="0" smtClean="0">
                  <a:solidFill>
                    <a:srgbClr val="FFFFFF"/>
                  </a:solidFill>
                  <a:latin typeface="Agency FB" panose="020B0503020202020204" pitchFamily="34" charset="0"/>
                  <a:ea typeface="华文宋体" panose="02010600040101010101" pitchFamily="2" charset="-122"/>
                </a:rPr>
                <a:t>03</a:t>
              </a:r>
              <a:endParaRPr lang="zh-CN" altLang="en-US" sz="3200" dirty="0">
                <a:solidFill>
                  <a:srgbClr val="FFFFFF"/>
                </a:solidFill>
                <a:latin typeface="Agency FB" panose="020B0503020202020204" pitchFamily="34" charset="0"/>
                <a:ea typeface="华文宋体" panose="02010600040101010101" pitchFamily="2" charset="-122"/>
              </a:endParaRPr>
            </a:p>
          </p:txBody>
        </p:sp>
        <p:cxnSp>
          <p:nvCxnSpPr>
            <p:cNvPr id="15" name="直接连接符 14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CxnSpPr/>
            <p:nvPr/>
          </p:nvCxnSpPr>
          <p:spPr>
            <a:xfrm flipH="1" flipV="1">
              <a:off x="533" y="2206"/>
              <a:ext cx="14254" cy="10"/>
            </a:xfrm>
            <a:prstGeom prst="line">
              <a:avLst/>
            </a:prstGeom>
            <a:ln w="38100">
              <a:solidFill>
                <a:srgbClr val="12406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  <p:cNvSpPr txBox="1"/>
            <p:nvPr/>
          </p:nvSpPr>
          <p:spPr>
            <a:xfrm>
              <a:off x="3823" y="490"/>
              <a:ext cx="12031" cy="1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3200" dirty="0">
                  <a:solidFill>
                    <a:srgbClr val="12406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新零售大环境下，创业者如何前行</a:t>
              </a:r>
              <a:endParaRPr lang="zh-CN" altLang="en-US" sz="3200" b="1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cs typeface="Kartika" panose="02020503030404060203" pitchFamily="18" charset="0"/>
                <a:sym typeface="+mn-ea"/>
              </a:endParaRPr>
            </a:p>
          </p:txBody>
        </p:sp>
      </p:grpSp>
      <p:sp>
        <p:nvSpPr>
          <p:cNvPr id="2" name="圆角矩形 1"/>
          <p:cNvSpPr/>
          <p:nvPr/>
        </p:nvSpPr>
        <p:spPr>
          <a:xfrm rot="2700000">
            <a:off x="1210458" y="2701861"/>
            <a:ext cx="1670332" cy="1670330"/>
          </a:xfrm>
          <a:prstGeom prst="roundRect">
            <a:avLst>
              <a:gd name="adj" fmla="val 6808"/>
            </a:avLst>
          </a:prstGeom>
          <a:solidFill>
            <a:srgbClr val="124062"/>
          </a:solidFill>
          <a:ln w="38100">
            <a:solidFill>
              <a:schemeClr val="bg1"/>
            </a:solidFill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2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2" name="圆角矩形 11"/>
          <p:cNvSpPr/>
          <p:nvPr/>
        </p:nvSpPr>
        <p:spPr>
          <a:xfrm rot="2700000">
            <a:off x="3083710" y="2701861"/>
            <a:ext cx="1670332" cy="1670330"/>
          </a:xfrm>
          <a:prstGeom prst="roundRect">
            <a:avLst>
              <a:gd name="adj" fmla="val 6808"/>
            </a:avLst>
          </a:prstGeom>
          <a:solidFill>
            <a:srgbClr val="537285"/>
          </a:solidFill>
          <a:ln w="38100">
            <a:solidFill>
              <a:schemeClr val="bg1"/>
            </a:solidFill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2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3" name="圆角矩形 12"/>
          <p:cNvSpPr/>
          <p:nvPr/>
        </p:nvSpPr>
        <p:spPr>
          <a:xfrm rot="2700000">
            <a:off x="4956962" y="2701862"/>
            <a:ext cx="1670332" cy="1670330"/>
          </a:xfrm>
          <a:prstGeom prst="roundRect">
            <a:avLst>
              <a:gd name="adj" fmla="val 6808"/>
            </a:avLst>
          </a:prstGeom>
          <a:solidFill>
            <a:srgbClr val="124062"/>
          </a:solidFill>
          <a:ln w="38100">
            <a:solidFill>
              <a:schemeClr val="bg1"/>
            </a:solidFill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2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4" name="圆角矩形 13"/>
          <p:cNvSpPr/>
          <p:nvPr/>
        </p:nvSpPr>
        <p:spPr>
          <a:xfrm rot="2700000">
            <a:off x="6830214" y="2701863"/>
            <a:ext cx="1670332" cy="1670330"/>
          </a:xfrm>
          <a:prstGeom prst="roundRect">
            <a:avLst>
              <a:gd name="adj" fmla="val 6808"/>
            </a:avLst>
          </a:prstGeom>
          <a:solidFill>
            <a:srgbClr val="537285"/>
          </a:solidFill>
          <a:ln w="38100">
            <a:solidFill>
              <a:schemeClr val="bg1"/>
            </a:solidFill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2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9" name="圆角矩形 8"/>
          <p:cNvSpPr/>
          <p:nvPr/>
        </p:nvSpPr>
        <p:spPr>
          <a:xfrm rot="2700000">
            <a:off x="8714253" y="2701861"/>
            <a:ext cx="1670332" cy="1670330"/>
          </a:xfrm>
          <a:prstGeom prst="roundRect">
            <a:avLst>
              <a:gd name="adj" fmla="val 6808"/>
            </a:avLst>
          </a:prstGeom>
          <a:solidFill>
            <a:srgbClr val="124062"/>
          </a:solidFill>
          <a:ln w="38100">
            <a:solidFill>
              <a:schemeClr val="bg1"/>
            </a:solidFill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2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550035" y="3214370"/>
            <a:ext cx="9906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少快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好省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324860" y="3214370"/>
            <a:ext cx="11874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流动的商业综合体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198110" y="3214370"/>
            <a:ext cx="11874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关系大于流量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071360" y="3214370"/>
            <a:ext cx="11874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注重单兵作战能力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846820" y="3214370"/>
            <a:ext cx="13741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零售进入了网络丛林战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2" grpId="0" bldLvl="0" animBg="1"/>
      <p:bldP spid="13" grpId="0" bldLvl="0" animBg="1"/>
      <p:bldP spid="14" grpId="0" bldLvl="0" animBg="1"/>
      <p:bldP spid="9" grpId="0" bldLvl="0" animBg="1"/>
      <p:bldP spid="20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786</Words>
  <Application>WPS 演示</Application>
  <PresentationFormat>宽屏</PresentationFormat>
  <Paragraphs>143</Paragraphs>
  <Slides>13</Slides>
  <Notes>35</Notes>
  <HiddenSlides>0</HiddenSlides>
  <MMClips>2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Calibri</vt:lpstr>
      <vt:lpstr>Arial</vt:lpstr>
      <vt:lpstr>Kartika</vt:lpstr>
      <vt:lpstr>Agency FB</vt:lpstr>
      <vt:lpstr>华文宋体</vt:lpstr>
      <vt:lpstr>Roboto Black</vt:lpstr>
      <vt:lpstr>孙过庭草体测试版</vt:lpstr>
      <vt:lpstr>Arial Unicode MS</vt:lpstr>
      <vt:lpstr>Calibri Light</vt:lpstr>
      <vt:lpstr>Oswald</vt:lpstr>
      <vt:lpstr>Segoe Print</vt:lpstr>
      <vt:lpstr>黑体</vt:lpstr>
      <vt:lpstr>Bebas</vt:lpstr>
      <vt:lpstr>华文黑体</vt:lpstr>
      <vt:lpstr>Lato Regular</vt:lpstr>
      <vt:lpstr>Lato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MK</cp:lastModifiedBy>
  <cp:revision>122</cp:revision>
  <dcterms:created xsi:type="dcterms:W3CDTF">2017-02-19T15:11:00Z</dcterms:created>
  <dcterms:modified xsi:type="dcterms:W3CDTF">2018-05-09T02:28:42Z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