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4" r:id="rId3"/>
    <p:sldId id="325" r:id="rId5"/>
    <p:sldId id="359" r:id="rId6"/>
    <p:sldId id="416" r:id="rId7"/>
    <p:sldId id="259" r:id="rId8"/>
    <p:sldId id="386" r:id="rId9"/>
    <p:sldId id="410" r:id="rId10"/>
    <p:sldId id="37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24062"/>
    <a:srgbClr val="FEFABC"/>
    <a:srgbClr val="537285"/>
    <a:srgbClr val="FEFEFE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887595" y="2829560"/>
            <a:ext cx="5775325" cy="11988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sz="36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威客服务任务查找</a:t>
            </a:r>
            <a:endParaRPr sz="36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sz="36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威客服务领取与实施</a:t>
            </a:r>
            <a:endParaRPr sz="36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12215" y="3072765"/>
            <a:ext cx="2894330" cy="748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65" b="1" dirty="0">
                <a:solidFill>
                  <a:srgbClr val="124062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课件三十九</a:t>
            </a:r>
            <a:endParaRPr lang="zh-CN" altLang="en-US" sz="4265" b="1" dirty="0">
              <a:solidFill>
                <a:srgbClr val="124062"/>
              </a:solidFill>
              <a:latin typeface="Arial" panose="020B0604020202020204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968375" y="450850"/>
            <a:ext cx="1398905" cy="7480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dirty="0">
                <a:solidFill>
                  <a:srgbClr val="124062"/>
                </a:solidFill>
                <a:latin typeface="微软雅黑" panose="020B0503020204020204" charset="-122"/>
                <a:sym typeface="Calibri" panose="020F0502020204030204" pitchFamily="34" charset="0"/>
              </a:rPr>
              <a:t>目录</a:t>
            </a:r>
            <a:endParaRPr lang="zh-CN" altLang="en-US" sz="4265" dirty="0">
              <a:solidFill>
                <a:srgbClr val="124062"/>
              </a:solidFill>
              <a:latin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124695" y="1219345"/>
            <a:ext cx="421359" cy="0"/>
          </a:xfrm>
          <a:prstGeom prst="line">
            <a:avLst/>
          </a:prstGeom>
          <a:ln w="285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3288753" y="2735716"/>
            <a:ext cx="624189" cy="736484"/>
            <a:chOff x="2521038" y="2206761"/>
            <a:chExt cx="624189" cy="736484"/>
          </a:xfrm>
        </p:grpSpPr>
        <p:sp>
          <p:nvSpPr>
            <p:cNvPr id="7" name="任意多边形 6"/>
            <p:cNvSpPr/>
            <p:nvPr/>
          </p:nvSpPr>
          <p:spPr>
            <a:xfrm>
              <a:off x="2521038" y="2206761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8" name="矩形 7"/>
            <p:cNvSpPr/>
            <p:nvPr/>
          </p:nvSpPr>
          <p:spPr>
            <a:xfrm>
              <a:off x="2548803" y="2342077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01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288753" y="4335683"/>
            <a:ext cx="624189" cy="736484"/>
            <a:chOff x="2521038" y="3806728"/>
            <a:chExt cx="624189" cy="736484"/>
          </a:xfrm>
        </p:grpSpPr>
        <p:sp>
          <p:nvSpPr>
            <p:cNvPr id="13" name="任意多边形 12"/>
            <p:cNvSpPr/>
            <p:nvPr/>
          </p:nvSpPr>
          <p:spPr>
            <a:xfrm>
              <a:off x="2521038" y="3806728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4" name="矩形 13"/>
            <p:cNvSpPr/>
            <p:nvPr/>
          </p:nvSpPr>
          <p:spPr>
            <a:xfrm>
              <a:off x="2548803" y="3942044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02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4360545" y="2853055"/>
            <a:ext cx="332232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威客服务任务查找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4360545" y="4453255"/>
            <a:ext cx="34893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威客服务领取与实施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144041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 rot="2700000">
            <a:off x="2786330" y="2040521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2259683" y="2040522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22855" y="2040255"/>
            <a:ext cx="897890" cy="897890"/>
            <a:chOff x="3973" y="3213"/>
            <a:chExt cx="1414" cy="1414"/>
          </a:xfrm>
        </p:grpSpPr>
        <p:sp>
          <p:nvSpPr>
            <p:cNvPr id="7" name="圆角矩形 6"/>
            <p:cNvSpPr/>
            <p:nvPr/>
          </p:nvSpPr>
          <p:spPr>
            <a:xfrm rot="2700000">
              <a:off x="3973" y="3213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3411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重点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9" name="直接连接符 8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225003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9865" y="2020860"/>
            <a:ext cx="6050280" cy="937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掌握移动商务企业服务平台任务查找方法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掌握移动商务企业服务平台任务领取及实施方法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</p:txBody>
      </p:sp>
      <p:cxnSp>
        <p:nvCxnSpPr>
          <p:cNvPr id="11" name="直接连接符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32907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 rot="2700000">
            <a:off x="2786330" y="422555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2700000">
            <a:off x="2259683" y="4225557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2522855" y="4225290"/>
            <a:ext cx="897890" cy="897890"/>
            <a:chOff x="3973" y="6654"/>
            <a:chExt cx="1414" cy="1414"/>
          </a:xfrm>
        </p:grpSpPr>
        <p:sp>
          <p:nvSpPr>
            <p:cNvPr id="14" name="圆角矩形 13"/>
            <p:cNvSpPr/>
            <p:nvPr/>
          </p:nvSpPr>
          <p:spPr>
            <a:xfrm rot="2700000">
              <a:off x="3973" y="6654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6852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难点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7" name="直接连接符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41003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9865" y="4205895"/>
            <a:ext cx="6050280" cy="937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rPr>
              <a:t>掌握移动商务企业服务平台任务查找方法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rPr>
              <a:t>掌握移动商务企业服务平台任务领取及实施方法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6" grpId="1" animBg="1"/>
      <p:bldP spid="28" grpId="1" animBg="1"/>
      <p:bldP spid="10" grpId="0"/>
      <p:bldP spid="12" grpId="0" animBg="1"/>
      <p:bldP spid="13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92921" y="1403774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3481724" y="4531928"/>
            <a:ext cx="5059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威客服务任务查找</a:t>
            </a:r>
            <a:endParaRPr lang="zh-CN" altLang="en-US" sz="4800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413844" y="3007916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92921" y="522605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76875" y="2085975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346" y="215900"/>
            <a:ext cx="8228183" cy="977766"/>
            <a:chOff x="533" y="340"/>
            <a:chExt cx="15700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067"/>
              <a:ext cx="9901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94"/>
              <a:ext cx="9880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12411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威客服务任务查找</a:t>
              </a:r>
              <a:endParaRPr lang="zh-CN" altLang="en-US" sz="32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100" name="Isosceles Triangle 1"/>
          <p:cNvSpPr/>
          <p:nvPr/>
        </p:nvSpPr>
        <p:spPr>
          <a:xfrm rot="10800000">
            <a:off x="3746500" y="4354830"/>
            <a:ext cx="234315" cy="229870"/>
          </a:xfrm>
          <a:prstGeom prst="triangle">
            <a:avLst/>
          </a:prstGeom>
          <a:solidFill>
            <a:srgbClr val="53728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02" name="Isosceles Triangle 3"/>
          <p:cNvSpPr/>
          <p:nvPr/>
        </p:nvSpPr>
        <p:spPr>
          <a:xfrm>
            <a:off x="5995035" y="3010535"/>
            <a:ext cx="234315" cy="229870"/>
          </a:xfrm>
          <a:prstGeom prst="triangle">
            <a:avLst/>
          </a:prstGeom>
          <a:solidFill>
            <a:srgbClr val="1240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03" name="Isosceles Triangle 4"/>
          <p:cNvSpPr/>
          <p:nvPr/>
        </p:nvSpPr>
        <p:spPr>
          <a:xfrm>
            <a:off x="1403350" y="3014345"/>
            <a:ext cx="234315" cy="229870"/>
          </a:xfrm>
          <a:prstGeom prst="triangle">
            <a:avLst/>
          </a:prstGeom>
          <a:solidFill>
            <a:srgbClr val="1240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grpSp>
        <p:nvGrpSpPr>
          <p:cNvPr id="128" name="组合 127"/>
          <p:cNvGrpSpPr/>
          <p:nvPr/>
        </p:nvGrpSpPr>
        <p:grpSpPr>
          <a:xfrm>
            <a:off x="9429750" y="3371850"/>
            <a:ext cx="2319020" cy="834390"/>
            <a:chOff x="14850" y="5310"/>
            <a:chExt cx="3652" cy="1314"/>
          </a:xfrm>
        </p:grpSpPr>
        <p:sp>
          <p:nvSpPr>
            <p:cNvPr id="104" name="Round Same Side Corner Rectangle 6"/>
            <p:cNvSpPr/>
            <p:nvPr/>
          </p:nvSpPr>
          <p:spPr>
            <a:xfrm rot="5400000">
              <a:off x="16019" y="4141"/>
              <a:ext cx="1314" cy="3652"/>
            </a:xfrm>
            <a:prstGeom prst="round2SameRect">
              <a:avLst/>
            </a:prstGeom>
            <a:solidFill>
              <a:srgbClr val="124062"/>
            </a:solidFill>
            <a:ln w="25400">
              <a:solidFill>
                <a:schemeClr val="bg1"/>
              </a:solidFill>
            </a:ln>
            <a:effectLst>
              <a:outerShdw blurRad="254000" dist="114300" dir="5400000" sx="90000" sy="-19000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algn="ctr"/>
              <a:endParaRPr lang="en-US" sz="2400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5" name="TextBox 7"/>
            <p:cNvSpPr txBox="1"/>
            <p:nvPr/>
          </p:nvSpPr>
          <p:spPr>
            <a:xfrm>
              <a:off x="15956" y="5654"/>
              <a:ext cx="171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FEFABC"/>
                  </a:solidFill>
                  <a:effectLst/>
                  <a:uLnTx/>
                  <a:uFillTx/>
                  <a:latin typeface="Bebas" pitchFamily="2" charset="0"/>
                  <a:ea typeface="微软雅黑" panose="020B0503020204020204" charset="-122"/>
                  <a:sym typeface="Bebas" pitchFamily="2" charset="0"/>
                </a:rPr>
                <a:t>步骤五</a:t>
              </a: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EFABC"/>
                </a:solidFill>
                <a:effectLst/>
                <a:uLnTx/>
                <a:uFillTx/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  <p:sp>
        <p:nvSpPr>
          <p:cNvPr id="106" name="任意多边形 105"/>
          <p:cNvSpPr/>
          <p:nvPr/>
        </p:nvSpPr>
        <p:spPr>
          <a:xfrm>
            <a:off x="4974590" y="3371850"/>
            <a:ext cx="2496185" cy="834390"/>
          </a:xfrm>
          <a:custGeom>
            <a:avLst/>
            <a:gdLst>
              <a:gd name="connsiteX0" fmla="*/ 0 w 2838386"/>
              <a:gd name="connsiteY0" fmla="*/ 0 h 834191"/>
              <a:gd name="connsiteX1" fmla="*/ 2637031 w 2838386"/>
              <a:gd name="connsiteY1" fmla="*/ 0 h 834191"/>
              <a:gd name="connsiteX2" fmla="*/ 2637031 w 2838386"/>
              <a:gd name="connsiteY2" fmla="*/ 300312 h 834191"/>
              <a:gd name="connsiteX3" fmla="*/ 2838386 w 2838386"/>
              <a:gd name="connsiteY3" fmla="*/ 417099 h 834191"/>
              <a:gd name="connsiteX4" fmla="*/ 2637031 w 2838386"/>
              <a:gd name="connsiteY4" fmla="*/ 533884 h 834191"/>
              <a:gd name="connsiteX5" fmla="*/ 2637031 w 2838386"/>
              <a:gd name="connsiteY5" fmla="*/ 834191 h 834191"/>
              <a:gd name="connsiteX6" fmla="*/ 0 w 2838386"/>
              <a:gd name="connsiteY6" fmla="*/ 834191 h 83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8386" h="834191">
                <a:moveTo>
                  <a:pt x="0" y="0"/>
                </a:moveTo>
                <a:lnTo>
                  <a:pt x="2637031" y="0"/>
                </a:lnTo>
                <a:lnTo>
                  <a:pt x="2637031" y="300312"/>
                </a:lnTo>
                <a:lnTo>
                  <a:pt x="2838386" y="417099"/>
                </a:lnTo>
                <a:lnTo>
                  <a:pt x="2637031" y="533884"/>
                </a:lnTo>
                <a:lnTo>
                  <a:pt x="2637031" y="834191"/>
                </a:lnTo>
                <a:lnTo>
                  <a:pt x="0" y="834191"/>
                </a:lnTo>
                <a:close/>
              </a:path>
            </a:pathLst>
          </a:custGeom>
          <a:solidFill>
            <a:srgbClr val="124062"/>
          </a:solidFill>
          <a:ln w="25400">
            <a:solidFill>
              <a:schemeClr val="bg1"/>
            </a:solidFill>
          </a:ln>
          <a:effectLst>
            <a:outerShdw blurRad="254000" dist="1143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grpSp>
        <p:nvGrpSpPr>
          <p:cNvPr id="126" name="组合 125"/>
          <p:cNvGrpSpPr/>
          <p:nvPr/>
        </p:nvGrpSpPr>
        <p:grpSpPr>
          <a:xfrm>
            <a:off x="4974590" y="3371850"/>
            <a:ext cx="2495550" cy="834390"/>
            <a:chOff x="7834" y="5310"/>
            <a:chExt cx="3930" cy="1314"/>
          </a:xfrm>
        </p:grpSpPr>
        <p:sp>
          <p:nvSpPr>
            <p:cNvPr id="124" name="任意多边形 123"/>
            <p:cNvSpPr/>
            <p:nvPr/>
          </p:nvSpPr>
          <p:spPr>
            <a:xfrm>
              <a:off x="7834" y="5310"/>
              <a:ext cx="3931" cy="1314"/>
            </a:xfrm>
            <a:custGeom>
              <a:avLst/>
              <a:gdLst>
                <a:gd name="connsiteX0" fmla="*/ 0 w 2838386"/>
                <a:gd name="connsiteY0" fmla="*/ 0 h 834191"/>
                <a:gd name="connsiteX1" fmla="*/ 2637031 w 2838386"/>
                <a:gd name="connsiteY1" fmla="*/ 0 h 834191"/>
                <a:gd name="connsiteX2" fmla="*/ 2637031 w 2838386"/>
                <a:gd name="connsiteY2" fmla="*/ 300312 h 834191"/>
                <a:gd name="connsiteX3" fmla="*/ 2838386 w 2838386"/>
                <a:gd name="connsiteY3" fmla="*/ 417099 h 834191"/>
                <a:gd name="connsiteX4" fmla="*/ 2637031 w 2838386"/>
                <a:gd name="connsiteY4" fmla="*/ 533884 h 834191"/>
                <a:gd name="connsiteX5" fmla="*/ 2637031 w 2838386"/>
                <a:gd name="connsiteY5" fmla="*/ 834191 h 834191"/>
                <a:gd name="connsiteX6" fmla="*/ 0 w 2838386"/>
                <a:gd name="connsiteY6" fmla="*/ 834191 h 83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386" h="834191">
                  <a:moveTo>
                    <a:pt x="0" y="0"/>
                  </a:moveTo>
                  <a:lnTo>
                    <a:pt x="2637031" y="0"/>
                  </a:lnTo>
                  <a:lnTo>
                    <a:pt x="2637031" y="300312"/>
                  </a:lnTo>
                  <a:lnTo>
                    <a:pt x="2838386" y="417099"/>
                  </a:lnTo>
                  <a:lnTo>
                    <a:pt x="2637031" y="533884"/>
                  </a:lnTo>
                  <a:lnTo>
                    <a:pt x="2637031" y="834191"/>
                  </a:lnTo>
                  <a:lnTo>
                    <a:pt x="0" y="834191"/>
                  </a:lnTo>
                  <a:close/>
                </a:path>
              </a:pathLst>
            </a:custGeom>
            <a:solidFill>
              <a:srgbClr val="124062"/>
            </a:solidFill>
            <a:ln w="25400">
              <a:solidFill>
                <a:schemeClr val="bg1"/>
              </a:solidFill>
            </a:ln>
            <a:effectLst>
              <a:outerShdw blurRad="254000" dist="114300" dir="5400000" sx="90000" sy="-19000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algn="ctr"/>
              <a:endParaRPr lang="en-US" sz="2400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25" name="TextBox 39"/>
            <p:cNvSpPr txBox="1"/>
            <p:nvPr/>
          </p:nvSpPr>
          <p:spPr>
            <a:xfrm>
              <a:off x="8746" y="5603"/>
              <a:ext cx="188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FEFABC"/>
                  </a:solidFill>
                  <a:effectLst/>
                  <a:uLnTx/>
                  <a:uFillTx/>
                  <a:latin typeface="Bebas" pitchFamily="2" charset="0"/>
                  <a:ea typeface="微软雅黑" panose="020B0503020204020204" charset="-122"/>
                  <a:sym typeface="Bebas" pitchFamily="2" charset="0"/>
                </a:rPr>
                <a:t>步骤三</a:t>
              </a: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EFABC"/>
                </a:solidFill>
                <a:effectLst/>
                <a:uLnTx/>
                <a:uFillTx/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  <p:sp>
        <p:nvSpPr>
          <p:cNvPr id="107" name="TextBox 39"/>
          <p:cNvSpPr txBox="1"/>
          <p:nvPr/>
        </p:nvSpPr>
        <p:spPr>
          <a:xfrm>
            <a:off x="5553710" y="3557905"/>
            <a:ext cx="11944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EFABC"/>
                </a:solidFill>
                <a:effectLst/>
                <a:uLnTx/>
                <a:uFillTx/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步骤三</a:t>
            </a:r>
            <a:endParaRPr kumimoji="0" lang="zh-CN" altLang="en-US" sz="2000" b="1" i="0" u="none" strike="noStrike" kern="0" cap="none" spc="0" normalizeH="0" baseline="0" noProof="0">
              <a:ln>
                <a:noFill/>
              </a:ln>
              <a:solidFill>
                <a:srgbClr val="FEFABC"/>
              </a:solidFill>
              <a:effectLst/>
              <a:uLnTx/>
              <a:uFillTx/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grpSp>
        <p:nvGrpSpPr>
          <p:cNvPr id="123" name="组合 122"/>
          <p:cNvGrpSpPr/>
          <p:nvPr/>
        </p:nvGrpSpPr>
        <p:grpSpPr>
          <a:xfrm>
            <a:off x="2684780" y="3371850"/>
            <a:ext cx="2467610" cy="834390"/>
            <a:chOff x="4228" y="5310"/>
            <a:chExt cx="3886" cy="1314"/>
          </a:xfrm>
        </p:grpSpPr>
        <p:sp>
          <p:nvSpPr>
            <p:cNvPr id="108" name="任意多边形 107"/>
            <p:cNvSpPr/>
            <p:nvPr/>
          </p:nvSpPr>
          <p:spPr>
            <a:xfrm>
              <a:off x="4228" y="5310"/>
              <a:ext cx="3886" cy="1314"/>
            </a:xfrm>
            <a:custGeom>
              <a:avLst/>
              <a:gdLst>
                <a:gd name="connsiteX0" fmla="*/ 0 w 2805862"/>
                <a:gd name="connsiteY0" fmla="*/ 0 h 834191"/>
                <a:gd name="connsiteX1" fmla="*/ 2637031 w 2805862"/>
                <a:gd name="connsiteY1" fmla="*/ 0 h 834191"/>
                <a:gd name="connsiteX2" fmla="*/ 2637031 w 2805862"/>
                <a:gd name="connsiteY2" fmla="*/ 319176 h 834191"/>
                <a:gd name="connsiteX3" fmla="*/ 2805862 w 2805862"/>
                <a:gd name="connsiteY3" fmla="*/ 417098 h 834191"/>
                <a:gd name="connsiteX4" fmla="*/ 2637031 w 2805862"/>
                <a:gd name="connsiteY4" fmla="*/ 515019 h 834191"/>
                <a:gd name="connsiteX5" fmla="*/ 2637031 w 2805862"/>
                <a:gd name="connsiteY5" fmla="*/ 834191 h 834191"/>
                <a:gd name="connsiteX6" fmla="*/ 0 w 2805862"/>
                <a:gd name="connsiteY6" fmla="*/ 834191 h 83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5862" h="834191">
                  <a:moveTo>
                    <a:pt x="0" y="0"/>
                  </a:moveTo>
                  <a:lnTo>
                    <a:pt x="2637031" y="0"/>
                  </a:lnTo>
                  <a:lnTo>
                    <a:pt x="2637031" y="319176"/>
                  </a:lnTo>
                  <a:lnTo>
                    <a:pt x="2805862" y="417098"/>
                  </a:lnTo>
                  <a:lnTo>
                    <a:pt x="2637031" y="515019"/>
                  </a:lnTo>
                  <a:lnTo>
                    <a:pt x="2637031" y="834191"/>
                  </a:lnTo>
                  <a:lnTo>
                    <a:pt x="0" y="834191"/>
                  </a:lnTo>
                  <a:close/>
                </a:path>
              </a:pathLst>
            </a:custGeom>
            <a:solidFill>
              <a:srgbClr val="537285"/>
            </a:solidFill>
            <a:ln w="25400">
              <a:solidFill>
                <a:schemeClr val="bg1"/>
              </a:solidFill>
            </a:ln>
            <a:effectLst>
              <a:outerShdw blurRad="254000" dist="114300" dir="5400000" sx="90000" sy="-19000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algn="ctr"/>
              <a:endParaRPr lang="en-US" sz="2400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9" name="TextBox 43"/>
            <p:cNvSpPr txBox="1"/>
            <p:nvPr/>
          </p:nvSpPr>
          <p:spPr>
            <a:xfrm>
              <a:off x="5179" y="5603"/>
              <a:ext cx="162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FEFABC"/>
                  </a:solidFill>
                  <a:effectLst/>
                  <a:uLnTx/>
                  <a:uFillTx/>
                  <a:latin typeface="Bebas" pitchFamily="2" charset="0"/>
                  <a:ea typeface="微软雅黑" panose="020B0503020204020204" charset="-122"/>
                  <a:sym typeface="Bebas" pitchFamily="2" charset="0"/>
                </a:rPr>
                <a:t>步骤二</a:t>
              </a: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EFABC"/>
                </a:solidFill>
                <a:effectLst/>
                <a:uLnTx/>
                <a:uFillTx/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365760" y="3371850"/>
            <a:ext cx="2495550" cy="834390"/>
            <a:chOff x="576" y="5310"/>
            <a:chExt cx="3930" cy="1314"/>
          </a:xfrm>
        </p:grpSpPr>
        <p:sp>
          <p:nvSpPr>
            <p:cNvPr id="110" name="任意多边形 109"/>
            <p:cNvSpPr/>
            <p:nvPr/>
          </p:nvSpPr>
          <p:spPr>
            <a:xfrm rot="5400000">
              <a:off x="1884" y="4002"/>
              <a:ext cx="1314" cy="3931"/>
            </a:xfrm>
            <a:custGeom>
              <a:avLst/>
              <a:gdLst>
                <a:gd name="connsiteX0" fmla="*/ 0 w 834190"/>
                <a:gd name="connsiteY0" fmla="*/ 2699353 h 2838387"/>
                <a:gd name="connsiteX1" fmla="*/ 0 w 834190"/>
                <a:gd name="connsiteY1" fmla="*/ 201356 h 2838387"/>
                <a:gd name="connsiteX2" fmla="*/ 300309 w 834190"/>
                <a:gd name="connsiteY2" fmla="*/ 201356 h 2838387"/>
                <a:gd name="connsiteX3" fmla="*/ 417096 w 834190"/>
                <a:gd name="connsiteY3" fmla="*/ 0 h 2838387"/>
                <a:gd name="connsiteX4" fmla="*/ 533882 w 834190"/>
                <a:gd name="connsiteY4" fmla="*/ 201356 h 2838387"/>
                <a:gd name="connsiteX5" fmla="*/ 834190 w 834190"/>
                <a:gd name="connsiteY5" fmla="*/ 201356 h 2838387"/>
                <a:gd name="connsiteX6" fmla="*/ 834190 w 834190"/>
                <a:gd name="connsiteY6" fmla="*/ 2699353 h 2838387"/>
                <a:gd name="connsiteX7" fmla="*/ 695156 w 834190"/>
                <a:gd name="connsiteY7" fmla="*/ 2838387 h 2838387"/>
                <a:gd name="connsiteX8" fmla="*/ 139034 w 834190"/>
                <a:gd name="connsiteY8" fmla="*/ 2838387 h 2838387"/>
                <a:gd name="connsiteX9" fmla="*/ 0 w 834190"/>
                <a:gd name="connsiteY9" fmla="*/ 2699353 h 283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4190" h="2838387">
                  <a:moveTo>
                    <a:pt x="0" y="2699353"/>
                  </a:moveTo>
                  <a:lnTo>
                    <a:pt x="0" y="201356"/>
                  </a:lnTo>
                  <a:lnTo>
                    <a:pt x="300309" y="201356"/>
                  </a:lnTo>
                  <a:lnTo>
                    <a:pt x="417096" y="0"/>
                  </a:lnTo>
                  <a:lnTo>
                    <a:pt x="533882" y="201356"/>
                  </a:lnTo>
                  <a:lnTo>
                    <a:pt x="834190" y="201356"/>
                  </a:lnTo>
                  <a:lnTo>
                    <a:pt x="834190" y="2699353"/>
                  </a:lnTo>
                  <a:cubicBezTo>
                    <a:pt x="834190" y="2776139"/>
                    <a:pt x="771942" y="2838387"/>
                    <a:pt x="695156" y="2838387"/>
                  </a:cubicBezTo>
                  <a:lnTo>
                    <a:pt x="139034" y="2838387"/>
                  </a:lnTo>
                  <a:cubicBezTo>
                    <a:pt x="62248" y="2838387"/>
                    <a:pt x="0" y="2776139"/>
                    <a:pt x="0" y="2699353"/>
                  </a:cubicBezTo>
                  <a:close/>
                </a:path>
              </a:pathLst>
            </a:custGeom>
            <a:solidFill>
              <a:srgbClr val="124062"/>
            </a:solidFill>
            <a:ln w="25400">
              <a:solidFill>
                <a:schemeClr val="bg1"/>
              </a:solidFill>
            </a:ln>
            <a:effectLst>
              <a:outerShdw blurRad="254000" dist="114300" dir="5400000" sx="90000" sy="-19000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algn="ctr"/>
              <a:endParaRPr lang="en-US" sz="2400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11" name="TextBox 47"/>
            <p:cNvSpPr txBox="1"/>
            <p:nvPr/>
          </p:nvSpPr>
          <p:spPr>
            <a:xfrm>
              <a:off x="1655" y="5603"/>
              <a:ext cx="153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FEFABC"/>
                  </a:solidFill>
                  <a:effectLst/>
                  <a:uLnTx/>
                  <a:uFillTx/>
                  <a:latin typeface="Bebas" pitchFamily="2" charset="0"/>
                  <a:ea typeface="微软雅黑" panose="020B0503020204020204" charset="-122"/>
                  <a:sym typeface="Bebas" pitchFamily="2" charset="0"/>
                </a:rPr>
                <a:t>步骤一</a:t>
              </a: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EFABC"/>
                </a:solidFill>
                <a:effectLst/>
                <a:uLnTx/>
                <a:uFillTx/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  <p:sp>
        <p:nvSpPr>
          <p:cNvPr id="113" name="Isosceles Triangle 1"/>
          <p:cNvSpPr/>
          <p:nvPr/>
        </p:nvSpPr>
        <p:spPr>
          <a:xfrm rot="10800000">
            <a:off x="8355965" y="4355465"/>
            <a:ext cx="234315" cy="229870"/>
          </a:xfrm>
          <a:prstGeom prst="triangle">
            <a:avLst/>
          </a:prstGeom>
          <a:solidFill>
            <a:srgbClr val="53728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grpSp>
        <p:nvGrpSpPr>
          <p:cNvPr id="127" name="组合 126"/>
          <p:cNvGrpSpPr/>
          <p:nvPr/>
        </p:nvGrpSpPr>
        <p:grpSpPr>
          <a:xfrm>
            <a:off x="7294245" y="3372485"/>
            <a:ext cx="2467610" cy="834390"/>
            <a:chOff x="11487" y="5311"/>
            <a:chExt cx="3886" cy="1314"/>
          </a:xfrm>
        </p:grpSpPr>
        <p:sp>
          <p:nvSpPr>
            <p:cNvPr id="114" name="任意多边形 113"/>
            <p:cNvSpPr/>
            <p:nvPr/>
          </p:nvSpPr>
          <p:spPr>
            <a:xfrm>
              <a:off x="11487" y="5311"/>
              <a:ext cx="3886" cy="1314"/>
            </a:xfrm>
            <a:custGeom>
              <a:avLst/>
              <a:gdLst>
                <a:gd name="connsiteX0" fmla="*/ 0 w 2805862"/>
                <a:gd name="connsiteY0" fmla="*/ 0 h 834191"/>
                <a:gd name="connsiteX1" fmla="*/ 2637031 w 2805862"/>
                <a:gd name="connsiteY1" fmla="*/ 0 h 834191"/>
                <a:gd name="connsiteX2" fmla="*/ 2637031 w 2805862"/>
                <a:gd name="connsiteY2" fmla="*/ 319176 h 834191"/>
                <a:gd name="connsiteX3" fmla="*/ 2805862 w 2805862"/>
                <a:gd name="connsiteY3" fmla="*/ 417098 h 834191"/>
                <a:gd name="connsiteX4" fmla="*/ 2637031 w 2805862"/>
                <a:gd name="connsiteY4" fmla="*/ 515019 h 834191"/>
                <a:gd name="connsiteX5" fmla="*/ 2637031 w 2805862"/>
                <a:gd name="connsiteY5" fmla="*/ 834191 h 834191"/>
                <a:gd name="connsiteX6" fmla="*/ 0 w 2805862"/>
                <a:gd name="connsiteY6" fmla="*/ 834191 h 83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5862" h="834191">
                  <a:moveTo>
                    <a:pt x="0" y="0"/>
                  </a:moveTo>
                  <a:lnTo>
                    <a:pt x="2637031" y="0"/>
                  </a:lnTo>
                  <a:lnTo>
                    <a:pt x="2637031" y="319176"/>
                  </a:lnTo>
                  <a:lnTo>
                    <a:pt x="2805862" y="417098"/>
                  </a:lnTo>
                  <a:lnTo>
                    <a:pt x="2637031" y="515019"/>
                  </a:lnTo>
                  <a:lnTo>
                    <a:pt x="2637031" y="834191"/>
                  </a:lnTo>
                  <a:lnTo>
                    <a:pt x="0" y="834191"/>
                  </a:lnTo>
                  <a:close/>
                </a:path>
              </a:pathLst>
            </a:custGeom>
            <a:solidFill>
              <a:srgbClr val="537285"/>
            </a:solidFill>
            <a:ln w="25400">
              <a:solidFill>
                <a:schemeClr val="bg1"/>
              </a:solidFill>
            </a:ln>
            <a:effectLst>
              <a:outerShdw blurRad="254000" dist="114300" dir="5400000" sx="90000" sy="-19000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algn="ctr"/>
              <a:endParaRPr lang="en-US" sz="2400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15" name="TextBox 43"/>
            <p:cNvSpPr txBox="1"/>
            <p:nvPr/>
          </p:nvSpPr>
          <p:spPr>
            <a:xfrm>
              <a:off x="12438" y="5604"/>
              <a:ext cx="162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FEFABC"/>
                  </a:solidFill>
                  <a:effectLst/>
                  <a:uLnTx/>
                  <a:uFillTx/>
                  <a:latin typeface="Bebas" pitchFamily="2" charset="0"/>
                  <a:ea typeface="微软雅黑" panose="020B0503020204020204" charset="-122"/>
                  <a:sym typeface="Bebas" pitchFamily="2" charset="0"/>
                </a:rPr>
                <a:t>步骤四</a:t>
              </a:r>
              <a:endPara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EFABC"/>
                </a:solidFill>
                <a:effectLst/>
                <a:uLnTx/>
                <a:uFillTx/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  <p:sp>
        <p:nvSpPr>
          <p:cNvPr id="116" name="Isosceles Triangle 3"/>
          <p:cNvSpPr/>
          <p:nvPr/>
        </p:nvSpPr>
        <p:spPr>
          <a:xfrm>
            <a:off x="10558780" y="3010535"/>
            <a:ext cx="234315" cy="229870"/>
          </a:xfrm>
          <a:prstGeom prst="triangle">
            <a:avLst/>
          </a:prstGeom>
          <a:solidFill>
            <a:srgbClr val="1240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302260" y="2027555"/>
            <a:ext cx="24358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打开猪八戒网首页或大厅网页，点击上方导航栏中的“交易大厅”按钮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2645410" y="4801870"/>
            <a:ext cx="243586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威客按照个人的爱好与专长来点击相应标签查找任务，比如点击“文案策划”按钮，进入文案策划类任务的界面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4411345" y="1402715"/>
            <a:ext cx="336931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进入品牌设计类任务界面后，可以在搜索框中直接搜索任务名称，并点击右侧放大镜按钮进行搜索；也可以对分类、交易模式、赏金、需求时间、投标情况及会员订单进行选择后，进行针对性搜索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7188200" y="4801870"/>
            <a:ext cx="266255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可在步骤2页面上方正中间的搜索栏选择“找服务”按钮，并在搜索框中输入意向关键词后直接点击搜索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9533890" y="1525905"/>
            <a:ext cx="228409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在步骤2页面的导航栏中，可以有针对性的选择“所有需求”、“国际需求”等模块，进入对应模块挑选任务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9" name="Isosceles Triangle 1"/>
          <p:cNvSpPr/>
          <p:nvPr/>
        </p:nvSpPr>
        <p:spPr>
          <a:xfrm rot="10800000">
            <a:off x="3745865" y="4355465"/>
            <a:ext cx="234315" cy="229870"/>
          </a:xfrm>
          <a:prstGeom prst="triangle">
            <a:avLst/>
          </a:prstGeom>
          <a:solidFill>
            <a:srgbClr val="53728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30" name="Isosceles Triangle 4"/>
          <p:cNvSpPr/>
          <p:nvPr/>
        </p:nvSpPr>
        <p:spPr>
          <a:xfrm>
            <a:off x="1402715" y="3014980"/>
            <a:ext cx="234315" cy="229870"/>
          </a:xfrm>
          <a:prstGeom prst="triangle">
            <a:avLst/>
          </a:prstGeom>
          <a:solidFill>
            <a:srgbClr val="1240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02" grpId="0" animBg="1"/>
      <p:bldP spid="113" grpId="0" animBg="1"/>
      <p:bldP spid="116" grpId="0" animBg="1"/>
      <p:bldP spid="117" grpId="0"/>
      <p:bldP spid="118" grpId="0"/>
      <p:bldP spid="119" grpId="0"/>
      <p:bldP spid="120" grpId="0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92921" y="1403774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3176924" y="4531928"/>
            <a:ext cx="5669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威客服务</a:t>
            </a:r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领取与实施</a:t>
            </a:r>
            <a:endParaRPr lang="zh-CN" altLang="en-US" sz="4800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413844" y="3007916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92921" y="522605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76875" y="2085975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右箭头 10"/>
          <p:cNvSpPr/>
          <p:nvPr/>
        </p:nvSpPr>
        <p:spPr>
          <a:xfrm>
            <a:off x="0" y="3924935"/>
            <a:ext cx="12132945" cy="514350"/>
          </a:xfrm>
          <a:prstGeom prst="rightArrow">
            <a:avLst/>
          </a:prstGeom>
          <a:solidFill>
            <a:srgbClr val="124062">
              <a:alpha val="40000"/>
            </a:srgb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126000" rtlCol="0" anchor="ctr"/>
          <a:p>
            <a:pPr algn="ctr"/>
            <a:endParaRPr lang="zh-CN" altLang="en-US" sz="1200">
              <a:solidFill>
                <a:srgbClr val="3F7EE5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38346" y="215900"/>
            <a:ext cx="8228183" cy="977766"/>
            <a:chOff x="533" y="340"/>
            <a:chExt cx="15700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067"/>
              <a:ext cx="10624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94"/>
              <a:ext cx="10665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12411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威客服务领取与实施</a:t>
              </a:r>
              <a:endParaRPr lang="zh-CN" altLang="en-US" sz="32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3" name="椭圆 12"/>
          <p:cNvSpPr/>
          <p:nvPr/>
        </p:nvSpPr>
        <p:spPr>
          <a:xfrm>
            <a:off x="702217" y="3682885"/>
            <a:ext cx="1008112" cy="1008112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noAutofit/>
          </a:bodyPr>
          <a:p>
            <a:pPr algn="ctr"/>
            <a:r>
              <a:rPr lang="zh-CN" altLang="en-US" sz="1600" b="1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步骤一</a:t>
            </a:r>
            <a:endParaRPr lang="zh-CN" altLang="en-US" sz="1600" b="1" dirty="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372802" y="3682885"/>
            <a:ext cx="1008112" cy="1008112"/>
          </a:xfrm>
          <a:prstGeom prst="ellipse">
            <a:avLst/>
          </a:prstGeom>
          <a:solidFill>
            <a:srgbClr val="537285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noAutofit/>
          </a:bodyPr>
          <a:p>
            <a:pPr algn="ctr"/>
            <a:r>
              <a:rPr lang="zh-CN" altLang="en-US" sz="1600" b="1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步骤二</a:t>
            </a:r>
            <a:endParaRPr lang="zh-CN" altLang="en-US" sz="1600" b="1" dirty="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043387" y="3682885"/>
            <a:ext cx="1008112" cy="1008112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noAutofit/>
          </a:bodyPr>
          <a:p>
            <a:pPr algn="ctr"/>
            <a:r>
              <a:rPr lang="zh-CN" altLang="en-US" sz="1600" b="1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步骤三</a:t>
            </a:r>
            <a:endParaRPr lang="zh-CN" altLang="en-US" sz="1600" b="1" dirty="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713972" y="3682885"/>
            <a:ext cx="1008112" cy="1008112"/>
          </a:xfrm>
          <a:prstGeom prst="ellipse">
            <a:avLst/>
          </a:prstGeom>
          <a:solidFill>
            <a:srgbClr val="537285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noAutofit/>
          </a:bodyPr>
          <a:p>
            <a:pPr algn="ctr"/>
            <a:r>
              <a:rPr lang="zh-CN" altLang="en-US" sz="1600" b="1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步骤四</a:t>
            </a:r>
            <a:endParaRPr lang="zh-CN" altLang="en-US" sz="1600" b="1" dirty="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7384557" y="3682885"/>
            <a:ext cx="1008112" cy="1008112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noAutofit/>
          </a:bodyPr>
          <a:p>
            <a:pPr algn="ctr"/>
            <a:r>
              <a:rPr lang="zh-CN" altLang="en-US" sz="1600" b="1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步骤五</a:t>
            </a:r>
            <a:endParaRPr lang="zh-CN" altLang="en-US" sz="1600" b="1" dirty="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9055144" y="3682885"/>
            <a:ext cx="1008112" cy="1008112"/>
          </a:xfrm>
          <a:prstGeom prst="ellipse">
            <a:avLst/>
          </a:prstGeom>
          <a:solidFill>
            <a:srgbClr val="537285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noAutofit/>
          </a:bodyPr>
          <a:p>
            <a:pPr algn="ctr"/>
            <a:r>
              <a:rPr lang="zh-CN" altLang="en-US" sz="1600" b="1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步骤六</a:t>
            </a:r>
            <a:endParaRPr lang="zh-CN" altLang="en-US" sz="1600" b="1" dirty="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19" name="肘形连接符 18"/>
          <p:cNvCxnSpPr/>
          <p:nvPr/>
        </p:nvCxnSpPr>
        <p:spPr>
          <a:xfrm rot="5400000" flipH="1" flipV="1">
            <a:off x="1111817" y="2769926"/>
            <a:ext cx="936104" cy="802267"/>
          </a:xfrm>
          <a:prstGeom prst="bentConnector3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29"/>
          <p:cNvSpPr txBox="1"/>
          <p:nvPr/>
        </p:nvSpPr>
        <p:spPr>
          <a:xfrm>
            <a:off x="605790" y="1899920"/>
            <a:ext cx="145669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点击猪八戒网首页右上角的“免费注册”按钮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21" name="肘形连接符 20"/>
          <p:cNvCxnSpPr/>
          <p:nvPr/>
        </p:nvCxnSpPr>
        <p:spPr>
          <a:xfrm rot="16200000" flipH="1">
            <a:off x="2795226" y="4757916"/>
            <a:ext cx="936104" cy="802267"/>
          </a:xfrm>
          <a:prstGeom prst="bentConnector3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1"/>
          <p:cNvSpPr txBox="1"/>
          <p:nvPr/>
        </p:nvSpPr>
        <p:spPr>
          <a:xfrm>
            <a:off x="2357120" y="5634990"/>
            <a:ext cx="1530985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填写注册信息，完成账号注册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25" name="肘形连接符 24"/>
          <p:cNvCxnSpPr/>
          <p:nvPr/>
        </p:nvCxnSpPr>
        <p:spPr>
          <a:xfrm rot="5400000" flipH="1" flipV="1">
            <a:off x="4490259" y="2769926"/>
            <a:ext cx="936104" cy="802267"/>
          </a:xfrm>
          <a:prstGeom prst="bentConnector3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33"/>
          <p:cNvSpPr txBox="1"/>
          <p:nvPr/>
        </p:nvSpPr>
        <p:spPr>
          <a:xfrm>
            <a:off x="4081780" y="2315845"/>
            <a:ext cx="1374775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完成实名认证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30" name="肘形连接符 29"/>
          <p:cNvCxnSpPr/>
          <p:nvPr/>
        </p:nvCxnSpPr>
        <p:spPr>
          <a:xfrm rot="16200000" flipH="1">
            <a:off x="6136396" y="4757916"/>
            <a:ext cx="936104" cy="802267"/>
          </a:xfrm>
          <a:prstGeom prst="bentConnector3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5"/>
          <p:cNvSpPr txBox="1"/>
          <p:nvPr/>
        </p:nvSpPr>
        <p:spPr>
          <a:xfrm>
            <a:off x="5220970" y="5634990"/>
            <a:ext cx="1993265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查找威客服务并选定某一服务，点击该服务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32" name="肘形连接符 31"/>
          <p:cNvCxnSpPr/>
          <p:nvPr/>
        </p:nvCxnSpPr>
        <p:spPr>
          <a:xfrm rot="5400000" flipH="1" flipV="1">
            <a:off x="7778371" y="2769926"/>
            <a:ext cx="936104" cy="802267"/>
          </a:xfrm>
          <a:prstGeom prst="bentConnector3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7"/>
          <p:cNvSpPr txBox="1"/>
          <p:nvPr/>
        </p:nvSpPr>
        <p:spPr>
          <a:xfrm>
            <a:off x="6557010" y="1495425"/>
            <a:ext cx="2186940" cy="148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进入服务详情，查看服务详情，并查看雇主对服务商的要求，若要求为“实名认证和手机认证”，则该任务可做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34" name="肘形连接符 33"/>
          <p:cNvCxnSpPr/>
          <p:nvPr/>
        </p:nvCxnSpPr>
        <p:spPr>
          <a:xfrm rot="16200000" flipH="1">
            <a:off x="9492282" y="4757917"/>
            <a:ext cx="936104" cy="802267"/>
          </a:xfrm>
          <a:prstGeom prst="bentConnector3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9"/>
          <p:cNvSpPr txBox="1"/>
          <p:nvPr/>
        </p:nvSpPr>
        <p:spPr>
          <a:xfrm>
            <a:off x="8392795" y="5626735"/>
            <a:ext cx="252984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下载推广资源，下载后进行查看，根据文档中所列要求和图片展示内容，进行内容实施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0547492" y="3677805"/>
            <a:ext cx="1008112" cy="1008112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noAutofit/>
          </a:bodyPr>
          <a:p>
            <a:pPr algn="ctr"/>
            <a:r>
              <a:rPr lang="zh-CN" altLang="en-US" sz="1600" b="1">
                <a:solidFill>
                  <a:srgbClr val="FEFABC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步骤七</a:t>
            </a:r>
            <a:endParaRPr lang="zh-CN" altLang="en-US" sz="1600" b="1" dirty="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6" name="肘形连接符 5"/>
          <p:cNvCxnSpPr/>
          <p:nvPr/>
        </p:nvCxnSpPr>
        <p:spPr>
          <a:xfrm rot="5400000" flipH="1" flipV="1">
            <a:off x="10941306" y="2764846"/>
            <a:ext cx="936104" cy="802267"/>
          </a:xfrm>
          <a:prstGeom prst="bentConnector3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37"/>
          <p:cNvSpPr txBox="1"/>
          <p:nvPr/>
        </p:nvSpPr>
        <p:spPr>
          <a:xfrm>
            <a:off x="9959340" y="1635125"/>
            <a:ext cx="1851025" cy="1209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点击“上传附件”按钮，上传创作好的内容，点击“提交”按钮，完成提交，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8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28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288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288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3" presetClass="entr" presetSubtype="288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288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288" fill="hold" grpId="0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20" grpId="0"/>
      <p:bldP spid="22" grpId="0"/>
      <p:bldP spid="26" grpId="0"/>
      <p:bldP spid="31" grpId="0"/>
      <p:bldP spid="33" grpId="0"/>
      <p:bldP spid="35" grpId="0"/>
      <p:bldP spid="11" grpId="0" bldLvl="0" animBg="1"/>
      <p:bldP spid="4" grpId="0" bldLvl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7199630" y="3058160"/>
            <a:ext cx="1560195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谢谢</a:t>
            </a:r>
            <a:endParaRPr lang="zh-CN"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96010" y="2457450"/>
            <a:ext cx="3126740" cy="239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165" fontAlgn="base">
              <a:spcBef>
                <a:spcPct val="0"/>
              </a:spcBef>
              <a:spcAft>
                <a:spcPct val="0"/>
              </a:spcAft>
            </a:pPr>
            <a:r>
              <a:rPr sz="3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威客服务</a:t>
            </a:r>
            <a:endParaRPr sz="3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  <a:p>
            <a:pPr algn="ctr" defTabSz="685165" fontAlgn="base">
              <a:spcBef>
                <a:spcPct val="0"/>
              </a:spcBef>
              <a:spcAft>
                <a:spcPct val="0"/>
              </a:spcAft>
            </a:pPr>
            <a:r>
              <a:rPr sz="3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任务查找</a:t>
            </a:r>
            <a:endParaRPr sz="3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  <a:p>
            <a:pPr algn="ctr" defTabSz="685165" fontAlgn="base">
              <a:spcBef>
                <a:spcPct val="0"/>
              </a:spcBef>
              <a:spcAft>
                <a:spcPct val="0"/>
              </a:spcAft>
            </a:pPr>
            <a:r>
              <a:rPr sz="3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威客服务</a:t>
            </a:r>
            <a:endParaRPr sz="3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  <a:p>
            <a:pPr algn="ctr" defTabSz="685165" fontAlgn="base">
              <a:spcBef>
                <a:spcPct val="0"/>
              </a:spcBef>
              <a:spcAft>
                <a:spcPct val="0"/>
              </a:spcAft>
            </a:pPr>
            <a:r>
              <a:rPr sz="3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领取与实施</a:t>
            </a:r>
            <a:endParaRPr sz="3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sz="3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WPS 演示</Application>
  <PresentationFormat>宽屏</PresentationFormat>
  <Paragraphs>101</Paragraphs>
  <Slides>8</Slides>
  <Notes>35</Notes>
  <HiddenSlides>0</HiddenSlides>
  <MMClips>2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Calibri</vt:lpstr>
      <vt:lpstr>Arial</vt:lpstr>
      <vt:lpstr>Kartika</vt:lpstr>
      <vt:lpstr>Agency FB</vt:lpstr>
      <vt:lpstr>华文宋体</vt:lpstr>
      <vt:lpstr>Roboto Black</vt:lpstr>
      <vt:lpstr>Bebas</vt:lpstr>
      <vt:lpstr>孙过庭草体测试版</vt:lpstr>
      <vt:lpstr>Arial Unicode MS</vt:lpstr>
      <vt:lpstr>Calibri Light</vt:lpstr>
      <vt:lpstr>Oswald</vt:lpstr>
      <vt:lpstr>Segoe Print</vt:lpstr>
      <vt:lpstr>Impact</vt:lpstr>
      <vt:lpstr>Malgun Gothic</vt:lpstr>
      <vt:lpstr>Lato Regular</vt:lpstr>
      <vt:lpstr>Lato Light</vt:lpstr>
      <vt:lpstr>Lato</vt:lpstr>
      <vt:lpstr>华文黑体</vt:lpstr>
      <vt:lpstr>黑体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MK</cp:lastModifiedBy>
  <cp:revision>135</cp:revision>
  <dcterms:created xsi:type="dcterms:W3CDTF">2017-02-19T15:11:00Z</dcterms:created>
  <dcterms:modified xsi:type="dcterms:W3CDTF">2018-05-14T08:51:34Z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