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86" r:id="rId7"/>
    <p:sldId id="259" r:id="rId8"/>
    <p:sldId id="391" r:id="rId9"/>
    <p:sldId id="392" r:id="rId10"/>
    <p:sldId id="37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24062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95850" y="3043555"/>
            <a:ext cx="577532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 移动商务创新应用案例</a:t>
            </a:r>
            <a:endParaRPr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课件三十七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758528" y="2735716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758528" y="4044218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3830320" y="2853055"/>
            <a:ext cx="555815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“小红书”的“社群+购物”模式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3830320" y="4161790"/>
            <a:ext cx="392303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星巴克的移动支付战略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1711615"/>
            <a:ext cx="3535680" cy="1360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熟悉移动商务创新案例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能够根据移动商务创新案例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分析身边案例及商业模式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236375"/>
            <a:ext cx="3535680" cy="937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能够根据移动商务创新案例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分析身边案例及商业模式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1511319" y="4243638"/>
            <a:ext cx="916940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“小红书”的“社群+购物”模式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8228183" cy="977766"/>
            <a:chOff x="533" y="340"/>
            <a:chExt cx="15700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15081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194"/>
              <a:ext cx="15165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12411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“小红书”的“社群+购物”模式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83" name="Freeform 6"/>
          <p:cNvSpPr/>
          <p:nvPr/>
        </p:nvSpPr>
        <p:spPr bwMode="auto">
          <a:xfrm>
            <a:off x="2515552" y="1656253"/>
            <a:ext cx="1584176" cy="1458617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124062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4" name="Freeform 7"/>
          <p:cNvSpPr/>
          <p:nvPr/>
        </p:nvSpPr>
        <p:spPr bwMode="auto">
          <a:xfrm>
            <a:off x="2515552" y="3376552"/>
            <a:ext cx="1584176" cy="1455946"/>
          </a:xfrm>
          <a:custGeom>
            <a:avLst/>
            <a:gdLst>
              <a:gd name="T0" fmla="*/ 593 w 593"/>
              <a:gd name="T1" fmla="*/ 248 h 545"/>
              <a:gd name="T2" fmla="*/ 295 w 593"/>
              <a:gd name="T3" fmla="*/ 545 h 545"/>
              <a:gd name="T4" fmla="*/ 0 w 593"/>
              <a:gd name="T5" fmla="*/ 248 h 545"/>
              <a:gd name="T6" fmla="*/ 0 w 593"/>
              <a:gd name="T7" fmla="*/ 0 h 545"/>
              <a:gd name="T8" fmla="*/ 295 w 593"/>
              <a:gd name="T9" fmla="*/ 297 h 545"/>
              <a:gd name="T10" fmla="*/ 593 w 593"/>
              <a:gd name="T11" fmla="*/ 0 h 545"/>
              <a:gd name="T12" fmla="*/ 593 w 593"/>
              <a:gd name="T13" fmla="*/ 248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5">
                <a:moveTo>
                  <a:pt x="593" y="248"/>
                </a:moveTo>
                <a:lnTo>
                  <a:pt x="295" y="545"/>
                </a:lnTo>
                <a:lnTo>
                  <a:pt x="0" y="248"/>
                </a:lnTo>
                <a:lnTo>
                  <a:pt x="0" y="0"/>
                </a:lnTo>
                <a:lnTo>
                  <a:pt x="295" y="297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537285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5" name="Freeform 8"/>
          <p:cNvSpPr/>
          <p:nvPr/>
        </p:nvSpPr>
        <p:spPr bwMode="auto">
          <a:xfrm>
            <a:off x="2515552" y="5094180"/>
            <a:ext cx="1584176" cy="1458617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124062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6" name="Freeform 13"/>
          <p:cNvSpPr/>
          <p:nvPr/>
        </p:nvSpPr>
        <p:spPr bwMode="auto">
          <a:xfrm>
            <a:off x="3014760" y="3415921"/>
            <a:ext cx="585762" cy="368946"/>
          </a:xfrm>
          <a:custGeom>
            <a:avLst/>
            <a:gdLst/>
            <a:ahLst/>
            <a:cxnLst/>
            <a:rect l="l" t="t" r="r" b="b"/>
            <a:pathLst>
              <a:path w="686185" h="432198">
                <a:moveTo>
                  <a:pt x="101600" y="338535"/>
                </a:moveTo>
                <a:lnTo>
                  <a:pt x="101600" y="432198"/>
                </a:lnTo>
                <a:lnTo>
                  <a:pt x="30163" y="432198"/>
                </a:lnTo>
                <a:lnTo>
                  <a:pt x="30163" y="402036"/>
                </a:lnTo>
                <a:close/>
                <a:moveTo>
                  <a:pt x="206375" y="236935"/>
                </a:moveTo>
                <a:lnTo>
                  <a:pt x="206375" y="432198"/>
                </a:lnTo>
                <a:lnTo>
                  <a:pt x="134938" y="432198"/>
                </a:lnTo>
                <a:lnTo>
                  <a:pt x="134938" y="305198"/>
                </a:lnTo>
                <a:close/>
                <a:moveTo>
                  <a:pt x="520700" y="187723"/>
                </a:moveTo>
                <a:lnTo>
                  <a:pt x="520700" y="432198"/>
                </a:lnTo>
                <a:lnTo>
                  <a:pt x="446088" y="432198"/>
                </a:lnTo>
                <a:lnTo>
                  <a:pt x="446088" y="255986"/>
                </a:lnTo>
                <a:close/>
                <a:moveTo>
                  <a:pt x="341313" y="176610"/>
                </a:moveTo>
                <a:lnTo>
                  <a:pt x="363538" y="198835"/>
                </a:lnTo>
                <a:lnTo>
                  <a:pt x="415925" y="255985"/>
                </a:lnTo>
                <a:lnTo>
                  <a:pt x="415925" y="432198"/>
                </a:lnTo>
                <a:lnTo>
                  <a:pt x="363538" y="432198"/>
                </a:lnTo>
                <a:lnTo>
                  <a:pt x="341313" y="432198"/>
                </a:lnTo>
                <a:close/>
                <a:moveTo>
                  <a:pt x="311150" y="140098"/>
                </a:moveTo>
                <a:lnTo>
                  <a:pt x="311150" y="143273"/>
                </a:lnTo>
                <a:lnTo>
                  <a:pt x="311150" y="432198"/>
                </a:lnTo>
                <a:lnTo>
                  <a:pt x="239713" y="432198"/>
                </a:lnTo>
                <a:lnTo>
                  <a:pt x="239713" y="206773"/>
                </a:lnTo>
                <a:close/>
                <a:moveTo>
                  <a:pt x="625475" y="90885"/>
                </a:moveTo>
                <a:lnTo>
                  <a:pt x="625475" y="432198"/>
                </a:lnTo>
                <a:lnTo>
                  <a:pt x="550863" y="432198"/>
                </a:lnTo>
                <a:lnTo>
                  <a:pt x="550863" y="157560"/>
                </a:lnTo>
                <a:close/>
                <a:moveTo>
                  <a:pt x="666509" y="976"/>
                </a:moveTo>
                <a:cubicBezTo>
                  <a:pt x="681486" y="-2777"/>
                  <a:pt x="688975" y="4730"/>
                  <a:pt x="685231" y="15991"/>
                </a:cubicBezTo>
                <a:cubicBezTo>
                  <a:pt x="681486" y="31005"/>
                  <a:pt x="677742" y="49774"/>
                  <a:pt x="673998" y="61034"/>
                </a:cubicBezTo>
                <a:lnTo>
                  <a:pt x="670253" y="64788"/>
                </a:lnTo>
                <a:cubicBezTo>
                  <a:pt x="666509" y="76049"/>
                  <a:pt x="659020" y="79803"/>
                  <a:pt x="651531" y="68542"/>
                </a:cubicBezTo>
                <a:cubicBezTo>
                  <a:pt x="644042" y="64788"/>
                  <a:pt x="640298" y="61034"/>
                  <a:pt x="640298" y="57281"/>
                </a:cubicBezTo>
                <a:cubicBezTo>
                  <a:pt x="640287" y="57291"/>
                  <a:pt x="638821" y="58656"/>
                  <a:pt x="430610" y="252470"/>
                </a:cubicBezTo>
                <a:cubicBezTo>
                  <a:pt x="430599" y="252458"/>
                  <a:pt x="429766" y="251578"/>
                  <a:pt x="363210" y="181151"/>
                </a:cubicBezTo>
                <a:cubicBezTo>
                  <a:pt x="363202" y="181142"/>
                  <a:pt x="362552" y="180444"/>
                  <a:pt x="310787" y="124846"/>
                </a:cubicBezTo>
                <a:cubicBezTo>
                  <a:pt x="310773" y="124860"/>
                  <a:pt x="308720" y="126761"/>
                  <a:pt x="14977" y="398861"/>
                </a:cubicBezTo>
                <a:cubicBezTo>
                  <a:pt x="14973" y="398858"/>
                  <a:pt x="14886" y="398792"/>
                  <a:pt x="13105" y="397454"/>
                </a:cubicBezTo>
                <a:lnTo>
                  <a:pt x="0" y="387600"/>
                </a:lnTo>
                <a:cubicBezTo>
                  <a:pt x="15" y="387586"/>
                  <a:pt x="2181" y="385572"/>
                  <a:pt x="310787" y="98571"/>
                </a:cubicBezTo>
                <a:cubicBezTo>
                  <a:pt x="310796" y="98580"/>
                  <a:pt x="311449" y="99281"/>
                  <a:pt x="363210" y="154875"/>
                </a:cubicBezTo>
                <a:cubicBezTo>
                  <a:pt x="363221" y="154887"/>
                  <a:pt x="364066" y="155781"/>
                  <a:pt x="430610" y="226194"/>
                </a:cubicBezTo>
                <a:cubicBezTo>
                  <a:pt x="430620" y="226185"/>
                  <a:pt x="432012" y="224897"/>
                  <a:pt x="625320" y="46020"/>
                </a:cubicBezTo>
                <a:cubicBezTo>
                  <a:pt x="621576" y="42266"/>
                  <a:pt x="621576" y="38513"/>
                  <a:pt x="617831" y="34759"/>
                </a:cubicBezTo>
                <a:lnTo>
                  <a:pt x="614087" y="31005"/>
                </a:lnTo>
                <a:cubicBezTo>
                  <a:pt x="606598" y="23498"/>
                  <a:pt x="610342" y="15991"/>
                  <a:pt x="621576" y="12237"/>
                </a:cubicBezTo>
                <a:cubicBezTo>
                  <a:pt x="636553" y="8484"/>
                  <a:pt x="655275" y="4730"/>
                  <a:pt x="666509" y="976"/>
                </a:cubicBezTo>
                <a:close/>
              </a:path>
            </a:pathLst>
          </a:custGeom>
          <a:solidFill>
            <a:srgbClr val="537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7" name="Freeform 20"/>
          <p:cNvSpPr/>
          <p:nvPr/>
        </p:nvSpPr>
        <p:spPr bwMode="auto">
          <a:xfrm>
            <a:off x="3096543" y="1656253"/>
            <a:ext cx="422194" cy="495300"/>
          </a:xfrm>
          <a:custGeom>
            <a:avLst/>
            <a:gdLst/>
            <a:ahLst/>
            <a:cxnLst/>
            <a:rect l="l" t="t" r="r" b="b"/>
            <a:pathLst>
              <a:path w="422194" h="495300">
                <a:moveTo>
                  <a:pt x="221309" y="211137"/>
                </a:moveTo>
                <a:cubicBezTo>
                  <a:pt x="228811" y="211137"/>
                  <a:pt x="236313" y="218615"/>
                  <a:pt x="236313" y="226093"/>
                </a:cubicBezTo>
                <a:cubicBezTo>
                  <a:pt x="236313" y="229832"/>
                  <a:pt x="236313" y="233571"/>
                  <a:pt x="232562" y="237310"/>
                </a:cubicBezTo>
                <a:cubicBezTo>
                  <a:pt x="232562" y="237310"/>
                  <a:pt x="232562" y="237310"/>
                  <a:pt x="243815" y="349480"/>
                </a:cubicBezTo>
                <a:cubicBezTo>
                  <a:pt x="243815" y="349480"/>
                  <a:pt x="243815" y="349480"/>
                  <a:pt x="221309" y="409304"/>
                </a:cubicBezTo>
                <a:cubicBezTo>
                  <a:pt x="221309" y="409304"/>
                  <a:pt x="221309" y="409304"/>
                  <a:pt x="262570" y="304612"/>
                </a:cubicBezTo>
                <a:cubicBezTo>
                  <a:pt x="262570" y="304612"/>
                  <a:pt x="262570" y="304612"/>
                  <a:pt x="300080" y="214876"/>
                </a:cubicBezTo>
                <a:cubicBezTo>
                  <a:pt x="300080" y="214876"/>
                  <a:pt x="300080" y="214876"/>
                  <a:pt x="333838" y="214876"/>
                </a:cubicBezTo>
                <a:cubicBezTo>
                  <a:pt x="352593" y="218615"/>
                  <a:pt x="390103" y="226093"/>
                  <a:pt x="408858" y="270961"/>
                </a:cubicBezTo>
                <a:cubicBezTo>
                  <a:pt x="423862" y="297134"/>
                  <a:pt x="423862" y="409304"/>
                  <a:pt x="420111" y="495300"/>
                </a:cubicBezTo>
                <a:cubicBezTo>
                  <a:pt x="420111" y="495300"/>
                  <a:pt x="420111" y="495300"/>
                  <a:pt x="352593" y="495300"/>
                </a:cubicBezTo>
                <a:cubicBezTo>
                  <a:pt x="352593" y="495300"/>
                  <a:pt x="352593" y="495300"/>
                  <a:pt x="348842" y="330785"/>
                </a:cubicBezTo>
                <a:cubicBezTo>
                  <a:pt x="348842" y="330785"/>
                  <a:pt x="348842" y="329850"/>
                  <a:pt x="347436" y="329383"/>
                </a:cubicBezTo>
                <a:lnTo>
                  <a:pt x="337589" y="330785"/>
                </a:lnTo>
                <a:lnTo>
                  <a:pt x="333838" y="327046"/>
                </a:lnTo>
                <a:cubicBezTo>
                  <a:pt x="333838" y="327046"/>
                  <a:pt x="333838" y="327046"/>
                  <a:pt x="337589" y="495300"/>
                </a:cubicBezTo>
                <a:cubicBezTo>
                  <a:pt x="337589" y="495300"/>
                  <a:pt x="337589" y="495300"/>
                  <a:pt x="213807" y="495300"/>
                </a:cubicBezTo>
                <a:cubicBezTo>
                  <a:pt x="213807" y="495300"/>
                  <a:pt x="213807" y="495300"/>
                  <a:pt x="86273" y="495300"/>
                </a:cubicBezTo>
                <a:cubicBezTo>
                  <a:pt x="86273" y="495300"/>
                  <a:pt x="86273" y="495300"/>
                  <a:pt x="86273" y="330785"/>
                </a:cubicBezTo>
                <a:cubicBezTo>
                  <a:pt x="75050" y="327056"/>
                  <a:pt x="75020" y="330765"/>
                  <a:pt x="75020" y="330785"/>
                </a:cubicBezTo>
                <a:cubicBezTo>
                  <a:pt x="75020" y="330785"/>
                  <a:pt x="75020" y="330785"/>
                  <a:pt x="71269" y="495300"/>
                </a:cubicBezTo>
                <a:cubicBezTo>
                  <a:pt x="71269" y="495300"/>
                  <a:pt x="71269" y="495300"/>
                  <a:pt x="0" y="495300"/>
                </a:cubicBezTo>
                <a:cubicBezTo>
                  <a:pt x="0" y="409304"/>
                  <a:pt x="0" y="297134"/>
                  <a:pt x="11253" y="270961"/>
                </a:cubicBezTo>
                <a:cubicBezTo>
                  <a:pt x="22506" y="233571"/>
                  <a:pt x="56265" y="218615"/>
                  <a:pt x="86273" y="214876"/>
                </a:cubicBezTo>
                <a:cubicBezTo>
                  <a:pt x="86273" y="214876"/>
                  <a:pt x="86273" y="214876"/>
                  <a:pt x="142538" y="214876"/>
                </a:cubicBezTo>
                <a:cubicBezTo>
                  <a:pt x="142538" y="214876"/>
                  <a:pt x="142538" y="214876"/>
                  <a:pt x="180048" y="300873"/>
                </a:cubicBezTo>
                <a:cubicBezTo>
                  <a:pt x="180048" y="300873"/>
                  <a:pt x="180048" y="300873"/>
                  <a:pt x="195052" y="345741"/>
                </a:cubicBezTo>
                <a:cubicBezTo>
                  <a:pt x="195052" y="345741"/>
                  <a:pt x="195052" y="345741"/>
                  <a:pt x="206305" y="237310"/>
                </a:cubicBezTo>
                <a:cubicBezTo>
                  <a:pt x="206305" y="233571"/>
                  <a:pt x="202554" y="229832"/>
                  <a:pt x="202554" y="226093"/>
                </a:cubicBezTo>
                <a:cubicBezTo>
                  <a:pt x="202554" y="222354"/>
                  <a:pt x="206305" y="214876"/>
                  <a:pt x="213807" y="214876"/>
                </a:cubicBezTo>
                <a:cubicBezTo>
                  <a:pt x="213807" y="211137"/>
                  <a:pt x="217558" y="211137"/>
                  <a:pt x="221309" y="211137"/>
                </a:cubicBezTo>
                <a:close/>
                <a:moveTo>
                  <a:pt x="213438" y="0"/>
                </a:moveTo>
                <a:lnTo>
                  <a:pt x="220954" y="0"/>
                </a:lnTo>
                <a:cubicBezTo>
                  <a:pt x="269810" y="0"/>
                  <a:pt x="311150" y="41474"/>
                  <a:pt x="311150" y="90488"/>
                </a:cubicBezTo>
                <a:cubicBezTo>
                  <a:pt x="311150" y="139502"/>
                  <a:pt x="269810" y="180975"/>
                  <a:pt x="220954" y="180975"/>
                </a:cubicBezTo>
                <a:cubicBezTo>
                  <a:pt x="217196" y="180975"/>
                  <a:pt x="213438" y="180975"/>
                  <a:pt x="213438" y="177205"/>
                </a:cubicBezTo>
                <a:cubicBezTo>
                  <a:pt x="164582" y="173435"/>
                  <a:pt x="127000" y="135731"/>
                  <a:pt x="127000" y="90488"/>
                </a:cubicBezTo>
                <a:cubicBezTo>
                  <a:pt x="127000" y="41474"/>
                  <a:pt x="164582" y="3771"/>
                  <a:pt x="213438" y="0"/>
                </a:cubicBezTo>
                <a:close/>
              </a:path>
            </a:pathLst>
          </a:cu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9" name="TextBox 27"/>
          <p:cNvSpPr txBox="1"/>
          <p:nvPr/>
        </p:nvSpPr>
        <p:spPr>
          <a:xfrm>
            <a:off x="4358640" y="2111375"/>
            <a:ext cx="546481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以购物分享群起步，鼓励用户分享和交流自己的境外购物心得；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以85后和90后的个性化消费群体为主攻对象，凭借这种社群咨询分享的方式，聚揽了大批用户。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90" name="TextBox 28"/>
          <p:cNvSpPr txBox="1"/>
          <p:nvPr/>
        </p:nvSpPr>
        <p:spPr>
          <a:xfrm>
            <a:off x="4358404" y="1696354"/>
            <a:ext cx="3154680" cy="41529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建立购物分享社群，聚拢用户</a:t>
            </a:r>
            <a:endParaRPr lang="zh-CN" altLang="en-US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91" name="TextBox 29"/>
          <p:cNvSpPr txBox="1"/>
          <p:nvPr/>
        </p:nvSpPr>
        <p:spPr>
          <a:xfrm>
            <a:off x="4358640" y="3703955"/>
            <a:ext cx="555307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社交网络的口耳相传和地域的无界性，使得固有用户和新增用户的信赖度得到了良好的提升和保持。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新型“社群+购物”的移动商务模式以信息为驱动，让用户生产内容。</a:t>
            </a:r>
            <a:endParaRPr lang="zh-CN" altLang="en-US" sz="14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92" name="TextBox 30"/>
          <p:cNvSpPr txBox="1"/>
          <p:nvPr/>
        </p:nvSpPr>
        <p:spPr>
          <a:xfrm>
            <a:off x="4358404" y="3288406"/>
            <a:ext cx="3611880" cy="41529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537285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社交网络口口相传，强化购物欲望</a:t>
            </a:r>
            <a:endParaRPr lang="zh-CN" altLang="en-US" b="1" dirty="0">
              <a:solidFill>
                <a:srgbClr val="537285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93" name="TextBox 31"/>
          <p:cNvSpPr txBox="1"/>
          <p:nvPr/>
        </p:nvSpPr>
        <p:spPr>
          <a:xfrm>
            <a:off x="4502996" y="5616311"/>
            <a:ext cx="4997332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不管是用户分享的内容还是产品内容，均追求优质</a:t>
            </a:r>
            <a:r>
              <a:rPr lang="zh-CN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。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94" name="TextBox 32"/>
          <p:cNvSpPr txBox="1"/>
          <p:nvPr/>
        </p:nvSpPr>
        <p:spPr>
          <a:xfrm>
            <a:off x="4502549" y="5139406"/>
            <a:ext cx="2011680" cy="415290"/>
          </a:xfrm>
          <a:prstGeom prst="rect">
            <a:avLst/>
          </a:prstGeom>
          <a:noFill/>
        </p:spPr>
        <p:txBody>
          <a:bodyPr wrap="none" tIns="0" bIns="0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18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注重优质内容积累</a:t>
            </a:r>
            <a:endParaRPr lang="zh-CN" altLang="en-US" sz="1800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cxnSp>
        <p:nvCxnSpPr>
          <p:cNvPr id="95" name="直接箭头连接符 94"/>
          <p:cNvCxnSpPr>
            <a:stCxn id="83" idx="1"/>
          </p:cNvCxnSpPr>
          <p:nvPr/>
        </p:nvCxnSpPr>
        <p:spPr>
          <a:xfrm flipV="1">
            <a:off x="3303270" y="3108325"/>
            <a:ext cx="6652260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>
            <a:stCxn id="84" idx="1"/>
          </p:cNvCxnSpPr>
          <p:nvPr/>
        </p:nvCxnSpPr>
        <p:spPr>
          <a:xfrm>
            <a:off x="3303270" y="4832350"/>
            <a:ext cx="666305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85" idx="1"/>
          </p:cNvCxnSpPr>
          <p:nvPr/>
        </p:nvCxnSpPr>
        <p:spPr>
          <a:xfrm flipV="1">
            <a:off x="3303270" y="6545580"/>
            <a:ext cx="6607810" cy="69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钢笔"/>
          <p:cNvSpPr/>
          <p:nvPr/>
        </p:nvSpPr>
        <p:spPr bwMode="auto">
          <a:xfrm>
            <a:off x="3039110" y="5079365"/>
            <a:ext cx="535940" cy="535940"/>
          </a:xfrm>
          <a:custGeom>
            <a:avLst/>
            <a:gdLst>
              <a:gd name="T0" fmla="*/ 2147483646 w 4477"/>
              <a:gd name="T1" fmla="*/ 2147483646 h 4133"/>
              <a:gd name="T2" fmla="*/ 2147483646 w 4477"/>
              <a:gd name="T3" fmla="*/ 1386867173 h 4133"/>
              <a:gd name="T4" fmla="*/ 2147483646 w 4477"/>
              <a:gd name="T5" fmla="*/ 385250906 h 4133"/>
              <a:gd name="T6" fmla="*/ 2147483646 w 4477"/>
              <a:gd name="T7" fmla="*/ 0 h 4133"/>
              <a:gd name="T8" fmla="*/ 2147483646 w 4477"/>
              <a:gd name="T9" fmla="*/ 231114454 h 4133"/>
              <a:gd name="T10" fmla="*/ 2147483646 w 4477"/>
              <a:gd name="T11" fmla="*/ 1001616267 h 4133"/>
              <a:gd name="T12" fmla="*/ 2147483646 w 4477"/>
              <a:gd name="T13" fmla="*/ 2147483646 h 4133"/>
              <a:gd name="T14" fmla="*/ 2147483646 w 4477"/>
              <a:gd name="T15" fmla="*/ 2147483646 h 4133"/>
              <a:gd name="T16" fmla="*/ 2147483646 w 4477"/>
              <a:gd name="T17" fmla="*/ 2147483646 h 4133"/>
              <a:gd name="T18" fmla="*/ 2147483646 w 4477"/>
              <a:gd name="T19" fmla="*/ 2147483646 h 4133"/>
              <a:gd name="T20" fmla="*/ 2147483646 w 4477"/>
              <a:gd name="T21" fmla="*/ 2147483646 h 4133"/>
              <a:gd name="T22" fmla="*/ 2147483646 w 4477"/>
              <a:gd name="T23" fmla="*/ 2147483646 h 4133"/>
              <a:gd name="T24" fmla="*/ 2147483646 w 4477"/>
              <a:gd name="T25" fmla="*/ 2147483646 h 4133"/>
              <a:gd name="T26" fmla="*/ 2147483646 w 4477"/>
              <a:gd name="T27" fmla="*/ 2147483646 h 4133"/>
              <a:gd name="T28" fmla="*/ 2147483646 w 4477"/>
              <a:gd name="T29" fmla="*/ 2147483646 h 4133"/>
              <a:gd name="T30" fmla="*/ 2147483646 w 4477"/>
              <a:gd name="T31" fmla="*/ 2147483646 h 4133"/>
              <a:gd name="T32" fmla="*/ 2147483646 w 4477"/>
              <a:gd name="T33" fmla="*/ 2147483646 h 4133"/>
              <a:gd name="T34" fmla="*/ 2147483646 w 4477"/>
              <a:gd name="T35" fmla="*/ 2147483646 h 4133"/>
              <a:gd name="T36" fmla="*/ 2147483646 w 4477"/>
              <a:gd name="T37" fmla="*/ 2147483646 h 4133"/>
              <a:gd name="T38" fmla="*/ 2147483646 w 4477"/>
              <a:gd name="T39" fmla="*/ 2147483646 h 4133"/>
              <a:gd name="T40" fmla="*/ 2147483646 w 4477"/>
              <a:gd name="T41" fmla="*/ 2147483646 h 4133"/>
              <a:gd name="T42" fmla="*/ 2147483646 w 4477"/>
              <a:gd name="T43" fmla="*/ 2147483646 h 4133"/>
              <a:gd name="T44" fmla="*/ 2147483646 w 4477"/>
              <a:gd name="T45" fmla="*/ 2147483646 h 4133"/>
              <a:gd name="T46" fmla="*/ 2147483646 w 4477"/>
              <a:gd name="T47" fmla="*/ 2147483646 h 4133"/>
              <a:gd name="T48" fmla="*/ 2147483646 w 4477"/>
              <a:gd name="T49" fmla="*/ 2147483646 h 4133"/>
              <a:gd name="T50" fmla="*/ 2147483646 w 4477"/>
              <a:gd name="T51" fmla="*/ 2147483646 h 4133"/>
              <a:gd name="T52" fmla="*/ 2147483646 w 4477"/>
              <a:gd name="T53" fmla="*/ 2147483646 h 4133"/>
              <a:gd name="T54" fmla="*/ 2147483646 w 4477"/>
              <a:gd name="T55" fmla="*/ 2147483646 h 4133"/>
              <a:gd name="T56" fmla="*/ 2147483646 w 4477"/>
              <a:gd name="T57" fmla="*/ 2147483646 h 4133"/>
              <a:gd name="T58" fmla="*/ 2147483646 w 4477"/>
              <a:gd name="T59" fmla="*/ 2147483646 h 4133"/>
              <a:gd name="T60" fmla="*/ 2147483646 w 4477"/>
              <a:gd name="T61" fmla="*/ 2147483646 h 4133"/>
              <a:gd name="T62" fmla="*/ 2147483646 w 4477"/>
              <a:gd name="T63" fmla="*/ 2147483646 h 4133"/>
              <a:gd name="T64" fmla="*/ 2147483646 w 4477"/>
              <a:gd name="T65" fmla="*/ 2147483646 h 4133"/>
              <a:gd name="T66" fmla="*/ 0 w 4477"/>
              <a:gd name="T67" fmla="*/ 2147483646 h 4133"/>
              <a:gd name="T68" fmla="*/ 2147483646 w 4477"/>
              <a:gd name="T69" fmla="*/ 2147483646 h 4133"/>
              <a:gd name="T70" fmla="*/ 2147483646 w 4477"/>
              <a:gd name="T71" fmla="*/ 2147483646 h 4133"/>
              <a:gd name="T72" fmla="*/ 2147483646 w 4477"/>
              <a:gd name="T73" fmla="*/ 2147483646 h 4133"/>
              <a:gd name="T74" fmla="*/ 2147483646 w 4477"/>
              <a:gd name="T75" fmla="*/ 2147483646 h 4133"/>
              <a:gd name="T76" fmla="*/ 2147483646 w 4477"/>
              <a:gd name="T77" fmla="*/ 2147483646 h 4133"/>
              <a:gd name="T78" fmla="*/ 2147483646 w 4477"/>
              <a:gd name="T79" fmla="*/ 2147483646 h 4133"/>
              <a:gd name="T80" fmla="*/ 2147483646 w 4477"/>
              <a:gd name="T81" fmla="*/ 2147483646 h 4133"/>
              <a:gd name="T82" fmla="*/ 2147483646 w 4477"/>
              <a:gd name="T83" fmla="*/ 2147483646 h 4133"/>
              <a:gd name="T84" fmla="*/ 2147483646 w 4477"/>
              <a:gd name="T85" fmla="*/ 2147483646 h 4133"/>
              <a:gd name="T86" fmla="*/ 2147483646 w 4477"/>
              <a:gd name="T87" fmla="*/ 2147483646 h 4133"/>
              <a:gd name="T88" fmla="*/ 2147483646 w 4477"/>
              <a:gd name="T89" fmla="*/ 2147483646 h 4133"/>
              <a:gd name="T90" fmla="*/ 2147483646 w 4477"/>
              <a:gd name="T91" fmla="*/ 2147483646 h 4133"/>
              <a:gd name="T92" fmla="*/ 2147483646 w 4477"/>
              <a:gd name="T93" fmla="*/ 2147483646 h 4133"/>
              <a:gd name="T94" fmla="*/ 2147483646 w 4477"/>
              <a:gd name="T95" fmla="*/ 2147483646 h 4133"/>
              <a:gd name="T96" fmla="*/ 2147483646 w 4477"/>
              <a:gd name="T97" fmla="*/ 2147483646 h 4133"/>
              <a:gd name="T98" fmla="*/ 2147483646 w 4477"/>
              <a:gd name="T99" fmla="*/ 2147483646 h 4133"/>
              <a:gd name="T100" fmla="*/ 2147483646 w 4477"/>
              <a:gd name="T101" fmla="*/ 2147483646 h 4133"/>
              <a:gd name="T102" fmla="*/ 2147483646 w 4477"/>
              <a:gd name="T103" fmla="*/ 2147483646 h 4133"/>
              <a:gd name="T104" fmla="*/ 2147483646 w 4477"/>
              <a:gd name="T105" fmla="*/ 2147483646 h 4133"/>
              <a:gd name="T106" fmla="*/ 2147483646 w 4477"/>
              <a:gd name="T107" fmla="*/ 2147483646 h 413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77" h="4133">
                <a:moveTo>
                  <a:pt x="3646" y="48"/>
                </a:moveTo>
                <a:lnTo>
                  <a:pt x="3646" y="48"/>
                </a:lnTo>
                <a:lnTo>
                  <a:pt x="3623" y="39"/>
                </a:lnTo>
                <a:lnTo>
                  <a:pt x="3600" y="31"/>
                </a:lnTo>
                <a:lnTo>
                  <a:pt x="3578" y="24"/>
                </a:lnTo>
                <a:lnTo>
                  <a:pt x="3557" y="18"/>
                </a:lnTo>
                <a:lnTo>
                  <a:pt x="3536" y="13"/>
                </a:lnTo>
                <a:lnTo>
                  <a:pt x="3515" y="8"/>
                </a:lnTo>
                <a:lnTo>
                  <a:pt x="3494" y="5"/>
                </a:lnTo>
                <a:lnTo>
                  <a:pt x="3473" y="3"/>
                </a:lnTo>
                <a:lnTo>
                  <a:pt x="3454" y="1"/>
                </a:lnTo>
                <a:lnTo>
                  <a:pt x="3434" y="0"/>
                </a:lnTo>
                <a:lnTo>
                  <a:pt x="3415" y="0"/>
                </a:lnTo>
                <a:lnTo>
                  <a:pt x="3395" y="1"/>
                </a:lnTo>
                <a:lnTo>
                  <a:pt x="3376" y="3"/>
                </a:lnTo>
                <a:lnTo>
                  <a:pt x="3358" y="5"/>
                </a:lnTo>
                <a:lnTo>
                  <a:pt x="3339" y="9"/>
                </a:lnTo>
                <a:lnTo>
                  <a:pt x="3321" y="13"/>
                </a:lnTo>
                <a:lnTo>
                  <a:pt x="3303" y="18"/>
                </a:lnTo>
                <a:lnTo>
                  <a:pt x="3285" y="23"/>
                </a:lnTo>
                <a:lnTo>
                  <a:pt x="3268" y="30"/>
                </a:lnTo>
                <a:lnTo>
                  <a:pt x="3251" y="37"/>
                </a:lnTo>
                <a:lnTo>
                  <a:pt x="3235" y="45"/>
                </a:lnTo>
                <a:lnTo>
                  <a:pt x="3219" y="54"/>
                </a:lnTo>
                <a:lnTo>
                  <a:pt x="3201" y="63"/>
                </a:lnTo>
                <a:lnTo>
                  <a:pt x="3186" y="74"/>
                </a:lnTo>
                <a:lnTo>
                  <a:pt x="3170" y="85"/>
                </a:lnTo>
                <a:lnTo>
                  <a:pt x="3155" y="96"/>
                </a:lnTo>
                <a:lnTo>
                  <a:pt x="3139" y="108"/>
                </a:lnTo>
                <a:lnTo>
                  <a:pt x="3124" y="121"/>
                </a:lnTo>
                <a:lnTo>
                  <a:pt x="3110" y="134"/>
                </a:lnTo>
                <a:lnTo>
                  <a:pt x="3094" y="149"/>
                </a:lnTo>
                <a:lnTo>
                  <a:pt x="3066" y="179"/>
                </a:lnTo>
                <a:lnTo>
                  <a:pt x="3079" y="337"/>
                </a:lnTo>
                <a:lnTo>
                  <a:pt x="3094" y="494"/>
                </a:lnTo>
                <a:lnTo>
                  <a:pt x="3112" y="649"/>
                </a:lnTo>
                <a:lnTo>
                  <a:pt x="3131" y="802"/>
                </a:lnTo>
                <a:lnTo>
                  <a:pt x="3151" y="954"/>
                </a:lnTo>
                <a:lnTo>
                  <a:pt x="3174" y="1104"/>
                </a:lnTo>
                <a:lnTo>
                  <a:pt x="3198" y="1252"/>
                </a:lnTo>
                <a:lnTo>
                  <a:pt x="3226" y="1398"/>
                </a:lnTo>
                <a:lnTo>
                  <a:pt x="3254" y="1543"/>
                </a:lnTo>
                <a:lnTo>
                  <a:pt x="3284" y="1686"/>
                </a:lnTo>
                <a:lnTo>
                  <a:pt x="3318" y="1827"/>
                </a:lnTo>
                <a:lnTo>
                  <a:pt x="3352" y="1967"/>
                </a:lnTo>
                <a:lnTo>
                  <a:pt x="3388" y="2104"/>
                </a:lnTo>
                <a:lnTo>
                  <a:pt x="3407" y="2172"/>
                </a:lnTo>
                <a:lnTo>
                  <a:pt x="3427" y="2240"/>
                </a:lnTo>
                <a:lnTo>
                  <a:pt x="3447" y="2307"/>
                </a:lnTo>
                <a:lnTo>
                  <a:pt x="3468" y="2374"/>
                </a:lnTo>
                <a:lnTo>
                  <a:pt x="3488" y="2441"/>
                </a:lnTo>
                <a:lnTo>
                  <a:pt x="3510" y="2506"/>
                </a:lnTo>
                <a:lnTo>
                  <a:pt x="4267" y="2335"/>
                </a:lnTo>
                <a:lnTo>
                  <a:pt x="4258" y="2257"/>
                </a:lnTo>
                <a:lnTo>
                  <a:pt x="4249" y="2179"/>
                </a:lnTo>
                <a:lnTo>
                  <a:pt x="4238" y="2102"/>
                </a:lnTo>
                <a:lnTo>
                  <a:pt x="4227" y="2026"/>
                </a:lnTo>
                <a:lnTo>
                  <a:pt x="4214" y="1950"/>
                </a:lnTo>
                <a:lnTo>
                  <a:pt x="4202" y="1874"/>
                </a:lnTo>
                <a:lnTo>
                  <a:pt x="4189" y="1798"/>
                </a:lnTo>
                <a:lnTo>
                  <a:pt x="4175" y="1724"/>
                </a:lnTo>
                <a:lnTo>
                  <a:pt x="4161" y="1649"/>
                </a:lnTo>
                <a:lnTo>
                  <a:pt x="4146" y="1574"/>
                </a:lnTo>
                <a:lnTo>
                  <a:pt x="4130" y="1500"/>
                </a:lnTo>
                <a:lnTo>
                  <a:pt x="4113" y="1428"/>
                </a:lnTo>
                <a:lnTo>
                  <a:pt x="4096" y="1354"/>
                </a:lnTo>
                <a:lnTo>
                  <a:pt x="4078" y="1282"/>
                </a:lnTo>
                <a:lnTo>
                  <a:pt x="4060" y="1210"/>
                </a:lnTo>
                <a:lnTo>
                  <a:pt x="4041" y="1138"/>
                </a:lnTo>
                <a:lnTo>
                  <a:pt x="4020" y="1067"/>
                </a:lnTo>
                <a:lnTo>
                  <a:pt x="4000" y="995"/>
                </a:lnTo>
                <a:lnTo>
                  <a:pt x="3979" y="926"/>
                </a:lnTo>
                <a:lnTo>
                  <a:pt x="3957" y="855"/>
                </a:lnTo>
                <a:lnTo>
                  <a:pt x="3935" y="785"/>
                </a:lnTo>
                <a:lnTo>
                  <a:pt x="3911" y="717"/>
                </a:lnTo>
                <a:lnTo>
                  <a:pt x="3888" y="648"/>
                </a:lnTo>
                <a:lnTo>
                  <a:pt x="3863" y="579"/>
                </a:lnTo>
                <a:lnTo>
                  <a:pt x="3839" y="512"/>
                </a:lnTo>
                <a:lnTo>
                  <a:pt x="3812" y="444"/>
                </a:lnTo>
                <a:lnTo>
                  <a:pt x="3786" y="377"/>
                </a:lnTo>
                <a:lnTo>
                  <a:pt x="3759" y="310"/>
                </a:lnTo>
                <a:lnTo>
                  <a:pt x="3732" y="244"/>
                </a:lnTo>
                <a:lnTo>
                  <a:pt x="3703" y="179"/>
                </a:lnTo>
                <a:lnTo>
                  <a:pt x="3675" y="113"/>
                </a:lnTo>
                <a:lnTo>
                  <a:pt x="3646" y="48"/>
                </a:lnTo>
                <a:close/>
                <a:moveTo>
                  <a:pt x="831" y="2804"/>
                </a:moveTo>
                <a:lnTo>
                  <a:pt x="2810" y="2804"/>
                </a:lnTo>
                <a:lnTo>
                  <a:pt x="2810" y="2949"/>
                </a:lnTo>
                <a:lnTo>
                  <a:pt x="831" y="2949"/>
                </a:lnTo>
                <a:lnTo>
                  <a:pt x="831" y="2804"/>
                </a:lnTo>
                <a:close/>
                <a:moveTo>
                  <a:pt x="3516" y="3370"/>
                </a:moveTo>
                <a:lnTo>
                  <a:pt x="3637" y="3750"/>
                </a:lnTo>
                <a:lnTo>
                  <a:pt x="190" y="3750"/>
                </a:lnTo>
                <a:lnTo>
                  <a:pt x="0" y="3750"/>
                </a:lnTo>
                <a:lnTo>
                  <a:pt x="0" y="3559"/>
                </a:lnTo>
                <a:lnTo>
                  <a:pt x="0" y="1320"/>
                </a:lnTo>
                <a:lnTo>
                  <a:pt x="0" y="1240"/>
                </a:lnTo>
                <a:lnTo>
                  <a:pt x="59" y="1183"/>
                </a:lnTo>
                <a:lnTo>
                  <a:pt x="764" y="503"/>
                </a:lnTo>
                <a:lnTo>
                  <a:pt x="819" y="449"/>
                </a:lnTo>
                <a:lnTo>
                  <a:pt x="895" y="449"/>
                </a:lnTo>
                <a:lnTo>
                  <a:pt x="2831" y="449"/>
                </a:lnTo>
                <a:lnTo>
                  <a:pt x="2840" y="545"/>
                </a:lnTo>
                <a:lnTo>
                  <a:pt x="2849" y="640"/>
                </a:lnTo>
                <a:lnTo>
                  <a:pt x="2859" y="735"/>
                </a:lnTo>
                <a:lnTo>
                  <a:pt x="2870" y="829"/>
                </a:lnTo>
                <a:lnTo>
                  <a:pt x="1084" y="829"/>
                </a:lnTo>
                <a:lnTo>
                  <a:pt x="1138" y="1419"/>
                </a:lnTo>
                <a:lnTo>
                  <a:pt x="1148" y="1526"/>
                </a:lnTo>
                <a:lnTo>
                  <a:pt x="1040" y="1522"/>
                </a:lnTo>
                <a:lnTo>
                  <a:pt x="380" y="1497"/>
                </a:lnTo>
                <a:lnTo>
                  <a:pt x="380" y="3370"/>
                </a:lnTo>
                <a:lnTo>
                  <a:pt x="3516" y="3370"/>
                </a:lnTo>
                <a:close/>
                <a:moveTo>
                  <a:pt x="472" y="1312"/>
                </a:moveTo>
                <a:lnTo>
                  <a:pt x="939" y="1329"/>
                </a:lnTo>
                <a:lnTo>
                  <a:pt x="900" y="898"/>
                </a:lnTo>
                <a:lnTo>
                  <a:pt x="472" y="1312"/>
                </a:lnTo>
                <a:close/>
                <a:moveTo>
                  <a:pt x="2810" y="2206"/>
                </a:moveTo>
                <a:lnTo>
                  <a:pt x="831" y="2206"/>
                </a:lnTo>
                <a:lnTo>
                  <a:pt x="831" y="2351"/>
                </a:lnTo>
                <a:lnTo>
                  <a:pt x="2810" y="2351"/>
                </a:lnTo>
                <a:lnTo>
                  <a:pt x="2810" y="2206"/>
                </a:lnTo>
                <a:close/>
                <a:moveTo>
                  <a:pt x="2810" y="1666"/>
                </a:moveTo>
                <a:lnTo>
                  <a:pt x="1621" y="1666"/>
                </a:lnTo>
                <a:lnTo>
                  <a:pt x="1621" y="1810"/>
                </a:lnTo>
                <a:lnTo>
                  <a:pt x="2810" y="1810"/>
                </a:lnTo>
                <a:lnTo>
                  <a:pt x="2810" y="1666"/>
                </a:lnTo>
                <a:close/>
                <a:moveTo>
                  <a:pt x="2810" y="1112"/>
                </a:moveTo>
                <a:lnTo>
                  <a:pt x="1621" y="1112"/>
                </a:lnTo>
                <a:lnTo>
                  <a:pt x="1621" y="1256"/>
                </a:lnTo>
                <a:lnTo>
                  <a:pt x="2810" y="1256"/>
                </a:lnTo>
                <a:lnTo>
                  <a:pt x="2810" y="1112"/>
                </a:lnTo>
                <a:close/>
                <a:moveTo>
                  <a:pt x="4318" y="3463"/>
                </a:moveTo>
                <a:lnTo>
                  <a:pt x="4002" y="3540"/>
                </a:lnTo>
                <a:lnTo>
                  <a:pt x="4007" y="3867"/>
                </a:lnTo>
                <a:lnTo>
                  <a:pt x="4237" y="4133"/>
                </a:lnTo>
                <a:lnTo>
                  <a:pt x="4387" y="4100"/>
                </a:lnTo>
                <a:lnTo>
                  <a:pt x="4477" y="3751"/>
                </a:lnTo>
                <a:lnTo>
                  <a:pt x="4318" y="3463"/>
                </a:lnTo>
                <a:close/>
                <a:moveTo>
                  <a:pt x="4272" y="2491"/>
                </a:moveTo>
                <a:lnTo>
                  <a:pt x="4272" y="2491"/>
                </a:lnTo>
                <a:lnTo>
                  <a:pt x="4388" y="3367"/>
                </a:lnTo>
                <a:lnTo>
                  <a:pt x="3870" y="3485"/>
                </a:lnTo>
                <a:lnTo>
                  <a:pt x="3583" y="2648"/>
                </a:lnTo>
                <a:lnTo>
                  <a:pt x="4272" y="2491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ldLvl="0" animBg="1"/>
      <p:bldP spid="84" grpId="0" bldLvl="0" animBg="1"/>
      <p:bldP spid="85" grpId="0" bldLvl="0" animBg="1"/>
      <p:bldP spid="86" grpId="0" bldLvl="0" animBg="1"/>
      <p:bldP spid="87" grpId="0" bldLvl="0" animBg="1"/>
      <p:bldP spid="89" grpId="0"/>
      <p:bldP spid="90" grpId="0"/>
      <p:bldP spid="91" grpId="0"/>
      <p:bldP spid="92" grpId="0"/>
      <p:bldP spid="93" grpId="0"/>
      <p:bldP spid="94" grpId="0"/>
      <p:bldP spid="98" grpId="0" animBg="1"/>
      <p:bldP spid="9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2816244" y="4171248"/>
            <a:ext cx="6278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星巴克的移动支付战略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346" y="215900"/>
            <a:ext cx="6081518" cy="977766"/>
            <a:chOff x="533" y="340"/>
            <a:chExt cx="11604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67"/>
              <a:ext cx="11260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11261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3" y="490"/>
              <a:ext cx="8314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星巴克的移动支付战略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77" name="咖啡"/>
          <p:cNvSpPr/>
          <p:nvPr/>
        </p:nvSpPr>
        <p:spPr bwMode="auto">
          <a:xfrm>
            <a:off x="1824355" y="1959610"/>
            <a:ext cx="3406140" cy="3406140"/>
          </a:xfrm>
          <a:custGeom>
            <a:avLst/>
            <a:gdLst>
              <a:gd name="T0" fmla="*/ 1479542 w 2700"/>
              <a:gd name="T1" fmla="*/ 1396279 h 2780"/>
              <a:gd name="T2" fmla="*/ 1438139 w 2700"/>
              <a:gd name="T3" fmla="*/ 1405346 h 2780"/>
              <a:gd name="T4" fmla="*/ 1428435 w 2700"/>
              <a:gd name="T5" fmla="*/ 1407289 h 2780"/>
              <a:gd name="T6" fmla="*/ 1388324 w 2700"/>
              <a:gd name="T7" fmla="*/ 1411174 h 2780"/>
              <a:gd name="T8" fmla="*/ 1387678 w 2700"/>
              <a:gd name="T9" fmla="*/ 1411174 h 2780"/>
              <a:gd name="T10" fmla="*/ 1347568 w 2700"/>
              <a:gd name="T11" fmla="*/ 1409879 h 2780"/>
              <a:gd name="T12" fmla="*/ 1339157 w 2700"/>
              <a:gd name="T13" fmla="*/ 1409232 h 2780"/>
              <a:gd name="T14" fmla="*/ 1300988 w 2700"/>
              <a:gd name="T15" fmla="*/ 1403403 h 2780"/>
              <a:gd name="T16" fmla="*/ 1101085 w 2700"/>
              <a:gd name="T17" fmla="*/ 1652739 h 2780"/>
              <a:gd name="T18" fmla="*/ 536310 w 2700"/>
              <a:gd name="T19" fmla="*/ 1652739 h 2780"/>
              <a:gd name="T20" fmla="*/ 177907 w 2700"/>
              <a:gd name="T21" fmla="*/ 942942 h 2780"/>
              <a:gd name="T22" fmla="*/ 177907 w 2700"/>
              <a:gd name="T23" fmla="*/ 939704 h 2780"/>
              <a:gd name="T24" fmla="*/ 177907 w 2700"/>
              <a:gd name="T25" fmla="*/ 937761 h 2780"/>
              <a:gd name="T26" fmla="*/ 176614 w 2700"/>
              <a:gd name="T27" fmla="*/ 901494 h 2780"/>
              <a:gd name="T28" fmla="*/ 177907 w 2700"/>
              <a:gd name="T29" fmla="*/ 901494 h 2780"/>
              <a:gd name="T30" fmla="*/ 273007 w 2700"/>
              <a:gd name="T31" fmla="*/ 792045 h 2780"/>
              <a:gd name="T32" fmla="*/ 1357919 w 2700"/>
              <a:gd name="T33" fmla="*/ 792045 h 2780"/>
              <a:gd name="T34" fmla="*/ 1451077 w 2700"/>
              <a:gd name="T35" fmla="*/ 884656 h 2780"/>
              <a:gd name="T36" fmla="*/ 1451077 w 2700"/>
              <a:gd name="T37" fmla="*/ 884656 h 2780"/>
              <a:gd name="T38" fmla="*/ 1494422 w 2700"/>
              <a:gd name="T39" fmla="*/ 889189 h 2780"/>
              <a:gd name="T40" fmla="*/ 1497657 w 2700"/>
              <a:gd name="T41" fmla="*/ 889837 h 2780"/>
              <a:gd name="T42" fmla="*/ 1575289 w 2700"/>
              <a:gd name="T43" fmla="*/ 913799 h 2780"/>
              <a:gd name="T44" fmla="*/ 1579818 w 2700"/>
              <a:gd name="T45" fmla="*/ 915741 h 2780"/>
              <a:gd name="T46" fmla="*/ 1612164 w 2700"/>
              <a:gd name="T47" fmla="*/ 934523 h 2780"/>
              <a:gd name="T48" fmla="*/ 1612811 w 2700"/>
              <a:gd name="T49" fmla="*/ 935170 h 2780"/>
              <a:gd name="T50" fmla="*/ 1641923 w 2700"/>
              <a:gd name="T51" fmla="*/ 957837 h 2780"/>
              <a:gd name="T52" fmla="*/ 1647099 w 2700"/>
              <a:gd name="T53" fmla="*/ 962370 h 2780"/>
              <a:gd name="T54" fmla="*/ 1670389 w 2700"/>
              <a:gd name="T55" fmla="*/ 988275 h 2780"/>
              <a:gd name="T56" fmla="*/ 1671035 w 2700"/>
              <a:gd name="T57" fmla="*/ 989571 h 2780"/>
              <a:gd name="T58" fmla="*/ 1689797 w 2700"/>
              <a:gd name="T59" fmla="*/ 1019361 h 2780"/>
              <a:gd name="T60" fmla="*/ 1693678 w 2700"/>
              <a:gd name="T61" fmla="*/ 1026485 h 2780"/>
              <a:gd name="T62" fmla="*/ 1706617 w 2700"/>
              <a:gd name="T63" fmla="*/ 1059514 h 2780"/>
              <a:gd name="T64" fmla="*/ 1479542 w 2700"/>
              <a:gd name="T65" fmla="*/ 1396279 h 2780"/>
              <a:gd name="T66" fmla="*/ 478086 w 2700"/>
              <a:gd name="T67" fmla="*/ 901494 h 2780"/>
              <a:gd name="T68" fmla="*/ 319586 w 2700"/>
              <a:gd name="T69" fmla="*/ 901494 h 2780"/>
              <a:gd name="T70" fmla="*/ 601650 w 2700"/>
              <a:gd name="T71" fmla="*/ 1558833 h 2780"/>
              <a:gd name="T72" fmla="*/ 478086 w 2700"/>
              <a:gd name="T73" fmla="*/ 901494 h 2780"/>
              <a:gd name="T74" fmla="*/ 1591462 w 2700"/>
              <a:gd name="T75" fmla="*/ 1093838 h 2780"/>
              <a:gd name="T76" fmla="*/ 1451077 w 2700"/>
              <a:gd name="T77" fmla="*/ 987628 h 2780"/>
              <a:gd name="T78" fmla="*/ 1355331 w 2700"/>
              <a:gd name="T79" fmla="*/ 1306907 h 2780"/>
              <a:gd name="T80" fmla="*/ 1370857 w 2700"/>
              <a:gd name="T81" fmla="*/ 1308850 h 2780"/>
              <a:gd name="T82" fmla="*/ 1377974 w 2700"/>
              <a:gd name="T83" fmla="*/ 1309497 h 2780"/>
              <a:gd name="T84" fmla="*/ 1409026 w 2700"/>
              <a:gd name="T85" fmla="*/ 1308850 h 2780"/>
              <a:gd name="T86" fmla="*/ 1418084 w 2700"/>
              <a:gd name="T87" fmla="*/ 1307555 h 2780"/>
              <a:gd name="T88" fmla="*/ 1451724 w 2700"/>
              <a:gd name="T89" fmla="*/ 1300431 h 2780"/>
              <a:gd name="T90" fmla="*/ 1591462 w 2700"/>
              <a:gd name="T91" fmla="*/ 1093838 h 2780"/>
              <a:gd name="T92" fmla="*/ 907004 w 2700"/>
              <a:gd name="T93" fmla="*/ 735054 h 2780"/>
              <a:gd name="T94" fmla="*/ 859778 w 2700"/>
              <a:gd name="T95" fmla="*/ 345832 h 2780"/>
              <a:gd name="T96" fmla="*/ 999516 w 2700"/>
              <a:gd name="T97" fmla="*/ 0 h 2780"/>
              <a:gd name="T98" fmla="*/ 907004 w 2700"/>
              <a:gd name="T99" fmla="*/ 735054 h 2780"/>
              <a:gd name="T100" fmla="*/ 663109 w 2700"/>
              <a:gd name="T101" fmla="*/ 735054 h 2780"/>
              <a:gd name="T102" fmla="*/ 624293 w 2700"/>
              <a:gd name="T103" fmla="*/ 419013 h 2780"/>
              <a:gd name="T104" fmla="*/ 738801 w 2700"/>
              <a:gd name="T105" fmla="*/ 135354 h 2780"/>
              <a:gd name="T106" fmla="*/ 663109 w 2700"/>
              <a:gd name="T107" fmla="*/ 735054 h 2780"/>
              <a:gd name="T108" fmla="*/ 1462722 w 2700"/>
              <a:gd name="T109" fmla="*/ 1800397 h 2780"/>
              <a:gd name="T110" fmla="*/ 130034 w 2700"/>
              <a:gd name="T111" fmla="*/ 1800397 h 2780"/>
              <a:gd name="T112" fmla="*/ 18761 w 2700"/>
              <a:gd name="T113" fmla="*/ 1692891 h 2780"/>
              <a:gd name="T114" fmla="*/ 1561056 w 2700"/>
              <a:gd name="T115" fmla="*/ 1692891 h 2780"/>
              <a:gd name="T116" fmla="*/ 1462722 w 2700"/>
              <a:gd name="T117" fmla="*/ 1800397 h 27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700" h="2780">
                <a:moveTo>
                  <a:pt x="2287" y="2156"/>
                </a:moveTo>
                <a:cubicBezTo>
                  <a:pt x="2266" y="2162"/>
                  <a:pt x="2244" y="2167"/>
                  <a:pt x="2223" y="2170"/>
                </a:cubicBezTo>
                <a:cubicBezTo>
                  <a:pt x="2218" y="2171"/>
                  <a:pt x="2213" y="2172"/>
                  <a:pt x="2208" y="2173"/>
                </a:cubicBezTo>
                <a:cubicBezTo>
                  <a:pt x="2187" y="2176"/>
                  <a:pt x="2166" y="2178"/>
                  <a:pt x="2146" y="2179"/>
                </a:cubicBezTo>
                <a:cubicBezTo>
                  <a:pt x="2145" y="2179"/>
                  <a:pt x="2145" y="2179"/>
                  <a:pt x="2145" y="2179"/>
                </a:cubicBezTo>
                <a:cubicBezTo>
                  <a:pt x="2124" y="2180"/>
                  <a:pt x="2103" y="2179"/>
                  <a:pt x="2083" y="2177"/>
                </a:cubicBezTo>
                <a:cubicBezTo>
                  <a:pt x="2079" y="2177"/>
                  <a:pt x="2074" y="2176"/>
                  <a:pt x="2070" y="2176"/>
                </a:cubicBezTo>
                <a:cubicBezTo>
                  <a:pt x="2050" y="2174"/>
                  <a:pt x="2030" y="2171"/>
                  <a:pt x="2011" y="2167"/>
                </a:cubicBezTo>
                <a:cubicBezTo>
                  <a:pt x="1935" y="2278"/>
                  <a:pt x="1834" y="2435"/>
                  <a:pt x="1702" y="2552"/>
                </a:cubicBezTo>
                <a:cubicBezTo>
                  <a:pt x="1669" y="2552"/>
                  <a:pt x="866" y="2552"/>
                  <a:pt x="829" y="2552"/>
                </a:cubicBezTo>
                <a:cubicBezTo>
                  <a:pt x="364" y="2311"/>
                  <a:pt x="288" y="1656"/>
                  <a:pt x="275" y="1456"/>
                </a:cubicBezTo>
                <a:cubicBezTo>
                  <a:pt x="275" y="1455"/>
                  <a:pt x="275" y="1453"/>
                  <a:pt x="275" y="1451"/>
                </a:cubicBezTo>
                <a:cubicBezTo>
                  <a:pt x="275" y="1448"/>
                  <a:pt x="275" y="1448"/>
                  <a:pt x="275" y="1448"/>
                </a:cubicBezTo>
                <a:cubicBezTo>
                  <a:pt x="273" y="1413"/>
                  <a:pt x="273" y="1392"/>
                  <a:pt x="273" y="1392"/>
                </a:cubicBezTo>
                <a:cubicBezTo>
                  <a:pt x="275" y="1392"/>
                  <a:pt x="275" y="1392"/>
                  <a:pt x="275" y="1392"/>
                </a:cubicBezTo>
                <a:cubicBezTo>
                  <a:pt x="275" y="1311"/>
                  <a:pt x="340" y="1223"/>
                  <a:pt x="422" y="1223"/>
                </a:cubicBezTo>
                <a:cubicBezTo>
                  <a:pt x="2099" y="1223"/>
                  <a:pt x="2099" y="1223"/>
                  <a:pt x="2099" y="1223"/>
                </a:cubicBezTo>
                <a:cubicBezTo>
                  <a:pt x="2171" y="1223"/>
                  <a:pt x="2231" y="1297"/>
                  <a:pt x="2243" y="1366"/>
                </a:cubicBezTo>
                <a:cubicBezTo>
                  <a:pt x="2243" y="1366"/>
                  <a:pt x="2243" y="1366"/>
                  <a:pt x="2243" y="1366"/>
                </a:cubicBezTo>
                <a:cubicBezTo>
                  <a:pt x="2266" y="1367"/>
                  <a:pt x="2288" y="1369"/>
                  <a:pt x="2310" y="1373"/>
                </a:cubicBezTo>
                <a:cubicBezTo>
                  <a:pt x="2312" y="1373"/>
                  <a:pt x="2313" y="1373"/>
                  <a:pt x="2315" y="1374"/>
                </a:cubicBezTo>
                <a:cubicBezTo>
                  <a:pt x="2357" y="1381"/>
                  <a:pt x="2398" y="1393"/>
                  <a:pt x="2435" y="1411"/>
                </a:cubicBezTo>
                <a:cubicBezTo>
                  <a:pt x="2437" y="1412"/>
                  <a:pt x="2439" y="1413"/>
                  <a:pt x="2442" y="1414"/>
                </a:cubicBezTo>
                <a:cubicBezTo>
                  <a:pt x="2459" y="1423"/>
                  <a:pt x="2477" y="1432"/>
                  <a:pt x="2492" y="1443"/>
                </a:cubicBezTo>
                <a:cubicBezTo>
                  <a:pt x="2493" y="1443"/>
                  <a:pt x="2493" y="1443"/>
                  <a:pt x="2493" y="1444"/>
                </a:cubicBezTo>
                <a:cubicBezTo>
                  <a:pt x="2509" y="1454"/>
                  <a:pt x="2524" y="1466"/>
                  <a:pt x="2538" y="1479"/>
                </a:cubicBezTo>
                <a:cubicBezTo>
                  <a:pt x="2541" y="1481"/>
                  <a:pt x="2543" y="1484"/>
                  <a:pt x="2546" y="1486"/>
                </a:cubicBezTo>
                <a:cubicBezTo>
                  <a:pt x="2559" y="1499"/>
                  <a:pt x="2571" y="1512"/>
                  <a:pt x="2582" y="1526"/>
                </a:cubicBezTo>
                <a:cubicBezTo>
                  <a:pt x="2582" y="1526"/>
                  <a:pt x="2583" y="1527"/>
                  <a:pt x="2583" y="1528"/>
                </a:cubicBezTo>
                <a:cubicBezTo>
                  <a:pt x="2594" y="1542"/>
                  <a:pt x="2604" y="1558"/>
                  <a:pt x="2612" y="1574"/>
                </a:cubicBezTo>
                <a:cubicBezTo>
                  <a:pt x="2614" y="1577"/>
                  <a:pt x="2616" y="1581"/>
                  <a:pt x="2618" y="1585"/>
                </a:cubicBezTo>
                <a:cubicBezTo>
                  <a:pt x="2626" y="1602"/>
                  <a:pt x="2633" y="1619"/>
                  <a:pt x="2638" y="1636"/>
                </a:cubicBezTo>
                <a:cubicBezTo>
                  <a:pt x="2700" y="1848"/>
                  <a:pt x="2543" y="2081"/>
                  <a:pt x="2287" y="2156"/>
                </a:cubicBezTo>
                <a:close/>
                <a:moveTo>
                  <a:pt x="739" y="1392"/>
                </a:moveTo>
                <a:cubicBezTo>
                  <a:pt x="494" y="1392"/>
                  <a:pt x="494" y="1392"/>
                  <a:pt x="494" y="1392"/>
                </a:cubicBezTo>
                <a:cubicBezTo>
                  <a:pt x="494" y="1392"/>
                  <a:pt x="462" y="2161"/>
                  <a:pt x="930" y="2407"/>
                </a:cubicBezTo>
                <a:cubicBezTo>
                  <a:pt x="565" y="1693"/>
                  <a:pt x="739" y="1392"/>
                  <a:pt x="739" y="1392"/>
                </a:cubicBezTo>
                <a:close/>
                <a:moveTo>
                  <a:pt x="2460" y="1689"/>
                </a:moveTo>
                <a:cubicBezTo>
                  <a:pt x="2433" y="1597"/>
                  <a:pt x="2347" y="1537"/>
                  <a:pt x="2243" y="1525"/>
                </a:cubicBezTo>
                <a:cubicBezTo>
                  <a:pt x="2237" y="1643"/>
                  <a:pt x="2203" y="1825"/>
                  <a:pt x="2095" y="2018"/>
                </a:cubicBezTo>
                <a:cubicBezTo>
                  <a:pt x="2103" y="2019"/>
                  <a:pt x="2111" y="2021"/>
                  <a:pt x="2119" y="2021"/>
                </a:cubicBezTo>
                <a:cubicBezTo>
                  <a:pt x="2123" y="2021"/>
                  <a:pt x="2126" y="2022"/>
                  <a:pt x="2130" y="2022"/>
                </a:cubicBezTo>
                <a:cubicBezTo>
                  <a:pt x="2146" y="2023"/>
                  <a:pt x="2162" y="2022"/>
                  <a:pt x="2178" y="2021"/>
                </a:cubicBezTo>
                <a:cubicBezTo>
                  <a:pt x="2183" y="2020"/>
                  <a:pt x="2187" y="2020"/>
                  <a:pt x="2192" y="2019"/>
                </a:cubicBezTo>
                <a:cubicBezTo>
                  <a:pt x="2209" y="2017"/>
                  <a:pt x="2227" y="2013"/>
                  <a:pt x="2244" y="2008"/>
                </a:cubicBezTo>
                <a:cubicBezTo>
                  <a:pt x="2401" y="1962"/>
                  <a:pt x="2498" y="1819"/>
                  <a:pt x="2460" y="1689"/>
                </a:cubicBezTo>
                <a:close/>
                <a:moveTo>
                  <a:pt x="1402" y="1135"/>
                </a:moveTo>
                <a:cubicBezTo>
                  <a:pt x="1716" y="713"/>
                  <a:pt x="1402" y="608"/>
                  <a:pt x="1329" y="534"/>
                </a:cubicBezTo>
                <a:cubicBezTo>
                  <a:pt x="1255" y="460"/>
                  <a:pt x="1187" y="59"/>
                  <a:pt x="1545" y="0"/>
                </a:cubicBezTo>
                <a:cubicBezTo>
                  <a:pt x="1142" y="412"/>
                  <a:pt x="2182" y="605"/>
                  <a:pt x="1402" y="1135"/>
                </a:cubicBezTo>
                <a:close/>
                <a:moveTo>
                  <a:pt x="1025" y="1135"/>
                </a:moveTo>
                <a:cubicBezTo>
                  <a:pt x="1282" y="789"/>
                  <a:pt x="1025" y="707"/>
                  <a:pt x="965" y="647"/>
                </a:cubicBezTo>
                <a:cubicBezTo>
                  <a:pt x="905" y="587"/>
                  <a:pt x="849" y="257"/>
                  <a:pt x="1142" y="209"/>
                </a:cubicBezTo>
                <a:cubicBezTo>
                  <a:pt x="813" y="546"/>
                  <a:pt x="1664" y="701"/>
                  <a:pt x="1025" y="1135"/>
                </a:cubicBezTo>
                <a:close/>
                <a:moveTo>
                  <a:pt x="2261" y="2780"/>
                </a:moveTo>
                <a:cubicBezTo>
                  <a:pt x="2099" y="2780"/>
                  <a:pt x="402" y="2780"/>
                  <a:pt x="201" y="2780"/>
                </a:cubicBezTo>
                <a:cubicBezTo>
                  <a:pt x="0" y="2780"/>
                  <a:pt x="29" y="2614"/>
                  <a:pt x="29" y="2614"/>
                </a:cubicBezTo>
                <a:cubicBezTo>
                  <a:pt x="2413" y="2614"/>
                  <a:pt x="2413" y="2614"/>
                  <a:pt x="2413" y="2614"/>
                </a:cubicBezTo>
                <a:cubicBezTo>
                  <a:pt x="2413" y="2614"/>
                  <a:pt x="2422" y="2780"/>
                  <a:pt x="2261" y="2780"/>
                </a:cubicBez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8" name="Oval 13"/>
          <p:cNvSpPr>
            <a:spLocks noChangeArrowheads="1"/>
          </p:cNvSpPr>
          <p:nvPr/>
        </p:nvSpPr>
        <p:spPr bwMode="auto">
          <a:xfrm>
            <a:off x="6266815" y="2285365"/>
            <a:ext cx="656590" cy="656590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01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endParaRPr lang="zh-CN" altLang="en-US" sz="16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79" name="Oval 14"/>
          <p:cNvSpPr>
            <a:spLocks noChangeArrowheads="1"/>
          </p:cNvSpPr>
          <p:nvPr/>
        </p:nvSpPr>
        <p:spPr bwMode="auto">
          <a:xfrm>
            <a:off x="6266815" y="3550285"/>
            <a:ext cx="661670" cy="650240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101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endParaRPr lang="zh-CN" altLang="en-US" sz="16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0" name="Oval 15"/>
          <p:cNvSpPr>
            <a:spLocks noChangeArrowheads="1"/>
          </p:cNvSpPr>
          <p:nvPr/>
        </p:nvSpPr>
        <p:spPr bwMode="auto">
          <a:xfrm>
            <a:off x="6269355" y="4782820"/>
            <a:ext cx="692150" cy="692150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01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noAutofit/>
          </a:bodyPr>
          <a:p>
            <a:pPr algn="ctr"/>
            <a:endParaRPr lang="zh-CN" altLang="en-US" sz="16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1" name="Freeform 7"/>
          <p:cNvSpPr>
            <a:spLocks noEditPoints="1"/>
          </p:cNvSpPr>
          <p:nvPr/>
        </p:nvSpPr>
        <p:spPr bwMode="auto">
          <a:xfrm>
            <a:off x="6488131" y="3767077"/>
            <a:ext cx="254092" cy="217244"/>
          </a:xfrm>
          <a:custGeom>
            <a:avLst/>
            <a:gdLst>
              <a:gd name="T0" fmla="*/ 0 w 140"/>
              <a:gd name="T1" fmla="*/ 113 h 120"/>
              <a:gd name="T2" fmla="*/ 15 w 140"/>
              <a:gd name="T3" fmla="*/ 99 h 120"/>
              <a:gd name="T4" fmla="*/ 27 w 140"/>
              <a:gd name="T5" fmla="*/ 0 h 120"/>
              <a:gd name="T6" fmla="*/ 42 w 140"/>
              <a:gd name="T7" fmla="*/ 0 h 120"/>
              <a:gd name="T8" fmla="*/ 42 w 140"/>
              <a:gd name="T9" fmla="*/ 0 h 120"/>
              <a:gd name="T10" fmla="*/ 67 w 140"/>
              <a:gd name="T11" fmla="*/ 99 h 120"/>
              <a:gd name="T12" fmla="*/ 73 w 140"/>
              <a:gd name="T13" fmla="*/ 99 h 120"/>
              <a:gd name="T14" fmla="*/ 97 w 140"/>
              <a:gd name="T15" fmla="*/ 99 h 120"/>
              <a:gd name="T16" fmla="*/ 107 w 140"/>
              <a:gd name="T17" fmla="*/ 0 h 120"/>
              <a:gd name="T18" fmla="*/ 107 w 140"/>
              <a:gd name="T19" fmla="*/ 0 h 120"/>
              <a:gd name="T20" fmla="*/ 119 w 140"/>
              <a:gd name="T21" fmla="*/ 99 h 120"/>
              <a:gd name="T22" fmla="*/ 128 w 140"/>
              <a:gd name="T23" fmla="*/ 0 h 120"/>
              <a:gd name="T24" fmla="*/ 135 w 140"/>
              <a:gd name="T25" fmla="*/ 113 h 120"/>
              <a:gd name="T26" fmla="*/ 51 w 140"/>
              <a:gd name="T27" fmla="*/ 0 h 120"/>
              <a:gd name="T28" fmla="*/ 51 w 140"/>
              <a:gd name="T29" fmla="*/ 0 h 120"/>
              <a:gd name="T30" fmla="*/ 28 w 140"/>
              <a:gd name="T31" fmla="*/ 118 h 120"/>
              <a:gd name="T32" fmla="*/ 14 w 140"/>
              <a:gd name="T33" fmla="*/ 120 h 120"/>
              <a:gd name="T34" fmla="*/ 27 w 140"/>
              <a:gd name="T35" fmla="*/ 105 h 120"/>
              <a:gd name="T36" fmla="*/ 28 w 140"/>
              <a:gd name="T37" fmla="*/ 113 h 120"/>
              <a:gd name="T38" fmla="*/ 23 w 140"/>
              <a:gd name="T39" fmla="*/ 109 h 120"/>
              <a:gd name="T40" fmla="*/ 19 w 140"/>
              <a:gd name="T41" fmla="*/ 110 h 120"/>
              <a:gd name="T42" fmla="*/ 19 w 140"/>
              <a:gd name="T43" fmla="*/ 113 h 120"/>
              <a:gd name="T44" fmla="*/ 24 w 140"/>
              <a:gd name="T45" fmla="*/ 115 h 120"/>
              <a:gd name="T46" fmla="*/ 40 w 140"/>
              <a:gd name="T47" fmla="*/ 118 h 120"/>
              <a:gd name="T48" fmla="*/ 34 w 140"/>
              <a:gd name="T49" fmla="*/ 120 h 120"/>
              <a:gd name="T50" fmla="*/ 40 w 140"/>
              <a:gd name="T51" fmla="*/ 104 h 120"/>
              <a:gd name="T52" fmla="*/ 36 w 140"/>
              <a:gd name="T53" fmla="*/ 114 h 120"/>
              <a:gd name="T54" fmla="*/ 57 w 140"/>
              <a:gd name="T55" fmla="*/ 120 h 120"/>
              <a:gd name="T56" fmla="*/ 53 w 140"/>
              <a:gd name="T57" fmla="*/ 113 h 120"/>
              <a:gd name="T58" fmla="*/ 47 w 140"/>
              <a:gd name="T59" fmla="*/ 120 h 120"/>
              <a:gd name="T60" fmla="*/ 59 w 140"/>
              <a:gd name="T61" fmla="*/ 105 h 120"/>
              <a:gd name="T62" fmla="*/ 59 w 140"/>
              <a:gd name="T63" fmla="*/ 112 h 120"/>
              <a:gd name="T64" fmla="*/ 60 w 140"/>
              <a:gd name="T65" fmla="*/ 115 h 120"/>
              <a:gd name="T66" fmla="*/ 54 w 140"/>
              <a:gd name="T67" fmla="*/ 107 h 120"/>
              <a:gd name="T68" fmla="*/ 55 w 140"/>
              <a:gd name="T69" fmla="*/ 110 h 120"/>
              <a:gd name="T70" fmla="*/ 71 w 140"/>
              <a:gd name="T71" fmla="*/ 116 h 120"/>
              <a:gd name="T72" fmla="*/ 71 w 140"/>
              <a:gd name="T73" fmla="*/ 108 h 120"/>
              <a:gd name="T74" fmla="*/ 78 w 140"/>
              <a:gd name="T75" fmla="*/ 109 h 120"/>
              <a:gd name="T76" fmla="*/ 63 w 140"/>
              <a:gd name="T77" fmla="*/ 112 h 120"/>
              <a:gd name="T78" fmla="*/ 71 w 140"/>
              <a:gd name="T79" fmla="*/ 120 h 120"/>
              <a:gd name="T80" fmla="*/ 78 w 140"/>
              <a:gd name="T81" fmla="*/ 115 h 120"/>
              <a:gd name="T82" fmla="*/ 96 w 140"/>
              <a:gd name="T83" fmla="*/ 112 h 120"/>
              <a:gd name="T84" fmla="*/ 88 w 140"/>
              <a:gd name="T85" fmla="*/ 120 h 120"/>
              <a:gd name="T86" fmla="*/ 80 w 140"/>
              <a:gd name="T87" fmla="*/ 112 h 120"/>
              <a:gd name="T88" fmla="*/ 91 w 140"/>
              <a:gd name="T89" fmla="*/ 112 h 120"/>
              <a:gd name="T90" fmla="*/ 84 w 140"/>
              <a:gd name="T91" fmla="*/ 112 h 120"/>
              <a:gd name="T92" fmla="*/ 91 w 140"/>
              <a:gd name="T93" fmla="*/ 112 h 120"/>
              <a:gd name="T94" fmla="*/ 110 w 140"/>
              <a:gd name="T95" fmla="*/ 118 h 120"/>
              <a:gd name="T96" fmla="*/ 98 w 140"/>
              <a:gd name="T97" fmla="*/ 120 h 120"/>
              <a:gd name="T98" fmla="*/ 109 w 140"/>
              <a:gd name="T99" fmla="*/ 105 h 120"/>
              <a:gd name="T100" fmla="*/ 107 w 140"/>
              <a:gd name="T101" fmla="*/ 109 h 120"/>
              <a:gd name="T102" fmla="*/ 104 w 140"/>
              <a:gd name="T103" fmla="*/ 116 h 120"/>
              <a:gd name="T104" fmla="*/ 120 w 140"/>
              <a:gd name="T105" fmla="*/ 113 h 120"/>
              <a:gd name="T106" fmla="*/ 120 w 140"/>
              <a:gd name="T107" fmla="*/ 108 h 120"/>
              <a:gd name="T108" fmla="*/ 115 w 140"/>
              <a:gd name="T109" fmla="*/ 118 h 120"/>
              <a:gd name="T110" fmla="*/ 128 w 140"/>
              <a:gd name="T111" fmla="*/ 11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40" h="120">
                <a:moveTo>
                  <a:pt x="0" y="0"/>
                </a:moveTo>
                <a:cubicBezTo>
                  <a:pt x="7" y="0"/>
                  <a:pt x="7" y="0"/>
                  <a:pt x="7" y="0"/>
                </a:cubicBezTo>
                <a:cubicBezTo>
                  <a:pt x="7" y="113"/>
                  <a:pt x="7" y="113"/>
                  <a:pt x="7" y="113"/>
                </a:cubicBezTo>
                <a:cubicBezTo>
                  <a:pt x="0" y="113"/>
                  <a:pt x="0" y="113"/>
                  <a:pt x="0" y="113"/>
                </a:cubicBezTo>
                <a:lnTo>
                  <a:pt x="0" y="0"/>
                </a:lnTo>
                <a:close/>
                <a:moveTo>
                  <a:pt x="21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99"/>
                  <a:pt x="15" y="99"/>
                  <a:pt x="15" y="99"/>
                </a:cubicBezTo>
                <a:cubicBezTo>
                  <a:pt x="21" y="99"/>
                  <a:pt x="21" y="99"/>
                  <a:pt x="21" y="99"/>
                </a:cubicBezTo>
                <a:lnTo>
                  <a:pt x="21" y="0"/>
                </a:lnTo>
                <a:close/>
                <a:moveTo>
                  <a:pt x="31" y="0"/>
                </a:moveTo>
                <a:cubicBezTo>
                  <a:pt x="27" y="0"/>
                  <a:pt x="27" y="0"/>
                  <a:pt x="27" y="0"/>
                </a:cubicBezTo>
                <a:cubicBezTo>
                  <a:pt x="27" y="99"/>
                  <a:pt x="27" y="99"/>
                  <a:pt x="27" y="99"/>
                </a:cubicBezTo>
                <a:cubicBezTo>
                  <a:pt x="31" y="99"/>
                  <a:pt x="31" y="99"/>
                  <a:pt x="31" y="99"/>
                </a:cubicBezTo>
                <a:lnTo>
                  <a:pt x="31" y="0"/>
                </a:lnTo>
                <a:close/>
                <a:moveTo>
                  <a:pt x="42" y="0"/>
                </a:moveTo>
                <a:cubicBezTo>
                  <a:pt x="37" y="0"/>
                  <a:pt x="37" y="0"/>
                  <a:pt x="37" y="0"/>
                </a:cubicBezTo>
                <a:cubicBezTo>
                  <a:pt x="37" y="99"/>
                  <a:pt x="37" y="99"/>
                  <a:pt x="37" y="99"/>
                </a:cubicBezTo>
                <a:cubicBezTo>
                  <a:pt x="42" y="99"/>
                  <a:pt x="42" y="99"/>
                  <a:pt x="42" y="99"/>
                </a:cubicBezTo>
                <a:lnTo>
                  <a:pt x="42" y="0"/>
                </a:lnTo>
                <a:close/>
                <a:moveTo>
                  <a:pt x="67" y="0"/>
                </a:moveTo>
                <a:cubicBezTo>
                  <a:pt x="61" y="0"/>
                  <a:pt x="61" y="0"/>
                  <a:pt x="61" y="0"/>
                </a:cubicBezTo>
                <a:cubicBezTo>
                  <a:pt x="61" y="99"/>
                  <a:pt x="61" y="99"/>
                  <a:pt x="61" y="99"/>
                </a:cubicBezTo>
                <a:cubicBezTo>
                  <a:pt x="67" y="99"/>
                  <a:pt x="67" y="99"/>
                  <a:pt x="67" y="99"/>
                </a:cubicBezTo>
                <a:lnTo>
                  <a:pt x="67" y="0"/>
                </a:lnTo>
                <a:close/>
                <a:moveTo>
                  <a:pt x="77" y="0"/>
                </a:moveTo>
                <a:cubicBezTo>
                  <a:pt x="73" y="0"/>
                  <a:pt x="73" y="0"/>
                  <a:pt x="73" y="0"/>
                </a:cubicBezTo>
                <a:cubicBezTo>
                  <a:pt x="73" y="99"/>
                  <a:pt x="73" y="99"/>
                  <a:pt x="73" y="99"/>
                </a:cubicBezTo>
                <a:cubicBezTo>
                  <a:pt x="77" y="99"/>
                  <a:pt x="77" y="99"/>
                  <a:pt x="77" y="99"/>
                </a:cubicBezTo>
                <a:lnTo>
                  <a:pt x="77" y="0"/>
                </a:lnTo>
                <a:close/>
                <a:moveTo>
                  <a:pt x="88" y="99"/>
                </a:moveTo>
                <a:cubicBezTo>
                  <a:pt x="97" y="99"/>
                  <a:pt x="97" y="99"/>
                  <a:pt x="97" y="99"/>
                </a:cubicBezTo>
                <a:cubicBezTo>
                  <a:pt x="97" y="0"/>
                  <a:pt x="97" y="0"/>
                  <a:pt x="97" y="0"/>
                </a:cubicBezTo>
                <a:cubicBezTo>
                  <a:pt x="88" y="0"/>
                  <a:pt x="88" y="0"/>
                  <a:pt x="88" y="0"/>
                </a:cubicBezTo>
                <a:lnTo>
                  <a:pt x="88" y="99"/>
                </a:lnTo>
                <a:close/>
                <a:moveTo>
                  <a:pt x="107" y="0"/>
                </a:moveTo>
                <a:cubicBezTo>
                  <a:pt x="105" y="0"/>
                  <a:pt x="105" y="0"/>
                  <a:pt x="105" y="0"/>
                </a:cubicBezTo>
                <a:cubicBezTo>
                  <a:pt x="105" y="99"/>
                  <a:pt x="105" y="99"/>
                  <a:pt x="105" y="99"/>
                </a:cubicBezTo>
                <a:cubicBezTo>
                  <a:pt x="107" y="99"/>
                  <a:pt x="107" y="99"/>
                  <a:pt x="107" y="99"/>
                </a:cubicBezTo>
                <a:lnTo>
                  <a:pt x="107" y="0"/>
                </a:lnTo>
                <a:close/>
                <a:moveTo>
                  <a:pt x="119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19" y="99"/>
                  <a:pt x="119" y="99"/>
                  <a:pt x="119" y="99"/>
                </a:cubicBezTo>
                <a:lnTo>
                  <a:pt x="119" y="0"/>
                </a:lnTo>
                <a:close/>
                <a:moveTo>
                  <a:pt x="124" y="99"/>
                </a:moveTo>
                <a:cubicBezTo>
                  <a:pt x="128" y="99"/>
                  <a:pt x="128" y="99"/>
                  <a:pt x="128" y="99"/>
                </a:cubicBezTo>
                <a:cubicBezTo>
                  <a:pt x="128" y="0"/>
                  <a:pt x="128" y="0"/>
                  <a:pt x="128" y="0"/>
                </a:cubicBezTo>
                <a:cubicBezTo>
                  <a:pt x="124" y="0"/>
                  <a:pt x="124" y="0"/>
                  <a:pt x="124" y="0"/>
                </a:cubicBezTo>
                <a:lnTo>
                  <a:pt x="124" y="99"/>
                </a:lnTo>
                <a:close/>
                <a:moveTo>
                  <a:pt x="135" y="0"/>
                </a:moveTo>
                <a:cubicBezTo>
                  <a:pt x="135" y="113"/>
                  <a:pt x="135" y="113"/>
                  <a:pt x="135" y="113"/>
                </a:cubicBezTo>
                <a:cubicBezTo>
                  <a:pt x="140" y="113"/>
                  <a:pt x="140" y="113"/>
                  <a:pt x="140" y="113"/>
                </a:cubicBezTo>
                <a:cubicBezTo>
                  <a:pt x="140" y="0"/>
                  <a:pt x="140" y="0"/>
                  <a:pt x="140" y="0"/>
                </a:cubicBezTo>
                <a:lnTo>
                  <a:pt x="135" y="0"/>
                </a:lnTo>
                <a:close/>
                <a:moveTo>
                  <a:pt x="51" y="0"/>
                </a:moveTo>
                <a:cubicBezTo>
                  <a:pt x="49" y="0"/>
                  <a:pt x="49" y="0"/>
                  <a:pt x="49" y="0"/>
                </a:cubicBezTo>
                <a:cubicBezTo>
                  <a:pt x="49" y="99"/>
                  <a:pt x="49" y="99"/>
                  <a:pt x="49" y="99"/>
                </a:cubicBezTo>
                <a:cubicBezTo>
                  <a:pt x="51" y="99"/>
                  <a:pt x="51" y="99"/>
                  <a:pt x="51" y="99"/>
                </a:cubicBezTo>
                <a:lnTo>
                  <a:pt x="51" y="0"/>
                </a:lnTo>
                <a:close/>
                <a:moveTo>
                  <a:pt x="28" y="113"/>
                </a:moveTo>
                <a:cubicBezTo>
                  <a:pt x="28" y="113"/>
                  <a:pt x="28" y="114"/>
                  <a:pt x="28" y="115"/>
                </a:cubicBezTo>
                <a:cubicBezTo>
                  <a:pt x="28" y="116"/>
                  <a:pt x="28" y="117"/>
                  <a:pt x="28" y="117"/>
                </a:cubicBezTo>
                <a:cubicBezTo>
                  <a:pt x="28" y="118"/>
                  <a:pt x="28" y="118"/>
                  <a:pt x="28" y="118"/>
                </a:cubicBezTo>
                <a:cubicBezTo>
                  <a:pt x="27" y="118"/>
                  <a:pt x="27" y="119"/>
                  <a:pt x="26" y="119"/>
                </a:cubicBezTo>
                <a:cubicBezTo>
                  <a:pt x="26" y="119"/>
                  <a:pt x="25" y="119"/>
                  <a:pt x="25" y="119"/>
                </a:cubicBezTo>
                <a:cubicBezTo>
                  <a:pt x="24" y="120"/>
                  <a:pt x="23" y="120"/>
                  <a:pt x="22" y="120"/>
                </a:cubicBezTo>
                <a:cubicBezTo>
                  <a:pt x="14" y="120"/>
                  <a:pt x="14" y="120"/>
                  <a:pt x="14" y="120"/>
                </a:cubicBezTo>
                <a:cubicBezTo>
                  <a:pt x="14" y="118"/>
                  <a:pt x="14" y="118"/>
                  <a:pt x="14" y="118"/>
                </a:cubicBezTo>
                <a:cubicBezTo>
                  <a:pt x="14" y="104"/>
                  <a:pt x="14" y="104"/>
                  <a:pt x="14" y="104"/>
                </a:cubicBezTo>
                <a:cubicBezTo>
                  <a:pt x="23" y="104"/>
                  <a:pt x="23" y="104"/>
                  <a:pt x="23" y="104"/>
                </a:cubicBezTo>
                <a:cubicBezTo>
                  <a:pt x="25" y="104"/>
                  <a:pt x="26" y="105"/>
                  <a:pt x="27" y="105"/>
                </a:cubicBezTo>
                <a:cubicBezTo>
                  <a:pt x="27" y="106"/>
                  <a:pt x="28" y="107"/>
                  <a:pt x="28" y="108"/>
                </a:cubicBezTo>
                <a:cubicBezTo>
                  <a:pt x="28" y="109"/>
                  <a:pt x="27" y="110"/>
                  <a:pt x="27" y="110"/>
                </a:cubicBezTo>
                <a:cubicBezTo>
                  <a:pt x="27" y="111"/>
                  <a:pt x="26" y="111"/>
                  <a:pt x="25" y="111"/>
                </a:cubicBezTo>
                <a:cubicBezTo>
                  <a:pt x="26" y="112"/>
                  <a:pt x="27" y="112"/>
                  <a:pt x="28" y="113"/>
                </a:cubicBezTo>
                <a:close/>
                <a:moveTo>
                  <a:pt x="19" y="110"/>
                </a:moveTo>
                <a:cubicBezTo>
                  <a:pt x="21" y="110"/>
                  <a:pt x="21" y="110"/>
                  <a:pt x="21" y="110"/>
                </a:cubicBezTo>
                <a:cubicBezTo>
                  <a:pt x="22" y="110"/>
                  <a:pt x="22" y="110"/>
                  <a:pt x="23" y="110"/>
                </a:cubicBezTo>
                <a:cubicBezTo>
                  <a:pt x="23" y="110"/>
                  <a:pt x="23" y="109"/>
                  <a:pt x="23" y="109"/>
                </a:cubicBezTo>
                <a:cubicBezTo>
                  <a:pt x="23" y="108"/>
                  <a:pt x="23" y="108"/>
                  <a:pt x="23" y="108"/>
                </a:cubicBezTo>
                <a:cubicBezTo>
                  <a:pt x="22" y="107"/>
                  <a:pt x="22" y="107"/>
                  <a:pt x="21" y="107"/>
                </a:cubicBezTo>
                <a:cubicBezTo>
                  <a:pt x="19" y="107"/>
                  <a:pt x="19" y="107"/>
                  <a:pt x="19" y="107"/>
                </a:cubicBezTo>
                <a:lnTo>
                  <a:pt x="19" y="110"/>
                </a:lnTo>
                <a:close/>
                <a:moveTo>
                  <a:pt x="24" y="115"/>
                </a:moveTo>
                <a:cubicBezTo>
                  <a:pt x="24" y="114"/>
                  <a:pt x="24" y="114"/>
                  <a:pt x="23" y="114"/>
                </a:cubicBezTo>
                <a:cubicBezTo>
                  <a:pt x="23" y="113"/>
                  <a:pt x="22" y="113"/>
                  <a:pt x="21" y="113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19" y="116"/>
                  <a:pt x="19" y="116"/>
                  <a:pt x="19" y="116"/>
                </a:cubicBezTo>
                <a:cubicBezTo>
                  <a:pt x="21" y="116"/>
                  <a:pt x="21" y="116"/>
                  <a:pt x="21" y="116"/>
                </a:cubicBezTo>
                <a:cubicBezTo>
                  <a:pt x="22" y="116"/>
                  <a:pt x="23" y="116"/>
                  <a:pt x="23" y="116"/>
                </a:cubicBezTo>
                <a:cubicBezTo>
                  <a:pt x="24" y="116"/>
                  <a:pt x="24" y="115"/>
                  <a:pt x="24" y="115"/>
                </a:cubicBezTo>
                <a:close/>
                <a:moveTo>
                  <a:pt x="45" y="118"/>
                </a:moveTo>
                <a:cubicBezTo>
                  <a:pt x="46" y="120"/>
                  <a:pt x="46" y="120"/>
                  <a:pt x="46" y="120"/>
                </a:cubicBezTo>
                <a:cubicBezTo>
                  <a:pt x="41" y="120"/>
                  <a:pt x="41" y="120"/>
                  <a:pt x="41" y="120"/>
                </a:cubicBezTo>
                <a:cubicBezTo>
                  <a:pt x="40" y="118"/>
                  <a:pt x="40" y="118"/>
                  <a:pt x="40" y="118"/>
                </a:cubicBezTo>
                <a:cubicBezTo>
                  <a:pt x="40" y="117"/>
                  <a:pt x="40" y="117"/>
                  <a:pt x="40" y="117"/>
                </a:cubicBezTo>
                <a:cubicBezTo>
                  <a:pt x="35" y="117"/>
                  <a:pt x="35" y="117"/>
                  <a:pt x="35" y="117"/>
                </a:cubicBezTo>
                <a:cubicBezTo>
                  <a:pt x="34" y="118"/>
                  <a:pt x="34" y="118"/>
                  <a:pt x="34" y="118"/>
                </a:cubicBezTo>
                <a:cubicBezTo>
                  <a:pt x="34" y="120"/>
                  <a:pt x="34" y="120"/>
                  <a:pt x="34" y="120"/>
                </a:cubicBezTo>
                <a:cubicBezTo>
                  <a:pt x="29" y="120"/>
                  <a:pt x="29" y="120"/>
                  <a:pt x="29" y="120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40" y="104"/>
                  <a:pt x="40" y="104"/>
                  <a:pt x="40" y="104"/>
                </a:cubicBezTo>
                <a:lnTo>
                  <a:pt x="45" y="118"/>
                </a:lnTo>
                <a:close/>
                <a:moveTo>
                  <a:pt x="39" y="114"/>
                </a:moveTo>
                <a:cubicBezTo>
                  <a:pt x="37" y="108"/>
                  <a:pt x="37" y="108"/>
                  <a:pt x="37" y="108"/>
                </a:cubicBezTo>
                <a:cubicBezTo>
                  <a:pt x="36" y="114"/>
                  <a:pt x="36" y="114"/>
                  <a:pt x="36" y="114"/>
                </a:cubicBezTo>
                <a:lnTo>
                  <a:pt x="39" y="114"/>
                </a:lnTo>
                <a:close/>
                <a:moveTo>
                  <a:pt x="62" y="118"/>
                </a:moveTo>
                <a:cubicBezTo>
                  <a:pt x="62" y="120"/>
                  <a:pt x="62" y="120"/>
                  <a:pt x="62" y="120"/>
                </a:cubicBezTo>
                <a:cubicBezTo>
                  <a:pt x="57" y="120"/>
                  <a:pt x="57" y="120"/>
                  <a:pt x="57" y="120"/>
                </a:cubicBezTo>
                <a:cubicBezTo>
                  <a:pt x="56" y="118"/>
                  <a:pt x="56" y="118"/>
                  <a:pt x="56" y="118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3" y="114"/>
                  <a:pt x="53" y="113"/>
                  <a:pt x="53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52" y="118"/>
                  <a:pt x="52" y="118"/>
                  <a:pt x="52" y="118"/>
                </a:cubicBezTo>
                <a:cubicBezTo>
                  <a:pt x="52" y="120"/>
                  <a:pt x="52" y="120"/>
                  <a:pt x="52" y="12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7" y="118"/>
                  <a:pt x="47" y="118"/>
                  <a:pt x="47" y="118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57" y="104"/>
                  <a:pt x="58" y="104"/>
                  <a:pt x="59" y="105"/>
                </a:cubicBezTo>
                <a:cubicBezTo>
                  <a:pt x="59" y="105"/>
                  <a:pt x="60" y="105"/>
                  <a:pt x="61" y="106"/>
                </a:cubicBezTo>
                <a:cubicBezTo>
                  <a:pt x="61" y="107"/>
                  <a:pt x="61" y="108"/>
                  <a:pt x="61" y="109"/>
                </a:cubicBezTo>
                <a:cubicBezTo>
                  <a:pt x="61" y="109"/>
                  <a:pt x="61" y="110"/>
                  <a:pt x="61" y="111"/>
                </a:cubicBezTo>
                <a:cubicBezTo>
                  <a:pt x="60" y="111"/>
                  <a:pt x="60" y="112"/>
                  <a:pt x="59" y="112"/>
                </a:cubicBezTo>
                <a:cubicBezTo>
                  <a:pt x="59" y="112"/>
                  <a:pt x="58" y="113"/>
                  <a:pt x="57" y="113"/>
                </a:cubicBezTo>
                <a:cubicBezTo>
                  <a:pt x="58" y="113"/>
                  <a:pt x="58" y="113"/>
                  <a:pt x="59" y="113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60" y="115"/>
                  <a:pt x="60" y="115"/>
                  <a:pt x="60" y="115"/>
                </a:cubicBezTo>
                <a:lnTo>
                  <a:pt x="62" y="118"/>
                </a:lnTo>
                <a:close/>
                <a:moveTo>
                  <a:pt x="56" y="109"/>
                </a:moveTo>
                <a:cubicBezTo>
                  <a:pt x="56" y="108"/>
                  <a:pt x="56" y="108"/>
                  <a:pt x="56" y="108"/>
                </a:cubicBezTo>
                <a:cubicBezTo>
                  <a:pt x="56" y="108"/>
                  <a:pt x="55" y="107"/>
                  <a:pt x="54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10"/>
                  <a:pt x="52" y="110"/>
                  <a:pt x="52" y="110"/>
                </a:cubicBezTo>
                <a:cubicBezTo>
                  <a:pt x="54" y="110"/>
                  <a:pt x="54" y="110"/>
                  <a:pt x="54" y="110"/>
                </a:cubicBezTo>
                <a:cubicBezTo>
                  <a:pt x="54" y="110"/>
                  <a:pt x="55" y="110"/>
                  <a:pt x="55" y="110"/>
                </a:cubicBezTo>
                <a:cubicBezTo>
                  <a:pt x="56" y="110"/>
                  <a:pt x="56" y="110"/>
                  <a:pt x="56" y="110"/>
                </a:cubicBezTo>
                <a:cubicBezTo>
                  <a:pt x="56" y="110"/>
                  <a:pt x="56" y="109"/>
                  <a:pt x="56" y="109"/>
                </a:cubicBezTo>
                <a:close/>
                <a:moveTo>
                  <a:pt x="73" y="116"/>
                </a:moveTo>
                <a:cubicBezTo>
                  <a:pt x="72" y="116"/>
                  <a:pt x="72" y="116"/>
                  <a:pt x="71" y="116"/>
                </a:cubicBezTo>
                <a:cubicBezTo>
                  <a:pt x="70" y="116"/>
                  <a:pt x="69" y="116"/>
                  <a:pt x="69" y="115"/>
                </a:cubicBezTo>
                <a:cubicBezTo>
                  <a:pt x="68" y="115"/>
                  <a:pt x="68" y="114"/>
                  <a:pt x="68" y="112"/>
                </a:cubicBezTo>
                <a:cubicBezTo>
                  <a:pt x="68" y="111"/>
                  <a:pt x="68" y="109"/>
                  <a:pt x="68" y="109"/>
                </a:cubicBezTo>
                <a:cubicBezTo>
                  <a:pt x="69" y="108"/>
                  <a:pt x="70" y="108"/>
                  <a:pt x="71" y="108"/>
                </a:cubicBezTo>
                <a:cubicBezTo>
                  <a:pt x="71" y="108"/>
                  <a:pt x="72" y="108"/>
                  <a:pt x="72" y="108"/>
                </a:cubicBezTo>
                <a:cubicBezTo>
                  <a:pt x="73" y="108"/>
                  <a:pt x="73" y="108"/>
                  <a:pt x="73" y="109"/>
                </a:cubicBezTo>
                <a:cubicBezTo>
                  <a:pt x="73" y="109"/>
                  <a:pt x="74" y="109"/>
                  <a:pt x="74" y="110"/>
                </a:cubicBezTo>
                <a:cubicBezTo>
                  <a:pt x="78" y="109"/>
                  <a:pt x="78" y="109"/>
                  <a:pt x="78" y="109"/>
                </a:cubicBezTo>
                <a:cubicBezTo>
                  <a:pt x="77" y="107"/>
                  <a:pt x="77" y="106"/>
                  <a:pt x="75" y="105"/>
                </a:cubicBezTo>
                <a:cubicBezTo>
                  <a:pt x="74" y="104"/>
                  <a:pt x="73" y="104"/>
                  <a:pt x="71" y="104"/>
                </a:cubicBezTo>
                <a:cubicBezTo>
                  <a:pt x="68" y="104"/>
                  <a:pt x="66" y="105"/>
                  <a:pt x="65" y="106"/>
                </a:cubicBezTo>
                <a:cubicBezTo>
                  <a:pt x="64" y="107"/>
                  <a:pt x="63" y="109"/>
                  <a:pt x="63" y="112"/>
                </a:cubicBezTo>
                <a:cubicBezTo>
                  <a:pt x="63" y="114"/>
                  <a:pt x="63" y="115"/>
                  <a:pt x="64" y="117"/>
                </a:cubicBezTo>
                <a:cubicBezTo>
                  <a:pt x="64" y="117"/>
                  <a:pt x="65" y="117"/>
                  <a:pt x="65" y="118"/>
                </a:cubicBezTo>
                <a:cubicBezTo>
                  <a:pt x="66" y="118"/>
                  <a:pt x="66" y="119"/>
                  <a:pt x="67" y="119"/>
                </a:cubicBezTo>
                <a:cubicBezTo>
                  <a:pt x="68" y="120"/>
                  <a:pt x="69" y="120"/>
                  <a:pt x="71" y="120"/>
                </a:cubicBezTo>
                <a:cubicBezTo>
                  <a:pt x="72" y="120"/>
                  <a:pt x="74" y="120"/>
                  <a:pt x="74" y="119"/>
                </a:cubicBezTo>
                <a:cubicBezTo>
                  <a:pt x="75" y="119"/>
                  <a:pt x="76" y="118"/>
                  <a:pt x="76" y="118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7" y="117"/>
                  <a:pt x="78" y="116"/>
                  <a:pt x="78" y="115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4"/>
                  <a:pt x="73" y="115"/>
                  <a:pt x="73" y="116"/>
                </a:cubicBezTo>
                <a:close/>
                <a:moveTo>
                  <a:pt x="94" y="106"/>
                </a:moveTo>
                <a:cubicBezTo>
                  <a:pt x="95" y="107"/>
                  <a:pt x="96" y="109"/>
                  <a:pt x="96" y="112"/>
                </a:cubicBezTo>
                <a:cubicBezTo>
                  <a:pt x="96" y="114"/>
                  <a:pt x="95" y="115"/>
                  <a:pt x="95" y="116"/>
                </a:cubicBezTo>
                <a:cubicBezTo>
                  <a:pt x="94" y="117"/>
                  <a:pt x="94" y="117"/>
                  <a:pt x="94" y="118"/>
                </a:cubicBezTo>
                <a:cubicBezTo>
                  <a:pt x="93" y="118"/>
                  <a:pt x="93" y="119"/>
                  <a:pt x="92" y="119"/>
                </a:cubicBezTo>
                <a:cubicBezTo>
                  <a:pt x="91" y="120"/>
                  <a:pt x="90" y="120"/>
                  <a:pt x="88" y="120"/>
                </a:cubicBezTo>
                <a:cubicBezTo>
                  <a:pt x="86" y="120"/>
                  <a:pt x="85" y="120"/>
                  <a:pt x="84" y="119"/>
                </a:cubicBezTo>
                <a:cubicBezTo>
                  <a:pt x="83" y="119"/>
                  <a:pt x="82" y="118"/>
                  <a:pt x="82" y="118"/>
                </a:cubicBezTo>
                <a:cubicBezTo>
                  <a:pt x="81" y="117"/>
                  <a:pt x="81" y="117"/>
                  <a:pt x="81" y="116"/>
                </a:cubicBezTo>
                <a:cubicBezTo>
                  <a:pt x="80" y="115"/>
                  <a:pt x="80" y="114"/>
                  <a:pt x="80" y="112"/>
                </a:cubicBezTo>
                <a:cubicBezTo>
                  <a:pt x="80" y="109"/>
                  <a:pt x="80" y="107"/>
                  <a:pt x="82" y="106"/>
                </a:cubicBezTo>
                <a:cubicBezTo>
                  <a:pt x="83" y="105"/>
                  <a:pt x="85" y="104"/>
                  <a:pt x="88" y="104"/>
                </a:cubicBezTo>
                <a:cubicBezTo>
                  <a:pt x="90" y="104"/>
                  <a:pt x="92" y="105"/>
                  <a:pt x="94" y="106"/>
                </a:cubicBezTo>
                <a:close/>
                <a:moveTo>
                  <a:pt x="91" y="112"/>
                </a:moveTo>
                <a:cubicBezTo>
                  <a:pt x="91" y="110"/>
                  <a:pt x="91" y="109"/>
                  <a:pt x="90" y="109"/>
                </a:cubicBezTo>
                <a:cubicBezTo>
                  <a:pt x="89" y="108"/>
                  <a:pt x="89" y="108"/>
                  <a:pt x="88" y="108"/>
                </a:cubicBezTo>
                <a:cubicBezTo>
                  <a:pt x="87" y="108"/>
                  <a:pt x="86" y="108"/>
                  <a:pt x="85" y="109"/>
                </a:cubicBezTo>
                <a:cubicBezTo>
                  <a:pt x="85" y="109"/>
                  <a:pt x="84" y="110"/>
                  <a:pt x="84" y="112"/>
                </a:cubicBezTo>
                <a:cubicBezTo>
                  <a:pt x="84" y="114"/>
                  <a:pt x="85" y="115"/>
                  <a:pt x="85" y="115"/>
                </a:cubicBezTo>
                <a:cubicBezTo>
                  <a:pt x="86" y="116"/>
                  <a:pt x="87" y="116"/>
                  <a:pt x="88" y="116"/>
                </a:cubicBezTo>
                <a:cubicBezTo>
                  <a:pt x="89" y="116"/>
                  <a:pt x="89" y="116"/>
                  <a:pt x="90" y="115"/>
                </a:cubicBezTo>
                <a:cubicBezTo>
                  <a:pt x="91" y="115"/>
                  <a:pt x="91" y="113"/>
                  <a:pt x="91" y="112"/>
                </a:cubicBezTo>
                <a:close/>
                <a:moveTo>
                  <a:pt x="112" y="109"/>
                </a:moveTo>
                <a:cubicBezTo>
                  <a:pt x="112" y="110"/>
                  <a:pt x="112" y="111"/>
                  <a:pt x="112" y="112"/>
                </a:cubicBezTo>
                <a:cubicBezTo>
                  <a:pt x="112" y="114"/>
                  <a:pt x="112" y="115"/>
                  <a:pt x="112" y="116"/>
                </a:cubicBezTo>
                <a:cubicBezTo>
                  <a:pt x="112" y="117"/>
                  <a:pt x="111" y="117"/>
                  <a:pt x="110" y="118"/>
                </a:cubicBezTo>
                <a:cubicBezTo>
                  <a:pt x="110" y="118"/>
                  <a:pt x="110" y="118"/>
                  <a:pt x="110" y="118"/>
                </a:cubicBezTo>
                <a:cubicBezTo>
                  <a:pt x="110" y="119"/>
                  <a:pt x="109" y="119"/>
                  <a:pt x="108" y="119"/>
                </a:cubicBezTo>
                <a:cubicBezTo>
                  <a:pt x="107" y="119"/>
                  <a:pt x="106" y="120"/>
                  <a:pt x="105" y="120"/>
                </a:cubicBezTo>
                <a:cubicBezTo>
                  <a:pt x="98" y="120"/>
                  <a:pt x="98" y="120"/>
                  <a:pt x="98" y="120"/>
                </a:cubicBezTo>
                <a:cubicBezTo>
                  <a:pt x="98" y="118"/>
                  <a:pt x="98" y="118"/>
                  <a:pt x="98" y="118"/>
                </a:cubicBezTo>
                <a:cubicBezTo>
                  <a:pt x="98" y="104"/>
                  <a:pt x="98" y="104"/>
                  <a:pt x="98" y="104"/>
                </a:cubicBezTo>
                <a:cubicBezTo>
                  <a:pt x="105" y="104"/>
                  <a:pt x="105" y="104"/>
                  <a:pt x="105" y="104"/>
                </a:cubicBezTo>
                <a:cubicBezTo>
                  <a:pt x="107" y="104"/>
                  <a:pt x="108" y="104"/>
                  <a:pt x="109" y="105"/>
                </a:cubicBezTo>
                <a:cubicBezTo>
                  <a:pt x="110" y="105"/>
                  <a:pt x="110" y="106"/>
                  <a:pt x="111" y="106"/>
                </a:cubicBezTo>
                <a:cubicBezTo>
                  <a:pt x="111" y="107"/>
                  <a:pt x="112" y="108"/>
                  <a:pt x="112" y="109"/>
                </a:cubicBezTo>
                <a:close/>
                <a:moveTo>
                  <a:pt x="108" y="112"/>
                </a:moveTo>
                <a:cubicBezTo>
                  <a:pt x="108" y="110"/>
                  <a:pt x="107" y="109"/>
                  <a:pt x="107" y="109"/>
                </a:cubicBezTo>
                <a:cubicBezTo>
                  <a:pt x="106" y="108"/>
                  <a:pt x="105" y="108"/>
                  <a:pt x="104" y="108"/>
                </a:cubicBezTo>
                <a:cubicBezTo>
                  <a:pt x="103" y="108"/>
                  <a:pt x="103" y="108"/>
                  <a:pt x="103" y="108"/>
                </a:cubicBezTo>
                <a:cubicBezTo>
                  <a:pt x="103" y="116"/>
                  <a:pt x="103" y="116"/>
                  <a:pt x="103" y="116"/>
                </a:cubicBezTo>
                <a:cubicBezTo>
                  <a:pt x="104" y="116"/>
                  <a:pt x="104" y="116"/>
                  <a:pt x="104" y="116"/>
                </a:cubicBezTo>
                <a:cubicBezTo>
                  <a:pt x="105" y="116"/>
                  <a:pt x="106" y="116"/>
                  <a:pt x="106" y="116"/>
                </a:cubicBezTo>
                <a:cubicBezTo>
                  <a:pt x="107" y="116"/>
                  <a:pt x="107" y="115"/>
                  <a:pt x="107" y="115"/>
                </a:cubicBezTo>
                <a:cubicBezTo>
                  <a:pt x="108" y="114"/>
                  <a:pt x="108" y="113"/>
                  <a:pt x="108" y="112"/>
                </a:cubicBezTo>
                <a:close/>
                <a:moveTo>
                  <a:pt x="120" y="113"/>
                </a:moveTo>
                <a:cubicBezTo>
                  <a:pt x="127" y="113"/>
                  <a:pt x="127" y="113"/>
                  <a:pt x="127" y="113"/>
                </a:cubicBezTo>
                <a:cubicBezTo>
                  <a:pt x="127" y="110"/>
                  <a:pt x="127" y="110"/>
                  <a:pt x="127" y="110"/>
                </a:cubicBezTo>
                <a:cubicBezTo>
                  <a:pt x="120" y="110"/>
                  <a:pt x="120" y="110"/>
                  <a:pt x="120" y="110"/>
                </a:cubicBezTo>
                <a:cubicBezTo>
                  <a:pt x="120" y="108"/>
                  <a:pt x="120" y="108"/>
                  <a:pt x="120" y="108"/>
                </a:cubicBezTo>
                <a:cubicBezTo>
                  <a:pt x="128" y="108"/>
                  <a:pt x="128" y="108"/>
                  <a:pt x="128" y="108"/>
                </a:cubicBezTo>
                <a:cubicBezTo>
                  <a:pt x="128" y="104"/>
                  <a:pt x="128" y="104"/>
                  <a:pt x="128" y="104"/>
                </a:cubicBezTo>
                <a:cubicBezTo>
                  <a:pt x="115" y="104"/>
                  <a:pt x="115" y="104"/>
                  <a:pt x="115" y="104"/>
                </a:cubicBezTo>
                <a:cubicBezTo>
                  <a:pt x="115" y="118"/>
                  <a:pt x="115" y="118"/>
                  <a:pt x="115" y="118"/>
                </a:cubicBezTo>
                <a:cubicBezTo>
                  <a:pt x="115" y="120"/>
                  <a:pt x="115" y="120"/>
                  <a:pt x="115" y="120"/>
                </a:cubicBezTo>
                <a:cubicBezTo>
                  <a:pt x="128" y="120"/>
                  <a:pt x="128" y="120"/>
                  <a:pt x="128" y="120"/>
                </a:cubicBezTo>
                <a:cubicBezTo>
                  <a:pt x="128" y="118"/>
                  <a:pt x="128" y="118"/>
                  <a:pt x="128" y="118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0" y="116"/>
                  <a:pt x="120" y="116"/>
                  <a:pt x="120" y="116"/>
                </a:cubicBezTo>
                <a:lnTo>
                  <a:pt x="120" y="113"/>
                </a:lnTo>
                <a:close/>
              </a:path>
            </a:pathLst>
          </a:custGeom>
          <a:solidFill>
            <a:srgbClr val="FEFA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2" name="Freeform 11"/>
          <p:cNvSpPr>
            <a:spLocks noEditPoints="1"/>
          </p:cNvSpPr>
          <p:nvPr/>
        </p:nvSpPr>
        <p:spPr bwMode="auto">
          <a:xfrm>
            <a:off x="6512848" y="4993332"/>
            <a:ext cx="206498" cy="270210"/>
          </a:xfrm>
          <a:custGeom>
            <a:avLst/>
            <a:gdLst>
              <a:gd name="T0" fmla="*/ 95 w 114"/>
              <a:gd name="T1" fmla="*/ 99 h 149"/>
              <a:gd name="T2" fmla="*/ 93 w 114"/>
              <a:gd name="T3" fmla="*/ 98 h 149"/>
              <a:gd name="T4" fmla="*/ 89 w 114"/>
              <a:gd name="T5" fmla="*/ 96 h 149"/>
              <a:gd name="T6" fmla="*/ 74 w 114"/>
              <a:gd name="T7" fmla="*/ 85 h 149"/>
              <a:gd name="T8" fmla="*/ 90 w 114"/>
              <a:gd name="T9" fmla="*/ 58 h 149"/>
              <a:gd name="T10" fmla="*/ 57 w 114"/>
              <a:gd name="T11" fmla="*/ 1 h 149"/>
              <a:gd name="T12" fmla="*/ 19 w 114"/>
              <a:gd name="T13" fmla="*/ 41 h 149"/>
              <a:gd name="T14" fmla="*/ 42 w 114"/>
              <a:gd name="T15" fmla="*/ 87 h 149"/>
              <a:gd name="T16" fmla="*/ 25 w 114"/>
              <a:gd name="T17" fmla="*/ 96 h 149"/>
              <a:gd name="T18" fmla="*/ 21 w 114"/>
              <a:gd name="T19" fmla="*/ 98 h 149"/>
              <a:gd name="T20" fmla="*/ 19 w 114"/>
              <a:gd name="T21" fmla="*/ 99 h 149"/>
              <a:gd name="T22" fmla="*/ 0 w 114"/>
              <a:gd name="T23" fmla="*/ 123 h 149"/>
              <a:gd name="T24" fmla="*/ 1 w 114"/>
              <a:gd name="T25" fmla="*/ 149 h 149"/>
              <a:gd name="T26" fmla="*/ 113 w 114"/>
              <a:gd name="T27" fmla="*/ 149 h 149"/>
              <a:gd name="T28" fmla="*/ 114 w 114"/>
              <a:gd name="T29" fmla="*/ 147 h 149"/>
              <a:gd name="T30" fmla="*/ 95 w 114"/>
              <a:gd name="T31" fmla="*/ 99 h 149"/>
              <a:gd name="T32" fmla="*/ 82 w 114"/>
              <a:gd name="T33" fmla="*/ 28 h 149"/>
              <a:gd name="T34" fmla="*/ 30 w 114"/>
              <a:gd name="T35" fmla="*/ 26 h 149"/>
              <a:gd name="T36" fmla="*/ 40 w 114"/>
              <a:gd name="T37" fmla="*/ 74 h 149"/>
              <a:gd name="T38" fmla="*/ 33 w 114"/>
              <a:gd name="T39" fmla="*/ 61 h 149"/>
              <a:gd name="T40" fmla="*/ 43 w 114"/>
              <a:gd name="T41" fmla="*/ 25 h 149"/>
              <a:gd name="T42" fmla="*/ 62 w 114"/>
              <a:gd name="T43" fmla="*/ 42 h 149"/>
              <a:gd name="T44" fmla="*/ 50 w 114"/>
              <a:gd name="T45" fmla="*/ 29 h 149"/>
              <a:gd name="T46" fmla="*/ 77 w 114"/>
              <a:gd name="T47" fmla="*/ 43 h 149"/>
              <a:gd name="T48" fmla="*/ 80 w 114"/>
              <a:gd name="T49" fmla="*/ 47 h 149"/>
              <a:gd name="T50" fmla="*/ 67 w 114"/>
              <a:gd name="T51" fmla="*/ 68 h 149"/>
              <a:gd name="T52" fmla="*/ 56 w 114"/>
              <a:gd name="T53" fmla="*/ 70 h 149"/>
              <a:gd name="T54" fmla="*/ 67 w 114"/>
              <a:gd name="T55" fmla="*/ 70 h 149"/>
              <a:gd name="T56" fmla="*/ 81 w 114"/>
              <a:gd name="T57" fmla="*/ 50 h 149"/>
              <a:gd name="T58" fmla="*/ 82 w 114"/>
              <a:gd name="T59" fmla="*/ 57 h 149"/>
              <a:gd name="T60" fmla="*/ 73 w 114"/>
              <a:gd name="T61" fmla="*/ 74 h 149"/>
              <a:gd name="T62" fmla="*/ 73 w 114"/>
              <a:gd name="T63" fmla="*/ 74 h 149"/>
              <a:gd name="T64" fmla="*/ 57 w 114"/>
              <a:gd name="T65" fmla="*/ 85 h 149"/>
              <a:gd name="T66" fmla="*/ 42 w 114"/>
              <a:gd name="T67" fmla="*/ 76 h 149"/>
              <a:gd name="T68" fmla="*/ 79 w 114"/>
              <a:gd name="T69" fmla="*/ 99 h 149"/>
              <a:gd name="T70" fmla="*/ 57 w 114"/>
              <a:gd name="T71" fmla="*/ 113 h 149"/>
              <a:gd name="T72" fmla="*/ 36 w 114"/>
              <a:gd name="T73" fmla="*/ 100 h 149"/>
              <a:gd name="T74" fmla="*/ 41 w 114"/>
              <a:gd name="T75" fmla="*/ 93 h 149"/>
              <a:gd name="T76" fmla="*/ 42 w 114"/>
              <a:gd name="T77" fmla="*/ 92 h 149"/>
              <a:gd name="T78" fmla="*/ 42 w 114"/>
              <a:gd name="T79" fmla="*/ 91 h 149"/>
              <a:gd name="T80" fmla="*/ 43 w 114"/>
              <a:gd name="T81" fmla="*/ 86 h 149"/>
              <a:gd name="T82" fmla="*/ 53 w 114"/>
              <a:gd name="T83" fmla="*/ 86 h 149"/>
              <a:gd name="T84" fmla="*/ 57 w 114"/>
              <a:gd name="T85" fmla="*/ 87 h 149"/>
              <a:gd name="T86" fmla="*/ 73 w 114"/>
              <a:gd name="T87" fmla="*/ 76 h 149"/>
              <a:gd name="T88" fmla="*/ 74 w 114"/>
              <a:gd name="T89" fmla="*/ 92 h 149"/>
              <a:gd name="T90" fmla="*/ 74 w 114"/>
              <a:gd name="T91" fmla="*/ 92 h 149"/>
              <a:gd name="T92" fmla="*/ 75 w 114"/>
              <a:gd name="T93" fmla="*/ 93 h 149"/>
              <a:gd name="T94" fmla="*/ 82 w 114"/>
              <a:gd name="T95" fmla="*/ 9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4" h="149">
                <a:moveTo>
                  <a:pt x="95" y="99"/>
                </a:moveTo>
                <a:cubicBezTo>
                  <a:pt x="95" y="99"/>
                  <a:pt x="95" y="99"/>
                  <a:pt x="95" y="99"/>
                </a:cubicBezTo>
                <a:cubicBezTo>
                  <a:pt x="95" y="99"/>
                  <a:pt x="94" y="98"/>
                  <a:pt x="94" y="98"/>
                </a:cubicBezTo>
                <a:cubicBezTo>
                  <a:pt x="93" y="98"/>
                  <a:pt x="93" y="98"/>
                  <a:pt x="93" y="98"/>
                </a:cubicBezTo>
                <a:cubicBezTo>
                  <a:pt x="92" y="97"/>
                  <a:pt x="90" y="97"/>
                  <a:pt x="89" y="96"/>
                </a:cubicBezTo>
                <a:cubicBezTo>
                  <a:pt x="89" y="96"/>
                  <a:pt x="89" y="96"/>
                  <a:pt x="89" y="96"/>
                </a:cubicBezTo>
                <a:cubicBezTo>
                  <a:pt x="84" y="94"/>
                  <a:pt x="80" y="93"/>
                  <a:pt x="75" y="92"/>
                </a:cubicBezTo>
                <a:cubicBezTo>
                  <a:pt x="75" y="90"/>
                  <a:pt x="74" y="88"/>
                  <a:pt x="74" y="85"/>
                </a:cubicBezTo>
                <a:cubicBezTo>
                  <a:pt x="79" y="85"/>
                  <a:pt x="93" y="81"/>
                  <a:pt x="92" y="79"/>
                </a:cubicBezTo>
                <a:cubicBezTo>
                  <a:pt x="87" y="74"/>
                  <a:pt x="89" y="64"/>
                  <a:pt x="90" y="58"/>
                </a:cubicBezTo>
                <a:cubicBezTo>
                  <a:pt x="92" y="44"/>
                  <a:pt x="94" y="38"/>
                  <a:pt x="89" y="22"/>
                </a:cubicBezTo>
                <a:cubicBezTo>
                  <a:pt x="85" y="11"/>
                  <a:pt x="72" y="0"/>
                  <a:pt x="57" y="1"/>
                </a:cubicBezTo>
                <a:cubicBezTo>
                  <a:pt x="51" y="1"/>
                  <a:pt x="46" y="3"/>
                  <a:pt x="40" y="7"/>
                </a:cubicBezTo>
                <a:cubicBezTo>
                  <a:pt x="27" y="9"/>
                  <a:pt x="18" y="20"/>
                  <a:pt x="19" y="41"/>
                </a:cubicBezTo>
                <a:cubicBezTo>
                  <a:pt x="20" y="52"/>
                  <a:pt x="29" y="65"/>
                  <a:pt x="21" y="79"/>
                </a:cubicBezTo>
                <a:cubicBezTo>
                  <a:pt x="19" y="81"/>
                  <a:pt x="34" y="88"/>
                  <a:pt x="42" y="87"/>
                </a:cubicBezTo>
                <a:cubicBezTo>
                  <a:pt x="42" y="89"/>
                  <a:pt x="41" y="90"/>
                  <a:pt x="41" y="91"/>
                </a:cubicBezTo>
                <a:cubicBezTo>
                  <a:pt x="35" y="92"/>
                  <a:pt x="30" y="94"/>
                  <a:pt x="25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4" y="97"/>
                  <a:pt x="22" y="97"/>
                  <a:pt x="21" y="98"/>
                </a:cubicBezTo>
                <a:cubicBezTo>
                  <a:pt x="21" y="98"/>
                  <a:pt x="21" y="98"/>
                  <a:pt x="20" y="98"/>
                </a:cubicBezTo>
                <a:cubicBezTo>
                  <a:pt x="20" y="98"/>
                  <a:pt x="19" y="99"/>
                  <a:pt x="19" y="99"/>
                </a:cubicBezTo>
                <a:cubicBezTo>
                  <a:pt x="19" y="99"/>
                  <a:pt x="19" y="99"/>
                  <a:pt x="19" y="99"/>
                </a:cubicBezTo>
                <a:cubicBezTo>
                  <a:pt x="7" y="105"/>
                  <a:pt x="0" y="114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1" y="149"/>
                  <a:pt x="1" y="149"/>
                </a:cubicBezTo>
                <a:cubicBezTo>
                  <a:pt x="1" y="149"/>
                  <a:pt x="1" y="149"/>
                  <a:pt x="1" y="149"/>
                </a:cubicBezTo>
                <a:cubicBezTo>
                  <a:pt x="113" y="149"/>
                  <a:pt x="113" y="149"/>
                  <a:pt x="113" y="149"/>
                </a:cubicBezTo>
                <a:cubicBezTo>
                  <a:pt x="113" y="149"/>
                  <a:pt x="113" y="148"/>
                  <a:pt x="113" y="148"/>
                </a:cubicBezTo>
                <a:cubicBezTo>
                  <a:pt x="113" y="147"/>
                  <a:pt x="114" y="147"/>
                  <a:pt x="114" y="147"/>
                </a:cubicBezTo>
                <a:cubicBezTo>
                  <a:pt x="114" y="123"/>
                  <a:pt x="114" y="123"/>
                  <a:pt x="114" y="123"/>
                </a:cubicBezTo>
                <a:cubicBezTo>
                  <a:pt x="114" y="114"/>
                  <a:pt x="107" y="105"/>
                  <a:pt x="95" y="99"/>
                </a:cubicBezTo>
                <a:close/>
                <a:moveTo>
                  <a:pt x="59" y="7"/>
                </a:moveTo>
                <a:cubicBezTo>
                  <a:pt x="70" y="8"/>
                  <a:pt x="78" y="17"/>
                  <a:pt x="82" y="28"/>
                </a:cubicBezTo>
                <a:cubicBezTo>
                  <a:pt x="77" y="20"/>
                  <a:pt x="69" y="14"/>
                  <a:pt x="59" y="12"/>
                </a:cubicBezTo>
                <a:cubicBezTo>
                  <a:pt x="47" y="11"/>
                  <a:pt x="36" y="17"/>
                  <a:pt x="30" y="26"/>
                </a:cubicBezTo>
                <a:cubicBezTo>
                  <a:pt x="34" y="13"/>
                  <a:pt x="46" y="5"/>
                  <a:pt x="59" y="7"/>
                </a:cubicBezTo>
                <a:close/>
                <a:moveTo>
                  <a:pt x="40" y="74"/>
                </a:moveTo>
                <a:cubicBezTo>
                  <a:pt x="40" y="73"/>
                  <a:pt x="40" y="73"/>
                  <a:pt x="40" y="73"/>
                </a:cubicBezTo>
                <a:cubicBezTo>
                  <a:pt x="37" y="69"/>
                  <a:pt x="34" y="65"/>
                  <a:pt x="33" y="61"/>
                </a:cubicBezTo>
                <a:cubicBezTo>
                  <a:pt x="32" y="56"/>
                  <a:pt x="32" y="52"/>
                  <a:pt x="33" y="47"/>
                </a:cubicBezTo>
                <a:cubicBezTo>
                  <a:pt x="34" y="39"/>
                  <a:pt x="37" y="32"/>
                  <a:pt x="43" y="25"/>
                </a:cubicBezTo>
                <a:cubicBezTo>
                  <a:pt x="44" y="28"/>
                  <a:pt x="46" y="30"/>
                  <a:pt x="48" y="33"/>
                </a:cubicBezTo>
                <a:cubicBezTo>
                  <a:pt x="51" y="37"/>
                  <a:pt x="56" y="41"/>
                  <a:pt x="62" y="42"/>
                </a:cubicBezTo>
                <a:cubicBezTo>
                  <a:pt x="59" y="40"/>
                  <a:pt x="55" y="37"/>
                  <a:pt x="52" y="32"/>
                </a:cubicBezTo>
                <a:cubicBezTo>
                  <a:pt x="52" y="31"/>
                  <a:pt x="51" y="30"/>
                  <a:pt x="50" y="29"/>
                </a:cubicBezTo>
                <a:cubicBezTo>
                  <a:pt x="51" y="30"/>
                  <a:pt x="52" y="31"/>
                  <a:pt x="53" y="32"/>
                </a:cubicBezTo>
                <a:cubicBezTo>
                  <a:pt x="62" y="39"/>
                  <a:pt x="73" y="42"/>
                  <a:pt x="77" y="43"/>
                </a:cubicBezTo>
                <a:cubicBezTo>
                  <a:pt x="72" y="40"/>
                  <a:pt x="68" y="37"/>
                  <a:pt x="64" y="33"/>
                </a:cubicBezTo>
                <a:cubicBezTo>
                  <a:pt x="70" y="36"/>
                  <a:pt x="75" y="39"/>
                  <a:pt x="80" y="47"/>
                </a:cubicBezTo>
                <a:cubicBezTo>
                  <a:pt x="80" y="47"/>
                  <a:pt x="80" y="47"/>
                  <a:pt x="80" y="47"/>
                </a:cubicBezTo>
                <a:cubicBezTo>
                  <a:pt x="80" y="56"/>
                  <a:pt x="74" y="64"/>
                  <a:pt x="67" y="68"/>
                </a:cubicBezTo>
                <a:cubicBezTo>
                  <a:pt x="66" y="66"/>
                  <a:pt x="64" y="65"/>
                  <a:pt x="62" y="65"/>
                </a:cubicBezTo>
                <a:cubicBezTo>
                  <a:pt x="59" y="65"/>
                  <a:pt x="56" y="67"/>
                  <a:pt x="56" y="70"/>
                </a:cubicBezTo>
                <a:cubicBezTo>
                  <a:pt x="56" y="72"/>
                  <a:pt x="59" y="74"/>
                  <a:pt x="62" y="74"/>
                </a:cubicBezTo>
                <a:cubicBezTo>
                  <a:pt x="65" y="74"/>
                  <a:pt x="67" y="72"/>
                  <a:pt x="67" y="70"/>
                </a:cubicBezTo>
                <a:cubicBezTo>
                  <a:pt x="67" y="69"/>
                  <a:pt x="67" y="69"/>
                  <a:pt x="67" y="69"/>
                </a:cubicBezTo>
                <a:cubicBezTo>
                  <a:pt x="75" y="65"/>
                  <a:pt x="80" y="58"/>
                  <a:pt x="81" y="50"/>
                </a:cubicBezTo>
                <a:cubicBezTo>
                  <a:pt x="81" y="50"/>
                  <a:pt x="81" y="50"/>
                  <a:pt x="81" y="50"/>
                </a:cubicBezTo>
                <a:cubicBezTo>
                  <a:pt x="82" y="52"/>
                  <a:pt x="82" y="54"/>
                  <a:pt x="82" y="57"/>
                </a:cubicBezTo>
                <a:cubicBezTo>
                  <a:pt x="81" y="62"/>
                  <a:pt x="78" y="68"/>
                  <a:pt x="74" y="73"/>
                </a:cubicBezTo>
                <a:cubicBezTo>
                  <a:pt x="74" y="73"/>
                  <a:pt x="74" y="73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68" y="80"/>
                  <a:pt x="63" y="84"/>
                  <a:pt x="59" y="85"/>
                </a:cubicBezTo>
                <a:cubicBezTo>
                  <a:pt x="58" y="85"/>
                  <a:pt x="58" y="86"/>
                  <a:pt x="57" y="85"/>
                </a:cubicBezTo>
                <a:cubicBezTo>
                  <a:pt x="57" y="85"/>
                  <a:pt x="56" y="85"/>
                  <a:pt x="56" y="85"/>
                </a:cubicBezTo>
                <a:cubicBezTo>
                  <a:pt x="52" y="85"/>
                  <a:pt x="47" y="81"/>
                  <a:pt x="42" y="76"/>
                </a:cubicBezTo>
                <a:cubicBezTo>
                  <a:pt x="42" y="75"/>
                  <a:pt x="41" y="74"/>
                  <a:pt x="40" y="74"/>
                </a:cubicBezTo>
                <a:close/>
                <a:moveTo>
                  <a:pt x="79" y="99"/>
                </a:moveTo>
                <a:cubicBezTo>
                  <a:pt x="78" y="99"/>
                  <a:pt x="78" y="99"/>
                  <a:pt x="78" y="100"/>
                </a:cubicBezTo>
                <a:cubicBezTo>
                  <a:pt x="72" y="106"/>
                  <a:pt x="65" y="113"/>
                  <a:pt x="57" y="113"/>
                </a:cubicBezTo>
                <a:cubicBezTo>
                  <a:pt x="50" y="113"/>
                  <a:pt x="43" y="107"/>
                  <a:pt x="37" y="101"/>
                </a:cubicBezTo>
                <a:cubicBezTo>
                  <a:pt x="37" y="100"/>
                  <a:pt x="37" y="100"/>
                  <a:pt x="36" y="100"/>
                </a:cubicBezTo>
                <a:cubicBezTo>
                  <a:pt x="35" y="98"/>
                  <a:pt x="33" y="97"/>
                  <a:pt x="32" y="95"/>
                </a:cubicBezTo>
                <a:cubicBezTo>
                  <a:pt x="35" y="94"/>
                  <a:pt x="38" y="94"/>
                  <a:pt x="41" y="93"/>
                </a:cubicBezTo>
                <a:cubicBezTo>
                  <a:pt x="41" y="93"/>
                  <a:pt x="42" y="93"/>
                  <a:pt x="42" y="93"/>
                </a:cubicBezTo>
                <a:cubicBezTo>
                  <a:pt x="42" y="93"/>
                  <a:pt x="42" y="93"/>
                  <a:pt x="42" y="92"/>
                </a:cubicBezTo>
                <a:cubicBezTo>
                  <a:pt x="42" y="92"/>
                  <a:pt x="42" y="92"/>
                  <a:pt x="42" y="92"/>
                </a:cubicBezTo>
                <a:cubicBezTo>
                  <a:pt x="42" y="92"/>
                  <a:pt x="42" y="92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3" y="90"/>
                  <a:pt x="43" y="88"/>
                  <a:pt x="43" y="86"/>
                </a:cubicBezTo>
                <a:cubicBezTo>
                  <a:pt x="43" y="83"/>
                  <a:pt x="43" y="80"/>
                  <a:pt x="42" y="78"/>
                </a:cubicBezTo>
                <a:cubicBezTo>
                  <a:pt x="46" y="81"/>
                  <a:pt x="50" y="84"/>
                  <a:pt x="53" y="86"/>
                </a:cubicBezTo>
                <a:cubicBezTo>
                  <a:pt x="55" y="86"/>
                  <a:pt x="56" y="87"/>
                  <a:pt x="57" y="87"/>
                </a:cubicBezTo>
                <a:cubicBezTo>
                  <a:pt x="57" y="87"/>
                  <a:pt x="57" y="87"/>
                  <a:pt x="57" y="87"/>
                </a:cubicBezTo>
                <a:cubicBezTo>
                  <a:pt x="59" y="87"/>
                  <a:pt x="61" y="86"/>
                  <a:pt x="62" y="85"/>
                </a:cubicBezTo>
                <a:cubicBezTo>
                  <a:pt x="66" y="83"/>
                  <a:pt x="69" y="80"/>
                  <a:pt x="73" y="76"/>
                </a:cubicBezTo>
                <a:cubicBezTo>
                  <a:pt x="73" y="79"/>
                  <a:pt x="73" y="85"/>
                  <a:pt x="73" y="85"/>
                </a:cubicBezTo>
                <a:cubicBezTo>
                  <a:pt x="73" y="85"/>
                  <a:pt x="73" y="90"/>
                  <a:pt x="74" y="92"/>
                </a:cubicBezTo>
                <a:cubicBezTo>
                  <a:pt x="74" y="92"/>
                  <a:pt x="74" y="92"/>
                  <a:pt x="74" y="92"/>
                </a:cubicBezTo>
                <a:cubicBezTo>
                  <a:pt x="74" y="92"/>
                  <a:pt x="74" y="92"/>
                  <a:pt x="74" y="92"/>
                </a:cubicBezTo>
                <a:cubicBezTo>
                  <a:pt x="74" y="93"/>
                  <a:pt x="74" y="93"/>
                  <a:pt x="74" y="93"/>
                </a:cubicBezTo>
                <a:cubicBezTo>
                  <a:pt x="74" y="93"/>
                  <a:pt x="75" y="93"/>
                  <a:pt x="75" y="93"/>
                </a:cubicBezTo>
                <a:cubicBezTo>
                  <a:pt x="75" y="93"/>
                  <a:pt x="75" y="94"/>
                  <a:pt x="76" y="94"/>
                </a:cubicBezTo>
                <a:cubicBezTo>
                  <a:pt x="78" y="94"/>
                  <a:pt x="80" y="94"/>
                  <a:pt x="82" y="95"/>
                </a:cubicBezTo>
                <a:cubicBezTo>
                  <a:pt x="81" y="96"/>
                  <a:pt x="80" y="98"/>
                  <a:pt x="79" y="99"/>
                </a:cubicBezTo>
                <a:close/>
              </a:path>
            </a:pathLst>
          </a:custGeom>
          <a:solidFill>
            <a:srgbClr val="FEFA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3" name="Freeform 26"/>
          <p:cNvSpPr>
            <a:spLocks noEditPoints="1"/>
          </p:cNvSpPr>
          <p:nvPr/>
        </p:nvSpPr>
        <p:spPr bwMode="auto">
          <a:xfrm>
            <a:off x="6488439" y="2485897"/>
            <a:ext cx="213406" cy="255626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rgbClr val="FEFA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4" name="TextBox 41"/>
          <p:cNvSpPr txBox="1"/>
          <p:nvPr/>
        </p:nvSpPr>
        <p:spPr>
          <a:xfrm>
            <a:off x="7031620" y="2408275"/>
            <a:ext cx="2955173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整合了移动支付功能</a:t>
            </a:r>
            <a:endParaRPr lang="zh-CN" altLang="en-US" sz="1600" dirty="0">
              <a:solidFill>
                <a:schemeClr val="tx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5" name="TextBox 42"/>
          <p:cNvSpPr txBox="1"/>
          <p:nvPr/>
        </p:nvSpPr>
        <p:spPr>
          <a:xfrm>
            <a:off x="7031355" y="3618865"/>
            <a:ext cx="2731770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600" dirty="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忠诚度奖励计划： </a:t>
            </a:r>
            <a:endParaRPr lang="zh-CN" altLang="en-US" sz="1600" dirty="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My Starbucks Rewards</a:t>
            </a:r>
            <a:endParaRPr lang="zh-CN" altLang="en-US" sz="1600" dirty="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6" name="TextBox 43"/>
          <p:cNvSpPr txBox="1"/>
          <p:nvPr/>
        </p:nvSpPr>
        <p:spPr>
          <a:xfrm>
            <a:off x="7031355" y="4782820"/>
            <a:ext cx="3167380" cy="1050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1600" dirty="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推行移动下单与支付(Mobile Order and Pay)，也就是我们常说的 O2O</a:t>
            </a:r>
            <a:endParaRPr lang="zh-CN" altLang="en-US" sz="1600" dirty="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ldLvl="0" animBg="1"/>
      <p:bldP spid="79" grpId="0" bldLvl="0" animBg="1"/>
      <p:bldP spid="80" grpId="0" bldLvl="0" animBg="1"/>
      <p:bldP spid="81" grpId="0" bldLvl="0" animBg="1"/>
      <p:bldP spid="82" grpId="0" bldLvl="0" animBg="1"/>
      <p:bldP spid="83" grpId="0" bldLvl="0" animBg="1"/>
      <p:bldP spid="84" grpId="0"/>
      <p:bldP spid="85" grpId="0"/>
      <p:bldP spid="86" grpId="0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38885" y="2505710"/>
            <a:ext cx="284099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移动商务创新应用案例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WPS 演示</Application>
  <PresentationFormat>宽屏</PresentationFormat>
  <Paragraphs>68</Paragraphs>
  <Slides>8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Bebas</vt:lpstr>
      <vt:lpstr>孙过庭草体测试版</vt:lpstr>
      <vt:lpstr>Arial Unicode MS</vt:lpstr>
      <vt:lpstr>Calibri Light</vt:lpstr>
      <vt:lpstr>Oswald</vt:lpstr>
      <vt:lpstr>Segoe Print</vt:lpstr>
      <vt:lpstr>Impact</vt:lpstr>
      <vt:lpstr>Malgun Gothic</vt:lpstr>
      <vt:lpstr>Lato Regular</vt:lpstr>
      <vt:lpstr>Lato Light</vt:lpstr>
      <vt:lpstr>Lato</vt:lpstr>
      <vt:lpstr>华文黑体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131</cp:revision>
  <dcterms:created xsi:type="dcterms:W3CDTF">2017-02-19T15:11:00Z</dcterms:created>
  <dcterms:modified xsi:type="dcterms:W3CDTF">2018-05-14T07:51:07Z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