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4" r:id="rId3"/>
    <p:sldId id="325" r:id="rId5"/>
    <p:sldId id="359" r:id="rId6"/>
    <p:sldId id="326" r:id="rId7"/>
    <p:sldId id="259" r:id="rId8"/>
    <p:sldId id="371" r:id="rId9"/>
    <p:sldId id="364" r:id="rId10"/>
    <p:sldId id="365" r:id="rId11"/>
    <p:sldId id="372" r:id="rId12"/>
    <p:sldId id="366" r:id="rId13"/>
    <p:sldId id="373" r:id="rId14"/>
    <p:sldId id="367" r:id="rId15"/>
    <p:sldId id="368" r:id="rId16"/>
    <p:sldId id="374" r:id="rId17"/>
    <p:sldId id="375" r:id="rId18"/>
    <p:sldId id="376" r:id="rId19"/>
    <p:sldId id="377" r:id="rId20"/>
    <p:sldId id="370"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4062"/>
    <a:srgbClr val="FFFFFF"/>
    <a:srgbClr val="FEFABC"/>
    <a:srgbClr val="537285"/>
    <a:srgbClr val="FEFEFE"/>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2" autoAdjust="0"/>
    <p:restoredTop sz="94660"/>
  </p:normalViewPr>
  <p:slideViewPr>
    <p:cSldViewPr snapToGrid="0">
      <p:cViewPr varScale="1">
        <p:scale>
          <a:sx n="69" d="100"/>
          <a:sy n="69" d="100"/>
        </p:scale>
        <p:origin x="10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5CAC1-9625-4378-942F-06327CAF8CD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532B1-D51B-4065-979B-CDD6B40756D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495CA-CB87-42F5-AD11-A63647B25AC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3C9F-EFB6-4360-A5D6-81DD839FD7B7}" type="slidenum">
              <a:rPr lang="zh-CN" altLang="en-US" smtClean="0"/>
            </a:fld>
            <a:endParaRPr lang="zh-CN" altLang="en-US"/>
          </a:p>
        </p:txBody>
      </p:sp>
      <p:pic>
        <p:nvPicPr>
          <p:cNvPr id="7" name="图片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414" y="0"/>
            <a:ext cx="12179586" cy="68595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4895850" y="3043555"/>
            <a:ext cx="5252720"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sz="4000" b="1" dirty="0">
                <a:solidFill>
                  <a:srgbClr val="124062"/>
                </a:solidFill>
                <a:latin typeface="微软雅黑" panose="020B0503020204020204" charset="-122"/>
                <a:ea typeface="微软雅黑" panose="020B0503020204020204" charset="-122"/>
                <a:sym typeface="Calibri" panose="020F0502020204030204" pitchFamily="34" charset="0"/>
              </a:rPr>
              <a:t>新零售的市场发展</a:t>
            </a:r>
            <a:endParaRPr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12215" y="3072765"/>
            <a:ext cx="2894330" cy="748030"/>
          </a:xfrm>
          <a:prstGeom prst="rect">
            <a:avLst/>
          </a:prstGeom>
        </p:spPr>
        <p:txBody>
          <a:bodyPr wrap="none">
            <a:spAutoFit/>
          </a:bodyPr>
          <a:lstStyle/>
          <a:p>
            <a:r>
              <a:rPr lang="zh-CN" altLang="en-US" sz="4265" b="1" dirty="0">
                <a:solidFill>
                  <a:srgbClr val="124062"/>
                </a:solidFill>
                <a:latin typeface="Arial" panose="020B0604020202020204"/>
                <a:ea typeface="微软雅黑" panose="020B0503020204020204" charset="-122"/>
                <a:sym typeface="Calibri" panose="020F0502020204030204" pitchFamily="34" charset="0"/>
              </a:rPr>
              <a:t>课件二十五</a:t>
            </a:r>
            <a:endParaRPr lang="zh-CN" altLang="en-US" sz="4265" b="1" dirty="0">
              <a:solidFill>
                <a:srgbClr val="124062"/>
              </a:solidFill>
              <a:latin typeface="Arial" panose="020B0604020202020204"/>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8870" y="215900"/>
            <a:ext cx="6427941" cy="988770"/>
            <a:chOff x="534" y="340"/>
            <a:chExt cx="12265" cy="1887"/>
          </a:xfrm>
        </p:grpSpPr>
        <p:cxnSp>
          <p:nvCxnSpPr>
            <p:cNvPr id="5" name="直接连接符 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78"/>
              <a:ext cx="11933"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15" name="直接连接符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206"/>
              <a:ext cx="11933" cy="21"/>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文本框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8977" cy="1114"/>
            </a:xfrm>
            <a:prstGeom prst="rect">
              <a:avLst/>
            </a:prstGeom>
            <a:noFill/>
          </p:spPr>
          <p:txBody>
            <a:bodyPr wrap="square" rtlCol="0">
              <a:spAutoFit/>
            </a:bodyPr>
            <a:p>
              <a:pPr algn="l"/>
              <a:r>
                <a:rPr lang="zh-CN" altLang="en-US" sz="3200" dirty="0">
                  <a:solidFill>
                    <a:srgbClr val="124062"/>
                  </a:solidFill>
                  <a:latin typeface="微软雅黑" panose="020B0503020204020204" charset="-122"/>
                  <a:ea typeface="微软雅黑" panose="020B0503020204020204" charset="-122"/>
                  <a:sym typeface="+mn-ea"/>
                </a:rPr>
                <a:t>盒马鲜生的品质</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2050" name="樱桃"/>
          <p:cNvSpPr/>
          <p:nvPr/>
        </p:nvSpPr>
        <p:spPr bwMode="auto">
          <a:xfrm>
            <a:off x="4548505" y="2376170"/>
            <a:ext cx="2738120" cy="2738120"/>
          </a:xfrm>
          <a:custGeom>
            <a:avLst/>
            <a:gdLst>
              <a:gd name="T0" fmla="*/ 592706 w 3466"/>
              <a:gd name="T1" fmla="*/ 1067301 h 3674"/>
              <a:gd name="T2" fmla="*/ 592216 w 3466"/>
              <a:gd name="T3" fmla="*/ 1067301 h 3674"/>
              <a:gd name="T4" fmla="*/ 492778 w 3466"/>
              <a:gd name="T5" fmla="*/ 815422 h 3674"/>
              <a:gd name="T6" fmla="*/ 84742 w 3466"/>
              <a:gd name="T7" fmla="*/ 945772 h 3674"/>
              <a:gd name="T8" fmla="*/ 187608 w 3466"/>
              <a:gd name="T9" fmla="*/ 1344172 h 3674"/>
              <a:gd name="T10" fmla="*/ 188098 w 3466"/>
              <a:gd name="T11" fmla="*/ 1343682 h 3674"/>
              <a:gd name="T12" fmla="*/ 613279 w 3466"/>
              <a:gd name="T13" fmla="*/ 1359363 h 3674"/>
              <a:gd name="T14" fmla="*/ 592706 w 3466"/>
              <a:gd name="T15" fmla="*/ 1067301 h 3674"/>
              <a:gd name="T16" fmla="*/ 273330 w 3466"/>
              <a:gd name="T17" fmla="*/ 1270667 h 3674"/>
              <a:gd name="T18" fmla="*/ 273820 w 3466"/>
              <a:gd name="T19" fmla="*/ 1270667 h 3674"/>
              <a:gd name="T20" fmla="*/ 519230 w 3466"/>
              <a:gd name="T21" fmla="*/ 1131006 h 3674"/>
              <a:gd name="T22" fmla="*/ 519230 w 3466"/>
              <a:gd name="T23" fmla="*/ 1131006 h 3674"/>
              <a:gd name="T24" fmla="*/ 273330 w 3466"/>
              <a:gd name="T25" fmla="*/ 1270667 h 3674"/>
              <a:gd name="T26" fmla="*/ 1122712 w 3466"/>
              <a:gd name="T27" fmla="*/ 1223133 h 3674"/>
              <a:gd name="T28" fmla="*/ 1122712 w 3466"/>
              <a:gd name="T29" fmla="*/ 1223133 h 3674"/>
              <a:gd name="T30" fmla="*/ 852320 w 3466"/>
              <a:gd name="T31" fmla="*/ 1202552 h 3674"/>
              <a:gd name="T32" fmla="*/ 791090 w 3466"/>
              <a:gd name="T33" fmla="*/ 1626434 h 3674"/>
              <a:gd name="T34" fmla="*/ 1194228 w 3466"/>
              <a:gd name="T35" fmla="*/ 1708270 h 3674"/>
              <a:gd name="T36" fmla="*/ 1194228 w 3466"/>
              <a:gd name="T37" fmla="*/ 1708270 h 3674"/>
              <a:gd name="T38" fmla="*/ 1394083 w 3466"/>
              <a:gd name="T39" fmla="*/ 1331921 h 3674"/>
              <a:gd name="T40" fmla="*/ 1122712 w 3466"/>
              <a:gd name="T41" fmla="*/ 1223133 h 3674"/>
              <a:gd name="T42" fmla="*/ 1165818 w 3466"/>
              <a:gd name="T43" fmla="*/ 1598992 h 3674"/>
              <a:gd name="T44" fmla="*/ 1165818 w 3466"/>
              <a:gd name="T45" fmla="*/ 1598502 h 3674"/>
              <a:gd name="T46" fmla="*/ 1147693 w 3466"/>
              <a:gd name="T47" fmla="*/ 1316730 h 3674"/>
              <a:gd name="T48" fmla="*/ 1147693 w 3466"/>
              <a:gd name="T49" fmla="*/ 1316730 h 3674"/>
              <a:gd name="T50" fmla="*/ 1165818 w 3466"/>
              <a:gd name="T51" fmla="*/ 1598992 h 3674"/>
              <a:gd name="T52" fmla="*/ 1536626 w 3466"/>
              <a:gd name="T53" fmla="*/ 141131 h 3674"/>
              <a:gd name="T54" fmla="*/ 814113 w 3466"/>
              <a:gd name="T55" fmla="*/ 351847 h 3674"/>
              <a:gd name="T56" fmla="*/ 815582 w 3466"/>
              <a:gd name="T57" fmla="*/ 360667 h 3674"/>
              <a:gd name="T58" fmla="*/ 760720 w 3466"/>
              <a:gd name="T59" fmla="*/ 459165 h 3674"/>
              <a:gd name="T60" fmla="*/ 609850 w 3466"/>
              <a:gd name="T61" fmla="*/ 909999 h 3674"/>
              <a:gd name="T62" fmla="*/ 655895 w 3466"/>
              <a:gd name="T63" fmla="*/ 979095 h 3674"/>
              <a:gd name="T64" fmla="*/ 1001721 w 3466"/>
              <a:gd name="T65" fmla="*/ 670861 h 3674"/>
              <a:gd name="T66" fmla="*/ 1057073 w 3466"/>
              <a:gd name="T67" fmla="*/ 1142767 h 3674"/>
              <a:gd name="T68" fmla="*/ 1141815 w 3466"/>
              <a:gd name="T69" fmla="*/ 1155508 h 3674"/>
              <a:gd name="T70" fmla="*/ 1060012 w 3466"/>
              <a:gd name="T71" fmla="*/ 542471 h 3674"/>
              <a:gd name="T72" fmla="*/ 1249580 w 3466"/>
              <a:gd name="T73" fmla="*/ 564523 h 3674"/>
              <a:gd name="T74" fmla="*/ 1536626 w 3466"/>
              <a:gd name="T75" fmla="*/ 141131 h 36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466" h="3674">
                <a:moveTo>
                  <a:pt x="1210" y="2178"/>
                </a:moveTo>
                <a:cubicBezTo>
                  <a:pt x="1209" y="2178"/>
                  <a:pt x="1209" y="2178"/>
                  <a:pt x="1209" y="2178"/>
                </a:cubicBezTo>
                <a:cubicBezTo>
                  <a:pt x="963" y="1893"/>
                  <a:pt x="1219" y="1910"/>
                  <a:pt x="1006" y="1664"/>
                </a:cubicBezTo>
                <a:cubicBezTo>
                  <a:pt x="633" y="1235"/>
                  <a:pt x="172" y="1868"/>
                  <a:pt x="173" y="1930"/>
                </a:cubicBezTo>
                <a:cubicBezTo>
                  <a:pt x="0" y="2384"/>
                  <a:pt x="383" y="2743"/>
                  <a:pt x="383" y="2743"/>
                </a:cubicBezTo>
                <a:cubicBezTo>
                  <a:pt x="384" y="2742"/>
                  <a:pt x="384" y="2742"/>
                  <a:pt x="384" y="2742"/>
                </a:cubicBezTo>
                <a:cubicBezTo>
                  <a:pt x="401" y="2762"/>
                  <a:pt x="800" y="3166"/>
                  <a:pt x="1252" y="2774"/>
                </a:cubicBezTo>
                <a:cubicBezTo>
                  <a:pt x="1601" y="2471"/>
                  <a:pt x="1210" y="2178"/>
                  <a:pt x="1210" y="2178"/>
                </a:cubicBezTo>
                <a:close/>
                <a:moveTo>
                  <a:pt x="558" y="2593"/>
                </a:moveTo>
                <a:cubicBezTo>
                  <a:pt x="558" y="2593"/>
                  <a:pt x="559" y="2593"/>
                  <a:pt x="559" y="2593"/>
                </a:cubicBezTo>
                <a:cubicBezTo>
                  <a:pt x="832" y="2676"/>
                  <a:pt x="776" y="2154"/>
                  <a:pt x="1060" y="2308"/>
                </a:cubicBezTo>
                <a:cubicBezTo>
                  <a:pt x="1060" y="2308"/>
                  <a:pt x="1060" y="2308"/>
                  <a:pt x="1060" y="2308"/>
                </a:cubicBezTo>
                <a:cubicBezTo>
                  <a:pt x="1374" y="2687"/>
                  <a:pt x="711" y="2805"/>
                  <a:pt x="558" y="2593"/>
                </a:cubicBezTo>
                <a:close/>
                <a:moveTo>
                  <a:pt x="2292" y="2496"/>
                </a:moveTo>
                <a:cubicBezTo>
                  <a:pt x="2292" y="2496"/>
                  <a:pt x="2292" y="2496"/>
                  <a:pt x="2292" y="2496"/>
                </a:cubicBezTo>
                <a:cubicBezTo>
                  <a:pt x="1928" y="2592"/>
                  <a:pt x="2054" y="2370"/>
                  <a:pt x="1740" y="2454"/>
                </a:cubicBezTo>
                <a:cubicBezTo>
                  <a:pt x="1191" y="2601"/>
                  <a:pt x="1559" y="3293"/>
                  <a:pt x="1615" y="3319"/>
                </a:cubicBezTo>
                <a:cubicBezTo>
                  <a:pt x="1948" y="3674"/>
                  <a:pt x="2438" y="3486"/>
                  <a:pt x="2438" y="3486"/>
                </a:cubicBezTo>
                <a:cubicBezTo>
                  <a:pt x="2438" y="3486"/>
                  <a:pt x="2438" y="3486"/>
                  <a:pt x="2438" y="3486"/>
                </a:cubicBezTo>
                <a:cubicBezTo>
                  <a:pt x="2463" y="3478"/>
                  <a:pt x="3001" y="3296"/>
                  <a:pt x="2846" y="2718"/>
                </a:cubicBezTo>
                <a:cubicBezTo>
                  <a:pt x="2727" y="2272"/>
                  <a:pt x="2292" y="2496"/>
                  <a:pt x="2292" y="2496"/>
                </a:cubicBezTo>
                <a:close/>
                <a:moveTo>
                  <a:pt x="2380" y="3263"/>
                </a:moveTo>
                <a:cubicBezTo>
                  <a:pt x="2380" y="3263"/>
                  <a:pt x="2380" y="3262"/>
                  <a:pt x="2380" y="3262"/>
                </a:cubicBezTo>
                <a:cubicBezTo>
                  <a:pt x="2574" y="3053"/>
                  <a:pt x="2080" y="2875"/>
                  <a:pt x="2343" y="2687"/>
                </a:cubicBezTo>
                <a:cubicBezTo>
                  <a:pt x="2343" y="2687"/>
                  <a:pt x="2343" y="2687"/>
                  <a:pt x="2343" y="2687"/>
                </a:cubicBezTo>
                <a:cubicBezTo>
                  <a:pt x="2822" y="2571"/>
                  <a:pt x="2637" y="3218"/>
                  <a:pt x="2380" y="3263"/>
                </a:cubicBezTo>
                <a:close/>
                <a:moveTo>
                  <a:pt x="3137" y="288"/>
                </a:moveTo>
                <a:cubicBezTo>
                  <a:pt x="2715" y="961"/>
                  <a:pt x="2461" y="0"/>
                  <a:pt x="1662" y="718"/>
                </a:cubicBezTo>
                <a:cubicBezTo>
                  <a:pt x="1660" y="721"/>
                  <a:pt x="1661" y="727"/>
                  <a:pt x="1665" y="736"/>
                </a:cubicBezTo>
                <a:cubicBezTo>
                  <a:pt x="1518" y="740"/>
                  <a:pt x="1529" y="913"/>
                  <a:pt x="1553" y="937"/>
                </a:cubicBezTo>
                <a:cubicBezTo>
                  <a:pt x="1582" y="966"/>
                  <a:pt x="2421" y="1439"/>
                  <a:pt x="1245" y="1857"/>
                </a:cubicBezTo>
                <a:cubicBezTo>
                  <a:pt x="1252" y="1943"/>
                  <a:pt x="1251" y="1959"/>
                  <a:pt x="1339" y="1998"/>
                </a:cubicBezTo>
                <a:cubicBezTo>
                  <a:pt x="1362" y="1986"/>
                  <a:pt x="2097" y="1817"/>
                  <a:pt x="2045" y="1369"/>
                </a:cubicBezTo>
                <a:cubicBezTo>
                  <a:pt x="2599" y="1840"/>
                  <a:pt x="2158" y="2332"/>
                  <a:pt x="2158" y="2332"/>
                </a:cubicBezTo>
                <a:cubicBezTo>
                  <a:pt x="2158" y="2332"/>
                  <a:pt x="2209" y="2442"/>
                  <a:pt x="2331" y="2358"/>
                </a:cubicBezTo>
                <a:cubicBezTo>
                  <a:pt x="2354" y="2347"/>
                  <a:pt x="2825" y="1821"/>
                  <a:pt x="2164" y="1107"/>
                </a:cubicBezTo>
                <a:cubicBezTo>
                  <a:pt x="2277" y="1145"/>
                  <a:pt x="2407" y="1165"/>
                  <a:pt x="2551" y="1152"/>
                </a:cubicBezTo>
                <a:cubicBezTo>
                  <a:pt x="3466" y="1001"/>
                  <a:pt x="3163" y="303"/>
                  <a:pt x="3137" y="288"/>
                </a:cubicBezTo>
                <a:close/>
              </a:path>
            </a:pathLst>
          </a:custGeom>
          <a:solidFill>
            <a:srgbClr val="124062"/>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1" name="矩形 30"/>
          <p:cNvSpPr/>
          <p:nvPr/>
        </p:nvSpPr>
        <p:spPr>
          <a:xfrm>
            <a:off x="6291263" y="1897063"/>
            <a:ext cx="85725" cy="354013"/>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34" name="直接连接符 33"/>
          <p:cNvCxnSpPr/>
          <p:nvPr/>
        </p:nvCxnSpPr>
        <p:spPr>
          <a:xfrm flipV="1">
            <a:off x="5148580" y="2962275"/>
            <a:ext cx="0" cy="574675"/>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flipH="1">
            <a:off x="4494530" y="2962275"/>
            <a:ext cx="654050" cy="0"/>
          </a:xfrm>
          <a:prstGeom prst="straightConnector1">
            <a:avLst/>
          </a:prstGeom>
          <a:ln>
            <a:solidFill>
              <a:srgbClr val="12406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5330825" y="4604385"/>
            <a:ext cx="0" cy="645795"/>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flipH="1">
            <a:off x="4676775" y="5240655"/>
            <a:ext cx="654050" cy="0"/>
          </a:xfrm>
          <a:prstGeom prst="straightConnector1">
            <a:avLst/>
          </a:prstGeom>
          <a:ln>
            <a:solidFill>
              <a:srgbClr val="124062"/>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6483985" y="2376170"/>
            <a:ext cx="0" cy="52578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a:off x="6483985" y="2376170"/>
            <a:ext cx="660400" cy="0"/>
          </a:xfrm>
          <a:prstGeom prst="straightConnector1">
            <a:avLst/>
          </a:prstGeom>
          <a:ln>
            <a:solidFill>
              <a:srgbClr val="12406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flipV="1">
            <a:off x="6661785" y="4453255"/>
            <a:ext cx="0" cy="645795"/>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a:off x="6661785" y="5089525"/>
            <a:ext cx="652780" cy="0"/>
          </a:xfrm>
          <a:prstGeom prst="straightConnector1">
            <a:avLst/>
          </a:prstGeom>
          <a:ln>
            <a:solidFill>
              <a:srgbClr val="124062"/>
            </a:solidFill>
            <a:tailEnd type="triangle"/>
          </a:ln>
        </p:spPr>
        <p:style>
          <a:lnRef idx="1">
            <a:schemeClr val="accent1"/>
          </a:lnRef>
          <a:fillRef idx="0">
            <a:schemeClr val="accent1"/>
          </a:fillRef>
          <a:effectRef idx="0">
            <a:schemeClr val="accent1"/>
          </a:effectRef>
          <a:fontRef idx="minor">
            <a:schemeClr val="tx1"/>
          </a:fontRef>
        </p:style>
      </p:cxnSp>
      <p:sp>
        <p:nvSpPr>
          <p:cNvPr id="45" name="文本框 44"/>
          <p:cNvSpPr txBox="1"/>
          <p:nvPr/>
        </p:nvSpPr>
        <p:spPr>
          <a:xfrm>
            <a:off x="1589405" y="2584450"/>
            <a:ext cx="2747645" cy="755650"/>
          </a:xfrm>
          <a:prstGeom prst="rect">
            <a:avLst/>
          </a:prstGeom>
          <a:noFill/>
        </p:spPr>
        <p:txBody>
          <a:bodyPr wrap="square" rtlCol="0">
            <a:spAutoFit/>
          </a:bodyPr>
          <a:p>
            <a:pPr algn="r">
              <a:lnSpc>
                <a:spcPct val="120000"/>
              </a:lnSpc>
              <a:spcBef>
                <a:spcPts val="0"/>
              </a:spcBef>
              <a:spcAft>
                <a:spcPts val="0"/>
              </a:spcAft>
            </a:pPr>
            <a:r>
              <a:rPr lang="zh-CN" altLang="en-US">
                <a:latin typeface="微软雅黑" panose="020B0503020204020204" charset="-122"/>
                <a:ea typeface="微软雅黑" panose="020B0503020204020204" charset="-122"/>
              </a:rPr>
              <a:t>提供当日最新鲜商品，</a:t>
            </a:r>
            <a:endParaRPr lang="zh-CN" altLang="en-US">
              <a:latin typeface="微软雅黑" panose="020B0503020204020204" charset="-122"/>
              <a:ea typeface="微软雅黑" panose="020B0503020204020204" charset="-122"/>
            </a:endParaRPr>
          </a:p>
          <a:p>
            <a:pPr algn="r">
              <a:lnSpc>
                <a:spcPct val="120000"/>
              </a:lnSpc>
              <a:spcBef>
                <a:spcPts val="0"/>
              </a:spcBef>
              <a:spcAft>
                <a:spcPts val="0"/>
              </a:spcAft>
            </a:pPr>
            <a:r>
              <a:rPr lang="zh-CN" altLang="en-US">
                <a:latin typeface="微软雅黑" panose="020B0503020204020204" charset="-122"/>
                <a:ea typeface="微软雅黑" panose="020B0503020204020204" charset="-122"/>
              </a:rPr>
              <a:t>不卖隔夜蔬菜、肉和牛奶</a:t>
            </a:r>
            <a:endParaRPr lang="zh-CN" altLang="en-US">
              <a:latin typeface="微软雅黑" panose="020B0503020204020204" charset="-122"/>
              <a:ea typeface="微软雅黑" panose="020B0503020204020204" charset="-122"/>
            </a:endParaRPr>
          </a:p>
        </p:txBody>
      </p:sp>
      <p:sp>
        <p:nvSpPr>
          <p:cNvPr id="46" name="文本框 45"/>
          <p:cNvSpPr txBox="1"/>
          <p:nvPr/>
        </p:nvSpPr>
        <p:spPr>
          <a:xfrm>
            <a:off x="7286625" y="1998345"/>
            <a:ext cx="2747645" cy="755650"/>
          </a:xfrm>
          <a:prstGeom prst="rect">
            <a:avLst/>
          </a:prstGeom>
          <a:noFill/>
        </p:spPr>
        <p:txBody>
          <a:bodyPr wrap="square" rtlCol="0">
            <a:spAutoFit/>
          </a:bodyPr>
          <a:p>
            <a:pPr algn="l">
              <a:lnSpc>
                <a:spcPct val="120000"/>
              </a:lnSpc>
              <a:spcBef>
                <a:spcPts val="0"/>
              </a:spcBef>
              <a:spcAft>
                <a:spcPts val="0"/>
              </a:spcAft>
            </a:pPr>
            <a:r>
              <a:rPr lang="zh-CN" altLang="en-US">
                <a:latin typeface="微软雅黑" panose="020B0503020204020204" charset="-122"/>
                <a:ea typeface="微软雅黑" panose="020B0503020204020204" charset="-122"/>
              </a:rPr>
              <a:t>采用“生熟联动”和“熟生联动”模式</a:t>
            </a:r>
            <a:endParaRPr lang="zh-CN" altLang="en-US">
              <a:latin typeface="微软雅黑" panose="020B0503020204020204" charset="-122"/>
              <a:ea typeface="微软雅黑" panose="020B0503020204020204" charset="-122"/>
            </a:endParaRPr>
          </a:p>
        </p:txBody>
      </p:sp>
      <p:sp>
        <p:nvSpPr>
          <p:cNvPr id="47" name="文本框 46"/>
          <p:cNvSpPr txBox="1"/>
          <p:nvPr/>
        </p:nvSpPr>
        <p:spPr>
          <a:xfrm>
            <a:off x="7439025" y="4711700"/>
            <a:ext cx="2747645" cy="755650"/>
          </a:xfrm>
          <a:prstGeom prst="rect">
            <a:avLst/>
          </a:prstGeom>
          <a:noFill/>
        </p:spPr>
        <p:txBody>
          <a:bodyPr wrap="square" rtlCol="0">
            <a:spAutoFit/>
          </a:bodyPr>
          <a:p>
            <a:pPr algn="l">
              <a:lnSpc>
                <a:spcPct val="120000"/>
              </a:lnSpc>
              <a:spcBef>
                <a:spcPts val="0"/>
              </a:spcBef>
              <a:spcAft>
                <a:spcPts val="0"/>
              </a:spcAft>
            </a:pPr>
            <a:r>
              <a:rPr lang="zh-CN" altLang="en-US">
                <a:latin typeface="微软雅黑" panose="020B0503020204020204" charset="-122"/>
                <a:ea typeface="微软雅黑" panose="020B0503020204020204" charset="-122"/>
              </a:rPr>
              <a:t>菜品全程可溯，食品安全有保障</a:t>
            </a:r>
            <a:endParaRPr lang="zh-CN" altLang="en-US">
              <a:latin typeface="微软雅黑" panose="020B0503020204020204" charset="-122"/>
              <a:ea typeface="微软雅黑" panose="020B0503020204020204" charset="-122"/>
            </a:endParaRPr>
          </a:p>
        </p:txBody>
      </p:sp>
      <p:sp>
        <p:nvSpPr>
          <p:cNvPr id="48" name="文本框 47"/>
          <p:cNvSpPr txBox="1"/>
          <p:nvPr/>
        </p:nvSpPr>
        <p:spPr>
          <a:xfrm>
            <a:off x="1800860" y="5012690"/>
            <a:ext cx="2747645" cy="423545"/>
          </a:xfrm>
          <a:prstGeom prst="rect">
            <a:avLst/>
          </a:prstGeom>
          <a:noFill/>
        </p:spPr>
        <p:txBody>
          <a:bodyPr wrap="square" rtlCol="0">
            <a:spAutoFit/>
          </a:bodyPr>
          <a:p>
            <a:pPr algn="r">
              <a:lnSpc>
                <a:spcPct val="120000"/>
              </a:lnSpc>
              <a:spcBef>
                <a:spcPts val="0"/>
              </a:spcBef>
              <a:spcAft>
                <a:spcPts val="0"/>
              </a:spcAft>
            </a:pPr>
            <a:r>
              <a:rPr lang="zh-CN" altLang="en-US">
                <a:latin typeface="微软雅黑" panose="020B0503020204020204" charset="-122"/>
                <a:ea typeface="微软雅黑" panose="020B0503020204020204" charset="-122"/>
              </a:rPr>
              <a:t>可以无条件退款</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30" presetClass="entr" presetSubtype="0" fill="hold" grpId="0"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800" decel="100000"/>
                                        <p:tgtEl>
                                          <p:spTgt spid="2050"/>
                                        </p:tgtEl>
                                      </p:cBhvr>
                                    </p:animEffect>
                                    <p:anim calcmode="lin" valueType="num">
                                      <p:cBhvr>
                                        <p:cTn id="12" dur="800" decel="100000" fill="hold"/>
                                        <p:tgtEl>
                                          <p:spTgt spid="2050"/>
                                        </p:tgtEl>
                                        <p:attrNameLst>
                                          <p:attrName>style.rotation</p:attrName>
                                        </p:attrNameLst>
                                      </p:cBhvr>
                                      <p:tavLst>
                                        <p:tav tm="0">
                                          <p:val>
                                            <p:fltVal val="-90"/>
                                          </p:val>
                                        </p:tav>
                                        <p:tav tm="100000">
                                          <p:val>
                                            <p:fltVal val="0"/>
                                          </p:val>
                                        </p:tav>
                                      </p:tavLst>
                                    </p:anim>
                                    <p:anim calcmode="lin" valueType="num">
                                      <p:cBhvr>
                                        <p:cTn id="13" dur="800" decel="100000" fill="hold"/>
                                        <p:tgtEl>
                                          <p:spTgt spid="2050"/>
                                        </p:tgtEl>
                                        <p:attrNameLst>
                                          <p:attrName>ppt_x</p:attrName>
                                        </p:attrNameLst>
                                      </p:cBhvr>
                                      <p:tavLst>
                                        <p:tav tm="0">
                                          <p:val>
                                            <p:strVal val="#ppt_x+0.4"/>
                                          </p:val>
                                        </p:tav>
                                        <p:tav tm="100000">
                                          <p:val>
                                            <p:strVal val="#ppt_x-0.05"/>
                                          </p:val>
                                        </p:tav>
                                      </p:tavLst>
                                    </p:anim>
                                    <p:anim calcmode="lin" valueType="num">
                                      <p:cBhvr>
                                        <p:cTn id="14" dur="800" decel="100000" fill="hold"/>
                                        <p:tgtEl>
                                          <p:spTgt spid="2050"/>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par>
                          <p:cTn id="17" fill="hold">
                            <p:stCondLst>
                              <p:cond delay="2000"/>
                            </p:stCondLst>
                            <p:childTnLst>
                              <p:par>
                                <p:cTn id="18" presetID="22" presetClass="entr" presetSubtype="4" fill="hold"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wipe(down)">
                                      <p:cBhvr>
                                        <p:cTn id="20" dur="500"/>
                                        <p:tgtEl>
                                          <p:spTgt spid="34"/>
                                        </p:tgtEl>
                                      </p:cBhvr>
                                    </p:animEffect>
                                  </p:childTnLst>
                                </p:cTn>
                              </p:par>
                              <p:par>
                                <p:cTn id="21" presetID="22" presetClass="entr" presetSubtype="2"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par>
                                <p:cTn id="24" presetID="22" presetClass="entr" presetSubtype="4"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wipe(down)">
                                      <p:cBhvr>
                                        <p:cTn id="26" dur="500"/>
                                        <p:tgtEl>
                                          <p:spTgt spid="38"/>
                                        </p:tgtEl>
                                      </p:cBhvr>
                                    </p:animEffect>
                                  </p:childTnLst>
                                </p:cTn>
                              </p:par>
                              <p:par>
                                <p:cTn id="27" presetID="22" presetClass="entr" presetSubtype="8"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left)">
                                      <p:cBhvr>
                                        <p:cTn id="29" dur="500"/>
                                        <p:tgtEl>
                                          <p:spTgt spid="40"/>
                                        </p:tgtEl>
                                      </p:cBhvr>
                                    </p:animEffect>
                                  </p:childTnLst>
                                </p:cTn>
                              </p:par>
                              <p:par>
                                <p:cTn id="30" presetID="22" presetClass="entr" presetSubtype="1" fill="hold" nodeType="with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up)">
                                      <p:cBhvr>
                                        <p:cTn id="32" dur="500"/>
                                        <p:tgtEl>
                                          <p:spTgt spid="36"/>
                                        </p:tgtEl>
                                      </p:cBhvr>
                                    </p:animEffect>
                                  </p:childTnLst>
                                </p:cTn>
                              </p:par>
                              <p:par>
                                <p:cTn id="33" presetID="22" presetClass="entr" presetSubtype="2"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right)">
                                      <p:cBhvr>
                                        <p:cTn id="35" dur="500"/>
                                        <p:tgtEl>
                                          <p:spTgt spid="37"/>
                                        </p:tgtEl>
                                      </p:cBhvr>
                                    </p:animEffect>
                                  </p:childTnLst>
                                </p:cTn>
                              </p:par>
                              <p:par>
                                <p:cTn id="36" presetID="22" presetClass="entr" presetSubtype="1" fill="hold" nodeType="with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wipe(up)">
                                      <p:cBhvr>
                                        <p:cTn id="38" dur="500"/>
                                        <p:tgtEl>
                                          <p:spTgt spid="41"/>
                                        </p:tgtEl>
                                      </p:cBhvr>
                                    </p:animEffect>
                                  </p:childTnLst>
                                </p:cTn>
                              </p:par>
                              <p:par>
                                <p:cTn id="39" presetID="22" presetClass="entr" presetSubtype="8" fill="hold" nodeType="with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wipe(left)">
                                      <p:cBhvr>
                                        <p:cTn id="41" dur="500"/>
                                        <p:tgtEl>
                                          <p:spTgt spid="42"/>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1000"/>
                                        <p:tgtEl>
                                          <p:spTgt spid="45"/>
                                        </p:tgtEl>
                                      </p:cBhvr>
                                    </p:animEffect>
                                  </p:childTnLst>
                                </p:cTn>
                              </p:par>
                            </p:childTnLst>
                          </p:cTn>
                        </p:par>
                        <p:par>
                          <p:cTn id="46" fill="hold">
                            <p:stCondLst>
                              <p:cond delay="3500"/>
                            </p:stCondLst>
                            <p:childTnLst>
                              <p:par>
                                <p:cTn id="47" presetID="10" presetClass="entr" presetSubtype="0" fill="hold" grpId="0"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fade">
                                      <p:cBhvr>
                                        <p:cTn id="49" dur="1000"/>
                                        <p:tgtEl>
                                          <p:spTgt spid="46"/>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1000"/>
                                        <p:tgtEl>
                                          <p:spTgt spid="48"/>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fade">
                                      <p:cBhvr>
                                        <p:cTn id="57"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45" grpId="0"/>
      <p:bldP spid="46" grpId="0"/>
      <p:bldP spid="48" grpId="0"/>
      <p:bldP spid="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8870" y="215900"/>
            <a:ext cx="6427941" cy="988770"/>
            <a:chOff x="534" y="340"/>
            <a:chExt cx="12265" cy="1887"/>
          </a:xfrm>
        </p:grpSpPr>
        <p:cxnSp>
          <p:nvCxnSpPr>
            <p:cNvPr id="5" name="直接连接符 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78"/>
              <a:ext cx="11933"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15" name="直接连接符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206"/>
              <a:ext cx="11933" cy="21"/>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文本框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8977" cy="1114"/>
            </a:xfrm>
            <a:prstGeom prst="rect">
              <a:avLst/>
            </a:prstGeom>
            <a:noFill/>
          </p:spPr>
          <p:txBody>
            <a:bodyPr wrap="square" rtlCol="0">
              <a:spAutoFit/>
            </a:bodyPr>
            <a:p>
              <a:pPr algn="l"/>
              <a:r>
                <a:rPr lang="zh-CN" altLang="en-US" sz="3200" dirty="0">
                  <a:solidFill>
                    <a:srgbClr val="124062"/>
                  </a:solidFill>
                  <a:latin typeface="微软雅黑" panose="020B0503020204020204" charset="-122"/>
                  <a:ea typeface="微软雅黑" panose="020B0503020204020204" charset="-122"/>
                  <a:sym typeface="+mn-ea"/>
                </a:rPr>
                <a:t>盒马鲜生的会员</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2" name="文本框 1"/>
          <p:cNvSpPr txBox="1"/>
          <p:nvPr/>
        </p:nvSpPr>
        <p:spPr>
          <a:xfrm>
            <a:off x="51435" y="1204595"/>
            <a:ext cx="378460" cy="4707890"/>
          </a:xfrm>
          <a:prstGeom prst="rect">
            <a:avLst/>
          </a:prstGeom>
          <a:noFill/>
        </p:spPr>
        <p:txBody>
          <a:bodyPr wrap="square" rtlCol="0">
            <a:spAutoFit/>
          </a:bodyPr>
          <a:p>
            <a:r>
              <a:rPr lang="en-US" altLang="zh-CN" sz="30000">
                <a:solidFill>
                  <a:srgbClr val="124062"/>
                </a:solidFill>
                <a:latin typeface="孙过庭草体测试版" panose="02010601030101010101" charset="-122"/>
                <a:ea typeface="孙过庭草体测试版" panose="02010601030101010101" charset="-122"/>
              </a:rPr>
              <a:t>“</a:t>
            </a:r>
            <a:endParaRPr lang="en-US" altLang="zh-CN" sz="30000">
              <a:solidFill>
                <a:srgbClr val="124062"/>
              </a:solidFill>
              <a:latin typeface="孙过庭草体测试版" panose="02010601030101010101" charset="-122"/>
              <a:ea typeface="孙过庭草体测试版" panose="02010601030101010101" charset="-122"/>
            </a:endParaRPr>
          </a:p>
        </p:txBody>
      </p:sp>
      <p:sp>
        <p:nvSpPr>
          <p:cNvPr id="4" name="文本框 3"/>
          <p:cNvSpPr txBox="1"/>
          <p:nvPr/>
        </p:nvSpPr>
        <p:spPr>
          <a:xfrm>
            <a:off x="11250930" y="3663950"/>
            <a:ext cx="378460" cy="4707890"/>
          </a:xfrm>
          <a:prstGeom prst="rect">
            <a:avLst/>
          </a:prstGeom>
          <a:noFill/>
        </p:spPr>
        <p:txBody>
          <a:bodyPr wrap="square" rtlCol="0">
            <a:spAutoFit/>
          </a:bodyPr>
          <a:p>
            <a:r>
              <a:rPr lang="en-US" altLang="zh-CN" sz="30000">
                <a:solidFill>
                  <a:srgbClr val="124062"/>
                </a:solidFill>
                <a:latin typeface="孙过庭草体测试版" panose="02010601030101010101" charset="-122"/>
                <a:ea typeface="孙过庭草体测试版" panose="02010601030101010101" charset="-122"/>
              </a:rPr>
              <a:t>”</a:t>
            </a:r>
            <a:endParaRPr lang="en-US" altLang="zh-CN" sz="30000">
              <a:solidFill>
                <a:srgbClr val="124062"/>
              </a:solidFill>
              <a:latin typeface="孙过庭草体测试版" panose="02010601030101010101" charset="-122"/>
              <a:ea typeface="孙过庭草体测试版" panose="02010601030101010101" charset="-122"/>
            </a:endParaRPr>
          </a:p>
        </p:txBody>
      </p:sp>
      <p:sp>
        <p:nvSpPr>
          <p:cNvPr id="7" name="文本框 6"/>
          <p:cNvSpPr txBox="1"/>
          <p:nvPr/>
        </p:nvSpPr>
        <p:spPr>
          <a:xfrm>
            <a:off x="3636010" y="2679700"/>
            <a:ext cx="5172710" cy="1087755"/>
          </a:xfrm>
          <a:prstGeom prst="rect">
            <a:avLst/>
          </a:prstGeom>
          <a:noFill/>
        </p:spPr>
        <p:txBody>
          <a:bodyPr wrap="square" rtlCol="0">
            <a:spAutoFit/>
          </a:bodyPr>
          <a:p>
            <a:pPr>
              <a:lnSpc>
                <a:spcPct val="120000"/>
              </a:lnSpc>
              <a:spcBef>
                <a:spcPts val="0"/>
              </a:spcBef>
              <a:spcAft>
                <a:spcPts val="0"/>
              </a:spcAft>
            </a:pPr>
            <a:r>
              <a:rPr lang="zh-CN" altLang="en-US">
                <a:latin typeface="微软雅黑" panose="020B0503020204020204" charset="-122"/>
                <a:ea typeface="微软雅黑" panose="020B0503020204020204" charset="-122"/>
              </a:rPr>
              <a:t>早期，盒马APP是门店惟一的支付入口，盒马</a:t>
            </a:r>
            <a:r>
              <a:rPr lang="en-US" altLang="zh-CN">
                <a:latin typeface="微软雅黑" panose="020B0503020204020204" charset="-122"/>
                <a:ea typeface="微软雅黑" panose="020B0503020204020204" charset="-122"/>
              </a:rPr>
              <a:t>APP</a:t>
            </a:r>
            <a:r>
              <a:rPr lang="zh-CN" altLang="en-US">
                <a:latin typeface="微软雅黑" panose="020B0503020204020204" charset="-122"/>
                <a:ea typeface="微软雅黑" panose="020B0503020204020204" charset="-122"/>
              </a:rPr>
              <a:t>不仅</a:t>
            </a:r>
            <a:r>
              <a:rPr lang="en-US" altLang="zh-CN">
                <a:latin typeface="微软雅黑" panose="020B0503020204020204" charset="-122"/>
                <a:ea typeface="微软雅黑" panose="020B0503020204020204" charset="-122"/>
              </a:rPr>
              <a:t>将线下流量强行导流到线上</a:t>
            </a:r>
            <a:r>
              <a:rPr lang="zh-CN" altLang="en-US">
                <a:latin typeface="微软雅黑" panose="020B0503020204020204" charset="-122"/>
                <a:ea typeface="微软雅黑" panose="020B0503020204020204" charset="-122"/>
              </a:rPr>
              <a:t>，还把门店覆盖半径扩大至周围3公里。</a:t>
            </a:r>
            <a:endParaRPr lang="zh-CN" altLang="en-US">
              <a:latin typeface="微软雅黑" panose="020B0503020204020204" charset="-122"/>
              <a:ea typeface="微软雅黑" panose="020B0503020204020204" charset="-122"/>
            </a:endParaRPr>
          </a:p>
        </p:txBody>
      </p:sp>
      <p:sp>
        <p:nvSpPr>
          <p:cNvPr id="9" name="文本框 8"/>
          <p:cNvSpPr txBox="1"/>
          <p:nvPr/>
        </p:nvSpPr>
        <p:spPr>
          <a:xfrm>
            <a:off x="3636010" y="3996690"/>
            <a:ext cx="5172710" cy="755650"/>
          </a:xfrm>
          <a:prstGeom prst="rect">
            <a:avLst/>
          </a:prstGeom>
          <a:noFill/>
        </p:spPr>
        <p:txBody>
          <a:bodyPr wrap="square" rtlCol="0">
            <a:spAutoFit/>
          </a:bodyPr>
          <a:p>
            <a:pPr>
              <a:lnSpc>
                <a:spcPct val="120000"/>
              </a:lnSpc>
              <a:spcBef>
                <a:spcPts val="0"/>
              </a:spcBef>
              <a:spcAft>
                <a:spcPts val="0"/>
              </a:spcAft>
            </a:pPr>
            <a:r>
              <a:rPr lang="zh-CN" altLang="en-US">
                <a:latin typeface="微软雅黑" panose="020B0503020204020204" charset="-122"/>
                <a:ea typeface="微软雅黑" panose="020B0503020204020204" charset="-122"/>
              </a:rPr>
              <a:t>目前，</a:t>
            </a:r>
            <a:r>
              <a:rPr>
                <a:latin typeface="微软雅黑" panose="020B0503020204020204" charset="-122"/>
                <a:ea typeface="微软雅黑" panose="020B0503020204020204" charset="-122"/>
              </a:rPr>
              <a:t>盒马鲜生已经设立现金收银台，但地推营业员仍用优惠券等方式主推盒马App支付方式</a:t>
            </a:r>
            <a:r>
              <a:rPr lang="zh-CN" altLang="en-US">
                <a:latin typeface="微软雅黑" panose="020B0503020204020204" charset="-122"/>
                <a:ea typeface="微软雅黑" panose="020B0503020204020204" charset="-122"/>
              </a:rPr>
              <a:t>。</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1"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par>
                                <p:cTn id="12" presetID="63" presetClass="path" presetSubtype="0" accel="50000" decel="50000" fill="hold" grpId="2" nodeType="withEffect">
                                  <p:stCondLst>
                                    <p:cond delay="0"/>
                                  </p:stCondLst>
                                  <p:childTnLst>
                                    <p:animMotion origin="layout" path="M 0.000000 0.000000 L 0.162135 -0.000185 " pathEditMode="relative" rAng="0" ptsTypes="">
                                      <p:cBhvr>
                                        <p:cTn id="13" dur="1000" fill="hold"/>
                                        <p:tgtEl>
                                          <p:spTgt spid="2"/>
                                        </p:tgtEl>
                                        <p:attrNameLst>
                                          <p:attrName>ppt_x</p:attrName>
                                          <p:attrName>ppt_y</p:attrName>
                                        </p:attrNameLst>
                                      </p:cBhvr>
                                      <p:rCtr x="84" y="0"/>
                                    </p:animMotion>
                                  </p:childTnLst>
                                </p:cTn>
                              </p:par>
                              <p:par>
                                <p:cTn id="14" presetID="10" presetClass="entr" presetSubtype="0" fill="hold" grpId="1"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par>
                                <p:cTn id="17" presetID="35" presetClass="path" presetSubtype="0" accel="50000" decel="50000" fill="hold" grpId="2" nodeType="withEffect">
                                  <p:stCondLst>
                                    <p:cond delay="0"/>
                                  </p:stCondLst>
                                  <p:childTnLst>
                                    <p:animMotion origin="layout" path="M 0.000000 0.000000 L -0.185260 -0.001111 " pathEditMode="relative" rAng="0" ptsTypes="">
                                      <p:cBhvr>
                                        <p:cTn id="18" dur="1000" fill="hold"/>
                                        <p:tgtEl>
                                          <p:spTgt spid="4"/>
                                        </p:tgtEl>
                                        <p:attrNameLst>
                                          <p:attrName>ppt_x</p:attrName>
                                          <p:attrName>ppt_y</p:attrName>
                                        </p:attrNameLst>
                                      </p:cBhvr>
                                      <p:rCtr x="-85" y="0"/>
                                    </p:animMotion>
                                  </p:childTnLst>
                                </p:cTn>
                              </p:par>
                            </p:childTnLst>
                          </p:cTn>
                        </p:par>
                        <p:par>
                          <p:cTn id="19" fill="hold">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par>
                          <p:cTn id="23" fill="hold">
                            <p:stCondLst>
                              <p:cond delay="2500"/>
                            </p:stCondLst>
                            <p:childTnLst>
                              <p:par>
                                <p:cTn id="24" presetID="22" presetClass="entr" presetSubtype="1" fill="hold" grpId="0" nodeType="afterEffect">
                                  <p:stCondLst>
                                    <p:cond delay="100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2" grpId="1"/>
      <p:bldP spid="4" grpId="1"/>
      <p:bldP spid="2" grpId="2"/>
      <p:bldP spid="4" grpId="2"/>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70374"/>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2511444" y="3948998"/>
            <a:ext cx="81076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市场竞争下的“生鲜”新零售</a:t>
            </a:r>
            <a:endParaRPr lang="zh-CN" altLang="en-US" sz="4800" b="1"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74516"/>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10795"/>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52575"/>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03</a:t>
            </a:r>
            <a:endParaRPr lang="en-US" altLang="zh-CN" sz="5400" b="1">
              <a:solidFill>
                <a:srgbClr val="124062"/>
              </a:solidFill>
              <a:latin typeface="微软雅黑" panose="020B0503020204020204" charset="-122"/>
              <a:ea typeface="微软雅黑" panose="020B0503020204020204" charset="-122"/>
            </a:endParaRPr>
          </a:p>
        </p:txBody>
      </p:sp>
      <p:grpSp>
        <p:nvGrpSpPr>
          <p:cNvPr id="26" name="组合 25"/>
          <p:cNvGrpSpPr/>
          <p:nvPr/>
        </p:nvGrpSpPr>
        <p:grpSpPr>
          <a:xfrm>
            <a:off x="2149949" y="5055901"/>
            <a:ext cx="4089400" cy="1175780"/>
            <a:chOff x="5940680" y="3199847"/>
            <a:chExt cx="4089400" cy="1175780"/>
          </a:xfrm>
        </p:grpSpPr>
        <p:sp>
          <p:nvSpPr>
            <p:cNvPr id="27" name="文本框 9"/>
            <p:cNvSpPr txBox="1"/>
            <p:nvPr/>
          </p:nvSpPr>
          <p:spPr>
            <a:xfrm>
              <a:off x="5940680" y="3199847"/>
              <a:ext cx="4089400"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超级物种：传统商超转型排头兵</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8" name="文本框 9"/>
            <p:cNvSpPr txBox="1"/>
            <p:nvPr/>
          </p:nvSpPr>
          <p:spPr>
            <a:xfrm>
              <a:off x="5940680" y="3633552"/>
              <a:ext cx="4088765"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掌鱼生鲜：美团生鲜第一阵地</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30" name="文本框 29"/>
            <p:cNvSpPr txBox="1"/>
            <p:nvPr/>
          </p:nvSpPr>
          <p:spPr>
            <a:xfrm>
              <a:off x="5940681" y="406828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生鲜新零售的未来</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grpSp>
        <p:nvGrpSpPr>
          <p:cNvPr id="44" name="组合 43"/>
          <p:cNvGrpSpPr/>
          <p:nvPr/>
        </p:nvGrpSpPr>
        <p:grpSpPr>
          <a:xfrm>
            <a:off x="6401470" y="5055165"/>
            <a:ext cx="4218305" cy="741680"/>
            <a:chOff x="8211636" y="3204191"/>
            <a:chExt cx="4218305" cy="741680"/>
          </a:xfrm>
        </p:grpSpPr>
        <p:sp>
          <p:nvSpPr>
            <p:cNvPr id="45" name="文本框 9"/>
            <p:cNvSpPr txBox="1"/>
            <p:nvPr/>
          </p:nvSpPr>
          <p:spPr>
            <a:xfrm>
              <a:off x="8211636" y="3204191"/>
              <a:ext cx="4218305"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大润发优鲜：整合后的全新尝试</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46" name="文本框 9"/>
            <p:cNvSpPr txBox="1"/>
            <p:nvPr/>
          </p:nvSpPr>
          <p:spPr>
            <a:xfrm>
              <a:off x="8211636" y="3638531"/>
              <a:ext cx="4123690"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京东到家：生鲜外卖第一平台</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par>
                                <p:cTn id="30" presetID="22" presetClass="entr" presetSubtype="1" fill="hold" nodeType="withEffect">
                                  <p:stCondLst>
                                    <p:cond delay="1250"/>
                                  </p:stCondLst>
                                  <p:childTnLst>
                                    <p:set>
                                      <p:cBhvr>
                                        <p:cTn id="31" dur="1" fill="hold">
                                          <p:stCondLst>
                                            <p:cond delay="0"/>
                                          </p:stCondLst>
                                        </p:cTn>
                                        <p:tgtEl>
                                          <p:spTgt spid="26"/>
                                        </p:tgtEl>
                                        <p:attrNameLst>
                                          <p:attrName>style.visibility</p:attrName>
                                        </p:attrNameLst>
                                      </p:cBhvr>
                                      <p:to>
                                        <p:strVal val="visible"/>
                                      </p:to>
                                    </p:set>
                                    <p:animEffect transition="in" filter="wipe(up)">
                                      <p:cBhvr>
                                        <p:cTn id="32" dur="1000"/>
                                        <p:tgtEl>
                                          <p:spTgt spid="26"/>
                                        </p:tgtEl>
                                      </p:cBhvr>
                                    </p:animEffect>
                                  </p:childTnLst>
                                </p:cTn>
                              </p:par>
                              <p:par>
                                <p:cTn id="33" presetID="22" presetClass="entr" presetSubtype="1" fill="hold" nodeType="withEffect">
                                  <p:stCondLst>
                                    <p:cond delay="2250"/>
                                  </p:stCondLst>
                                  <p:childTnLst>
                                    <p:set>
                                      <p:cBhvr>
                                        <p:cTn id="34" dur="1" fill="hold">
                                          <p:stCondLst>
                                            <p:cond delay="0"/>
                                          </p:stCondLst>
                                        </p:cTn>
                                        <p:tgtEl>
                                          <p:spTgt spid="44"/>
                                        </p:tgtEl>
                                        <p:attrNameLst>
                                          <p:attrName>style.visibility</p:attrName>
                                        </p:attrNameLst>
                                      </p:cBhvr>
                                      <p:to>
                                        <p:strVal val="visible"/>
                                      </p:to>
                                    </p:set>
                                    <p:animEffect transition="in" filter="wipe(up)">
                                      <p:cBhvr>
                                        <p:cTn id="35"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8346" y="215900"/>
            <a:ext cx="7817823" cy="983006"/>
            <a:chOff x="533" y="340"/>
            <a:chExt cx="14917" cy="1876"/>
          </a:xfrm>
        </p:grpSpPr>
        <p:cxnSp>
          <p:nvCxnSpPr>
            <p:cNvPr id="5" name="直接连接符 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067"/>
              <a:ext cx="14296"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p>
              <a:pPr algn="ctr"/>
              <a:r>
                <a:rPr lang="en-US" altLang="zh-CN" sz="3200" dirty="0" smtClean="0">
                  <a:solidFill>
                    <a:srgbClr val="FFFFFF"/>
                  </a:solidFill>
                  <a:latin typeface="Agency FB" panose="020B0503020202020204" pitchFamily="34" charset="0"/>
                  <a:ea typeface="华文宋体" panose="02010600040101010101" pitchFamily="2" charset="-122"/>
                </a:rPr>
                <a:t>03</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15" name="直接连接符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3" y="2206"/>
              <a:ext cx="14254" cy="1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文本框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11628" cy="1114"/>
            </a:xfrm>
            <a:prstGeom prst="rect">
              <a:avLst/>
            </a:prstGeom>
            <a:noFill/>
          </p:spPr>
          <p:txBody>
            <a:bodyPr wrap="square" rtlCol="0">
              <a:spAutoFit/>
            </a:bodyPr>
            <a:p>
              <a:pPr algn="l"/>
              <a:r>
                <a:rPr lang="zh-CN" altLang="en-US" sz="3200" dirty="0">
                  <a:solidFill>
                    <a:srgbClr val="124062"/>
                  </a:solidFill>
                  <a:latin typeface="微软雅黑" panose="020B0503020204020204" charset="-122"/>
                  <a:ea typeface="微软雅黑" panose="020B0503020204020204" charset="-122"/>
                  <a:sym typeface="+mn-ea"/>
                </a:rPr>
                <a:t>超级物种：传统商超转型排头兵</a:t>
              </a:r>
              <a:endParaRPr lang="zh-CN" altLang="en-US" sz="3200" b="1"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sp>
        <p:nvSpPr>
          <p:cNvPr id="38" name="剪去单角的矩形 37"/>
          <p:cNvSpPr/>
          <p:nvPr/>
        </p:nvSpPr>
        <p:spPr>
          <a:xfrm>
            <a:off x="3024505" y="1543685"/>
            <a:ext cx="8198485" cy="3459480"/>
          </a:xfrm>
          <a:prstGeom prst="snip1Rect">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37" name="图片 36"/>
          <p:cNvPicPr>
            <a:picLocks noChangeAspect="1"/>
          </p:cNvPicPr>
          <p:nvPr/>
        </p:nvPicPr>
        <p:blipFill>
          <a:blip r:embed="rId1"/>
          <a:stretch>
            <a:fillRect/>
          </a:stretch>
        </p:blipFill>
        <p:spPr>
          <a:xfrm>
            <a:off x="1186815" y="3694430"/>
            <a:ext cx="2542540" cy="2228850"/>
          </a:xfrm>
          <a:prstGeom prst="rect">
            <a:avLst/>
          </a:prstGeom>
        </p:spPr>
      </p:pic>
      <p:sp>
        <p:nvSpPr>
          <p:cNvPr id="40" name="文本框 9"/>
          <p:cNvSpPr txBox="1"/>
          <p:nvPr/>
        </p:nvSpPr>
        <p:spPr>
          <a:xfrm>
            <a:off x="4184650" y="1784985"/>
            <a:ext cx="6591935" cy="1130935"/>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zh-CN" altLang="en-US" sz="1600" dirty="0">
                <a:solidFill>
                  <a:schemeClr val="bg1"/>
                </a:solidFill>
                <a:latin typeface="微软雅黑" panose="020B0503020204020204" charset="-122"/>
                <a:ea typeface="微软雅黑" panose="020B0503020204020204" charset="-122"/>
              </a:rPr>
              <a:t>2017年1月1日，永辉新作“超级物种”正式登陆福州，门店单品数量超过1000种，汇集了鲑鱼工坊、波龙工坊、盒牛工坊、麦子工坊、咏悦汇、生活厨房、健康生活有机馆和静候花开花艺馆8大物种，并且消费者可以选择多种支付方式。</a:t>
            </a:r>
            <a:endParaRPr lang="zh-CN" altLang="en-US" sz="1600" dirty="0">
              <a:solidFill>
                <a:schemeClr val="bg1"/>
              </a:solidFill>
              <a:latin typeface="微软雅黑" panose="020B0503020204020204" charset="-122"/>
              <a:ea typeface="微软雅黑" panose="020B0503020204020204" charset="-122"/>
            </a:endParaRPr>
          </a:p>
        </p:txBody>
      </p:sp>
      <p:sp>
        <p:nvSpPr>
          <p:cNvPr id="42" name="文本框 9"/>
          <p:cNvSpPr txBox="1"/>
          <p:nvPr/>
        </p:nvSpPr>
        <p:spPr>
          <a:xfrm>
            <a:off x="4184650" y="3131820"/>
            <a:ext cx="6591935" cy="282575"/>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zh-CN" altLang="en-US" sz="1600" dirty="0">
                <a:solidFill>
                  <a:schemeClr val="bg1"/>
                </a:solidFill>
                <a:latin typeface="微软雅黑" panose="020B0503020204020204" charset="-122"/>
                <a:ea typeface="微软雅黑" panose="020B0503020204020204" charset="-122"/>
              </a:rPr>
              <a:t>超级物种的业态布局更为紧凑；由京东旗下新达达提供配送服务。</a:t>
            </a:r>
            <a:endParaRPr lang="zh-CN" altLang="en-US" sz="1600" dirty="0">
              <a:solidFill>
                <a:schemeClr val="bg1"/>
              </a:solidFill>
              <a:latin typeface="微软雅黑" panose="020B0503020204020204" charset="-122"/>
              <a:ea typeface="微软雅黑" panose="020B0503020204020204" charset="-122"/>
            </a:endParaRPr>
          </a:p>
        </p:txBody>
      </p:sp>
      <p:sp>
        <p:nvSpPr>
          <p:cNvPr id="43" name="文本框 9"/>
          <p:cNvSpPr txBox="1"/>
          <p:nvPr/>
        </p:nvSpPr>
        <p:spPr>
          <a:xfrm>
            <a:off x="4184650" y="3568700"/>
            <a:ext cx="6591935" cy="1130935"/>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zh-CN" altLang="en-US" sz="1600" dirty="0">
                <a:solidFill>
                  <a:schemeClr val="bg1"/>
                </a:solidFill>
                <a:latin typeface="微软雅黑" panose="020B0503020204020204" charset="-122"/>
                <a:ea typeface="微软雅黑" panose="020B0503020204020204" charset="-122"/>
              </a:rPr>
              <a:t>京东强大的物流配送体系能让永辉超市的线上探索之路更加可靠，但是永辉超市与京东双强各有想法，这导致永辉超市很难将自己的库存、会员体系完全开放给京东到家。库存信息不准确、双方数据不能打通，最终影响的还是用户体验。。</a:t>
            </a:r>
            <a:endParaRPr lang="zh-CN" altLang="en-US" sz="1600"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52"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Scale>
                                      <p:cBhvr>
                                        <p:cTn id="11"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37"/>
                                        </p:tgtEl>
                                        <p:attrNameLst>
                                          <p:attrName>ppt_x</p:attrName>
                                          <p:attrName>ppt_y</p:attrName>
                                        </p:attrNameLst>
                                      </p:cBhvr>
                                    </p:animMotion>
                                    <p:animEffect transition="in" filter="fade">
                                      <p:cBhvr>
                                        <p:cTn id="13" dur="1000"/>
                                        <p:tgtEl>
                                          <p:spTgt spid="37"/>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up)">
                                      <p:cBhvr>
                                        <p:cTn id="21" dur="500"/>
                                        <p:tgtEl>
                                          <p:spTgt spid="40"/>
                                        </p:tgtEl>
                                      </p:cBhvr>
                                    </p:animEffect>
                                  </p:childTnLst>
                                </p:cTn>
                              </p:par>
                            </p:childTnLst>
                          </p:cTn>
                        </p:par>
                        <p:par>
                          <p:cTn id="22" fill="hold">
                            <p:stCondLst>
                              <p:cond delay="3000"/>
                            </p:stCondLst>
                            <p:childTnLst>
                              <p:par>
                                <p:cTn id="23" presetID="22" presetClass="entr" presetSubtype="1" fill="hold" grpId="0" nodeType="afterEffect">
                                  <p:stCondLst>
                                    <p:cond delay="1000"/>
                                  </p:stCondLst>
                                  <p:childTnLst>
                                    <p:set>
                                      <p:cBhvr>
                                        <p:cTn id="24" dur="1" fill="hold">
                                          <p:stCondLst>
                                            <p:cond delay="0"/>
                                          </p:stCondLst>
                                        </p:cTn>
                                        <p:tgtEl>
                                          <p:spTgt spid="42"/>
                                        </p:tgtEl>
                                        <p:attrNameLst>
                                          <p:attrName>style.visibility</p:attrName>
                                        </p:attrNameLst>
                                      </p:cBhvr>
                                      <p:to>
                                        <p:strVal val="visible"/>
                                      </p:to>
                                    </p:set>
                                    <p:animEffect transition="in" filter="wipe(up)">
                                      <p:cBhvr>
                                        <p:cTn id="25" dur="500"/>
                                        <p:tgtEl>
                                          <p:spTgt spid="42"/>
                                        </p:tgtEl>
                                      </p:cBhvr>
                                    </p:animEffect>
                                  </p:childTnLst>
                                </p:cTn>
                              </p:par>
                            </p:childTnLst>
                          </p:cTn>
                        </p:par>
                        <p:par>
                          <p:cTn id="26" fill="hold">
                            <p:stCondLst>
                              <p:cond delay="4500"/>
                            </p:stCondLst>
                            <p:childTnLst>
                              <p:par>
                                <p:cTn id="27" presetID="22" presetClass="entr" presetSubtype="1" fill="hold" grpId="0" nodeType="afterEffect">
                                  <p:stCondLst>
                                    <p:cond delay="1000"/>
                                  </p:stCondLst>
                                  <p:childTnLst>
                                    <p:set>
                                      <p:cBhvr>
                                        <p:cTn id="28" dur="1" fill="hold">
                                          <p:stCondLst>
                                            <p:cond delay="0"/>
                                          </p:stCondLst>
                                        </p:cTn>
                                        <p:tgtEl>
                                          <p:spTgt spid="43"/>
                                        </p:tgtEl>
                                        <p:attrNameLst>
                                          <p:attrName>style.visibility</p:attrName>
                                        </p:attrNameLst>
                                      </p:cBhvr>
                                      <p:to>
                                        <p:strVal val="visible"/>
                                      </p:to>
                                    </p:set>
                                    <p:animEffect transition="in" filter="wipe(up)">
                                      <p:cBhvr>
                                        <p:cTn id="2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3" grpId="0"/>
      <p:bldP spid="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8346" y="215900"/>
            <a:ext cx="7817823" cy="983006"/>
            <a:chOff x="533" y="340"/>
            <a:chExt cx="14917" cy="1876"/>
          </a:xfrm>
        </p:grpSpPr>
        <p:cxnSp>
          <p:nvCxnSpPr>
            <p:cNvPr id="5" name="直接连接符 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067"/>
              <a:ext cx="14296"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p>
              <a:pPr algn="ctr"/>
              <a:r>
                <a:rPr lang="en-US" altLang="zh-CN" sz="3200" dirty="0" smtClean="0">
                  <a:solidFill>
                    <a:srgbClr val="FFFFFF"/>
                  </a:solidFill>
                  <a:latin typeface="Agency FB" panose="020B0503020202020204" pitchFamily="34" charset="0"/>
                  <a:ea typeface="华文宋体" panose="02010600040101010101" pitchFamily="2" charset="-122"/>
                </a:rPr>
                <a:t>03</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15" name="直接连接符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3" y="2206"/>
              <a:ext cx="14254" cy="1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文本框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11628" cy="1114"/>
            </a:xfrm>
            <a:prstGeom prst="rect">
              <a:avLst/>
            </a:prstGeom>
            <a:noFill/>
          </p:spPr>
          <p:txBody>
            <a:bodyPr wrap="square" rtlCol="0">
              <a:spAutoFit/>
            </a:bodyPr>
            <a:p>
              <a:pPr algn="l"/>
              <a:r>
                <a:rPr lang="zh-CN" altLang="en-US" sz="3200" dirty="0">
                  <a:solidFill>
                    <a:srgbClr val="124062"/>
                  </a:solidFill>
                  <a:latin typeface="微软雅黑" panose="020B0503020204020204" charset="-122"/>
                  <a:ea typeface="微软雅黑" panose="020B0503020204020204" charset="-122"/>
                  <a:sym typeface="+mn-ea"/>
                </a:rPr>
                <a:t>大润发优鲜：整合后的全新尝试</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7" name="剪去单角的矩形 6"/>
          <p:cNvSpPr/>
          <p:nvPr/>
        </p:nvSpPr>
        <p:spPr>
          <a:xfrm flipV="1">
            <a:off x="3113405" y="2277745"/>
            <a:ext cx="8198485" cy="3459480"/>
          </a:xfrm>
          <a:prstGeom prst="snip1Rect">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2" name="图片 1"/>
          <p:cNvPicPr>
            <a:picLocks noChangeAspect="1"/>
          </p:cNvPicPr>
          <p:nvPr/>
        </p:nvPicPr>
        <p:blipFill>
          <a:blip r:embed="rId1"/>
          <a:stretch>
            <a:fillRect/>
          </a:stretch>
        </p:blipFill>
        <p:spPr>
          <a:xfrm>
            <a:off x="1009015" y="1439545"/>
            <a:ext cx="3429635" cy="1315720"/>
          </a:xfrm>
          <a:prstGeom prst="rect">
            <a:avLst/>
          </a:prstGeom>
        </p:spPr>
      </p:pic>
      <p:sp>
        <p:nvSpPr>
          <p:cNvPr id="9" name="文本框 9"/>
          <p:cNvSpPr txBox="1"/>
          <p:nvPr/>
        </p:nvSpPr>
        <p:spPr>
          <a:xfrm>
            <a:off x="3528060" y="2863215"/>
            <a:ext cx="7392670" cy="565150"/>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en-US" altLang="zh-CN" sz="1600" dirty="0">
                <a:solidFill>
                  <a:schemeClr val="bg1"/>
                </a:solidFill>
                <a:latin typeface="微软雅黑" panose="020B0503020204020204" charset="-122"/>
                <a:ea typeface="微软雅黑" panose="020B0503020204020204" charset="-122"/>
              </a:rPr>
              <a:t>2017</a:t>
            </a:r>
            <a:r>
              <a:rPr lang="zh-CN" altLang="en-US" sz="1600" dirty="0">
                <a:solidFill>
                  <a:schemeClr val="bg1"/>
                </a:solidFill>
                <a:latin typeface="微软雅黑" panose="020B0503020204020204" charset="-122"/>
                <a:ea typeface="微软雅黑" panose="020B0503020204020204" charset="-122"/>
              </a:rPr>
              <a:t>年</a:t>
            </a:r>
            <a:r>
              <a:rPr lang="zh-CN" altLang="en-US" sz="1600" dirty="0">
                <a:solidFill>
                  <a:schemeClr val="bg1"/>
                </a:solidFill>
                <a:latin typeface="微软雅黑" panose="020B0503020204020204" charset="-122"/>
                <a:ea typeface="微软雅黑" panose="020B0503020204020204" charset="-122"/>
              </a:rPr>
              <a:t>7月7日，由大润发飞牛网打造的生鲜体验店飞牛优鲜正式营业，上线10天后，飞牛优鲜改名大润发优鲜。</a:t>
            </a:r>
            <a:endParaRPr lang="zh-CN" altLang="en-US" sz="1600" dirty="0">
              <a:solidFill>
                <a:schemeClr val="bg1"/>
              </a:solidFill>
              <a:latin typeface="微软雅黑" panose="020B0503020204020204" charset="-122"/>
              <a:ea typeface="微软雅黑" panose="020B0503020204020204" charset="-122"/>
            </a:endParaRPr>
          </a:p>
        </p:txBody>
      </p:sp>
      <p:sp>
        <p:nvSpPr>
          <p:cNvPr id="12" name="文本框 9"/>
          <p:cNvSpPr txBox="1"/>
          <p:nvPr/>
        </p:nvSpPr>
        <p:spPr>
          <a:xfrm>
            <a:off x="3516630" y="3568700"/>
            <a:ext cx="7392670" cy="565150"/>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sz="1600" dirty="0">
                <a:solidFill>
                  <a:schemeClr val="bg1"/>
                </a:solidFill>
                <a:latin typeface="微软雅黑" panose="020B0503020204020204" charset="-122"/>
                <a:ea typeface="微软雅黑" panose="020B0503020204020204" charset="-122"/>
              </a:rPr>
              <a:t>使用飞牛网帐号可直接登录大润发优鲜，进行在线购买，1小时左右就能收到购买的商品，此外，消费者同样可以在线下体验店购买</a:t>
            </a:r>
            <a:r>
              <a:rPr lang="zh-CN" altLang="en-US" sz="1600" dirty="0">
                <a:solidFill>
                  <a:schemeClr val="bg1"/>
                </a:solidFill>
                <a:latin typeface="微软雅黑" panose="020B0503020204020204" charset="-122"/>
                <a:ea typeface="微软雅黑" panose="020B0503020204020204" charset="-122"/>
              </a:rPr>
              <a:t>。</a:t>
            </a:r>
            <a:endParaRPr lang="zh-CN" altLang="en-US" sz="1600" dirty="0">
              <a:solidFill>
                <a:schemeClr val="bg1"/>
              </a:solidFill>
              <a:latin typeface="微软雅黑" panose="020B0503020204020204" charset="-122"/>
              <a:ea typeface="微软雅黑" panose="020B0503020204020204" charset="-122"/>
            </a:endParaRPr>
          </a:p>
        </p:txBody>
      </p:sp>
      <p:sp>
        <p:nvSpPr>
          <p:cNvPr id="13" name="文本框 9"/>
          <p:cNvSpPr txBox="1"/>
          <p:nvPr/>
        </p:nvSpPr>
        <p:spPr>
          <a:xfrm>
            <a:off x="3528060" y="4264660"/>
            <a:ext cx="7392670" cy="565150"/>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sz="1600" dirty="0">
                <a:solidFill>
                  <a:schemeClr val="bg1"/>
                </a:solidFill>
                <a:latin typeface="微软雅黑" panose="020B0503020204020204" charset="-122"/>
                <a:ea typeface="微软雅黑" panose="020B0503020204020204" charset="-122"/>
              </a:rPr>
              <a:t>在配送方面，主要以自有物流飞犇物流为主，同时采用与第三方合作的模式，门店3公里范围1小时送达，最快可以做到30分钟送达</a:t>
            </a:r>
            <a:r>
              <a:rPr lang="zh-CN" altLang="en-US" sz="1600" dirty="0">
                <a:solidFill>
                  <a:schemeClr val="bg1"/>
                </a:solidFill>
                <a:latin typeface="微软雅黑" panose="020B0503020204020204" charset="-122"/>
                <a:ea typeface="微软雅黑" panose="020B0503020204020204" charset="-122"/>
              </a:rPr>
              <a:t>。</a:t>
            </a:r>
            <a:endParaRPr lang="zh-CN" altLang="en-US" sz="1600" dirty="0">
              <a:solidFill>
                <a:schemeClr val="bg1"/>
              </a:solidFill>
              <a:latin typeface="微软雅黑" panose="020B0503020204020204" charset="-122"/>
              <a:ea typeface="微软雅黑" panose="020B0503020204020204" charset="-122"/>
            </a:endParaRPr>
          </a:p>
        </p:txBody>
      </p:sp>
      <p:sp>
        <p:nvSpPr>
          <p:cNvPr id="14" name="文本框 9"/>
          <p:cNvSpPr txBox="1"/>
          <p:nvPr/>
        </p:nvSpPr>
        <p:spPr>
          <a:xfrm>
            <a:off x="3528060" y="4973955"/>
            <a:ext cx="7392670" cy="565150"/>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sz="1600" dirty="0">
                <a:solidFill>
                  <a:schemeClr val="bg1"/>
                </a:solidFill>
                <a:latin typeface="微软雅黑" panose="020B0503020204020204" charset="-122"/>
                <a:ea typeface="微软雅黑" panose="020B0503020204020204" charset="-122"/>
              </a:rPr>
              <a:t>与盒马鲜生不同的是，大润发优鲜不限定支付方式，目前支持微信、支付宝、飞牛网购物卡支付</a:t>
            </a:r>
            <a:r>
              <a:rPr lang="zh-CN" altLang="en-US" sz="1600" dirty="0">
                <a:solidFill>
                  <a:schemeClr val="bg1"/>
                </a:solidFill>
                <a:latin typeface="微软雅黑" panose="020B0503020204020204" charset="-122"/>
                <a:ea typeface="微软雅黑" panose="020B0503020204020204" charset="-122"/>
              </a:rPr>
              <a:t>。</a:t>
            </a:r>
            <a:endParaRPr lang="zh-CN" altLang="en-US" sz="1600"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500"/>
                                        <p:tgtEl>
                                          <p:spTgt spid="9"/>
                                        </p:tgtEl>
                                      </p:cBhvr>
                                    </p:animEffect>
                                  </p:childTnLst>
                                </p:cTn>
                              </p:par>
                            </p:childTnLst>
                          </p:cTn>
                        </p:par>
                        <p:par>
                          <p:cTn id="21" fill="hold">
                            <p:stCondLst>
                              <p:cond delay="2500"/>
                            </p:stCondLst>
                            <p:childTnLst>
                              <p:par>
                                <p:cTn id="22" presetID="22" presetClass="entr" presetSubtype="1"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up)">
                                      <p:cBhvr>
                                        <p:cTn id="24" dur="500"/>
                                        <p:tgtEl>
                                          <p:spTgt spid="12"/>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p:stCondLst>
                              <p:cond delay="3500"/>
                            </p:stCondLst>
                            <p:childTnLst>
                              <p:par>
                                <p:cTn id="30" presetID="22"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up)">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8346" y="215900"/>
            <a:ext cx="7817823" cy="983006"/>
            <a:chOff x="533" y="340"/>
            <a:chExt cx="14917" cy="1876"/>
          </a:xfrm>
        </p:grpSpPr>
        <p:cxnSp>
          <p:nvCxnSpPr>
            <p:cNvPr id="5" name="直接连接符 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067"/>
              <a:ext cx="14296"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p>
              <a:pPr algn="ctr"/>
              <a:r>
                <a:rPr lang="en-US" altLang="zh-CN" sz="3200" dirty="0" smtClean="0">
                  <a:solidFill>
                    <a:srgbClr val="FFFFFF"/>
                  </a:solidFill>
                  <a:latin typeface="Agency FB" panose="020B0503020202020204" pitchFamily="34" charset="0"/>
                  <a:ea typeface="华文宋体" panose="02010600040101010101" pitchFamily="2" charset="-122"/>
                </a:rPr>
                <a:t>03</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15" name="直接连接符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3" y="2206"/>
              <a:ext cx="14254" cy="1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文本框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11628" cy="1114"/>
            </a:xfrm>
            <a:prstGeom prst="rect">
              <a:avLst/>
            </a:prstGeom>
            <a:noFill/>
          </p:spPr>
          <p:txBody>
            <a:bodyPr wrap="square" rtlCol="0">
              <a:spAutoFit/>
            </a:bodyPr>
            <a:p>
              <a:pPr algn="l"/>
              <a:r>
                <a:rPr lang="zh-CN" altLang="en-US" sz="3200" dirty="0">
                  <a:solidFill>
                    <a:srgbClr val="124062"/>
                  </a:solidFill>
                  <a:latin typeface="微软雅黑" panose="020B0503020204020204" charset="-122"/>
                  <a:ea typeface="微软雅黑" panose="020B0503020204020204" charset="-122"/>
                  <a:sym typeface="+mn-ea"/>
                </a:rPr>
                <a:t>掌鱼生鲜：美团生鲜第一阵地</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7" name="矩形 6"/>
          <p:cNvSpPr/>
          <p:nvPr/>
        </p:nvSpPr>
        <p:spPr>
          <a:xfrm flipV="1">
            <a:off x="647065" y="2157730"/>
            <a:ext cx="2680970" cy="2855595"/>
          </a:xfrm>
          <a:prstGeom prst="rect">
            <a:avLst/>
          </a:prstGeom>
          <a:noFill/>
          <a:ln w="38100">
            <a:solidFill>
              <a:srgbClr val="124062"/>
            </a:solidFill>
          </a:ln>
          <a:extLst>
            <a:ext uri="{909E8E84-426E-40DD-AFC4-6F175D3DCCD1}">
              <a14:hiddenFill xmlns:a14="http://schemas.microsoft.com/office/drawing/2010/main">
                <a:solidFill>
                  <a:srgbClr val="12406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文本框 9"/>
          <p:cNvSpPr txBox="1"/>
          <p:nvPr/>
        </p:nvSpPr>
        <p:spPr>
          <a:xfrm>
            <a:off x="3528060" y="2157730"/>
            <a:ext cx="7527290" cy="847725"/>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en-US" altLang="zh-CN" sz="1600" dirty="0">
                <a:solidFill>
                  <a:srgbClr val="124062"/>
                </a:solidFill>
                <a:latin typeface="微软雅黑" panose="020B0503020204020204" charset="-122"/>
                <a:ea typeface="微软雅黑" panose="020B0503020204020204" charset="-122"/>
              </a:rPr>
              <a:t>2017</a:t>
            </a:r>
            <a:r>
              <a:rPr lang="zh-CN" altLang="en-US" sz="1600" dirty="0">
                <a:solidFill>
                  <a:srgbClr val="124062"/>
                </a:solidFill>
                <a:latin typeface="微软雅黑" panose="020B0503020204020204" charset="-122"/>
                <a:ea typeface="微软雅黑" panose="020B0503020204020204" charset="-122"/>
              </a:rPr>
              <a:t>7月19日，美团主导运营的线上线下一体化新零售业态掌鱼生鲜首店在北京开业。作为美团生鲜的试点之作，掌鱼生鲜标榜新鲜平价、1小时送达和品质生活，目标群体与阿里系的盒马鲜生一致，同样为对价格不太敏感的年轻消费群体。</a:t>
            </a:r>
            <a:endParaRPr lang="zh-CN" altLang="en-US" sz="1600" dirty="0">
              <a:solidFill>
                <a:srgbClr val="124062"/>
              </a:solidFill>
              <a:latin typeface="微软雅黑" panose="020B0503020204020204" charset="-122"/>
              <a:ea typeface="微软雅黑" panose="020B0503020204020204" charset="-122"/>
            </a:endParaRPr>
          </a:p>
        </p:txBody>
      </p:sp>
      <p:sp>
        <p:nvSpPr>
          <p:cNvPr id="12" name="文本框 9"/>
          <p:cNvSpPr txBox="1"/>
          <p:nvPr/>
        </p:nvSpPr>
        <p:spPr>
          <a:xfrm>
            <a:off x="3528060" y="3320415"/>
            <a:ext cx="7392670" cy="282575"/>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zh-CN" sz="1600" dirty="0">
                <a:solidFill>
                  <a:srgbClr val="124062"/>
                </a:solidFill>
                <a:latin typeface="微软雅黑" panose="020B0503020204020204" charset="-122"/>
                <a:ea typeface="微软雅黑" panose="020B0503020204020204" charset="-122"/>
              </a:rPr>
              <a:t>差异化竞争：在一些现有大卖场、超市业态中很少出现的品项中寻求差异化经营</a:t>
            </a:r>
            <a:r>
              <a:rPr lang="zh-CN" altLang="en-US" sz="1600" dirty="0">
                <a:solidFill>
                  <a:srgbClr val="124062"/>
                </a:solidFill>
                <a:latin typeface="微软雅黑" panose="020B0503020204020204" charset="-122"/>
                <a:ea typeface="微软雅黑" panose="020B0503020204020204" charset="-122"/>
              </a:rPr>
              <a:t>。</a:t>
            </a:r>
            <a:endParaRPr lang="zh-CN" altLang="en-US" sz="1600" dirty="0">
              <a:solidFill>
                <a:srgbClr val="124062"/>
              </a:solidFill>
              <a:latin typeface="微软雅黑" panose="020B0503020204020204" charset="-122"/>
              <a:ea typeface="微软雅黑" panose="020B0503020204020204" charset="-122"/>
            </a:endParaRPr>
          </a:p>
        </p:txBody>
      </p:sp>
      <p:sp>
        <p:nvSpPr>
          <p:cNvPr id="13" name="文本框 9"/>
          <p:cNvSpPr txBox="1"/>
          <p:nvPr/>
        </p:nvSpPr>
        <p:spPr>
          <a:xfrm>
            <a:off x="3528060" y="3882390"/>
            <a:ext cx="7527925" cy="1130935"/>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sz="1600" dirty="0">
                <a:solidFill>
                  <a:srgbClr val="124062"/>
                </a:solidFill>
                <a:latin typeface="微软雅黑" panose="020B0503020204020204" charset="-122"/>
                <a:ea typeface="微软雅黑" panose="020B0503020204020204" charset="-122"/>
              </a:rPr>
              <a:t>在APP的体验上，掌鱼生鲜起送价20元，配送价为每单3元，可使用银行卡和微信支付。从商家的角度来说，起送价和配送费有利于提高客单价，同时可以避免特价商品的恶意刷单；但是从消费者的角度来说，配送门槛对购买没有便捷性，而且为凑单会买一些并不需要的商品，不利于提升用户黏度。</a:t>
            </a:r>
            <a:r>
              <a:rPr lang="zh-CN" altLang="en-US" sz="1600" dirty="0">
                <a:solidFill>
                  <a:srgbClr val="124062"/>
                </a:solidFill>
                <a:latin typeface="微软雅黑" panose="020B0503020204020204" charset="-122"/>
                <a:ea typeface="微软雅黑" panose="020B0503020204020204" charset="-122"/>
              </a:rPr>
              <a:t>。</a:t>
            </a:r>
            <a:endParaRPr lang="zh-CN" altLang="en-US" sz="1600" dirty="0">
              <a:solidFill>
                <a:srgbClr val="124062"/>
              </a:solidFill>
              <a:latin typeface="微软雅黑" panose="020B0503020204020204" charset="-122"/>
              <a:ea typeface="微软雅黑" panose="020B0503020204020204" charset="-122"/>
            </a:endParaRPr>
          </a:p>
        </p:txBody>
      </p:sp>
      <p:pic>
        <p:nvPicPr>
          <p:cNvPr id="4" name="图片 3"/>
          <p:cNvPicPr>
            <a:picLocks noChangeAspect="1"/>
          </p:cNvPicPr>
          <p:nvPr/>
        </p:nvPicPr>
        <p:blipFill>
          <a:blip r:embed="rId1"/>
          <a:stretch>
            <a:fillRect/>
          </a:stretch>
        </p:blipFill>
        <p:spPr>
          <a:xfrm>
            <a:off x="967740" y="2493010"/>
            <a:ext cx="2039620" cy="218503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childTnLst>
                          </p:cTn>
                        </p:par>
                        <p:par>
                          <p:cTn id="19" fill="hold">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250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childTnLst>
                          </p:cTn>
                        </p:par>
                        <p:par>
                          <p:cTn id="27" fill="hold">
                            <p:stCondLst>
                              <p:cond delay="3000"/>
                            </p:stCondLst>
                            <p:childTnLst>
                              <p:par>
                                <p:cTn id="28" presetID="22" presetClass="entr" presetSubtype="1"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up)">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8346" y="215900"/>
            <a:ext cx="7817823" cy="983006"/>
            <a:chOff x="533" y="340"/>
            <a:chExt cx="14917" cy="1876"/>
          </a:xfrm>
        </p:grpSpPr>
        <p:cxnSp>
          <p:nvCxnSpPr>
            <p:cNvPr id="5" name="直接连接符 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067"/>
              <a:ext cx="14296"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p>
              <a:pPr algn="ctr"/>
              <a:r>
                <a:rPr lang="en-US" altLang="zh-CN" sz="3200" dirty="0" smtClean="0">
                  <a:solidFill>
                    <a:srgbClr val="FFFFFF"/>
                  </a:solidFill>
                  <a:latin typeface="Agency FB" panose="020B0503020202020204" pitchFamily="34" charset="0"/>
                  <a:ea typeface="华文宋体" panose="02010600040101010101" pitchFamily="2" charset="-122"/>
                </a:rPr>
                <a:t>03</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15" name="直接连接符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3" y="2206"/>
              <a:ext cx="14254" cy="1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文本框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11628" cy="1114"/>
            </a:xfrm>
            <a:prstGeom prst="rect">
              <a:avLst/>
            </a:prstGeom>
            <a:noFill/>
          </p:spPr>
          <p:txBody>
            <a:bodyPr wrap="square" rtlCol="0">
              <a:spAutoFit/>
            </a:bodyPr>
            <a:p>
              <a:pPr algn="l"/>
              <a:r>
                <a:rPr lang="zh-CN" altLang="en-US" sz="3200" dirty="0">
                  <a:solidFill>
                    <a:srgbClr val="124062"/>
                  </a:solidFill>
                  <a:latin typeface="微软雅黑" panose="020B0503020204020204" charset="-122"/>
                  <a:ea typeface="微软雅黑" panose="020B0503020204020204" charset="-122"/>
                  <a:sym typeface="+mn-ea"/>
                </a:rPr>
                <a:t>京东到家：生鲜外卖第一平台</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7" name="矩形 6"/>
          <p:cNvSpPr/>
          <p:nvPr/>
        </p:nvSpPr>
        <p:spPr>
          <a:xfrm flipV="1">
            <a:off x="2760345" y="1567815"/>
            <a:ext cx="8644255" cy="3789680"/>
          </a:xfrm>
          <a:prstGeom prst="rect">
            <a:avLst/>
          </a:prstGeom>
          <a:noFill/>
          <a:ln w="38100">
            <a:solidFill>
              <a:srgbClr val="124062"/>
            </a:solidFill>
          </a:ln>
          <a:extLst>
            <a:ext uri="{909E8E84-426E-40DD-AFC4-6F175D3DCCD1}">
              <a14:hiddenFill xmlns:a14="http://schemas.microsoft.com/office/drawing/2010/main">
                <a:solidFill>
                  <a:srgbClr val="12406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文本框 9"/>
          <p:cNvSpPr txBox="1"/>
          <p:nvPr/>
        </p:nvSpPr>
        <p:spPr>
          <a:xfrm>
            <a:off x="3528060" y="1816735"/>
            <a:ext cx="7527290" cy="565150"/>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sz="1600" dirty="0">
                <a:solidFill>
                  <a:srgbClr val="124062"/>
                </a:solidFill>
                <a:latin typeface="微软雅黑" panose="020B0503020204020204" charset="-122"/>
                <a:ea typeface="微软雅黑" panose="020B0503020204020204" charset="-122"/>
              </a:rPr>
              <a:t>京东到家是商超的外卖平台，线上线下是分离的，对接的是沃尔玛、永辉等实体超市，会员体系也是两套体系</a:t>
            </a:r>
            <a:r>
              <a:rPr lang="zh-CN" altLang="en-US" sz="1600" dirty="0">
                <a:solidFill>
                  <a:srgbClr val="124062"/>
                </a:solidFill>
                <a:latin typeface="微软雅黑" panose="020B0503020204020204" charset="-122"/>
                <a:ea typeface="微软雅黑" panose="020B0503020204020204" charset="-122"/>
              </a:rPr>
              <a:t>。</a:t>
            </a:r>
            <a:endParaRPr lang="zh-CN" altLang="en-US" sz="1600" dirty="0">
              <a:solidFill>
                <a:srgbClr val="124062"/>
              </a:solidFill>
              <a:latin typeface="微软雅黑" panose="020B0503020204020204" charset="-122"/>
              <a:ea typeface="微软雅黑" panose="020B0503020204020204" charset="-122"/>
            </a:endParaRPr>
          </a:p>
        </p:txBody>
      </p:sp>
      <p:sp>
        <p:nvSpPr>
          <p:cNvPr id="12" name="文本框 9"/>
          <p:cNvSpPr txBox="1"/>
          <p:nvPr/>
        </p:nvSpPr>
        <p:spPr>
          <a:xfrm>
            <a:off x="3528060" y="2738120"/>
            <a:ext cx="7392670" cy="565150"/>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zh-CN" sz="1600" dirty="0">
                <a:solidFill>
                  <a:srgbClr val="124062"/>
                </a:solidFill>
                <a:latin typeface="微软雅黑" panose="020B0503020204020204" charset="-122"/>
                <a:ea typeface="微软雅黑" panose="020B0503020204020204" charset="-122"/>
              </a:rPr>
              <a:t>从运营上来看，京东到家不参与商品层面的运营，即俗称的“不碰货”，货是沃尔玛、永辉、永旺的</a:t>
            </a:r>
            <a:r>
              <a:rPr lang="zh-CN" altLang="en-US" sz="1600" dirty="0">
                <a:solidFill>
                  <a:srgbClr val="124062"/>
                </a:solidFill>
                <a:latin typeface="微软雅黑" panose="020B0503020204020204" charset="-122"/>
                <a:ea typeface="微软雅黑" panose="020B0503020204020204" charset="-122"/>
              </a:rPr>
              <a:t>。</a:t>
            </a:r>
            <a:endParaRPr lang="zh-CN" altLang="en-US" sz="1600" dirty="0">
              <a:solidFill>
                <a:srgbClr val="124062"/>
              </a:solidFill>
              <a:latin typeface="微软雅黑" panose="020B0503020204020204" charset="-122"/>
              <a:ea typeface="微软雅黑" panose="020B0503020204020204" charset="-122"/>
            </a:endParaRPr>
          </a:p>
        </p:txBody>
      </p:sp>
      <p:sp>
        <p:nvSpPr>
          <p:cNvPr id="13" name="文本框 9"/>
          <p:cNvSpPr txBox="1"/>
          <p:nvPr/>
        </p:nvSpPr>
        <p:spPr>
          <a:xfrm>
            <a:off x="3528060" y="3606165"/>
            <a:ext cx="7527925" cy="565150"/>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sz="1600" dirty="0">
                <a:solidFill>
                  <a:srgbClr val="124062"/>
                </a:solidFill>
                <a:latin typeface="微软雅黑" panose="020B0503020204020204" charset="-122"/>
                <a:ea typeface="微软雅黑" panose="020B0503020204020204" charset="-122"/>
              </a:rPr>
              <a:t>从物流角度说，京东到家的物流订单从产生到配送，是分离的。订单产生实际上来自零售商，但是配送由京东旗下达达物流完成的</a:t>
            </a:r>
            <a:r>
              <a:rPr lang="zh-CN" altLang="en-US" sz="1600" dirty="0">
                <a:solidFill>
                  <a:srgbClr val="124062"/>
                </a:solidFill>
                <a:latin typeface="微软雅黑" panose="020B0503020204020204" charset="-122"/>
                <a:ea typeface="微软雅黑" panose="020B0503020204020204" charset="-122"/>
              </a:rPr>
              <a:t>。</a:t>
            </a:r>
            <a:endParaRPr lang="zh-CN" altLang="en-US" sz="1600" dirty="0">
              <a:solidFill>
                <a:srgbClr val="124062"/>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977265" y="4345305"/>
            <a:ext cx="2019935" cy="1951990"/>
          </a:xfrm>
          <a:prstGeom prst="rect">
            <a:avLst/>
          </a:prstGeom>
        </p:spPr>
      </p:pic>
      <p:sp>
        <p:nvSpPr>
          <p:cNvPr id="14" name="文本框 9"/>
          <p:cNvSpPr txBox="1"/>
          <p:nvPr/>
        </p:nvSpPr>
        <p:spPr>
          <a:xfrm>
            <a:off x="3527425" y="4442460"/>
            <a:ext cx="7527925" cy="565150"/>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sz="1600" dirty="0">
                <a:solidFill>
                  <a:srgbClr val="124062"/>
                </a:solidFill>
                <a:latin typeface="微软雅黑" panose="020B0503020204020204" charset="-122"/>
                <a:ea typeface="微软雅黑" panose="020B0503020204020204" charset="-122"/>
              </a:rPr>
              <a:t>从体系上来说</a:t>
            </a:r>
            <a:r>
              <a:rPr lang="zh-CN" sz="1600" dirty="0">
                <a:solidFill>
                  <a:srgbClr val="124062"/>
                </a:solidFill>
                <a:latin typeface="微软雅黑" panose="020B0503020204020204" charset="-122"/>
                <a:ea typeface="微软雅黑" panose="020B0503020204020204" charset="-122"/>
              </a:rPr>
              <a:t>，京东到家的覆盖面更广，模式复制成本较低，占据着商超送货上门的龙头地位</a:t>
            </a:r>
            <a:r>
              <a:rPr lang="zh-CN" altLang="en-US" sz="1600" dirty="0">
                <a:solidFill>
                  <a:srgbClr val="124062"/>
                </a:solidFill>
                <a:latin typeface="微软雅黑" panose="020B0503020204020204" charset="-122"/>
                <a:ea typeface="微软雅黑" panose="020B0503020204020204" charset="-122"/>
              </a:rPr>
              <a:t>。</a:t>
            </a:r>
            <a:endParaRPr lang="zh-CN" altLang="en-US" sz="1600" dirty="0">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5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Scale>
                                      <p:cBhvr>
                                        <p:cTn id="16"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2"/>
                                        </p:tgtEl>
                                        <p:attrNameLst>
                                          <p:attrName>ppt_x</p:attrName>
                                          <p:attrName>ppt_y</p:attrName>
                                        </p:attrNameLst>
                                      </p:cBhvr>
                                    </p:animMotion>
                                    <p:animEffect transition="in" filter="fade">
                                      <p:cBhvr>
                                        <p:cTn id="18" dur="1000"/>
                                        <p:tgtEl>
                                          <p:spTgt spid="2"/>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300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childTnLst>
                          </p:cTn>
                        </p:par>
                        <p:par>
                          <p:cTn id="27" fill="hold">
                            <p:stCondLst>
                              <p:cond delay="3500"/>
                            </p:stCondLst>
                            <p:childTnLst>
                              <p:par>
                                <p:cTn id="28" presetID="22" presetClass="entr" presetSubtype="1"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up)">
                                      <p:cBhvr>
                                        <p:cTn id="30" dur="500"/>
                                        <p:tgtEl>
                                          <p:spTgt spid="13"/>
                                        </p:tgtEl>
                                      </p:cBhvr>
                                    </p:animEffect>
                                  </p:childTnLst>
                                </p:cTn>
                              </p:par>
                            </p:childTnLst>
                          </p:cTn>
                        </p:par>
                        <p:par>
                          <p:cTn id="31" fill="hold">
                            <p:stCondLst>
                              <p:cond delay="4000"/>
                            </p:stCondLst>
                            <p:childTnLst>
                              <p:par>
                                <p:cTn id="32" presetID="22" presetClass="entr" presetSubtype="1"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up)">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8346" y="215900"/>
            <a:ext cx="7492364" cy="983006"/>
            <a:chOff x="533" y="340"/>
            <a:chExt cx="14296" cy="1876"/>
          </a:xfrm>
        </p:grpSpPr>
        <p:cxnSp>
          <p:nvCxnSpPr>
            <p:cNvPr id="5" name="直接连接符 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3" y="2067"/>
              <a:ext cx="14296" cy="1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p>
              <a:pPr algn="ctr"/>
              <a:r>
                <a:rPr lang="en-US" altLang="zh-CN" sz="3200" dirty="0" smtClean="0">
                  <a:solidFill>
                    <a:srgbClr val="FFFFFF"/>
                  </a:solidFill>
                  <a:latin typeface="Agency FB" panose="020B0503020202020204" pitchFamily="34" charset="0"/>
                  <a:ea typeface="华文宋体" panose="02010600040101010101" pitchFamily="2" charset="-122"/>
                </a:rPr>
                <a:t>03</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15" name="直接连接符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3" y="2206"/>
              <a:ext cx="14254" cy="1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文本框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3" y="490"/>
              <a:ext cx="7936" cy="1114"/>
            </a:xfrm>
            <a:prstGeom prst="rect">
              <a:avLst/>
            </a:prstGeom>
            <a:noFill/>
          </p:spPr>
          <p:txBody>
            <a:bodyPr wrap="square" rtlCol="0">
              <a:spAutoFit/>
            </a:bodyPr>
            <a:p>
              <a:pPr algn="l"/>
              <a:r>
                <a:rPr lang="zh-CN" altLang="en-US" sz="3200" dirty="0">
                  <a:solidFill>
                    <a:srgbClr val="124062"/>
                  </a:solidFill>
                  <a:latin typeface="微软雅黑" panose="020B0503020204020204" charset="-122"/>
                  <a:ea typeface="微软雅黑" panose="020B0503020204020204" charset="-122"/>
                  <a:sym typeface="+mn-ea"/>
                </a:rPr>
                <a:t>生鲜新零售的未来</a:t>
              </a:r>
              <a:endParaRPr lang="zh-CN" altLang="en-US" sz="3200" dirty="0">
                <a:solidFill>
                  <a:srgbClr val="124062"/>
                </a:solidFill>
                <a:latin typeface="微软雅黑" panose="020B0503020204020204" charset="-122"/>
                <a:ea typeface="微软雅黑" panose="020B0503020204020204" charset="-122"/>
                <a:sym typeface="+mn-ea"/>
              </a:endParaRPr>
            </a:p>
          </p:txBody>
        </p:sp>
      </p:grpSp>
      <p:cxnSp>
        <p:nvCxnSpPr>
          <p:cNvPr id="4" name="直接连接符 3"/>
          <p:cNvCxnSpPr/>
          <p:nvPr/>
        </p:nvCxnSpPr>
        <p:spPr>
          <a:xfrm>
            <a:off x="5137150" y="2214245"/>
            <a:ext cx="4636135"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9769475" y="2219325"/>
            <a:ext cx="0" cy="243205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741160" y="2096770"/>
            <a:ext cx="3114675"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9865995" y="2096770"/>
            <a:ext cx="0" cy="154559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2273935" y="2346325"/>
            <a:ext cx="7366000" cy="296672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1" name="直接连接符 20"/>
          <p:cNvCxnSpPr/>
          <p:nvPr/>
        </p:nvCxnSpPr>
        <p:spPr>
          <a:xfrm flipH="1">
            <a:off x="2359660" y="5208270"/>
            <a:ext cx="6303010"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flipV="1">
            <a:off x="2364105" y="3594735"/>
            <a:ext cx="0" cy="161036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flipV="1">
            <a:off x="2430145" y="5140960"/>
            <a:ext cx="311404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flipV="1">
            <a:off x="2430780" y="3594735"/>
            <a:ext cx="0" cy="1546225"/>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29" name="文本框 9"/>
          <p:cNvSpPr txBox="1"/>
          <p:nvPr/>
        </p:nvSpPr>
        <p:spPr>
          <a:xfrm>
            <a:off x="3522980" y="3060065"/>
            <a:ext cx="5001895" cy="1538605"/>
          </a:xfrm>
          <a:prstGeom prst="rect">
            <a:avLst/>
          </a:prstGeom>
          <a:noFill/>
        </p:spPr>
        <p:txBody>
          <a:bodyPr wrap="square" lIns="0" tIns="0" rIns="0" bIns="0" rtlCol="0">
            <a:spAutoFit/>
          </a:bodyPr>
          <a:p>
            <a:pPr marL="0" lvl="1" indent="457200" fontAlgn="auto">
              <a:lnSpc>
                <a:spcPct val="125000"/>
              </a:lnSpc>
              <a:spcBef>
                <a:spcPts val="0"/>
              </a:spcBef>
              <a:spcAft>
                <a:spcPts val="0"/>
              </a:spcAft>
              <a:buFont typeface="Wingdings" panose="05000000000000000000" pitchFamily="2" charset="2"/>
              <a:buNone/>
            </a:pPr>
            <a:r>
              <a:rPr sz="1600" dirty="0">
                <a:solidFill>
                  <a:srgbClr val="124062"/>
                </a:solidFill>
                <a:latin typeface="微软雅黑" panose="020B0503020204020204" charset="-122"/>
                <a:ea typeface="微软雅黑" panose="020B0503020204020204" charset="-122"/>
              </a:rPr>
              <a:t>生鲜是一个足够大的市场，竞争也足够激烈，但发展态势并不明朗。这是一个欠缺成功模式验证的市场。不止阿里的盒马鲜生，转型的传统商超、入局的互联网企业也都忙着在各种商业模式上试水，众多中小玩家更是自顾不暇。万亿生鲜最后的格局将是怎样，尚待洗牌</a:t>
            </a:r>
            <a:r>
              <a:rPr lang="zh-CN" sz="1600" dirty="0">
                <a:solidFill>
                  <a:srgbClr val="124062"/>
                </a:solidFill>
                <a:latin typeface="微软雅黑" panose="020B0503020204020204" charset="-122"/>
                <a:ea typeface="微软雅黑" panose="020B0503020204020204" charset="-122"/>
              </a:rPr>
              <a:t>。</a:t>
            </a:r>
            <a:endParaRPr lang="zh-CN" sz="1600" dirty="0">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par>
                                <p:cTn id="17" presetID="22" presetClass="entr" presetSubtype="4"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par>
                                <p:cTn id="20" presetID="22" presetClass="entr" presetSubtype="8"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par>
                                <p:cTn id="23" presetID="22" presetClass="entr" presetSubtype="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par>
                                <p:cTn id="26" presetID="22" presetClass="entr" presetSubtype="1"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up)">
                                      <p:cBhvr>
                                        <p:cTn id="28" dur="500"/>
                                        <p:tgtEl>
                                          <p:spTgt spid="16"/>
                                        </p:tgtEl>
                                      </p:cBhvr>
                                    </p:animEffect>
                                  </p:childTnLst>
                                </p:cTn>
                              </p:par>
                              <p:par>
                                <p:cTn id="29" presetID="22" presetClass="entr" presetSubtype="1"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up)">
                                      <p:cBhvr>
                                        <p:cTn id="31" dur="500"/>
                                        <p:tgtEl>
                                          <p:spTgt spid="19"/>
                                        </p:tgtEl>
                                      </p:cBhvr>
                                    </p:animEffect>
                                  </p:childTnLst>
                                </p:cTn>
                              </p:par>
                              <p:par>
                                <p:cTn id="32" presetID="22" presetClass="entr" presetSubtype="2"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right)">
                                      <p:cBhvr>
                                        <p:cTn id="34" dur="500"/>
                                        <p:tgtEl>
                                          <p:spTgt spid="4"/>
                                        </p:tgtEl>
                                      </p:cBhvr>
                                    </p:animEffect>
                                  </p:childTnLst>
                                </p:cTn>
                              </p:par>
                              <p:par>
                                <p:cTn id="35" presetID="22" presetClass="entr" presetSubtype="2"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right)">
                                      <p:cBhvr>
                                        <p:cTn id="37" dur="500"/>
                                        <p:tgtEl>
                                          <p:spTgt spid="18"/>
                                        </p:tgtEl>
                                      </p:cBhvr>
                                    </p:animEffect>
                                  </p:childTnLst>
                                </p:cTn>
                              </p:par>
                            </p:childTnLst>
                          </p:cTn>
                        </p:par>
                        <p:par>
                          <p:cTn id="38" fill="hold">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up)">
                                      <p:cBhvr>
                                        <p:cTn id="4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bldLvl="0" animBg="1"/>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7199630" y="3058160"/>
            <a:ext cx="1560195"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sz="4000" b="1" dirty="0">
                <a:solidFill>
                  <a:srgbClr val="124062"/>
                </a:solidFill>
                <a:latin typeface="微软雅黑" panose="020B0503020204020204" charset="-122"/>
                <a:ea typeface="微软雅黑" panose="020B0503020204020204" charset="-122"/>
                <a:sym typeface="Calibri" panose="020F0502020204030204" pitchFamily="34" charset="0"/>
              </a:rPr>
              <a:t>谢谢</a:t>
            </a:r>
            <a:endParaRPr lang="zh-CN"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452245" y="2917190"/>
            <a:ext cx="2352040" cy="1404620"/>
          </a:xfrm>
          <a:prstGeom prst="rect">
            <a:avLst/>
          </a:prstGeom>
        </p:spPr>
        <p:txBody>
          <a:bodyPr wrap="none">
            <a:spAutoFit/>
          </a:bodyPr>
          <a:lstStyle/>
          <a:p>
            <a:pPr algn="ctr"/>
            <a:r>
              <a:rPr sz="4265" b="1" dirty="0">
                <a:solidFill>
                  <a:srgbClr val="124062"/>
                </a:solidFill>
                <a:latin typeface="微软雅黑" panose="020B0503020204020204" charset="-122"/>
                <a:ea typeface="微软雅黑" panose="020B0503020204020204" charset="-122"/>
                <a:sym typeface="Calibri" panose="020F0502020204030204" pitchFamily="34" charset="0"/>
              </a:rPr>
              <a:t>新零售的</a:t>
            </a:r>
            <a:endParaRPr sz="4265" b="1" dirty="0">
              <a:solidFill>
                <a:srgbClr val="124062"/>
              </a:solidFill>
              <a:latin typeface="微软雅黑" panose="020B0503020204020204" charset="-122"/>
              <a:ea typeface="微软雅黑" panose="020B0503020204020204" charset="-122"/>
              <a:sym typeface="Calibri" panose="020F0502020204030204" pitchFamily="34" charset="0"/>
            </a:endParaRPr>
          </a:p>
          <a:p>
            <a:pPr algn="ctr"/>
            <a:r>
              <a:rPr sz="4265" b="1" dirty="0">
                <a:solidFill>
                  <a:srgbClr val="124062"/>
                </a:solidFill>
                <a:latin typeface="微软雅黑" panose="020B0503020204020204" charset="-122"/>
                <a:ea typeface="微软雅黑" panose="020B0503020204020204" charset="-122"/>
                <a:sym typeface="Calibri" panose="020F0502020204030204" pitchFamily="34" charset="0"/>
              </a:rPr>
              <a:t>市场发展</a:t>
            </a:r>
            <a:endParaRPr lang="zh-CN" altLang="en-US" sz="4265" b="1" dirty="0">
              <a:solidFill>
                <a:srgbClr val="124062"/>
              </a:solidFill>
              <a:latin typeface="Arial" panose="020B0604020202020204"/>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968375" y="450850"/>
            <a:ext cx="1398905" cy="74803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altLang="en-US" sz="4265" dirty="0">
                <a:solidFill>
                  <a:srgbClr val="124062"/>
                </a:solidFill>
                <a:latin typeface="微软雅黑" panose="020B0503020204020204" charset="-122"/>
                <a:sym typeface="Calibri" panose="020F0502020204030204" pitchFamily="34" charset="0"/>
              </a:rPr>
              <a:t>目录</a:t>
            </a:r>
            <a:endParaRPr lang="zh-CN" altLang="en-US" sz="4265" dirty="0">
              <a:solidFill>
                <a:srgbClr val="124062"/>
              </a:solidFill>
              <a:latin typeface="微软雅黑" panose="020B0503020204020204" charset="-122"/>
              <a:sym typeface="Calibri" panose="020F0502020204030204" pitchFamily="34" charset="0"/>
            </a:endParaRPr>
          </a:p>
        </p:txBody>
      </p:sp>
      <p:cxnSp>
        <p:nvCxnSpPr>
          <p:cNvPr id="4" name="直接连接符 3"/>
          <p:cNvCxnSpPr/>
          <p:nvPr/>
        </p:nvCxnSpPr>
        <p:spPr>
          <a:xfrm>
            <a:off x="1124695" y="1219345"/>
            <a:ext cx="421359" cy="0"/>
          </a:xfrm>
          <a:prstGeom prst="line">
            <a:avLst/>
          </a:prstGeom>
          <a:ln w="28575">
            <a:solidFill>
              <a:srgbClr val="537285"/>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2521038" y="2001656"/>
            <a:ext cx="624189" cy="736484"/>
            <a:chOff x="2521038" y="2206761"/>
            <a:chExt cx="624189" cy="736484"/>
          </a:xfrm>
        </p:grpSpPr>
        <p:sp>
          <p:nvSpPr>
            <p:cNvPr id="21" name="任意多边形 20"/>
            <p:cNvSpPr/>
            <p:nvPr/>
          </p:nvSpPr>
          <p:spPr>
            <a:xfrm>
              <a:off x="2521038" y="2206761"/>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2" name="矩形 21"/>
            <p:cNvSpPr/>
            <p:nvPr/>
          </p:nvSpPr>
          <p:spPr>
            <a:xfrm>
              <a:off x="2548803" y="2342077"/>
              <a:ext cx="566181" cy="502765"/>
            </a:xfrm>
            <a:prstGeom prst="rect">
              <a:avLst/>
            </a:prstGeom>
          </p:spPr>
          <p:txBody>
            <a:bodyPr wrap="none">
              <a:spAutoFit/>
            </a:bodyPr>
            <a:lstStyle/>
            <a:p>
              <a:pPr algn="ctr"/>
              <a:r>
                <a:rPr lang="en-US" altLang="zh-CN" sz="2665" b="1" dirty="0">
                  <a:solidFill>
                    <a:srgbClr val="124062"/>
                  </a:solidFill>
                  <a:latin typeface="Arial" panose="020B0604020202020204"/>
                  <a:ea typeface="微软雅黑" panose="020B0503020204020204" charset="-122"/>
                  <a:sym typeface="Calibri" panose="020F0502020204030204" pitchFamily="34" charset="0"/>
                </a:rPr>
                <a:t>01</a:t>
              </a:r>
              <a:endParaRPr lang="zh-CN" altLang="en-US" sz="2400" b="1" dirty="0">
                <a:solidFill>
                  <a:srgbClr val="124062"/>
                </a:solidFill>
              </a:endParaRPr>
            </a:p>
          </p:txBody>
        </p:sp>
      </p:grpSp>
      <p:grpSp>
        <p:nvGrpSpPr>
          <p:cNvPr id="5" name="组合 4"/>
          <p:cNvGrpSpPr/>
          <p:nvPr/>
        </p:nvGrpSpPr>
        <p:grpSpPr>
          <a:xfrm>
            <a:off x="2503751" y="5201590"/>
            <a:ext cx="624189" cy="736484"/>
            <a:chOff x="2503751" y="5406695"/>
            <a:chExt cx="624189" cy="736484"/>
          </a:xfrm>
        </p:grpSpPr>
        <p:sp>
          <p:nvSpPr>
            <p:cNvPr id="24" name="任意多边形 23"/>
            <p:cNvSpPr/>
            <p:nvPr/>
          </p:nvSpPr>
          <p:spPr>
            <a:xfrm>
              <a:off x="2503751" y="5406695"/>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5" name="矩形 24"/>
            <p:cNvSpPr/>
            <p:nvPr/>
          </p:nvSpPr>
          <p:spPr>
            <a:xfrm>
              <a:off x="2531516" y="5542011"/>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03</a:t>
              </a:r>
              <a:endParaRPr lang="zh-CN" altLang="en-US" sz="2400" b="1" dirty="0">
                <a:solidFill>
                  <a:srgbClr val="124062"/>
                </a:solidFill>
              </a:endParaRPr>
            </a:p>
          </p:txBody>
        </p:sp>
      </p:grpSp>
      <p:grpSp>
        <p:nvGrpSpPr>
          <p:cNvPr id="3" name="组合 2"/>
          <p:cNvGrpSpPr/>
          <p:nvPr/>
        </p:nvGrpSpPr>
        <p:grpSpPr>
          <a:xfrm>
            <a:off x="2521038" y="3601623"/>
            <a:ext cx="624189" cy="736484"/>
            <a:chOff x="2521038" y="3806728"/>
            <a:chExt cx="624189" cy="736484"/>
          </a:xfrm>
        </p:grpSpPr>
        <p:sp>
          <p:nvSpPr>
            <p:cNvPr id="27" name="任意多边形 26"/>
            <p:cNvSpPr/>
            <p:nvPr/>
          </p:nvSpPr>
          <p:spPr>
            <a:xfrm>
              <a:off x="2521038" y="3806728"/>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矩形 28"/>
            <p:cNvSpPr/>
            <p:nvPr/>
          </p:nvSpPr>
          <p:spPr>
            <a:xfrm>
              <a:off x="2548803" y="3942044"/>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02</a:t>
              </a:r>
              <a:endParaRPr lang="zh-CN" altLang="en-US" sz="2400" b="1" dirty="0">
                <a:solidFill>
                  <a:srgbClr val="124062"/>
                </a:solidFill>
              </a:endParaRPr>
            </a:p>
          </p:txBody>
        </p:sp>
      </p:grpSp>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47" name="TextBox 6"/>
          <p:cNvSpPr txBox="1">
            <a:spLocks noChangeArrowheads="1"/>
          </p:cNvSpPr>
          <p:nvPr/>
        </p:nvSpPr>
        <p:spPr bwMode="auto">
          <a:xfrm>
            <a:off x="3592830" y="2118995"/>
            <a:ext cx="332232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如何做好新零售</a:t>
            </a:r>
            <a:endParaRPr lang="zh-CN" altLang="en-US" sz="2665" dirty="0">
              <a:solidFill>
                <a:srgbClr val="124062"/>
              </a:solidFill>
              <a:latin typeface="微软雅黑" panose="020B0503020204020204" charset="-122"/>
              <a:ea typeface="微软雅黑" panose="020B0503020204020204" charset="-122"/>
            </a:endParaRPr>
          </a:p>
        </p:txBody>
      </p:sp>
      <p:sp>
        <p:nvSpPr>
          <p:cNvPr id="49" name="TextBox 6"/>
          <p:cNvSpPr txBox="1">
            <a:spLocks noChangeArrowheads="1"/>
          </p:cNvSpPr>
          <p:nvPr/>
        </p:nvSpPr>
        <p:spPr bwMode="auto">
          <a:xfrm>
            <a:off x="3592830" y="3719195"/>
            <a:ext cx="572516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“盒马鲜生”阿里新零售的一号样本</a:t>
            </a:r>
            <a:endParaRPr lang="zh-CN" altLang="en-US" sz="2665" dirty="0">
              <a:solidFill>
                <a:srgbClr val="124062"/>
              </a:solidFill>
              <a:latin typeface="微软雅黑" panose="020B0503020204020204" charset="-122"/>
              <a:ea typeface="微软雅黑" panose="020B0503020204020204" charset="-122"/>
            </a:endParaRPr>
          </a:p>
        </p:txBody>
      </p:sp>
      <p:sp>
        <p:nvSpPr>
          <p:cNvPr id="51" name="TextBox 6"/>
          <p:cNvSpPr txBox="1">
            <a:spLocks noChangeArrowheads="1"/>
          </p:cNvSpPr>
          <p:nvPr/>
        </p:nvSpPr>
        <p:spPr bwMode="auto">
          <a:xfrm>
            <a:off x="3592830" y="5318760"/>
            <a:ext cx="507111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市场竞争下的“生鲜”新零售</a:t>
            </a:r>
            <a:endParaRPr lang="zh-CN" altLang="en-US" sz="2665" dirty="0">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500"/>
                                        <p:tgtEl>
                                          <p:spTgt spid="42"/>
                                        </p:tgtEl>
                                      </p:cBhvr>
                                    </p:animEffect>
                                  </p:childTnLst>
                                </p:cTn>
                              </p:par>
                              <p:par>
                                <p:cTn id="16" presetID="22" presetClass="entr" presetSubtype="1"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wipe(up)">
                                      <p:cBhvr>
                                        <p:cTn id="18" dur="500"/>
                                        <p:tgtEl>
                                          <p:spTgt spid="44"/>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up)">
                                      <p:cBhvr>
                                        <p:cTn id="22" dur="500"/>
                                        <p:tgtEl>
                                          <p:spTgt spid="41"/>
                                        </p:tgtEl>
                                      </p:cBhvr>
                                    </p:animEffect>
                                  </p:childTnLst>
                                </p:cTn>
                              </p:par>
                              <p:par>
                                <p:cTn id="23" presetID="22" presetClass="entr" presetSubtype="1"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500"/>
                                        <p:tgtEl>
                                          <p:spTgt spid="43"/>
                                        </p:tgtEl>
                                      </p:cBhvr>
                                    </p:animEffect>
                                  </p:childTnLst>
                                </p:cTn>
                              </p:par>
                            </p:childTnLst>
                          </p:cTn>
                        </p:par>
                        <p:par>
                          <p:cTn id="26" fill="hold">
                            <p:stCondLst>
                              <p:cond delay="2000"/>
                            </p:stCondLst>
                            <p:childTnLst>
                              <p:par>
                                <p:cTn id="27" presetID="25"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32" dur="1000" fill="hold"/>
                                        <p:tgtEl>
                                          <p:spTgt spid="2"/>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childTnLst>
                          </p:cTn>
                        </p:par>
                        <p:par>
                          <p:cTn id="41" fill="hold">
                            <p:stCondLst>
                              <p:cond delay="3500"/>
                            </p:stCondLst>
                            <p:childTnLst>
                              <p:par>
                                <p:cTn id="42" presetID="25" presetClass="entr" presetSubtype="0" fill="hold" nodeType="afterEffect">
                                  <p:stCondLst>
                                    <p:cond delay="250"/>
                                  </p:stCondLst>
                                  <p:childTnLst>
                                    <p:set>
                                      <p:cBhvr>
                                        <p:cTn id="43" dur="1" fill="hold">
                                          <p:stCondLst>
                                            <p:cond delay="0"/>
                                          </p:stCondLst>
                                        </p:cTn>
                                        <p:tgtEl>
                                          <p:spTgt spid="3"/>
                                        </p:tgtEl>
                                        <p:attrNameLst>
                                          <p:attrName>style.visibility</p:attrName>
                                        </p:attrNameLst>
                                      </p:cBhvr>
                                      <p:to>
                                        <p:strVal val="visible"/>
                                      </p:to>
                                    </p:set>
                                    <p:anim calcmode="lin" valueType="num">
                                      <p:cBhvr>
                                        <p:cTn id="44"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47" dur="1000" fill="hold"/>
                                        <p:tgtEl>
                                          <p:spTgt spid="3"/>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3"/>
                                        </p:tgtEl>
                                      </p:cBhvr>
                                    </p:animEffect>
                                  </p:childTnLst>
                                </p:cTn>
                              </p:par>
                            </p:childTnLst>
                          </p:cTn>
                        </p:par>
                        <p:par>
                          <p:cTn id="52" fill="hold">
                            <p:stCondLst>
                              <p:cond delay="4750"/>
                            </p:stCondLst>
                            <p:childTnLst>
                              <p:par>
                                <p:cTn id="53" presetID="10" presetClass="entr" presetSubtype="0"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fade">
                                      <p:cBhvr>
                                        <p:cTn id="55" dur="500"/>
                                        <p:tgtEl>
                                          <p:spTgt spid="49"/>
                                        </p:tgtEl>
                                      </p:cBhvr>
                                    </p:animEffect>
                                  </p:childTnLst>
                                </p:cTn>
                              </p:par>
                            </p:childTnLst>
                          </p:cTn>
                        </p:par>
                        <p:par>
                          <p:cTn id="56" fill="hold">
                            <p:stCondLst>
                              <p:cond delay="5250"/>
                            </p:stCondLst>
                            <p:childTnLst>
                              <p:par>
                                <p:cTn id="57" presetID="25" presetClass="entr" presetSubtype="0" fill="hold" nodeType="afterEffect">
                                  <p:stCondLst>
                                    <p:cond delay="500"/>
                                  </p:stCondLst>
                                  <p:childTnLst>
                                    <p:set>
                                      <p:cBhvr>
                                        <p:cTn id="58" dur="1" fill="hold">
                                          <p:stCondLst>
                                            <p:cond delay="0"/>
                                          </p:stCondLst>
                                        </p:cTn>
                                        <p:tgtEl>
                                          <p:spTgt spid="5"/>
                                        </p:tgtEl>
                                        <p:attrNameLst>
                                          <p:attrName>style.visibility</p:attrName>
                                        </p:attrNameLst>
                                      </p:cBhvr>
                                      <p:to>
                                        <p:strVal val="visible"/>
                                      </p:to>
                                    </p:set>
                                    <p:anim calcmode="lin" valueType="num">
                                      <p:cBhvr>
                                        <p:cTn id="59"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62" dur="1000" fill="hold"/>
                                        <p:tgtEl>
                                          <p:spTgt spid="5"/>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5"/>
                                        </p:tgtEl>
                                      </p:cBhvr>
                                    </p:animEffect>
                                  </p:childTnLst>
                                </p:cTn>
                              </p:par>
                            </p:childTnLst>
                          </p:cTn>
                        </p:par>
                        <p:par>
                          <p:cTn id="67" fill="hold">
                            <p:stCondLst>
                              <p:cond delay="6750"/>
                            </p:stCondLst>
                            <p:childTnLst>
                              <p:par>
                                <p:cTn id="68" presetID="10" presetClass="entr" presetSubtype="0" fill="hold" grpId="0" nodeType="after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fade">
                                      <p:cBhvr>
                                        <p:cTn id="7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7" grpId="0"/>
      <p:bldP spid="49" grpId="0"/>
      <p:bldP spid="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144041"/>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2786330" y="2040521"/>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圆角矩形 27"/>
          <p:cNvSpPr/>
          <p:nvPr/>
        </p:nvSpPr>
        <p:spPr>
          <a:xfrm rot="2700000">
            <a:off x="2259683" y="2040522"/>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9" name="组合 18"/>
          <p:cNvGrpSpPr/>
          <p:nvPr/>
        </p:nvGrpSpPr>
        <p:grpSpPr>
          <a:xfrm>
            <a:off x="2522855" y="2040255"/>
            <a:ext cx="897890" cy="897890"/>
            <a:chOff x="3973" y="3213"/>
            <a:chExt cx="1414" cy="1414"/>
          </a:xfrm>
        </p:grpSpPr>
        <p:sp>
          <p:nvSpPr>
            <p:cNvPr id="7" name="圆角矩形 6"/>
            <p:cNvSpPr/>
            <p:nvPr/>
          </p:nvSpPr>
          <p:spPr>
            <a:xfrm rot="2700000">
              <a:off x="3973" y="3213"/>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3411"/>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重点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9" name="直接连接符 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225003"/>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文本框 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8595" y="2021495"/>
            <a:ext cx="4094480" cy="937260"/>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熟悉新零售的市场发展</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初步具备分析新零售案例的思维</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p:txBody>
      </p:sp>
      <p:cxnSp>
        <p:nvCxnSpPr>
          <p:cNvPr id="11" name="直接连接符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329076"/>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圆角矩形 11"/>
          <p:cNvSpPr/>
          <p:nvPr/>
        </p:nvSpPr>
        <p:spPr>
          <a:xfrm rot="2700000">
            <a:off x="2786330" y="422555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rot="2700000">
            <a:off x="2259683" y="422555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0" name="组合 19"/>
          <p:cNvGrpSpPr/>
          <p:nvPr/>
        </p:nvGrpSpPr>
        <p:grpSpPr>
          <a:xfrm>
            <a:off x="2522855" y="4225290"/>
            <a:ext cx="897890" cy="897890"/>
            <a:chOff x="3973" y="6654"/>
            <a:chExt cx="1414" cy="1414"/>
          </a:xfrm>
        </p:grpSpPr>
        <p:sp>
          <p:nvSpPr>
            <p:cNvPr id="14" name="圆角矩形 13"/>
            <p:cNvSpPr/>
            <p:nvPr/>
          </p:nvSpPr>
          <p:spPr>
            <a:xfrm rot="2700000">
              <a:off x="3973" y="6654"/>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6852"/>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难点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17" name="直接连接符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410038"/>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文本框 1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8595" y="4351310"/>
            <a:ext cx="4094480" cy="514350"/>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rPr>
              <a:t>初步具备分析新零售案例的思维</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par>
                                <p:cTn id="8" presetID="22" presetClass="entr" presetSubtype="1"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up)">
                                      <p:cBhvr>
                                        <p:cTn id="10" dur="500"/>
                                        <p:tgtEl>
                                          <p:spTgt spid="4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wipe(up)">
                                      <p:cBhvr>
                                        <p:cTn id="14" dur="500"/>
                                        <p:tgtEl>
                                          <p:spTgt spid="41"/>
                                        </p:tgtEl>
                                      </p:cBhvr>
                                    </p:animEffect>
                                  </p:childTnLst>
                                </p:cTn>
                              </p:par>
                              <p:par>
                                <p:cTn id="15" presetID="22" presetClass="entr" presetSubtype="1" fill="hold"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up)">
                                      <p:cBhvr>
                                        <p:cTn id="17" dur="500"/>
                                        <p:tgtEl>
                                          <p:spTgt spid="43"/>
                                        </p:tgtEl>
                                      </p:cBhvr>
                                    </p:animEffect>
                                  </p:childTnLst>
                                </p:cTn>
                              </p:par>
                            </p:childTnLst>
                          </p:cTn>
                        </p:par>
                        <p:par>
                          <p:cTn id="18" fill="hold">
                            <p:stCondLst>
                              <p:cond delay="1000"/>
                            </p:stCondLst>
                            <p:childTnLst>
                              <p:par>
                                <p:cTn id="19" presetID="2" presetClass="entr" presetSubtype="8" fill="hold" grpId="1"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1"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par>
                                <p:cTn id="37" presetID="22" presetClass="entr" presetSubtype="8"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par>
                          <p:cTn id="43" fill="hold">
                            <p:stCondLst>
                              <p:cond delay="3000"/>
                            </p:stCondLst>
                            <p:childTnLst>
                              <p:par>
                                <p:cTn id="44" presetID="2" presetClass="entr" presetSubtype="8"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0-#ppt_w/2"/>
                                          </p:val>
                                        </p:tav>
                                        <p:tav tm="100000">
                                          <p:val>
                                            <p:strVal val="#ppt_x"/>
                                          </p:val>
                                        </p:tav>
                                      </p:tavLst>
                                    </p:anim>
                                    <p:anim calcmode="lin" valueType="num">
                                      <p:cBhvr additive="base">
                                        <p:cTn id="47" dur="5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3500"/>
                            </p:stCondLst>
                            <p:childTnLst>
                              <p:par>
                                <p:cTn id="49" presetID="2" presetClass="entr" presetSubtype="8"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2" presetClass="entr" presetSubtype="8"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0-#ppt_w/2"/>
                                          </p:val>
                                        </p:tav>
                                        <p:tav tm="100000">
                                          <p:val>
                                            <p:strVal val="#ppt_x"/>
                                          </p:val>
                                        </p:tav>
                                      </p:tavLst>
                                    </p:anim>
                                    <p:anim calcmode="lin" valueType="num">
                                      <p:cBhvr additive="base">
                                        <p:cTn id="57" dur="500" fill="hold"/>
                                        <p:tgtEl>
                                          <p:spTgt spid="20"/>
                                        </p:tgtEl>
                                        <p:attrNameLst>
                                          <p:attrName>ppt_y</p:attrName>
                                        </p:attrNameLst>
                                      </p:cBhvr>
                                      <p:tavLst>
                                        <p:tav tm="0">
                                          <p:val>
                                            <p:strVal val="#ppt_y"/>
                                          </p:val>
                                        </p:tav>
                                        <p:tav tm="100000">
                                          <p:val>
                                            <p:strVal val="#ppt_y"/>
                                          </p:val>
                                        </p:tav>
                                      </p:tavLst>
                                    </p:anim>
                                  </p:childTnLst>
                                </p:cTn>
                              </p:par>
                            </p:childTnLst>
                          </p:cTn>
                        </p:par>
                        <p:par>
                          <p:cTn id="58" fill="hold">
                            <p:stCondLst>
                              <p:cond delay="4500"/>
                            </p:stCondLst>
                            <p:childTnLst>
                              <p:par>
                                <p:cTn id="59" presetID="22" presetClass="entr" presetSubtype="8"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par>
                                <p:cTn id="62" presetID="22" presetClass="entr" presetSubtype="8" fill="hold"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8" grpId="0" animBg="1"/>
      <p:bldP spid="6" grpId="1" animBg="1"/>
      <p:bldP spid="28" grpId="1" animBg="1"/>
      <p:bldP spid="10" grpId="0"/>
      <p:bldP spid="12" grpId="0" animBg="1"/>
      <p:bldP spid="13"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8116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3730644" y="3966143"/>
            <a:ext cx="44500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如何做好新零售</a:t>
            </a:r>
            <a:endParaRPr lang="zh-CN" altLang="en-US" sz="4800" b="1"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8531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6337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01</a:t>
            </a:r>
            <a:endParaRPr lang="en-US" altLang="zh-CN" sz="5400" b="1">
              <a:solidFill>
                <a:srgbClr val="124062"/>
              </a:solidFill>
              <a:latin typeface="微软雅黑" panose="020B0503020204020204" charset="-122"/>
              <a:ea typeface="微软雅黑" panose="020B0503020204020204" charset="-122"/>
            </a:endParaRPr>
          </a:p>
        </p:txBody>
      </p:sp>
      <p:grpSp>
        <p:nvGrpSpPr>
          <p:cNvPr id="5" name="组合 4"/>
          <p:cNvGrpSpPr/>
          <p:nvPr/>
        </p:nvGrpSpPr>
        <p:grpSpPr>
          <a:xfrm>
            <a:off x="4427291" y="5073046"/>
            <a:ext cx="3533140" cy="741260"/>
            <a:chOff x="5940680" y="3199847"/>
            <a:chExt cx="3533140" cy="741260"/>
          </a:xfrm>
        </p:grpSpPr>
        <p:sp>
          <p:nvSpPr>
            <p:cNvPr id="6" name="文本框 9"/>
            <p:cNvSpPr txBox="1"/>
            <p:nvPr/>
          </p:nvSpPr>
          <p:spPr>
            <a:xfrm>
              <a:off x="5940680" y="3199847"/>
              <a:ext cx="3533140"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做好新零售需解决的问题</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6" name="文本框 9"/>
            <p:cNvSpPr txBox="1"/>
            <p:nvPr/>
          </p:nvSpPr>
          <p:spPr>
            <a:xfrm>
              <a:off x="5940680" y="363376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做好新零售的方法</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par>
                                <p:cTn id="30" presetID="22" presetClass="entr" presetSubtype="1" fill="hold" nodeType="withEffect">
                                  <p:stCondLst>
                                    <p:cond delay="125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942635" cy="977766"/>
            <a:chOff x="534" y="340"/>
            <a:chExt cx="11339"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78"/>
              <a:ext cx="11339"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206"/>
              <a:ext cx="11339"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6363"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如何做好新零售</a:t>
              </a:r>
              <a:endParaRPr lang="zh-CN" altLang="en-US" sz="3200" b="1"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sp>
        <p:nvSpPr>
          <p:cNvPr id="20486" name="TextBox 5"/>
          <p:cNvSpPr txBox="1"/>
          <p:nvPr/>
        </p:nvSpPr>
        <p:spPr>
          <a:xfrm>
            <a:off x="5935345" y="1576070"/>
            <a:ext cx="3587750" cy="744855"/>
          </a:xfrm>
          <a:prstGeom prst="rect">
            <a:avLst/>
          </a:prstGeom>
          <a:noFill/>
          <a:ln w="9525">
            <a:noFill/>
          </a:ln>
        </p:spPr>
        <p:txBody>
          <a:bodyPr wrap="square">
            <a:spAutoFit/>
          </a:bodyPr>
          <a:p>
            <a:pPr lvl="0" eaLnBrk="1" hangingPunct="1">
              <a:lnSpc>
                <a:spcPct val="125000"/>
              </a:lnSpc>
              <a:spcBef>
                <a:spcPts val="0"/>
              </a:spcBef>
              <a:spcAft>
                <a:spcPts val="0"/>
              </a:spcAft>
            </a:pPr>
            <a:r>
              <a:rPr lang="zh-CN" altLang="en-US" b="1" dirty="0">
                <a:solidFill>
                  <a:srgbClr val="124062"/>
                </a:solidFill>
                <a:latin typeface="微软雅黑" panose="020B0503020204020204" charset="-122"/>
                <a:ea typeface="微软雅黑" panose="020B0503020204020204" charset="-122"/>
              </a:rPr>
              <a:t>电商的短板——用户体验不佳：</a:t>
            </a:r>
            <a:endParaRPr lang="zh-CN" altLang="en-US" b="1" dirty="0">
              <a:solidFill>
                <a:srgbClr val="124062"/>
              </a:solidFill>
              <a:latin typeface="微软雅黑" panose="020B0503020204020204" charset="-122"/>
              <a:ea typeface="微软雅黑" panose="020B0503020204020204" charset="-122"/>
            </a:endParaRPr>
          </a:p>
          <a:p>
            <a:pPr lvl="0" eaLnBrk="1" hangingPunct="1">
              <a:lnSpc>
                <a:spcPct val="125000"/>
              </a:lnSpc>
              <a:spcBef>
                <a:spcPts val="0"/>
              </a:spcBef>
              <a:spcAft>
                <a:spcPts val="0"/>
              </a:spcAft>
            </a:pPr>
            <a:r>
              <a:rPr lang="zh-CN" altLang="en-US" sz="1600" dirty="0">
                <a:solidFill>
                  <a:schemeClr val="tx1"/>
                </a:solidFill>
                <a:latin typeface="微软雅黑" panose="020B0503020204020204" charset="-122"/>
                <a:ea typeface="微软雅黑" panose="020B0503020204020204" charset="-122"/>
              </a:rPr>
              <a:t>服装退货率达20%到25%</a:t>
            </a:r>
            <a:endParaRPr lang="zh-CN" altLang="en-US" sz="1600" dirty="0">
              <a:solidFill>
                <a:schemeClr val="tx1"/>
              </a:solidFill>
              <a:latin typeface="微软雅黑" panose="020B0503020204020204" charset="-122"/>
              <a:ea typeface="微软雅黑" panose="020B0503020204020204" charset="-122"/>
            </a:endParaRPr>
          </a:p>
        </p:txBody>
      </p:sp>
      <p:sp>
        <p:nvSpPr>
          <p:cNvPr id="20487" name="Freeform 14"/>
          <p:cNvSpPr/>
          <p:nvPr/>
        </p:nvSpPr>
        <p:spPr>
          <a:xfrm>
            <a:off x="4587558" y="1576070"/>
            <a:ext cx="1112837" cy="1111250"/>
          </a:xfrm>
          <a:custGeom>
            <a:avLst/>
            <a:gdLst/>
            <a:ahLst/>
            <a:cxnLst>
              <a:cxn ang="0">
                <a:pos x="1112120" y="562757"/>
              </a:cxn>
              <a:cxn ang="0">
                <a:pos x="556232" y="1111394"/>
              </a:cxn>
              <a:cxn ang="0">
                <a:pos x="0" y="555525"/>
              </a:cxn>
              <a:cxn ang="0">
                <a:pos x="548995" y="0"/>
              </a:cxn>
              <a:cxn ang="0">
                <a:pos x="548995" y="0"/>
              </a:cxn>
              <a:cxn ang="0">
                <a:pos x="556232" y="0"/>
              </a:cxn>
              <a:cxn ang="0">
                <a:pos x="1112120" y="0"/>
              </a:cxn>
              <a:cxn ang="0">
                <a:pos x="1112120" y="555525"/>
              </a:cxn>
              <a:cxn ang="0">
                <a:pos x="1112120" y="562757"/>
              </a:cxn>
            </a:cxnLst>
            <a:pathLst>
              <a:path w="3227" h="3227">
                <a:moveTo>
                  <a:pt x="3227" y="1634"/>
                </a:moveTo>
                <a:cubicBezTo>
                  <a:pt x="3216" y="2515"/>
                  <a:pt x="2498" y="3227"/>
                  <a:pt x="1614" y="3227"/>
                </a:cubicBezTo>
                <a:cubicBezTo>
                  <a:pt x="723" y="3227"/>
                  <a:pt x="0" y="2504"/>
                  <a:pt x="0" y="1613"/>
                </a:cubicBezTo>
                <a:cubicBezTo>
                  <a:pt x="0" y="729"/>
                  <a:pt x="712" y="11"/>
                  <a:pt x="1593" y="0"/>
                </a:cubicBezTo>
                <a:lnTo>
                  <a:pt x="1593" y="0"/>
                </a:lnTo>
                <a:lnTo>
                  <a:pt x="1614" y="0"/>
                </a:lnTo>
                <a:lnTo>
                  <a:pt x="3227" y="0"/>
                </a:lnTo>
                <a:lnTo>
                  <a:pt x="3227" y="1613"/>
                </a:lnTo>
                <a:lnTo>
                  <a:pt x="3227" y="1634"/>
                </a:lnTo>
                <a:close/>
              </a:path>
            </a:pathLst>
          </a:custGeom>
          <a:solidFill>
            <a:srgbClr val="124062"/>
          </a:solidFill>
          <a:ln w="9525">
            <a:noFill/>
          </a:ln>
        </p:spPr>
        <p:txBody>
          <a:bodyPr/>
          <a:p>
            <a:endParaRPr lang="zh-CN" altLang="en-US"/>
          </a:p>
        </p:txBody>
      </p:sp>
      <p:sp>
        <p:nvSpPr>
          <p:cNvPr id="20488" name="TextBox 7"/>
          <p:cNvSpPr txBox="1"/>
          <p:nvPr/>
        </p:nvSpPr>
        <p:spPr>
          <a:xfrm>
            <a:off x="4599940" y="1863408"/>
            <a:ext cx="1100138" cy="398780"/>
          </a:xfrm>
          <a:prstGeom prst="rect">
            <a:avLst/>
          </a:prstGeom>
          <a:noFill/>
          <a:ln w="9525">
            <a:noFill/>
          </a:ln>
        </p:spPr>
        <p:txBody>
          <a:bodyPr>
            <a:spAutoFit/>
          </a:bodyPr>
          <a:p>
            <a:pPr lvl="0" algn="ctr" eaLnBrk="1" hangingPunct="1"/>
            <a:r>
              <a:rPr lang="zh-CN" altLang="en-US" sz="2000" b="1" dirty="0">
                <a:solidFill>
                  <a:schemeClr val="bg1"/>
                </a:solidFill>
                <a:latin typeface="微软雅黑" panose="020B0503020204020204" charset="-122"/>
                <a:ea typeface="微软雅黑" panose="020B0503020204020204" charset="-122"/>
              </a:rPr>
              <a:t>问题一</a:t>
            </a:r>
            <a:endParaRPr lang="zh-CN" altLang="en-US" sz="2000" b="1" dirty="0">
              <a:solidFill>
                <a:schemeClr val="bg1"/>
              </a:solidFill>
              <a:latin typeface="微软雅黑" panose="020B0503020204020204" charset="-122"/>
              <a:ea typeface="微软雅黑" panose="020B0503020204020204" charset="-122"/>
            </a:endParaRPr>
          </a:p>
        </p:txBody>
      </p:sp>
      <p:sp>
        <p:nvSpPr>
          <p:cNvPr id="20489" name="TextBox 8"/>
          <p:cNvSpPr txBox="1"/>
          <p:nvPr/>
        </p:nvSpPr>
        <p:spPr>
          <a:xfrm>
            <a:off x="5935345" y="3392170"/>
            <a:ext cx="4344035" cy="744855"/>
          </a:xfrm>
          <a:prstGeom prst="rect">
            <a:avLst/>
          </a:prstGeom>
          <a:noFill/>
          <a:ln w="9525">
            <a:noFill/>
          </a:ln>
        </p:spPr>
        <p:txBody>
          <a:bodyPr wrap="square">
            <a:spAutoFit/>
          </a:bodyPr>
          <a:p>
            <a:pPr lvl="0" eaLnBrk="1" hangingPunct="1">
              <a:lnSpc>
                <a:spcPct val="125000"/>
              </a:lnSpc>
              <a:spcBef>
                <a:spcPts val="0"/>
              </a:spcBef>
              <a:spcAft>
                <a:spcPts val="0"/>
              </a:spcAft>
            </a:pPr>
            <a:r>
              <a:rPr lang="zh-CN" altLang="en-US" b="1" dirty="0">
                <a:solidFill>
                  <a:srgbClr val="124062"/>
                </a:solidFill>
                <a:latin typeface="微软雅黑" panose="020B0503020204020204" charset="-122"/>
                <a:ea typeface="微软雅黑" panose="020B0503020204020204" charset="-122"/>
              </a:rPr>
              <a:t>电商的短板——获客成本逐年递增：</a:t>
            </a:r>
            <a:endParaRPr lang="zh-CN" altLang="en-US" b="1" dirty="0">
              <a:solidFill>
                <a:srgbClr val="124062"/>
              </a:solidFill>
              <a:latin typeface="微软雅黑" panose="020B0503020204020204" charset="-122"/>
              <a:ea typeface="微软雅黑" panose="020B0503020204020204" charset="-122"/>
            </a:endParaRPr>
          </a:p>
          <a:p>
            <a:pPr lvl="0" eaLnBrk="1" hangingPunct="1">
              <a:lnSpc>
                <a:spcPct val="125000"/>
              </a:lnSpc>
              <a:spcBef>
                <a:spcPts val="0"/>
              </a:spcBef>
              <a:spcAft>
                <a:spcPts val="0"/>
              </a:spcAft>
            </a:pPr>
            <a:r>
              <a:rPr lang="zh-CN" altLang="en-US" sz="1600" dirty="0">
                <a:solidFill>
                  <a:schemeClr val="tx1"/>
                </a:solidFill>
                <a:latin typeface="微软雅黑" panose="020B0503020204020204" charset="-122"/>
                <a:ea typeface="微软雅黑" panose="020B0503020204020204" charset="-122"/>
              </a:rPr>
              <a:t>电商营销占营业额的比例基本都在10%以上</a:t>
            </a:r>
            <a:endParaRPr lang="zh-CN" altLang="en-US" sz="1600" dirty="0">
              <a:solidFill>
                <a:schemeClr val="tx1"/>
              </a:solidFill>
              <a:latin typeface="微软雅黑" panose="020B0503020204020204" charset="-122"/>
              <a:ea typeface="微软雅黑" panose="020B0503020204020204" charset="-122"/>
            </a:endParaRPr>
          </a:p>
        </p:txBody>
      </p:sp>
      <p:sp>
        <p:nvSpPr>
          <p:cNvPr id="20490" name="Freeform 14"/>
          <p:cNvSpPr/>
          <p:nvPr/>
        </p:nvSpPr>
        <p:spPr>
          <a:xfrm>
            <a:off x="4587558" y="3392170"/>
            <a:ext cx="1112837" cy="1111250"/>
          </a:xfrm>
          <a:custGeom>
            <a:avLst/>
            <a:gdLst/>
            <a:ahLst/>
            <a:cxnLst>
              <a:cxn ang="0">
                <a:pos x="1112120" y="562757"/>
              </a:cxn>
              <a:cxn ang="0">
                <a:pos x="556232" y="1111394"/>
              </a:cxn>
              <a:cxn ang="0">
                <a:pos x="0" y="555525"/>
              </a:cxn>
              <a:cxn ang="0">
                <a:pos x="548995" y="0"/>
              </a:cxn>
              <a:cxn ang="0">
                <a:pos x="548995" y="0"/>
              </a:cxn>
              <a:cxn ang="0">
                <a:pos x="556232" y="0"/>
              </a:cxn>
              <a:cxn ang="0">
                <a:pos x="1112120" y="0"/>
              </a:cxn>
              <a:cxn ang="0">
                <a:pos x="1112120" y="555525"/>
              </a:cxn>
              <a:cxn ang="0">
                <a:pos x="1112120" y="562757"/>
              </a:cxn>
            </a:cxnLst>
            <a:pathLst>
              <a:path w="3227" h="3227">
                <a:moveTo>
                  <a:pt x="3227" y="1634"/>
                </a:moveTo>
                <a:cubicBezTo>
                  <a:pt x="3216" y="2515"/>
                  <a:pt x="2498" y="3227"/>
                  <a:pt x="1614" y="3227"/>
                </a:cubicBezTo>
                <a:cubicBezTo>
                  <a:pt x="723" y="3227"/>
                  <a:pt x="0" y="2504"/>
                  <a:pt x="0" y="1613"/>
                </a:cubicBezTo>
                <a:cubicBezTo>
                  <a:pt x="0" y="729"/>
                  <a:pt x="712" y="11"/>
                  <a:pt x="1593" y="0"/>
                </a:cubicBezTo>
                <a:lnTo>
                  <a:pt x="1593" y="0"/>
                </a:lnTo>
                <a:lnTo>
                  <a:pt x="1614" y="0"/>
                </a:lnTo>
                <a:lnTo>
                  <a:pt x="3227" y="0"/>
                </a:lnTo>
                <a:lnTo>
                  <a:pt x="3227" y="1613"/>
                </a:lnTo>
                <a:lnTo>
                  <a:pt x="3227" y="1634"/>
                </a:lnTo>
                <a:close/>
              </a:path>
            </a:pathLst>
          </a:custGeom>
          <a:solidFill>
            <a:srgbClr val="537285"/>
          </a:solidFill>
          <a:ln w="9525">
            <a:noFill/>
          </a:ln>
        </p:spPr>
        <p:txBody>
          <a:bodyPr/>
          <a:p>
            <a:endParaRPr lang="zh-CN" altLang="en-US"/>
          </a:p>
        </p:txBody>
      </p:sp>
      <p:sp>
        <p:nvSpPr>
          <p:cNvPr id="20491" name="TextBox 10"/>
          <p:cNvSpPr txBox="1"/>
          <p:nvPr/>
        </p:nvSpPr>
        <p:spPr>
          <a:xfrm>
            <a:off x="4599940" y="3716020"/>
            <a:ext cx="1100138" cy="398780"/>
          </a:xfrm>
          <a:prstGeom prst="rect">
            <a:avLst/>
          </a:prstGeom>
          <a:noFill/>
          <a:ln w="9525">
            <a:noFill/>
          </a:ln>
        </p:spPr>
        <p:txBody>
          <a:bodyPr>
            <a:spAutoFit/>
          </a:bodyPr>
          <a:p>
            <a:pPr lvl="0" algn="ctr" eaLnBrk="1" hangingPunct="1"/>
            <a:r>
              <a:rPr lang="zh-CN" altLang="en-US" sz="2000" b="1" dirty="0">
                <a:solidFill>
                  <a:schemeClr val="bg1"/>
                </a:solidFill>
                <a:latin typeface="微软雅黑" panose="020B0503020204020204" charset="-122"/>
                <a:ea typeface="微软雅黑" panose="020B0503020204020204" charset="-122"/>
              </a:rPr>
              <a:t>问题二</a:t>
            </a:r>
            <a:endParaRPr lang="zh-CN" altLang="en-US" sz="2000" b="1" dirty="0">
              <a:solidFill>
                <a:schemeClr val="bg1"/>
              </a:solidFill>
              <a:latin typeface="微软雅黑" panose="020B0503020204020204" charset="-122"/>
              <a:ea typeface="微软雅黑" panose="020B0503020204020204" charset="-122"/>
            </a:endParaRPr>
          </a:p>
        </p:txBody>
      </p:sp>
      <p:sp>
        <p:nvSpPr>
          <p:cNvPr id="20492" name="TextBox 11"/>
          <p:cNvSpPr txBox="1"/>
          <p:nvPr/>
        </p:nvSpPr>
        <p:spPr>
          <a:xfrm>
            <a:off x="5935345" y="5122545"/>
            <a:ext cx="5700713" cy="744855"/>
          </a:xfrm>
          <a:prstGeom prst="rect">
            <a:avLst/>
          </a:prstGeom>
          <a:noFill/>
          <a:ln w="9525">
            <a:noFill/>
          </a:ln>
        </p:spPr>
        <p:txBody>
          <a:bodyPr>
            <a:spAutoFit/>
          </a:bodyPr>
          <a:p>
            <a:pPr lvl="0" eaLnBrk="1" hangingPunct="1">
              <a:lnSpc>
                <a:spcPct val="125000"/>
              </a:lnSpc>
              <a:spcBef>
                <a:spcPts val="0"/>
              </a:spcBef>
              <a:spcAft>
                <a:spcPts val="0"/>
              </a:spcAft>
            </a:pPr>
            <a:r>
              <a:rPr lang="zh-CN" altLang="en-US" b="1" dirty="0">
                <a:solidFill>
                  <a:srgbClr val="124062"/>
                </a:solidFill>
                <a:latin typeface="微软雅黑" panose="020B0503020204020204" charset="-122"/>
                <a:ea typeface="微软雅黑" panose="020B0503020204020204" charset="-122"/>
              </a:rPr>
              <a:t>电商的短板——物流成本居高不下：</a:t>
            </a:r>
            <a:endParaRPr lang="zh-CN" altLang="en-US" b="1" dirty="0">
              <a:solidFill>
                <a:srgbClr val="124062"/>
              </a:solidFill>
              <a:latin typeface="微软雅黑" panose="020B0503020204020204" charset="-122"/>
              <a:ea typeface="微软雅黑" panose="020B0503020204020204" charset="-122"/>
            </a:endParaRPr>
          </a:p>
          <a:p>
            <a:pPr lvl="0" eaLnBrk="1" hangingPunct="1">
              <a:lnSpc>
                <a:spcPct val="125000"/>
              </a:lnSpc>
              <a:spcBef>
                <a:spcPts val="0"/>
              </a:spcBef>
              <a:spcAft>
                <a:spcPts val="0"/>
              </a:spcAft>
            </a:pPr>
            <a:r>
              <a:rPr lang="zh-CN" altLang="en-US" sz="1600" dirty="0">
                <a:solidFill>
                  <a:schemeClr val="tx1"/>
                </a:solidFill>
                <a:latin typeface="微软雅黑" panose="020B0503020204020204" charset="-122"/>
                <a:ea typeface="微软雅黑" panose="020B0503020204020204" charset="-122"/>
              </a:rPr>
              <a:t>B2C的物流比B2B的物流平均也要高出额外的10%的成本</a:t>
            </a:r>
            <a:endParaRPr lang="zh-CN" altLang="en-US" sz="1600" dirty="0">
              <a:solidFill>
                <a:schemeClr val="tx1"/>
              </a:solidFill>
              <a:latin typeface="微软雅黑" panose="020B0503020204020204" charset="-122"/>
              <a:ea typeface="微软雅黑" panose="020B0503020204020204" charset="-122"/>
            </a:endParaRPr>
          </a:p>
        </p:txBody>
      </p:sp>
      <p:sp>
        <p:nvSpPr>
          <p:cNvPr id="20493" name="Freeform 14"/>
          <p:cNvSpPr/>
          <p:nvPr/>
        </p:nvSpPr>
        <p:spPr>
          <a:xfrm>
            <a:off x="4587558" y="5122545"/>
            <a:ext cx="1112837" cy="1111250"/>
          </a:xfrm>
          <a:custGeom>
            <a:avLst/>
            <a:gdLst/>
            <a:ahLst/>
            <a:cxnLst>
              <a:cxn ang="0">
                <a:pos x="1112120" y="562757"/>
              </a:cxn>
              <a:cxn ang="0">
                <a:pos x="556232" y="1111394"/>
              </a:cxn>
              <a:cxn ang="0">
                <a:pos x="0" y="555525"/>
              </a:cxn>
              <a:cxn ang="0">
                <a:pos x="548995" y="0"/>
              </a:cxn>
              <a:cxn ang="0">
                <a:pos x="548995" y="0"/>
              </a:cxn>
              <a:cxn ang="0">
                <a:pos x="556232" y="0"/>
              </a:cxn>
              <a:cxn ang="0">
                <a:pos x="1112120" y="0"/>
              </a:cxn>
              <a:cxn ang="0">
                <a:pos x="1112120" y="555525"/>
              </a:cxn>
              <a:cxn ang="0">
                <a:pos x="1112120" y="562757"/>
              </a:cxn>
            </a:cxnLst>
            <a:pathLst>
              <a:path w="3227" h="3227">
                <a:moveTo>
                  <a:pt x="3227" y="1634"/>
                </a:moveTo>
                <a:cubicBezTo>
                  <a:pt x="3216" y="2515"/>
                  <a:pt x="2498" y="3227"/>
                  <a:pt x="1614" y="3227"/>
                </a:cubicBezTo>
                <a:cubicBezTo>
                  <a:pt x="723" y="3227"/>
                  <a:pt x="0" y="2504"/>
                  <a:pt x="0" y="1613"/>
                </a:cubicBezTo>
                <a:cubicBezTo>
                  <a:pt x="0" y="729"/>
                  <a:pt x="712" y="11"/>
                  <a:pt x="1593" y="0"/>
                </a:cubicBezTo>
                <a:lnTo>
                  <a:pt x="1593" y="0"/>
                </a:lnTo>
                <a:lnTo>
                  <a:pt x="1614" y="0"/>
                </a:lnTo>
                <a:lnTo>
                  <a:pt x="3227" y="0"/>
                </a:lnTo>
                <a:lnTo>
                  <a:pt x="3227" y="1613"/>
                </a:lnTo>
                <a:lnTo>
                  <a:pt x="3227" y="1634"/>
                </a:lnTo>
                <a:close/>
              </a:path>
            </a:pathLst>
          </a:custGeom>
          <a:solidFill>
            <a:srgbClr val="124062"/>
          </a:solidFill>
          <a:ln w="9525">
            <a:noFill/>
          </a:ln>
        </p:spPr>
        <p:txBody>
          <a:bodyPr/>
          <a:p>
            <a:endParaRPr lang="zh-CN" altLang="en-US"/>
          </a:p>
        </p:txBody>
      </p:sp>
      <p:sp>
        <p:nvSpPr>
          <p:cNvPr id="20494" name="TextBox 13"/>
          <p:cNvSpPr txBox="1"/>
          <p:nvPr/>
        </p:nvSpPr>
        <p:spPr>
          <a:xfrm>
            <a:off x="4610735" y="5467985"/>
            <a:ext cx="1100138" cy="398780"/>
          </a:xfrm>
          <a:prstGeom prst="rect">
            <a:avLst/>
          </a:prstGeom>
          <a:noFill/>
          <a:ln w="9525">
            <a:noFill/>
          </a:ln>
        </p:spPr>
        <p:txBody>
          <a:bodyPr>
            <a:spAutoFit/>
          </a:bodyPr>
          <a:p>
            <a:pPr lvl="0" algn="ctr" eaLnBrk="1" hangingPunct="1"/>
            <a:r>
              <a:rPr lang="zh-CN" altLang="en-US" sz="2000" b="1" dirty="0">
                <a:solidFill>
                  <a:schemeClr val="bg1"/>
                </a:solidFill>
                <a:latin typeface="微软雅黑" panose="020B0503020204020204" charset="-122"/>
                <a:ea typeface="微软雅黑" panose="020B0503020204020204" charset="-122"/>
              </a:rPr>
              <a:t>问题三</a:t>
            </a:r>
            <a:endParaRPr lang="zh-CN" altLang="en-US" sz="2000" b="1" dirty="0">
              <a:solidFill>
                <a:schemeClr val="bg1"/>
              </a:solidFill>
              <a:latin typeface="微软雅黑" panose="020B0503020204020204" charset="-122"/>
              <a:ea typeface="微软雅黑" panose="020B0503020204020204" charset="-122"/>
            </a:endParaRPr>
          </a:p>
        </p:txBody>
      </p:sp>
      <p:pic>
        <p:nvPicPr>
          <p:cNvPr id="20495" name="Picture 2" descr="F:\快盘\商务图片\png\903642_153949082_2.png"/>
          <p:cNvPicPr>
            <a:picLocks noChangeAspect="1"/>
          </p:cNvPicPr>
          <p:nvPr/>
        </p:nvPicPr>
        <p:blipFill>
          <a:blip r:embed="rId1"/>
          <a:srcRect l="8713" t="11568" r="13959" b="7668"/>
          <a:stretch>
            <a:fillRect/>
          </a:stretch>
        </p:blipFill>
        <p:spPr>
          <a:xfrm>
            <a:off x="917258" y="1990408"/>
            <a:ext cx="3313112" cy="4049712"/>
          </a:xfrm>
          <a:prstGeom prst="rect">
            <a:avLst/>
          </a:prstGeom>
          <a:noFill/>
          <a:ln w="9525">
            <a:noFill/>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0495"/>
                                        </p:tgtEl>
                                        <p:attrNameLst>
                                          <p:attrName>style.visibility</p:attrName>
                                        </p:attrNameLst>
                                      </p:cBhvr>
                                      <p:to>
                                        <p:strVal val="visible"/>
                                      </p:to>
                                    </p:set>
                                    <p:animEffect transition="in" filter="fade">
                                      <p:cBhvr>
                                        <p:cTn id="11" dur="1000"/>
                                        <p:tgtEl>
                                          <p:spTgt spid="20495"/>
                                        </p:tgtEl>
                                      </p:cBhvr>
                                    </p:animEffect>
                                    <p:anim calcmode="lin" valueType="num">
                                      <p:cBhvr>
                                        <p:cTn id="12" dur="1000" fill="hold"/>
                                        <p:tgtEl>
                                          <p:spTgt spid="20495"/>
                                        </p:tgtEl>
                                        <p:attrNameLst>
                                          <p:attrName>ppt_x</p:attrName>
                                        </p:attrNameLst>
                                      </p:cBhvr>
                                      <p:tavLst>
                                        <p:tav tm="0">
                                          <p:val>
                                            <p:strVal val="#ppt_x"/>
                                          </p:val>
                                        </p:tav>
                                        <p:tav tm="100000">
                                          <p:val>
                                            <p:strVal val="#ppt_x"/>
                                          </p:val>
                                        </p:tav>
                                      </p:tavLst>
                                    </p:anim>
                                    <p:anim calcmode="lin" valueType="num">
                                      <p:cBhvr>
                                        <p:cTn id="13" dur="1000" fill="hold"/>
                                        <p:tgtEl>
                                          <p:spTgt spid="2049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 presetClass="entr" presetSubtype="0" fill="hold" nodeType="afterEffect">
                                  <p:stCondLst>
                                    <p:cond delay="0"/>
                                  </p:stCondLst>
                                  <p:childTnLst>
                                    <p:set>
                                      <p:cBhvr>
                                        <p:cTn id="16" dur="1" fill="hold">
                                          <p:stCondLst>
                                            <p:cond delay="0"/>
                                          </p:stCondLst>
                                        </p:cTn>
                                        <p:tgtEl>
                                          <p:spTgt spid="2048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9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93"/>
                                        </p:tgtEl>
                                        <p:attrNameLst>
                                          <p:attrName>style.visibility</p:attrName>
                                        </p:attrNameLst>
                                      </p:cBhvr>
                                      <p:to>
                                        <p:strVal val="visible"/>
                                      </p:to>
                                    </p:set>
                                  </p:childTnLst>
                                </p:cTn>
                              </p:par>
                              <p:par>
                                <p:cTn id="21" presetID="35" presetClass="path" presetSubtype="0" accel="50000" fill="hold" nodeType="withEffect">
                                  <p:stCondLst>
                                    <p:cond delay="0"/>
                                  </p:stCondLst>
                                  <p:childTnLst>
                                    <p:animMotion origin="layout" path="M 3.33333E-6 -1.50786E-6 L -0.25 0.22132 " pathEditMode="relative" rAng="0" ptsTypes="AA">
                                      <p:cBhvr>
                                        <p:cTn id="22" dur="500" spd="-99900" fill="hold"/>
                                        <p:tgtEl>
                                          <p:spTgt spid="20487"/>
                                        </p:tgtEl>
                                        <p:attrNameLst>
                                          <p:attrName>ppt_x</p:attrName>
                                          <p:attrName>ppt_y</p:attrName>
                                        </p:attrNameLst>
                                      </p:cBhvr>
                                      <p:rCtr x="-12400" y="11100"/>
                                    </p:animMotion>
                                  </p:childTnLst>
                                </p:cTn>
                              </p:par>
                              <p:par>
                                <p:cTn id="23" presetID="35" presetClass="path" presetSubtype="0" accel="50000" fill="hold" nodeType="withEffect">
                                  <p:stCondLst>
                                    <p:cond delay="0"/>
                                  </p:stCondLst>
                                  <p:childTnLst>
                                    <p:animMotion origin="layout" path="M 0 0 L -0.25 0 E" pathEditMode="relative" ptsTypes="">
                                      <p:cBhvr>
                                        <p:cTn id="24" dur="500" spd="-99900" fill="hold"/>
                                        <p:tgtEl>
                                          <p:spTgt spid="20490"/>
                                        </p:tgtEl>
                                        <p:attrNameLst>
                                          <p:attrName>ppt_x</p:attrName>
                                          <p:attrName>ppt_y</p:attrName>
                                        </p:attrNameLst>
                                      </p:cBhvr>
                                    </p:animMotion>
                                  </p:childTnLst>
                                </p:cTn>
                              </p:par>
                              <p:par>
                                <p:cTn id="25" presetID="35" presetClass="path" presetSubtype="0" accel="50000" fill="hold" nodeType="withEffect">
                                  <p:stCondLst>
                                    <p:cond delay="0"/>
                                  </p:stCondLst>
                                  <p:childTnLst>
                                    <p:animMotion origin="layout" path="M 3.33333E-6 4.23682E-6 L -0.25 -0.25209 " pathEditMode="relative" rAng="0" ptsTypes="AA">
                                      <p:cBhvr>
                                        <p:cTn id="26" dur="500" spd="-99900" fill="hold"/>
                                        <p:tgtEl>
                                          <p:spTgt spid="20493"/>
                                        </p:tgtEl>
                                        <p:attrNameLst>
                                          <p:attrName>ppt_x</p:attrName>
                                          <p:attrName>ppt_y</p:attrName>
                                        </p:attrNameLst>
                                      </p:cBhvr>
                                      <p:rCtr x="-12400" y="-12500"/>
                                    </p:animMotion>
                                  </p:childTnLst>
                                </p:cTn>
                              </p:par>
                            </p:childTnLst>
                          </p:cTn>
                        </p:par>
                        <p:par>
                          <p:cTn id="27" fill="hold">
                            <p:stCondLst>
                              <p:cond delay="2000"/>
                            </p:stCondLst>
                            <p:childTnLst>
                              <p:par>
                                <p:cTn id="28" presetID="31" presetClass="entr" presetSubtype="0" fill="hold" grpId="0" nodeType="afterEffect">
                                  <p:stCondLst>
                                    <p:cond delay="0"/>
                                  </p:stCondLst>
                                  <p:childTnLst>
                                    <p:set>
                                      <p:cBhvr>
                                        <p:cTn id="29" dur="1" fill="hold">
                                          <p:stCondLst>
                                            <p:cond delay="0"/>
                                          </p:stCondLst>
                                        </p:cTn>
                                        <p:tgtEl>
                                          <p:spTgt spid="20488"/>
                                        </p:tgtEl>
                                        <p:attrNameLst>
                                          <p:attrName>style.visibility</p:attrName>
                                        </p:attrNameLst>
                                      </p:cBhvr>
                                      <p:to>
                                        <p:strVal val="visible"/>
                                      </p:to>
                                    </p:set>
                                    <p:anim calcmode="lin" valueType="num">
                                      <p:cBhvr>
                                        <p:cTn id="30" dur="300" fill="hold"/>
                                        <p:tgtEl>
                                          <p:spTgt spid="20488"/>
                                        </p:tgtEl>
                                        <p:attrNameLst>
                                          <p:attrName>ppt_w</p:attrName>
                                        </p:attrNameLst>
                                      </p:cBhvr>
                                      <p:tavLst>
                                        <p:tav tm="0">
                                          <p:val>
                                            <p:fltVal val="0.000000"/>
                                          </p:val>
                                        </p:tav>
                                        <p:tav tm="100000">
                                          <p:val>
                                            <p:strVal val="#ppt_w"/>
                                          </p:val>
                                        </p:tav>
                                      </p:tavLst>
                                    </p:anim>
                                    <p:anim calcmode="lin" valueType="num">
                                      <p:cBhvr>
                                        <p:cTn id="31" dur="300" fill="hold"/>
                                        <p:tgtEl>
                                          <p:spTgt spid="20488"/>
                                        </p:tgtEl>
                                        <p:attrNameLst>
                                          <p:attrName>ppt_h</p:attrName>
                                        </p:attrNameLst>
                                      </p:cBhvr>
                                      <p:tavLst>
                                        <p:tav tm="0">
                                          <p:val>
                                            <p:fltVal val="0.000000"/>
                                          </p:val>
                                        </p:tav>
                                        <p:tav tm="100000">
                                          <p:val>
                                            <p:strVal val="#ppt_h"/>
                                          </p:val>
                                        </p:tav>
                                      </p:tavLst>
                                    </p:anim>
                                    <p:anim calcmode="lin" valueType="num">
                                      <p:cBhvr>
                                        <p:cTn id="32" dur="300" fill="hold"/>
                                        <p:tgtEl>
                                          <p:spTgt spid="20488"/>
                                        </p:tgtEl>
                                        <p:attrNameLst>
                                          <p:attrName>style.rotation</p:attrName>
                                        </p:attrNameLst>
                                      </p:cBhvr>
                                      <p:tavLst>
                                        <p:tav tm="0">
                                          <p:val>
                                            <p:fltVal val="90.000000"/>
                                          </p:val>
                                        </p:tav>
                                        <p:tav tm="100000">
                                          <p:val>
                                            <p:fltVal val="0.000000"/>
                                          </p:val>
                                        </p:tav>
                                      </p:tavLst>
                                    </p:anim>
                                    <p:animEffect transition="in" filter="fade">
                                      <p:cBhvr>
                                        <p:cTn id="33" dur="300"/>
                                        <p:tgtEl>
                                          <p:spTgt spid="20488"/>
                                        </p:tgtEl>
                                      </p:cBhvr>
                                    </p:animEffect>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20486"/>
                                        </p:tgtEl>
                                        <p:attrNameLst>
                                          <p:attrName>style.visibility</p:attrName>
                                        </p:attrNameLst>
                                      </p:cBhvr>
                                      <p:to>
                                        <p:strVal val="visible"/>
                                      </p:to>
                                    </p:set>
                                    <p:animEffect transition="in" filter="wipe(left)">
                                      <p:cBhvr>
                                        <p:cTn id="37" dur="500"/>
                                        <p:tgtEl>
                                          <p:spTgt spid="20486"/>
                                        </p:tgtEl>
                                      </p:cBhvr>
                                    </p:animEffect>
                                  </p:childTnLst>
                                </p:cTn>
                              </p:par>
                            </p:childTnLst>
                          </p:cTn>
                        </p:par>
                        <p:par>
                          <p:cTn id="38" fill="hold">
                            <p:stCondLst>
                              <p:cond delay="3000"/>
                            </p:stCondLst>
                            <p:childTnLst>
                              <p:par>
                                <p:cTn id="39" presetID="31" presetClass="entr" presetSubtype="0" fill="hold" grpId="0" nodeType="afterEffect">
                                  <p:stCondLst>
                                    <p:cond delay="0"/>
                                  </p:stCondLst>
                                  <p:childTnLst>
                                    <p:set>
                                      <p:cBhvr>
                                        <p:cTn id="40" dur="1" fill="hold">
                                          <p:stCondLst>
                                            <p:cond delay="0"/>
                                          </p:stCondLst>
                                        </p:cTn>
                                        <p:tgtEl>
                                          <p:spTgt spid="20491"/>
                                        </p:tgtEl>
                                        <p:attrNameLst>
                                          <p:attrName>style.visibility</p:attrName>
                                        </p:attrNameLst>
                                      </p:cBhvr>
                                      <p:to>
                                        <p:strVal val="visible"/>
                                      </p:to>
                                    </p:set>
                                    <p:anim calcmode="lin" valueType="num">
                                      <p:cBhvr>
                                        <p:cTn id="41" dur="300" fill="hold"/>
                                        <p:tgtEl>
                                          <p:spTgt spid="20491"/>
                                        </p:tgtEl>
                                        <p:attrNameLst>
                                          <p:attrName>ppt_w</p:attrName>
                                        </p:attrNameLst>
                                      </p:cBhvr>
                                      <p:tavLst>
                                        <p:tav tm="0">
                                          <p:val>
                                            <p:fltVal val="0.000000"/>
                                          </p:val>
                                        </p:tav>
                                        <p:tav tm="100000">
                                          <p:val>
                                            <p:strVal val="#ppt_w"/>
                                          </p:val>
                                        </p:tav>
                                      </p:tavLst>
                                    </p:anim>
                                    <p:anim calcmode="lin" valueType="num">
                                      <p:cBhvr>
                                        <p:cTn id="42" dur="300" fill="hold"/>
                                        <p:tgtEl>
                                          <p:spTgt spid="20491"/>
                                        </p:tgtEl>
                                        <p:attrNameLst>
                                          <p:attrName>ppt_h</p:attrName>
                                        </p:attrNameLst>
                                      </p:cBhvr>
                                      <p:tavLst>
                                        <p:tav tm="0">
                                          <p:val>
                                            <p:fltVal val="0.000000"/>
                                          </p:val>
                                        </p:tav>
                                        <p:tav tm="100000">
                                          <p:val>
                                            <p:strVal val="#ppt_h"/>
                                          </p:val>
                                        </p:tav>
                                      </p:tavLst>
                                    </p:anim>
                                    <p:anim calcmode="lin" valueType="num">
                                      <p:cBhvr>
                                        <p:cTn id="43" dur="300" fill="hold"/>
                                        <p:tgtEl>
                                          <p:spTgt spid="20491"/>
                                        </p:tgtEl>
                                        <p:attrNameLst>
                                          <p:attrName>style.rotation</p:attrName>
                                        </p:attrNameLst>
                                      </p:cBhvr>
                                      <p:tavLst>
                                        <p:tav tm="0">
                                          <p:val>
                                            <p:fltVal val="90.000000"/>
                                          </p:val>
                                        </p:tav>
                                        <p:tav tm="100000">
                                          <p:val>
                                            <p:fltVal val="0.000000"/>
                                          </p:val>
                                        </p:tav>
                                      </p:tavLst>
                                    </p:anim>
                                    <p:animEffect transition="in" filter="fade">
                                      <p:cBhvr>
                                        <p:cTn id="44" dur="300"/>
                                        <p:tgtEl>
                                          <p:spTgt spid="20491"/>
                                        </p:tgtEl>
                                      </p:cBhvr>
                                    </p:animEffect>
                                  </p:childTnLst>
                                </p:cTn>
                              </p:par>
                            </p:childTnLst>
                          </p:cTn>
                        </p:par>
                        <p:par>
                          <p:cTn id="45" fill="hold">
                            <p:stCondLst>
                              <p:cond delay="3500"/>
                            </p:stCondLst>
                            <p:childTnLst>
                              <p:par>
                                <p:cTn id="46" presetID="22" presetClass="entr" presetSubtype="8" fill="hold" grpId="0" nodeType="afterEffect">
                                  <p:stCondLst>
                                    <p:cond delay="0"/>
                                  </p:stCondLst>
                                  <p:childTnLst>
                                    <p:set>
                                      <p:cBhvr>
                                        <p:cTn id="47" dur="1" fill="hold">
                                          <p:stCondLst>
                                            <p:cond delay="0"/>
                                          </p:stCondLst>
                                        </p:cTn>
                                        <p:tgtEl>
                                          <p:spTgt spid="20489"/>
                                        </p:tgtEl>
                                        <p:attrNameLst>
                                          <p:attrName>style.visibility</p:attrName>
                                        </p:attrNameLst>
                                      </p:cBhvr>
                                      <p:to>
                                        <p:strVal val="visible"/>
                                      </p:to>
                                    </p:set>
                                    <p:animEffect transition="in" filter="wipe(left)">
                                      <p:cBhvr>
                                        <p:cTn id="48" dur="500"/>
                                        <p:tgtEl>
                                          <p:spTgt spid="20489"/>
                                        </p:tgtEl>
                                      </p:cBhvr>
                                    </p:animEffect>
                                  </p:childTnLst>
                                </p:cTn>
                              </p:par>
                            </p:childTnLst>
                          </p:cTn>
                        </p:par>
                        <p:par>
                          <p:cTn id="49" fill="hold">
                            <p:stCondLst>
                              <p:cond delay="4000"/>
                            </p:stCondLst>
                            <p:childTnLst>
                              <p:par>
                                <p:cTn id="50" presetID="31" presetClass="entr" presetSubtype="0" fill="hold" grpId="0" nodeType="afterEffect">
                                  <p:stCondLst>
                                    <p:cond delay="0"/>
                                  </p:stCondLst>
                                  <p:childTnLst>
                                    <p:set>
                                      <p:cBhvr>
                                        <p:cTn id="51" dur="1" fill="hold">
                                          <p:stCondLst>
                                            <p:cond delay="0"/>
                                          </p:stCondLst>
                                        </p:cTn>
                                        <p:tgtEl>
                                          <p:spTgt spid="20494"/>
                                        </p:tgtEl>
                                        <p:attrNameLst>
                                          <p:attrName>style.visibility</p:attrName>
                                        </p:attrNameLst>
                                      </p:cBhvr>
                                      <p:to>
                                        <p:strVal val="visible"/>
                                      </p:to>
                                    </p:set>
                                    <p:anim calcmode="lin" valueType="num">
                                      <p:cBhvr>
                                        <p:cTn id="52" dur="300" fill="hold"/>
                                        <p:tgtEl>
                                          <p:spTgt spid="20494"/>
                                        </p:tgtEl>
                                        <p:attrNameLst>
                                          <p:attrName>ppt_w</p:attrName>
                                        </p:attrNameLst>
                                      </p:cBhvr>
                                      <p:tavLst>
                                        <p:tav tm="0">
                                          <p:val>
                                            <p:fltVal val="0.000000"/>
                                          </p:val>
                                        </p:tav>
                                        <p:tav tm="100000">
                                          <p:val>
                                            <p:strVal val="#ppt_w"/>
                                          </p:val>
                                        </p:tav>
                                      </p:tavLst>
                                    </p:anim>
                                    <p:anim calcmode="lin" valueType="num">
                                      <p:cBhvr>
                                        <p:cTn id="53" dur="300" fill="hold"/>
                                        <p:tgtEl>
                                          <p:spTgt spid="20494"/>
                                        </p:tgtEl>
                                        <p:attrNameLst>
                                          <p:attrName>ppt_h</p:attrName>
                                        </p:attrNameLst>
                                      </p:cBhvr>
                                      <p:tavLst>
                                        <p:tav tm="0">
                                          <p:val>
                                            <p:fltVal val="0.000000"/>
                                          </p:val>
                                        </p:tav>
                                        <p:tav tm="100000">
                                          <p:val>
                                            <p:strVal val="#ppt_h"/>
                                          </p:val>
                                        </p:tav>
                                      </p:tavLst>
                                    </p:anim>
                                    <p:anim calcmode="lin" valueType="num">
                                      <p:cBhvr>
                                        <p:cTn id="54" dur="300" fill="hold"/>
                                        <p:tgtEl>
                                          <p:spTgt spid="20494"/>
                                        </p:tgtEl>
                                        <p:attrNameLst>
                                          <p:attrName>style.rotation</p:attrName>
                                        </p:attrNameLst>
                                      </p:cBhvr>
                                      <p:tavLst>
                                        <p:tav tm="0">
                                          <p:val>
                                            <p:fltVal val="90.000000"/>
                                          </p:val>
                                        </p:tav>
                                        <p:tav tm="100000">
                                          <p:val>
                                            <p:fltVal val="0.000000"/>
                                          </p:val>
                                        </p:tav>
                                      </p:tavLst>
                                    </p:anim>
                                    <p:animEffect transition="in" filter="fade">
                                      <p:cBhvr>
                                        <p:cTn id="55" dur="300"/>
                                        <p:tgtEl>
                                          <p:spTgt spid="20494"/>
                                        </p:tgtEl>
                                      </p:cBhvr>
                                    </p:animEffect>
                                  </p:childTnLst>
                                </p:cTn>
                              </p:par>
                            </p:childTnLst>
                          </p:cTn>
                        </p:par>
                        <p:par>
                          <p:cTn id="56" fill="hold">
                            <p:stCondLst>
                              <p:cond delay="4500"/>
                            </p:stCondLst>
                            <p:childTnLst>
                              <p:par>
                                <p:cTn id="57" presetID="22" presetClass="entr" presetSubtype="8" fill="hold" grpId="0" nodeType="afterEffect">
                                  <p:stCondLst>
                                    <p:cond delay="0"/>
                                  </p:stCondLst>
                                  <p:childTnLst>
                                    <p:set>
                                      <p:cBhvr>
                                        <p:cTn id="58" dur="1" fill="hold">
                                          <p:stCondLst>
                                            <p:cond delay="0"/>
                                          </p:stCondLst>
                                        </p:cTn>
                                        <p:tgtEl>
                                          <p:spTgt spid="20492"/>
                                        </p:tgtEl>
                                        <p:attrNameLst>
                                          <p:attrName>style.visibility</p:attrName>
                                        </p:attrNameLst>
                                      </p:cBhvr>
                                      <p:to>
                                        <p:strVal val="visible"/>
                                      </p:to>
                                    </p:set>
                                    <p:animEffect transition="in" filter="wipe(left)">
                                      <p:cBhvr>
                                        <p:cTn id="59" dur="500"/>
                                        <p:tgtEl>
                                          <p:spTgt spid="20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P spid="20488" grpId="0"/>
      <p:bldP spid="20489" grpId="0"/>
      <p:bldP spid="20491" grpId="0"/>
      <p:bldP spid="20492" grpId="0"/>
      <p:bldP spid="204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942635" cy="977766"/>
            <a:chOff x="534" y="340"/>
            <a:chExt cx="11339"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78"/>
              <a:ext cx="11339"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206"/>
              <a:ext cx="11339"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000"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做好新零售的方法</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3" name="任意多边形 2"/>
          <p:cNvSpPr/>
          <p:nvPr/>
        </p:nvSpPr>
        <p:spPr>
          <a:xfrm rot="8100000">
            <a:off x="5189855" y="2034223"/>
            <a:ext cx="1490663" cy="1490663"/>
          </a:xfrm>
          <a:custGeom>
            <a:avLst/>
            <a:gdLst>
              <a:gd name="connsiteX0" fmla="*/ 0 w 1712686"/>
              <a:gd name="connsiteY0" fmla="*/ 1712686 h 1712686"/>
              <a:gd name="connsiteX1" fmla="*/ 0 w 1712686"/>
              <a:gd name="connsiteY1" fmla="*/ 856343 h 1712686"/>
              <a:gd name="connsiteX2" fmla="*/ 856343 w 1712686"/>
              <a:gd name="connsiteY2" fmla="*/ 0 h 1712686"/>
              <a:gd name="connsiteX3" fmla="*/ 1712686 w 1712686"/>
              <a:gd name="connsiteY3" fmla="*/ 0 h 1712686"/>
              <a:gd name="connsiteX4" fmla="*/ 1712686 w 1712686"/>
              <a:gd name="connsiteY4" fmla="*/ 856343 h 1712686"/>
              <a:gd name="connsiteX5" fmla="*/ 856343 w 1712686"/>
              <a:gd name="connsiteY5" fmla="*/ 1712686 h 1712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2686" h="1712686">
                <a:moveTo>
                  <a:pt x="0" y="1712686"/>
                </a:moveTo>
                <a:lnTo>
                  <a:pt x="0" y="856343"/>
                </a:lnTo>
                <a:cubicBezTo>
                  <a:pt x="0" y="383398"/>
                  <a:pt x="383398" y="0"/>
                  <a:pt x="856343" y="0"/>
                </a:cubicBezTo>
                <a:lnTo>
                  <a:pt x="1712686" y="0"/>
                </a:lnTo>
                <a:lnTo>
                  <a:pt x="1712686" y="856343"/>
                </a:lnTo>
                <a:cubicBezTo>
                  <a:pt x="1712686" y="1329288"/>
                  <a:pt x="1329288" y="1712686"/>
                  <a:pt x="856343" y="1712686"/>
                </a:cubicBezTo>
                <a:close/>
              </a:path>
            </a:pathLst>
          </a:cu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任意多边形 13"/>
          <p:cNvSpPr/>
          <p:nvPr/>
        </p:nvSpPr>
        <p:spPr>
          <a:xfrm rot="2700000">
            <a:off x="6353493" y="3170873"/>
            <a:ext cx="1490663" cy="1490663"/>
          </a:xfrm>
          <a:custGeom>
            <a:avLst/>
            <a:gdLst>
              <a:gd name="connsiteX0" fmla="*/ 0 w 1712686"/>
              <a:gd name="connsiteY0" fmla="*/ 1712686 h 1712686"/>
              <a:gd name="connsiteX1" fmla="*/ 0 w 1712686"/>
              <a:gd name="connsiteY1" fmla="*/ 856343 h 1712686"/>
              <a:gd name="connsiteX2" fmla="*/ 856343 w 1712686"/>
              <a:gd name="connsiteY2" fmla="*/ 0 h 1712686"/>
              <a:gd name="connsiteX3" fmla="*/ 1712686 w 1712686"/>
              <a:gd name="connsiteY3" fmla="*/ 0 h 1712686"/>
              <a:gd name="connsiteX4" fmla="*/ 1712686 w 1712686"/>
              <a:gd name="connsiteY4" fmla="*/ 856343 h 1712686"/>
              <a:gd name="connsiteX5" fmla="*/ 856343 w 1712686"/>
              <a:gd name="connsiteY5" fmla="*/ 1712686 h 1712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2686" h="1712686">
                <a:moveTo>
                  <a:pt x="0" y="1712686"/>
                </a:moveTo>
                <a:lnTo>
                  <a:pt x="0" y="856343"/>
                </a:lnTo>
                <a:cubicBezTo>
                  <a:pt x="0" y="383398"/>
                  <a:pt x="383398" y="0"/>
                  <a:pt x="856343" y="0"/>
                </a:cubicBezTo>
                <a:lnTo>
                  <a:pt x="1712686" y="0"/>
                </a:lnTo>
                <a:lnTo>
                  <a:pt x="1712686" y="856343"/>
                </a:lnTo>
                <a:cubicBezTo>
                  <a:pt x="1712686" y="1329288"/>
                  <a:pt x="1329288" y="1712686"/>
                  <a:pt x="856343" y="1712686"/>
                </a:cubicBezTo>
                <a:close/>
              </a:path>
            </a:pathLst>
          </a:custGeom>
          <a:solidFill>
            <a:srgbClr val="537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1" name="任意多边形 20"/>
          <p:cNvSpPr/>
          <p:nvPr/>
        </p:nvSpPr>
        <p:spPr>
          <a:xfrm rot="2700000">
            <a:off x="4040505" y="3170873"/>
            <a:ext cx="1490663" cy="1490663"/>
          </a:xfrm>
          <a:custGeom>
            <a:avLst/>
            <a:gdLst>
              <a:gd name="connsiteX0" fmla="*/ 0 w 1712686"/>
              <a:gd name="connsiteY0" fmla="*/ 1712686 h 1712686"/>
              <a:gd name="connsiteX1" fmla="*/ 0 w 1712686"/>
              <a:gd name="connsiteY1" fmla="*/ 856343 h 1712686"/>
              <a:gd name="connsiteX2" fmla="*/ 856343 w 1712686"/>
              <a:gd name="connsiteY2" fmla="*/ 0 h 1712686"/>
              <a:gd name="connsiteX3" fmla="*/ 1712686 w 1712686"/>
              <a:gd name="connsiteY3" fmla="*/ 0 h 1712686"/>
              <a:gd name="connsiteX4" fmla="*/ 1712686 w 1712686"/>
              <a:gd name="connsiteY4" fmla="*/ 856343 h 1712686"/>
              <a:gd name="connsiteX5" fmla="*/ 856343 w 1712686"/>
              <a:gd name="connsiteY5" fmla="*/ 1712686 h 1712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2686" h="1712686">
                <a:moveTo>
                  <a:pt x="0" y="1712686"/>
                </a:moveTo>
                <a:lnTo>
                  <a:pt x="0" y="856343"/>
                </a:lnTo>
                <a:cubicBezTo>
                  <a:pt x="0" y="383398"/>
                  <a:pt x="383398" y="0"/>
                  <a:pt x="856343" y="0"/>
                </a:cubicBezTo>
                <a:lnTo>
                  <a:pt x="1712686" y="0"/>
                </a:lnTo>
                <a:lnTo>
                  <a:pt x="1712686" y="856343"/>
                </a:lnTo>
                <a:cubicBezTo>
                  <a:pt x="1712686" y="1329288"/>
                  <a:pt x="1329288" y="1712686"/>
                  <a:pt x="856343" y="1712686"/>
                </a:cubicBezTo>
                <a:close/>
              </a:path>
            </a:pathLst>
          </a:custGeom>
          <a:solidFill>
            <a:srgbClr val="537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2" name="任意多边形 21"/>
          <p:cNvSpPr/>
          <p:nvPr/>
        </p:nvSpPr>
        <p:spPr>
          <a:xfrm rot="8100000">
            <a:off x="5189855" y="4309110"/>
            <a:ext cx="1490663" cy="1490663"/>
          </a:xfrm>
          <a:custGeom>
            <a:avLst/>
            <a:gdLst>
              <a:gd name="connsiteX0" fmla="*/ 0 w 1712686"/>
              <a:gd name="connsiteY0" fmla="*/ 1712686 h 1712686"/>
              <a:gd name="connsiteX1" fmla="*/ 0 w 1712686"/>
              <a:gd name="connsiteY1" fmla="*/ 856343 h 1712686"/>
              <a:gd name="connsiteX2" fmla="*/ 856343 w 1712686"/>
              <a:gd name="connsiteY2" fmla="*/ 0 h 1712686"/>
              <a:gd name="connsiteX3" fmla="*/ 1712686 w 1712686"/>
              <a:gd name="connsiteY3" fmla="*/ 0 h 1712686"/>
              <a:gd name="connsiteX4" fmla="*/ 1712686 w 1712686"/>
              <a:gd name="connsiteY4" fmla="*/ 856343 h 1712686"/>
              <a:gd name="connsiteX5" fmla="*/ 856343 w 1712686"/>
              <a:gd name="connsiteY5" fmla="*/ 1712686 h 1712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2686" h="1712686">
                <a:moveTo>
                  <a:pt x="0" y="1712686"/>
                </a:moveTo>
                <a:lnTo>
                  <a:pt x="0" y="856343"/>
                </a:lnTo>
                <a:cubicBezTo>
                  <a:pt x="0" y="383398"/>
                  <a:pt x="383398" y="0"/>
                  <a:pt x="856343" y="0"/>
                </a:cubicBezTo>
                <a:lnTo>
                  <a:pt x="1712686" y="0"/>
                </a:lnTo>
                <a:lnTo>
                  <a:pt x="1712686" y="856343"/>
                </a:lnTo>
                <a:cubicBezTo>
                  <a:pt x="1712686" y="1329288"/>
                  <a:pt x="1329288" y="1712686"/>
                  <a:pt x="856343" y="1712686"/>
                </a:cubicBezTo>
                <a:close/>
              </a:path>
            </a:pathLst>
          </a:cu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450" name="矩形 45"/>
          <p:cNvSpPr/>
          <p:nvPr/>
        </p:nvSpPr>
        <p:spPr>
          <a:xfrm>
            <a:off x="5325110" y="2456815"/>
            <a:ext cx="1221105" cy="645160"/>
          </a:xfrm>
          <a:prstGeom prst="rect">
            <a:avLst/>
          </a:prstGeom>
          <a:noFill/>
          <a:ln w="9525">
            <a:noFill/>
          </a:ln>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ctr">
              <a:lnSpc>
                <a:spcPct val="100000"/>
              </a:lnSpc>
              <a:spcBef>
                <a:spcPct val="0"/>
              </a:spcBef>
              <a:buNone/>
            </a:pPr>
            <a:r>
              <a:rPr lang="zh-CN" altLang="en-US" sz="1800" b="1" dirty="0">
                <a:solidFill>
                  <a:schemeClr val="bg1"/>
                </a:solidFill>
                <a:latin typeface="微软雅黑" panose="020B0503020204020204" charset="-122"/>
                <a:ea typeface="微软雅黑" panose="020B0503020204020204" charset="-122"/>
              </a:rPr>
              <a:t>用户体验提升起来</a:t>
            </a:r>
            <a:endParaRPr lang="zh-CN" altLang="en-US" sz="1800" b="1" dirty="0">
              <a:solidFill>
                <a:schemeClr val="bg1"/>
              </a:solidFill>
              <a:latin typeface="微软雅黑" panose="020B0503020204020204" charset="-122"/>
              <a:ea typeface="微软雅黑" panose="020B0503020204020204" charset="-122"/>
            </a:endParaRPr>
          </a:p>
        </p:txBody>
      </p:sp>
      <p:sp>
        <p:nvSpPr>
          <p:cNvPr id="32" name="矩形 45"/>
          <p:cNvSpPr/>
          <p:nvPr/>
        </p:nvSpPr>
        <p:spPr>
          <a:xfrm>
            <a:off x="5324475" y="4687570"/>
            <a:ext cx="1221105" cy="922020"/>
          </a:xfrm>
          <a:prstGeom prst="rect">
            <a:avLst/>
          </a:prstGeom>
          <a:noFill/>
          <a:ln w="9525">
            <a:noFill/>
          </a:ln>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ctr">
              <a:lnSpc>
                <a:spcPct val="100000"/>
              </a:lnSpc>
              <a:spcBef>
                <a:spcPct val="0"/>
              </a:spcBef>
              <a:buNone/>
            </a:pPr>
            <a:r>
              <a:rPr lang="zh-CN" altLang="en-US" sz="1800" b="1" dirty="0">
                <a:solidFill>
                  <a:schemeClr val="bg1"/>
                </a:solidFill>
                <a:latin typeface="微软雅黑" panose="020B0503020204020204" charset="-122"/>
                <a:ea typeface="微软雅黑" panose="020B0503020204020204" charset="-122"/>
              </a:rPr>
              <a:t>建立健全电子</a:t>
            </a:r>
            <a:endParaRPr lang="zh-CN" altLang="en-US" sz="1800" b="1" dirty="0">
              <a:solidFill>
                <a:schemeClr val="bg1"/>
              </a:solidFill>
              <a:latin typeface="微软雅黑" panose="020B0503020204020204" charset="-122"/>
              <a:ea typeface="微软雅黑" panose="020B0503020204020204" charset="-122"/>
            </a:endParaRPr>
          </a:p>
          <a:p>
            <a:pPr marL="0" lvl="0" indent="0" algn="ctr">
              <a:lnSpc>
                <a:spcPct val="100000"/>
              </a:lnSpc>
              <a:spcBef>
                <a:spcPct val="0"/>
              </a:spcBef>
              <a:buNone/>
            </a:pPr>
            <a:r>
              <a:rPr lang="zh-CN" altLang="en-US" sz="1800" b="1" dirty="0">
                <a:solidFill>
                  <a:schemeClr val="bg1"/>
                </a:solidFill>
                <a:latin typeface="微软雅黑" panose="020B0503020204020204" charset="-122"/>
                <a:ea typeface="微软雅黑" panose="020B0503020204020204" charset="-122"/>
              </a:rPr>
              <a:t>会员制</a:t>
            </a:r>
            <a:endParaRPr lang="zh-CN" altLang="en-US" sz="1800" b="1" dirty="0">
              <a:solidFill>
                <a:schemeClr val="bg1"/>
              </a:solidFill>
              <a:latin typeface="微软雅黑" panose="020B0503020204020204" charset="-122"/>
              <a:ea typeface="微软雅黑" panose="020B0503020204020204" charset="-122"/>
            </a:endParaRPr>
          </a:p>
        </p:txBody>
      </p:sp>
      <p:sp>
        <p:nvSpPr>
          <p:cNvPr id="33" name="矩形 45"/>
          <p:cNvSpPr/>
          <p:nvPr/>
        </p:nvSpPr>
        <p:spPr>
          <a:xfrm>
            <a:off x="4175760" y="3593465"/>
            <a:ext cx="1221105" cy="645160"/>
          </a:xfrm>
          <a:prstGeom prst="rect">
            <a:avLst/>
          </a:prstGeom>
          <a:noFill/>
          <a:ln w="9525">
            <a:noFill/>
          </a:ln>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ctr">
              <a:lnSpc>
                <a:spcPct val="100000"/>
              </a:lnSpc>
              <a:spcBef>
                <a:spcPct val="0"/>
              </a:spcBef>
              <a:buNone/>
            </a:pPr>
            <a:r>
              <a:rPr lang="zh-CN" altLang="en-US" sz="1800" b="1" dirty="0">
                <a:solidFill>
                  <a:schemeClr val="bg1"/>
                </a:solidFill>
                <a:latin typeface="微软雅黑" panose="020B0503020204020204" charset="-122"/>
                <a:ea typeface="微软雅黑" panose="020B0503020204020204" charset="-122"/>
              </a:rPr>
              <a:t>虚拟大店搭起来</a:t>
            </a:r>
            <a:endParaRPr lang="zh-CN" altLang="en-US" sz="1800" b="1" dirty="0">
              <a:solidFill>
                <a:schemeClr val="bg1"/>
              </a:solidFill>
              <a:latin typeface="微软雅黑" panose="020B0503020204020204" charset="-122"/>
              <a:ea typeface="微软雅黑" panose="020B0503020204020204" charset="-122"/>
            </a:endParaRPr>
          </a:p>
        </p:txBody>
      </p:sp>
      <p:sp>
        <p:nvSpPr>
          <p:cNvPr id="34" name="矩形 45"/>
          <p:cNvSpPr/>
          <p:nvPr/>
        </p:nvSpPr>
        <p:spPr>
          <a:xfrm>
            <a:off x="6426835" y="3593465"/>
            <a:ext cx="1343025" cy="645160"/>
          </a:xfrm>
          <a:prstGeom prst="rect">
            <a:avLst/>
          </a:prstGeom>
          <a:noFill/>
          <a:ln w="9525">
            <a:noFill/>
          </a:ln>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ctr">
              <a:lnSpc>
                <a:spcPct val="100000"/>
              </a:lnSpc>
              <a:spcBef>
                <a:spcPct val="0"/>
              </a:spcBef>
              <a:buNone/>
            </a:pPr>
            <a:r>
              <a:rPr lang="zh-CN" altLang="en-US" sz="1800" b="1" dirty="0">
                <a:solidFill>
                  <a:schemeClr val="bg1"/>
                </a:solidFill>
                <a:latin typeface="微软雅黑" panose="020B0503020204020204" charset="-122"/>
                <a:ea typeface="微软雅黑" panose="020B0503020204020204" charset="-122"/>
              </a:rPr>
              <a:t>供应链电商化通起来</a:t>
            </a:r>
            <a:endParaRPr lang="zh-CN" altLang="en-US" sz="1800" b="1"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right)">
                                      <p:cBhvr>
                                        <p:cTn id="14" dur="500"/>
                                        <p:tgtEl>
                                          <p:spTgt spid="21"/>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up)">
                                      <p:cBhvr>
                                        <p:cTn id="17" dur="500"/>
                                        <p:tgtEl>
                                          <p:spTgt spid="22"/>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8450"/>
                                        </p:tgtEl>
                                        <p:attrNameLst>
                                          <p:attrName>style.visibility</p:attrName>
                                        </p:attrNameLst>
                                      </p:cBhvr>
                                      <p:to>
                                        <p:strVal val="visible"/>
                                      </p:to>
                                    </p:set>
                                    <p:animEffect transition="in" filter="fade">
                                      <p:cBhvr>
                                        <p:cTn id="24" dur="1000"/>
                                        <p:tgtEl>
                                          <p:spTgt spid="18450"/>
                                        </p:tgtEl>
                                      </p:cBhvr>
                                    </p:animEffect>
                                  </p:childTnLst>
                                </p:cTn>
                              </p:par>
                            </p:childTnLst>
                          </p:cTn>
                        </p:par>
                        <p:par>
                          <p:cTn id="25" fill="hold">
                            <p:stCondLst>
                              <p:cond delay="2500"/>
                            </p:stCondLst>
                            <p:childTnLst>
                              <p:par>
                                <p:cTn id="26" presetID="10" presetClass="entr" presetSubtype="0" fill="hold" grpId="0" nodeType="afterEffect">
                                  <p:stCondLst>
                                    <p:cond delay="100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childTnLst>
                                </p:cTn>
                              </p:par>
                            </p:childTnLst>
                          </p:cTn>
                        </p:par>
                        <p:par>
                          <p:cTn id="29" fill="hold">
                            <p:stCondLst>
                              <p:cond delay="4500"/>
                            </p:stCondLst>
                            <p:childTnLst>
                              <p:par>
                                <p:cTn id="30" presetID="10" presetClass="entr" presetSubtype="0" fill="hold" grpId="0" nodeType="afterEffect">
                                  <p:stCondLst>
                                    <p:cond delay="100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1000"/>
                                        <p:tgtEl>
                                          <p:spTgt spid="33"/>
                                        </p:tgtEl>
                                      </p:cBhvr>
                                    </p:animEffect>
                                  </p:childTnLst>
                                </p:cTn>
                              </p:par>
                            </p:childTnLst>
                          </p:cTn>
                        </p:par>
                        <p:par>
                          <p:cTn id="33" fill="hold">
                            <p:stCondLst>
                              <p:cond delay="6500"/>
                            </p:stCondLst>
                            <p:childTnLst>
                              <p:par>
                                <p:cTn id="34" presetID="10" presetClass="entr" presetSubtype="0" fill="hold" grpId="0" nodeType="afterEffect">
                                  <p:stCondLst>
                                    <p:cond delay="100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animBg="1"/>
      <p:bldP spid="22" grpId="0" animBg="1"/>
      <p:bldP spid="14" grpId="0" animBg="1"/>
      <p:bldP spid="18450" grpId="0"/>
      <p:bldP spid="33" grpId="0"/>
      <p:bldP spid="32"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8116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987444" y="3993448"/>
            <a:ext cx="99364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“盒马鲜生”阿里新零售的一号样本</a:t>
            </a:r>
            <a:endParaRPr lang="zh-CN" altLang="en-US" sz="4800" b="1"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8531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22" name="矩形 21"/>
          <p:cNvSpPr/>
          <p:nvPr/>
        </p:nvSpPr>
        <p:spPr>
          <a:xfrm>
            <a:off x="-970670" y="1406769"/>
            <a:ext cx="647114" cy="956603"/>
          </a:xfrm>
          <a:prstGeom prst="rect">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970670" y="2363372"/>
            <a:ext cx="647114" cy="956603"/>
          </a:xfrm>
          <a:prstGeom prst="rect">
            <a:avLst/>
          </a:prstGeom>
          <a:solidFill>
            <a:srgbClr val="537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5420995" y="156337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02</a:t>
            </a:r>
            <a:endParaRPr lang="en-US" altLang="zh-CN" sz="5400" b="1">
              <a:solidFill>
                <a:srgbClr val="124062"/>
              </a:solidFill>
              <a:latin typeface="微软雅黑" panose="020B0503020204020204" charset="-122"/>
              <a:ea typeface="微软雅黑" panose="020B0503020204020204" charset="-122"/>
            </a:endParaRPr>
          </a:p>
        </p:txBody>
      </p:sp>
      <p:grpSp>
        <p:nvGrpSpPr>
          <p:cNvPr id="9" name="组合 8"/>
          <p:cNvGrpSpPr/>
          <p:nvPr/>
        </p:nvGrpSpPr>
        <p:grpSpPr>
          <a:xfrm>
            <a:off x="3592195" y="5261610"/>
            <a:ext cx="5203825" cy="741045"/>
            <a:chOff x="6972" y="7989"/>
            <a:chExt cx="8195" cy="1167"/>
          </a:xfrm>
        </p:grpSpPr>
        <p:grpSp>
          <p:nvGrpSpPr>
            <p:cNvPr id="5" name="组合 4"/>
            <p:cNvGrpSpPr/>
            <p:nvPr/>
          </p:nvGrpSpPr>
          <p:grpSpPr>
            <a:xfrm>
              <a:off x="6972" y="7989"/>
              <a:ext cx="5564" cy="1167"/>
              <a:chOff x="5940680" y="3199847"/>
              <a:chExt cx="3533140" cy="741260"/>
            </a:xfrm>
          </p:grpSpPr>
          <p:sp>
            <p:nvSpPr>
              <p:cNvPr id="6" name="文本框 9"/>
              <p:cNvSpPr txBox="1"/>
              <p:nvPr/>
            </p:nvSpPr>
            <p:spPr>
              <a:xfrm>
                <a:off x="5940680" y="3199847"/>
                <a:ext cx="3533140"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盒马鲜生的创建</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6" name="文本框 9"/>
              <p:cNvSpPr txBox="1"/>
              <p:nvPr/>
            </p:nvSpPr>
            <p:spPr>
              <a:xfrm>
                <a:off x="5940680" y="363376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盒马鲜生的布局</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
          <p:nvSpPr>
            <p:cNvPr id="7" name="文本框 9"/>
            <p:cNvSpPr txBox="1"/>
            <p:nvPr/>
          </p:nvSpPr>
          <p:spPr>
            <a:xfrm>
              <a:off x="10951" y="7989"/>
              <a:ext cx="4216" cy="484"/>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盒马鲜生的品质</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8" name="文本框 9"/>
            <p:cNvSpPr txBox="1"/>
            <p:nvPr/>
          </p:nvSpPr>
          <p:spPr>
            <a:xfrm>
              <a:off x="10951" y="8672"/>
              <a:ext cx="4216" cy="484"/>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盒马鲜生的会员</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childTnLst>
                          </p:cTn>
                        </p:par>
                        <p:par>
                          <p:cTn id="30" fill="hold">
                            <p:stCondLst>
                              <p:cond delay="2000"/>
                            </p:stCondLst>
                            <p:childTnLst>
                              <p:par>
                                <p:cTn id="31" presetID="22" presetClass="entr" presetSubtype="1"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p:cNvSpPr/>
          <p:nvPr/>
        </p:nvSpPr>
        <p:spPr>
          <a:xfrm>
            <a:off x="2246630" y="1500505"/>
            <a:ext cx="9277350" cy="4650105"/>
          </a:xfrm>
          <a:prstGeom prst="rect">
            <a:avLst/>
          </a:prstGeom>
          <a:noFill/>
          <a:ln w="34925">
            <a:solidFill>
              <a:srgbClr val="124062"/>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a:off x="338870" y="215900"/>
            <a:ext cx="6427941" cy="988770"/>
            <a:chOff x="534" y="340"/>
            <a:chExt cx="12265" cy="1887"/>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78"/>
              <a:ext cx="11933"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206"/>
              <a:ext cx="11933" cy="21"/>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8977" cy="1114"/>
            </a:xfrm>
            <a:prstGeom prst="rect">
              <a:avLst/>
            </a:prstGeom>
            <a:noFill/>
          </p:spPr>
          <p:txBody>
            <a:bodyPr wrap="square" rtlCol="0">
              <a:spAutoFit/>
            </a:bodyPr>
            <a:lstStyle/>
            <a:p>
              <a:pPr algn="l"/>
              <a:r>
                <a:rPr lang="zh-CN" altLang="en-US" sz="3200" dirty="0">
                  <a:solidFill>
                    <a:schemeClr val="tx1">
                      <a:lumMod val="85000"/>
                      <a:lumOff val="15000"/>
                    </a:schemeClr>
                  </a:solidFill>
                  <a:latin typeface="微软雅黑" panose="020B0503020204020204" charset="-122"/>
                  <a:ea typeface="微软雅黑" panose="020B0503020204020204" charset="-122"/>
                  <a:sym typeface="+mn-ea"/>
                </a:rPr>
                <a:t>盒马鲜生的创建</a:t>
              </a:r>
              <a:endParaRPr lang="zh-CN" altLang="en-US" sz="3200" b="1"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pic>
        <p:nvPicPr>
          <p:cNvPr id="35" name="图片 2" descr="https://img.huxiucdn.com/article/cover/201707/31/21393018016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a:xfrm>
            <a:off x="562928" y="3244533"/>
            <a:ext cx="3966845" cy="2505075"/>
          </a:xfrm>
          <a:prstGeom prst="rect">
            <a:avLst/>
          </a:prstGeom>
          <a:noFill/>
          <a:ln>
            <a:noFill/>
          </a:ln>
        </p:spPr>
      </p:pic>
      <p:sp>
        <p:nvSpPr>
          <p:cNvPr id="37" name="文本框 9"/>
          <p:cNvSpPr txBox="1"/>
          <p:nvPr/>
        </p:nvSpPr>
        <p:spPr>
          <a:xfrm>
            <a:off x="4941570" y="2989580"/>
            <a:ext cx="6280785" cy="953770"/>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zh-CN" altLang="en-US" dirty="0">
                <a:solidFill>
                  <a:schemeClr val="tx1">
                    <a:lumMod val="85000"/>
                    <a:lumOff val="15000"/>
                  </a:schemeClr>
                </a:solidFill>
                <a:latin typeface="微软雅黑" panose="020B0503020204020204" charset="-122"/>
                <a:ea typeface="微软雅黑" panose="020B0503020204020204" charset="-122"/>
              </a:rPr>
              <a:t>开发了超市配送体系，打出“传统商超+外卖+盒马APP”的组合牌，提出5公里（目前盒马的配送范围为门店周围3公里）范围内半小时送达的零售新概念。</a:t>
            </a:r>
            <a:endParaRPr lang="zh-CN" altLang="en-US" dirty="0">
              <a:solidFill>
                <a:schemeClr val="tx1">
                  <a:lumMod val="85000"/>
                  <a:lumOff val="15000"/>
                </a:schemeClr>
              </a:solidFill>
              <a:latin typeface="微软雅黑" panose="020B0503020204020204" charset="-122"/>
              <a:ea typeface="微软雅黑" panose="020B0503020204020204" charset="-122"/>
            </a:endParaRPr>
          </a:p>
        </p:txBody>
      </p:sp>
      <p:sp>
        <p:nvSpPr>
          <p:cNvPr id="38" name="文本框 9"/>
          <p:cNvSpPr txBox="1"/>
          <p:nvPr/>
        </p:nvSpPr>
        <p:spPr>
          <a:xfrm>
            <a:off x="4941570" y="4333240"/>
            <a:ext cx="6280785" cy="635635"/>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zh-CN" altLang="en-US" dirty="0">
                <a:solidFill>
                  <a:schemeClr val="tx1">
                    <a:lumMod val="85000"/>
                    <a:lumOff val="15000"/>
                  </a:schemeClr>
                </a:solidFill>
                <a:latin typeface="微软雅黑" panose="020B0503020204020204" charset="-122"/>
                <a:ea typeface="微软雅黑" panose="020B0503020204020204" charset="-122"/>
              </a:rPr>
              <a:t>截至目前，盒马鲜生已经进驻上海、北京、宁波3个城市共拥有13家门店，其中上海10家，北京2家，宁波1家。</a:t>
            </a:r>
            <a:endParaRPr lang="zh-CN" altLang="en-US" dirty="0">
              <a:solidFill>
                <a:schemeClr val="tx1">
                  <a:lumMod val="85000"/>
                  <a:lumOff val="15000"/>
                </a:schemeClr>
              </a:solidFill>
              <a:latin typeface="微软雅黑" panose="020B0503020204020204" charset="-122"/>
              <a:ea typeface="微软雅黑" panose="020B0503020204020204" charset="-122"/>
            </a:endParaRPr>
          </a:p>
        </p:txBody>
      </p:sp>
      <p:sp>
        <p:nvSpPr>
          <p:cNvPr id="40" name="文本框 9"/>
          <p:cNvSpPr txBox="1"/>
          <p:nvPr/>
        </p:nvSpPr>
        <p:spPr>
          <a:xfrm>
            <a:off x="4941570" y="1963420"/>
            <a:ext cx="6280785" cy="635635"/>
          </a:xfrm>
          <a:prstGeom prst="rect">
            <a:avLst/>
          </a:prstGeom>
          <a:noFill/>
        </p:spPr>
        <p:txBody>
          <a:bodyPr wrap="square" lIns="0" tIns="0" rIns="0" bIns="0" rtlCol="0">
            <a:spAutoFit/>
          </a:bodyPr>
          <a:p>
            <a:pPr marL="228600" lvl="1" indent="-228600">
              <a:lnSpc>
                <a:spcPct val="115000"/>
              </a:lnSpc>
              <a:spcBef>
                <a:spcPts val="0"/>
              </a:spcBef>
              <a:spcAft>
                <a:spcPts val="0"/>
              </a:spcAft>
              <a:buFont typeface="Wingdings" panose="05000000000000000000" pitchFamily="2" charset="2"/>
              <a:buChar char="l"/>
            </a:pPr>
            <a:r>
              <a:rPr lang="zh-CN" altLang="en-US" dirty="0">
                <a:solidFill>
                  <a:schemeClr val="tx1">
                    <a:lumMod val="85000"/>
                    <a:lumOff val="15000"/>
                  </a:schemeClr>
                </a:solidFill>
                <a:latin typeface="微软雅黑" panose="020B0503020204020204" charset="-122"/>
                <a:ea typeface="微软雅黑" panose="020B0503020204020204" charset="-122"/>
              </a:rPr>
              <a:t>盒马鲜生由原京东物流负责人侯毅创立，开始时仅仅是一家开在上海的生鲜超市，后阿里巴巴集团介入。</a:t>
            </a:r>
            <a:endParaRPr lang="zh-CN" altLang="en-US" dirty="0">
              <a:solidFill>
                <a:schemeClr val="tx1">
                  <a:lumMod val="85000"/>
                  <a:lumOff val="15000"/>
                </a:schemeClr>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52" presetClass="entr" presetSubtype="0" fill="hold" nodeType="afterEffect">
                                  <p:stCondLst>
                                    <p:cond delay="0"/>
                                  </p:stCondLst>
                                  <p:childTnLst>
                                    <p:set>
                                      <p:cBhvr>
                                        <p:cTn id="15" dur="1" fill="hold">
                                          <p:stCondLst>
                                            <p:cond delay="0"/>
                                          </p:stCondLst>
                                        </p:cTn>
                                        <p:tgtEl>
                                          <p:spTgt spid="35"/>
                                        </p:tgtEl>
                                        <p:attrNameLst>
                                          <p:attrName>style.visibility</p:attrName>
                                        </p:attrNameLst>
                                      </p:cBhvr>
                                      <p:to>
                                        <p:strVal val="visible"/>
                                      </p:to>
                                    </p:set>
                                    <p:animScale>
                                      <p:cBhvr>
                                        <p:cTn id="16"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35"/>
                                        </p:tgtEl>
                                        <p:attrNameLst>
                                          <p:attrName>ppt_x</p:attrName>
                                          <p:attrName>ppt_y</p:attrName>
                                        </p:attrNameLst>
                                      </p:cBhvr>
                                    </p:animMotion>
                                    <p:animEffect transition="in" filter="fade">
                                      <p:cBhvr>
                                        <p:cTn id="18" dur="1000"/>
                                        <p:tgtEl>
                                          <p:spTgt spid="35"/>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up)">
                                      <p:cBhvr>
                                        <p:cTn id="22" dur="500"/>
                                        <p:tgtEl>
                                          <p:spTgt spid="40"/>
                                        </p:tgtEl>
                                      </p:cBhvr>
                                    </p:animEffect>
                                  </p:childTnLst>
                                </p:cTn>
                              </p:par>
                            </p:childTnLst>
                          </p:cTn>
                        </p:par>
                        <p:par>
                          <p:cTn id="23" fill="hold">
                            <p:stCondLst>
                              <p:cond delay="3000"/>
                            </p:stCondLst>
                            <p:childTnLst>
                              <p:par>
                                <p:cTn id="24" presetID="22" presetClass="entr" presetSubtype="1"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wipe(up)">
                                      <p:cBhvr>
                                        <p:cTn id="26" dur="500"/>
                                        <p:tgtEl>
                                          <p:spTgt spid="37"/>
                                        </p:tgtEl>
                                      </p:cBhvr>
                                    </p:animEffect>
                                  </p:childTnLst>
                                </p:cTn>
                              </p:par>
                            </p:childTnLst>
                          </p:cTn>
                        </p:par>
                        <p:par>
                          <p:cTn id="27" fill="hold">
                            <p:stCondLst>
                              <p:cond delay="3500"/>
                            </p:stCondLst>
                            <p:childTnLst>
                              <p:par>
                                <p:cTn id="28" presetID="22" presetClass="entr" presetSubtype="1" fill="hold" grpId="0" nodeType="after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wipe(up)">
                                      <p:cBhvr>
                                        <p:cTn id="3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0" grpId="0"/>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6427941" cy="988770"/>
            <a:chOff x="534" y="340"/>
            <a:chExt cx="12265" cy="1887"/>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78"/>
              <a:ext cx="11933"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206"/>
              <a:ext cx="11933" cy="21"/>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8977" cy="1114"/>
            </a:xfrm>
            <a:prstGeom prst="rect">
              <a:avLst/>
            </a:prstGeom>
            <a:noFill/>
          </p:spPr>
          <p:txBody>
            <a:bodyPr wrap="square" rtlCol="0">
              <a:spAutoFit/>
            </a:bodyPr>
            <a:lstStyle/>
            <a:p>
              <a:pPr algn="l"/>
              <a:r>
                <a:rPr lang="zh-CN" altLang="en-US" sz="3200" dirty="0">
                  <a:solidFill>
                    <a:schemeClr val="tx1">
                      <a:lumMod val="85000"/>
                      <a:lumOff val="15000"/>
                    </a:schemeClr>
                  </a:solidFill>
                  <a:latin typeface="微软雅黑" panose="020B0503020204020204" charset="-122"/>
                  <a:ea typeface="微软雅黑" panose="020B0503020204020204" charset="-122"/>
                  <a:sym typeface="+mn-ea"/>
                </a:rPr>
                <a:t>盒马鲜生的布局</a:t>
              </a:r>
              <a:endParaRPr lang="zh-CN" altLang="en-US" sz="3200" b="1" dirty="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grpSp>
      <p:grpSp>
        <p:nvGrpSpPr>
          <p:cNvPr id="5" name="组合 4"/>
          <p:cNvGrpSpPr/>
          <p:nvPr/>
        </p:nvGrpSpPr>
        <p:grpSpPr>
          <a:xfrm>
            <a:off x="1824053" y="1486535"/>
            <a:ext cx="818947" cy="916434"/>
            <a:chOff x="2239" y="3638"/>
            <a:chExt cx="1606" cy="1797"/>
          </a:xfrm>
        </p:grpSpPr>
        <p:grpSp>
          <p:nvGrpSpPr>
            <p:cNvPr id="10244" name="组合 7"/>
            <p:cNvGrpSpPr/>
            <p:nvPr/>
          </p:nvGrpSpPr>
          <p:grpSpPr>
            <a:xfrm rot="5400000">
              <a:off x="2193" y="3783"/>
              <a:ext cx="1797" cy="1507"/>
              <a:chOff x="1757359" y="2285367"/>
              <a:chExt cx="891102" cy="747223"/>
            </a:xfrm>
          </p:grpSpPr>
          <p:cxnSp>
            <p:nvCxnSpPr>
              <p:cNvPr id="39" name="直接连接符 38"/>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0285" name="组合 6"/>
              <p:cNvGrpSpPr/>
              <p:nvPr/>
            </p:nvGrpSpPr>
            <p:grpSpPr>
              <a:xfrm>
                <a:off x="1757359" y="2285367"/>
                <a:ext cx="686204" cy="568470"/>
                <a:chOff x="1757359" y="2285367"/>
                <a:chExt cx="686204" cy="568470"/>
              </a:xfrm>
            </p:grpSpPr>
            <p:cxnSp>
              <p:nvCxnSpPr>
                <p:cNvPr id="4" name="直接连接符 3"/>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1"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1</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6" name="文本框 5"/>
          <p:cNvSpPr txBox="1"/>
          <p:nvPr/>
        </p:nvSpPr>
        <p:spPr>
          <a:xfrm>
            <a:off x="2780030" y="1492250"/>
            <a:ext cx="7776210" cy="1045210"/>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选址：</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a:latin typeface="微软雅黑" panose="020B0503020204020204" charset="-122"/>
                <a:ea typeface="微软雅黑" panose="020B0503020204020204" charset="-122"/>
              </a:rPr>
              <a:t>以阿里大数据为支撑，可针对不同消费阶层的活动商圈划定门店范围，目前门店选址多为中高档精品生活广场，符合盒马鲜生的目标用户需求。</a:t>
            </a:r>
            <a:endParaRPr lang="zh-CN" altLang="en-US">
              <a:latin typeface="微软雅黑" panose="020B0503020204020204" charset="-122"/>
              <a:ea typeface="微软雅黑" panose="020B0503020204020204" charset="-122"/>
            </a:endParaRPr>
          </a:p>
        </p:txBody>
      </p:sp>
      <p:grpSp>
        <p:nvGrpSpPr>
          <p:cNvPr id="16" name="组合 15"/>
          <p:cNvGrpSpPr/>
          <p:nvPr/>
        </p:nvGrpSpPr>
        <p:grpSpPr>
          <a:xfrm>
            <a:off x="1824053" y="2797175"/>
            <a:ext cx="818947" cy="916434"/>
            <a:chOff x="2239" y="3638"/>
            <a:chExt cx="1606" cy="1797"/>
          </a:xfrm>
        </p:grpSpPr>
        <p:grpSp>
          <p:nvGrpSpPr>
            <p:cNvPr id="17" name="组合 7"/>
            <p:cNvGrpSpPr/>
            <p:nvPr/>
          </p:nvGrpSpPr>
          <p:grpSpPr>
            <a:xfrm rot="5400000">
              <a:off x="2193" y="3783"/>
              <a:ext cx="1797" cy="1507"/>
              <a:chOff x="1757359" y="2285367"/>
              <a:chExt cx="891102" cy="747223"/>
            </a:xfrm>
          </p:grpSpPr>
          <p:cxnSp>
            <p:nvCxnSpPr>
              <p:cNvPr id="18" name="直接连接符 17"/>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22" name="组合 6"/>
              <p:cNvGrpSpPr/>
              <p:nvPr/>
            </p:nvGrpSpPr>
            <p:grpSpPr>
              <a:xfrm>
                <a:off x="1757359" y="2285367"/>
                <a:ext cx="686204" cy="568470"/>
                <a:chOff x="1757359" y="2285367"/>
                <a:chExt cx="686204" cy="568470"/>
              </a:xfrm>
            </p:grpSpPr>
            <p:cxnSp>
              <p:nvCxnSpPr>
                <p:cNvPr id="25" name="直接连接符 24"/>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30"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2</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31" name="文本框 30"/>
          <p:cNvSpPr txBox="1"/>
          <p:nvPr/>
        </p:nvSpPr>
        <p:spPr>
          <a:xfrm>
            <a:off x="2780030" y="2802890"/>
            <a:ext cx="7776210" cy="1045210"/>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目标用户：</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a:latin typeface="微软雅黑" panose="020B0503020204020204" charset="-122"/>
                <a:ea typeface="微软雅黑" panose="020B0503020204020204" charset="-122"/>
              </a:rPr>
              <a:t>年龄在25岁到35岁之间的互联网用户人群。这个群体对商品的新鲜度和品质是第一要求，对服务也是非常看重的，反而对价格的敏感度并不高。</a:t>
            </a:r>
            <a:endParaRPr lang="zh-CN" altLang="en-US">
              <a:latin typeface="微软雅黑" panose="020B0503020204020204" charset="-122"/>
              <a:ea typeface="微软雅黑" panose="020B0503020204020204" charset="-122"/>
            </a:endParaRPr>
          </a:p>
        </p:txBody>
      </p:sp>
      <p:grpSp>
        <p:nvGrpSpPr>
          <p:cNvPr id="32" name="组合 31"/>
          <p:cNvGrpSpPr/>
          <p:nvPr/>
        </p:nvGrpSpPr>
        <p:grpSpPr>
          <a:xfrm>
            <a:off x="1824053" y="4116705"/>
            <a:ext cx="818947" cy="916434"/>
            <a:chOff x="2239" y="3638"/>
            <a:chExt cx="1606" cy="1797"/>
          </a:xfrm>
        </p:grpSpPr>
        <p:grpSp>
          <p:nvGrpSpPr>
            <p:cNvPr id="33" name="组合 7"/>
            <p:cNvGrpSpPr/>
            <p:nvPr/>
          </p:nvGrpSpPr>
          <p:grpSpPr>
            <a:xfrm rot="5400000">
              <a:off x="2193" y="3783"/>
              <a:ext cx="1797" cy="1507"/>
              <a:chOff x="1757359" y="2285367"/>
              <a:chExt cx="891102" cy="747223"/>
            </a:xfrm>
          </p:grpSpPr>
          <p:cxnSp>
            <p:nvCxnSpPr>
              <p:cNvPr id="34" name="直接连接符 33"/>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48" name="组合 6"/>
              <p:cNvGrpSpPr/>
              <p:nvPr/>
            </p:nvGrpSpPr>
            <p:grpSpPr>
              <a:xfrm>
                <a:off x="1757359" y="2285367"/>
                <a:ext cx="686204" cy="568470"/>
                <a:chOff x="1757359" y="2285367"/>
                <a:chExt cx="686204" cy="568470"/>
              </a:xfrm>
            </p:grpSpPr>
            <p:cxnSp>
              <p:nvCxnSpPr>
                <p:cNvPr id="49" name="直接连接符 48"/>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3"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3</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54" name="文本框 53"/>
          <p:cNvSpPr txBox="1"/>
          <p:nvPr/>
        </p:nvSpPr>
        <p:spPr>
          <a:xfrm>
            <a:off x="2780030" y="4202430"/>
            <a:ext cx="6830695" cy="727075"/>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经营模式：</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a:latin typeface="微软雅黑" panose="020B0503020204020204" charset="-122"/>
                <a:ea typeface="微软雅黑" panose="020B0503020204020204" charset="-122"/>
              </a:rPr>
              <a:t>以线上销售为主，线下销售为辅；以线下体验门店拉动线上销量。</a:t>
            </a:r>
            <a:endParaRPr lang="zh-CN" altLang="en-US">
              <a:latin typeface="微软雅黑" panose="020B0503020204020204" charset="-122"/>
              <a:ea typeface="微软雅黑" panose="020B0503020204020204" charset="-122"/>
            </a:endParaRPr>
          </a:p>
        </p:txBody>
      </p:sp>
      <p:grpSp>
        <p:nvGrpSpPr>
          <p:cNvPr id="55" name="组合 54"/>
          <p:cNvGrpSpPr/>
          <p:nvPr/>
        </p:nvGrpSpPr>
        <p:grpSpPr>
          <a:xfrm>
            <a:off x="1824053" y="5401945"/>
            <a:ext cx="818947" cy="916434"/>
            <a:chOff x="2239" y="3638"/>
            <a:chExt cx="1606" cy="1797"/>
          </a:xfrm>
        </p:grpSpPr>
        <p:grpSp>
          <p:nvGrpSpPr>
            <p:cNvPr id="56" name="组合 7"/>
            <p:cNvGrpSpPr/>
            <p:nvPr/>
          </p:nvGrpSpPr>
          <p:grpSpPr>
            <a:xfrm rot="5400000">
              <a:off x="2193" y="3783"/>
              <a:ext cx="1797" cy="1507"/>
              <a:chOff x="1757359" y="2285367"/>
              <a:chExt cx="891102" cy="747223"/>
            </a:xfrm>
          </p:grpSpPr>
          <p:cxnSp>
            <p:nvCxnSpPr>
              <p:cNvPr id="57" name="直接连接符 56"/>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61" name="组合 6"/>
              <p:cNvGrpSpPr/>
              <p:nvPr/>
            </p:nvGrpSpPr>
            <p:grpSpPr>
              <a:xfrm>
                <a:off x="1757359" y="2285367"/>
                <a:ext cx="686204" cy="568470"/>
                <a:chOff x="1757359" y="2285367"/>
                <a:chExt cx="686204" cy="568470"/>
              </a:xfrm>
            </p:grpSpPr>
            <p:cxnSp>
              <p:nvCxnSpPr>
                <p:cNvPr id="62" name="直接连接符 61"/>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64"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4</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65" name="文本框 64"/>
          <p:cNvSpPr txBox="1"/>
          <p:nvPr/>
        </p:nvSpPr>
        <p:spPr>
          <a:xfrm>
            <a:off x="2780030" y="5487670"/>
            <a:ext cx="6830695" cy="727075"/>
          </a:xfrm>
          <a:prstGeom prst="rect">
            <a:avLst/>
          </a:prstGeom>
          <a:noFill/>
        </p:spPr>
        <p:txBody>
          <a:bodyPr wrap="square" rtlCol="0">
            <a:spAutoFit/>
          </a:bodyPr>
          <a:p>
            <a:pPr>
              <a:lnSpc>
                <a:spcPct val="115000"/>
              </a:lnSpc>
              <a:spcBef>
                <a:spcPts val="0"/>
              </a:spcBef>
              <a:spcAft>
                <a:spcPts val="0"/>
              </a:spcAft>
            </a:pPr>
            <a:r>
              <a:rPr lang="zh-CN" altLang="en-US" b="1">
                <a:solidFill>
                  <a:srgbClr val="124062"/>
                </a:solidFill>
                <a:latin typeface="微软雅黑" panose="020B0503020204020204" charset="-122"/>
                <a:ea typeface="微软雅黑" panose="020B0503020204020204" charset="-122"/>
              </a:rPr>
              <a:t>配送服务：</a:t>
            </a:r>
            <a:endParaRPr lang="zh-CN" altLang="en-US" b="1">
              <a:solidFill>
                <a:srgbClr val="124062"/>
              </a:solidFill>
              <a:latin typeface="微软雅黑" panose="020B0503020204020204" charset="-122"/>
              <a:ea typeface="微软雅黑" panose="020B0503020204020204" charset="-122"/>
            </a:endParaRPr>
          </a:p>
          <a:p>
            <a:pPr>
              <a:lnSpc>
                <a:spcPct val="115000"/>
              </a:lnSpc>
              <a:spcBef>
                <a:spcPts val="0"/>
              </a:spcBef>
              <a:spcAft>
                <a:spcPts val="0"/>
              </a:spcAft>
            </a:pPr>
            <a:r>
              <a:rPr lang="zh-CN" altLang="en-US">
                <a:latin typeface="微软雅黑" panose="020B0503020204020204" charset="-122"/>
                <a:ea typeface="微软雅黑" panose="020B0503020204020204" charset="-122"/>
              </a:rPr>
              <a:t>提供门店3公里范围内30分钟送达的配送服务。</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2000"/>
                            </p:stCondLst>
                            <p:childTnLst>
                              <p:par>
                                <p:cTn id="18" presetID="2" presetClass="entr" presetSubtype="8"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0-#ppt_w/2"/>
                                          </p:val>
                                        </p:tav>
                                        <p:tav tm="100000">
                                          <p:val>
                                            <p:strVal val="#ppt_x"/>
                                          </p:val>
                                        </p:tav>
                                      </p:tavLst>
                                    </p:anim>
                                    <p:anim calcmode="lin" valueType="num">
                                      <p:cBhvr additive="base">
                                        <p:cTn id="21" dur="500" fill="hold"/>
                                        <p:tgtEl>
                                          <p:spTgt spid="16"/>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up)">
                                      <p:cBhvr>
                                        <p:cTn id="25" dur="500"/>
                                        <p:tgtEl>
                                          <p:spTgt spid="31"/>
                                        </p:tgtEl>
                                      </p:cBhvr>
                                    </p:animEffect>
                                  </p:childTnLst>
                                </p:cTn>
                              </p:par>
                            </p:childTnLst>
                          </p:cTn>
                        </p:par>
                        <p:par>
                          <p:cTn id="26" fill="hold">
                            <p:stCondLst>
                              <p:cond delay="3000"/>
                            </p:stCondLst>
                            <p:childTnLst>
                              <p:par>
                                <p:cTn id="27" presetID="2" presetClass="entr" presetSubtype="8"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500" fill="hold"/>
                                        <p:tgtEl>
                                          <p:spTgt spid="32"/>
                                        </p:tgtEl>
                                        <p:attrNameLst>
                                          <p:attrName>ppt_x</p:attrName>
                                        </p:attrNameLst>
                                      </p:cBhvr>
                                      <p:tavLst>
                                        <p:tav tm="0">
                                          <p:val>
                                            <p:strVal val="0-#ppt_w/2"/>
                                          </p:val>
                                        </p:tav>
                                        <p:tav tm="100000">
                                          <p:val>
                                            <p:strVal val="#ppt_x"/>
                                          </p:val>
                                        </p:tav>
                                      </p:tavLst>
                                    </p:anim>
                                    <p:anim calcmode="lin" valueType="num">
                                      <p:cBhvr additive="base">
                                        <p:cTn id="30" dur="500" fill="hold"/>
                                        <p:tgtEl>
                                          <p:spTgt spid="32"/>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2" presetClass="entr" presetSubtype="1" fill="hold" grpId="0" nodeType="after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wipe(up)">
                                      <p:cBhvr>
                                        <p:cTn id="34" dur="500"/>
                                        <p:tgtEl>
                                          <p:spTgt spid="54"/>
                                        </p:tgtEl>
                                      </p:cBhvr>
                                    </p:animEffect>
                                  </p:childTnLst>
                                </p:cTn>
                              </p:par>
                            </p:childTnLst>
                          </p:cTn>
                        </p:par>
                        <p:par>
                          <p:cTn id="35" fill="hold">
                            <p:stCondLst>
                              <p:cond delay="4000"/>
                            </p:stCondLst>
                            <p:childTnLst>
                              <p:par>
                                <p:cTn id="36" presetID="2" presetClass="entr" presetSubtype="8" fill="hold" nodeType="after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fill="hold"/>
                                        <p:tgtEl>
                                          <p:spTgt spid="55"/>
                                        </p:tgtEl>
                                        <p:attrNameLst>
                                          <p:attrName>ppt_x</p:attrName>
                                        </p:attrNameLst>
                                      </p:cBhvr>
                                      <p:tavLst>
                                        <p:tav tm="0">
                                          <p:val>
                                            <p:strVal val="0-#ppt_w/2"/>
                                          </p:val>
                                        </p:tav>
                                        <p:tav tm="100000">
                                          <p:val>
                                            <p:strVal val="#ppt_x"/>
                                          </p:val>
                                        </p:tav>
                                      </p:tavLst>
                                    </p:anim>
                                    <p:anim calcmode="lin" valueType="num">
                                      <p:cBhvr additive="base">
                                        <p:cTn id="39" dur="500" fill="hold"/>
                                        <p:tgtEl>
                                          <p:spTgt spid="55"/>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65"/>
                                        </p:tgtEl>
                                        <p:attrNameLst>
                                          <p:attrName>style.visibility</p:attrName>
                                        </p:attrNameLst>
                                      </p:cBhvr>
                                      <p:to>
                                        <p:strVal val="visible"/>
                                      </p:to>
                                    </p:set>
                                    <p:animEffect transition="in" filter="wipe(up)">
                                      <p:cBhvr>
                                        <p:cTn id="43"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1" grpId="0"/>
      <p:bldP spid="54" grpId="0"/>
      <p:bldP spid="6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2121</Words>
  <Application>WPS 演示</Application>
  <PresentationFormat>宽屏</PresentationFormat>
  <Paragraphs>209</Paragraphs>
  <Slides>18</Slides>
  <Notes>35</Notes>
  <HiddenSlides>0</HiddenSlides>
  <MMClips>2</MMClips>
  <ScaleCrop>false</ScaleCrop>
  <HeadingPairs>
    <vt:vector size="6" baseType="variant">
      <vt:variant>
        <vt:lpstr>已用的字体</vt:lpstr>
      </vt:variant>
      <vt:variant>
        <vt:i4>40</vt:i4>
      </vt:variant>
      <vt:variant>
        <vt:lpstr>主题</vt:lpstr>
      </vt:variant>
      <vt:variant>
        <vt:i4>1</vt:i4>
      </vt:variant>
      <vt:variant>
        <vt:lpstr>幻灯片标题</vt:lpstr>
      </vt:variant>
      <vt:variant>
        <vt:i4>18</vt:i4>
      </vt:variant>
    </vt:vector>
  </HeadingPairs>
  <TitlesOfParts>
    <vt:vector size="59" baseType="lpstr">
      <vt:lpstr>Arial</vt:lpstr>
      <vt:lpstr>宋体</vt:lpstr>
      <vt:lpstr>Wingdings</vt:lpstr>
      <vt:lpstr>微软雅黑</vt:lpstr>
      <vt:lpstr>Calibri</vt:lpstr>
      <vt:lpstr>Arial Black</vt:lpstr>
      <vt:lpstr>Arial</vt:lpstr>
      <vt:lpstr>微软雅黑 Light</vt:lpstr>
      <vt:lpstr>创艺简细圆</vt:lpstr>
      <vt:lpstr>Agency FB</vt:lpstr>
      <vt:lpstr>华文宋体</vt:lpstr>
      <vt:lpstr>Kartika</vt:lpstr>
      <vt:lpstr>Bebas</vt:lpstr>
      <vt:lpstr>华文黑体</vt:lpstr>
      <vt:lpstr>Lato Regular</vt:lpstr>
      <vt:lpstr>Lato Light</vt:lpstr>
      <vt:lpstr>Calibri Light</vt:lpstr>
      <vt:lpstr>Arial Unicode MS</vt:lpstr>
      <vt:lpstr>Open Sans</vt:lpstr>
      <vt:lpstr>Oswald</vt:lpstr>
      <vt:lpstr>Segoe Print</vt:lpstr>
      <vt:lpstr>黑体</vt:lpstr>
      <vt:lpstr>Lato</vt:lpstr>
      <vt:lpstr>Corbel</vt:lpstr>
      <vt:lpstr>Roboto</vt:lpstr>
      <vt:lpstr>Roboto</vt:lpstr>
      <vt:lpstr>叶根友毛笔行书</vt:lpstr>
      <vt:lpstr>方正华隶简体</vt:lpstr>
      <vt:lpstr>禹卫书法行书繁体</vt:lpstr>
      <vt:lpstr>Adobe 宋体 Std L</vt:lpstr>
      <vt:lpstr>Adobe 仿宋 Std R</vt:lpstr>
      <vt:lpstr>Adobe 明體 Std L</vt:lpstr>
      <vt:lpstr>Adobe 楷体 Std R</vt:lpstr>
      <vt:lpstr>Adobe 黑体 Std R</vt:lpstr>
      <vt:lpstr>叶根友蚕燕隶书(3500)</vt:lpstr>
      <vt:lpstr>叶根友钢笔行书升级版</vt:lpstr>
      <vt:lpstr>叶根友非主流手</vt:lpstr>
      <vt:lpstr>孙过庭草体测试版</vt:lpstr>
      <vt:lpstr>仿宋</vt:lpstr>
      <vt:lpstr>全新硬笔行书简</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MK</cp:lastModifiedBy>
  <cp:revision>119</cp:revision>
  <dcterms:created xsi:type="dcterms:W3CDTF">2017-02-19T15:11:00Z</dcterms:created>
  <dcterms:modified xsi:type="dcterms:W3CDTF">2018-05-08T09:30:41Z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