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4" r:id="rId3"/>
    <p:sldId id="325" r:id="rId5"/>
    <p:sldId id="359" r:id="rId6"/>
    <p:sldId id="386" r:id="rId7"/>
    <p:sldId id="259" r:id="rId8"/>
    <p:sldId id="400" r:id="rId9"/>
    <p:sldId id="403" r:id="rId10"/>
    <p:sldId id="391" r:id="rId11"/>
    <p:sldId id="392" r:id="rId12"/>
    <p:sldId id="404" r:id="rId13"/>
    <p:sldId id="405" r:id="rId14"/>
    <p:sldId id="406" r:id="rId15"/>
    <p:sldId id="37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24062"/>
    <a:srgbClr val="FEFABC"/>
    <a:srgbClr val="537285"/>
    <a:srgbClr val="FEFEFE"/>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napToGrid="0">
      <p:cViewPr varScale="1">
        <p:scale>
          <a:sx n="69" d="100"/>
          <a:sy n="69" d="100"/>
        </p:scale>
        <p:origin x="1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5CAC1-9625-4378-942F-06327CAF8CD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532B1-D51B-4065-979B-CDD6B40756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95CA-CB87-42F5-AD11-A63647B25AC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3C9F-EFB6-4360-A5D6-81DD839FD7B7}" type="slidenum">
              <a:rPr lang="zh-CN" altLang="en-US" smtClean="0"/>
            </a:fld>
            <a:endParaRPr lang="zh-CN" altLang="en-US"/>
          </a:p>
        </p:txBody>
      </p:sp>
      <p:pic>
        <p:nvPicPr>
          <p:cNvPr id="7" name="图片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14" y="0"/>
            <a:ext cx="12179586" cy="68595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4895850" y="3043555"/>
            <a:ext cx="5775325"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sz="4000" b="1" dirty="0">
                <a:solidFill>
                  <a:srgbClr val="124062"/>
                </a:solidFill>
                <a:latin typeface="微软雅黑" panose="020B0503020204020204" charset="-122"/>
                <a:ea typeface="微软雅黑" panose="020B0503020204020204" charset="-122"/>
                <a:sym typeface="Calibri" panose="020F0502020204030204" pitchFamily="34" charset="0"/>
              </a:rPr>
              <a:t>移动商务创新形式认知</a:t>
            </a:r>
            <a:endParaRPr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12215" y="3072765"/>
            <a:ext cx="2894330" cy="748030"/>
          </a:xfrm>
          <a:prstGeom prst="rect">
            <a:avLst/>
          </a:prstGeom>
        </p:spPr>
        <p:txBody>
          <a:bodyPr wrap="none">
            <a:spAutoFit/>
          </a:bodyPr>
          <a:lstStyle/>
          <a:p>
            <a:r>
              <a:rPr lang="zh-CN" altLang="en-US" sz="4265" b="1" dirty="0">
                <a:solidFill>
                  <a:srgbClr val="124062"/>
                </a:solidFill>
                <a:latin typeface="Arial" panose="020B0604020202020204"/>
                <a:ea typeface="微软雅黑" panose="020B0503020204020204" charset="-122"/>
                <a:sym typeface="Calibri" panose="020F0502020204030204" pitchFamily="34" charset="0"/>
              </a:rPr>
              <a:t>课件三十六</a:t>
            </a:r>
            <a:endParaRPr lang="zh-CN" altLang="en-US" sz="4265" b="1" dirty="0">
              <a:solidFill>
                <a:srgbClr val="124062"/>
              </a:solidFill>
              <a:latin typeface="Arial" panose="020B0604020202020204"/>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5781216" cy="977766"/>
            <a:chOff x="533" y="340"/>
            <a:chExt cx="11031"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67"/>
              <a:ext cx="9519"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194"/>
              <a:ext cx="9477"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移动商务技术创新</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sp>
        <p:nvSpPr>
          <p:cNvPr id="72" name="矩形 71"/>
          <p:cNvSpPr/>
          <p:nvPr/>
        </p:nvSpPr>
        <p:spPr>
          <a:xfrm>
            <a:off x="1912620" y="1729740"/>
            <a:ext cx="8474075" cy="408368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73" name="组合 72"/>
          <p:cNvGrpSpPr/>
          <p:nvPr/>
        </p:nvGrpSpPr>
        <p:grpSpPr>
          <a:xfrm>
            <a:off x="1390015" y="4878705"/>
            <a:ext cx="2472055" cy="591820"/>
            <a:chOff x="2913" y="7568"/>
            <a:chExt cx="3893" cy="932"/>
          </a:xfrm>
        </p:grpSpPr>
        <p:sp>
          <p:nvSpPr>
            <p:cNvPr id="74" name="矩形 73"/>
            <p:cNvSpPr/>
            <p:nvPr/>
          </p:nvSpPr>
          <p:spPr>
            <a:xfrm>
              <a:off x="2913" y="7568"/>
              <a:ext cx="3893" cy="932"/>
            </a:xfrm>
            <a:prstGeom prst="rect">
              <a:avLst/>
            </a:prstGeom>
            <a:solidFill>
              <a:srgbClr val="1240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5" name="文本框 74"/>
            <p:cNvSpPr txBox="1"/>
            <p:nvPr/>
          </p:nvSpPr>
          <p:spPr>
            <a:xfrm>
              <a:off x="3511" y="7671"/>
              <a:ext cx="2697" cy="725"/>
            </a:xfrm>
            <a:prstGeom prst="rect">
              <a:avLst/>
            </a:prstGeom>
            <a:noFill/>
          </p:spPr>
          <p:txBody>
            <a:bodyPr wrap="square" rtlCol="0">
              <a:spAutoFit/>
            </a:bodyPr>
            <a:p>
              <a:pPr algn="ctr"/>
              <a:r>
                <a:rPr lang="zh-CN" altLang="en-US" sz="2400" b="1">
                  <a:solidFill>
                    <a:schemeClr val="bg1"/>
                  </a:solidFill>
                  <a:latin typeface="微软雅黑" panose="020B0503020204020204" charset="-122"/>
                  <a:ea typeface="微软雅黑" panose="020B0503020204020204" charset="-122"/>
                </a:rPr>
                <a:t>指纹支付</a:t>
              </a:r>
              <a:endParaRPr lang="zh-CN" altLang="en-US" sz="2400" b="1">
                <a:solidFill>
                  <a:schemeClr val="bg1"/>
                </a:solidFill>
                <a:latin typeface="微软雅黑" panose="020B0503020204020204" charset="-122"/>
                <a:ea typeface="微软雅黑" panose="020B0503020204020204" charset="-122"/>
              </a:endParaRPr>
            </a:p>
          </p:txBody>
        </p:sp>
      </p:grpSp>
      <p:sp>
        <p:nvSpPr>
          <p:cNvPr id="76" name="文本框 75"/>
          <p:cNvSpPr txBox="1"/>
          <p:nvPr/>
        </p:nvSpPr>
        <p:spPr>
          <a:xfrm>
            <a:off x="2679700" y="2558415"/>
            <a:ext cx="6940550" cy="1740535"/>
          </a:xfrm>
          <a:prstGeom prst="rect">
            <a:avLst/>
          </a:prstGeom>
          <a:noFill/>
        </p:spPr>
        <p:txBody>
          <a:bodyPr wrap="square" rtlCol="0">
            <a:spAutoFit/>
          </a:bodyPr>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指纹支付，是采用目前已成熟的指纹系统进行消费认证，用户使用指纹支付的时候，不需要再刷卡或付现金，只需在指纹服务终端轻轻按压手指，再输入身份识别码，如手机号码，就能迅速完成买单。</a:t>
            </a:r>
            <a:endParaRPr lang="zh-CN" altLang="en-US">
              <a:latin typeface="微软雅黑" panose="020B0503020204020204" charset="-122"/>
              <a:ea typeface="微软雅黑" panose="020B0503020204020204" charset="-122"/>
            </a:endParaRPr>
          </a:p>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指纹支付具有极高的安全性，但建设成本高。</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72"/>
                                        </p:tgtEl>
                                        <p:attrNameLst>
                                          <p:attrName>style.visibility</p:attrName>
                                        </p:attrNameLst>
                                      </p:cBhvr>
                                      <p:to>
                                        <p:strVal val="visible"/>
                                      </p:to>
                                    </p:set>
                                    <p:anim calcmode="lin" valueType="num">
                                      <p:cBhvr>
                                        <p:cTn id="11" dur="500" fill="hold"/>
                                        <p:tgtEl>
                                          <p:spTgt spid="72"/>
                                        </p:tgtEl>
                                        <p:attrNameLst>
                                          <p:attrName>ppt_w</p:attrName>
                                        </p:attrNameLst>
                                      </p:cBhvr>
                                      <p:tavLst>
                                        <p:tav tm="0">
                                          <p:val>
                                            <p:fltVal val="0"/>
                                          </p:val>
                                        </p:tav>
                                        <p:tav tm="100000">
                                          <p:val>
                                            <p:strVal val="#ppt_w"/>
                                          </p:val>
                                        </p:tav>
                                      </p:tavLst>
                                    </p:anim>
                                    <p:anim calcmode="lin" valueType="num">
                                      <p:cBhvr>
                                        <p:cTn id="12" dur="500" fill="hold"/>
                                        <p:tgtEl>
                                          <p:spTgt spid="72"/>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73"/>
                                        </p:tgtEl>
                                        <p:attrNameLst>
                                          <p:attrName>style.visibility</p:attrName>
                                        </p:attrNameLst>
                                      </p:cBhvr>
                                      <p:to>
                                        <p:strVal val="visible"/>
                                      </p:to>
                                    </p:set>
                                    <p:animScale>
                                      <p:cBhvr>
                                        <p:cTn id="16" dur="1000" decel="50000" fill="hold">
                                          <p:stCondLst>
                                            <p:cond delay="0"/>
                                          </p:stCondLst>
                                        </p:cTn>
                                        <p:tgtEl>
                                          <p:spTgt spid="7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73"/>
                                        </p:tgtEl>
                                        <p:attrNameLst>
                                          <p:attrName>ppt_x</p:attrName>
                                          <p:attrName>ppt_y</p:attrName>
                                        </p:attrNameLst>
                                      </p:cBhvr>
                                    </p:animMotion>
                                    <p:animEffect transition="in" filter="fade">
                                      <p:cBhvr>
                                        <p:cTn id="18" dur="1000"/>
                                        <p:tgtEl>
                                          <p:spTgt spid="73"/>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bldLvl="0" animBg="1"/>
      <p:bldP spid="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5781216" cy="977766"/>
            <a:chOff x="533" y="340"/>
            <a:chExt cx="11031"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67"/>
              <a:ext cx="9519"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194"/>
              <a:ext cx="9477"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移动商务技术创新</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sp>
        <p:nvSpPr>
          <p:cNvPr id="72" name="矩形 71"/>
          <p:cNvSpPr/>
          <p:nvPr/>
        </p:nvSpPr>
        <p:spPr>
          <a:xfrm>
            <a:off x="1912620" y="1729740"/>
            <a:ext cx="8474075" cy="408368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73" name="组合 72"/>
          <p:cNvGrpSpPr/>
          <p:nvPr/>
        </p:nvGrpSpPr>
        <p:grpSpPr>
          <a:xfrm>
            <a:off x="1390015" y="4878705"/>
            <a:ext cx="2472055" cy="591820"/>
            <a:chOff x="2913" y="7568"/>
            <a:chExt cx="3893" cy="932"/>
          </a:xfrm>
        </p:grpSpPr>
        <p:sp>
          <p:nvSpPr>
            <p:cNvPr id="74" name="矩形 73"/>
            <p:cNvSpPr/>
            <p:nvPr/>
          </p:nvSpPr>
          <p:spPr>
            <a:xfrm>
              <a:off x="2913" y="7568"/>
              <a:ext cx="3893" cy="932"/>
            </a:xfrm>
            <a:prstGeom prst="rect">
              <a:avLst/>
            </a:prstGeom>
            <a:solidFill>
              <a:srgbClr val="1240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5" name="文本框 74"/>
            <p:cNvSpPr txBox="1"/>
            <p:nvPr/>
          </p:nvSpPr>
          <p:spPr>
            <a:xfrm>
              <a:off x="3214" y="7671"/>
              <a:ext cx="3203" cy="725"/>
            </a:xfrm>
            <a:prstGeom prst="rect">
              <a:avLst/>
            </a:prstGeom>
            <a:noFill/>
          </p:spPr>
          <p:txBody>
            <a:bodyPr wrap="square" rtlCol="0">
              <a:spAutoFit/>
            </a:bodyPr>
            <a:p>
              <a:pPr algn="ctr"/>
              <a:r>
                <a:rPr lang="zh-CN" altLang="en-US" sz="2400" b="1">
                  <a:solidFill>
                    <a:schemeClr val="bg1"/>
                  </a:solidFill>
                  <a:latin typeface="微软雅黑" panose="020B0503020204020204" charset="-122"/>
                  <a:ea typeface="微软雅黑" panose="020B0503020204020204" charset="-122"/>
                </a:rPr>
                <a:t>人脸识别支付</a:t>
              </a:r>
              <a:endParaRPr lang="zh-CN" altLang="en-US" sz="2400" b="1">
                <a:solidFill>
                  <a:schemeClr val="bg1"/>
                </a:solidFill>
                <a:latin typeface="微软雅黑" panose="020B0503020204020204" charset="-122"/>
                <a:ea typeface="微软雅黑" panose="020B0503020204020204" charset="-122"/>
              </a:endParaRPr>
            </a:p>
          </p:txBody>
        </p:sp>
      </p:grpSp>
      <p:sp>
        <p:nvSpPr>
          <p:cNvPr id="76" name="文本框 75"/>
          <p:cNvSpPr txBox="1"/>
          <p:nvPr/>
        </p:nvSpPr>
        <p:spPr>
          <a:xfrm>
            <a:off x="2758440" y="1921510"/>
            <a:ext cx="6940550" cy="3015615"/>
          </a:xfrm>
          <a:prstGeom prst="rect">
            <a:avLst/>
          </a:prstGeom>
          <a:noFill/>
        </p:spPr>
        <p:txBody>
          <a:bodyPr wrap="square" rtlCol="0">
            <a:spAutoFit/>
          </a:bodyPr>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人脸识别支付是用户在购物后的支付认证阶段通过“扫脸”取代传统密码。</a:t>
            </a:r>
            <a:endParaRPr lang="zh-CN" altLang="en-US">
              <a:latin typeface="微软雅黑" panose="020B0503020204020204" charset="-122"/>
              <a:ea typeface="微软雅黑" panose="020B0503020204020204" charset="-122"/>
            </a:endParaRPr>
          </a:p>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人脸特征提取时，主要是根据人脸器官的形状描述以及他们之间的距离特性来获得有助于人脸分类的特征数据。</a:t>
            </a:r>
            <a:endParaRPr lang="zh-CN" altLang="en-US">
              <a:latin typeface="微软雅黑" panose="020B0503020204020204" charset="-122"/>
              <a:ea typeface="微软雅黑" panose="020B0503020204020204" charset="-122"/>
            </a:endParaRPr>
          </a:p>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刷脸支付现阶段已经能够实现有效抵御照片攻击、模拟人脸等冒用身份的行为，同时也可以结合多因子交叉验证和风控策略来保障用户的账户安全。</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72"/>
                                        </p:tgtEl>
                                        <p:attrNameLst>
                                          <p:attrName>style.visibility</p:attrName>
                                        </p:attrNameLst>
                                      </p:cBhvr>
                                      <p:to>
                                        <p:strVal val="visible"/>
                                      </p:to>
                                    </p:set>
                                    <p:anim calcmode="lin" valueType="num">
                                      <p:cBhvr>
                                        <p:cTn id="11" dur="500" fill="hold"/>
                                        <p:tgtEl>
                                          <p:spTgt spid="72"/>
                                        </p:tgtEl>
                                        <p:attrNameLst>
                                          <p:attrName>ppt_w</p:attrName>
                                        </p:attrNameLst>
                                      </p:cBhvr>
                                      <p:tavLst>
                                        <p:tav tm="0">
                                          <p:val>
                                            <p:fltVal val="0"/>
                                          </p:val>
                                        </p:tav>
                                        <p:tav tm="100000">
                                          <p:val>
                                            <p:strVal val="#ppt_w"/>
                                          </p:val>
                                        </p:tav>
                                      </p:tavLst>
                                    </p:anim>
                                    <p:anim calcmode="lin" valueType="num">
                                      <p:cBhvr>
                                        <p:cTn id="12" dur="500" fill="hold"/>
                                        <p:tgtEl>
                                          <p:spTgt spid="72"/>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73"/>
                                        </p:tgtEl>
                                        <p:attrNameLst>
                                          <p:attrName>style.visibility</p:attrName>
                                        </p:attrNameLst>
                                      </p:cBhvr>
                                      <p:to>
                                        <p:strVal val="visible"/>
                                      </p:to>
                                    </p:set>
                                    <p:animScale>
                                      <p:cBhvr>
                                        <p:cTn id="16" dur="1000" decel="50000" fill="hold">
                                          <p:stCondLst>
                                            <p:cond delay="0"/>
                                          </p:stCondLst>
                                        </p:cTn>
                                        <p:tgtEl>
                                          <p:spTgt spid="7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73"/>
                                        </p:tgtEl>
                                        <p:attrNameLst>
                                          <p:attrName>ppt_x</p:attrName>
                                          <p:attrName>ppt_y</p:attrName>
                                        </p:attrNameLst>
                                      </p:cBhvr>
                                    </p:animMotion>
                                    <p:animEffect transition="in" filter="fade">
                                      <p:cBhvr>
                                        <p:cTn id="18" dur="1000"/>
                                        <p:tgtEl>
                                          <p:spTgt spid="73"/>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bldLvl="0" animBg="1"/>
      <p:bldP spid="7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5781216" cy="977766"/>
            <a:chOff x="533" y="340"/>
            <a:chExt cx="11031"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67"/>
              <a:ext cx="9519"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194"/>
              <a:ext cx="9477"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移动商务技术创新</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sp>
        <p:nvSpPr>
          <p:cNvPr id="72" name="矩形 71"/>
          <p:cNvSpPr/>
          <p:nvPr/>
        </p:nvSpPr>
        <p:spPr>
          <a:xfrm>
            <a:off x="1912620" y="1729740"/>
            <a:ext cx="8474075" cy="408368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73" name="组合 72"/>
          <p:cNvGrpSpPr/>
          <p:nvPr/>
        </p:nvGrpSpPr>
        <p:grpSpPr>
          <a:xfrm>
            <a:off x="1390015" y="4878705"/>
            <a:ext cx="2472055" cy="591820"/>
            <a:chOff x="2913" y="7568"/>
            <a:chExt cx="3893" cy="932"/>
          </a:xfrm>
        </p:grpSpPr>
        <p:sp>
          <p:nvSpPr>
            <p:cNvPr id="74" name="矩形 73"/>
            <p:cNvSpPr/>
            <p:nvPr/>
          </p:nvSpPr>
          <p:spPr>
            <a:xfrm>
              <a:off x="2913" y="7568"/>
              <a:ext cx="3893" cy="932"/>
            </a:xfrm>
            <a:prstGeom prst="rect">
              <a:avLst/>
            </a:prstGeom>
            <a:solidFill>
              <a:srgbClr val="1240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5" name="文本框 74"/>
            <p:cNvSpPr txBox="1"/>
            <p:nvPr/>
          </p:nvSpPr>
          <p:spPr>
            <a:xfrm>
              <a:off x="3214" y="7671"/>
              <a:ext cx="3203" cy="725"/>
            </a:xfrm>
            <a:prstGeom prst="rect">
              <a:avLst/>
            </a:prstGeom>
            <a:noFill/>
          </p:spPr>
          <p:txBody>
            <a:bodyPr wrap="square" rtlCol="0">
              <a:spAutoFit/>
            </a:bodyPr>
            <a:p>
              <a:pPr algn="ctr"/>
              <a:r>
                <a:rPr lang="zh-CN" altLang="en-US" sz="2400" b="1">
                  <a:solidFill>
                    <a:schemeClr val="bg1"/>
                  </a:solidFill>
                  <a:latin typeface="微软雅黑" panose="020B0503020204020204" charset="-122"/>
                  <a:ea typeface="微软雅黑" panose="020B0503020204020204" charset="-122"/>
                </a:rPr>
                <a:t>虹膜识别支付</a:t>
              </a:r>
              <a:endParaRPr lang="zh-CN" altLang="en-US" sz="2400" b="1">
                <a:solidFill>
                  <a:schemeClr val="bg1"/>
                </a:solidFill>
                <a:latin typeface="微软雅黑" panose="020B0503020204020204" charset="-122"/>
                <a:ea typeface="微软雅黑" panose="020B0503020204020204" charset="-122"/>
              </a:endParaRPr>
            </a:p>
          </p:txBody>
        </p:sp>
      </p:grpSp>
      <p:sp>
        <p:nvSpPr>
          <p:cNvPr id="76" name="文本框 75"/>
          <p:cNvSpPr txBox="1"/>
          <p:nvPr/>
        </p:nvSpPr>
        <p:spPr>
          <a:xfrm>
            <a:off x="2747645" y="2185035"/>
            <a:ext cx="6940550" cy="2487930"/>
          </a:xfrm>
          <a:prstGeom prst="rect">
            <a:avLst/>
          </a:prstGeom>
          <a:noFill/>
        </p:spPr>
        <p:txBody>
          <a:bodyPr wrap="square" rtlCol="0">
            <a:spAutoFit/>
          </a:bodyPr>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虹膜识别支付是利用眼睛虹膜的唯一性而产生的支付技术。虹膜具有唯一性、稳定性、非侵犯性、防伪性，这种特性，使虹膜比钥匙、数字密码的安全系数更高。用户只需要将眼睛放在扫描端口，即可完成支付。</a:t>
            </a:r>
            <a:endParaRPr lang="zh-CN" altLang="en-US">
              <a:latin typeface="微软雅黑" panose="020B0503020204020204" charset="-122"/>
              <a:ea typeface="微软雅黑" panose="020B0503020204020204" charset="-122"/>
            </a:endParaRPr>
          </a:p>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在包括指纹在内的所有生物识别技术中，虹膜识别是当前应用最为方便和精确的一种。</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72"/>
                                        </p:tgtEl>
                                        <p:attrNameLst>
                                          <p:attrName>style.visibility</p:attrName>
                                        </p:attrNameLst>
                                      </p:cBhvr>
                                      <p:to>
                                        <p:strVal val="visible"/>
                                      </p:to>
                                    </p:set>
                                    <p:anim calcmode="lin" valueType="num">
                                      <p:cBhvr>
                                        <p:cTn id="11" dur="500" fill="hold"/>
                                        <p:tgtEl>
                                          <p:spTgt spid="72"/>
                                        </p:tgtEl>
                                        <p:attrNameLst>
                                          <p:attrName>ppt_w</p:attrName>
                                        </p:attrNameLst>
                                      </p:cBhvr>
                                      <p:tavLst>
                                        <p:tav tm="0">
                                          <p:val>
                                            <p:fltVal val="0"/>
                                          </p:val>
                                        </p:tav>
                                        <p:tav tm="100000">
                                          <p:val>
                                            <p:strVal val="#ppt_w"/>
                                          </p:val>
                                        </p:tav>
                                      </p:tavLst>
                                    </p:anim>
                                    <p:anim calcmode="lin" valueType="num">
                                      <p:cBhvr>
                                        <p:cTn id="12" dur="500" fill="hold"/>
                                        <p:tgtEl>
                                          <p:spTgt spid="72"/>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73"/>
                                        </p:tgtEl>
                                        <p:attrNameLst>
                                          <p:attrName>style.visibility</p:attrName>
                                        </p:attrNameLst>
                                      </p:cBhvr>
                                      <p:to>
                                        <p:strVal val="visible"/>
                                      </p:to>
                                    </p:set>
                                    <p:animScale>
                                      <p:cBhvr>
                                        <p:cTn id="16" dur="1000" decel="50000" fill="hold">
                                          <p:stCondLst>
                                            <p:cond delay="0"/>
                                          </p:stCondLst>
                                        </p:cTn>
                                        <p:tgtEl>
                                          <p:spTgt spid="7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73"/>
                                        </p:tgtEl>
                                        <p:attrNameLst>
                                          <p:attrName>ppt_x</p:attrName>
                                          <p:attrName>ppt_y</p:attrName>
                                        </p:attrNameLst>
                                      </p:cBhvr>
                                    </p:animMotion>
                                    <p:animEffect transition="in" filter="fade">
                                      <p:cBhvr>
                                        <p:cTn id="18" dur="1000"/>
                                        <p:tgtEl>
                                          <p:spTgt spid="73"/>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bldLvl="0" animBg="1"/>
      <p:bldP spid="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7199630" y="3058160"/>
            <a:ext cx="1560195"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sz="4000" b="1" dirty="0">
                <a:solidFill>
                  <a:srgbClr val="124062"/>
                </a:solidFill>
                <a:latin typeface="微软雅黑" panose="020B0503020204020204" charset="-122"/>
                <a:ea typeface="微软雅黑" panose="020B0503020204020204" charset="-122"/>
                <a:sym typeface="Calibri" panose="020F0502020204030204" pitchFamily="34" charset="0"/>
              </a:rPr>
              <a:t>谢谢</a:t>
            </a:r>
            <a:endParaRPr lang="zh-CN"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38885" y="2505710"/>
            <a:ext cx="2840990" cy="2061210"/>
          </a:xfrm>
          <a:prstGeom prst="rect">
            <a:avLst/>
          </a:prstGeom>
        </p:spPr>
        <p:txBody>
          <a:bodyPr wrap="square">
            <a:spAutoFit/>
          </a:bodyPr>
          <a:lstStyle/>
          <a:p>
            <a:pPr algn="ctr"/>
            <a:r>
              <a:rPr sz="4265" b="1" dirty="0">
                <a:solidFill>
                  <a:srgbClr val="124062"/>
                </a:solidFill>
                <a:latin typeface="微软雅黑" panose="020B0503020204020204" charset="-122"/>
                <a:ea typeface="微软雅黑" panose="020B0503020204020204" charset="-122"/>
                <a:sym typeface="Calibri" panose="020F0502020204030204" pitchFamily="34" charset="0"/>
              </a:rPr>
              <a:t>移动商务创新形式认知</a:t>
            </a:r>
            <a:endParaRPr sz="4265"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968375" y="450850"/>
            <a:ext cx="1398905" cy="74803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altLang="en-US" sz="4265" dirty="0">
                <a:solidFill>
                  <a:srgbClr val="124062"/>
                </a:solidFill>
                <a:latin typeface="微软雅黑" panose="020B0503020204020204" charset="-122"/>
                <a:sym typeface="Calibri" panose="020F0502020204030204" pitchFamily="34" charset="0"/>
              </a:rPr>
              <a:t>目录</a:t>
            </a:r>
            <a:endParaRPr lang="zh-CN" altLang="en-US" sz="4265" dirty="0">
              <a:solidFill>
                <a:srgbClr val="124062"/>
              </a:solidFill>
              <a:latin typeface="微软雅黑" panose="020B0503020204020204" charset="-122"/>
              <a:sym typeface="Calibri" panose="020F0502020204030204" pitchFamily="34" charset="0"/>
            </a:endParaRPr>
          </a:p>
        </p:txBody>
      </p:sp>
      <p:cxnSp>
        <p:nvCxnSpPr>
          <p:cNvPr id="4" name="直接连接符 3"/>
          <p:cNvCxnSpPr/>
          <p:nvPr/>
        </p:nvCxnSpPr>
        <p:spPr>
          <a:xfrm>
            <a:off x="1124695" y="1219345"/>
            <a:ext cx="421359" cy="0"/>
          </a:xfrm>
          <a:prstGeom prst="line">
            <a:avLst/>
          </a:prstGeom>
          <a:ln w="28575">
            <a:solidFill>
              <a:srgbClr val="537285"/>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3363048" y="2714126"/>
            <a:ext cx="624189" cy="736484"/>
            <a:chOff x="2521038" y="2206761"/>
            <a:chExt cx="624189" cy="736484"/>
          </a:xfrm>
        </p:grpSpPr>
        <p:sp>
          <p:nvSpPr>
            <p:cNvPr id="21" name="任意多边形 20"/>
            <p:cNvSpPr/>
            <p:nvPr/>
          </p:nvSpPr>
          <p:spPr>
            <a:xfrm>
              <a:off x="2521038" y="2206761"/>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2" name="矩形 21"/>
            <p:cNvSpPr/>
            <p:nvPr/>
          </p:nvSpPr>
          <p:spPr>
            <a:xfrm>
              <a:off x="2548803" y="2342077"/>
              <a:ext cx="566181" cy="502765"/>
            </a:xfrm>
            <a:prstGeom prst="rect">
              <a:avLst/>
            </a:prstGeom>
          </p:spPr>
          <p:txBody>
            <a:bodyPr wrap="none">
              <a:spAutoFit/>
            </a:bodyPr>
            <a:lstStyle/>
            <a:p>
              <a:pPr algn="ctr"/>
              <a:r>
                <a:rPr lang="en-US" altLang="zh-CN" sz="2665" b="1" dirty="0">
                  <a:solidFill>
                    <a:srgbClr val="124062"/>
                  </a:solidFill>
                  <a:latin typeface="Arial" panose="020B0604020202020204"/>
                  <a:ea typeface="微软雅黑" panose="020B0503020204020204" charset="-122"/>
                  <a:sym typeface="Calibri" panose="020F0502020204030204" pitchFamily="34" charset="0"/>
                </a:rPr>
                <a:t>01</a:t>
              </a:r>
              <a:endParaRPr lang="zh-CN" altLang="en-US" sz="2400" b="1" dirty="0">
                <a:solidFill>
                  <a:srgbClr val="124062"/>
                </a:solidFill>
              </a:endParaRPr>
            </a:p>
          </p:txBody>
        </p:sp>
      </p:grpSp>
      <p:grpSp>
        <p:nvGrpSpPr>
          <p:cNvPr id="3" name="组合 2"/>
          <p:cNvGrpSpPr/>
          <p:nvPr/>
        </p:nvGrpSpPr>
        <p:grpSpPr>
          <a:xfrm>
            <a:off x="3363048" y="4022628"/>
            <a:ext cx="624189" cy="736484"/>
            <a:chOff x="2521038" y="3806728"/>
            <a:chExt cx="624189" cy="736484"/>
          </a:xfrm>
        </p:grpSpPr>
        <p:sp>
          <p:nvSpPr>
            <p:cNvPr id="27" name="任意多边形 26"/>
            <p:cNvSpPr/>
            <p:nvPr/>
          </p:nvSpPr>
          <p:spPr>
            <a:xfrm>
              <a:off x="2521038" y="3806728"/>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矩形 28"/>
            <p:cNvSpPr/>
            <p:nvPr/>
          </p:nvSpPr>
          <p:spPr>
            <a:xfrm>
              <a:off x="2548803" y="3942044"/>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02</a:t>
              </a:r>
              <a:endParaRPr lang="zh-CN" altLang="en-US" sz="2400" b="1" dirty="0">
                <a:solidFill>
                  <a:srgbClr val="124062"/>
                </a:solidFill>
              </a:endParaRPr>
            </a:p>
          </p:txBody>
        </p:sp>
      </p:grpSp>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7" name="TextBox 6"/>
          <p:cNvSpPr txBox="1">
            <a:spLocks noChangeArrowheads="1"/>
          </p:cNvSpPr>
          <p:nvPr/>
        </p:nvSpPr>
        <p:spPr bwMode="auto">
          <a:xfrm>
            <a:off x="4434840" y="2831465"/>
            <a:ext cx="332232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移动商务模式创新</a:t>
            </a:r>
            <a:endParaRPr lang="zh-CN" altLang="en-US" sz="2665" dirty="0">
              <a:solidFill>
                <a:srgbClr val="124062"/>
              </a:solidFill>
              <a:latin typeface="微软雅黑" panose="020B0503020204020204" charset="-122"/>
              <a:ea typeface="微软雅黑" panose="020B0503020204020204" charset="-122"/>
            </a:endParaRPr>
          </a:p>
        </p:txBody>
      </p:sp>
      <p:sp>
        <p:nvSpPr>
          <p:cNvPr id="49" name="TextBox 6"/>
          <p:cNvSpPr txBox="1">
            <a:spLocks noChangeArrowheads="1"/>
          </p:cNvSpPr>
          <p:nvPr/>
        </p:nvSpPr>
        <p:spPr bwMode="auto">
          <a:xfrm>
            <a:off x="4434840" y="4140200"/>
            <a:ext cx="392303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移动商务技术创新</a:t>
            </a:r>
            <a:endParaRPr lang="zh-CN" altLang="en-US" sz="2665" dirty="0">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500"/>
                                        <p:tgtEl>
                                          <p:spTgt spid="42"/>
                                        </p:tgtEl>
                                      </p:cBhvr>
                                    </p:animEffect>
                                  </p:childTnLst>
                                </p:cTn>
                              </p:par>
                              <p:par>
                                <p:cTn id="16" presetID="22" presetClass="entr" presetSubtype="1"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up)">
                                      <p:cBhvr>
                                        <p:cTn id="18" dur="500"/>
                                        <p:tgtEl>
                                          <p:spTgt spid="44"/>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up)">
                                      <p:cBhvr>
                                        <p:cTn id="22" dur="500"/>
                                        <p:tgtEl>
                                          <p:spTgt spid="41"/>
                                        </p:tgtEl>
                                      </p:cBhvr>
                                    </p:animEffect>
                                  </p:childTnLst>
                                </p:cTn>
                              </p:par>
                              <p:par>
                                <p:cTn id="23" presetID="22" presetClass="entr" presetSubtype="1"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childTnLst>
                          </p:cTn>
                        </p:par>
                        <p:par>
                          <p:cTn id="26" fill="hold">
                            <p:stCondLst>
                              <p:cond delay="2000"/>
                            </p:stCondLst>
                            <p:childTnLst>
                              <p:par>
                                <p:cTn id="27" presetID="25"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32" dur="1000" fill="hold"/>
                                        <p:tgtEl>
                                          <p:spTgt spid="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par>
                          <p:cTn id="41" fill="hold">
                            <p:stCondLst>
                              <p:cond delay="3500"/>
                            </p:stCondLst>
                            <p:childTnLst>
                              <p:par>
                                <p:cTn id="42" presetID="25" presetClass="entr" presetSubtype="0" fill="hold" nodeType="afterEffect">
                                  <p:stCondLst>
                                    <p:cond delay="250"/>
                                  </p:stCondLst>
                                  <p:childTnLst>
                                    <p:set>
                                      <p:cBhvr>
                                        <p:cTn id="43" dur="1" fill="hold">
                                          <p:stCondLst>
                                            <p:cond delay="0"/>
                                          </p:stCondLst>
                                        </p:cTn>
                                        <p:tgtEl>
                                          <p:spTgt spid="3"/>
                                        </p:tgtEl>
                                        <p:attrNameLst>
                                          <p:attrName>style.visibility</p:attrName>
                                        </p:attrNameLst>
                                      </p:cBhvr>
                                      <p:to>
                                        <p:strVal val="visible"/>
                                      </p:to>
                                    </p:set>
                                    <p:anim calcmode="lin" valueType="num">
                                      <p:cBhvr>
                                        <p:cTn id="44"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47" dur="1000" fill="hold"/>
                                        <p:tgtEl>
                                          <p:spTgt spid="3"/>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3"/>
                                        </p:tgtEl>
                                      </p:cBhvr>
                                    </p:animEffect>
                                  </p:childTnLst>
                                </p:cTn>
                              </p:par>
                            </p:childTnLst>
                          </p:cTn>
                        </p:par>
                        <p:par>
                          <p:cTn id="52" fill="hold">
                            <p:stCondLst>
                              <p:cond delay="4750"/>
                            </p:stCondLst>
                            <p:childTnLst>
                              <p:par>
                                <p:cTn id="53" presetID="10" presetClass="entr" presetSubtype="0"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144041"/>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2786330" y="2040521"/>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角矩形 27"/>
          <p:cNvSpPr/>
          <p:nvPr/>
        </p:nvSpPr>
        <p:spPr>
          <a:xfrm rot="2700000">
            <a:off x="2259683" y="2040522"/>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9" name="组合 18"/>
          <p:cNvGrpSpPr/>
          <p:nvPr/>
        </p:nvGrpSpPr>
        <p:grpSpPr>
          <a:xfrm>
            <a:off x="2522855" y="2040255"/>
            <a:ext cx="897890" cy="897890"/>
            <a:chOff x="3973" y="3213"/>
            <a:chExt cx="1414" cy="1414"/>
          </a:xfrm>
        </p:grpSpPr>
        <p:sp>
          <p:nvSpPr>
            <p:cNvPr id="7" name="圆角矩形 6"/>
            <p:cNvSpPr/>
            <p:nvPr/>
          </p:nvSpPr>
          <p:spPr>
            <a:xfrm rot="2700000">
              <a:off x="3973" y="3213"/>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3411"/>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重点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9" name="直接连接符 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225003"/>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文本框 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1711615"/>
            <a:ext cx="4373880" cy="1360805"/>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了解移动商务的创新模式</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明确移动商务支付技术创新的类型</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能够初步具备移动商务的创新思维</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p:txBody>
      </p:sp>
      <p:cxnSp>
        <p:nvCxnSpPr>
          <p:cNvPr id="11" name="直接连接符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329076"/>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rot="2700000">
            <a:off x="2786330" y="422555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rot="2700000">
            <a:off x="2259683" y="422555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0" name="组合 19"/>
          <p:cNvGrpSpPr/>
          <p:nvPr/>
        </p:nvGrpSpPr>
        <p:grpSpPr>
          <a:xfrm>
            <a:off x="2522855" y="4225290"/>
            <a:ext cx="897890" cy="897890"/>
            <a:chOff x="3973" y="6654"/>
            <a:chExt cx="1414" cy="1414"/>
          </a:xfrm>
        </p:grpSpPr>
        <p:sp>
          <p:nvSpPr>
            <p:cNvPr id="14" name="圆角矩形 13"/>
            <p:cNvSpPr/>
            <p:nvPr/>
          </p:nvSpPr>
          <p:spPr>
            <a:xfrm rot="2700000">
              <a:off x="3973" y="6654"/>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6852"/>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难点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17" name="直接连接符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410038"/>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文本框 1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4351310"/>
            <a:ext cx="4373880" cy="51435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rPr>
              <a:t>能够初步具备移动商务的创新思维</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par>
                                <p:cTn id="8" presetID="22" presetClass="entr" presetSubtype="1"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up)">
                                      <p:cBhvr>
                                        <p:cTn id="10" dur="500"/>
                                        <p:tgtEl>
                                          <p:spTgt spid="4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wipe(up)">
                                      <p:cBhvr>
                                        <p:cTn id="14" dur="500"/>
                                        <p:tgtEl>
                                          <p:spTgt spid="41"/>
                                        </p:tgtEl>
                                      </p:cBhvr>
                                    </p:animEffect>
                                  </p:childTnLst>
                                </p:cTn>
                              </p:par>
                              <p:par>
                                <p:cTn id="15" presetID="22" presetClass="entr" presetSubtype="1"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up)">
                                      <p:cBhvr>
                                        <p:cTn id="17" dur="500"/>
                                        <p:tgtEl>
                                          <p:spTgt spid="43"/>
                                        </p:tgtEl>
                                      </p:cBhvr>
                                    </p:animEffect>
                                  </p:childTnLst>
                                </p:cTn>
                              </p:par>
                            </p:childTnLst>
                          </p:cTn>
                        </p:par>
                        <p:par>
                          <p:cTn id="18" fill="hold">
                            <p:stCondLst>
                              <p:cond delay="1000"/>
                            </p:stCondLst>
                            <p:childTnLst>
                              <p:par>
                                <p:cTn id="19" presetID="2" presetClass="entr" presetSubtype="8" fill="hold" grpId="1"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1"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par>
                                <p:cTn id="37" presetID="22" presetClass="entr" presetSubtype="8"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par>
                          <p:cTn id="43" fill="hold">
                            <p:stCondLst>
                              <p:cond delay="3000"/>
                            </p:stCondLst>
                            <p:childTnLst>
                              <p:par>
                                <p:cTn id="44" presetID="2" presetClass="entr" presetSubtype="8"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0-#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3500"/>
                            </p:stCondLst>
                            <p:childTnLst>
                              <p:par>
                                <p:cTn id="49" presetID="2" presetClass="entr" presetSubtype="8"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2" presetClass="entr" presetSubtype="8"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0-#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4500"/>
                            </p:stCondLst>
                            <p:childTnLst>
                              <p:par>
                                <p:cTn id="59" presetID="22" presetClass="entr" presetSubtype="8"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8" grpId="0" animBg="1"/>
      <p:bldP spid="6" grpId="1" animBg="1"/>
      <p:bldP spid="28" grpId="1" animBg="1"/>
      <p:bldP spid="10" grpId="0"/>
      <p:bldP spid="12" grpId="0" animBg="1"/>
      <p:bldP spid="13"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8116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425844" y="4023293"/>
            <a:ext cx="50596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移动商务模式创新</a:t>
            </a:r>
            <a:endParaRPr lang="zh-CN" altLang="en-US" sz="4800" b="1"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8531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6337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01</a:t>
            </a:r>
            <a:endParaRPr lang="en-US" altLang="zh-CN" sz="5400" b="1">
              <a:solidFill>
                <a:srgbClr val="124062"/>
              </a:solidFill>
              <a:latin typeface="微软雅黑" panose="020B0503020204020204" charset="-122"/>
              <a:ea typeface="微软雅黑" panose="020B0503020204020204" charset="-122"/>
            </a:endParaRPr>
          </a:p>
        </p:txBody>
      </p:sp>
      <p:grpSp>
        <p:nvGrpSpPr>
          <p:cNvPr id="22" name="组合 21"/>
          <p:cNvGrpSpPr/>
          <p:nvPr/>
        </p:nvGrpSpPr>
        <p:grpSpPr>
          <a:xfrm>
            <a:off x="5358201" y="5104796"/>
            <a:ext cx="2677254" cy="1175780"/>
            <a:chOff x="5940680" y="3199847"/>
            <a:chExt cx="2677254" cy="1175780"/>
          </a:xfrm>
        </p:grpSpPr>
        <p:sp>
          <p:nvSpPr>
            <p:cNvPr id="25" name="文本框 9"/>
            <p:cNvSpPr txBox="1"/>
            <p:nvPr/>
          </p:nvSpPr>
          <p:spPr>
            <a:xfrm>
              <a:off x="5940681" y="319984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共享模式</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IP模式</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7" name="文本框 26"/>
            <p:cNvSpPr txBox="1"/>
            <p:nvPr/>
          </p:nvSpPr>
          <p:spPr>
            <a:xfrm>
              <a:off x="5940681" y="406828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“社群+”模式</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par>
                                <p:cTn id="30" presetID="22" presetClass="entr" presetSubtype="1" fill="hold" nodeType="withEffect">
                                  <p:stCondLst>
                                    <p:cond delay="125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67"/>
              <a:ext cx="6568"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94"/>
              <a:ext cx="6590"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共享模式</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grpSp>
        <p:nvGrpSpPr>
          <p:cNvPr id="37" name="组合 36"/>
          <p:cNvGrpSpPr/>
          <p:nvPr/>
        </p:nvGrpSpPr>
        <p:grpSpPr>
          <a:xfrm>
            <a:off x="2061543" y="1680845"/>
            <a:ext cx="818947" cy="916434"/>
            <a:chOff x="2239" y="3638"/>
            <a:chExt cx="1606" cy="1797"/>
          </a:xfrm>
        </p:grpSpPr>
        <p:grpSp>
          <p:nvGrpSpPr>
            <p:cNvPr id="10244" name="组合 7"/>
            <p:cNvGrpSpPr/>
            <p:nvPr/>
          </p:nvGrpSpPr>
          <p:grpSpPr>
            <a:xfrm rot="5400000">
              <a:off x="2193" y="3783"/>
              <a:ext cx="1797" cy="1507"/>
              <a:chOff x="1757359" y="2285367"/>
              <a:chExt cx="891102" cy="747223"/>
            </a:xfrm>
          </p:grpSpPr>
          <p:cxnSp>
            <p:nvCxnSpPr>
              <p:cNvPr id="38" name="直接连接符 37"/>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285" name="组合 6"/>
              <p:cNvGrpSpPr/>
              <p:nvPr/>
            </p:nvGrpSpPr>
            <p:grpSpPr>
              <a:xfrm>
                <a:off x="1757359" y="2285367"/>
                <a:ext cx="686204" cy="568470"/>
                <a:chOff x="1757359" y="2285367"/>
                <a:chExt cx="686204" cy="568470"/>
              </a:xfrm>
            </p:grpSpPr>
            <p:cxnSp>
              <p:nvCxnSpPr>
                <p:cNvPr id="49" name="直接连接符 48"/>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3"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1</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55" name="文本框 54"/>
          <p:cNvSpPr txBox="1"/>
          <p:nvPr/>
        </p:nvSpPr>
        <p:spPr>
          <a:xfrm>
            <a:off x="3017520" y="1686560"/>
            <a:ext cx="7142480" cy="1292860"/>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概念：</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共享模式是共享经济态势下产生的新商务模式，用户公平、有偿地共享社会资源，彼此以不同的方式付出和受益，共同享受经济红利。移动互联网成为传递共享的媒介，为共享模式的发展和壮大提供了巨大的推动力</a:t>
            </a:r>
            <a:r>
              <a:rPr lang="zh-CN" altLang="en-US">
                <a:latin typeface="微软雅黑" panose="020B0503020204020204" charset="-122"/>
                <a:ea typeface="微软雅黑" panose="020B0503020204020204" charset="-122"/>
              </a:rPr>
              <a:t>。</a:t>
            </a:r>
            <a:endParaRPr lang="zh-CN" altLang="en-US">
              <a:latin typeface="微软雅黑" panose="020B0503020204020204" charset="-122"/>
              <a:ea typeface="微软雅黑" panose="020B0503020204020204" charset="-122"/>
            </a:endParaRPr>
          </a:p>
        </p:txBody>
      </p:sp>
      <p:grpSp>
        <p:nvGrpSpPr>
          <p:cNvPr id="56" name="组合 55"/>
          <p:cNvGrpSpPr/>
          <p:nvPr/>
        </p:nvGrpSpPr>
        <p:grpSpPr>
          <a:xfrm>
            <a:off x="2061543" y="3347720"/>
            <a:ext cx="818947" cy="916434"/>
            <a:chOff x="2239" y="3638"/>
            <a:chExt cx="1606" cy="1797"/>
          </a:xfrm>
        </p:grpSpPr>
        <p:grpSp>
          <p:nvGrpSpPr>
            <p:cNvPr id="58" name="组合 7"/>
            <p:cNvGrpSpPr/>
            <p:nvPr/>
          </p:nvGrpSpPr>
          <p:grpSpPr>
            <a:xfrm rot="5400000">
              <a:off x="2193" y="3783"/>
              <a:ext cx="1797" cy="1507"/>
              <a:chOff x="1757359" y="2285367"/>
              <a:chExt cx="891102" cy="747223"/>
            </a:xfrm>
          </p:grpSpPr>
          <p:cxnSp>
            <p:nvCxnSpPr>
              <p:cNvPr id="61" name="直接连接符 60"/>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67" name="组合 6"/>
              <p:cNvGrpSpPr/>
              <p:nvPr/>
            </p:nvGrpSpPr>
            <p:grpSpPr>
              <a:xfrm>
                <a:off x="1757359" y="2285367"/>
                <a:ext cx="686204" cy="568470"/>
                <a:chOff x="1757359" y="2285367"/>
                <a:chExt cx="686204" cy="568470"/>
              </a:xfrm>
            </p:grpSpPr>
            <p:cxnSp>
              <p:nvCxnSpPr>
                <p:cNvPr id="68" name="直接连接符 67"/>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70"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2</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71" name="文本框 70"/>
          <p:cNvSpPr txBox="1"/>
          <p:nvPr/>
        </p:nvSpPr>
        <p:spPr>
          <a:xfrm>
            <a:off x="3017520" y="3353435"/>
            <a:ext cx="7776210" cy="727075"/>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共享资源新模式：</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共享单车（OFO、膜拜）、闲置物品共享（转转）、知识共享（分答）</a:t>
            </a:r>
            <a:r>
              <a:rPr lang="zh-CN" altLang="en-US">
                <a:latin typeface="微软雅黑" panose="020B0503020204020204" charset="-122"/>
                <a:ea typeface="微软雅黑" panose="020B0503020204020204" charset="-122"/>
              </a:rPr>
              <a:t>。</a:t>
            </a:r>
            <a:endParaRPr lang="zh-CN" altLang="en-US">
              <a:latin typeface="微软雅黑" panose="020B0503020204020204" charset="-122"/>
              <a:ea typeface="微软雅黑" panose="020B0503020204020204" charset="-122"/>
            </a:endParaRPr>
          </a:p>
        </p:txBody>
      </p:sp>
      <p:grpSp>
        <p:nvGrpSpPr>
          <p:cNvPr id="72" name="组合 71"/>
          <p:cNvGrpSpPr/>
          <p:nvPr/>
        </p:nvGrpSpPr>
        <p:grpSpPr>
          <a:xfrm>
            <a:off x="2061543" y="4721225"/>
            <a:ext cx="818947" cy="916434"/>
            <a:chOff x="2239" y="3638"/>
            <a:chExt cx="1606" cy="1797"/>
          </a:xfrm>
        </p:grpSpPr>
        <p:grpSp>
          <p:nvGrpSpPr>
            <p:cNvPr id="73" name="组合 7"/>
            <p:cNvGrpSpPr/>
            <p:nvPr/>
          </p:nvGrpSpPr>
          <p:grpSpPr>
            <a:xfrm rot="5400000">
              <a:off x="2193" y="3783"/>
              <a:ext cx="1797" cy="1507"/>
              <a:chOff x="1757359" y="2285367"/>
              <a:chExt cx="891102" cy="747223"/>
            </a:xfrm>
          </p:grpSpPr>
          <p:cxnSp>
            <p:nvCxnSpPr>
              <p:cNvPr id="74" name="直接连接符 73"/>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78" name="组合 6"/>
              <p:cNvGrpSpPr/>
              <p:nvPr/>
            </p:nvGrpSpPr>
            <p:grpSpPr>
              <a:xfrm>
                <a:off x="1757359" y="2285367"/>
                <a:ext cx="686204" cy="568470"/>
                <a:chOff x="1757359" y="2285367"/>
                <a:chExt cx="686204" cy="568470"/>
              </a:xfrm>
            </p:grpSpPr>
            <p:cxnSp>
              <p:nvCxnSpPr>
                <p:cNvPr id="79" name="直接连接符 78"/>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81"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3</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82" name="文本框 81"/>
          <p:cNvSpPr txBox="1"/>
          <p:nvPr/>
        </p:nvSpPr>
        <p:spPr>
          <a:xfrm>
            <a:off x="3017520" y="4806950"/>
            <a:ext cx="7286625" cy="1010285"/>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初期出现的问题：</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共享经济发展初期，供给方提供的产品和服务呈现的非标准化，成为共享经济发展过程中不得不面对的棘手问题</a:t>
            </a:r>
            <a:r>
              <a:rPr lang="en-US" altLang="zh-CN" sz="1600">
                <a:latin typeface="微软雅黑" panose="020B0503020204020204" charset="-122"/>
                <a:ea typeface="微软雅黑" panose="020B0503020204020204" charset="-122"/>
              </a:rPr>
              <a:t>——先实施标准化</a:t>
            </a:r>
            <a:r>
              <a:rPr lang="zh-CN" altLang="en-US">
                <a:latin typeface="微软雅黑" panose="020B0503020204020204" charset="-122"/>
                <a:ea typeface="微软雅黑" panose="020B0503020204020204" charset="-122"/>
              </a:rPr>
              <a:t>。</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wipe(up)">
                                      <p:cBhvr>
                                        <p:cTn id="16" dur="500"/>
                                        <p:tgtEl>
                                          <p:spTgt spid="55"/>
                                        </p:tgtEl>
                                      </p:cBhvr>
                                    </p:animEffect>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56"/>
                                        </p:tgtEl>
                                        <p:attrNameLst>
                                          <p:attrName>style.visibility</p:attrName>
                                        </p:attrNameLst>
                                      </p:cBhvr>
                                      <p:to>
                                        <p:strVal val="visible"/>
                                      </p:to>
                                    </p:set>
                                    <p:anim calcmode="lin" valueType="num">
                                      <p:cBhvr additive="base">
                                        <p:cTn id="20" dur="500" fill="hold"/>
                                        <p:tgtEl>
                                          <p:spTgt spid="56"/>
                                        </p:tgtEl>
                                        <p:attrNameLst>
                                          <p:attrName>ppt_x</p:attrName>
                                        </p:attrNameLst>
                                      </p:cBhvr>
                                      <p:tavLst>
                                        <p:tav tm="0">
                                          <p:val>
                                            <p:strVal val="0-#ppt_w/2"/>
                                          </p:val>
                                        </p:tav>
                                        <p:tav tm="100000">
                                          <p:val>
                                            <p:strVal val="#ppt_x"/>
                                          </p:val>
                                        </p:tav>
                                      </p:tavLst>
                                    </p:anim>
                                    <p:anim calcmode="lin" valueType="num">
                                      <p:cBhvr additive="base">
                                        <p:cTn id="21" dur="500" fill="hold"/>
                                        <p:tgtEl>
                                          <p:spTgt spid="56"/>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wipe(up)">
                                      <p:cBhvr>
                                        <p:cTn id="25" dur="500"/>
                                        <p:tgtEl>
                                          <p:spTgt spid="71"/>
                                        </p:tgtEl>
                                      </p:cBhvr>
                                    </p:animEffect>
                                  </p:childTnLst>
                                </p:cTn>
                              </p:par>
                            </p:childTnLst>
                          </p:cTn>
                        </p:par>
                        <p:par>
                          <p:cTn id="26" fill="hold">
                            <p:stCondLst>
                              <p:cond delay="3000"/>
                            </p:stCondLst>
                            <p:childTnLst>
                              <p:par>
                                <p:cTn id="27" presetID="2" presetClass="entr" presetSubtype="8" fill="hold" nodeType="after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additive="base">
                                        <p:cTn id="29" dur="500" fill="hold"/>
                                        <p:tgtEl>
                                          <p:spTgt spid="72"/>
                                        </p:tgtEl>
                                        <p:attrNameLst>
                                          <p:attrName>ppt_x</p:attrName>
                                        </p:attrNameLst>
                                      </p:cBhvr>
                                      <p:tavLst>
                                        <p:tav tm="0">
                                          <p:val>
                                            <p:strVal val="0-#ppt_w/2"/>
                                          </p:val>
                                        </p:tav>
                                        <p:tav tm="100000">
                                          <p:val>
                                            <p:strVal val="#ppt_x"/>
                                          </p:val>
                                        </p:tav>
                                      </p:tavLst>
                                    </p:anim>
                                    <p:anim calcmode="lin" valueType="num">
                                      <p:cBhvr additive="base">
                                        <p:cTn id="30" dur="500" fill="hold"/>
                                        <p:tgtEl>
                                          <p:spTgt spid="72"/>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82"/>
                                        </p:tgtEl>
                                        <p:attrNameLst>
                                          <p:attrName>style.visibility</p:attrName>
                                        </p:attrNameLst>
                                      </p:cBhvr>
                                      <p:to>
                                        <p:strVal val="visible"/>
                                      </p:to>
                                    </p:set>
                                    <p:animEffect transition="in" filter="wipe(up)">
                                      <p:cBhvr>
                                        <p:cTn id="34"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71" grpId="0"/>
      <p:bldP spid="8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3946384" cy="977766"/>
            <a:chOff x="534" y="340"/>
            <a:chExt cx="75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67"/>
              <a:ext cx="6568"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94"/>
              <a:ext cx="6590"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42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cs typeface="Kartika" panose="02020503030404060203" pitchFamily="18" charset="0"/>
                  <a:sym typeface="+mn-ea"/>
                </a:rPr>
                <a:t>IP模式</a:t>
              </a:r>
              <a:endParaRPr lang="zh-CN" altLang="en-US" sz="3200"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grpSp>
        <p:nvGrpSpPr>
          <p:cNvPr id="5" name="组合 4"/>
          <p:cNvGrpSpPr/>
          <p:nvPr/>
        </p:nvGrpSpPr>
        <p:grpSpPr>
          <a:xfrm>
            <a:off x="2012648" y="2255520"/>
            <a:ext cx="818947" cy="916434"/>
            <a:chOff x="2239" y="3638"/>
            <a:chExt cx="1606" cy="1797"/>
          </a:xfrm>
        </p:grpSpPr>
        <p:grpSp>
          <p:nvGrpSpPr>
            <p:cNvPr id="10244" name="组合 7"/>
            <p:cNvGrpSpPr/>
            <p:nvPr/>
          </p:nvGrpSpPr>
          <p:grpSpPr>
            <a:xfrm rot="5400000">
              <a:off x="2193" y="3783"/>
              <a:ext cx="1797" cy="1507"/>
              <a:chOff x="1757359" y="2285367"/>
              <a:chExt cx="891102" cy="747223"/>
            </a:xfrm>
          </p:grpSpPr>
          <p:cxnSp>
            <p:nvCxnSpPr>
              <p:cNvPr id="3" name="直接连接符 2"/>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285" name="组合 6"/>
              <p:cNvGrpSpPr/>
              <p:nvPr/>
            </p:nvGrpSpPr>
            <p:grpSpPr>
              <a:xfrm>
                <a:off x="1757359" y="2285367"/>
                <a:ext cx="686204" cy="568470"/>
                <a:chOff x="1757359" y="2285367"/>
                <a:chExt cx="686204" cy="568470"/>
              </a:xfrm>
            </p:grpSpPr>
            <p:cxnSp>
              <p:nvCxnSpPr>
                <p:cNvPr id="6" name="直接连接符 5"/>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1"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1</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7" name="文本框 6"/>
          <p:cNvSpPr txBox="1"/>
          <p:nvPr/>
        </p:nvSpPr>
        <p:spPr>
          <a:xfrm>
            <a:off x="2968625" y="2261235"/>
            <a:ext cx="5429885" cy="1292860"/>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概念：</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en-US" altLang="zh-CN" sz="1600">
                <a:latin typeface="微软雅黑" panose="020B0503020204020204" charset="-122"/>
                <a:ea typeface="微软雅黑" panose="020B0503020204020204" charset="-122"/>
              </a:rPr>
              <a:t>IP</a:t>
            </a:r>
            <a:r>
              <a:rPr lang="zh-CN" altLang="en-US" sz="1600">
                <a:latin typeface="微软雅黑" panose="020B0503020204020204" charset="-122"/>
                <a:ea typeface="微软雅黑" panose="020B0503020204020204" charset="-122"/>
              </a:rPr>
              <a:t>就是能够仅凭自身的吸引力，挣脱单一平台的束缚，在多个平台上获得流量，进行分发的内容</a:t>
            </a:r>
            <a:r>
              <a:rPr lang="zh-CN" altLang="en-US">
                <a:latin typeface="微软雅黑" panose="020B0503020204020204" charset="-122"/>
                <a:ea typeface="微软雅黑" panose="020B0503020204020204" charset="-122"/>
              </a:rPr>
              <a:t>。</a:t>
            </a:r>
            <a:r>
              <a:rPr lang="zh-CN" altLang="en-US" sz="1600">
                <a:latin typeface="微软雅黑" panose="020B0503020204020204" charset="-122"/>
                <a:ea typeface="微软雅黑" panose="020B0503020204020204" charset="-122"/>
              </a:rPr>
              <a:t>IP模式是以IP为基础的新型商务模式，通过IP带动企业运行。</a:t>
            </a:r>
            <a:endParaRPr lang="zh-CN" altLang="en-US" sz="1600">
              <a:latin typeface="微软雅黑" panose="020B0503020204020204" charset="-122"/>
              <a:ea typeface="微软雅黑" panose="020B0503020204020204" charset="-122"/>
            </a:endParaRPr>
          </a:p>
        </p:txBody>
      </p:sp>
      <p:grpSp>
        <p:nvGrpSpPr>
          <p:cNvPr id="16" name="组合 15"/>
          <p:cNvGrpSpPr/>
          <p:nvPr/>
        </p:nvGrpSpPr>
        <p:grpSpPr>
          <a:xfrm>
            <a:off x="2012648" y="4166870"/>
            <a:ext cx="818947" cy="916434"/>
            <a:chOff x="2239" y="3638"/>
            <a:chExt cx="1606" cy="1797"/>
          </a:xfrm>
        </p:grpSpPr>
        <p:grpSp>
          <p:nvGrpSpPr>
            <p:cNvPr id="17" name="组合 7"/>
            <p:cNvGrpSpPr/>
            <p:nvPr/>
          </p:nvGrpSpPr>
          <p:grpSpPr>
            <a:xfrm rot="5400000">
              <a:off x="2193" y="3783"/>
              <a:ext cx="1797" cy="1507"/>
              <a:chOff x="1757359" y="2285367"/>
              <a:chExt cx="891102" cy="747223"/>
            </a:xfrm>
          </p:grpSpPr>
          <p:cxnSp>
            <p:nvCxnSpPr>
              <p:cNvPr id="18" name="直接连接符 17"/>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 name="组合 6"/>
              <p:cNvGrpSpPr/>
              <p:nvPr/>
            </p:nvGrpSpPr>
            <p:grpSpPr>
              <a:xfrm>
                <a:off x="1757359" y="2285367"/>
                <a:ext cx="686204" cy="568470"/>
                <a:chOff x="1757359" y="2285367"/>
                <a:chExt cx="686204" cy="568470"/>
              </a:xfrm>
            </p:grpSpPr>
            <p:cxnSp>
              <p:nvCxnSpPr>
                <p:cNvPr id="25" name="直接连接符 24"/>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12"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2</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13" name="文本框 12"/>
          <p:cNvSpPr txBox="1"/>
          <p:nvPr/>
        </p:nvSpPr>
        <p:spPr>
          <a:xfrm>
            <a:off x="2968625" y="4252595"/>
            <a:ext cx="4973320" cy="727075"/>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关键点：</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要有优秀的原创能力；要具备跨平台能力</a:t>
            </a:r>
            <a:r>
              <a:rPr lang="zh-CN" altLang="en-US">
                <a:latin typeface="微软雅黑" panose="020B0503020204020204" charset="-122"/>
                <a:ea typeface="微软雅黑" panose="020B0503020204020204" charset="-122"/>
              </a:rPr>
              <a:t>。</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0-#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4869303" cy="983006"/>
            <a:chOff x="533" y="340"/>
            <a:chExt cx="9291" cy="187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8947"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206"/>
              <a:ext cx="8967" cy="1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600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cs typeface="Kartika" panose="02020503030404060203" pitchFamily="18" charset="0"/>
                  <a:sym typeface="+mn-ea"/>
                </a:rPr>
                <a:t>“社群+”模式</a:t>
              </a:r>
              <a:endParaRPr lang="zh-CN" altLang="en-US" sz="3200"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grpSp>
        <p:nvGrpSpPr>
          <p:cNvPr id="5" name="组合 4"/>
          <p:cNvGrpSpPr/>
          <p:nvPr/>
        </p:nvGrpSpPr>
        <p:grpSpPr>
          <a:xfrm>
            <a:off x="2012648" y="1758950"/>
            <a:ext cx="818947" cy="916434"/>
            <a:chOff x="2239" y="3638"/>
            <a:chExt cx="1606" cy="1797"/>
          </a:xfrm>
        </p:grpSpPr>
        <p:grpSp>
          <p:nvGrpSpPr>
            <p:cNvPr id="10244" name="组合 7"/>
            <p:cNvGrpSpPr/>
            <p:nvPr/>
          </p:nvGrpSpPr>
          <p:grpSpPr>
            <a:xfrm rot="5400000">
              <a:off x="2193" y="3783"/>
              <a:ext cx="1797" cy="1507"/>
              <a:chOff x="1757359" y="2285367"/>
              <a:chExt cx="891102" cy="747223"/>
            </a:xfrm>
          </p:grpSpPr>
          <p:cxnSp>
            <p:nvCxnSpPr>
              <p:cNvPr id="3" name="直接连接符 2"/>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285" name="组合 6"/>
              <p:cNvGrpSpPr/>
              <p:nvPr/>
            </p:nvGrpSpPr>
            <p:grpSpPr>
              <a:xfrm>
                <a:off x="1757359" y="2285367"/>
                <a:ext cx="686204" cy="568470"/>
                <a:chOff x="1757359" y="2285367"/>
                <a:chExt cx="686204" cy="568470"/>
              </a:xfrm>
            </p:grpSpPr>
            <p:cxnSp>
              <p:nvCxnSpPr>
                <p:cNvPr id="6" name="直接连接符 5"/>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1"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1</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7" name="文本框 6"/>
          <p:cNvSpPr txBox="1"/>
          <p:nvPr/>
        </p:nvSpPr>
        <p:spPr>
          <a:xfrm>
            <a:off x="2968625" y="1783080"/>
            <a:ext cx="7042150" cy="1540510"/>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概述：</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企业为了满足用户多元化的需求，建立社群，并以社群为基础添加一定内容，形成“社群+”模式，以此来精准的实现按需定制。</a:t>
            </a:r>
            <a:endParaRPr>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“社群+”模式能够给企业指出一种定位用户的“捷径”，实现供给和需求两端的增加与平衡。如，“社群+品牌+社交媒体”。</a:t>
            </a:r>
            <a:endParaRPr lang="zh-CN" altLang="en-US" sz="1600">
              <a:latin typeface="微软雅黑" panose="020B0503020204020204" charset="-122"/>
              <a:ea typeface="微软雅黑" panose="020B0503020204020204" charset="-122"/>
            </a:endParaRPr>
          </a:p>
        </p:txBody>
      </p:sp>
      <p:grpSp>
        <p:nvGrpSpPr>
          <p:cNvPr id="16" name="组合 15"/>
          <p:cNvGrpSpPr/>
          <p:nvPr/>
        </p:nvGrpSpPr>
        <p:grpSpPr>
          <a:xfrm>
            <a:off x="2012648" y="3810635"/>
            <a:ext cx="818947" cy="916434"/>
            <a:chOff x="2239" y="3638"/>
            <a:chExt cx="1606" cy="1797"/>
          </a:xfrm>
        </p:grpSpPr>
        <p:grpSp>
          <p:nvGrpSpPr>
            <p:cNvPr id="17" name="组合 7"/>
            <p:cNvGrpSpPr/>
            <p:nvPr/>
          </p:nvGrpSpPr>
          <p:grpSpPr>
            <a:xfrm rot="5400000">
              <a:off x="2193" y="3783"/>
              <a:ext cx="1797" cy="1507"/>
              <a:chOff x="1757359" y="2285367"/>
              <a:chExt cx="891102" cy="747223"/>
            </a:xfrm>
          </p:grpSpPr>
          <p:cxnSp>
            <p:nvCxnSpPr>
              <p:cNvPr id="18" name="直接连接符 17"/>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 name="组合 6"/>
              <p:cNvGrpSpPr/>
              <p:nvPr/>
            </p:nvGrpSpPr>
            <p:grpSpPr>
              <a:xfrm>
                <a:off x="1757359" y="2285367"/>
                <a:ext cx="686204" cy="568470"/>
                <a:chOff x="1757359" y="2285367"/>
                <a:chExt cx="686204" cy="568470"/>
              </a:xfrm>
            </p:grpSpPr>
            <p:cxnSp>
              <p:nvCxnSpPr>
                <p:cNvPr id="25" name="直接连接符 24"/>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12"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2</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13" name="文本框 12"/>
          <p:cNvSpPr txBox="1"/>
          <p:nvPr/>
        </p:nvSpPr>
        <p:spPr>
          <a:xfrm>
            <a:off x="2968625" y="3816350"/>
            <a:ext cx="7042150" cy="1823085"/>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根本价值：</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社群是用来强化人和人之间这种强关系的载体。基于“社群+”建立的移动商务模式，能够真正的向用户展现企业和品牌，这是其价值所在。</a:t>
            </a:r>
            <a:endParaRPr lang="zh-CN" altLang="en-US" sz="1600">
              <a:latin typeface="微软雅黑" panose="020B0503020204020204" charset="-122"/>
              <a:ea typeface="微软雅黑" panose="020B0503020204020204" charset="-122"/>
            </a:endParaRPr>
          </a:p>
          <a:p>
            <a:pPr>
              <a:lnSpc>
                <a:spcPct val="115000"/>
              </a:lnSpc>
              <a:spcBef>
                <a:spcPts val="0"/>
              </a:spcBef>
              <a:spcAft>
                <a:spcPts val="0"/>
              </a:spcAft>
            </a:pPr>
            <a:r>
              <a:rPr lang="zh-CN" altLang="en-US" sz="1600">
                <a:latin typeface="微软雅黑" panose="020B0503020204020204" charset="-122"/>
                <a:ea typeface="微软雅黑" panose="020B0503020204020204" charset="-122"/>
              </a:rPr>
              <a:t>同时，社群以连接一切为目的，不仅仅是人的聚合，更是连接信息、产品、服务、内容、商业等的载体。所以，出现了“社群+信息”、“社群+内容+商业”、“社群+内容”等多种类型的“社群+”形式。</a:t>
            </a:r>
            <a:endParaRPr lang="zh-CN" altLang="en-US" sz="16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0-#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8116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425844" y="3932488"/>
            <a:ext cx="50596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移动商务技术创新</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8531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6337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02</a:t>
            </a:r>
            <a:endParaRPr lang="en-US" altLang="zh-CN" sz="5400" b="1">
              <a:solidFill>
                <a:srgbClr val="124062"/>
              </a:solidFill>
              <a:latin typeface="微软雅黑" panose="020B0503020204020204" charset="-122"/>
              <a:ea typeface="微软雅黑" panose="020B0503020204020204" charset="-122"/>
            </a:endParaRPr>
          </a:p>
        </p:txBody>
      </p:sp>
      <p:grpSp>
        <p:nvGrpSpPr>
          <p:cNvPr id="22" name="组合 21"/>
          <p:cNvGrpSpPr/>
          <p:nvPr/>
        </p:nvGrpSpPr>
        <p:grpSpPr>
          <a:xfrm>
            <a:off x="4396811" y="5136546"/>
            <a:ext cx="2677254" cy="741260"/>
            <a:chOff x="5940680" y="3199847"/>
            <a:chExt cx="2677254" cy="741260"/>
          </a:xfrm>
        </p:grpSpPr>
        <p:sp>
          <p:nvSpPr>
            <p:cNvPr id="25" name="文本框 9"/>
            <p:cNvSpPr txBox="1"/>
            <p:nvPr/>
          </p:nvSpPr>
          <p:spPr>
            <a:xfrm>
              <a:off x="5940681" y="319984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声波支付</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指纹支付</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
        <p:nvSpPr>
          <p:cNvPr id="5" name="文本框 9"/>
          <p:cNvSpPr txBox="1"/>
          <p:nvPr/>
        </p:nvSpPr>
        <p:spPr>
          <a:xfrm>
            <a:off x="6146871" y="5136761"/>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人脸识别支付</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6" name="文本框 9"/>
          <p:cNvSpPr txBox="1"/>
          <p:nvPr/>
        </p:nvSpPr>
        <p:spPr>
          <a:xfrm>
            <a:off x="6146871" y="5570466"/>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虹膜识别支付</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par>
                                <p:cTn id="30" presetID="22" presetClass="entr" presetSubtype="1" fill="hold" nodeType="withEffect">
                                  <p:stCondLst>
                                    <p:cond delay="125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5781216" cy="977766"/>
            <a:chOff x="533" y="340"/>
            <a:chExt cx="11031"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67"/>
              <a:ext cx="9519"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194"/>
              <a:ext cx="9477"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移动商务技术创新</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sp>
        <p:nvSpPr>
          <p:cNvPr id="72" name="矩形 71"/>
          <p:cNvSpPr/>
          <p:nvPr/>
        </p:nvSpPr>
        <p:spPr>
          <a:xfrm>
            <a:off x="1912620" y="1729740"/>
            <a:ext cx="8474075" cy="408368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73" name="组合 72"/>
          <p:cNvGrpSpPr/>
          <p:nvPr/>
        </p:nvGrpSpPr>
        <p:grpSpPr>
          <a:xfrm>
            <a:off x="1390015" y="4878705"/>
            <a:ext cx="2472055" cy="591820"/>
            <a:chOff x="2913" y="7568"/>
            <a:chExt cx="3893" cy="932"/>
          </a:xfrm>
        </p:grpSpPr>
        <p:sp>
          <p:nvSpPr>
            <p:cNvPr id="74" name="矩形 73"/>
            <p:cNvSpPr/>
            <p:nvPr/>
          </p:nvSpPr>
          <p:spPr>
            <a:xfrm>
              <a:off x="2913" y="7568"/>
              <a:ext cx="3893" cy="932"/>
            </a:xfrm>
            <a:prstGeom prst="rect">
              <a:avLst/>
            </a:prstGeom>
            <a:solidFill>
              <a:srgbClr val="1240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5" name="文本框 74"/>
            <p:cNvSpPr txBox="1"/>
            <p:nvPr/>
          </p:nvSpPr>
          <p:spPr>
            <a:xfrm>
              <a:off x="3511" y="7671"/>
              <a:ext cx="2697" cy="725"/>
            </a:xfrm>
            <a:prstGeom prst="rect">
              <a:avLst/>
            </a:prstGeom>
            <a:noFill/>
          </p:spPr>
          <p:txBody>
            <a:bodyPr wrap="square" rtlCol="0">
              <a:spAutoFit/>
            </a:bodyPr>
            <a:p>
              <a:pPr algn="ctr"/>
              <a:r>
                <a:rPr lang="zh-CN" altLang="en-US" sz="2400" b="1">
                  <a:solidFill>
                    <a:schemeClr val="bg1"/>
                  </a:solidFill>
                  <a:latin typeface="微软雅黑" panose="020B0503020204020204" charset="-122"/>
                  <a:ea typeface="微软雅黑" panose="020B0503020204020204" charset="-122"/>
                </a:rPr>
                <a:t>声波支付</a:t>
              </a:r>
              <a:endParaRPr lang="zh-CN" altLang="en-US" sz="2400" b="1">
                <a:solidFill>
                  <a:schemeClr val="bg1"/>
                </a:solidFill>
                <a:latin typeface="微软雅黑" panose="020B0503020204020204" charset="-122"/>
                <a:ea typeface="微软雅黑" panose="020B0503020204020204" charset="-122"/>
              </a:endParaRPr>
            </a:p>
          </p:txBody>
        </p:sp>
      </p:grpSp>
      <p:sp>
        <p:nvSpPr>
          <p:cNvPr id="76" name="文本框 75"/>
          <p:cNvSpPr txBox="1"/>
          <p:nvPr/>
        </p:nvSpPr>
        <p:spPr>
          <a:xfrm>
            <a:off x="2679700" y="2371725"/>
            <a:ext cx="6940550" cy="2113915"/>
          </a:xfrm>
          <a:prstGeom prst="rect">
            <a:avLst/>
          </a:prstGeom>
          <a:noFill/>
        </p:spPr>
        <p:txBody>
          <a:bodyPr wrap="square" rtlCol="0">
            <a:spAutoFit/>
          </a:bodyPr>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声波支付利用声波的传输，完成两个设备之间的近距离识别。</a:t>
            </a:r>
            <a:endParaRPr lang="zh-CN" altLang="en-US">
              <a:latin typeface="微软雅黑" panose="020B0503020204020204" charset="-122"/>
              <a:ea typeface="微软雅黑" panose="020B0503020204020204" charset="-122"/>
            </a:endParaRPr>
          </a:p>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具体过程是：在第三方支付产品的手机客户端里，内置有“声波支付”功能，用户打开此功能后，用手机麦克风对准收款方的麦克风，手机会播放一段类似“咻咻咻”的声音，售货机在听到这段声波后会自动处理，用户在自己手机上输入密码，售货机就会吐出商品。</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72"/>
                                        </p:tgtEl>
                                        <p:attrNameLst>
                                          <p:attrName>style.visibility</p:attrName>
                                        </p:attrNameLst>
                                      </p:cBhvr>
                                      <p:to>
                                        <p:strVal val="visible"/>
                                      </p:to>
                                    </p:set>
                                    <p:anim calcmode="lin" valueType="num">
                                      <p:cBhvr>
                                        <p:cTn id="11" dur="500" fill="hold"/>
                                        <p:tgtEl>
                                          <p:spTgt spid="72"/>
                                        </p:tgtEl>
                                        <p:attrNameLst>
                                          <p:attrName>ppt_w</p:attrName>
                                        </p:attrNameLst>
                                      </p:cBhvr>
                                      <p:tavLst>
                                        <p:tav tm="0">
                                          <p:val>
                                            <p:fltVal val="0"/>
                                          </p:val>
                                        </p:tav>
                                        <p:tav tm="100000">
                                          <p:val>
                                            <p:strVal val="#ppt_w"/>
                                          </p:val>
                                        </p:tav>
                                      </p:tavLst>
                                    </p:anim>
                                    <p:anim calcmode="lin" valueType="num">
                                      <p:cBhvr>
                                        <p:cTn id="12" dur="500" fill="hold"/>
                                        <p:tgtEl>
                                          <p:spTgt spid="72"/>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73"/>
                                        </p:tgtEl>
                                        <p:attrNameLst>
                                          <p:attrName>style.visibility</p:attrName>
                                        </p:attrNameLst>
                                      </p:cBhvr>
                                      <p:to>
                                        <p:strVal val="visible"/>
                                      </p:to>
                                    </p:set>
                                    <p:animScale>
                                      <p:cBhvr>
                                        <p:cTn id="16" dur="1000" decel="50000" fill="hold">
                                          <p:stCondLst>
                                            <p:cond delay="0"/>
                                          </p:stCondLst>
                                        </p:cTn>
                                        <p:tgtEl>
                                          <p:spTgt spid="7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73"/>
                                        </p:tgtEl>
                                        <p:attrNameLst>
                                          <p:attrName>ppt_x</p:attrName>
                                          <p:attrName>ppt_y</p:attrName>
                                        </p:attrNameLst>
                                      </p:cBhvr>
                                    </p:animMotion>
                                    <p:animEffect transition="in" filter="fade">
                                      <p:cBhvr>
                                        <p:cTn id="18" dur="1000"/>
                                        <p:tgtEl>
                                          <p:spTgt spid="73"/>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bldLvl="0" animBg="1"/>
      <p:bldP spid="7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1367</Words>
  <Application>WPS 演示</Application>
  <PresentationFormat>宽屏</PresentationFormat>
  <Paragraphs>138</Paragraphs>
  <Slides>13</Slides>
  <Notes>35</Notes>
  <HiddenSlides>0</HiddenSlides>
  <MMClips>2</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13</vt:i4>
      </vt:variant>
    </vt:vector>
  </HeadingPairs>
  <TitlesOfParts>
    <vt:vector size="35" baseType="lpstr">
      <vt:lpstr>Arial</vt:lpstr>
      <vt:lpstr>宋体</vt:lpstr>
      <vt:lpstr>Wingdings</vt:lpstr>
      <vt:lpstr>微软雅黑</vt:lpstr>
      <vt:lpstr>Calibri</vt:lpstr>
      <vt:lpstr>Arial</vt:lpstr>
      <vt:lpstr>Kartika</vt:lpstr>
      <vt:lpstr>Agency FB</vt:lpstr>
      <vt:lpstr>华文宋体</vt:lpstr>
      <vt:lpstr>Roboto Black</vt:lpstr>
      <vt:lpstr>Bebas</vt:lpstr>
      <vt:lpstr>孙过庭草体测试版</vt:lpstr>
      <vt:lpstr>Arial Unicode MS</vt:lpstr>
      <vt:lpstr>Calibri Light</vt:lpstr>
      <vt:lpstr>Oswald</vt:lpstr>
      <vt:lpstr>Segoe Print</vt:lpstr>
      <vt:lpstr>Impact</vt:lpstr>
      <vt:lpstr>Malgun Gothic</vt:lpstr>
      <vt:lpstr>Lato Regular</vt:lpstr>
      <vt:lpstr>Lato Light</vt:lpstr>
      <vt:lpstr>Lato</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MK</cp:lastModifiedBy>
  <cp:revision>130</cp:revision>
  <dcterms:created xsi:type="dcterms:W3CDTF">2017-02-19T15:11:00Z</dcterms:created>
  <dcterms:modified xsi:type="dcterms:W3CDTF">2018-05-14T07:30:13Z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