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" r:id="rId3"/>
    <p:sldId id="295" r:id="rId5"/>
    <p:sldId id="326" r:id="rId6"/>
    <p:sldId id="298" r:id="rId7"/>
    <p:sldId id="277" r:id="rId8"/>
    <p:sldId id="327" r:id="rId9"/>
    <p:sldId id="283" r:id="rId10"/>
    <p:sldId id="328" r:id="rId11"/>
    <p:sldId id="299" r:id="rId12"/>
    <p:sldId id="300" r:id="rId13"/>
    <p:sldId id="329" r:id="rId14"/>
    <p:sldId id="330" r:id="rId15"/>
    <p:sldId id="301" r:id="rId16"/>
    <p:sldId id="331" r:id="rId17"/>
    <p:sldId id="268" r:id="rId18"/>
    <p:sldId id="302" r:id="rId19"/>
    <p:sldId id="332" r:id="rId20"/>
    <p:sldId id="311" r:id="rId21"/>
    <p:sldId id="312" r:id="rId22"/>
    <p:sldId id="279" r:id="rId23"/>
    <p:sldId id="316" r:id="rId24"/>
    <p:sldId id="333" r:id="rId25"/>
    <p:sldId id="317" r:id="rId26"/>
    <p:sldId id="335" r:id="rId27"/>
    <p:sldId id="307" r:id="rId28"/>
    <p:sldId id="31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B9BD5"/>
    <a:srgbClr val="8497B0"/>
    <a:srgbClr val="2E75B6"/>
    <a:srgbClr val="FFFFFF"/>
    <a:srgbClr val="404040"/>
    <a:srgbClr val="FFC000"/>
    <a:srgbClr val="C75050"/>
    <a:srgbClr val="9BC2DF"/>
    <a:srgbClr val="A6C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61" autoAdjust="0"/>
    <p:restoredTop sz="94312" autoAdjust="0"/>
  </p:normalViewPr>
  <p:slideViewPr>
    <p:cSldViewPr snapToGrid="0" showGuides="1">
      <p:cViewPr varScale="1">
        <p:scale>
          <a:sx n="105" d="100"/>
          <a:sy n="105" d="100"/>
        </p:scale>
        <p:origin x="888" y="108"/>
      </p:cViewPr>
      <p:guideLst>
        <p:guide orient="horz" pos="4337"/>
        <p:guide pos="4975"/>
        <p:guide orient="horz" pos="1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2322" y="-318"/>
      </p:cViewPr>
      <p:guideLst>
        <p:guide orient="horz" pos="280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E96E-66E5-4AE0-97D7-7FDAD5BCA6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81B92-63BF-4514-891A-D3A71E65F7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1971-2C66-405E-A74D-7E371BACBA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918-C45C-46E3-971A-E05B327127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F99F-76E7-41BC-BC3B-28E0C22733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jpeg"/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.jpeg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5" Type="http://schemas.openxmlformats.org/officeDocument/2006/relationships/notesSlide" Target="../notesSlides/notesSlide14.x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2.jpeg"/><Relationship Id="rId22" Type="http://schemas.openxmlformats.org/officeDocument/2006/relationships/tags" Target="../tags/tag43.xml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tags" Target="../tags/tag23.xml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89886" y="1434094"/>
            <a:ext cx="4212031" cy="4212031"/>
            <a:chOff x="3926386" y="1529344"/>
            <a:chExt cx="4212031" cy="4212031"/>
          </a:xfrm>
        </p:grpSpPr>
        <p:sp>
          <p:nvSpPr>
            <p:cNvPr id="10" name="椭圆 9"/>
            <p:cNvSpPr/>
            <p:nvPr/>
          </p:nvSpPr>
          <p:spPr>
            <a:xfrm>
              <a:off x="3926386" y="1529344"/>
              <a:ext cx="4212031" cy="42120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40786" y="2276739"/>
              <a:ext cx="2491105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课件四</a:t>
              </a:r>
              <a:endParaRPr lang="zh-CN" altLang="en-US" sz="54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892994" y="3177606"/>
              <a:ext cx="23862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133396" y="3198759"/>
              <a:ext cx="3849370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App</a:t>
              </a:r>
              <a:r>
                <a:rPr lang="zh-CN" altLang="en-US" sz="5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en-US" altLang="zh-CN" sz="5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H5</a:t>
              </a:r>
              <a:r>
                <a:rPr lang="zh-CN" altLang="en-US" sz="5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的认知和应用</a:t>
              </a:r>
              <a:endPara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1320000">
            <a:off x="3610099" y="513670"/>
            <a:ext cx="5374594" cy="4630173"/>
            <a:chOff x="3404893" y="666070"/>
            <a:chExt cx="5374594" cy="4630173"/>
          </a:xfrm>
        </p:grpSpPr>
        <p:sp>
          <p:nvSpPr>
            <p:cNvPr id="5" name="等腰三角形 4"/>
            <p:cNvSpPr/>
            <p:nvPr/>
          </p:nvSpPr>
          <p:spPr>
            <a:xfrm>
              <a:off x="3466513" y="704830"/>
              <a:ext cx="5258974" cy="4533598"/>
            </a:xfrm>
            <a:prstGeom prst="triangl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049620" y="666070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404893" y="5188243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671487" y="5188243"/>
              <a:ext cx="108000" cy="108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32060" y="5022216"/>
            <a:ext cx="753746" cy="734645"/>
            <a:chOff x="1032060" y="5022216"/>
            <a:chExt cx="753746" cy="734645"/>
          </a:xfrm>
        </p:grpSpPr>
        <p:sp>
          <p:nvSpPr>
            <p:cNvPr id="15" name="等腰三角形 14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0070C0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等腰三角形 16"/>
          <p:cNvSpPr/>
          <p:nvPr/>
        </p:nvSpPr>
        <p:spPr>
          <a:xfrm rot="16200000" flipH="1" flipV="1">
            <a:off x="10561436" y="2089522"/>
            <a:ext cx="466193" cy="401891"/>
          </a:xfrm>
          <a:prstGeom prst="triangle">
            <a:avLst/>
          </a:prstGeom>
          <a:solidFill>
            <a:schemeClr val="accent5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5400000" flipV="1">
            <a:off x="10835395" y="2837059"/>
            <a:ext cx="312202" cy="26914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20034423" flipH="1" flipV="1">
            <a:off x="10265617" y="3528425"/>
            <a:ext cx="466193" cy="401891"/>
          </a:xfrm>
          <a:prstGeom prst="triangl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3050067" flipH="1" flipV="1">
            <a:off x="1101977" y="3288413"/>
            <a:ext cx="466193" cy="40189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正方体"/>
          <p:cNvSpPr/>
          <p:nvPr/>
        </p:nvSpPr>
        <p:spPr>
          <a:xfrm>
            <a:off x="-92710" y="-29210"/>
            <a:ext cx="4504690" cy="6835775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 flipH="1">
            <a:off x="2752319" y="-29029"/>
            <a:ext cx="9450710" cy="6907044"/>
          </a:xfrm>
          <a:custGeom>
            <a:avLst/>
            <a:gdLst>
              <a:gd name="connsiteX0" fmla="*/ 9450710 w 9450710"/>
              <a:gd name="connsiteY0" fmla="*/ 0 h 6907044"/>
              <a:gd name="connsiteX1" fmla="*/ 7020643 w 9450710"/>
              <a:gd name="connsiteY1" fmla="*/ 3483429 h 6907044"/>
              <a:gd name="connsiteX2" fmla="*/ 8945125 w 9450710"/>
              <a:gd name="connsiteY2" fmla="*/ 6894286 h 6907044"/>
              <a:gd name="connsiteX3" fmla="*/ 0 w 9450710"/>
              <a:gd name="connsiteY3" fmla="*/ 6907044 h 6907044"/>
              <a:gd name="connsiteX4" fmla="*/ 0 w 9450710"/>
              <a:gd name="connsiteY4" fmla="*/ 25682 h 69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10" h="6907044">
                <a:moveTo>
                  <a:pt x="9450710" y="0"/>
                </a:moveTo>
                <a:cubicBezTo>
                  <a:pt x="9274027" y="1064380"/>
                  <a:pt x="7104906" y="2334381"/>
                  <a:pt x="7020643" y="3483429"/>
                </a:cubicBezTo>
                <a:cubicBezTo>
                  <a:pt x="6936379" y="4632477"/>
                  <a:pt x="8262858" y="6028268"/>
                  <a:pt x="8945125" y="6894286"/>
                </a:cubicBezTo>
                <a:lnTo>
                  <a:pt x="0" y="6907044"/>
                </a:lnTo>
                <a:lnTo>
                  <a:pt x="0" y="2568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789930" y="1755140"/>
            <a:ext cx="721360" cy="72136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597819" y="1811137"/>
            <a:ext cx="2046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创意性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23685" y="2304415"/>
            <a:ext cx="4901565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300"/>
              </a:lnSpc>
            </a:pPr>
            <a:r>
              <a:rPr lang="zh-CN" altLang="en-US" sz="1400" dirty="0"/>
              <a:t>APP是一种新的工具，新的媒体，新的呈现方式，那么就不应该用传统互联网思维来搭建，而应该多一点软件的思维，更多用户体验，软件流程的考量，甚至是更多结合手机或者平板的特性（照相、LBS、感应器等），这是创新创意的思维，也是APP上市后得以吸引用户及媒体关注的主因。</a:t>
            </a:r>
            <a:endParaRPr lang="zh-CN" altLang="en-US" sz="1400" dirty="0"/>
          </a:p>
        </p:txBody>
      </p:sp>
      <p:sp>
        <p:nvSpPr>
          <p:cNvPr id="40" name="文本框 39"/>
          <p:cNvSpPr txBox="1"/>
          <p:nvPr/>
        </p:nvSpPr>
        <p:spPr>
          <a:xfrm>
            <a:off x="6597819" y="4218741"/>
            <a:ext cx="2046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超强的用户黏性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23685" y="4711700"/>
            <a:ext cx="4811395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300"/>
              </a:lnSpc>
              <a:defRPr sz="1200"/>
            </a:lvl1pPr>
          </a:lstStyle>
          <a:p>
            <a:r>
              <a:rPr lang="zh-CN" altLang="en-US" sz="1400" dirty="0"/>
              <a:t>现代人无论去哪都是手机不离身，一有空当就会把手机拿出来玩，哪怕是上厕所的时间也不放过，APP抢占的就是用户的这种零散时间。而且只要不是用户主动删除，APP就会一直待在用户的手机里头，品牌就有了对用户不断重复、不断加深印象的机会。</a:t>
            </a:r>
            <a:endParaRPr lang="en-US" altLang="zh-CN" dirty="0"/>
          </a:p>
        </p:txBody>
      </p:sp>
      <p:sp>
        <p:nvSpPr>
          <p:cNvPr id="43" name="椭圆 42"/>
          <p:cNvSpPr/>
          <p:nvPr/>
        </p:nvSpPr>
        <p:spPr>
          <a:xfrm>
            <a:off x="5789930" y="4163060"/>
            <a:ext cx="721360" cy="72136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46075" y="2569845"/>
            <a:ext cx="3626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 smtClean="0">
                <a:solidFill>
                  <a:srgbClr val="404040"/>
                </a:solidFill>
                <a:sym typeface="+mn-ea"/>
              </a:rPr>
              <a:t>APP的优势</a:t>
            </a:r>
            <a:endParaRPr lang="zh-CN" altLang="en-US" sz="3200" dirty="0" smtClean="0">
              <a:solidFill>
                <a:srgbClr val="40404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5774" y="3201561"/>
            <a:ext cx="362666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1400" dirty="0" smtClean="0">
                <a:solidFill>
                  <a:srgbClr val="404040"/>
                </a:solidFill>
                <a:sym typeface="+mn-ea"/>
              </a:rPr>
              <a:t>APP开发有很大的市场需求和广阔的发展前景，一起来了解一下APP的四大优势。</a:t>
            </a:r>
            <a:endParaRPr lang="zh-CN" altLang="en-US" sz="1400" dirty="0" smtClean="0">
              <a:solidFill>
                <a:srgbClr val="404040"/>
              </a:solidFill>
              <a:sym typeface="+mn-ea"/>
            </a:endParaRPr>
          </a:p>
        </p:txBody>
      </p:sp>
      <p:sp>
        <p:nvSpPr>
          <p:cNvPr id="2050" name="手机"/>
          <p:cNvSpPr/>
          <p:nvPr/>
        </p:nvSpPr>
        <p:spPr bwMode="auto">
          <a:xfrm>
            <a:off x="5946775" y="4295140"/>
            <a:ext cx="396003" cy="468003"/>
          </a:xfrm>
          <a:custGeom>
            <a:avLst/>
            <a:gdLst>
              <a:gd name="T0" fmla="*/ 661142 w 6575606"/>
              <a:gd name="T1" fmla="*/ 1429577 h 8969841"/>
              <a:gd name="T2" fmla="*/ 528462 w 6575606"/>
              <a:gd name="T3" fmla="*/ 1562228 h 8969841"/>
              <a:gd name="T4" fmla="*/ 661142 w 6575606"/>
              <a:gd name="T5" fmla="*/ 1694879 h 8969841"/>
              <a:gd name="T6" fmla="*/ 793822 w 6575606"/>
              <a:gd name="T7" fmla="*/ 1562228 h 8969841"/>
              <a:gd name="T8" fmla="*/ 661142 w 6575606"/>
              <a:gd name="T9" fmla="*/ 1429577 h 8969841"/>
              <a:gd name="T10" fmla="*/ 495620 w 6575606"/>
              <a:gd name="T11" fmla="*/ 539954 h 8969841"/>
              <a:gd name="T12" fmla="*/ 582723 w 6575606"/>
              <a:gd name="T13" fmla="*/ 564426 h 8969841"/>
              <a:gd name="T14" fmla="*/ 659634 w 6575606"/>
              <a:gd name="T15" fmla="*/ 669190 h 8969841"/>
              <a:gd name="T16" fmla="*/ 737300 w 6575606"/>
              <a:gd name="T17" fmla="*/ 564426 h 8969841"/>
              <a:gd name="T18" fmla="*/ 923546 w 6575606"/>
              <a:gd name="T19" fmla="*/ 809379 h 8969841"/>
              <a:gd name="T20" fmla="*/ 659634 w 6575606"/>
              <a:gd name="T21" fmla="*/ 1079957 h 8969841"/>
              <a:gd name="T22" fmla="*/ 396477 w 6575606"/>
              <a:gd name="T23" fmla="*/ 809379 h 8969841"/>
              <a:gd name="T24" fmla="*/ 495620 w 6575606"/>
              <a:gd name="T25" fmla="*/ 539954 h 8969841"/>
              <a:gd name="T26" fmla="*/ 659352 w 6575606"/>
              <a:gd name="T27" fmla="*/ 230443 h 8969841"/>
              <a:gd name="T28" fmla="*/ 276672 w 6575606"/>
              <a:gd name="T29" fmla="*/ 253054 h 8969841"/>
              <a:gd name="T30" fmla="*/ 250287 w 6575606"/>
              <a:gd name="T31" fmla="*/ 280941 h 8969841"/>
              <a:gd name="T32" fmla="*/ 248025 w 6575606"/>
              <a:gd name="T33" fmla="*/ 1293912 h 8969841"/>
              <a:gd name="T34" fmla="*/ 274410 w 6575606"/>
              <a:gd name="T35" fmla="*/ 1321799 h 8969841"/>
              <a:gd name="T36" fmla="*/ 1044105 w 6575606"/>
              <a:gd name="T37" fmla="*/ 1321799 h 8969841"/>
              <a:gd name="T38" fmla="*/ 1070490 w 6575606"/>
              <a:gd name="T39" fmla="*/ 1293912 h 8969841"/>
              <a:gd name="T40" fmla="*/ 1068982 w 6575606"/>
              <a:gd name="T41" fmla="*/ 280941 h 8969841"/>
              <a:gd name="T42" fmla="*/ 1042597 w 6575606"/>
              <a:gd name="T43" fmla="*/ 253054 h 8969841"/>
              <a:gd name="T44" fmla="*/ 659352 w 6575606"/>
              <a:gd name="T45" fmla="*/ 230443 h 8969841"/>
              <a:gd name="T46" fmla="*/ 659257 w 6575606"/>
              <a:gd name="T47" fmla="*/ 0 h 8969841"/>
              <a:gd name="T48" fmla="*/ 1143615 w 6575606"/>
              <a:gd name="T49" fmla="*/ 32221 h 8969841"/>
              <a:gd name="T50" fmla="*/ 1298911 w 6575606"/>
              <a:gd name="T51" fmla="*/ 200295 h 8969841"/>
              <a:gd name="T52" fmla="*/ 1298911 w 6575606"/>
              <a:gd name="T53" fmla="*/ 1605189 h 8969841"/>
              <a:gd name="T54" fmla="*/ 1143615 w 6575606"/>
              <a:gd name="T55" fmla="*/ 1773264 h 8969841"/>
              <a:gd name="T56" fmla="*/ 659634 w 6575606"/>
              <a:gd name="T57" fmla="*/ 1800397 h 8969841"/>
              <a:gd name="T58" fmla="*/ 174900 w 6575606"/>
              <a:gd name="T59" fmla="*/ 1773264 h 8969841"/>
              <a:gd name="T60" fmla="*/ 20358 w 6575606"/>
              <a:gd name="T61" fmla="*/ 1605189 h 8969841"/>
              <a:gd name="T62" fmla="*/ 20358 w 6575606"/>
              <a:gd name="T63" fmla="*/ 200295 h 8969841"/>
              <a:gd name="T64" fmla="*/ 174900 w 6575606"/>
              <a:gd name="T65" fmla="*/ 32221 h 8969841"/>
              <a:gd name="T66" fmla="*/ 659257 w 6575606"/>
              <a:gd name="T67" fmla="*/ 0 h 89698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575606" h="8969841">
                <a:moveTo>
                  <a:pt x="3293906" y="7122364"/>
                </a:moveTo>
                <a:cubicBezTo>
                  <a:pt x="2929588" y="7122364"/>
                  <a:pt x="2632875" y="7419012"/>
                  <a:pt x="2632875" y="7783250"/>
                </a:cubicBezTo>
                <a:cubicBezTo>
                  <a:pt x="2632875" y="8147489"/>
                  <a:pt x="2929588" y="8444136"/>
                  <a:pt x="3293906" y="8444136"/>
                </a:cubicBezTo>
                <a:cubicBezTo>
                  <a:pt x="3658225" y="8444136"/>
                  <a:pt x="3954937" y="8147489"/>
                  <a:pt x="3954937" y="7783250"/>
                </a:cubicBezTo>
                <a:cubicBezTo>
                  <a:pt x="3954937" y="7419012"/>
                  <a:pt x="3658225" y="7122364"/>
                  <a:pt x="3293906" y="7122364"/>
                </a:cubicBezTo>
                <a:close/>
                <a:moveTo>
                  <a:pt x="2469252" y="2690129"/>
                </a:moveTo>
                <a:cubicBezTo>
                  <a:pt x="2620988" y="2681798"/>
                  <a:pt x="2775482" y="2721930"/>
                  <a:pt x="2903210" y="2812051"/>
                </a:cubicBezTo>
                <a:cubicBezTo>
                  <a:pt x="3211260" y="3033599"/>
                  <a:pt x="3286394" y="3334003"/>
                  <a:pt x="3286394" y="3334003"/>
                </a:cubicBezTo>
                <a:cubicBezTo>
                  <a:pt x="3286394" y="3334003"/>
                  <a:pt x="3361528" y="3033599"/>
                  <a:pt x="3673334" y="2812051"/>
                </a:cubicBezTo>
                <a:cubicBezTo>
                  <a:pt x="4180489" y="2451566"/>
                  <a:pt x="5123422" y="2890907"/>
                  <a:pt x="4601240" y="4032442"/>
                </a:cubicBezTo>
                <a:cubicBezTo>
                  <a:pt x="4210543" y="4877328"/>
                  <a:pt x="3485499" y="5380504"/>
                  <a:pt x="3286394" y="5380504"/>
                </a:cubicBezTo>
                <a:cubicBezTo>
                  <a:pt x="3087289" y="5380504"/>
                  <a:pt x="2362245" y="4877328"/>
                  <a:pt x="1975304" y="4032442"/>
                </a:cubicBezTo>
                <a:cubicBezTo>
                  <a:pt x="1583668" y="3176291"/>
                  <a:pt x="2014045" y="2715124"/>
                  <a:pt x="2469252" y="2690129"/>
                </a:cubicBezTo>
                <a:close/>
                <a:moveTo>
                  <a:pt x="3284986" y="1148102"/>
                </a:moveTo>
                <a:cubicBezTo>
                  <a:pt x="2655411" y="1148102"/>
                  <a:pt x="2026304" y="1185653"/>
                  <a:pt x="1378419" y="1260753"/>
                </a:cubicBezTo>
                <a:cubicBezTo>
                  <a:pt x="1307057" y="1272019"/>
                  <a:pt x="1250719" y="1328344"/>
                  <a:pt x="1246964" y="1399690"/>
                </a:cubicBezTo>
                <a:cubicBezTo>
                  <a:pt x="1115509" y="3119496"/>
                  <a:pt x="1126776" y="4647796"/>
                  <a:pt x="1235696" y="6446457"/>
                </a:cubicBezTo>
                <a:cubicBezTo>
                  <a:pt x="1243208" y="6517803"/>
                  <a:pt x="1295790" y="6585394"/>
                  <a:pt x="1367151" y="6585394"/>
                </a:cubicBezTo>
                <a:cubicBezTo>
                  <a:pt x="1983112" y="6585394"/>
                  <a:pt x="4537096" y="6585394"/>
                  <a:pt x="5201883" y="6585394"/>
                </a:cubicBezTo>
                <a:cubicBezTo>
                  <a:pt x="5273244" y="6585394"/>
                  <a:pt x="5329582" y="6517803"/>
                  <a:pt x="5333338" y="6446457"/>
                </a:cubicBezTo>
                <a:cubicBezTo>
                  <a:pt x="5449769" y="4542655"/>
                  <a:pt x="5472304" y="3326023"/>
                  <a:pt x="5325826" y="1399690"/>
                </a:cubicBezTo>
                <a:cubicBezTo>
                  <a:pt x="5322070" y="1328344"/>
                  <a:pt x="5265732" y="1272019"/>
                  <a:pt x="5194371" y="1260753"/>
                </a:cubicBezTo>
                <a:cubicBezTo>
                  <a:pt x="4544607" y="1185653"/>
                  <a:pt x="3914562" y="1148102"/>
                  <a:pt x="3284986" y="1148102"/>
                </a:cubicBezTo>
                <a:close/>
                <a:moveTo>
                  <a:pt x="3284517" y="0"/>
                </a:moveTo>
                <a:cubicBezTo>
                  <a:pt x="4090148" y="0"/>
                  <a:pt x="4895780" y="53509"/>
                  <a:pt x="5697656" y="160528"/>
                </a:cubicBezTo>
                <a:cubicBezTo>
                  <a:pt x="6122068" y="220609"/>
                  <a:pt x="6445072" y="569827"/>
                  <a:pt x="6471363" y="997901"/>
                </a:cubicBezTo>
                <a:cubicBezTo>
                  <a:pt x="6614085" y="3356063"/>
                  <a:pt x="6606574" y="5751776"/>
                  <a:pt x="6471363" y="7997287"/>
                </a:cubicBezTo>
                <a:cubicBezTo>
                  <a:pt x="6445072" y="8429116"/>
                  <a:pt x="6122068" y="8778334"/>
                  <a:pt x="5697656" y="8834660"/>
                </a:cubicBezTo>
                <a:cubicBezTo>
                  <a:pt x="4897658" y="8943556"/>
                  <a:pt x="4086393" y="8969841"/>
                  <a:pt x="3286395" y="8969841"/>
                </a:cubicBezTo>
                <a:cubicBezTo>
                  <a:pt x="2486397" y="8969841"/>
                  <a:pt x="1675132" y="8943556"/>
                  <a:pt x="871378" y="8834660"/>
                </a:cubicBezTo>
                <a:cubicBezTo>
                  <a:pt x="450722" y="8778334"/>
                  <a:pt x="123962" y="8429116"/>
                  <a:pt x="101427" y="7997287"/>
                </a:cubicBezTo>
                <a:cubicBezTo>
                  <a:pt x="-30028" y="5811857"/>
                  <a:pt x="-37540" y="3292228"/>
                  <a:pt x="101427" y="997901"/>
                </a:cubicBezTo>
                <a:cubicBezTo>
                  <a:pt x="123962" y="569827"/>
                  <a:pt x="450722" y="220609"/>
                  <a:pt x="871378" y="160528"/>
                </a:cubicBezTo>
                <a:cubicBezTo>
                  <a:pt x="1673254" y="53509"/>
                  <a:pt x="2478885" y="0"/>
                  <a:pt x="32845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色板"/>
          <p:cNvSpPr/>
          <p:nvPr/>
        </p:nvSpPr>
        <p:spPr bwMode="auto">
          <a:xfrm flipH="1">
            <a:off x="5876925" y="1889125"/>
            <a:ext cx="558800" cy="406400"/>
          </a:xfrm>
          <a:custGeom>
            <a:avLst/>
            <a:gdLst>
              <a:gd name="T0" fmla="*/ 2147483646 w 288"/>
              <a:gd name="T1" fmla="*/ 0 h 232"/>
              <a:gd name="T2" fmla="*/ 0 w 288"/>
              <a:gd name="T3" fmla="*/ 2147483646 h 232"/>
              <a:gd name="T4" fmla="*/ 2147483646 w 288"/>
              <a:gd name="T5" fmla="*/ 2147483646 h 232"/>
              <a:gd name="T6" fmla="*/ 2147483646 w 288"/>
              <a:gd name="T7" fmla="*/ 2147483646 h 232"/>
              <a:gd name="T8" fmla="*/ 2147483646 w 288"/>
              <a:gd name="T9" fmla="*/ 2147483646 h 232"/>
              <a:gd name="T10" fmla="*/ 2147483646 w 288"/>
              <a:gd name="T11" fmla="*/ 2147483646 h 232"/>
              <a:gd name="T12" fmla="*/ 2147483646 w 288"/>
              <a:gd name="T13" fmla="*/ 2147483646 h 232"/>
              <a:gd name="T14" fmla="*/ 2147483646 w 288"/>
              <a:gd name="T15" fmla="*/ 0 h 232"/>
              <a:gd name="T16" fmla="*/ 2147483646 w 288"/>
              <a:gd name="T17" fmla="*/ 2147483646 h 232"/>
              <a:gd name="T18" fmla="*/ 2147483646 w 288"/>
              <a:gd name="T19" fmla="*/ 2147483646 h 232"/>
              <a:gd name="T20" fmla="*/ 2147483646 w 288"/>
              <a:gd name="T21" fmla="*/ 2147483646 h 232"/>
              <a:gd name="T22" fmla="*/ 2147483646 w 288"/>
              <a:gd name="T23" fmla="*/ 2147483646 h 232"/>
              <a:gd name="T24" fmla="*/ 2147483646 w 288"/>
              <a:gd name="T25" fmla="*/ 2147483646 h 232"/>
              <a:gd name="T26" fmla="*/ 2147483646 w 288"/>
              <a:gd name="T27" fmla="*/ 2147483646 h 232"/>
              <a:gd name="T28" fmla="*/ 2147483646 w 288"/>
              <a:gd name="T29" fmla="*/ 2147483646 h 232"/>
              <a:gd name="T30" fmla="*/ 2147483646 w 288"/>
              <a:gd name="T31" fmla="*/ 2147483646 h 232"/>
              <a:gd name="T32" fmla="*/ 2147483646 w 288"/>
              <a:gd name="T33" fmla="*/ 2147483646 h 232"/>
              <a:gd name="T34" fmla="*/ 2147483646 w 288"/>
              <a:gd name="T35" fmla="*/ 2147483646 h 232"/>
              <a:gd name="T36" fmla="*/ 2147483646 w 288"/>
              <a:gd name="T37" fmla="*/ 2147483646 h 232"/>
              <a:gd name="T38" fmla="*/ 2147483646 w 288"/>
              <a:gd name="T39" fmla="*/ 2147483646 h 232"/>
              <a:gd name="T40" fmla="*/ 2147483646 w 288"/>
              <a:gd name="T41" fmla="*/ 2147483646 h 232"/>
              <a:gd name="T42" fmla="*/ 2147483646 w 288"/>
              <a:gd name="T43" fmla="*/ 2147483646 h 232"/>
              <a:gd name="T44" fmla="*/ 2147483646 w 288"/>
              <a:gd name="T45" fmla="*/ 2147483646 h 232"/>
              <a:gd name="T46" fmla="*/ 2147483646 w 288"/>
              <a:gd name="T47" fmla="*/ 2147483646 h 232"/>
              <a:gd name="T48" fmla="*/ 2147483646 w 288"/>
              <a:gd name="T49" fmla="*/ 2147483646 h 232"/>
              <a:gd name="T50" fmla="*/ 2147483646 w 288"/>
              <a:gd name="T51" fmla="*/ 2147483646 h 232"/>
              <a:gd name="T52" fmla="*/ 2147483646 w 288"/>
              <a:gd name="T53" fmla="*/ 2147483646 h 232"/>
              <a:gd name="T54" fmla="*/ 2147483646 w 288"/>
              <a:gd name="T55" fmla="*/ 2147483646 h 232"/>
              <a:gd name="T56" fmla="*/ 2147483646 w 288"/>
              <a:gd name="T57" fmla="*/ 2147483646 h 232"/>
              <a:gd name="T58" fmla="*/ 2147483646 w 288"/>
              <a:gd name="T59" fmla="*/ 2147483646 h 232"/>
              <a:gd name="T60" fmla="*/ 2147483646 w 288"/>
              <a:gd name="T61" fmla="*/ 2147483646 h 232"/>
              <a:gd name="T62" fmla="*/ 2147483646 w 288"/>
              <a:gd name="T63" fmla="*/ 2147483646 h 232"/>
              <a:gd name="T64" fmla="*/ 2147483646 w 288"/>
              <a:gd name="T65" fmla="*/ 2147483646 h 232"/>
              <a:gd name="T66" fmla="*/ 2147483646 w 288"/>
              <a:gd name="T67" fmla="*/ 2147483646 h 232"/>
              <a:gd name="T68" fmla="*/ 2147483646 w 288"/>
              <a:gd name="T69" fmla="*/ 2147483646 h 232"/>
              <a:gd name="T70" fmla="*/ 2147483646 w 288"/>
              <a:gd name="T71" fmla="*/ 2147483646 h 232"/>
              <a:gd name="T72" fmla="*/ 2147483646 w 288"/>
              <a:gd name="T73" fmla="*/ 2147483646 h 232"/>
              <a:gd name="T74" fmla="*/ 2147483646 w 288"/>
              <a:gd name="T75" fmla="*/ 2147483646 h 2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402080" y="241935"/>
            <a:ext cx="220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01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8" name="等腰三角形 27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30" name="图片 29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2" name="组合 41"/>
          <p:cNvGrpSpPr/>
          <p:nvPr/>
        </p:nvGrpSpPr>
        <p:grpSpPr>
          <a:xfrm>
            <a:off x="1668749" y="1908980"/>
            <a:ext cx="2248829" cy="4122623"/>
            <a:chOff x="1668749" y="1908980"/>
            <a:chExt cx="2248829" cy="4122623"/>
          </a:xfrm>
        </p:grpSpPr>
        <p:grpSp>
          <p:nvGrpSpPr>
            <p:cNvPr id="40" name="组合 39"/>
            <p:cNvGrpSpPr/>
            <p:nvPr/>
          </p:nvGrpSpPr>
          <p:grpSpPr>
            <a:xfrm>
              <a:off x="1668749" y="1908980"/>
              <a:ext cx="2248829" cy="4122623"/>
              <a:chOff x="1668749" y="1908980"/>
              <a:chExt cx="2248829" cy="4122623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8749" y="1908980"/>
                <a:ext cx="2248829" cy="4122623"/>
              </a:xfrm>
              <a:prstGeom prst="rect">
                <a:avLst/>
              </a:prstGeom>
            </p:spPr>
          </p:pic>
          <p:sp>
            <p:nvSpPr>
              <p:cNvPr id="39" name="椭圆 38"/>
              <p:cNvSpPr/>
              <p:nvPr/>
            </p:nvSpPr>
            <p:spPr>
              <a:xfrm>
                <a:off x="2526793" y="5393467"/>
                <a:ext cx="532739" cy="5327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7" b="1589"/>
            <a:stretch>
              <a:fillRect/>
            </a:stretch>
          </p:blipFill>
          <p:spPr>
            <a:xfrm>
              <a:off x="1799899" y="2616445"/>
              <a:ext cx="1970457" cy="2799760"/>
            </a:xfrm>
            <a:prstGeom prst="rect">
              <a:avLst/>
            </a:prstGeom>
          </p:spPr>
        </p:pic>
      </p:grpSp>
      <p:sp>
        <p:nvSpPr>
          <p:cNvPr id="9" name="椭圆 8"/>
          <p:cNvSpPr/>
          <p:nvPr/>
        </p:nvSpPr>
        <p:spPr>
          <a:xfrm>
            <a:off x="3022475" y="3766326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兰亭细黑_GBK" panose="020000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054395" y="4131996"/>
            <a:ext cx="144000" cy="14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兰亭细黑_GBK" panose="020000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65631" y="4793799"/>
            <a:ext cx="216000" cy="21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兰亭细黑_GBK" panose="02000000000000000000" pitchFamily="2" charset="-122"/>
            </a:endParaRPr>
          </a:p>
        </p:txBody>
      </p:sp>
      <p:cxnSp>
        <p:nvCxnSpPr>
          <p:cNvPr id="13" name="直接连接符 12"/>
          <p:cNvCxnSpPr>
            <a:stCxn id="9" idx="7"/>
            <a:endCxn id="15" idx="2"/>
          </p:cNvCxnSpPr>
          <p:nvPr/>
        </p:nvCxnSpPr>
        <p:spPr>
          <a:xfrm flipV="1">
            <a:off x="3114659" y="2758522"/>
            <a:ext cx="2872740" cy="102362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0" idx="6"/>
            <a:endCxn id="25" idx="2"/>
          </p:cNvCxnSpPr>
          <p:nvPr/>
        </p:nvCxnSpPr>
        <p:spPr>
          <a:xfrm flipV="1">
            <a:off x="2198395" y="3894751"/>
            <a:ext cx="6233795" cy="30988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1" idx="6"/>
            <a:endCxn id="32" idx="2"/>
          </p:cNvCxnSpPr>
          <p:nvPr/>
        </p:nvCxnSpPr>
        <p:spPr>
          <a:xfrm>
            <a:off x="3481631" y="4901799"/>
            <a:ext cx="1888656" cy="338704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987591" y="1647788"/>
            <a:ext cx="2220619" cy="2220619"/>
            <a:chOff x="5987591" y="1647788"/>
            <a:chExt cx="2220619" cy="2220619"/>
          </a:xfrm>
        </p:grpSpPr>
        <p:grpSp>
          <p:nvGrpSpPr>
            <p:cNvPr id="16" name="组合 15"/>
            <p:cNvGrpSpPr/>
            <p:nvPr/>
          </p:nvGrpSpPr>
          <p:grpSpPr>
            <a:xfrm>
              <a:off x="5987591" y="1647788"/>
              <a:ext cx="2220619" cy="2220619"/>
              <a:chOff x="5938887" y="1794331"/>
              <a:chExt cx="1885360" cy="188536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6398436" y="2018628"/>
              <a:ext cx="1621790" cy="150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defRPr sz="1200"/>
              </a:lvl1pPr>
            </a:lstStyle>
            <a:p>
              <a:pPr algn="l" fontAlgn="auto">
                <a:lnSpc>
                  <a:spcPts val="18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dirty="0">
                  <a:latin typeface="+mn-ea"/>
                </a:rPr>
                <a:t>移动 APP 数量虽众多，但相对于桌面互联网</a:t>
              </a:r>
              <a:r>
                <a:rPr lang="zh-CN" dirty="0">
                  <a:latin typeface="+mn-ea"/>
                </a:rPr>
                <a:t>的</a:t>
              </a:r>
              <a:r>
                <a:rPr dirty="0">
                  <a:latin typeface="+mn-ea"/>
                </a:rPr>
                <a:t>格局，移动互联网的业务入口则大为分散，数据信息无法互通</a:t>
              </a:r>
              <a:r>
                <a:rPr lang="zh-CN" dirty="0">
                  <a:latin typeface="+mn-ea"/>
                </a:rPr>
                <a:t>。</a:t>
              </a:r>
              <a:endParaRPr lang="zh-CN" dirty="0"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70287" y="4079360"/>
            <a:ext cx="2322286" cy="2322286"/>
            <a:chOff x="5370287" y="4079360"/>
            <a:chExt cx="2322286" cy="2322286"/>
          </a:xfrm>
        </p:grpSpPr>
        <p:grpSp>
          <p:nvGrpSpPr>
            <p:cNvPr id="30" name="组合 29"/>
            <p:cNvGrpSpPr/>
            <p:nvPr/>
          </p:nvGrpSpPr>
          <p:grpSpPr>
            <a:xfrm>
              <a:off x="5370287" y="4079360"/>
              <a:ext cx="2322286" cy="2322286"/>
              <a:chOff x="5938887" y="1794331"/>
              <a:chExt cx="1885360" cy="188536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5739220" y="4899645"/>
              <a:ext cx="1585162" cy="68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defRPr sz="1200"/>
              </a:lvl1pPr>
            </a:lstStyle>
            <a:p>
              <a:r>
                <a:rPr lang="zh-CN" altLang="en-US" dirty="0"/>
                <a:t>移动APP市场存在明显长尾效应。</a:t>
              </a:r>
              <a:endParaRPr lang="zh-CN" altLang="en-US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32014" y="2410530"/>
            <a:ext cx="2967958" cy="2967958"/>
            <a:chOff x="8432014" y="2410530"/>
            <a:chExt cx="2967958" cy="2967958"/>
          </a:xfrm>
        </p:grpSpPr>
        <p:grpSp>
          <p:nvGrpSpPr>
            <p:cNvPr id="23" name="组合 22"/>
            <p:cNvGrpSpPr/>
            <p:nvPr/>
          </p:nvGrpSpPr>
          <p:grpSpPr>
            <a:xfrm>
              <a:off x="8432014" y="2410530"/>
              <a:ext cx="2967958" cy="2967958"/>
              <a:chOff x="5938887" y="1794331"/>
              <a:chExt cx="1885360" cy="188536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方正兰亭细黑_GBK" panose="02000000000000000000" pitchFamily="2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8999744" y="3047093"/>
              <a:ext cx="2053476" cy="1694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defRPr sz="1200"/>
              </a:lvl1pPr>
            </a:lstStyle>
            <a:p>
              <a:pPr algn="l" fontAlgn="auto">
                <a:lnSpc>
                  <a:spcPts val="2500"/>
                </a:lnSpc>
              </a:pPr>
              <a:r>
                <a:rPr lang="zh-CN" altLang="en-US" dirty="0"/>
                <a:t>移动 APP 版本变种数量众多，相互关联图景极为复杂，由于选择带来的困扰，使用者下载 APP 应用带来的用户体验不佳。</a:t>
              </a:r>
              <a:endParaRPr lang="zh-CN" altLang="en-US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02080" y="241935"/>
            <a:ext cx="220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01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8" name="等腰三角形 27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1803400" y="2635250"/>
            <a:ext cx="1943100" cy="276860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0" name="定位"/>
          <p:cNvSpPr/>
          <p:nvPr/>
        </p:nvSpPr>
        <p:spPr>
          <a:xfrm>
            <a:off x="2986405" y="3406140"/>
            <a:ext cx="180001" cy="324002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定位"/>
          <p:cNvSpPr/>
          <p:nvPr/>
        </p:nvSpPr>
        <p:spPr>
          <a:xfrm>
            <a:off x="2031365" y="3729990"/>
            <a:ext cx="198001" cy="360003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0" name="定位"/>
          <p:cNvSpPr/>
          <p:nvPr/>
        </p:nvSpPr>
        <p:spPr>
          <a:xfrm>
            <a:off x="3247390" y="4336415"/>
            <a:ext cx="252002" cy="432003"/>
          </a:xfrm>
          <a:custGeom>
            <a:avLst/>
            <a:gdLst/>
            <a:ahLst/>
            <a:cxnLst/>
            <a:rect l="l" t="t" r="r" b="b"/>
            <a:pathLst>
              <a:path w="559792" h="955625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59560" y="1317625"/>
            <a:ext cx="24669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APP的发展现状</a:t>
            </a:r>
            <a:endParaRPr lang="zh-CN" altLang="en-US" sz="2400" dirty="0" smtClean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33" name="图片 32" descr="201493093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791047" y="2493071"/>
            <a:ext cx="2182919" cy="3209032"/>
            <a:chOff x="3166" y="3455"/>
            <a:chExt cx="3257" cy="4788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5736" y="3663"/>
              <a:ext cx="667" cy="667"/>
            </a:xfrm>
            <a:prstGeom prst="rect">
              <a:avLst/>
            </a:prstGeom>
            <a:solidFill>
              <a:srgbClr val="629DD1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1</a:t>
              </a:r>
              <a:endParaRPr lang="en-US" altLang="zh-CN" sz="2000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6" name="直接连接符 5"/>
            <p:cNvCxnSpPr/>
            <p:nvPr>
              <p:custDataLst>
                <p:tags r:id="rId3"/>
              </p:custDataLst>
            </p:nvPr>
          </p:nvCxnSpPr>
          <p:spPr>
            <a:xfrm>
              <a:off x="6423" y="3541"/>
              <a:ext cx="0" cy="4405"/>
            </a:xfrm>
            <a:prstGeom prst="line">
              <a:avLst/>
            </a:prstGeom>
            <a:ln w="38100">
              <a:solidFill>
                <a:srgbClr val="629DD1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3166" y="3455"/>
              <a:ext cx="2569" cy="1157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p>
              <a:pPr algn="ctr" fontAlgn="auto"/>
              <a:r>
                <a:rPr lang="en-US" altLang="zh-CN" sz="1400">
                  <a:solidFill>
                    <a:srgbClr val="629DD1">
                      <a:lumMod val="75000"/>
                    </a:srgbClr>
                  </a:solidFill>
                  <a:latin typeface="+mj-ea"/>
                  <a:ea typeface="+mj-ea"/>
                  <a:cs typeface="+mn-ea"/>
                  <a:sym typeface="Arial" panose="020B0604020202020204" pitchFamily="34" charset="0"/>
                </a:rPr>
                <a:t>APP应用回归常态需求</a:t>
              </a:r>
              <a:endParaRPr lang="en-US" altLang="zh-CN" sz="1400">
                <a:solidFill>
                  <a:srgbClr val="629DD1">
                    <a:lumMod val="75000"/>
                  </a:srgb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3166" y="4957"/>
              <a:ext cx="2973" cy="3286"/>
            </a:xfrm>
            <a:prstGeom prst="rect">
              <a:avLst/>
            </a:prstGeom>
          </p:spPr>
          <p:txBody>
            <a:bodyPr wrap="square" anchor="t" anchorCtr="0">
              <a:normAutofit fontScale="90000"/>
            </a:bodyPr>
            <a:p>
              <a:pPr algn="just">
                <a:lnSpc>
                  <a:spcPct val="120000"/>
                </a:lnSpc>
              </a:pPr>
              <a:r>
                <a:rPr lang="fr-FR" altLang="zh-CN" sz="1600" kern="0" dirty="0">
                  <a:solidFill>
                    <a:srgbClr val="000000"/>
                  </a:solidFill>
                  <a:latin typeface="+mn-ea"/>
                  <a:sym typeface="Arial" panose="020B0604020202020204" pitchFamily="34" charset="0"/>
                </a:rPr>
                <a:t>近半数的用户会安装20个以上的APP，但是经常使用的APP不到一半，大约5-10个。移动信息的获取已经出现过剩，安装尝试新APP的动力明显不足</a:t>
              </a:r>
              <a:r>
                <a:rPr lang="zh-CN" altLang="fr-FR" sz="1600" kern="0" dirty="0">
                  <a:solidFill>
                    <a:srgbClr val="000000"/>
                  </a:solidFill>
                  <a:latin typeface="+mn-ea"/>
                  <a:sym typeface="Arial" panose="020B0604020202020204" pitchFamily="34" charset="0"/>
                </a:rPr>
                <a:t>。</a:t>
              </a:r>
              <a:endParaRPr lang="zh-CN" altLang="fr-FR" sz="1600" kern="0" dirty="0">
                <a:solidFill>
                  <a:srgbClr val="000000"/>
                </a:solidFill>
                <a:latin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3433070" y="2468943"/>
            <a:ext cx="2239888" cy="3233160"/>
            <a:chOff x="6118" y="3419"/>
            <a:chExt cx="3342" cy="4824"/>
          </a:xfrm>
        </p:grpSpPr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8773" y="3644"/>
              <a:ext cx="667" cy="667"/>
            </a:xfrm>
            <a:prstGeom prst="rect">
              <a:avLst/>
            </a:prstGeom>
            <a:solidFill>
              <a:srgbClr val="297FD5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2</a:t>
              </a:r>
              <a:endParaRPr lang="en-US" altLang="zh-CN" sz="2000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>
              <a:off x="9460" y="3541"/>
              <a:ext cx="0" cy="4405"/>
            </a:xfrm>
            <a:prstGeom prst="line">
              <a:avLst/>
            </a:prstGeom>
            <a:ln w="38100">
              <a:solidFill>
                <a:srgbClr val="297FD5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>
              <p:custDataLst>
                <p:tags r:id="rId9"/>
              </p:custDataLst>
            </p:nvPr>
          </p:nvSpPr>
          <p:spPr>
            <a:xfrm>
              <a:off x="6118" y="3419"/>
              <a:ext cx="2655" cy="1103"/>
            </a:xfrm>
            <a:prstGeom prst="rect">
              <a:avLst/>
            </a:prstGeom>
          </p:spPr>
          <p:txBody>
            <a:bodyPr wrap="square" anchor="ctr" anchorCtr="0">
              <a:normAutofit/>
            </a:bodyPr>
            <a:p>
              <a:pPr algn="just"/>
              <a:r>
                <a:rPr lang="en-US" altLang="zh-CN" sz="1400" kern="0">
                  <a:solidFill>
                    <a:srgbClr val="297FD5">
                      <a:lumMod val="75000"/>
                    </a:srgbClr>
                  </a:solidFill>
                  <a:latin typeface="+mj-ea"/>
                  <a:ea typeface="+mj-ea"/>
                  <a:cs typeface="+mn-ea"/>
                  <a:sym typeface="Arial" panose="020B0604020202020204" pitchFamily="34" charset="0"/>
                </a:rPr>
                <a:t>功能性APP趋向整合</a:t>
              </a:r>
              <a:endParaRPr lang="en-US" altLang="zh-CN" sz="1400" kern="0">
                <a:solidFill>
                  <a:srgbClr val="297FD5">
                    <a:lumMod val="75000"/>
                  </a:srgb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0"/>
              </p:custDataLst>
            </p:nvPr>
          </p:nvSpPr>
          <p:spPr>
            <a:xfrm>
              <a:off x="6719" y="4957"/>
              <a:ext cx="2457" cy="3286"/>
            </a:xfrm>
            <a:prstGeom prst="rect">
              <a:avLst/>
            </a:prstGeom>
          </p:spPr>
          <p:txBody>
            <a:bodyPr wrap="square" anchor="t" anchorCtr="0">
              <a:normAutofit fontScale="80000"/>
            </a:bodyPr>
            <a:p>
              <a:pPr algn="just">
                <a:lnSpc>
                  <a:spcPct val="120000"/>
                </a:lnSpc>
              </a:pPr>
              <a:r>
                <a:rPr lang="fr-FR" altLang="zh-CN" kern="0" dirty="0">
                  <a:solidFill>
                    <a:srgbClr val="000000"/>
                  </a:solidFill>
                  <a:sym typeface="Arial" panose="020B0604020202020204" pitchFamily="34" charset="0"/>
                </a:rPr>
                <a:t>功能性APP或被超级APP整合，而超级APP的入口平台化趋势日渐明朗。建立超级APP评测专库，可起到以点带面地对全网的质量进行监控。</a:t>
              </a:r>
              <a:endParaRPr lang="fr-FR" altLang="zh-CN" kern="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1"/>
            </p:custDataLst>
          </p:nvPr>
        </p:nvGrpSpPr>
        <p:grpSpPr>
          <a:xfrm>
            <a:off x="6455110" y="2588913"/>
            <a:ext cx="1913489" cy="3113190"/>
            <a:chOff x="9637" y="3598"/>
            <a:chExt cx="2855" cy="4645"/>
          </a:xfrm>
        </p:grpSpPr>
        <p:sp>
          <p:nvSpPr>
            <p:cNvPr id="16" name="矩形 15"/>
            <p:cNvSpPr/>
            <p:nvPr>
              <p:custDataLst>
                <p:tags r:id="rId12"/>
              </p:custDataLst>
            </p:nvPr>
          </p:nvSpPr>
          <p:spPr>
            <a:xfrm>
              <a:off x="11805" y="3720"/>
              <a:ext cx="667" cy="667"/>
            </a:xfrm>
            <a:prstGeom prst="rect">
              <a:avLst/>
            </a:prstGeom>
            <a:solidFill>
              <a:srgbClr val="7F8FA9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3</a:t>
              </a:r>
              <a:endParaRPr lang="en-US" altLang="zh-CN" sz="2000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/>
            <p:nvPr>
              <p:custDataLst>
                <p:tags r:id="rId13"/>
              </p:custDataLst>
            </p:nvPr>
          </p:nvCxnSpPr>
          <p:spPr>
            <a:xfrm>
              <a:off x="12492" y="3598"/>
              <a:ext cx="0" cy="4405"/>
            </a:xfrm>
            <a:prstGeom prst="line">
              <a:avLst/>
            </a:prstGeom>
            <a:ln w="38100">
              <a:solidFill>
                <a:srgbClr val="7F8FA9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>
              <p:custDataLst>
                <p:tags r:id="rId14"/>
              </p:custDataLst>
            </p:nvPr>
          </p:nvSpPr>
          <p:spPr>
            <a:xfrm>
              <a:off x="9637" y="3760"/>
              <a:ext cx="2320" cy="582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p>
              <a:pPr algn="just"/>
              <a:r>
                <a:rPr lang="en-US" altLang="zh-CN" sz="1400" kern="0">
                  <a:solidFill>
                    <a:srgbClr val="7F8FA9">
                      <a:lumMod val="75000"/>
                    </a:srgbClr>
                  </a:solidFill>
                  <a:latin typeface="+mj-ea"/>
                  <a:ea typeface="+mj-ea"/>
                  <a:cs typeface="+mn-ea"/>
                  <a:sym typeface="Arial" panose="020B0604020202020204" pitchFamily="34" charset="0"/>
                </a:rPr>
                <a:t>APP发展新方向</a:t>
              </a:r>
              <a:endParaRPr lang="en-US" altLang="zh-CN" sz="1400" kern="0">
                <a:solidFill>
                  <a:srgbClr val="7F8FA9">
                    <a:lumMod val="75000"/>
                  </a:srgb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5"/>
              </p:custDataLst>
            </p:nvPr>
          </p:nvSpPr>
          <p:spPr>
            <a:xfrm>
              <a:off x="9751" y="4957"/>
              <a:ext cx="2457" cy="3286"/>
            </a:xfrm>
            <a:prstGeom prst="rect">
              <a:avLst/>
            </a:prstGeom>
          </p:spPr>
          <p:txBody>
            <a:bodyPr wrap="square" anchor="t" anchorCtr="0">
              <a:normAutofit fontScale="80000"/>
            </a:bodyPr>
            <a:p>
              <a:pPr algn="just">
                <a:lnSpc>
                  <a:spcPct val="120000"/>
                </a:lnSpc>
              </a:pPr>
              <a:r>
                <a:rPr lang="fr-FR" altLang="zh-CN" kern="0" dirty="0">
                  <a:solidFill>
                    <a:srgbClr val="000000"/>
                  </a:solidFill>
                  <a:sym typeface="Arial" panose="020B0604020202020204" pitchFamily="34" charset="0"/>
                </a:rPr>
                <a:t>基于Web技术的新形态APP出现，对原生APP产生冲击。传统技术与新兴技术融合加速，APP间的调用与互动愈加频繁</a:t>
              </a:r>
              <a:r>
                <a:rPr lang="zh-CN" altLang="fr-FR" kern="0" dirty="0">
                  <a:solidFill>
                    <a:srgbClr val="000000"/>
                  </a:solidFill>
                  <a:sym typeface="Arial" panose="020B0604020202020204" pitchFamily="34" charset="0"/>
                </a:rPr>
                <a:t>。</a:t>
              </a:r>
              <a:endParaRPr lang="zh-CN" altLang="fr-FR" kern="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6"/>
            </p:custDataLst>
          </p:nvPr>
        </p:nvGrpSpPr>
        <p:grpSpPr>
          <a:xfrm>
            <a:off x="8981184" y="2596540"/>
            <a:ext cx="2083056" cy="3173612"/>
            <a:chOff x="12416" y="3617"/>
            <a:chExt cx="3108" cy="4626"/>
          </a:xfrm>
        </p:grpSpPr>
        <p:sp>
          <p:nvSpPr>
            <p:cNvPr id="28" name="矩形 27"/>
            <p:cNvSpPr/>
            <p:nvPr>
              <p:custDataLst>
                <p:tags r:id="rId17"/>
              </p:custDataLst>
            </p:nvPr>
          </p:nvSpPr>
          <p:spPr>
            <a:xfrm>
              <a:off x="14837" y="3739"/>
              <a:ext cx="667" cy="667"/>
            </a:xfrm>
            <a:prstGeom prst="rect">
              <a:avLst/>
            </a:prstGeom>
            <a:solidFill>
              <a:srgbClr val="4A66AC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sym typeface="Arial" panose="020B0604020202020204" pitchFamily="34" charset="0"/>
                </a:rPr>
                <a:t>4</a:t>
              </a:r>
              <a:endParaRPr lang="en-US" altLang="zh-CN" sz="2000" b="1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18"/>
              </p:custDataLst>
            </p:nvPr>
          </p:nvCxnSpPr>
          <p:spPr>
            <a:xfrm>
              <a:off x="15524" y="3617"/>
              <a:ext cx="0" cy="4303"/>
            </a:xfrm>
            <a:prstGeom prst="line">
              <a:avLst/>
            </a:prstGeom>
            <a:ln w="38100">
              <a:solidFill>
                <a:srgbClr val="4A66AC">
                  <a:lumMod val="60000"/>
                  <a:lumOff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>
              <p:custDataLst>
                <p:tags r:id="rId19"/>
              </p:custDataLst>
            </p:nvPr>
          </p:nvSpPr>
          <p:spPr>
            <a:xfrm>
              <a:off x="12416" y="3705"/>
              <a:ext cx="2649" cy="76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p>
              <a:pPr algn="just"/>
              <a:r>
                <a:rPr lang="en-US" altLang="zh-CN" sz="1400" kern="0">
                  <a:solidFill>
                    <a:srgbClr val="4A66AC">
                      <a:lumMod val="75000"/>
                    </a:srgbClr>
                  </a:solidFill>
                  <a:latin typeface="+mj-ea"/>
                  <a:ea typeface="+mj-ea"/>
                  <a:cs typeface="+mn-ea"/>
                  <a:sym typeface="Arial" panose="020B0604020202020204" pitchFamily="34" charset="0"/>
                </a:rPr>
                <a:t>APP安全问题突出</a:t>
              </a:r>
              <a:endParaRPr lang="en-US" altLang="zh-CN" sz="1400" kern="0">
                <a:solidFill>
                  <a:srgbClr val="4A66AC">
                    <a:lumMod val="75000"/>
                  </a:srgb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20"/>
              </p:custDataLst>
            </p:nvPr>
          </p:nvSpPr>
          <p:spPr>
            <a:xfrm>
              <a:off x="12783" y="4957"/>
              <a:ext cx="2457" cy="3286"/>
            </a:xfrm>
            <a:prstGeom prst="rect">
              <a:avLst/>
            </a:prstGeom>
          </p:spPr>
          <p:txBody>
            <a:bodyPr wrap="square" anchor="t" anchorCtr="0">
              <a:normAutofit/>
            </a:bodyPr>
            <a:p>
              <a:pPr algn="just">
                <a:lnSpc>
                  <a:spcPct val="120000"/>
                </a:lnSpc>
              </a:pPr>
              <a:r>
                <a:rPr lang="fr-FR" altLang="zh-CN" sz="1400" kern="0" dirty="0">
                  <a:solidFill>
                    <a:srgbClr val="000000"/>
                  </a:solidFill>
                  <a:sym typeface="Arial" panose="020B0604020202020204" pitchFamily="34" charset="0"/>
                </a:rPr>
                <a:t>近年来，APP安全问题爆发，移动应用“隐私越轨”，广告带来的恶意病毒、流量损耗等问题不断涌现。</a:t>
              </a:r>
              <a:endParaRPr lang="fr-FR" altLang="zh-CN" sz="1400" kern="0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0" name="图片 19" descr="201493093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02080" y="241935"/>
            <a:ext cx="220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01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1" name="等腰三角形 2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671695" y="1443990"/>
            <a:ext cx="35064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APP的未来发展方向</a:t>
            </a:r>
            <a:endParaRPr lang="zh-CN" altLang="en-US" sz="2400" dirty="0" smtClean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138703" y="820267"/>
            <a:ext cx="1914597" cy="3045017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11703" y="3318041"/>
            <a:ext cx="1568597" cy="484289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zh-CN" altLang="en-US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 </a:t>
            </a:r>
            <a:r>
              <a:rPr lang="zh-CN" altLang="en-US" sz="2400" b="1" spc="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</a:t>
            </a:r>
            <a:r>
              <a:rPr lang="zh-CN" altLang="en-US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章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15740" y="2616835"/>
            <a:ext cx="4161155" cy="5372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800" kern="0">
                <a:solidFill>
                  <a:schemeClr val="bg1"/>
                </a:solidFill>
                <a:uFillTx/>
                <a:ea typeface="幼圆" panose="02010509060101010101" pitchFamily="49" charset="-122"/>
              </a:rPr>
              <a:t>An app</a:t>
            </a:r>
            <a:endParaRPr lang="zh-CN" altLang="en-US" sz="2800" kern="0">
              <a:solidFill>
                <a:schemeClr val="bg1"/>
              </a:solidFill>
              <a:uFillTx/>
              <a:ea typeface="幼圆" panose="020105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38702" y="6626004"/>
            <a:ext cx="1914597" cy="231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1890" y="1455420"/>
            <a:ext cx="229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APP</a:t>
            </a:r>
            <a:r>
              <a:rPr lang="zh-CN" altLang="en-US" sz="3600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应用</a:t>
            </a:r>
            <a:endParaRPr lang="zh-CN" altLang="en-US" sz="3600" b="1" dirty="0" smtClean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1372235" y="2926080"/>
            <a:ext cx="94481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000" dirty="0" smtClean="0"/>
              <a:t>APP的应用</a:t>
            </a:r>
            <a:endParaRPr lang="zh-CN" altLang="en-US" sz="2000" dirty="0" smtClean="0"/>
          </a:p>
          <a:p>
            <a:pPr indent="0" algn="ctr" fontAlgn="auto">
              <a:lnSpc>
                <a:spcPct val="150000"/>
              </a:lnSpc>
            </a:pPr>
            <a:r>
              <a:rPr lang="zh-CN" altLang="en-US" dirty="0" smtClean="0"/>
              <a:t>随着智能手机的普及，越来越多的人开始使用手机上网办公、娱乐。在用智能手机上网时，用户不只是通过搜索引擎、浏览器入口上网娱乐，更多的人喜欢直接登录APP进行上网娱乐。</a:t>
            </a:r>
            <a:endParaRPr lang="zh-CN" altLang="en-US" dirty="0" smtClean="0"/>
          </a:p>
        </p:txBody>
      </p:sp>
      <p:pic>
        <p:nvPicPr>
          <p:cNvPr id="23" name="图片 2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718175" y="1720215"/>
            <a:ext cx="756285" cy="7562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50" name="齿轮"/>
          <p:cNvSpPr/>
          <p:nvPr/>
        </p:nvSpPr>
        <p:spPr bwMode="auto">
          <a:xfrm>
            <a:off x="5816600" y="1804035"/>
            <a:ext cx="558800" cy="558800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109" y="254328"/>
            <a:ext cx="6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lt"/>
                <a:ea typeface="+mj-ea"/>
              </a:rPr>
              <a:t>02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02080" y="241935"/>
            <a:ext cx="2045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应用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1" name="等腰三角形 1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651109" y="254328"/>
            <a:ext cx="6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lt"/>
                <a:ea typeface="+mj-ea"/>
              </a:rPr>
              <a:t>02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-14514" y="1971161"/>
            <a:ext cx="12192000" cy="1879600"/>
          </a:xfrm>
          <a:custGeom>
            <a:avLst/>
            <a:gdLst>
              <a:gd name="connsiteX0" fmla="*/ 0 w 12192000"/>
              <a:gd name="connsiteY0" fmla="*/ 1879600 h 1879600"/>
              <a:gd name="connsiteX1" fmla="*/ 990600 w 12192000"/>
              <a:gd name="connsiteY1" fmla="*/ 1168400 h 1879600"/>
              <a:gd name="connsiteX2" fmla="*/ 2120900 w 12192000"/>
              <a:gd name="connsiteY2" fmla="*/ 1384300 h 1879600"/>
              <a:gd name="connsiteX3" fmla="*/ 3175000 w 12192000"/>
              <a:gd name="connsiteY3" fmla="*/ 1498600 h 1879600"/>
              <a:gd name="connsiteX4" fmla="*/ 4876800 w 12192000"/>
              <a:gd name="connsiteY4" fmla="*/ 774700 h 1879600"/>
              <a:gd name="connsiteX5" fmla="*/ 7620000 w 12192000"/>
              <a:gd name="connsiteY5" fmla="*/ 762000 h 1879600"/>
              <a:gd name="connsiteX6" fmla="*/ 9867900 w 12192000"/>
              <a:gd name="connsiteY6" fmla="*/ 1447800 h 1879600"/>
              <a:gd name="connsiteX7" fmla="*/ 11366500 w 12192000"/>
              <a:gd name="connsiteY7" fmla="*/ 1143000 h 1879600"/>
              <a:gd name="connsiteX8" fmla="*/ 12192000 w 12192000"/>
              <a:gd name="connsiteY8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879600">
                <a:moveTo>
                  <a:pt x="0" y="1879600"/>
                </a:moveTo>
                <a:cubicBezTo>
                  <a:pt x="318558" y="1565275"/>
                  <a:pt x="637117" y="1250950"/>
                  <a:pt x="990600" y="1168400"/>
                </a:cubicBezTo>
                <a:cubicBezTo>
                  <a:pt x="1344083" y="1085850"/>
                  <a:pt x="1756833" y="1329267"/>
                  <a:pt x="2120900" y="1384300"/>
                </a:cubicBezTo>
                <a:cubicBezTo>
                  <a:pt x="2484967" y="1439333"/>
                  <a:pt x="2715683" y="1600200"/>
                  <a:pt x="3175000" y="1498600"/>
                </a:cubicBezTo>
                <a:cubicBezTo>
                  <a:pt x="3634317" y="1397000"/>
                  <a:pt x="4135967" y="897467"/>
                  <a:pt x="4876800" y="774700"/>
                </a:cubicBezTo>
                <a:cubicBezTo>
                  <a:pt x="5617633" y="651933"/>
                  <a:pt x="6788150" y="649817"/>
                  <a:pt x="7620000" y="762000"/>
                </a:cubicBezTo>
                <a:cubicBezTo>
                  <a:pt x="8451850" y="874183"/>
                  <a:pt x="9243483" y="1384300"/>
                  <a:pt x="9867900" y="1447800"/>
                </a:cubicBezTo>
                <a:cubicBezTo>
                  <a:pt x="10492317" y="1511300"/>
                  <a:pt x="10979150" y="1384300"/>
                  <a:pt x="11366500" y="1143000"/>
                </a:cubicBezTo>
                <a:cubicBezTo>
                  <a:pt x="11753850" y="901700"/>
                  <a:pt x="11972925" y="450850"/>
                  <a:pt x="12192000" y="0"/>
                </a:cubicBezTo>
              </a:path>
            </a:pathLst>
          </a:cu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121275" y="1811655"/>
            <a:ext cx="1860550" cy="1860550"/>
          </a:xfrm>
          <a:prstGeom prst="ellipse">
            <a:avLst/>
          </a:prstGeom>
          <a:solidFill>
            <a:srgbClr val="2E75B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640205" y="2340610"/>
            <a:ext cx="1656080" cy="1656080"/>
          </a:xfrm>
          <a:prstGeom prst="ellipse">
            <a:avLst/>
          </a:prstGeom>
          <a:solidFill>
            <a:srgbClr val="2E75B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926195" y="2418715"/>
            <a:ext cx="1470660" cy="1470660"/>
          </a:xfrm>
          <a:prstGeom prst="ellipse">
            <a:avLst/>
          </a:prstGeom>
          <a:solidFill>
            <a:srgbClr val="2E75B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45317" y="4752744"/>
            <a:ext cx="2681899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pPr algn="l"/>
            <a:r>
              <a:rPr lang="zh-CN" altLang="en-US" dirty="0"/>
              <a:t>滴滴出行APP预约车，节约了出门拦车等车的时间。滴滴出行改变了传统打车方式，建立培养出用户现代化出行的方式。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802130" y="4348480"/>
            <a:ext cx="1245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dirty="0"/>
              <a:t>滴滴出行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4352376" y="4822663"/>
            <a:ext cx="0" cy="1188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856846" y="4752744"/>
            <a:ext cx="2681899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r>
              <a:rPr lang="zh-CN" altLang="en-US" dirty="0"/>
              <a:t>在手机淘宝APP进行浏览购物，方便自己随时随地登录购物的需求。为用户带来方便快捷的手机购物新体验，市场占有率极高。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5500370" y="4348480"/>
            <a:ext cx="1102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dirty="0"/>
              <a:t>手机淘宝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350770" y="4752744"/>
            <a:ext cx="2681899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r>
              <a:rPr lang="zh-CN" altLang="en-US" dirty="0"/>
              <a:t>美团网有着"吃喝玩乐全都有"的宣传口号。为消费者发现最值得信赖的商家，让消费者享受超低折扣的优质服务。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9352280" y="4348480"/>
            <a:ext cx="679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dirty="0"/>
              <a:t>美团</a:t>
            </a:r>
            <a:endParaRPr lang="zh-CN" altLang="en-US" dirty="0"/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7968343" y="4822663"/>
            <a:ext cx="0" cy="1188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402080" y="241935"/>
            <a:ext cx="2045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应用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4" name="等腰三角形 4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pic>
        <p:nvPicPr>
          <p:cNvPr id="17" name="图片 17" descr="微信图片_201710181718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1" t="937" r="1547" b="39419"/>
          <a:stretch>
            <a:fillRect/>
          </a:stretch>
        </p:blipFill>
        <p:spPr>
          <a:xfrm>
            <a:off x="1627505" y="2339340"/>
            <a:ext cx="1654175" cy="161607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图片 16" descr="微信图片_201710181718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1" t="-1201" r="2721" b="42843"/>
          <a:stretch>
            <a:fillRect/>
          </a:stretch>
        </p:blipFill>
        <p:spPr>
          <a:xfrm>
            <a:off x="5099050" y="1792605"/>
            <a:ext cx="1866900" cy="185102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图片 14" descr="微信图片_201710181725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" b="42100"/>
          <a:stretch>
            <a:fillRect/>
          </a:stretch>
        </p:blipFill>
        <p:spPr>
          <a:xfrm>
            <a:off x="8892540" y="2352675"/>
            <a:ext cx="1537970" cy="149796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9" grpId="0"/>
      <p:bldP spid="10" grpId="0"/>
      <p:bldP spid="29" grpId="0"/>
      <p:bldP spid="30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138703" y="820267"/>
            <a:ext cx="1914597" cy="3045017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11703" y="3318041"/>
            <a:ext cx="1568597" cy="484289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zh-CN" altLang="en-US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 三</a:t>
            </a:r>
            <a:r>
              <a:rPr lang="zh-CN" altLang="en-US" sz="2400" b="1" spc="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章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15740" y="2654935"/>
            <a:ext cx="4161155" cy="4768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600" kern="0" spc="2000">
              <a:solidFill>
                <a:srgbClr val="282728"/>
              </a:solidFill>
              <a:latin typeface="Mistral" panose="03090702030407020403" pitchFamily="66" charset="0"/>
              <a:ea typeface="幼圆" panose="020105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38702" y="6626004"/>
            <a:ext cx="1914597" cy="231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4759594" y="2444553"/>
            <a:ext cx="270075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H5 cognitive</a:t>
            </a:r>
            <a:endParaRPr lang="zh-CN" altLang="en-US" sz="28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1890" y="1455420"/>
            <a:ext cx="229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H5</a:t>
            </a:r>
            <a:r>
              <a:rPr lang="zh-CN" altLang="en-US" sz="3600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认知</a:t>
            </a:r>
            <a:endParaRPr lang="zh-CN" altLang="en-US" sz="3600" b="1" dirty="0" smtClean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1372235" y="2926080"/>
            <a:ext cx="9448165" cy="1799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en-US" altLang="zh-CN" sz="2000" dirty="0" smtClean="0"/>
              <a:t>H5</a:t>
            </a:r>
            <a:r>
              <a:rPr lang="zh-CN" altLang="en-US" sz="2000" dirty="0" smtClean="0"/>
              <a:t>的认知</a:t>
            </a:r>
            <a:endParaRPr lang="zh-CN" altLang="en-US" sz="2000" dirty="0" smtClean="0"/>
          </a:p>
          <a:p>
            <a:pPr indent="0" algn="ctr" fontAlgn="auto">
              <a:lnSpc>
                <a:spcPct val="150000"/>
              </a:lnSpc>
            </a:pPr>
            <a:r>
              <a:rPr lang="zh-CN" altLang="en-US" dirty="0" smtClean="0"/>
              <a:t>HTML5是万维网核心语言的第五代，它是Hyper Text Markup Language(超文本标记语言)的缩写，是构成所有网页基本结构的文本及标签组合。2014年10月29日，万维网联盟宣布，经过接近8年的艰苦努力，该标准规范终于制定完成。</a:t>
            </a:r>
            <a:endParaRPr lang="zh-CN" altLang="en-US" dirty="0" smtClean="0"/>
          </a:p>
        </p:txBody>
      </p:sp>
      <p:pic>
        <p:nvPicPr>
          <p:cNvPr id="23" name="图片 2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718175" y="1720215"/>
            <a:ext cx="756285" cy="756285"/>
          </a:xfrm>
          <a:prstGeom prst="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50" name="齿轮"/>
          <p:cNvSpPr/>
          <p:nvPr/>
        </p:nvSpPr>
        <p:spPr bwMode="auto">
          <a:xfrm>
            <a:off x="5816600" y="1804035"/>
            <a:ext cx="558800" cy="558800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51109" y="254328"/>
            <a:ext cx="6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03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410335" y="254635"/>
            <a:ext cx="2795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H5 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+mj-ea"/>
              <a:ea typeface="+mj-ea"/>
            </a:endParaRPr>
          </a:p>
        </p:txBody>
      </p:sp>
      <p:grpSp>
        <p:nvGrpSpPr>
          <p:cNvPr id="43" name="组合 4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4" name="等腰三角形 4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3071285" y="3827992"/>
            <a:ext cx="9120716" cy="0"/>
          </a:xfrm>
          <a:prstGeom prst="line">
            <a:avLst/>
          </a:prstGeom>
          <a:noFill/>
          <a:ln w="12700">
            <a:solidFill>
              <a:srgbClr val="404040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4827693" y="3709459"/>
            <a:ext cx="237067" cy="2370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2" name="Oval 32"/>
          <p:cNvSpPr>
            <a:spLocks noChangeArrowheads="1"/>
          </p:cNvSpPr>
          <p:nvPr/>
        </p:nvSpPr>
        <p:spPr bwMode="auto">
          <a:xfrm>
            <a:off x="7410451" y="3709459"/>
            <a:ext cx="237067" cy="2370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10047817" y="3709459"/>
            <a:ext cx="237067" cy="2370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63184" y="3427943"/>
            <a:ext cx="795867" cy="800100"/>
            <a:chOff x="1322388" y="2570163"/>
            <a:chExt cx="596900" cy="600075"/>
          </a:xfrm>
        </p:grpSpPr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1322388" y="2570163"/>
              <a:ext cx="596900" cy="60007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6" name="Freeform 45"/>
            <p:cNvSpPr>
              <a:spLocks noEditPoints="1"/>
            </p:cNvSpPr>
            <p:nvPr/>
          </p:nvSpPr>
          <p:spPr bwMode="auto">
            <a:xfrm>
              <a:off x="1500188" y="2749550"/>
              <a:ext cx="241300" cy="241300"/>
            </a:xfrm>
            <a:custGeom>
              <a:avLst/>
              <a:gdLst>
                <a:gd name="T0" fmla="*/ 4 w 76"/>
                <a:gd name="T1" fmla="*/ 0 h 76"/>
                <a:gd name="T2" fmla="*/ 74 w 76"/>
                <a:gd name="T3" fmla="*/ 23 h 76"/>
                <a:gd name="T4" fmla="*/ 76 w 76"/>
                <a:gd name="T5" fmla="*/ 27 h 76"/>
                <a:gd name="T6" fmla="*/ 74 w 76"/>
                <a:gd name="T7" fmla="*/ 29 h 76"/>
                <a:gd name="T8" fmla="*/ 56 w 76"/>
                <a:gd name="T9" fmla="*/ 39 h 76"/>
                <a:gd name="T10" fmla="*/ 72 w 76"/>
                <a:gd name="T11" fmla="*/ 55 h 76"/>
                <a:gd name="T12" fmla="*/ 72 w 76"/>
                <a:gd name="T13" fmla="*/ 59 h 76"/>
                <a:gd name="T14" fmla="*/ 72 w 76"/>
                <a:gd name="T15" fmla="*/ 59 h 76"/>
                <a:gd name="T16" fmla="*/ 59 w 76"/>
                <a:gd name="T17" fmla="*/ 72 h 76"/>
                <a:gd name="T18" fmla="*/ 55 w 76"/>
                <a:gd name="T19" fmla="*/ 72 h 76"/>
                <a:gd name="T20" fmla="*/ 55 w 76"/>
                <a:gd name="T21" fmla="*/ 72 h 76"/>
                <a:gd name="T22" fmla="*/ 39 w 76"/>
                <a:gd name="T23" fmla="*/ 56 h 76"/>
                <a:gd name="T24" fmla="*/ 29 w 76"/>
                <a:gd name="T25" fmla="*/ 74 h 76"/>
                <a:gd name="T26" fmla="*/ 25 w 76"/>
                <a:gd name="T27" fmla="*/ 75 h 76"/>
                <a:gd name="T28" fmla="*/ 23 w 76"/>
                <a:gd name="T29" fmla="*/ 74 h 76"/>
                <a:gd name="T30" fmla="*/ 0 w 76"/>
                <a:gd name="T31" fmla="*/ 4 h 76"/>
                <a:gd name="T32" fmla="*/ 2 w 76"/>
                <a:gd name="T33" fmla="*/ 0 h 76"/>
                <a:gd name="T34" fmla="*/ 4 w 76"/>
                <a:gd name="T35" fmla="*/ 0 h 76"/>
                <a:gd name="T36" fmla="*/ 4 w 76"/>
                <a:gd name="T37" fmla="*/ 0 h 76"/>
                <a:gd name="T38" fmla="*/ 8 w 76"/>
                <a:gd name="T39" fmla="*/ 7 h 76"/>
                <a:gd name="T40" fmla="*/ 8 w 76"/>
                <a:gd name="T41" fmla="*/ 7 h 76"/>
                <a:gd name="T42" fmla="*/ 27 w 76"/>
                <a:gd name="T43" fmla="*/ 66 h 76"/>
                <a:gd name="T44" fmla="*/ 36 w 76"/>
                <a:gd name="T45" fmla="*/ 50 h 76"/>
                <a:gd name="T46" fmla="*/ 37 w 76"/>
                <a:gd name="T47" fmla="*/ 49 h 76"/>
                <a:gd name="T48" fmla="*/ 41 w 76"/>
                <a:gd name="T49" fmla="*/ 49 h 76"/>
                <a:gd name="T50" fmla="*/ 57 w 76"/>
                <a:gd name="T51" fmla="*/ 66 h 76"/>
                <a:gd name="T52" fmla="*/ 66 w 76"/>
                <a:gd name="T53" fmla="*/ 57 h 76"/>
                <a:gd name="T54" fmla="*/ 50 w 76"/>
                <a:gd name="T55" fmla="*/ 41 h 76"/>
                <a:gd name="T56" fmla="*/ 50 w 76"/>
                <a:gd name="T57" fmla="*/ 41 h 76"/>
                <a:gd name="T58" fmla="*/ 49 w 76"/>
                <a:gd name="T59" fmla="*/ 40 h 76"/>
                <a:gd name="T60" fmla="*/ 50 w 76"/>
                <a:gd name="T61" fmla="*/ 36 h 76"/>
                <a:gd name="T62" fmla="*/ 66 w 76"/>
                <a:gd name="T63" fmla="*/ 27 h 76"/>
                <a:gd name="T64" fmla="*/ 8 w 76"/>
                <a:gd name="T6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cubicBezTo>
                    <a:pt x="74" y="23"/>
                    <a:pt x="74" y="23"/>
                    <a:pt x="74" y="23"/>
                  </a:cubicBezTo>
                  <a:cubicBezTo>
                    <a:pt x="75" y="24"/>
                    <a:pt x="76" y="26"/>
                    <a:pt x="76" y="27"/>
                  </a:cubicBezTo>
                  <a:cubicBezTo>
                    <a:pt x="76" y="28"/>
                    <a:pt x="75" y="28"/>
                    <a:pt x="74" y="2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8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3"/>
                    <a:pt x="56" y="73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8" y="76"/>
                    <a:pt x="26" y="76"/>
                    <a:pt x="25" y="75"/>
                  </a:cubicBezTo>
                  <a:cubicBezTo>
                    <a:pt x="24" y="75"/>
                    <a:pt x="24" y="74"/>
                    <a:pt x="23" y="7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7" y="49"/>
                  </a:cubicBezTo>
                  <a:cubicBezTo>
                    <a:pt x="38" y="48"/>
                    <a:pt x="40" y="48"/>
                    <a:pt x="41" y="49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0"/>
                    <a:pt x="49" y="40"/>
                  </a:cubicBezTo>
                  <a:cubicBezTo>
                    <a:pt x="48" y="39"/>
                    <a:pt x="49" y="37"/>
                    <a:pt x="50" y="3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98785" y="4763559"/>
            <a:ext cx="656167" cy="658284"/>
            <a:chOff x="5399088" y="3571875"/>
            <a:chExt cx="492125" cy="493713"/>
          </a:xfrm>
        </p:grpSpPr>
        <p:sp>
          <p:nvSpPr>
            <p:cNvPr id="18" name="Oval 33"/>
            <p:cNvSpPr>
              <a:spLocks noChangeArrowheads="1"/>
            </p:cNvSpPr>
            <p:nvPr/>
          </p:nvSpPr>
          <p:spPr bwMode="auto">
            <a:xfrm>
              <a:off x="5399088" y="3571875"/>
              <a:ext cx="492125" cy="49371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19" name="Freeform 46"/>
            <p:cNvSpPr>
              <a:spLocks noEditPoints="1"/>
            </p:cNvSpPr>
            <p:nvPr/>
          </p:nvSpPr>
          <p:spPr bwMode="auto">
            <a:xfrm>
              <a:off x="5519738" y="3698875"/>
              <a:ext cx="238125" cy="239713"/>
            </a:xfrm>
            <a:custGeom>
              <a:avLst/>
              <a:gdLst>
                <a:gd name="T0" fmla="*/ 40 w 75"/>
                <a:gd name="T1" fmla="*/ 12 h 75"/>
                <a:gd name="T2" fmla="*/ 41 w 75"/>
                <a:gd name="T3" fmla="*/ 18 h 75"/>
                <a:gd name="T4" fmla="*/ 38 w 75"/>
                <a:gd name="T5" fmla="*/ 18 h 75"/>
                <a:gd name="T6" fmla="*/ 40 w 75"/>
                <a:gd name="T7" fmla="*/ 11 h 75"/>
                <a:gd name="T8" fmla="*/ 28 w 75"/>
                <a:gd name="T9" fmla="*/ 13 h 75"/>
                <a:gd name="T10" fmla="*/ 13 w 75"/>
                <a:gd name="T11" fmla="*/ 29 h 75"/>
                <a:gd name="T12" fmla="*/ 19 w 75"/>
                <a:gd name="T13" fmla="*/ 61 h 75"/>
                <a:gd name="T14" fmla="*/ 40 w 75"/>
                <a:gd name="T15" fmla="*/ 69 h 75"/>
                <a:gd name="T16" fmla="*/ 67 w 75"/>
                <a:gd name="T17" fmla="*/ 51 h 75"/>
                <a:gd name="T18" fmla="*/ 67 w 75"/>
                <a:gd name="T19" fmla="*/ 51 h 75"/>
                <a:gd name="T20" fmla="*/ 67 w 75"/>
                <a:gd name="T21" fmla="*/ 29 h 75"/>
                <a:gd name="T22" fmla="*/ 40 w 75"/>
                <a:gd name="T23" fmla="*/ 11 h 75"/>
                <a:gd name="T24" fmla="*/ 26 w 75"/>
                <a:gd name="T25" fmla="*/ 8 h 75"/>
                <a:gd name="T26" fmla="*/ 64 w 75"/>
                <a:gd name="T27" fmla="*/ 15 h 75"/>
                <a:gd name="T28" fmla="*/ 75 w 75"/>
                <a:gd name="T29" fmla="*/ 40 h 75"/>
                <a:gd name="T30" fmla="*/ 72 w 75"/>
                <a:gd name="T31" fmla="*/ 53 h 75"/>
                <a:gd name="T32" fmla="*/ 40 w 75"/>
                <a:gd name="T33" fmla="*/ 75 h 75"/>
                <a:gd name="T34" fmla="*/ 15 w 75"/>
                <a:gd name="T35" fmla="*/ 65 h 75"/>
                <a:gd name="T36" fmla="*/ 7 w 75"/>
                <a:gd name="T37" fmla="*/ 27 h 75"/>
                <a:gd name="T38" fmla="*/ 10 w 75"/>
                <a:gd name="T39" fmla="*/ 21 h 75"/>
                <a:gd name="T40" fmla="*/ 1 w 75"/>
                <a:gd name="T41" fmla="*/ 7 h 75"/>
                <a:gd name="T42" fmla="*/ 6 w 75"/>
                <a:gd name="T43" fmla="*/ 1 h 75"/>
                <a:gd name="T44" fmla="*/ 17 w 75"/>
                <a:gd name="T45" fmla="*/ 4 h 75"/>
                <a:gd name="T46" fmla="*/ 20 w 75"/>
                <a:gd name="T47" fmla="*/ 11 h 75"/>
                <a:gd name="T48" fmla="*/ 14 w 75"/>
                <a:gd name="T49" fmla="*/ 16 h 75"/>
                <a:gd name="T50" fmla="*/ 15 w 75"/>
                <a:gd name="T51" fmla="*/ 15 h 75"/>
                <a:gd name="T52" fmla="*/ 16 w 75"/>
                <a:gd name="T53" fmla="*/ 13 h 75"/>
                <a:gd name="T54" fmla="*/ 16 w 75"/>
                <a:gd name="T55" fmla="*/ 8 h 75"/>
                <a:gd name="T56" fmla="*/ 5 w 75"/>
                <a:gd name="T57" fmla="*/ 6 h 75"/>
                <a:gd name="T58" fmla="*/ 3 w 75"/>
                <a:gd name="T59" fmla="*/ 11 h 75"/>
                <a:gd name="T60" fmla="*/ 10 w 75"/>
                <a:gd name="T61" fmla="*/ 17 h 75"/>
                <a:gd name="T62" fmla="*/ 14 w 75"/>
                <a:gd name="T63" fmla="*/ 16 h 75"/>
                <a:gd name="T64" fmla="*/ 27 w 75"/>
                <a:gd name="T65" fmla="*/ 25 h 75"/>
                <a:gd name="T66" fmla="*/ 46 w 75"/>
                <a:gd name="T67" fmla="*/ 33 h 75"/>
                <a:gd name="T68" fmla="*/ 47 w 75"/>
                <a:gd name="T69" fmla="*/ 33 h 75"/>
                <a:gd name="T70" fmla="*/ 47 w 75"/>
                <a:gd name="T71" fmla="*/ 33 h 75"/>
                <a:gd name="T72" fmla="*/ 47 w 75"/>
                <a:gd name="T73" fmla="*/ 33 h 75"/>
                <a:gd name="T74" fmla="*/ 47 w 75"/>
                <a:gd name="T75" fmla="*/ 34 h 75"/>
                <a:gd name="T76" fmla="*/ 54 w 75"/>
                <a:gd name="T77" fmla="*/ 55 h 75"/>
                <a:gd name="T78" fmla="*/ 33 w 75"/>
                <a:gd name="T79" fmla="*/ 48 h 75"/>
                <a:gd name="T80" fmla="*/ 33 w 75"/>
                <a:gd name="T81" fmla="*/ 47 h 75"/>
                <a:gd name="T82" fmla="*/ 32 w 75"/>
                <a:gd name="T83" fmla="*/ 47 h 75"/>
                <a:gd name="T84" fmla="*/ 32 w 75"/>
                <a:gd name="T85" fmla="*/ 47 h 75"/>
                <a:gd name="T86" fmla="*/ 32 w 75"/>
                <a:gd name="T87" fmla="*/ 46 h 75"/>
                <a:gd name="T88" fmla="*/ 25 w 75"/>
                <a:gd name="T89" fmla="*/ 25 h 75"/>
                <a:gd name="T90" fmla="*/ 42 w 75"/>
                <a:gd name="T91" fmla="*/ 35 h 75"/>
                <a:gd name="T92" fmla="*/ 29 w 75"/>
                <a:gd name="T93" fmla="*/ 30 h 75"/>
                <a:gd name="T94" fmla="*/ 42 w 75"/>
                <a:gd name="T95" fmla="*/ 35 h 75"/>
                <a:gd name="T96" fmla="*/ 37 w 75"/>
                <a:gd name="T97" fmla="*/ 45 h 75"/>
                <a:gd name="T98" fmla="*/ 45 w 75"/>
                <a:gd name="T99" fmla="*/ 37 h 75"/>
                <a:gd name="T100" fmla="*/ 14 w 75"/>
                <a:gd name="T101" fmla="*/ 42 h 75"/>
                <a:gd name="T102" fmla="*/ 12 w 75"/>
                <a:gd name="T103" fmla="*/ 40 h 75"/>
                <a:gd name="T104" fmla="*/ 18 w 75"/>
                <a:gd name="T105" fmla="*/ 38 h 75"/>
                <a:gd name="T106" fmla="*/ 18 w 75"/>
                <a:gd name="T107" fmla="*/ 42 h 75"/>
                <a:gd name="T108" fmla="*/ 41 w 75"/>
                <a:gd name="T109" fmla="*/ 66 h 75"/>
                <a:gd name="T110" fmla="*/ 40 w 75"/>
                <a:gd name="T111" fmla="*/ 68 h 75"/>
                <a:gd name="T112" fmla="*/ 38 w 75"/>
                <a:gd name="T113" fmla="*/ 62 h 75"/>
                <a:gd name="T114" fmla="*/ 41 w 75"/>
                <a:gd name="T115" fmla="*/ 62 h 75"/>
                <a:gd name="T116" fmla="*/ 66 w 75"/>
                <a:gd name="T117" fmla="*/ 38 h 75"/>
                <a:gd name="T118" fmla="*/ 67 w 75"/>
                <a:gd name="T119" fmla="*/ 40 h 75"/>
                <a:gd name="T120" fmla="*/ 61 w 75"/>
                <a:gd name="T121" fmla="*/ 42 h 75"/>
                <a:gd name="T122" fmla="*/ 61 w 75"/>
                <a:gd name="T12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" h="75">
                  <a:moveTo>
                    <a:pt x="38" y="14"/>
                  </a:moveTo>
                  <a:cubicBezTo>
                    <a:pt x="38" y="13"/>
                    <a:pt x="39" y="12"/>
                    <a:pt x="40" y="12"/>
                  </a:cubicBezTo>
                  <a:cubicBezTo>
                    <a:pt x="41" y="12"/>
                    <a:pt x="41" y="13"/>
                    <a:pt x="41" y="14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20"/>
                    <a:pt x="40" y="20"/>
                  </a:cubicBezTo>
                  <a:cubicBezTo>
                    <a:pt x="39" y="20"/>
                    <a:pt x="38" y="19"/>
                    <a:pt x="38" y="18"/>
                  </a:cubicBezTo>
                  <a:cubicBezTo>
                    <a:pt x="38" y="14"/>
                    <a:pt x="38" y="14"/>
                    <a:pt x="38" y="14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6" y="11"/>
                    <a:pt x="32" y="12"/>
                    <a:pt x="28" y="13"/>
                  </a:cubicBezTo>
                  <a:cubicBezTo>
                    <a:pt x="25" y="14"/>
                    <a:pt x="22" y="17"/>
                    <a:pt x="19" y="19"/>
                  </a:cubicBezTo>
                  <a:cubicBezTo>
                    <a:pt x="16" y="22"/>
                    <a:pt x="14" y="25"/>
                    <a:pt x="13" y="29"/>
                  </a:cubicBezTo>
                  <a:cubicBezTo>
                    <a:pt x="11" y="32"/>
                    <a:pt x="10" y="36"/>
                    <a:pt x="10" y="40"/>
                  </a:cubicBezTo>
                  <a:cubicBezTo>
                    <a:pt x="10" y="48"/>
                    <a:pt x="13" y="55"/>
                    <a:pt x="19" y="61"/>
                  </a:cubicBezTo>
                  <a:cubicBezTo>
                    <a:pt x="22" y="63"/>
                    <a:pt x="25" y="66"/>
                    <a:pt x="28" y="67"/>
                  </a:cubicBezTo>
                  <a:cubicBezTo>
                    <a:pt x="32" y="68"/>
                    <a:pt x="36" y="69"/>
                    <a:pt x="40" y="69"/>
                  </a:cubicBezTo>
                  <a:cubicBezTo>
                    <a:pt x="47" y="69"/>
                    <a:pt x="55" y="66"/>
                    <a:pt x="60" y="61"/>
                  </a:cubicBezTo>
                  <a:cubicBezTo>
                    <a:pt x="63" y="58"/>
                    <a:pt x="65" y="55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8" y="48"/>
                    <a:pt x="69" y="44"/>
                    <a:pt x="69" y="40"/>
                  </a:cubicBezTo>
                  <a:cubicBezTo>
                    <a:pt x="69" y="36"/>
                    <a:pt x="68" y="32"/>
                    <a:pt x="67" y="29"/>
                  </a:cubicBezTo>
                  <a:cubicBezTo>
                    <a:pt x="65" y="25"/>
                    <a:pt x="63" y="22"/>
                    <a:pt x="60" y="19"/>
                  </a:cubicBezTo>
                  <a:cubicBezTo>
                    <a:pt x="55" y="14"/>
                    <a:pt x="48" y="11"/>
                    <a:pt x="40" y="11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30" y="6"/>
                    <a:pt x="35" y="5"/>
                    <a:pt x="40" y="5"/>
                  </a:cubicBezTo>
                  <a:cubicBezTo>
                    <a:pt x="49" y="5"/>
                    <a:pt x="58" y="9"/>
                    <a:pt x="64" y="15"/>
                  </a:cubicBezTo>
                  <a:cubicBezTo>
                    <a:pt x="68" y="18"/>
                    <a:pt x="70" y="22"/>
                    <a:pt x="72" y="27"/>
                  </a:cubicBezTo>
                  <a:cubicBezTo>
                    <a:pt x="74" y="31"/>
                    <a:pt x="75" y="35"/>
                    <a:pt x="75" y="40"/>
                  </a:cubicBezTo>
                  <a:cubicBezTo>
                    <a:pt x="75" y="45"/>
                    <a:pt x="74" y="49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0" y="58"/>
                    <a:pt x="68" y="62"/>
                    <a:pt x="64" y="65"/>
                  </a:cubicBezTo>
                  <a:cubicBezTo>
                    <a:pt x="58" y="71"/>
                    <a:pt x="49" y="75"/>
                    <a:pt x="40" y="75"/>
                  </a:cubicBezTo>
                  <a:cubicBezTo>
                    <a:pt x="35" y="75"/>
                    <a:pt x="30" y="74"/>
                    <a:pt x="26" y="72"/>
                  </a:cubicBezTo>
                  <a:cubicBezTo>
                    <a:pt x="22" y="71"/>
                    <a:pt x="18" y="68"/>
                    <a:pt x="15" y="65"/>
                  </a:cubicBezTo>
                  <a:cubicBezTo>
                    <a:pt x="8" y="58"/>
                    <a:pt x="5" y="49"/>
                    <a:pt x="5" y="40"/>
                  </a:cubicBezTo>
                  <a:cubicBezTo>
                    <a:pt x="5" y="35"/>
                    <a:pt x="6" y="31"/>
                    <a:pt x="7" y="27"/>
                  </a:cubicBezTo>
                  <a:cubicBezTo>
                    <a:pt x="8" y="25"/>
                    <a:pt x="9" y="23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0" y="0"/>
                    <a:pt x="14" y="1"/>
                    <a:pt x="17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20" y="8"/>
                    <a:pt x="20" y="9"/>
                    <a:pt x="20" y="11"/>
                  </a:cubicBezTo>
                  <a:cubicBezTo>
                    <a:pt x="22" y="10"/>
                    <a:pt x="24" y="8"/>
                    <a:pt x="26" y="8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9"/>
                    <a:pt x="16" y="8"/>
                  </a:cubicBezTo>
                  <a:cubicBezTo>
                    <a:pt x="15" y="5"/>
                    <a:pt x="11" y="3"/>
                    <a:pt x="8" y="5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3"/>
                    <a:pt x="5" y="16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3" y="17"/>
                    <a:pt x="14" y="16"/>
                  </a:cubicBezTo>
                  <a:close/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4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5" y="25"/>
                    <a:pt x="25" y="25"/>
                  </a:cubicBezTo>
                  <a:cubicBezTo>
                    <a:pt x="26" y="25"/>
                    <a:pt x="26" y="25"/>
                    <a:pt x="27" y="25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37" y="45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7" y="45"/>
                    <a:pt x="37" y="45"/>
                    <a:pt x="37" y="45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2" y="41"/>
                    <a:pt x="12" y="40"/>
                  </a:cubicBezTo>
                  <a:cubicBezTo>
                    <a:pt x="12" y="39"/>
                    <a:pt x="13" y="38"/>
                    <a:pt x="14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20" y="39"/>
                    <a:pt x="20" y="40"/>
                  </a:cubicBezTo>
                  <a:cubicBezTo>
                    <a:pt x="20" y="41"/>
                    <a:pt x="19" y="42"/>
                    <a:pt x="18" y="42"/>
                  </a:cubicBezTo>
                  <a:cubicBezTo>
                    <a:pt x="14" y="42"/>
                    <a:pt x="14" y="42"/>
                    <a:pt x="14" y="42"/>
                  </a:cubicBezTo>
                  <a:close/>
                  <a:moveTo>
                    <a:pt x="41" y="66"/>
                  </a:moveTo>
                  <a:cubicBezTo>
                    <a:pt x="41" y="66"/>
                    <a:pt x="41" y="66"/>
                    <a:pt x="41" y="66"/>
                  </a:cubicBezTo>
                  <a:cubicBezTo>
                    <a:pt x="41" y="67"/>
                    <a:pt x="41" y="68"/>
                    <a:pt x="40" y="68"/>
                  </a:cubicBezTo>
                  <a:cubicBezTo>
                    <a:pt x="39" y="68"/>
                    <a:pt x="38" y="67"/>
                    <a:pt x="38" y="66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1"/>
                    <a:pt x="39" y="60"/>
                    <a:pt x="40" y="60"/>
                  </a:cubicBezTo>
                  <a:cubicBezTo>
                    <a:pt x="41" y="60"/>
                    <a:pt x="41" y="61"/>
                    <a:pt x="41" y="62"/>
                  </a:cubicBezTo>
                  <a:cubicBezTo>
                    <a:pt x="41" y="66"/>
                    <a:pt x="41" y="66"/>
                    <a:pt x="41" y="66"/>
                  </a:cubicBezTo>
                  <a:close/>
                  <a:moveTo>
                    <a:pt x="66" y="38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9"/>
                    <a:pt x="67" y="40"/>
                  </a:cubicBezTo>
                  <a:cubicBezTo>
                    <a:pt x="67" y="41"/>
                    <a:pt x="67" y="42"/>
                    <a:pt x="66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0" y="42"/>
                    <a:pt x="59" y="41"/>
                    <a:pt x="59" y="40"/>
                  </a:cubicBezTo>
                  <a:cubicBezTo>
                    <a:pt x="59" y="39"/>
                    <a:pt x="60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22800" y="2280709"/>
            <a:ext cx="651933" cy="658283"/>
            <a:chOff x="3467100" y="1709738"/>
            <a:chExt cx="488950" cy="493712"/>
          </a:xfrm>
        </p:grpSpPr>
        <p:sp>
          <p:nvSpPr>
            <p:cNvPr id="21" name="Oval 31"/>
            <p:cNvSpPr>
              <a:spLocks noChangeArrowheads="1"/>
            </p:cNvSpPr>
            <p:nvPr/>
          </p:nvSpPr>
          <p:spPr bwMode="auto">
            <a:xfrm>
              <a:off x="3467100" y="1709738"/>
              <a:ext cx="488950" cy="4937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3568700" y="1824038"/>
              <a:ext cx="285750" cy="236537"/>
            </a:xfrm>
            <a:custGeom>
              <a:avLst/>
              <a:gdLst>
                <a:gd name="T0" fmla="*/ 65 w 90"/>
                <a:gd name="T1" fmla="*/ 17 h 74"/>
                <a:gd name="T2" fmla="*/ 81 w 90"/>
                <a:gd name="T3" fmla="*/ 21 h 74"/>
                <a:gd name="T4" fmla="*/ 81 w 90"/>
                <a:gd name="T5" fmla="*/ 43 h 74"/>
                <a:gd name="T6" fmla="*/ 89 w 90"/>
                <a:gd name="T7" fmla="*/ 52 h 74"/>
                <a:gd name="T8" fmla="*/ 90 w 90"/>
                <a:gd name="T9" fmla="*/ 64 h 74"/>
                <a:gd name="T10" fmla="*/ 85 w 90"/>
                <a:gd name="T11" fmla="*/ 69 h 74"/>
                <a:gd name="T12" fmla="*/ 81 w 90"/>
                <a:gd name="T13" fmla="*/ 69 h 74"/>
                <a:gd name="T14" fmla="*/ 78 w 90"/>
                <a:gd name="T15" fmla="*/ 74 h 74"/>
                <a:gd name="T16" fmla="*/ 12 w 90"/>
                <a:gd name="T17" fmla="*/ 74 h 74"/>
                <a:gd name="T18" fmla="*/ 9 w 90"/>
                <a:gd name="T19" fmla="*/ 69 h 74"/>
                <a:gd name="T20" fmla="*/ 5 w 90"/>
                <a:gd name="T21" fmla="*/ 69 h 74"/>
                <a:gd name="T22" fmla="*/ 0 w 90"/>
                <a:gd name="T23" fmla="*/ 64 h 74"/>
                <a:gd name="T24" fmla="*/ 1 w 90"/>
                <a:gd name="T25" fmla="*/ 52 h 74"/>
                <a:gd name="T26" fmla="*/ 9 w 90"/>
                <a:gd name="T27" fmla="*/ 43 h 74"/>
                <a:gd name="T28" fmla="*/ 9 w 90"/>
                <a:gd name="T29" fmla="*/ 21 h 74"/>
                <a:gd name="T30" fmla="*/ 25 w 90"/>
                <a:gd name="T31" fmla="*/ 17 h 74"/>
                <a:gd name="T32" fmla="*/ 45 w 90"/>
                <a:gd name="T33" fmla="*/ 68 h 74"/>
                <a:gd name="T34" fmla="*/ 54 w 90"/>
                <a:gd name="T35" fmla="*/ 68 h 74"/>
                <a:gd name="T36" fmla="*/ 56 w 90"/>
                <a:gd name="T37" fmla="*/ 53 h 74"/>
                <a:gd name="T38" fmla="*/ 57 w 90"/>
                <a:gd name="T39" fmla="*/ 62 h 74"/>
                <a:gd name="T40" fmla="*/ 65 w 90"/>
                <a:gd name="T41" fmla="*/ 62 h 74"/>
                <a:gd name="T42" fmla="*/ 54 w 90"/>
                <a:gd name="T43" fmla="*/ 38 h 74"/>
                <a:gd name="T44" fmla="*/ 36 w 90"/>
                <a:gd name="T45" fmla="*/ 38 h 74"/>
                <a:gd name="T46" fmla="*/ 25 w 90"/>
                <a:gd name="T47" fmla="*/ 62 h 74"/>
                <a:gd name="T48" fmla="*/ 32 w 90"/>
                <a:gd name="T49" fmla="*/ 62 h 74"/>
                <a:gd name="T50" fmla="*/ 34 w 90"/>
                <a:gd name="T51" fmla="*/ 53 h 74"/>
                <a:gd name="T52" fmla="*/ 36 w 90"/>
                <a:gd name="T53" fmla="*/ 68 h 74"/>
                <a:gd name="T54" fmla="*/ 45 w 90"/>
                <a:gd name="T55" fmla="*/ 34 h 74"/>
                <a:gd name="T56" fmla="*/ 59 w 90"/>
                <a:gd name="T57" fmla="*/ 20 h 74"/>
                <a:gd name="T58" fmla="*/ 31 w 90"/>
                <a:gd name="T59" fmla="*/ 20 h 74"/>
                <a:gd name="T60" fmla="*/ 14 w 90"/>
                <a:gd name="T61" fmla="*/ 68 h 74"/>
                <a:gd name="T62" fmla="*/ 23 w 90"/>
                <a:gd name="T63" fmla="*/ 68 h 74"/>
                <a:gd name="T64" fmla="*/ 19 w 90"/>
                <a:gd name="T65" fmla="*/ 62 h 74"/>
                <a:gd name="T66" fmla="*/ 20 w 90"/>
                <a:gd name="T67" fmla="*/ 48 h 74"/>
                <a:gd name="T68" fmla="*/ 7 w 90"/>
                <a:gd name="T69" fmla="*/ 55 h 74"/>
                <a:gd name="T70" fmla="*/ 7 w 90"/>
                <a:gd name="T71" fmla="*/ 55 h 74"/>
                <a:gd name="T72" fmla="*/ 6 w 90"/>
                <a:gd name="T73" fmla="*/ 64 h 74"/>
                <a:gd name="T74" fmla="*/ 11 w 90"/>
                <a:gd name="T75" fmla="*/ 59 h 74"/>
                <a:gd name="T76" fmla="*/ 14 w 90"/>
                <a:gd name="T77" fmla="*/ 59 h 74"/>
                <a:gd name="T78" fmla="*/ 25 w 90"/>
                <a:gd name="T79" fmla="*/ 23 h 74"/>
                <a:gd name="T80" fmla="*/ 24 w 90"/>
                <a:gd name="T81" fmla="*/ 23 h 74"/>
                <a:gd name="T82" fmla="*/ 13 w 90"/>
                <a:gd name="T83" fmla="*/ 25 h 74"/>
                <a:gd name="T84" fmla="*/ 13 w 90"/>
                <a:gd name="T85" fmla="*/ 39 h 74"/>
                <a:gd name="T86" fmla="*/ 24 w 90"/>
                <a:gd name="T87" fmla="*/ 42 h 74"/>
                <a:gd name="T88" fmla="*/ 25 w 90"/>
                <a:gd name="T89" fmla="*/ 23 h 74"/>
                <a:gd name="T90" fmla="*/ 76 w 90"/>
                <a:gd name="T91" fmla="*/ 68 h 74"/>
                <a:gd name="T92" fmla="*/ 77 w 90"/>
                <a:gd name="T93" fmla="*/ 57 h 74"/>
                <a:gd name="T94" fmla="*/ 79 w 90"/>
                <a:gd name="T95" fmla="*/ 64 h 74"/>
                <a:gd name="T96" fmla="*/ 84 w 90"/>
                <a:gd name="T97" fmla="*/ 59 h 74"/>
                <a:gd name="T98" fmla="*/ 81 w 90"/>
                <a:gd name="T99" fmla="*/ 51 h 74"/>
                <a:gd name="T100" fmla="*/ 70 w 90"/>
                <a:gd name="T101" fmla="*/ 48 h 74"/>
                <a:gd name="T102" fmla="*/ 71 w 90"/>
                <a:gd name="T103" fmla="*/ 62 h 74"/>
                <a:gd name="T104" fmla="*/ 67 w 90"/>
                <a:gd name="T105" fmla="*/ 68 h 74"/>
                <a:gd name="T106" fmla="*/ 65 w 90"/>
                <a:gd name="T107" fmla="*/ 23 h 74"/>
                <a:gd name="T108" fmla="*/ 59 w 90"/>
                <a:gd name="T109" fmla="*/ 34 h 74"/>
                <a:gd name="T110" fmla="*/ 67 w 90"/>
                <a:gd name="T111" fmla="*/ 42 h 74"/>
                <a:gd name="T112" fmla="*/ 77 w 90"/>
                <a:gd name="T113" fmla="*/ 39 h 74"/>
                <a:gd name="T114" fmla="*/ 77 w 90"/>
                <a:gd name="T115" fmla="*/ 25 h 74"/>
                <a:gd name="T116" fmla="*/ 66 w 90"/>
                <a:gd name="T117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74">
                  <a:moveTo>
                    <a:pt x="45" y="0"/>
                  </a:moveTo>
                  <a:cubicBezTo>
                    <a:pt x="55" y="0"/>
                    <a:pt x="63" y="7"/>
                    <a:pt x="65" y="17"/>
                  </a:cubicBezTo>
                  <a:cubicBezTo>
                    <a:pt x="66" y="17"/>
                    <a:pt x="68" y="16"/>
                    <a:pt x="69" y="16"/>
                  </a:cubicBezTo>
                  <a:cubicBezTo>
                    <a:pt x="74" y="16"/>
                    <a:pt x="78" y="18"/>
                    <a:pt x="81" y="21"/>
                  </a:cubicBezTo>
                  <a:cubicBezTo>
                    <a:pt x="84" y="24"/>
                    <a:pt x="85" y="28"/>
                    <a:pt x="85" y="32"/>
                  </a:cubicBezTo>
                  <a:cubicBezTo>
                    <a:pt x="85" y="36"/>
                    <a:pt x="84" y="40"/>
                    <a:pt x="81" y="43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8" y="50"/>
                    <a:pt x="89" y="52"/>
                  </a:cubicBezTo>
                  <a:cubicBezTo>
                    <a:pt x="89" y="55"/>
                    <a:pt x="90" y="57"/>
                    <a:pt x="90" y="59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5"/>
                    <a:pt x="90" y="66"/>
                    <a:pt x="89" y="67"/>
                  </a:cubicBezTo>
                  <a:cubicBezTo>
                    <a:pt x="88" y="69"/>
                    <a:pt x="87" y="69"/>
                    <a:pt x="85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2"/>
                    <a:pt x="80" y="74"/>
                    <a:pt x="7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9" y="72"/>
                    <a:pt x="9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3" y="69"/>
                    <a:pt x="2" y="69"/>
                    <a:pt x="1" y="67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1" y="55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" y="49"/>
                    <a:pt x="6" y="46"/>
                    <a:pt x="9" y="43"/>
                  </a:cubicBezTo>
                  <a:cubicBezTo>
                    <a:pt x="6" y="40"/>
                    <a:pt x="5" y="36"/>
                    <a:pt x="5" y="32"/>
                  </a:cubicBezTo>
                  <a:cubicBezTo>
                    <a:pt x="5" y="28"/>
                    <a:pt x="6" y="24"/>
                    <a:pt x="9" y="21"/>
                  </a:cubicBezTo>
                  <a:cubicBezTo>
                    <a:pt x="12" y="18"/>
                    <a:pt x="16" y="16"/>
                    <a:pt x="21" y="16"/>
                  </a:cubicBezTo>
                  <a:cubicBezTo>
                    <a:pt x="22" y="16"/>
                    <a:pt x="24" y="17"/>
                    <a:pt x="25" y="17"/>
                  </a:cubicBezTo>
                  <a:cubicBezTo>
                    <a:pt x="27" y="7"/>
                    <a:pt x="35" y="0"/>
                    <a:pt x="45" y="0"/>
                  </a:cubicBezTo>
                  <a:close/>
                  <a:moveTo>
                    <a:pt x="45" y="68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3"/>
                    <a:pt x="54" y="59"/>
                    <a:pt x="54" y="55"/>
                  </a:cubicBezTo>
                  <a:cubicBezTo>
                    <a:pt x="54" y="54"/>
                    <a:pt x="55" y="53"/>
                    <a:pt x="56" y="53"/>
                  </a:cubicBezTo>
                  <a:cubicBezTo>
                    <a:pt x="57" y="53"/>
                    <a:pt x="57" y="54"/>
                    <a:pt x="57" y="5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7"/>
                    <a:pt x="60" y="43"/>
                    <a:pt x="54" y="38"/>
                  </a:cubicBezTo>
                  <a:cubicBezTo>
                    <a:pt x="51" y="39"/>
                    <a:pt x="48" y="40"/>
                    <a:pt x="45" y="40"/>
                  </a:cubicBezTo>
                  <a:cubicBezTo>
                    <a:pt x="42" y="40"/>
                    <a:pt x="39" y="39"/>
                    <a:pt x="36" y="38"/>
                  </a:cubicBezTo>
                  <a:cubicBezTo>
                    <a:pt x="30" y="43"/>
                    <a:pt x="25" y="47"/>
                    <a:pt x="25" y="55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3" y="53"/>
                    <a:pt x="34" y="53"/>
                  </a:cubicBezTo>
                  <a:cubicBezTo>
                    <a:pt x="35" y="53"/>
                    <a:pt x="36" y="54"/>
                    <a:pt x="36" y="55"/>
                  </a:cubicBezTo>
                  <a:cubicBezTo>
                    <a:pt x="36" y="59"/>
                    <a:pt x="36" y="63"/>
                    <a:pt x="36" y="68"/>
                  </a:cubicBezTo>
                  <a:cubicBezTo>
                    <a:pt x="45" y="68"/>
                    <a:pt x="45" y="68"/>
                    <a:pt x="45" y="68"/>
                  </a:cubicBezTo>
                  <a:close/>
                  <a:moveTo>
                    <a:pt x="45" y="34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53" y="34"/>
                    <a:pt x="59" y="28"/>
                    <a:pt x="59" y="20"/>
                  </a:cubicBezTo>
                  <a:cubicBezTo>
                    <a:pt x="59" y="12"/>
                    <a:pt x="53" y="6"/>
                    <a:pt x="45" y="6"/>
                  </a:cubicBezTo>
                  <a:cubicBezTo>
                    <a:pt x="37" y="6"/>
                    <a:pt x="31" y="12"/>
                    <a:pt x="31" y="20"/>
                  </a:cubicBezTo>
                  <a:cubicBezTo>
                    <a:pt x="31" y="28"/>
                    <a:pt x="37" y="34"/>
                    <a:pt x="45" y="34"/>
                  </a:cubicBezTo>
                  <a:close/>
                  <a:moveTo>
                    <a:pt x="14" y="68"/>
                  </a:moveTo>
                  <a:cubicBezTo>
                    <a:pt x="14" y="68"/>
                    <a:pt x="14" y="68"/>
                    <a:pt x="14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7"/>
                    <a:pt x="21" y="67"/>
                    <a:pt x="20" y="66"/>
                  </a:cubicBezTo>
                  <a:cubicBezTo>
                    <a:pt x="19" y="65"/>
                    <a:pt x="19" y="63"/>
                    <a:pt x="19" y="62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0"/>
                    <a:pt x="20" y="48"/>
                  </a:cubicBezTo>
                  <a:cubicBezTo>
                    <a:pt x="18" y="48"/>
                    <a:pt x="16" y="48"/>
                    <a:pt x="14" y="47"/>
                  </a:cubicBezTo>
                  <a:cubicBezTo>
                    <a:pt x="11" y="49"/>
                    <a:pt x="8" y="51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2" y="57"/>
                    <a:pt x="13" y="57"/>
                  </a:cubicBezTo>
                  <a:cubicBezTo>
                    <a:pt x="14" y="57"/>
                    <a:pt x="14" y="58"/>
                    <a:pt x="14" y="59"/>
                  </a:cubicBezTo>
                  <a:cubicBezTo>
                    <a:pt x="14" y="68"/>
                    <a:pt x="14" y="68"/>
                    <a:pt x="14" y="68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18" y="22"/>
                    <a:pt x="15" y="23"/>
                    <a:pt x="13" y="25"/>
                  </a:cubicBezTo>
                  <a:cubicBezTo>
                    <a:pt x="12" y="27"/>
                    <a:pt x="11" y="30"/>
                    <a:pt x="11" y="32"/>
                  </a:cubicBezTo>
                  <a:cubicBezTo>
                    <a:pt x="11" y="35"/>
                    <a:pt x="12" y="38"/>
                    <a:pt x="13" y="39"/>
                  </a:cubicBezTo>
                  <a:cubicBezTo>
                    <a:pt x="15" y="41"/>
                    <a:pt x="18" y="42"/>
                    <a:pt x="21" y="42"/>
                  </a:cubicBezTo>
                  <a:cubicBezTo>
                    <a:pt x="22" y="42"/>
                    <a:pt x="23" y="42"/>
                    <a:pt x="24" y="42"/>
                  </a:cubicBezTo>
                  <a:cubicBezTo>
                    <a:pt x="26" y="39"/>
                    <a:pt x="29" y="37"/>
                    <a:pt x="31" y="34"/>
                  </a:cubicBezTo>
                  <a:cubicBezTo>
                    <a:pt x="28" y="31"/>
                    <a:pt x="26" y="28"/>
                    <a:pt x="25" y="23"/>
                  </a:cubicBezTo>
                  <a:close/>
                  <a:moveTo>
                    <a:pt x="76" y="68"/>
                  </a:moveTo>
                  <a:cubicBezTo>
                    <a:pt x="76" y="68"/>
                    <a:pt x="76" y="68"/>
                    <a:pt x="76" y="6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6" y="57"/>
                    <a:pt x="77" y="57"/>
                  </a:cubicBezTo>
                  <a:cubicBezTo>
                    <a:pt x="78" y="57"/>
                    <a:pt x="79" y="58"/>
                    <a:pt x="79" y="59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8"/>
                    <a:pt x="84" y="56"/>
                    <a:pt x="83" y="55"/>
                  </a:cubicBezTo>
                  <a:cubicBezTo>
                    <a:pt x="83" y="53"/>
                    <a:pt x="82" y="52"/>
                    <a:pt x="81" y="51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4" y="48"/>
                    <a:pt x="72" y="48"/>
                    <a:pt x="70" y="48"/>
                  </a:cubicBezTo>
                  <a:cubicBezTo>
                    <a:pt x="71" y="50"/>
                    <a:pt x="71" y="53"/>
                    <a:pt x="71" y="55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3"/>
                    <a:pt x="71" y="65"/>
                    <a:pt x="70" y="66"/>
                  </a:cubicBezTo>
                  <a:cubicBezTo>
                    <a:pt x="69" y="67"/>
                    <a:pt x="68" y="67"/>
                    <a:pt x="67" y="68"/>
                  </a:cubicBezTo>
                  <a:cubicBezTo>
                    <a:pt x="76" y="68"/>
                    <a:pt x="76" y="68"/>
                    <a:pt x="76" y="68"/>
                  </a:cubicBezTo>
                  <a:close/>
                  <a:moveTo>
                    <a:pt x="65" y="23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4" y="28"/>
                    <a:pt x="62" y="31"/>
                    <a:pt x="59" y="34"/>
                  </a:cubicBezTo>
                  <a:cubicBezTo>
                    <a:pt x="61" y="37"/>
                    <a:pt x="64" y="39"/>
                    <a:pt x="66" y="42"/>
                  </a:cubicBezTo>
                  <a:cubicBezTo>
                    <a:pt x="66" y="42"/>
                    <a:pt x="67" y="42"/>
                    <a:pt x="67" y="42"/>
                  </a:cubicBezTo>
                  <a:cubicBezTo>
                    <a:pt x="68" y="42"/>
                    <a:pt x="69" y="42"/>
                    <a:pt x="69" y="42"/>
                  </a:cubicBezTo>
                  <a:cubicBezTo>
                    <a:pt x="72" y="42"/>
                    <a:pt x="75" y="41"/>
                    <a:pt x="77" y="39"/>
                  </a:cubicBezTo>
                  <a:cubicBezTo>
                    <a:pt x="78" y="38"/>
                    <a:pt x="79" y="35"/>
                    <a:pt x="79" y="32"/>
                  </a:cubicBezTo>
                  <a:cubicBezTo>
                    <a:pt x="79" y="30"/>
                    <a:pt x="78" y="27"/>
                    <a:pt x="77" y="25"/>
                  </a:cubicBezTo>
                  <a:cubicBezTo>
                    <a:pt x="75" y="23"/>
                    <a:pt x="72" y="22"/>
                    <a:pt x="69" y="22"/>
                  </a:cubicBezTo>
                  <a:cubicBezTo>
                    <a:pt x="68" y="22"/>
                    <a:pt x="67" y="22"/>
                    <a:pt x="66" y="23"/>
                  </a:cubicBezTo>
                  <a:cubicBezTo>
                    <a:pt x="66" y="23"/>
                    <a:pt x="65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840384" y="2280709"/>
            <a:ext cx="651933" cy="658283"/>
            <a:chOff x="7380288" y="1709738"/>
            <a:chExt cx="488950" cy="493712"/>
          </a:xfrm>
        </p:grpSpPr>
        <p:sp>
          <p:nvSpPr>
            <p:cNvPr id="24" name="Oval 35"/>
            <p:cNvSpPr>
              <a:spLocks noChangeArrowheads="1"/>
            </p:cNvSpPr>
            <p:nvPr/>
          </p:nvSpPr>
          <p:spPr bwMode="auto">
            <a:xfrm>
              <a:off x="7380288" y="1709738"/>
              <a:ext cx="488950" cy="4937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7504113" y="1827213"/>
              <a:ext cx="241300" cy="230187"/>
            </a:xfrm>
            <a:custGeom>
              <a:avLst/>
              <a:gdLst>
                <a:gd name="T0" fmla="*/ 22 w 76"/>
                <a:gd name="T1" fmla="*/ 59 h 72"/>
                <a:gd name="T2" fmla="*/ 65 w 76"/>
                <a:gd name="T3" fmla="*/ 58 h 72"/>
                <a:gd name="T4" fmla="*/ 65 w 76"/>
                <a:gd name="T5" fmla="*/ 61 h 72"/>
                <a:gd name="T6" fmla="*/ 23 w 76"/>
                <a:gd name="T7" fmla="*/ 10 h 72"/>
                <a:gd name="T8" fmla="*/ 22 w 76"/>
                <a:gd name="T9" fmla="*/ 12 h 72"/>
                <a:gd name="T10" fmla="*/ 22 w 76"/>
                <a:gd name="T11" fmla="*/ 24 h 72"/>
                <a:gd name="T12" fmla="*/ 23 w 76"/>
                <a:gd name="T13" fmla="*/ 26 h 72"/>
                <a:gd name="T14" fmla="*/ 65 w 76"/>
                <a:gd name="T15" fmla="*/ 26 h 72"/>
                <a:gd name="T16" fmla="*/ 67 w 76"/>
                <a:gd name="T17" fmla="*/ 12 h 72"/>
                <a:gd name="T18" fmla="*/ 65 w 76"/>
                <a:gd name="T19" fmla="*/ 10 h 72"/>
                <a:gd name="T20" fmla="*/ 25 w 76"/>
                <a:gd name="T21" fmla="*/ 22 h 72"/>
                <a:gd name="T22" fmla="*/ 25 w 76"/>
                <a:gd name="T23" fmla="*/ 14 h 72"/>
                <a:gd name="T24" fmla="*/ 63 w 76"/>
                <a:gd name="T25" fmla="*/ 22 h 72"/>
                <a:gd name="T26" fmla="*/ 12 w 76"/>
                <a:gd name="T27" fmla="*/ 22 h 72"/>
                <a:gd name="T28" fmla="*/ 6 w 76"/>
                <a:gd name="T29" fmla="*/ 22 h 72"/>
                <a:gd name="T30" fmla="*/ 12 w 76"/>
                <a:gd name="T31" fmla="*/ 63 h 72"/>
                <a:gd name="T32" fmla="*/ 9 w 76"/>
                <a:gd name="T33" fmla="*/ 72 h 72"/>
                <a:gd name="T34" fmla="*/ 3 w 76"/>
                <a:gd name="T35" fmla="*/ 69 h 72"/>
                <a:gd name="T36" fmla="*/ 0 w 76"/>
                <a:gd name="T37" fmla="*/ 63 h 72"/>
                <a:gd name="T38" fmla="*/ 0 w 76"/>
                <a:gd name="T39" fmla="*/ 19 h 72"/>
                <a:gd name="T40" fmla="*/ 12 w 76"/>
                <a:gd name="T41" fmla="*/ 16 h 72"/>
                <a:gd name="T42" fmla="*/ 15 w 76"/>
                <a:gd name="T43" fmla="*/ 0 h 72"/>
                <a:gd name="T44" fmla="*/ 73 w 76"/>
                <a:gd name="T45" fmla="*/ 0 h 72"/>
                <a:gd name="T46" fmla="*/ 76 w 76"/>
                <a:gd name="T47" fmla="*/ 3 h 72"/>
                <a:gd name="T48" fmla="*/ 73 w 76"/>
                <a:gd name="T49" fmla="*/ 69 h 72"/>
                <a:gd name="T50" fmla="*/ 73 w 76"/>
                <a:gd name="T51" fmla="*/ 69 h 72"/>
                <a:gd name="T52" fmla="*/ 9 w 76"/>
                <a:gd name="T53" fmla="*/ 72 h 72"/>
                <a:gd name="T54" fmla="*/ 9 w 76"/>
                <a:gd name="T55" fmla="*/ 72 h 72"/>
                <a:gd name="T56" fmla="*/ 70 w 76"/>
                <a:gd name="T57" fmla="*/ 63 h 72"/>
                <a:gd name="T58" fmla="*/ 18 w 76"/>
                <a:gd name="T59" fmla="*/ 6 h 72"/>
                <a:gd name="T60" fmla="*/ 17 w 76"/>
                <a:gd name="T61" fmla="*/ 66 h 72"/>
                <a:gd name="T62" fmla="*/ 69 w 76"/>
                <a:gd name="T63" fmla="*/ 65 h 72"/>
                <a:gd name="T64" fmla="*/ 70 w 76"/>
                <a:gd name="T65" fmla="*/ 63 h 72"/>
                <a:gd name="T66" fmla="*/ 46 w 76"/>
                <a:gd name="T67" fmla="*/ 30 h 72"/>
                <a:gd name="T68" fmla="*/ 65 w 76"/>
                <a:gd name="T69" fmla="*/ 30 h 72"/>
                <a:gd name="T70" fmla="*/ 67 w 76"/>
                <a:gd name="T71" fmla="*/ 31 h 72"/>
                <a:gd name="T72" fmla="*/ 65 w 76"/>
                <a:gd name="T73" fmla="*/ 42 h 72"/>
                <a:gd name="T74" fmla="*/ 46 w 76"/>
                <a:gd name="T75" fmla="*/ 42 h 72"/>
                <a:gd name="T76" fmla="*/ 44 w 76"/>
                <a:gd name="T77" fmla="*/ 41 h 72"/>
                <a:gd name="T78" fmla="*/ 46 w 76"/>
                <a:gd name="T79" fmla="*/ 30 h 72"/>
                <a:gd name="T80" fmla="*/ 63 w 76"/>
                <a:gd name="T81" fmla="*/ 33 h 72"/>
                <a:gd name="T82" fmla="*/ 48 w 76"/>
                <a:gd name="T83" fmla="*/ 39 h 72"/>
                <a:gd name="T84" fmla="*/ 63 w 76"/>
                <a:gd name="T85" fmla="*/ 33 h 72"/>
                <a:gd name="T86" fmla="*/ 23 w 76"/>
                <a:gd name="T87" fmla="*/ 33 h 72"/>
                <a:gd name="T88" fmla="*/ 23 w 76"/>
                <a:gd name="T89" fmla="*/ 30 h 72"/>
                <a:gd name="T90" fmla="*/ 42 w 76"/>
                <a:gd name="T91" fmla="*/ 31 h 72"/>
                <a:gd name="T92" fmla="*/ 23 w 76"/>
                <a:gd name="T93" fmla="*/ 33 h 72"/>
                <a:gd name="T94" fmla="*/ 23 w 76"/>
                <a:gd name="T95" fmla="*/ 42 h 72"/>
                <a:gd name="T96" fmla="*/ 23 w 76"/>
                <a:gd name="T97" fmla="*/ 39 h 72"/>
                <a:gd name="T98" fmla="*/ 42 w 76"/>
                <a:gd name="T99" fmla="*/ 41 h 72"/>
                <a:gd name="T100" fmla="*/ 23 w 76"/>
                <a:gd name="T101" fmla="*/ 42 h 72"/>
                <a:gd name="T102" fmla="*/ 23 w 76"/>
                <a:gd name="T103" fmla="*/ 52 h 72"/>
                <a:gd name="T104" fmla="*/ 23 w 76"/>
                <a:gd name="T105" fmla="*/ 48 h 72"/>
                <a:gd name="T106" fmla="*/ 67 w 76"/>
                <a:gd name="T107" fmla="*/ 50 h 72"/>
                <a:gd name="T108" fmla="*/ 23 w 76"/>
                <a:gd name="T109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72">
                  <a:moveTo>
                    <a:pt x="23" y="61"/>
                  </a:moveTo>
                  <a:cubicBezTo>
                    <a:pt x="22" y="61"/>
                    <a:pt x="22" y="60"/>
                    <a:pt x="22" y="59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8"/>
                    <a:pt x="67" y="58"/>
                    <a:pt x="67" y="59"/>
                  </a:cubicBezTo>
                  <a:cubicBezTo>
                    <a:pt x="67" y="60"/>
                    <a:pt x="66" y="61"/>
                    <a:pt x="65" y="61"/>
                  </a:cubicBezTo>
                  <a:cubicBezTo>
                    <a:pt x="23" y="61"/>
                    <a:pt x="23" y="61"/>
                    <a:pt x="23" y="61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7" y="25"/>
                    <a:pt x="67" y="24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12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7"/>
                    <a:pt x="12" y="67"/>
                    <a:pt x="12" y="63"/>
                  </a:cubicBezTo>
                  <a:cubicBezTo>
                    <a:pt x="12" y="22"/>
                    <a:pt x="12" y="22"/>
                    <a:pt x="12" y="22"/>
                  </a:cubicBezTo>
                  <a:close/>
                  <a:moveTo>
                    <a:pt x="9" y="72"/>
                  </a:moveTo>
                  <a:cubicBezTo>
                    <a:pt x="9" y="72"/>
                    <a:pt x="9" y="72"/>
                    <a:pt x="9" y="72"/>
                  </a:cubicBezTo>
                  <a:cubicBezTo>
                    <a:pt x="7" y="72"/>
                    <a:pt x="4" y="71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8"/>
                    <a:pt x="0" y="65"/>
                    <a:pt x="0" y="6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6"/>
                    <a:pt x="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0"/>
                    <a:pt x="76" y="1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5"/>
                    <a:pt x="75" y="68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71"/>
                    <a:pt x="69" y="72"/>
                    <a:pt x="67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lose/>
                  <a:moveTo>
                    <a:pt x="7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25"/>
                    <a:pt x="18" y="44"/>
                    <a:pt x="18" y="63"/>
                  </a:cubicBezTo>
                  <a:cubicBezTo>
                    <a:pt x="18" y="64"/>
                    <a:pt x="18" y="65"/>
                    <a:pt x="1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8" y="66"/>
                    <a:pt x="69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0" y="64"/>
                    <a:pt x="70" y="64"/>
                    <a:pt x="70" y="63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6" y="30"/>
                    <a:pt x="67" y="30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2"/>
                    <a:pt x="66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4" y="42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5" y="30"/>
                    <a:pt x="46" y="30"/>
                  </a:cubicBezTo>
                  <a:close/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3"/>
                    <a:pt x="63" y="33"/>
                    <a:pt x="63" y="33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2"/>
                    <a:pt x="41" y="33"/>
                    <a:pt x="40" y="33"/>
                  </a:cubicBezTo>
                  <a:cubicBezTo>
                    <a:pt x="23" y="33"/>
                    <a:pt x="23" y="33"/>
                    <a:pt x="23" y="33"/>
                  </a:cubicBezTo>
                  <a:close/>
                  <a:moveTo>
                    <a:pt x="23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2" y="40"/>
                    <a:pt x="22" y="39"/>
                    <a:pt x="2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2" y="40"/>
                    <a:pt x="42" y="41"/>
                  </a:cubicBezTo>
                  <a:cubicBezTo>
                    <a:pt x="42" y="42"/>
                    <a:pt x="41" y="42"/>
                    <a:pt x="40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23" y="52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1"/>
                    <a:pt x="22" y="50"/>
                  </a:cubicBezTo>
                  <a:cubicBezTo>
                    <a:pt x="22" y="49"/>
                    <a:pt x="22" y="48"/>
                    <a:pt x="23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7" y="49"/>
                    <a:pt x="67" y="50"/>
                  </a:cubicBezTo>
                  <a:cubicBezTo>
                    <a:pt x="67" y="51"/>
                    <a:pt x="66" y="52"/>
                    <a:pt x="65" y="52"/>
                  </a:cubicBezTo>
                  <a:cubicBezTo>
                    <a:pt x="23" y="52"/>
                    <a:pt x="23" y="52"/>
                    <a:pt x="2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endParaRPr>
            </a:p>
          </p:txBody>
        </p:sp>
      </p:grp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3502025" y="4581525"/>
            <a:ext cx="28327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本地存储特性（Offline Storage）</a:t>
            </a: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基于HTML5开发的网页APP拥有更短的启动时间，更快的联网速度，这些全得益于HTML5 APP Cache，以及本地存储功能。</a:t>
            </a:r>
            <a:endParaRPr lang="zh-CN" altLang="en-US" sz="1400" dirty="0"/>
          </a:p>
        </p:txBody>
      </p:sp>
      <p:sp>
        <p:nvSpPr>
          <p:cNvPr id="27" name="Rectangle 53"/>
          <p:cNvSpPr>
            <a:spLocks noChangeArrowheads="1"/>
          </p:cNvSpPr>
          <p:nvPr/>
        </p:nvSpPr>
        <p:spPr bwMode="auto">
          <a:xfrm>
            <a:off x="4470401" y="3140076"/>
            <a:ext cx="952500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张海山锐线体简" panose="02000000000000000000" pitchFamily="2" charset="-122"/>
                <a:cs typeface="Segoe UI" panose="020B0502040204020203" pitchFamily="34" charset="0"/>
              </a:rPr>
              <a:t>2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张海山锐线体简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9673167" y="3140076"/>
            <a:ext cx="952500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张海山锐线体简" panose="02000000000000000000" pitchFamily="2" charset="-122"/>
                <a:cs typeface="Segoe UI" panose="020B0502040204020203" pitchFamily="34" charset="0"/>
              </a:rPr>
              <a:t>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张海山锐线体简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7029451" y="4217459"/>
            <a:ext cx="952500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张海山锐线体简" panose="02000000000000000000" pitchFamily="2" charset="-122"/>
                <a:cs typeface="Segoe UI" panose="020B0502040204020203" pitchFamily="34" charset="0"/>
              </a:rPr>
              <a:t>3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张海山锐线体简" panose="02000000000000000000" pitchFamily="2" charset="-122"/>
              <a:cs typeface="Segoe UI" panose="020B0502040204020203" pitchFamily="34" charset="0"/>
            </a:endParaRPr>
          </a:p>
        </p:txBody>
      </p:sp>
      <p:sp>
        <p:nvSpPr>
          <p:cNvPr id="30" name="Rectangle 52"/>
          <p:cNvSpPr>
            <a:spLocks noChangeArrowheads="1"/>
          </p:cNvSpPr>
          <p:nvPr/>
        </p:nvSpPr>
        <p:spPr bwMode="auto">
          <a:xfrm>
            <a:off x="8703310" y="4581525"/>
            <a:ext cx="263017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</a:pPr>
            <a:r>
              <a:rPr lang="zh-CN" altLang="en-US" sz="1400" dirty="0"/>
              <a:t>连接特性（Connectivity）</a:t>
            </a:r>
            <a:endParaRPr lang="zh-CN" altLang="en-US" sz="1400" dirty="0"/>
          </a:p>
          <a:p>
            <a:pPr algn="ctr" fontAlgn="auto">
              <a:lnSpc>
                <a:spcPts val="2000"/>
              </a:lnSpc>
            </a:pPr>
            <a:endParaRPr lang="zh-CN" altLang="en-US" sz="1400" dirty="0"/>
          </a:p>
          <a:p>
            <a:pPr algn="ctr" fontAlgn="auto">
              <a:lnSpc>
                <a:spcPts val="2000"/>
              </a:lnSpc>
            </a:pPr>
            <a:r>
              <a:rPr lang="zh-CN" altLang="en-US" sz="1400" dirty="0"/>
              <a:t>更有效的连接工作效率，使得基于页面的实时聊天，更快速的网页游戏体验，更优化的在线交流得到了实现。</a:t>
            </a:r>
            <a:endParaRPr lang="zh-CN" altLang="en-US" sz="1400" dirty="0"/>
          </a:p>
        </p:txBody>
      </p:sp>
      <p:sp>
        <p:nvSpPr>
          <p:cNvPr id="31" name="Rectangle 52"/>
          <p:cNvSpPr>
            <a:spLocks noChangeArrowheads="1"/>
          </p:cNvSpPr>
          <p:nvPr/>
        </p:nvSpPr>
        <p:spPr bwMode="auto">
          <a:xfrm>
            <a:off x="6109970" y="1958340"/>
            <a:ext cx="28378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设备兼容特性(Device Access)</a:t>
            </a: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从Geolocation功能的API文档公开以来，HTML5为网页应用开发者们提供了更多功能上的优化选择，带来了更多体验功能的优势。</a:t>
            </a:r>
            <a:endParaRPr lang="zh-CN" altLang="en-US" sz="1400" dirty="0"/>
          </a:p>
        </p:txBody>
      </p:sp>
      <p:sp>
        <p:nvSpPr>
          <p:cNvPr id="34" name="文本框 33"/>
          <p:cNvSpPr txBox="1"/>
          <p:nvPr/>
        </p:nvSpPr>
        <p:spPr>
          <a:xfrm>
            <a:off x="651109" y="254328"/>
            <a:ext cx="6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03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410335" y="254635"/>
            <a:ext cx="2795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H5 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+mj-ea"/>
              <a:ea typeface="+mj-ea"/>
            </a:endParaRPr>
          </a:p>
        </p:txBody>
      </p:sp>
      <p:grpSp>
        <p:nvGrpSpPr>
          <p:cNvPr id="43" name="组合 4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4" name="等腰三角形 4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5760" y="364426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H5</a:t>
            </a:r>
            <a:r>
              <a:rPr lang="zh-CN" altLang="en-US" sz="2000"/>
              <a:t>的特点</a:t>
            </a:r>
            <a:endParaRPr lang="zh-CN" altLang="en-US" sz="2000"/>
          </a:p>
        </p:txBody>
      </p:sp>
      <p:sp>
        <p:nvSpPr>
          <p:cNvPr id="3" name="Oval 30"/>
          <p:cNvSpPr>
            <a:spLocks noChangeArrowheads="1"/>
          </p:cNvSpPr>
          <p:nvPr/>
        </p:nvSpPr>
        <p:spPr bwMode="auto">
          <a:xfrm>
            <a:off x="2912533" y="3708824"/>
            <a:ext cx="237067" cy="2370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FFFFFF"/>
            </a:solidFill>
            <a:round/>
          </a:ln>
        </p:spPr>
        <p:txBody>
          <a:bodyPr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8375" y="2280920"/>
            <a:ext cx="23869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 algn="ctr"/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语义特性（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Semantic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）</a:t>
            </a:r>
            <a:endParaRPr lang="zh-CN" altLang="en-US" sz="1400" b="0">
              <a:solidFill>
                <a:srgbClr val="000000"/>
              </a:solidFill>
              <a:latin typeface="+mn-ea"/>
              <a:cs typeface="宋体" panose="02010600030101010101" pitchFamily="2" charset="-122"/>
            </a:endParaRPr>
          </a:p>
          <a:p>
            <a:pPr indent="304800" algn="ctr"/>
            <a:endParaRPr lang="zh-CN" altLang="en-US" sz="1400" b="0">
              <a:solidFill>
                <a:srgbClr val="000000"/>
              </a:solidFill>
              <a:latin typeface="+mn-ea"/>
              <a:cs typeface="宋体" panose="02010600030101010101" pitchFamily="2" charset="-122"/>
            </a:endParaRPr>
          </a:p>
          <a:p>
            <a:pPr indent="304800" algn="ctr"/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HTML5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赋予网页更好的意义和结构。</a:t>
            </a:r>
            <a:endParaRPr lang="zh-CN" altLang="en-US" sz="1400">
              <a:latin typeface="+mn-ea"/>
            </a:endParaRPr>
          </a:p>
        </p:txBody>
      </p:sp>
      <p:sp>
        <p:nvSpPr>
          <p:cNvPr id="36" name="Rectangle 53"/>
          <p:cNvSpPr>
            <a:spLocks noChangeArrowheads="1"/>
          </p:cNvSpPr>
          <p:nvPr/>
        </p:nvSpPr>
        <p:spPr bwMode="auto">
          <a:xfrm>
            <a:off x="1685291" y="4485641"/>
            <a:ext cx="952500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张海山锐线体简" panose="02000000000000000000" pitchFamily="2" charset="-122"/>
                <a:cs typeface="Segoe UI" panose="020B0502040204020203" pitchFamily="34" charset="0"/>
              </a:rPr>
              <a:t>1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张海山锐线体简" panose="02000000000000000000" pitchFamily="2" charset="-122"/>
              <a:cs typeface="Segoe UI" panose="020B0502040204020203" pitchFamily="34" charset="0"/>
            </a:endParaRPr>
          </a:p>
        </p:txBody>
      </p:sp>
      <p:pic>
        <p:nvPicPr>
          <p:cNvPr id="37" name="图片 36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ldLvl="0" animBg="1"/>
      <p:bldP spid="12" grpId="0" bldLvl="0" animBg="1"/>
      <p:bldP spid="13" grpId="0" bldLvl="0" animBg="1"/>
      <p:bldP spid="26" grpId="0"/>
      <p:bldP spid="27" grpId="0"/>
      <p:bldP spid="28" grpId="0"/>
      <p:bldP spid="29" grpId="0"/>
      <p:bldP spid="30" grpId="0"/>
      <p:bldP spid="31" grpId="0"/>
      <p:bldP spid="3" grpId="0" bldLvl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0" y="3827992"/>
            <a:ext cx="9120717" cy="0"/>
          </a:xfrm>
          <a:prstGeom prst="line">
            <a:avLst/>
          </a:prstGeom>
          <a:noFill/>
          <a:ln w="12700">
            <a:solidFill>
              <a:srgbClr val="404040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1756833" y="3709459"/>
            <a:ext cx="239184" cy="23706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4332817" y="3709459"/>
            <a:ext cx="237067" cy="237067"/>
          </a:xfrm>
          <a:prstGeom prst="ellipse">
            <a:avLst/>
          </a:prstGeom>
          <a:solidFill>
            <a:srgbClr val="8497B0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6976533" y="3709459"/>
            <a:ext cx="237067" cy="237067"/>
          </a:xfrm>
          <a:prstGeom prst="ellipse">
            <a:avLst/>
          </a:prstGeom>
          <a:solidFill>
            <a:srgbClr val="8497B0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704917" y="3427943"/>
            <a:ext cx="795867" cy="800100"/>
            <a:chOff x="7278688" y="2570163"/>
            <a:chExt cx="596900" cy="600075"/>
          </a:xfrm>
        </p:grpSpPr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7278688" y="2570163"/>
              <a:ext cx="596900" cy="60007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7453313" y="2762250"/>
              <a:ext cx="244475" cy="215900"/>
            </a:xfrm>
            <a:custGeom>
              <a:avLst/>
              <a:gdLst>
                <a:gd name="T0" fmla="*/ 37 w 77"/>
                <a:gd name="T1" fmla="*/ 67 h 68"/>
                <a:gd name="T2" fmla="*/ 8 w 77"/>
                <a:gd name="T3" fmla="*/ 38 h 68"/>
                <a:gd name="T4" fmla="*/ 1 w 77"/>
                <a:gd name="T5" fmla="*/ 28 h 68"/>
                <a:gd name="T6" fmla="*/ 2 w 77"/>
                <a:gd name="T7" fmla="*/ 16 h 68"/>
                <a:gd name="T8" fmla="*/ 8 w 77"/>
                <a:gd name="T9" fmla="*/ 7 h 68"/>
                <a:gd name="T10" fmla="*/ 17 w 77"/>
                <a:gd name="T11" fmla="*/ 1 h 68"/>
                <a:gd name="T12" fmla="*/ 29 w 77"/>
                <a:gd name="T13" fmla="*/ 1 h 68"/>
                <a:gd name="T14" fmla="*/ 39 w 77"/>
                <a:gd name="T15" fmla="*/ 6 h 68"/>
                <a:gd name="T16" fmla="*/ 48 w 77"/>
                <a:gd name="T17" fmla="*/ 1 h 68"/>
                <a:gd name="T18" fmla="*/ 60 w 77"/>
                <a:gd name="T19" fmla="*/ 1 h 68"/>
                <a:gd name="T20" fmla="*/ 70 w 77"/>
                <a:gd name="T21" fmla="*/ 7 h 68"/>
                <a:gd name="T22" fmla="*/ 76 w 77"/>
                <a:gd name="T23" fmla="*/ 16 h 68"/>
                <a:gd name="T24" fmla="*/ 76 w 77"/>
                <a:gd name="T25" fmla="*/ 16 h 68"/>
                <a:gd name="T26" fmla="*/ 76 w 77"/>
                <a:gd name="T27" fmla="*/ 28 h 68"/>
                <a:gd name="T28" fmla="*/ 70 w 77"/>
                <a:gd name="T29" fmla="*/ 38 h 68"/>
                <a:gd name="T30" fmla="*/ 70 w 77"/>
                <a:gd name="T31" fmla="*/ 38 h 68"/>
                <a:gd name="T32" fmla="*/ 41 w 77"/>
                <a:gd name="T33" fmla="*/ 67 h 68"/>
                <a:gd name="T34" fmla="*/ 37 w 77"/>
                <a:gd name="T35" fmla="*/ 67 h 68"/>
                <a:gd name="T36" fmla="*/ 37 w 77"/>
                <a:gd name="T37" fmla="*/ 67 h 68"/>
                <a:gd name="T38" fmla="*/ 42 w 77"/>
                <a:gd name="T39" fmla="*/ 10 h 68"/>
                <a:gd name="T40" fmla="*/ 42 w 77"/>
                <a:gd name="T41" fmla="*/ 10 h 68"/>
                <a:gd name="T42" fmla="*/ 42 w 77"/>
                <a:gd name="T43" fmla="*/ 10 h 68"/>
                <a:gd name="T44" fmla="*/ 33 w 77"/>
                <a:gd name="T45" fmla="*/ 20 h 68"/>
                <a:gd name="T46" fmla="*/ 30 w 77"/>
                <a:gd name="T47" fmla="*/ 20 h 68"/>
                <a:gd name="T48" fmla="*/ 30 w 77"/>
                <a:gd name="T49" fmla="*/ 17 h 68"/>
                <a:gd name="T50" fmla="*/ 36 w 77"/>
                <a:gd name="T51" fmla="*/ 11 h 68"/>
                <a:gd name="T52" fmla="*/ 36 w 77"/>
                <a:gd name="T53" fmla="*/ 11 h 68"/>
                <a:gd name="T54" fmla="*/ 28 w 77"/>
                <a:gd name="T55" fmla="*/ 6 h 68"/>
                <a:gd name="T56" fmla="*/ 19 w 77"/>
                <a:gd name="T57" fmla="*/ 6 h 68"/>
                <a:gd name="T58" fmla="*/ 12 w 77"/>
                <a:gd name="T59" fmla="*/ 11 h 68"/>
                <a:gd name="T60" fmla="*/ 7 w 77"/>
                <a:gd name="T61" fmla="*/ 18 h 68"/>
                <a:gd name="T62" fmla="*/ 7 w 77"/>
                <a:gd name="T63" fmla="*/ 26 h 68"/>
                <a:gd name="T64" fmla="*/ 12 w 77"/>
                <a:gd name="T65" fmla="*/ 34 h 68"/>
                <a:gd name="T66" fmla="*/ 39 w 77"/>
                <a:gd name="T67" fmla="*/ 61 h 68"/>
                <a:gd name="T68" fmla="*/ 65 w 77"/>
                <a:gd name="T69" fmla="*/ 34 h 68"/>
                <a:gd name="T70" fmla="*/ 66 w 77"/>
                <a:gd name="T71" fmla="*/ 34 h 68"/>
                <a:gd name="T72" fmla="*/ 70 w 77"/>
                <a:gd name="T73" fmla="*/ 26 h 68"/>
                <a:gd name="T74" fmla="*/ 70 w 77"/>
                <a:gd name="T75" fmla="*/ 18 h 68"/>
                <a:gd name="T76" fmla="*/ 70 w 77"/>
                <a:gd name="T77" fmla="*/ 18 h 68"/>
                <a:gd name="T78" fmla="*/ 66 w 77"/>
                <a:gd name="T79" fmla="*/ 11 h 68"/>
                <a:gd name="T80" fmla="*/ 58 w 77"/>
                <a:gd name="T81" fmla="*/ 6 h 68"/>
                <a:gd name="T82" fmla="*/ 50 w 77"/>
                <a:gd name="T83" fmla="*/ 6 h 68"/>
                <a:gd name="T84" fmla="*/ 42 w 77"/>
                <a:gd name="T85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68">
                  <a:moveTo>
                    <a:pt x="37" y="6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5" y="35"/>
                    <a:pt x="2" y="32"/>
                    <a:pt x="1" y="28"/>
                  </a:cubicBezTo>
                  <a:cubicBezTo>
                    <a:pt x="0" y="24"/>
                    <a:pt x="0" y="20"/>
                    <a:pt x="2" y="16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4"/>
                    <a:pt x="14" y="2"/>
                    <a:pt x="17" y="1"/>
                  </a:cubicBezTo>
                  <a:cubicBezTo>
                    <a:pt x="21" y="0"/>
                    <a:pt x="25" y="0"/>
                    <a:pt x="29" y="1"/>
                  </a:cubicBezTo>
                  <a:cubicBezTo>
                    <a:pt x="33" y="1"/>
                    <a:pt x="36" y="3"/>
                    <a:pt x="39" y="6"/>
                  </a:cubicBezTo>
                  <a:cubicBezTo>
                    <a:pt x="42" y="3"/>
                    <a:pt x="45" y="2"/>
                    <a:pt x="48" y="1"/>
                  </a:cubicBezTo>
                  <a:cubicBezTo>
                    <a:pt x="52" y="0"/>
                    <a:pt x="56" y="0"/>
                    <a:pt x="60" y="1"/>
                  </a:cubicBezTo>
                  <a:cubicBezTo>
                    <a:pt x="64" y="2"/>
                    <a:pt x="67" y="4"/>
                    <a:pt x="70" y="7"/>
                  </a:cubicBezTo>
                  <a:cubicBezTo>
                    <a:pt x="72" y="9"/>
                    <a:pt x="74" y="12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20"/>
                    <a:pt x="77" y="24"/>
                    <a:pt x="76" y="28"/>
                  </a:cubicBezTo>
                  <a:cubicBezTo>
                    <a:pt x="75" y="32"/>
                    <a:pt x="73" y="35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8"/>
                    <a:pt x="38" y="68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lose/>
                  <a:moveTo>
                    <a:pt x="42" y="10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20"/>
                    <a:pt x="31" y="20"/>
                    <a:pt x="30" y="20"/>
                  </a:cubicBezTo>
                  <a:cubicBezTo>
                    <a:pt x="30" y="19"/>
                    <a:pt x="30" y="18"/>
                    <a:pt x="30" y="1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9"/>
                    <a:pt x="31" y="7"/>
                    <a:pt x="28" y="6"/>
                  </a:cubicBezTo>
                  <a:cubicBezTo>
                    <a:pt x="25" y="5"/>
                    <a:pt x="22" y="5"/>
                    <a:pt x="19" y="6"/>
                  </a:cubicBezTo>
                  <a:cubicBezTo>
                    <a:pt x="16" y="7"/>
                    <a:pt x="14" y="9"/>
                    <a:pt x="12" y="11"/>
                  </a:cubicBezTo>
                  <a:cubicBezTo>
                    <a:pt x="10" y="13"/>
                    <a:pt x="8" y="15"/>
                    <a:pt x="7" y="18"/>
                  </a:cubicBezTo>
                  <a:cubicBezTo>
                    <a:pt x="6" y="21"/>
                    <a:pt x="6" y="23"/>
                    <a:pt x="7" y="26"/>
                  </a:cubicBezTo>
                  <a:cubicBezTo>
                    <a:pt x="8" y="29"/>
                    <a:pt x="9" y="32"/>
                    <a:pt x="12" y="34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2"/>
                    <a:pt x="70" y="29"/>
                    <a:pt x="70" y="26"/>
                  </a:cubicBezTo>
                  <a:cubicBezTo>
                    <a:pt x="71" y="23"/>
                    <a:pt x="71" y="21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5"/>
                    <a:pt x="68" y="13"/>
                    <a:pt x="66" y="11"/>
                  </a:cubicBezTo>
                  <a:cubicBezTo>
                    <a:pt x="64" y="9"/>
                    <a:pt x="61" y="7"/>
                    <a:pt x="58" y="6"/>
                  </a:cubicBezTo>
                  <a:cubicBezTo>
                    <a:pt x="55" y="5"/>
                    <a:pt x="52" y="5"/>
                    <a:pt x="50" y="6"/>
                  </a:cubicBezTo>
                  <a:cubicBezTo>
                    <a:pt x="47" y="7"/>
                    <a:pt x="44" y="8"/>
                    <a:pt x="4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125385" y="4763559"/>
            <a:ext cx="656167" cy="658284"/>
            <a:chOff x="3094038" y="3571875"/>
            <a:chExt cx="492125" cy="493713"/>
          </a:xfrm>
        </p:grpSpPr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3094038" y="3571875"/>
              <a:ext cx="492125" cy="4937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3230563" y="3698875"/>
              <a:ext cx="238125" cy="242888"/>
            </a:xfrm>
            <a:custGeom>
              <a:avLst/>
              <a:gdLst>
                <a:gd name="T0" fmla="*/ 47 w 75"/>
                <a:gd name="T1" fmla="*/ 0 h 76"/>
                <a:gd name="T2" fmla="*/ 48 w 75"/>
                <a:gd name="T3" fmla="*/ 0 h 76"/>
                <a:gd name="T4" fmla="*/ 54 w 75"/>
                <a:gd name="T5" fmla="*/ 3 h 76"/>
                <a:gd name="T6" fmla="*/ 51 w 75"/>
                <a:gd name="T7" fmla="*/ 6 h 76"/>
                <a:gd name="T8" fmla="*/ 73 w 75"/>
                <a:gd name="T9" fmla="*/ 68 h 76"/>
                <a:gd name="T10" fmla="*/ 68 w 75"/>
                <a:gd name="T11" fmla="*/ 76 h 76"/>
                <a:gd name="T12" fmla="*/ 6 w 75"/>
                <a:gd name="T13" fmla="*/ 76 h 76"/>
                <a:gd name="T14" fmla="*/ 2 w 75"/>
                <a:gd name="T15" fmla="*/ 68 h 76"/>
                <a:gd name="T16" fmla="*/ 24 w 75"/>
                <a:gd name="T17" fmla="*/ 6 h 76"/>
                <a:gd name="T18" fmla="*/ 20 w 75"/>
                <a:gd name="T19" fmla="*/ 3 h 76"/>
                <a:gd name="T20" fmla="*/ 27 w 75"/>
                <a:gd name="T21" fmla="*/ 0 h 76"/>
                <a:gd name="T22" fmla="*/ 27 w 75"/>
                <a:gd name="T23" fmla="*/ 0 h 76"/>
                <a:gd name="T24" fmla="*/ 19 w 75"/>
                <a:gd name="T25" fmla="*/ 61 h 76"/>
                <a:gd name="T26" fmla="*/ 21 w 75"/>
                <a:gd name="T27" fmla="*/ 63 h 76"/>
                <a:gd name="T28" fmla="*/ 17 w 75"/>
                <a:gd name="T29" fmla="*/ 63 h 76"/>
                <a:gd name="T30" fmla="*/ 28 w 75"/>
                <a:gd name="T31" fmla="*/ 56 h 76"/>
                <a:gd name="T32" fmla="*/ 30 w 75"/>
                <a:gd name="T33" fmla="*/ 58 h 76"/>
                <a:gd name="T34" fmla="*/ 26 w 75"/>
                <a:gd name="T35" fmla="*/ 58 h 76"/>
                <a:gd name="T36" fmla="*/ 26 w 75"/>
                <a:gd name="T37" fmla="*/ 45 h 76"/>
                <a:gd name="T38" fmla="*/ 27 w 75"/>
                <a:gd name="T39" fmla="*/ 46 h 76"/>
                <a:gd name="T40" fmla="*/ 24 w 75"/>
                <a:gd name="T41" fmla="*/ 46 h 76"/>
                <a:gd name="T42" fmla="*/ 26 w 75"/>
                <a:gd name="T43" fmla="*/ 62 h 76"/>
                <a:gd name="T44" fmla="*/ 29 w 75"/>
                <a:gd name="T45" fmla="*/ 65 h 76"/>
                <a:gd name="T46" fmla="*/ 23 w 75"/>
                <a:gd name="T47" fmla="*/ 65 h 76"/>
                <a:gd name="T48" fmla="*/ 22 w 75"/>
                <a:gd name="T49" fmla="*/ 51 h 76"/>
                <a:gd name="T50" fmla="*/ 25 w 75"/>
                <a:gd name="T51" fmla="*/ 54 h 76"/>
                <a:gd name="T52" fmla="*/ 19 w 75"/>
                <a:gd name="T53" fmla="*/ 54 h 76"/>
                <a:gd name="T54" fmla="*/ 26 w 75"/>
                <a:gd name="T55" fmla="*/ 38 h 76"/>
                <a:gd name="T56" fmla="*/ 49 w 75"/>
                <a:gd name="T57" fmla="*/ 38 h 76"/>
                <a:gd name="T58" fmla="*/ 45 w 75"/>
                <a:gd name="T59" fmla="*/ 30 h 76"/>
                <a:gd name="T60" fmla="*/ 30 w 75"/>
                <a:gd name="T61" fmla="*/ 6 h 76"/>
                <a:gd name="T62" fmla="*/ 30 w 75"/>
                <a:gd name="T63" fmla="*/ 30 h 76"/>
                <a:gd name="T64" fmla="*/ 26 w 75"/>
                <a:gd name="T65" fmla="*/ 38 h 76"/>
                <a:gd name="T66" fmla="*/ 51 w 75"/>
                <a:gd name="T67" fmla="*/ 41 h 76"/>
                <a:gd name="T68" fmla="*/ 7 w 75"/>
                <a:gd name="T69" fmla="*/ 70 h 76"/>
                <a:gd name="T70" fmla="*/ 51 w 75"/>
                <a:gd name="T71" fmla="*/ 41 h 76"/>
                <a:gd name="T72" fmla="*/ 34 w 75"/>
                <a:gd name="T73" fmla="*/ 64 h 76"/>
                <a:gd name="T74" fmla="*/ 34 w 75"/>
                <a:gd name="T75" fmla="*/ 61 h 76"/>
                <a:gd name="T76" fmla="*/ 42 w 75"/>
                <a:gd name="T77" fmla="*/ 63 h 76"/>
                <a:gd name="T78" fmla="*/ 34 w 75"/>
                <a:gd name="T79" fmla="*/ 64 h 76"/>
                <a:gd name="T80" fmla="*/ 36 w 75"/>
                <a:gd name="T81" fmla="*/ 55 h 76"/>
                <a:gd name="T82" fmla="*/ 36 w 75"/>
                <a:gd name="T83" fmla="*/ 52 h 76"/>
                <a:gd name="T84" fmla="*/ 40 w 75"/>
                <a:gd name="T85" fmla="*/ 53 h 76"/>
                <a:gd name="T86" fmla="*/ 36 w 75"/>
                <a:gd name="T87" fmla="*/ 55 h 76"/>
                <a:gd name="T88" fmla="*/ 36 w 75"/>
                <a:gd name="T89" fmla="*/ 36 h 76"/>
                <a:gd name="T90" fmla="*/ 36 w 75"/>
                <a:gd name="T91" fmla="*/ 33 h 76"/>
                <a:gd name="T92" fmla="*/ 40 w 75"/>
                <a:gd name="T93" fmla="*/ 35 h 76"/>
                <a:gd name="T94" fmla="*/ 36 w 75"/>
                <a:gd name="T95" fmla="*/ 36 h 76"/>
                <a:gd name="T96" fmla="*/ 34 w 75"/>
                <a:gd name="T97" fmla="*/ 46 h 76"/>
                <a:gd name="T98" fmla="*/ 34 w 75"/>
                <a:gd name="T99" fmla="*/ 42 h 76"/>
                <a:gd name="T100" fmla="*/ 42 w 75"/>
                <a:gd name="T101" fmla="*/ 44 h 76"/>
                <a:gd name="T102" fmla="*/ 34 w 75"/>
                <a:gd name="T103" fmla="*/ 46 h 76"/>
                <a:gd name="T104" fmla="*/ 34 w 75"/>
                <a:gd name="T105" fmla="*/ 27 h 76"/>
                <a:gd name="T106" fmla="*/ 34 w 75"/>
                <a:gd name="T107" fmla="*/ 24 h 76"/>
                <a:gd name="T108" fmla="*/ 42 w 75"/>
                <a:gd name="T109" fmla="*/ 25 h 76"/>
                <a:gd name="T110" fmla="*/ 34 w 75"/>
                <a:gd name="T111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" h="76">
                  <a:moveTo>
                    <a:pt x="2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4" y="1"/>
                    <a:pt x="54" y="3"/>
                  </a:cubicBezTo>
                  <a:cubicBezTo>
                    <a:pt x="54" y="4"/>
                    <a:pt x="53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5" y="72"/>
                    <a:pt x="72" y="76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" y="76"/>
                    <a:pt x="0" y="72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0" y="4"/>
                    <a:pt x="20" y="3"/>
                  </a:cubicBezTo>
                  <a:cubicBezTo>
                    <a:pt x="20" y="1"/>
                    <a:pt x="22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9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1" y="62"/>
                    <a:pt x="21" y="63"/>
                  </a:cubicBezTo>
                  <a:cubicBezTo>
                    <a:pt x="21" y="64"/>
                    <a:pt x="20" y="65"/>
                    <a:pt x="19" y="65"/>
                  </a:cubicBezTo>
                  <a:cubicBezTo>
                    <a:pt x="18" y="65"/>
                    <a:pt x="17" y="64"/>
                    <a:pt x="17" y="63"/>
                  </a:cubicBezTo>
                  <a:cubicBezTo>
                    <a:pt x="17" y="62"/>
                    <a:pt x="18" y="61"/>
                    <a:pt x="19" y="61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6"/>
                  </a:cubicBezTo>
                  <a:cubicBezTo>
                    <a:pt x="29" y="56"/>
                    <a:pt x="30" y="57"/>
                    <a:pt x="30" y="58"/>
                  </a:cubicBezTo>
                  <a:cubicBezTo>
                    <a:pt x="30" y="59"/>
                    <a:pt x="29" y="60"/>
                    <a:pt x="28" y="60"/>
                  </a:cubicBezTo>
                  <a:cubicBezTo>
                    <a:pt x="27" y="60"/>
                    <a:pt x="26" y="59"/>
                    <a:pt x="26" y="58"/>
                  </a:cubicBezTo>
                  <a:cubicBezTo>
                    <a:pt x="26" y="57"/>
                    <a:pt x="27" y="56"/>
                    <a:pt x="28" y="56"/>
                  </a:cubicBezTo>
                  <a:close/>
                  <a:moveTo>
                    <a:pt x="26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7" y="45"/>
                    <a:pt x="27" y="46"/>
                  </a:cubicBezTo>
                  <a:cubicBezTo>
                    <a:pt x="27" y="47"/>
                    <a:pt x="26" y="48"/>
                    <a:pt x="26" y="48"/>
                  </a:cubicBezTo>
                  <a:cubicBezTo>
                    <a:pt x="25" y="48"/>
                    <a:pt x="24" y="47"/>
                    <a:pt x="24" y="46"/>
                  </a:cubicBezTo>
                  <a:cubicBezTo>
                    <a:pt x="24" y="45"/>
                    <a:pt x="25" y="45"/>
                    <a:pt x="26" y="45"/>
                  </a:cubicBezTo>
                  <a:close/>
                  <a:moveTo>
                    <a:pt x="26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8" y="62"/>
                    <a:pt x="29" y="64"/>
                    <a:pt x="29" y="65"/>
                  </a:cubicBezTo>
                  <a:cubicBezTo>
                    <a:pt x="29" y="67"/>
                    <a:pt x="28" y="68"/>
                    <a:pt x="26" y="68"/>
                  </a:cubicBezTo>
                  <a:cubicBezTo>
                    <a:pt x="24" y="68"/>
                    <a:pt x="23" y="67"/>
                    <a:pt x="23" y="65"/>
                  </a:cubicBezTo>
                  <a:cubicBezTo>
                    <a:pt x="23" y="64"/>
                    <a:pt x="24" y="62"/>
                    <a:pt x="26" y="62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4" y="51"/>
                    <a:pt x="25" y="52"/>
                    <a:pt x="25" y="54"/>
                  </a:cubicBezTo>
                  <a:cubicBezTo>
                    <a:pt x="25" y="56"/>
                    <a:pt x="24" y="57"/>
                    <a:pt x="22" y="57"/>
                  </a:cubicBezTo>
                  <a:cubicBezTo>
                    <a:pt x="21" y="57"/>
                    <a:pt x="19" y="56"/>
                    <a:pt x="19" y="54"/>
                  </a:cubicBezTo>
                  <a:cubicBezTo>
                    <a:pt x="19" y="52"/>
                    <a:pt x="21" y="51"/>
                    <a:pt x="22" y="51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1"/>
                    <a:pt x="29" y="31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2" y="64"/>
                    <a:pt x="32" y="63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1" y="61"/>
                    <a:pt x="42" y="62"/>
                    <a:pt x="42" y="63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4" y="54"/>
                    <a:pt x="34" y="53"/>
                  </a:cubicBezTo>
                  <a:cubicBezTo>
                    <a:pt x="34" y="52"/>
                    <a:pt x="35" y="52"/>
                    <a:pt x="36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0" y="52"/>
                    <a:pt x="40" y="52"/>
                    <a:pt x="40" y="53"/>
                  </a:cubicBezTo>
                  <a:cubicBezTo>
                    <a:pt x="40" y="54"/>
                    <a:pt x="40" y="55"/>
                    <a:pt x="39" y="55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4" y="36"/>
                    <a:pt x="34" y="35"/>
                  </a:cubicBezTo>
                  <a:cubicBezTo>
                    <a:pt x="34" y="34"/>
                    <a:pt x="35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0" y="36"/>
                    <a:pt x="40" y="36"/>
                    <a:pt x="39" y="36"/>
                  </a:cubicBezTo>
                  <a:cubicBezTo>
                    <a:pt x="36" y="36"/>
                    <a:pt x="36" y="36"/>
                    <a:pt x="36" y="36"/>
                  </a:cubicBezTo>
                  <a:close/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2" y="45"/>
                    <a:pt x="32" y="44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2"/>
                    <a:pt x="42" y="43"/>
                    <a:pt x="42" y="44"/>
                  </a:cubicBezTo>
                  <a:cubicBezTo>
                    <a:pt x="42" y="45"/>
                    <a:pt x="41" y="46"/>
                    <a:pt x="40" y="46"/>
                  </a:cubicBezTo>
                  <a:cubicBezTo>
                    <a:pt x="34" y="46"/>
                    <a:pt x="34" y="46"/>
                    <a:pt x="34" y="4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4"/>
                    <a:pt x="33" y="24"/>
                    <a:pt x="34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2" y="24"/>
                    <a:pt x="42" y="25"/>
                  </a:cubicBezTo>
                  <a:cubicBezTo>
                    <a:pt x="42" y="26"/>
                    <a:pt x="41" y="27"/>
                    <a:pt x="40" y="27"/>
                  </a:cubicBezTo>
                  <a:cubicBezTo>
                    <a:pt x="34" y="27"/>
                    <a:pt x="34" y="27"/>
                    <a:pt x="3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45167" y="2280709"/>
            <a:ext cx="658284" cy="658283"/>
            <a:chOff x="1158875" y="1709738"/>
            <a:chExt cx="493713" cy="493712"/>
          </a:xfrm>
        </p:grpSpPr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1158875" y="1709738"/>
              <a:ext cx="493713" cy="4937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1282700" y="1820863"/>
              <a:ext cx="246063" cy="246062"/>
            </a:xfrm>
            <a:custGeom>
              <a:avLst/>
              <a:gdLst>
                <a:gd name="T0" fmla="*/ 64 w 77"/>
                <a:gd name="T1" fmla="*/ 63 h 77"/>
                <a:gd name="T2" fmla="*/ 51 w 77"/>
                <a:gd name="T3" fmla="*/ 52 h 77"/>
                <a:gd name="T4" fmla="*/ 54 w 77"/>
                <a:gd name="T5" fmla="*/ 50 h 77"/>
                <a:gd name="T6" fmla="*/ 60 w 77"/>
                <a:gd name="T7" fmla="*/ 0 h 77"/>
                <a:gd name="T8" fmla="*/ 63 w 77"/>
                <a:gd name="T9" fmla="*/ 0 h 77"/>
                <a:gd name="T10" fmla="*/ 68 w 77"/>
                <a:gd name="T11" fmla="*/ 5 h 77"/>
                <a:gd name="T12" fmla="*/ 67 w 77"/>
                <a:gd name="T13" fmla="*/ 6 h 77"/>
                <a:gd name="T14" fmla="*/ 61 w 77"/>
                <a:gd name="T15" fmla="*/ 14 h 77"/>
                <a:gd name="T16" fmla="*/ 63 w 77"/>
                <a:gd name="T17" fmla="*/ 16 h 77"/>
                <a:gd name="T18" fmla="*/ 71 w 77"/>
                <a:gd name="T19" fmla="*/ 9 h 77"/>
                <a:gd name="T20" fmla="*/ 75 w 77"/>
                <a:gd name="T21" fmla="*/ 11 h 77"/>
                <a:gd name="T22" fmla="*/ 76 w 77"/>
                <a:gd name="T23" fmla="*/ 14 h 77"/>
                <a:gd name="T24" fmla="*/ 77 w 77"/>
                <a:gd name="T25" fmla="*/ 17 h 77"/>
                <a:gd name="T26" fmla="*/ 60 w 77"/>
                <a:gd name="T27" fmla="*/ 34 h 77"/>
                <a:gd name="T28" fmla="*/ 55 w 77"/>
                <a:gd name="T29" fmla="*/ 37 h 77"/>
                <a:gd name="T30" fmla="*/ 73 w 77"/>
                <a:gd name="T31" fmla="*/ 55 h 77"/>
                <a:gd name="T32" fmla="*/ 73 w 77"/>
                <a:gd name="T33" fmla="*/ 72 h 77"/>
                <a:gd name="T34" fmla="*/ 73 w 77"/>
                <a:gd name="T35" fmla="*/ 72 h 77"/>
                <a:gd name="T36" fmla="*/ 56 w 77"/>
                <a:gd name="T37" fmla="*/ 72 h 77"/>
                <a:gd name="T38" fmla="*/ 20 w 77"/>
                <a:gd name="T39" fmla="*/ 73 h 77"/>
                <a:gd name="T40" fmla="*/ 4 w 77"/>
                <a:gd name="T41" fmla="*/ 72 h 77"/>
                <a:gd name="T42" fmla="*/ 2 w 77"/>
                <a:gd name="T43" fmla="*/ 69 h 77"/>
                <a:gd name="T44" fmla="*/ 4 w 77"/>
                <a:gd name="T45" fmla="*/ 56 h 77"/>
                <a:gd name="T46" fmla="*/ 17 w 77"/>
                <a:gd name="T47" fmla="*/ 29 h 77"/>
                <a:gd name="T48" fmla="*/ 9 w 77"/>
                <a:gd name="T49" fmla="*/ 25 h 77"/>
                <a:gd name="T50" fmla="*/ 3 w 77"/>
                <a:gd name="T51" fmla="*/ 7 h 77"/>
                <a:gd name="T52" fmla="*/ 8 w 77"/>
                <a:gd name="T53" fmla="*/ 2 h 77"/>
                <a:gd name="T54" fmla="*/ 26 w 77"/>
                <a:gd name="T55" fmla="*/ 7 h 77"/>
                <a:gd name="T56" fmla="*/ 30 w 77"/>
                <a:gd name="T57" fmla="*/ 16 h 77"/>
                <a:gd name="T58" fmla="*/ 43 w 77"/>
                <a:gd name="T59" fmla="*/ 18 h 77"/>
                <a:gd name="T60" fmla="*/ 43 w 77"/>
                <a:gd name="T61" fmla="*/ 17 h 77"/>
                <a:gd name="T62" fmla="*/ 48 w 77"/>
                <a:gd name="T63" fmla="*/ 5 h 77"/>
                <a:gd name="T64" fmla="*/ 51 w 77"/>
                <a:gd name="T65" fmla="*/ 41 h 77"/>
                <a:gd name="T66" fmla="*/ 42 w 77"/>
                <a:gd name="T67" fmla="*/ 50 h 77"/>
                <a:gd name="T68" fmla="*/ 65 w 77"/>
                <a:gd name="T69" fmla="*/ 70 h 77"/>
                <a:gd name="T70" fmla="*/ 69 w 77"/>
                <a:gd name="T71" fmla="*/ 68 h 77"/>
                <a:gd name="T72" fmla="*/ 69 w 77"/>
                <a:gd name="T73" fmla="*/ 59 h 77"/>
                <a:gd name="T74" fmla="*/ 51 w 77"/>
                <a:gd name="T75" fmla="*/ 41 h 77"/>
                <a:gd name="T76" fmla="*/ 28 w 77"/>
                <a:gd name="T77" fmla="*/ 32 h 77"/>
                <a:gd name="T78" fmla="*/ 25 w 77"/>
                <a:gd name="T79" fmla="*/ 20 h 77"/>
                <a:gd name="T80" fmla="*/ 23 w 77"/>
                <a:gd name="T81" fmla="*/ 12 h 77"/>
                <a:gd name="T82" fmla="*/ 9 w 77"/>
                <a:gd name="T83" fmla="*/ 8 h 77"/>
                <a:gd name="T84" fmla="*/ 13 w 77"/>
                <a:gd name="T85" fmla="*/ 22 h 77"/>
                <a:gd name="T86" fmla="*/ 21 w 77"/>
                <a:gd name="T87" fmla="*/ 24 h 77"/>
                <a:gd name="T88" fmla="*/ 59 w 77"/>
                <a:gd name="T89" fmla="*/ 6 h 77"/>
                <a:gd name="T90" fmla="*/ 52 w 77"/>
                <a:gd name="T91" fmla="*/ 9 h 77"/>
                <a:gd name="T92" fmla="*/ 48 w 77"/>
                <a:gd name="T93" fmla="*/ 17 h 77"/>
                <a:gd name="T94" fmla="*/ 48 w 77"/>
                <a:gd name="T95" fmla="*/ 18 h 77"/>
                <a:gd name="T96" fmla="*/ 48 w 77"/>
                <a:gd name="T97" fmla="*/ 19 h 77"/>
                <a:gd name="T98" fmla="*/ 8 w 77"/>
                <a:gd name="T99" fmla="*/ 61 h 77"/>
                <a:gd name="T100" fmla="*/ 7 w 77"/>
                <a:gd name="T101" fmla="*/ 66 h 77"/>
                <a:gd name="T102" fmla="*/ 10 w 77"/>
                <a:gd name="T103" fmla="*/ 70 h 77"/>
                <a:gd name="T104" fmla="*/ 36 w 77"/>
                <a:gd name="T105" fmla="*/ 48 h 77"/>
                <a:gd name="T106" fmla="*/ 49 w 77"/>
                <a:gd name="T107" fmla="*/ 35 h 77"/>
                <a:gd name="T108" fmla="*/ 55 w 77"/>
                <a:gd name="T109" fmla="*/ 29 h 77"/>
                <a:gd name="T110" fmla="*/ 58 w 77"/>
                <a:gd name="T111" fmla="*/ 28 h 77"/>
                <a:gd name="T112" fmla="*/ 60 w 77"/>
                <a:gd name="T113" fmla="*/ 28 h 77"/>
                <a:gd name="T114" fmla="*/ 68 w 77"/>
                <a:gd name="T115" fmla="*/ 25 h 77"/>
                <a:gd name="T116" fmla="*/ 67 w 77"/>
                <a:gd name="T117" fmla="*/ 21 h 77"/>
                <a:gd name="T118" fmla="*/ 61 w 77"/>
                <a:gd name="T119" fmla="*/ 21 h 77"/>
                <a:gd name="T120" fmla="*/ 56 w 77"/>
                <a:gd name="T121" fmla="*/ 18 h 77"/>
                <a:gd name="T122" fmla="*/ 54 w 77"/>
                <a:gd name="T123" fmla="*/ 13 h 77"/>
                <a:gd name="T124" fmla="*/ 59 w 77"/>
                <a:gd name="T12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77">
                  <a:moveTo>
                    <a:pt x="64" y="60"/>
                  </a:moveTo>
                  <a:cubicBezTo>
                    <a:pt x="65" y="61"/>
                    <a:pt x="65" y="62"/>
                    <a:pt x="64" y="63"/>
                  </a:cubicBezTo>
                  <a:cubicBezTo>
                    <a:pt x="64" y="64"/>
                    <a:pt x="63" y="64"/>
                    <a:pt x="62" y="6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1"/>
                    <a:pt x="50" y="50"/>
                    <a:pt x="51" y="50"/>
                  </a:cubicBezTo>
                  <a:cubicBezTo>
                    <a:pt x="52" y="49"/>
                    <a:pt x="53" y="49"/>
                    <a:pt x="54" y="50"/>
                  </a:cubicBezTo>
                  <a:cubicBezTo>
                    <a:pt x="64" y="60"/>
                    <a:pt x="64" y="60"/>
                    <a:pt x="64" y="60"/>
                  </a:cubicBezTo>
                  <a:close/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64" y="0"/>
                    <a:pt x="65" y="1"/>
                    <a:pt x="66" y="1"/>
                  </a:cubicBezTo>
                  <a:cubicBezTo>
                    <a:pt x="68" y="2"/>
                    <a:pt x="68" y="4"/>
                    <a:pt x="68" y="5"/>
                  </a:cubicBezTo>
                  <a:cubicBezTo>
                    <a:pt x="68" y="5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5" y="8"/>
                    <a:pt x="63" y="10"/>
                    <a:pt x="61" y="13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6" y="14"/>
                    <a:pt x="68" y="12"/>
                    <a:pt x="71" y="9"/>
                  </a:cubicBezTo>
                  <a:cubicBezTo>
                    <a:pt x="72" y="8"/>
                    <a:pt x="74" y="8"/>
                    <a:pt x="75" y="9"/>
                  </a:cubicBezTo>
                  <a:cubicBezTo>
                    <a:pt x="75" y="10"/>
                    <a:pt x="75" y="10"/>
                    <a:pt x="75" y="11"/>
                  </a:cubicBezTo>
                  <a:cubicBezTo>
                    <a:pt x="76" y="12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7" y="17"/>
                  </a:cubicBezTo>
                  <a:cubicBezTo>
                    <a:pt x="77" y="22"/>
                    <a:pt x="75" y="26"/>
                    <a:pt x="72" y="29"/>
                  </a:cubicBezTo>
                  <a:cubicBezTo>
                    <a:pt x="69" y="32"/>
                    <a:pt x="64" y="34"/>
                    <a:pt x="60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6" y="58"/>
                    <a:pt x="77" y="61"/>
                    <a:pt x="77" y="64"/>
                  </a:cubicBezTo>
                  <a:cubicBezTo>
                    <a:pt x="77" y="67"/>
                    <a:pt x="76" y="70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1" y="74"/>
                    <a:pt x="68" y="76"/>
                    <a:pt x="65" y="76"/>
                  </a:cubicBezTo>
                  <a:cubicBezTo>
                    <a:pt x="62" y="76"/>
                    <a:pt x="58" y="74"/>
                    <a:pt x="56" y="7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6" y="76"/>
                    <a:pt x="12" y="77"/>
                    <a:pt x="8" y="75"/>
                  </a:cubicBezTo>
                  <a:cubicBezTo>
                    <a:pt x="7" y="74"/>
                    <a:pt x="5" y="74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1"/>
                    <a:pt x="2" y="70"/>
                    <a:pt x="2" y="69"/>
                  </a:cubicBezTo>
                  <a:cubicBezTo>
                    <a:pt x="0" y="65"/>
                    <a:pt x="0" y="60"/>
                    <a:pt x="4" y="5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9" y="26"/>
                    <a:pt x="9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3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8" y="8"/>
                    <a:pt x="28" y="9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2"/>
                    <a:pt x="44" y="8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1" y="2"/>
                    <a:pt x="55" y="0"/>
                    <a:pt x="60" y="0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9"/>
                    <a:pt x="63" y="70"/>
                    <a:pt x="65" y="70"/>
                  </a:cubicBezTo>
                  <a:cubicBezTo>
                    <a:pt x="66" y="70"/>
                    <a:pt x="68" y="69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0" y="67"/>
                    <a:pt x="71" y="65"/>
                    <a:pt x="71" y="64"/>
                  </a:cubicBezTo>
                  <a:cubicBezTo>
                    <a:pt x="71" y="62"/>
                    <a:pt x="70" y="61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6" y="6"/>
                    <a:pt x="54" y="7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11"/>
                    <a:pt x="48" y="14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8" y="20"/>
                    <a:pt x="48" y="2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6" y="62"/>
                    <a:pt x="6" y="65"/>
                    <a:pt x="7" y="66"/>
                  </a:cubicBezTo>
                  <a:cubicBezTo>
                    <a:pt x="7" y="67"/>
                    <a:pt x="8" y="68"/>
                    <a:pt x="8" y="68"/>
                  </a:cubicBezTo>
                  <a:cubicBezTo>
                    <a:pt x="9" y="69"/>
                    <a:pt x="10" y="69"/>
                    <a:pt x="10" y="70"/>
                  </a:cubicBezTo>
                  <a:cubicBezTo>
                    <a:pt x="12" y="70"/>
                    <a:pt x="14" y="70"/>
                    <a:pt x="16" y="6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8"/>
                    <a:pt x="57" y="28"/>
                    <a:pt x="58" y="28"/>
                  </a:cubicBezTo>
                  <a:cubicBezTo>
                    <a:pt x="58" y="28"/>
                    <a:pt x="58" y="28"/>
                    <a:pt x="59" y="28"/>
                  </a:cubicBezTo>
                  <a:cubicBezTo>
                    <a:pt x="59" y="28"/>
                    <a:pt x="59" y="28"/>
                    <a:pt x="60" y="28"/>
                  </a:cubicBezTo>
                  <a:cubicBezTo>
                    <a:pt x="63" y="28"/>
                    <a:pt x="66" y="27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9" y="23"/>
                    <a:pt x="71" y="20"/>
                    <a:pt x="71" y="17"/>
                  </a:cubicBezTo>
                  <a:cubicBezTo>
                    <a:pt x="70" y="19"/>
                    <a:pt x="68" y="20"/>
                    <a:pt x="67" y="21"/>
                  </a:cubicBezTo>
                  <a:cubicBezTo>
                    <a:pt x="66" y="22"/>
                    <a:pt x="65" y="22"/>
                    <a:pt x="64" y="22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7" y="20"/>
                    <a:pt x="56" y="20"/>
                    <a:pt x="56" y="18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2"/>
                    <a:pt x="54" y="10"/>
                    <a:pt x="55" y="10"/>
                  </a:cubicBezTo>
                  <a:cubicBezTo>
                    <a:pt x="57" y="8"/>
                    <a:pt x="58" y="7"/>
                    <a:pt x="5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764867" y="2280709"/>
            <a:ext cx="656167" cy="658283"/>
            <a:chOff x="5073650" y="1709738"/>
            <a:chExt cx="492125" cy="493712"/>
          </a:xfrm>
        </p:grpSpPr>
        <p:sp>
          <p:nvSpPr>
            <p:cNvPr id="46" name="Oval 13"/>
            <p:cNvSpPr>
              <a:spLocks noChangeArrowheads="1"/>
            </p:cNvSpPr>
            <p:nvPr/>
          </p:nvSpPr>
          <p:spPr bwMode="auto">
            <a:xfrm>
              <a:off x="5073650" y="1709738"/>
              <a:ext cx="492125" cy="49371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17"/>
            <p:cNvSpPr>
              <a:spLocks noEditPoints="1"/>
            </p:cNvSpPr>
            <p:nvPr/>
          </p:nvSpPr>
          <p:spPr bwMode="auto">
            <a:xfrm>
              <a:off x="5200650" y="1820863"/>
              <a:ext cx="238125" cy="246062"/>
            </a:xfrm>
            <a:custGeom>
              <a:avLst/>
              <a:gdLst>
                <a:gd name="T0" fmla="*/ 38 w 75"/>
                <a:gd name="T1" fmla="*/ 20 h 77"/>
                <a:gd name="T2" fmla="*/ 55 w 75"/>
                <a:gd name="T3" fmla="*/ 38 h 77"/>
                <a:gd name="T4" fmla="*/ 60 w 75"/>
                <a:gd name="T5" fmla="*/ 34 h 77"/>
                <a:gd name="T6" fmla="*/ 42 w 75"/>
                <a:gd name="T7" fmla="*/ 16 h 77"/>
                <a:gd name="T8" fmla="*/ 38 w 75"/>
                <a:gd name="T9" fmla="*/ 20 h 77"/>
                <a:gd name="T10" fmla="*/ 53 w 75"/>
                <a:gd name="T11" fmla="*/ 40 h 77"/>
                <a:gd name="T12" fmla="*/ 53 w 75"/>
                <a:gd name="T13" fmla="*/ 40 h 77"/>
                <a:gd name="T14" fmla="*/ 35 w 75"/>
                <a:gd name="T15" fmla="*/ 23 h 77"/>
                <a:gd name="T16" fmla="*/ 13 w 75"/>
                <a:gd name="T17" fmla="*/ 45 h 77"/>
                <a:gd name="T18" fmla="*/ 30 w 75"/>
                <a:gd name="T19" fmla="*/ 63 h 77"/>
                <a:gd name="T20" fmla="*/ 53 w 75"/>
                <a:gd name="T21" fmla="*/ 40 h 77"/>
                <a:gd name="T22" fmla="*/ 45 w 75"/>
                <a:gd name="T23" fmla="*/ 5 h 77"/>
                <a:gd name="T24" fmla="*/ 45 w 75"/>
                <a:gd name="T25" fmla="*/ 5 h 77"/>
                <a:gd name="T26" fmla="*/ 57 w 75"/>
                <a:gd name="T27" fmla="*/ 1 h 77"/>
                <a:gd name="T28" fmla="*/ 75 w 75"/>
                <a:gd name="T29" fmla="*/ 19 h 77"/>
                <a:gd name="T30" fmla="*/ 70 w 75"/>
                <a:gd name="T31" fmla="*/ 32 h 77"/>
                <a:gd name="T32" fmla="*/ 33 w 75"/>
                <a:gd name="T33" fmla="*/ 68 h 77"/>
                <a:gd name="T34" fmla="*/ 23 w 75"/>
                <a:gd name="T35" fmla="*/ 73 h 77"/>
                <a:gd name="T36" fmla="*/ 14 w 75"/>
                <a:gd name="T37" fmla="*/ 72 h 77"/>
                <a:gd name="T38" fmla="*/ 13 w 75"/>
                <a:gd name="T39" fmla="*/ 73 h 77"/>
                <a:gd name="T40" fmla="*/ 13 w 75"/>
                <a:gd name="T41" fmla="*/ 73 h 77"/>
                <a:gd name="T42" fmla="*/ 13 w 75"/>
                <a:gd name="T43" fmla="*/ 73 h 77"/>
                <a:gd name="T44" fmla="*/ 1 w 75"/>
                <a:gd name="T45" fmla="*/ 71 h 77"/>
                <a:gd name="T46" fmla="*/ 3 w 75"/>
                <a:gd name="T47" fmla="*/ 63 h 77"/>
                <a:gd name="T48" fmla="*/ 4 w 75"/>
                <a:gd name="T49" fmla="*/ 62 h 77"/>
                <a:gd name="T50" fmla="*/ 3 w 75"/>
                <a:gd name="T51" fmla="*/ 53 h 77"/>
                <a:gd name="T52" fmla="*/ 8 w 75"/>
                <a:gd name="T53" fmla="*/ 42 h 77"/>
                <a:gd name="T54" fmla="*/ 43 w 75"/>
                <a:gd name="T55" fmla="*/ 7 h 77"/>
                <a:gd name="T56" fmla="*/ 40 w 75"/>
                <a:gd name="T57" fmla="*/ 5 h 77"/>
                <a:gd name="T58" fmla="*/ 21 w 75"/>
                <a:gd name="T59" fmla="*/ 25 h 77"/>
                <a:gd name="T60" fmla="*/ 18 w 75"/>
                <a:gd name="T61" fmla="*/ 25 h 77"/>
                <a:gd name="T62" fmla="*/ 18 w 75"/>
                <a:gd name="T63" fmla="*/ 22 h 77"/>
                <a:gd name="T64" fmla="*/ 39 w 75"/>
                <a:gd name="T65" fmla="*/ 1 h 77"/>
                <a:gd name="T66" fmla="*/ 41 w 75"/>
                <a:gd name="T67" fmla="*/ 1 h 77"/>
                <a:gd name="T68" fmla="*/ 45 w 75"/>
                <a:gd name="T69" fmla="*/ 5 h 77"/>
                <a:gd name="T70" fmla="*/ 57 w 75"/>
                <a:gd name="T71" fmla="*/ 7 h 77"/>
                <a:gd name="T72" fmla="*/ 57 w 75"/>
                <a:gd name="T73" fmla="*/ 7 h 77"/>
                <a:gd name="T74" fmla="*/ 48 w 75"/>
                <a:gd name="T75" fmla="*/ 10 h 77"/>
                <a:gd name="T76" fmla="*/ 48 w 75"/>
                <a:gd name="T77" fmla="*/ 10 h 77"/>
                <a:gd name="T78" fmla="*/ 45 w 75"/>
                <a:gd name="T79" fmla="*/ 14 h 77"/>
                <a:gd name="T80" fmla="*/ 62 w 75"/>
                <a:gd name="T81" fmla="*/ 31 h 77"/>
                <a:gd name="T82" fmla="*/ 66 w 75"/>
                <a:gd name="T83" fmla="*/ 28 h 77"/>
                <a:gd name="T84" fmla="*/ 69 w 75"/>
                <a:gd name="T85" fmla="*/ 19 h 77"/>
                <a:gd name="T86" fmla="*/ 57 w 75"/>
                <a:gd name="T87" fmla="*/ 7 h 77"/>
                <a:gd name="T88" fmla="*/ 11 w 75"/>
                <a:gd name="T89" fmla="*/ 48 h 77"/>
                <a:gd name="T90" fmla="*/ 11 w 75"/>
                <a:gd name="T91" fmla="*/ 48 h 77"/>
                <a:gd name="T92" fmla="*/ 8 w 75"/>
                <a:gd name="T93" fmla="*/ 54 h 77"/>
                <a:gd name="T94" fmla="*/ 10 w 75"/>
                <a:gd name="T95" fmla="*/ 61 h 77"/>
                <a:gd name="T96" fmla="*/ 9 w 75"/>
                <a:gd name="T97" fmla="*/ 65 h 77"/>
                <a:gd name="T98" fmla="*/ 7 w 75"/>
                <a:gd name="T99" fmla="*/ 67 h 77"/>
                <a:gd name="T100" fmla="*/ 7 w 75"/>
                <a:gd name="T101" fmla="*/ 67 h 77"/>
                <a:gd name="T102" fmla="*/ 9 w 75"/>
                <a:gd name="T103" fmla="*/ 69 h 77"/>
                <a:gd name="T104" fmla="*/ 11 w 75"/>
                <a:gd name="T105" fmla="*/ 67 h 77"/>
                <a:gd name="T106" fmla="*/ 15 w 75"/>
                <a:gd name="T107" fmla="*/ 66 h 77"/>
                <a:gd name="T108" fmla="*/ 22 w 75"/>
                <a:gd name="T109" fmla="*/ 67 h 77"/>
                <a:gd name="T110" fmla="*/ 28 w 75"/>
                <a:gd name="T111" fmla="*/ 65 h 77"/>
                <a:gd name="T112" fmla="*/ 11 w 75"/>
                <a:gd name="T11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77">
                  <a:moveTo>
                    <a:pt x="38" y="20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53" y="40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53" y="40"/>
                    <a:pt x="53" y="40"/>
                    <a:pt x="53" y="40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9" y="2"/>
                    <a:pt x="53" y="1"/>
                    <a:pt x="57" y="1"/>
                  </a:cubicBezTo>
                  <a:cubicBezTo>
                    <a:pt x="67" y="1"/>
                    <a:pt x="75" y="9"/>
                    <a:pt x="75" y="19"/>
                  </a:cubicBezTo>
                  <a:cubicBezTo>
                    <a:pt x="75" y="24"/>
                    <a:pt x="73" y="28"/>
                    <a:pt x="70" y="32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71"/>
                    <a:pt x="27" y="73"/>
                    <a:pt x="23" y="73"/>
                  </a:cubicBezTo>
                  <a:cubicBezTo>
                    <a:pt x="20" y="74"/>
                    <a:pt x="17" y="73"/>
                    <a:pt x="14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9" y="77"/>
                    <a:pt x="3" y="75"/>
                    <a:pt x="1" y="71"/>
                  </a:cubicBezTo>
                  <a:cubicBezTo>
                    <a:pt x="0" y="68"/>
                    <a:pt x="0" y="65"/>
                    <a:pt x="3" y="63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2" y="59"/>
                    <a:pt x="2" y="56"/>
                    <a:pt x="3" y="53"/>
                  </a:cubicBezTo>
                  <a:cubicBezTo>
                    <a:pt x="3" y="49"/>
                    <a:pt x="5" y="45"/>
                    <a:pt x="8" y="42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5"/>
                    <a:pt x="18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57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4" y="7"/>
                    <a:pt x="51" y="8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5"/>
                    <a:pt x="69" y="22"/>
                    <a:pt x="69" y="19"/>
                  </a:cubicBezTo>
                  <a:cubicBezTo>
                    <a:pt x="69" y="12"/>
                    <a:pt x="64" y="7"/>
                    <a:pt x="57" y="7"/>
                  </a:cubicBezTo>
                  <a:close/>
                  <a:moveTo>
                    <a:pt x="11" y="48"/>
                  </a:moveTo>
                  <a:cubicBezTo>
                    <a:pt x="11" y="48"/>
                    <a:pt x="11" y="48"/>
                    <a:pt x="11" y="48"/>
                  </a:cubicBezTo>
                  <a:cubicBezTo>
                    <a:pt x="9" y="50"/>
                    <a:pt x="9" y="52"/>
                    <a:pt x="8" y="54"/>
                  </a:cubicBezTo>
                  <a:cubicBezTo>
                    <a:pt x="8" y="56"/>
                    <a:pt x="8" y="59"/>
                    <a:pt x="10" y="61"/>
                  </a:cubicBezTo>
                  <a:cubicBezTo>
                    <a:pt x="10" y="62"/>
                    <a:pt x="10" y="64"/>
                    <a:pt x="9" y="65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7" y="70"/>
                    <a:pt x="9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6"/>
                    <a:pt x="13" y="65"/>
                    <a:pt x="15" y="66"/>
                  </a:cubicBezTo>
                  <a:cubicBezTo>
                    <a:pt x="17" y="67"/>
                    <a:pt x="20" y="68"/>
                    <a:pt x="22" y="67"/>
                  </a:cubicBezTo>
                  <a:cubicBezTo>
                    <a:pt x="24" y="67"/>
                    <a:pt x="26" y="66"/>
                    <a:pt x="28" y="65"/>
                  </a:cubicBezTo>
                  <a:cubicBezTo>
                    <a:pt x="11" y="48"/>
                    <a:pt x="11" y="48"/>
                    <a:pt x="1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1424518" y="3140076"/>
            <a:ext cx="952500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627285" y="3140076"/>
            <a:ext cx="952500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3983567" y="4217459"/>
            <a:ext cx="952500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3275330" y="1931670"/>
            <a:ext cx="2381250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三维、图形及特效特性（3D, Graphics Effects）</a:t>
            </a: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基于SVG、Canvas、WebGL及CSS3的3D功能，用户会惊叹于在浏览器中，所呈现的惊人视觉效果。</a:t>
            </a:r>
            <a:endParaRPr lang="zh-CN" altLang="en-US" sz="1400" dirty="0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882015" y="4481195"/>
            <a:ext cx="2279015" cy="13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网页多媒体特性(Multimedia)</a:t>
            </a: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支持网页端的Audio、Video等多媒体功能， 与网站自带的APPS，摄像头，影音功能相得益彰。</a:t>
            </a:r>
            <a:endParaRPr lang="zh-CN" altLang="en-US" sz="1400" dirty="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764530" y="4481195"/>
            <a:ext cx="2617470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性能与集成特性（Performance Integration）</a:t>
            </a: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endParaRPr lang="zh-CN" altLang="en-US" sz="1400" dirty="0"/>
          </a:p>
          <a:p>
            <a:pPr algn="ctr" fontAlgn="auto">
              <a:lnSpc>
                <a:spcPts val="1800"/>
              </a:lnSpc>
            </a:pPr>
            <a:r>
              <a:rPr lang="zh-CN" altLang="en-US" sz="1400" dirty="0"/>
              <a:t>没有用户会永远等待网页的Loading——HTML5会通过XMLHttpRequest2等技术，解决以前的跨域等问题。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51109" y="254328"/>
            <a:ext cx="6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03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410335" y="254635"/>
            <a:ext cx="2795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H5 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7" name="等腰三角形 1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9021233" y="3709459"/>
            <a:ext cx="237067" cy="237067"/>
          </a:xfrm>
          <a:prstGeom prst="ellipse">
            <a:avLst/>
          </a:prstGeom>
          <a:solidFill>
            <a:srgbClr val="8497B0"/>
          </a:solidFill>
          <a:ln w="12700">
            <a:solidFill>
              <a:schemeClr val="bg1"/>
            </a:solidFill>
            <a:round/>
          </a:ln>
        </p:spPr>
        <p:txBody>
          <a:bodyPr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9623850" y="4512311"/>
            <a:ext cx="952500" cy="2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022080" y="1854835"/>
            <a:ext cx="213106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ts val="1800"/>
              </a:lnSpc>
              <a:buNone/>
            </a:pPr>
            <a:r>
              <a:rPr lang="zh-CN" altLang="en-US" sz="1400" b="0" dirty="0"/>
              <a:t>CSS3特性(CSS3)</a:t>
            </a:r>
            <a:endParaRPr lang="zh-CN" altLang="en-US" sz="1400" b="0" dirty="0"/>
          </a:p>
          <a:p>
            <a:pPr algn="ctr">
              <a:lnSpc>
                <a:spcPts val="1800"/>
              </a:lnSpc>
              <a:buNone/>
            </a:pPr>
            <a:endParaRPr lang="zh-CN" altLang="en-US" sz="1400" b="0" dirty="0"/>
          </a:p>
          <a:p>
            <a:pPr algn="ctr">
              <a:lnSpc>
                <a:spcPts val="1800"/>
              </a:lnSpc>
              <a:buNone/>
            </a:pPr>
            <a:r>
              <a:rPr lang="zh-CN" altLang="en-US" sz="1400" b="0" dirty="0"/>
              <a:t>在不牺牲性能和语义结构的前提下，CSS3中提供了更多的风格和更强的效果。</a:t>
            </a:r>
            <a:endParaRPr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0513060" y="3628390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H5</a:t>
            </a:r>
            <a:r>
              <a:rPr lang="zh-CN" altLang="en-US" sz="2000"/>
              <a:t>的特点</a:t>
            </a:r>
            <a:endParaRPr lang="zh-CN" altLang="en-US" sz="2000"/>
          </a:p>
        </p:txBody>
      </p:sp>
      <p:pic>
        <p:nvPicPr>
          <p:cNvPr id="22" name="图片 2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48" grpId="0"/>
      <p:bldP spid="49" grpId="0"/>
      <p:bldP spid="50" grpId="0"/>
      <p:bldP spid="51" grpId="0"/>
      <p:bldP spid="52" grpId="0"/>
      <p:bldP spid="53" grpId="0"/>
      <p:bldP spid="19" grpId="0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18771"/>
            <a:ext cx="12192000" cy="40204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content"/>
          <p:cNvSpPr txBox="1"/>
          <p:nvPr/>
        </p:nvSpPr>
        <p:spPr>
          <a:xfrm>
            <a:off x="-138" y="2903290"/>
            <a:ext cx="27286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zh-CN" altLang="en-US" sz="4400" dirty="0"/>
              <a:t>目  录</a:t>
            </a:r>
            <a:endParaRPr lang="zh-CN" altLang="en-US" sz="44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047365" y="2504267"/>
            <a:ext cx="0" cy="1607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327017" y="2256658"/>
            <a:ext cx="486807" cy="646331"/>
            <a:chOff x="3207002" y="2256658"/>
            <a:chExt cx="486807" cy="646331"/>
          </a:xfrm>
          <a:solidFill>
            <a:schemeClr val="accent5"/>
          </a:solidFill>
        </p:grpSpPr>
        <p:sp>
          <p:nvSpPr>
            <p:cNvPr id="8" name="矩形 7"/>
            <p:cNvSpPr/>
            <p:nvPr/>
          </p:nvSpPr>
          <p:spPr>
            <a:xfrm>
              <a:off x="3225809" y="2349618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07002" y="2256658"/>
              <a:ext cx="47897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089814" y="2288072"/>
            <a:ext cx="42526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认知</a:t>
            </a:r>
            <a:endParaRPr lang="zh-CN" altLang="en-US"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32233" y="2256657"/>
            <a:ext cx="668791" cy="646331"/>
            <a:chOff x="7312218" y="2256657"/>
            <a:chExt cx="668791" cy="646331"/>
          </a:xfrm>
        </p:grpSpPr>
        <p:sp>
          <p:nvSpPr>
            <p:cNvPr id="12" name="矩形 11"/>
            <p:cNvSpPr/>
            <p:nvPr/>
          </p:nvSpPr>
          <p:spPr>
            <a:xfrm>
              <a:off x="7359287" y="2349618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12218" y="2256657"/>
              <a:ext cx="668791" cy="6463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164308" y="2272728"/>
            <a:ext cx="42526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96006" y="3700229"/>
            <a:ext cx="657601" cy="646331"/>
            <a:chOff x="3175991" y="3700229"/>
            <a:chExt cx="657601" cy="646331"/>
          </a:xfrm>
        </p:grpSpPr>
        <p:sp>
          <p:nvSpPr>
            <p:cNvPr id="16" name="矩形 15"/>
            <p:cNvSpPr/>
            <p:nvPr/>
          </p:nvSpPr>
          <p:spPr>
            <a:xfrm>
              <a:off x="3225809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75991" y="3700229"/>
              <a:ext cx="657601" cy="6463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089618" y="3743390"/>
            <a:ext cx="42526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认知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32234" y="3680564"/>
            <a:ext cx="668790" cy="646331"/>
            <a:chOff x="7312219" y="3680564"/>
            <a:chExt cx="668790" cy="646331"/>
          </a:xfrm>
        </p:grpSpPr>
        <p:sp>
          <p:nvSpPr>
            <p:cNvPr id="20" name="矩形 19"/>
            <p:cNvSpPr/>
            <p:nvPr/>
          </p:nvSpPr>
          <p:spPr>
            <a:xfrm>
              <a:off x="7359287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312219" y="3680564"/>
              <a:ext cx="668790" cy="6463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164308" y="3735771"/>
            <a:ext cx="42526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0" grpId="0"/>
      <p:bldP spid="14" grpId="0"/>
      <p:bldP spid="18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 rot="16200000">
            <a:off x="1024615" y="2297578"/>
            <a:ext cx="1620012" cy="900007"/>
            <a:chOff x="2126" y="3556"/>
            <a:chExt cx="4310" cy="2468"/>
          </a:xfrm>
        </p:grpSpPr>
        <p:sp>
          <p:nvSpPr>
            <p:cNvPr id="8" name="矩形 7"/>
            <p:cNvSpPr/>
            <p:nvPr/>
          </p:nvSpPr>
          <p:spPr>
            <a:xfrm>
              <a:off x="2640" y="4108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126" y="3556"/>
              <a:ext cx="4310" cy="2469"/>
              <a:chOff x="1349828" y="2257877"/>
              <a:chExt cx="2736850" cy="1567544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1349828" y="2257877"/>
                <a:ext cx="2467428" cy="1567544"/>
              </a:xfrm>
              <a:custGeom>
                <a:avLst/>
                <a:gdLst>
                  <a:gd name="connsiteX0" fmla="*/ 222558 w 2467428"/>
                  <a:gd name="connsiteY0" fmla="*/ 145144 h 1567544"/>
                  <a:gd name="connsiteX1" fmla="*/ 126866 w 2467428"/>
                  <a:gd name="connsiteY1" fmla="*/ 240836 h 1567544"/>
                  <a:gd name="connsiteX2" fmla="*/ 126866 w 2467428"/>
                  <a:gd name="connsiteY2" fmla="*/ 1326708 h 1567544"/>
                  <a:gd name="connsiteX3" fmla="*/ 222558 w 2467428"/>
                  <a:gd name="connsiteY3" fmla="*/ 1422400 h 1567544"/>
                  <a:gd name="connsiteX4" fmla="*/ 2226591 w 2467428"/>
                  <a:gd name="connsiteY4" fmla="*/ 1422400 h 1567544"/>
                  <a:gd name="connsiteX5" fmla="*/ 2322283 w 2467428"/>
                  <a:gd name="connsiteY5" fmla="*/ 1326708 h 1567544"/>
                  <a:gd name="connsiteX6" fmla="*/ 2322283 w 2467428"/>
                  <a:gd name="connsiteY6" fmla="*/ 240836 h 1567544"/>
                  <a:gd name="connsiteX7" fmla="*/ 2226591 w 2467428"/>
                  <a:gd name="connsiteY7" fmla="*/ 145144 h 1567544"/>
                  <a:gd name="connsiteX8" fmla="*/ 188685 w 2467428"/>
                  <a:gd name="connsiteY8" fmla="*/ 0 h 1567544"/>
                  <a:gd name="connsiteX9" fmla="*/ 2278743 w 2467428"/>
                  <a:gd name="connsiteY9" fmla="*/ 0 h 1567544"/>
                  <a:gd name="connsiteX10" fmla="*/ 2467428 w 2467428"/>
                  <a:gd name="connsiteY10" fmla="*/ 188685 h 1567544"/>
                  <a:gd name="connsiteX11" fmla="*/ 2467428 w 2467428"/>
                  <a:gd name="connsiteY11" fmla="*/ 1378859 h 1567544"/>
                  <a:gd name="connsiteX12" fmla="*/ 2278743 w 2467428"/>
                  <a:gd name="connsiteY12" fmla="*/ 1567544 h 1567544"/>
                  <a:gd name="connsiteX13" fmla="*/ 188685 w 2467428"/>
                  <a:gd name="connsiteY13" fmla="*/ 1567544 h 1567544"/>
                  <a:gd name="connsiteX14" fmla="*/ 0 w 2467428"/>
                  <a:gd name="connsiteY14" fmla="*/ 1378859 h 1567544"/>
                  <a:gd name="connsiteX15" fmla="*/ 0 w 2467428"/>
                  <a:gd name="connsiteY15" fmla="*/ 188685 h 1567544"/>
                  <a:gd name="connsiteX16" fmla="*/ 188685 w 2467428"/>
                  <a:gd name="connsiteY16" fmla="*/ 0 h 156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7428" h="1567544">
                    <a:moveTo>
                      <a:pt x="222558" y="145144"/>
                    </a:moveTo>
                    <a:cubicBezTo>
                      <a:pt x="169709" y="145144"/>
                      <a:pt x="126866" y="187987"/>
                      <a:pt x="126866" y="240836"/>
                    </a:cubicBezTo>
                    <a:lnTo>
                      <a:pt x="126866" y="1326708"/>
                    </a:lnTo>
                    <a:cubicBezTo>
                      <a:pt x="126866" y="1379557"/>
                      <a:pt x="169709" y="1422400"/>
                      <a:pt x="222558" y="1422400"/>
                    </a:cubicBezTo>
                    <a:lnTo>
                      <a:pt x="2226591" y="1422400"/>
                    </a:lnTo>
                    <a:cubicBezTo>
                      <a:pt x="2279440" y="1422400"/>
                      <a:pt x="2322283" y="1379557"/>
                      <a:pt x="2322283" y="1326708"/>
                    </a:cubicBezTo>
                    <a:lnTo>
                      <a:pt x="2322283" y="240836"/>
                    </a:lnTo>
                    <a:cubicBezTo>
                      <a:pt x="2322283" y="187987"/>
                      <a:pt x="2279440" y="145144"/>
                      <a:pt x="2226591" y="145144"/>
                    </a:cubicBezTo>
                    <a:close/>
                    <a:moveTo>
                      <a:pt x="188685" y="0"/>
                    </a:moveTo>
                    <a:lnTo>
                      <a:pt x="2278743" y="0"/>
                    </a:lnTo>
                    <a:cubicBezTo>
                      <a:pt x="2382951" y="0"/>
                      <a:pt x="2467428" y="84477"/>
                      <a:pt x="2467428" y="188685"/>
                    </a:cubicBezTo>
                    <a:lnTo>
                      <a:pt x="2467428" y="1378859"/>
                    </a:lnTo>
                    <a:cubicBezTo>
                      <a:pt x="2467428" y="1483067"/>
                      <a:pt x="2382951" y="1567544"/>
                      <a:pt x="2278743" y="1567544"/>
                    </a:cubicBezTo>
                    <a:lnTo>
                      <a:pt x="188685" y="1567544"/>
                    </a:lnTo>
                    <a:cubicBezTo>
                      <a:pt x="84477" y="1567544"/>
                      <a:pt x="0" y="1483067"/>
                      <a:pt x="0" y="1378859"/>
                    </a:cubicBezTo>
                    <a:lnTo>
                      <a:pt x="0" y="188685"/>
                    </a:lnTo>
                    <a:cubicBezTo>
                      <a:pt x="0" y="84477"/>
                      <a:pt x="84477" y="0"/>
                      <a:pt x="188685" y="0"/>
                    </a:cubicBezTo>
                    <a:close/>
                  </a:path>
                </a:pathLst>
              </a:cu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3781878" y="2736848"/>
                <a:ext cx="304800" cy="654051"/>
              </a:xfrm>
              <a:prstGeom prst="roundRect">
                <a:avLst>
                  <a:gd name="adj" fmla="val 16667"/>
                </a:avLst>
              </a:pr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 rot="16200000">
            <a:off x="3134085" y="2277893"/>
            <a:ext cx="1620012" cy="900007"/>
            <a:chOff x="7284" y="3556"/>
            <a:chExt cx="4340" cy="2468"/>
          </a:xfrm>
        </p:grpSpPr>
        <p:sp>
          <p:nvSpPr>
            <p:cNvPr id="13" name="矩形 12"/>
            <p:cNvSpPr/>
            <p:nvPr/>
          </p:nvSpPr>
          <p:spPr>
            <a:xfrm>
              <a:off x="7798" y="4105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284" y="3556"/>
              <a:ext cx="4340" cy="2469"/>
              <a:chOff x="4625110" y="2257877"/>
              <a:chExt cx="2755900" cy="1567544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4625110" y="2257877"/>
                <a:ext cx="2467428" cy="1567544"/>
              </a:xfrm>
              <a:custGeom>
                <a:avLst/>
                <a:gdLst>
                  <a:gd name="connsiteX0" fmla="*/ 222558 w 2467428"/>
                  <a:gd name="connsiteY0" fmla="*/ 145144 h 1567544"/>
                  <a:gd name="connsiteX1" fmla="*/ 126866 w 2467428"/>
                  <a:gd name="connsiteY1" fmla="*/ 240836 h 1567544"/>
                  <a:gd name="connsiteX2" fmla="*/ 126866 w 2467428"/>
                  <a:gd name="connsiteY2" fmla="*/ 1326708 h 1567544"/>
                  <a:gd name="connsiteX3" fmla="*/ 222558 w 2467428"/>
                  <a:gd name="connsiteY3" fmla="*/ 1422400 h 1567544"/>
                  <a:gd name="connsiteX4" fmla="*/ 2226591 w 2467428"/>
                  <a:gd name="connsiteY4" fmla="*/ 1422400 h 1567544"/>
                  <a:gd name="connsiteX5" fmla="*/ 2322283 w 2467428"/>
                  <a:gd name="connsiteY5" fmla="*/ 1326708 h 1567544"/>
                  <a:gd name="connsiteX6" fmla="*/ 2322283 w 2467428"/>
                  <a:gd name="connsiteY6" fmla="*/ 240836 h 1567544"/>
                  <a:gd name="connsiteX7" fmla="*/ 2226591 w 2467428"/>
                  <a:gd name="connsiteY7" fmla="*/ 145144 h 1567544"/>
                  <a:gd name="connsiteX8" fmla="*/ 188685 w 2467428"/>
                  <a:gd name="connsiteY8" fmla="*/ 0 h 1567544"/>
                  <a:gd name="connsiteX9" fmla="*/ 2278743 w 2467428"/>
                  <a:gd name="connsiteY9" fmla="*/ 0 h 1567544"/>
                  <a:gd name="connsiteX10" fmla="*/ 2467428 w 2467428"/>
                  <a:gd name="connsiteY10" fmla="*/ 188685 h 1567544"/>
                  <a:gd name="connsiteX11" fmla="*/ 2467428 w 2467428"/>
                  <a:gd name="connsiteY11" fmla="*/ 1378859 h 1567544"/>
                  <a:gd name="connsiteX12" fmla="*/ 2278743 w 2467428"/>
                  <a:gd name="connsiteY12" fmla="*/ 1567544 h 1567544"/>
                  <a:gd name="connsiteX13" fmla="*/ 188685 w 2467428"/>
                  <a:gd name="connsiteY13" fmla="*/ 1567544 h 1567544"/>
                  <a:gd name="connsiteX14" fmla="*/ 0 w 2467428"/>
                  <a:gd name="connsiteY14" fmla="*/ 1378859 h 1567544"/>
                  <a:gd name="connsiteX15" fmla="*/ 0 w 2467428"/>
                  <a:gd name="connsiteY15" fmla="*/ 188685 h 1567544"/>
                  <a:gd name="connsiteX16" fmla="*/ 188685 w 2467428"/>
                  <a:gd name="connsiteY16" fmla="*/ 0 h 156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7428" h="1567544">
                    <a:moveTo>
                      <a:pt x="222558" y="145144"/>
                    </a:moveTo>
                    <a:cubicBezTo>
                      <a:pt x="169709" y="145144"/>
                      <a:pt x="126866" y="187987"/>
                      <a:pt x="126866" y="240836"/>
                    </a:cubicBezTo>
                    <a:lnTo>
                      <a:pt x="126866" y="1326708"/>
                    </a:lnTo>
                    <a:cubicBezTo>
                      <a:pt x="126866" y="1379557"/>
                      <a:pt x="169709" y="1422400"/>
                      <a:pt x="222558" y="1422400"/>
                    </a:cubicBezTo>
                    <a:lnTo>
                      <a:pt x="2226591" y="1422400"/>
                    </a:lnTo>
                    <a:cubicBezTo>
                      <a:pt x="2279440" y="1422400"/>
                      <a:pt x="2322283" y="1379557"/>
                      <a:pt x="2322283" y="1326708"/>
                    </a:cubicBezTo>
                    <a:lnTo>
                      <a:pt x="2322283" y="240836"/>
                    </a:lnTo>
                    <a:cubicBezTo>
                      <a:pt x="2322283" y="187987"/>
                      <a:pt x="2279440" y="145144"/>
                      <a:pt x="2226591" y="145144"/>
                    </a:cubicBezTo>
                    <a:close/>
                    <a:moveTo>
                      <a:pt x="188685" y="0"/>
                    </a:moveTo>
                    <a:lnTo>
                      <a:pt x="2278743" y="0"/>
                    </a:lnTo>
                    <a:cubicBezTo>
                      <a:pt x="2382951" y="0"/>
                      <a:pt x="2467428" y="84477"/>
                      <a:pt x="2467428" y="188685"/>
                    </a:cubicBezTo>
                    <a:lnTo>
                      <a:pt x="2467428" y="1378859"/>
                    </a:lnTo>
                    <a:cubicBezTo>
                      <a:pt x="2467428" y="1483067"/>
                      <a:pt x="2382951" y="1567544"/>
                      <a:pt x="2278743" y="1567544"/>
                    </a:cubicBezTo>
                    <a:lnTo>
                      <a:pt x="188685" y="1567544"/>
                    </a:lnTo>
                    <a:cubicBezTo>
                      <a:pt x="84477" y="1567544"/>
                      <a:pt x="0" y="1483067"/>
                      <a:pt x="0" y="1378859"/>
                    </a:cubicBezTo>
                    <a:lnTo>
                      <a:pt x="0" y="188685"/>
                    </a:lnTo>
                    <a:cubicBezTo>
                      <a:pt x="0" y="84477"/>
                      <a:pt x="84477" y="0"/>
                      <a:pt x="188685" y="0"/>
                    </a:cubicBezTo>
                    <a:close/>
                  </a:path>
                </a:pathLst>
              </a:cu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7076210" y="2736848"/>
                <a:ext cx="304800" cy="654051"/>
              </a:xfrm>
              <a:prstGeom prst="roundRect">
                <a:avLst>
                  <a:gd name="adj" fmla="val 16667"/>
                </a:avLst>
              </a:pr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8457" y="4105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6200000">
            <a:off x="9384072" y="2278270"/>
            <a:ext cx="1620012" cy="900216"/>
            <a:chOff x="12472" y="3556"/>
            <a:chExt cx="4340" cy="2469"/>
          </a:xfrm>
        </p:grpSpPr>
        <p:sp>
          <p:nvSpPr>
            <p:cNvPr id="19" name="矩形 18"/>
            <p:cNvSpPr/>
            <p:nvPr/>
          </p:nvSpPr>
          <p:spPr>
            <a:xfrm>
              <a:off x="13011" y="4105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472" y="3556"/>
              <a:ext cx="4340" cy="2469"/>
              <a:chOff x="7919441" y="2257877"/>
              <a:chExt cx="2755900" cy="1567544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7919441" y="2257877"/>
                <a:ext cx="2467428" cy="1567544"/>
              </a:xfrm>
              <a:custGeom>
                <a:avLst/>
                <a:gdLst>
                  <a:gd name="connsiteX0" fmla="*/ 222558 w 2467428"/>
                  <a:gd name="connsiteY0" fmla="*/ 145144 h 1567544"/>
                  <a:gd name="connsiteX1" fmla="*/ 126866 w 2467428"/>
                  <a:gd name="connsiteY1" fmla="*/ 240836 h 1567544"/>
                  <a:gd name="connsiteX2" fmla="*/ 126866 w 2467428"/>
                  <a:gd name="connsiteY2" fmla="*/ 1326708 h 1567544"/>
                  <a:gd name="connsiteX3" fmla="*/ 222558 w 2467428"/>
                  <a:gd name="connsiteY3" fmla="*/ 1422400 h 1567544"/>
                  <a:gd name="connsiteX4" fmla="*/ 2226591 w 2467428"/>
                  <a:gd name="connsiteY4" fmla="*/ 1422400 h 1567544"/>
                  <a:gd name="connsiteX5" fmla="*/ 2322283 w 2467428"/>
                  <a:gd name="connsiteY5" fmla="*/ 1326708 h 1567544"/>
                  <a:gd name="connsiteX6" fmla="*/ 2322283 w 2467428"/>
                  <a:gd name="connsiteY6" fmla="*/ 240836 h 1567544"/>
                  <a:gd name="connsiteX7" fmla="*/ 2226591 w 2467428"/>
                  <a:gd name="connsiteY7" fmla="*/ 145144 h 1567544"/>
                  <a:gd name="connsiteX8" fmla="*/ 188685 w 2467428"/>
                  <a:gd name="connsiteY8" fmla="*/ 0 h 1567544"/>
                  <a:gd name="connsiteX9" fmla="*/ 2278743 w 2467428"/>
                  <a:gd name="connsiteY9" fmla="*/ 0 h 1567544"/>
                  <a:gd name="connsiteX10" fmla="*/ 2467428 w 2467428"/>
                  <a:gd name="connsiteY10" fmla="*/ 188685 h 1567544"/>
                  <a:gd name="connsiteX11" fmla="*/ 2467428 w 2467428"/>
                  <a:gd name="connsiteY11" fmla="*/ 1378859 h 1567544"/>
                  <a:gd name="connsiteX12" fmla="*/ 2278743 w 2467428"/>
                  <a:gd name="connsiteY12" fmla="*/ 1567544 h 1567544"/>
                  <a:gd name="connsiteX13" fmla="*/ 188685 w 2467428"/>
                  <a:gd name="connsiteY13" fmla="*/ 1567544 h 1567544"/>
                  <a:gd name="connsiteX14" fmla="*/ 0 w 2467428"/>
                  <a:gd name="connsiteY14" fmla="*/ 1378859 h 1567544"/>
                  <a:gd name="connsiteX15" fmla="*/ 0 w 2467428"/>
                  <a:gd name="connsiteY15" fmla="*/ 188685 h 1567544"/>
                  <a:gd name="connsiteX16" fmla="*/ 188685 w 2467428"/>
                  <a:gd name="connsiteY16" fmla="*/ 0 h 156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7428" h="1567544">
                    <a:moveTo>
                      <a:pt x="222558" y="145144"/>
                    </a:moveTo>
                    <a:cubicBezTo>
                      <a:pt x="169709" y="145144"/>
                      <a:pt x="126866" y="187987"/>
                      <a:pt x="126866" y="240836"/>
                    </a:cubicBezTo>
                    <a:lnTo>
                      <a:pt x="126866" y="1326708"/>
                    </a:lnTo>
                    <a:cubicBezTo>
                      <a:pt x="126866" y="1379557"/>
                      <a:pt x="169709" y="1422400"/>
                      <a:pt x="222558" y="1422400"/>
                    </a:cubicBezTo>
                    <a:lnTo>
                      <a:pt x="2226591" y="1422400"/>
                    </a:lnTo>
                    <a:cubicBezTo>
                      <a:pt x="2279440" y="1422400"/>
                      <a:pt x="2322283" y="1379557"/>
                      <a:pt x="2322283" y="1326708"/>
                    </a:cubicBezTo>
                    <a:lnTo>
                      <a:pt x="2322283" y="240836"/>
                    </a:lnTo>
                    <a:cubicBezTo>
                      <a:pt x="2322283" y="187987"/>
                      <a:pt x="2279440" y="145144"/>
                      <a:pt x="2226591" y="145144"/>
                    </a:cubicBezTo>
                    <a:close/>
                    <a:moveTo>
                      <a:pt x="188685" y="0"/>
                    </a:moveTo>
                    <a:lnTo>
                      <a:pt x="2278743" y="0"/>
                    </a:lnTo>
                    <a:cubicBezTo>
                      <a:pt x="2382951" y="0"/>
                      <a:pt x="2467428" y="84477"/>
                      <a:pt x="2467428" y="188685"/>
                    </a:cubicBezTo>
                    <a:lnTo>
                      <a:pt x="2467428" y="1378859"/>
                    </a:lnTo>
                    <a:cubicBezTo>
                      <a:pt x="2467428" y="1483067"/>
                      <a:pt x="2382951" y="1567544"/>
                      <a:pt x="2278743" y="1567544"/>
                    </a:cubicBezTo>
                    <a:lnTo>
                      <a:pt x="188685" y="1567544"/>
                    </a:lnTo>
                    <a:cubicBezTo>
                      <a:pt x="84477" y="1567544"/>
                      <a:pt x="0" y="1483067"/>
                      <a:pt x="0" y="1378859"/>
                    </a:cubicBezTo>
                    <a:lnTo>
                      <a:pt x="0" y="188685"/>
                    </a:lnTo>
                    <a:cubicBezTo>
                      <a:pt x="0" y="84477"/>
                      <a:pt x="84477" y="0"/>
                      <a:pt x="188685" y="0"/>
                    </a:cubicBezTo>
                    <a:close/>
                  </a:path>
                </a:pathLst>
              </a:cu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10370541" y="2736848"/>
                <a:ext cx="304800" cy="654051"/>
              </a:xfrm>
              <a:prstGeom prst="roundRect">
                <a:avLst>
                  <a:gd name="adj" fmla="val 16667"/>
                </a:avLst>
              </a:pr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3592" y="4105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232" y="4105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4872" y="4105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5512" y="4105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61110" y="3646170"/>
            <a:ext cx="13804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ym typeface="+mn-ea"/>
              </a:rPr>
              <a:t>1</a:t>
            </a:r>
            <a:r>
              <a:rPr lang="zh-CN" altLang="en-US" sz="1400" dirty="0">
                <a:sym typeface="+mn-ea"/>
              </a:rPr>
              <a:t>、脱机功能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964565" y="4047490"/>
            <a:ext cx="173990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r>
              <a:rPr lang="zh-CN" altLang="en-US" dirty="0"/>
              <a:t>HTML5透过JavaScript提供了数种不同的脱机储存功能，相对于传统的Cookie而言有更好的弹性以及架构，并且可以储存更多的内容。</a:t>
            </a:r>
            <a:endParaRPr lang="zh-CN" altLang="en-US" dirty="0"/>
          </a:p>
        </p:txBody>
      </p:sp>
      <p:sp>
        <p:nvSpPr>
          <p:cNvPr id="29" name="TextBox 29"/>
          <p:cNvSpPr txBox="1"/>
          <p:nvPr/>
        </p:nvSpPr>
        <p:spPr>
          <a:xfrm>
            <a:off x="5163185" y="4059555"/>
            <a:ext cx="189230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r>
              <a:rPr lang="zh-CN" altLang="en-US" dirty="0"/>
              <a:t>在Gmail等新的网页程序当中，已经可以透过拖拉的方式将档案作为邮件附件，这就是这部份HTML5档案的功能中的Dragn Drop和File API。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32345" y="4059555"/>
            <a:ext cx="1681480" cy="215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r>
              <a:rPr lang="zh-CN" altLang="en-US" dirty="0"/>
              <a:t>语义化的网络是可以让计算机能够更加理解网页的内容，对于像是搜索引擎的优化（SEO）或是推荐系统可以有很大的帮助。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6705600"/>
            <a:ext cx="12192000" cy="180000"/>
          </a:xfrm>
          <a:prstGeom prst="rect">
            <a:avLst/>
          </a:prstGeom>
          <a:solidFill>
            <a:srgbClr val="C7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1109" y="254328"/>
            <a:ext cx="6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03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410335" y="254635"/>
            <a:ext cx="3752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H5 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r>
              <a:rPr lang="en-US" altLang="zh-CN" sz="2400" dirty="0" smtClean="0">
                <a:latin typeface="+mj-ea"/>
                <a:ea typeface="+mj-ea"/>
                <a:sym typeface="+mn-ea"/>
              </a:rPr>
              <a:t>—H5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的功能</a:t>
            </a:r>
            <a:endParaRPr lang="zh-CN" altLang="en-US" sz="2400" dirty="0" smtClean="0">
              <a:latin typeface="+mj-ea"/>
              <a:ea typeface="+mj-ea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35" name="等腰三角形 34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 rot="16200000">
            <a:off x="5286417" y="2268686"/>
            <a:ext cx="1620012" cy="900007"/>
            <a:chOff x="8787" y="757"/>
            <a:chExt cx="4340" cy="2468"/>
          </a:xfrm>
        </p:grpSpPr>
        <p:sp>
          <p:nvSpPr>
            <p:cNvPr id="46" name="矩形 45"/>
            <p:cNvSpPr/>
            <p:nvPr/>
          </p:nvSpPr>
          <p:spPr>
            <a:xfrm>
              <a:off x="9301" y="1306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787" y="757"/>
              <a:ext cx="4340" cy="2469"/>
              <a:chOff x="4625110" y="2257877"/>
              <a:chExt cx="2755900" cy="1567544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625110" y="2257877"/>
                <a:ext cx="2467428" cy="1567544"/>
              </a:xfrm>
              <a:custGeom>
                <a:avLst/>
                <a:gdLst>
                  <a:gd name="connsiteX0" fmla="*/ 222558 w 2467428"/>
                  <a:gd name="connsiteY0" fmla="*/ 145144 h 1567544"/>
                  <a:gd name="connsiteX1" fmla="*/ 126866 w 2467428"/>
                  <a:gd name="connsiteY1" fmla="*/ 240836 h 1567544"/>
                  <a:gd name="connsiteX2" fmla="*/ 126866 w 2467428"/>
                  <a:gd name="connsiteY2" fmla="*/ 1326708 h 1567544"/>
                  <a:gd name="connsiteX3" fmla="*/ 222558 w 2467428"/>
                  <a:gd name="connsiteY3" fmla="*/ 1422400 h 1567544"/>
                  <a:gd name="connsiteX4" fmla="*/ 2226591 w 2467428"/>
                  <a:gd name="connsiteY4" fmla="*/ 1422400 h 1567544"/>
                  <a:gd name="connsiteX5" fmla="*/ 2322283 w 2467428"/>
                  <a:gd name="connsiteY5" fmla="*/ 1326708 h 1567544"/>
                  <a:gd name="connsiteX6" fmla="*/ 2322283 w 2467428"/>
                  <a:gd name="connsiteY6" fmla="*/ 240836 h 1567544"/>
                  <a:gd name="connsiteX7" fmla="*/ 2226591 w 2467428"/>
                  <a:gd name="connsiteY7" fmla="*/ 145144 h 1567544"/>
                  <a:gd name="connsiteX8" fmla="*/ 188685 w 2467428"/>
                  <a:gd name="connsiteY8" fmla="*/ 0 h 1567544"/>
                  <a:gd name="connsiteX9" fmla="*/ 2278743 w 2467428"/>
                  <a:gd name="connsiteY9" fmla="*/ 0 h 1567544"/>
                  <a:gd name="connsiteX10" fmla="*/ 2467428 w 2467428"/>
                  <a:gd name="connsiteY10" fmla="*/ 188685 h 1567544"/>
                  <a:gd name="connsiteX11" fmla="*/ 2467428 w 2467428"/>
                  <a:gd name="connsiteY11" fmla="*/ 1378859 h 1567544"/>
                  <a:gd name="connsiteX12" fmla="*/ 2278743 w 2467428"/>
                  <a:gd name="connsiteY12" fmla="*/ 1567544 h 1567544"/>
                  <a:gd name="connsiteX13" fmla="*/ 188685 w 2467428"/>
                  <a:gd name="connsiteY13" fmla="*/ 1567544 h 1567544"/>
                  <a:gd name="connsiteX14" fmla="*/ 0 w 2467428"/>
                  <a:gd name="connsiteY14" fmla="*/ 1378859 h 1567544"/>
                  <a:gd name="connsiteX15" fmla="*/ 0 w 2467428"/>
                  <a:gd name="connsiteY15" fmla="*/ 188685 h 1567544"/>
                  <a:gd name="connsiteX16" fmla="*/ 188685 w 2467428"/>
                  <a:gd name="connsiteY16" fmla="*/ 0 h 156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7428" h="1567544">
                    <a:moveTo>
                      <a:pt x="222558" y="145144"/>
                    </a:moveTo>
                    <a:cubicBezTo>
                      <a:pt x="169709" y="145144"/>
                      <a:pt x="126866" y="187987"/>
                      <a:pt x="126866" y="240836"/>
                    </a:cubicBezTo>
                    <a:lnTo>
                      <a:pt x="126866" y="1326708"/>
                    </a:lnTo>
                    <a:cubicBezTo>
                      <a:pt x="126866" y="1379557"/>
                      <a:pt x="169709" y="1422400"/>
                      <a:pt x="222558" y="1422400"/>
                    </a:cubicBezTo>
                    <a:lnTo>
                      <a:pt x="2226591" y="1422400"/>
                    </a:lnTo>
                    <a:cubicBezTo>
                      <a:pt x="2279440" y="1422400"/>
                      <a:pt x="2322283" y="1379557"/>
                      <a:pt x="2322283" y="1326708"/>
                    </a:cubicBezTo>
                    <a:lnTo>
                      <a:pt x="2322283" y="240836"/>
                    </a:lnTo>
                    <a:cubicBezTo>
                      <a:pt x="2322283" y="187987"/>
                      <a:pt x="2279440" y="145144"/>
                      <a:pt x="2226591" y="145144"/>
                    </a:cubicBezTo>
                    <a:close/>
                    <a:moveTo>
                      <a:pt x="188685" y="0"/>
                    </a:moveTo>
                    <a:lnTo>
                      <a:pt x="2278743" y="0"/>
                    </a:lnTo>
                    <a:cubicBezTo>
                      <a:pt x="2382951" y="0"/>
                      <a:pt x="2467428" y="84477"/>
                      <a:pt x="2467428" y="188685"/>
                    </a:cubicBezTo>
                    <a:lnTo>
                      <a:pt x="2467428" y="1378859"/>
                    </a:lnTo>
                    <a:cubicBezTo>
                      <a:pt x="2467428" y="1483067"/>
                      <a:pt x="2382951" y="1567544"/>
                      <a:pt x="2278743" y="1567544"/>
                    </a:cubicBezTo>
                    <a:lnTo>
                      <a:pt x="188685" y="1567544"/>
                    </a:lnTo>
                    <a:cubicBezTo>
                      <a:pt x="84477" y="1567544"/>
                      <a:pt x="0" y="1483067"/>
                      <a:pt x="0" y="1378859"/>
                    </a:cubicBezTo>
                    <a:lnTo>
                      <a:pt x="0" y="188685"/>
                    </a:lnTo>
                    <a:cubicBezTo>
                      <a:pt x="0" y="84477"/>
                      <a:pt x="84477" y="0"/>
                      <a:pt x="188685" y="0"/>
                    </a:cubicBezTo>
                    <a:close/>
                  </a:path>
                </a:pathLst>
              </a:cu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7076210" y="2736848"/>
                <a:ext cx="304800" cy="654051"/>
              </a:xfrm>
              <a:prstGeom prst="roundRect">
                <a:avLst>
                  <a:gd name="adj" fmla="val 16667"/>
                </a:avLst>
              </a:pr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9960" y="1306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618" y="1306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rot="16200000">
            <a:off x="7348262" y="2248366"/>
            <a:ext cx="1620012" cy="900007"/>
            <a:chOff x="7657" y="3674"/>
            <a:chExt cx="4340" cy="2468"/>
          </a:xfrm>
        </p:grpSpPr>
        <p:sp>
          <p:nvSpPr>
            <p:cNvPr id="53" name="矩形 52"/>
            <p:cNvSpPr/>
            <p:nvPr/>
          </p:nvSpPr>
          <p:spPr>
            <a:xfrm>
              <a:off x="8171" y="4223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7657" y="3674"/>
              <a:ext cx="4340" cy="2469"/>
              <a:chOff x="4625110" y="2257877"/>
              <a:chExt cx="2755900" cy="1567544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4625110" y="2257877"/>
                <a:ext cx="2467428" cy="1567544"/>
              </a:xfrm>
              <a:custGeom>
                <a:avLst/>
                <a:gdLst>
                  <a:gd name="connsiteX0" fmla="*/ 222558 w 2467428"/>
                  <a:gd name="connsiteY0" fmla="*/ 145144 h 1567544"/>
                  <a:gd name="connsiteX1" fmla="*/ 126866 w 2467428"/>
                  <a:gd name="connsiteY1" fmla="*/ 240836 h 1567544"/>
                  <a:gd name="connsiteX2" fmla="*/ 126866 w 2467428"/>
                  <a:gd name="connsiteY2" fmla="*/ 1326708 h 1567544"/>
                  <a:gd name="connsiteX3" fmla="*/ 222558 w 2467428"/>
                  <a:gd name="connsiteY3" fmla="*/ 1422400 h 1567544"/>
                  <a:gd name="connsiteX4" fmla="*/ 2226591 w 2467428"/>
                  <a:gd name="connsiteY4" fmla="*/ 1422400 h 1567544"/>
                  <a:gd name="connsiteX5" fmla="*/ 2322283 w 2467428"/>
                  <a:gd name="connsiteY5" fmla="*/ 1326708 h 1567544"/>
                  <a:gd name="connsiteX6" fmla="*/ 2322283 w 2467428"/>
                  <a:gd name="connsiteY6" fmla="*/ 240836 h 1567544"/>
                  <a:gd name="connsiteX7" fmla="*/ 2226591 w 2467428"/>
                  <a:gd name="connsiteY7" fmla="*/ 145144 h 1567544"/>
                  <a:gd name="connsiteX8" fmla="*/ 188685 w 2467428"/>
                  <a:gd name="connsiteY8" fmla="*/ 0 h 1567544"/>
                  <a:gd name="connsiteX9" fmla="*/ 2278743 w 2467428"/>
                  <a:gd name="connsiteY9" fmla="*/ 0 h 1567544"/>
                  <a:gd name="connsiteX10" fmla="*/ 2467428 w 2467428"/>
                  <a:gd name="connsiteY10" fmla="*/ 188685 h 1567544"/>
                  <a:gd name="connsiteX11" fmla="*/ 2467428 w 2467428"/>
                  <a:gd name="connsiteY11" fmla="*/ 1378859 h 1567544"/>
                  <a:gd name="connsiteX12" fmla="*/ 2278743 w 2467428"/>
                  <a:gd name="connsiteY12" fmla="*/ 1567544 h 1567544"/>
                  <a:gd name="connsiteX13" fmla="*/ 188685 w 2467428"/>
                  <a:gd name="connsiteY13" fmla="*/ 1567544 h 1567544"/>
                  <a:gd name="connsiteX14" fmla="*/ 0 w 2467428"/>
                  <a:gd name="connsiteY14" fmla="*/ 1378859 h 1567544"/>
                  <a:gd name="connsiteX15" fmla="*/ 0 w 2467428"/>
                  <a:gd name="connsiteY15" fmla="*/ 188685 h 1567544"/>
                  <a:gd name="connsiteX16" fmla="*/ 188685 w 2467428"/>
                  <a:gd name="connsiteY16" fmla="*/ 0 h 156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7428" h="1567544">
                    <a:moveTo>
                      <a:pt x="222558" y="145144"/>
                    </a:moveTo>
                    <a:cubicBezTo>
                      <a:pt x="169709" y="145144"/>
                      <a:pt x="126866" y="187987"/>
                      <a:pt x="126866" y="240836"/>
                    </a:cubicBezTo>
                    <a:lnTo>
                      <a:pt x="126866" y="1326708"/>
                    </a:lnTo>
                    <a:cubicBezTo>
                      <a:pt x="126866" y="1379557"/>
                      <a:pt x="169709" y="1422400"/>
                      <a:pt x="222558" y="1422400"/>
                    </a:cubicBezTo>
                    <a:lnTo>
                      <a:pt x="2226591" y="1422400"/>
                    </a:lnTo>
                    <a:cubicBezTo>
                      <a:pt x="2279440" y="1422400"/>
                      <a:pt x="2322283" y="1379557"/>
                      <a:pt x="2322283" y="1326708"/>
                    </a:cubicBezTo>
                    <a:lnTo>
                      <a:pt x="2322283" y="240836"/>
                    </a:lnTo>
                    <a:cubicBezTo>
                      <a:pt x="2322283" y="187987"/>
                      <a:pt x="2279440" y="145144"/>
                      <a:pt x="2226591" y="145144"/>
                    </a:cubicBezTo>
                    <a:close/>
                    <a:moveTo>
                      <a:pt x="188685" y="0"/>
                    </a:moveTo>
                    <a:lnTo>
                      <a:pt x="2278743" y="0"/>
                    </a:lnTo>
                    <a:cubicBezTo>
                      <a:pt x="2382951" y="0"/>
                      <a:pt x="2467428" y="84477"/>
                      <a:pt x="2467428" y="188685"/>
                    </a:cubicBezTo>
                    <a:lnTo>
                      <a:pt x="2467428" y="1378859"/>
                    </a:lnTo>
                    <a:cubicBezTo>
                      <a:pt x="2467428" y="1483067"/>
                      <a:pt x="2382951" y="1567544"/>
                      <a:pt x="2278743" y="1567544"/>
                    </a:cubicBezTo>
                    <a:lnTo>
                      <a:pt x="188685" y="1567544"/>
                    </a:lnTo>
                    <a:cubicBezTo>
                      <a:pt x="84477" y="1567544"/>
                      <a:pt x="0" y="1483067"/>
                      <a:pt x="0" y="1378859"/>
                    </a:cubicBezTo>
                    <a:lnTo>
                      <a:pt x="0" y="188685"/>
                    </a:lnTo>
                    <a:cubicBezTo>
                      <a:pt x="0" y="84477"/>
                      <a:pt x="84477" y="0"/>
                      <a:pt x="188685" y="0"/>
                    </a:cubicBezTo>
                    <a:close/>
                  </a:path>
                </a:pathLst>
              </a:cu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圆角矩形 55"/>
              <p:cNvSpPr/>
              <p:nvPr/>
            </p:nvSpPr>
            <p:spPr>
              <a:xfrm>
                <a:off x="7076210" y="2736848"/>
                <a:ext cx="304800" cy="654051"/>
              </a:xfrm>
              <a:prstGeom prst="roundRect">
                <a:avLst>
                  <a:gd name="adj" fmla="val 16667"/>
                </a:avLst>
              </a:prstGeom>
              <a:solidFill>
                <a:srgbClr val="C7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8830" y="4223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9488" y="4223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0122" y="4223"/>
              <a:ext cx="330" cy="144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5137785" y="3646170"/>
            <a:ext cx="19164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latin typeface="+mn-ea"/>
                <a:sym typeface="+mn-ea"/>
              </a:rPr>
              <a:t>3</a:t>
            </a:r>
            <a:r>
              <a:rPr lang="zh-CN" altLang="en-US" sz="1400" dirty="0">
                <a:latin typeface="+mn-ea"/>
                <a:sym typeface="+mn-ea"/>
              </a:rPr>
              <a:t>、档案以及硬件支持</a:t>
            </a:r>
            <a:endParaRPr lang="zh-CN" altLang="en-US" sz="1400" dirty="0">
              <a:latin typeface="+mn-ea"/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633335" y="3646170"/>
            <a:ext cx="13804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sym typeface="+mn-ea"/>
              </a:rPr>
              <a:t>4</a:t>
            </a:r>
            <a:r>
              <a:rPr lang="zh-CN" altLang="en-US" sz="1400" dirty="0">
                <a:sym typeface="+mn-ea"/>
              </a:rPr>
              <a:t>、语义化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744075" y="3646170"/>
            <a:ext cx="13804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sym typeface="+mn-ea"/>
              </a:rPr>
              <a:t>5</a:t>
            </a:r>
            <a:r>
              <a:rPr lang="zh-CN" altLang="en-US" sz="1400" dirty="0">
                <a:sym typeface="+mn-ea"/>
              </a:rPr>
              <a:t>、多媒体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29"/>
          <p:cNvSpPr txBox="1"/>
          <p:nvPr/>
        </p:nvSpPr>
        <p:spPr>
          <a:xfrm>
            <a:off x="9443085" y="4072890"/>
            <a:ext cx="1681480" cy="274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r>
              <a:rPr lang="en-US" altLang="zh-CN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Audio</a:t>
            </a:r>
            <a:r>
              <a:rPr lang="zh-CN" altLang="en-US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Video</a:t>
            </a:r>
            <a:r>
              <a:rPr lang="zh-CN" altLang="en-US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的卷标支持以及</a:t>
            </a:r>
            <a:r>
              <a:rPr lang="en-US" altLang="zh-CN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Canvas</a:t>
            </a:r>
            <a:r>
              <a:rPr lang="zh-CN" altLang="en-US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的功能应该是大家对于</a:t>
            </a:r>
            <a:r>
              <a:rPr lang="en-US" altLang="zh-CN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HTML5</a:t>
            </a:r>
            <a:r>
              <a:rPr lang="zh-CN" altLang="en-US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最熟悉的部份了，也是许多人认为</a:t>
            </a:r>
            <a:r>
              <a:rPr lang="en-US" altLang="zh-CN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Flash</a:t>
            </a:r>
            <a:r>
              <a:rPr lang="zh-CN" altLang="en-US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会被取代的主要原因。</a:t>
            </a:r>
            <a:endParaRPr lang="zh-CN" altLang="en-US">
              <a:latin typeface="+mn-ea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145280" y="1000125"/>
            <a:ext cx="3752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dirty="0" smtClean="0">
                <a:solidFill>
                  <a:srgbClr val="2F5597"/>
                </a:solidFill>
                <a:latin typeface="+mj-ea"/>
                <a:ea typeface="+mj-ea"/>
                <a:sym typeface="+mn-ea"/>
              </a:rPr>
              <a:t>H5</a:t>
            </a:r>
            <a:r>
              <a:rPr lang="zh-CN" altLang="en-US" sz="2400" dirty="0" smtClean="0">
                <a:solidFill>
                  <a:srgbClr val="2F5597"/>
                </a:solidFill>
                <a:latin typeface="+mj-ea"/>
                <a:ea typeface="+mj-ea"/>
                <a:sym typeface="+mn-ea"/>
              </a:rPr>
              <a:t>的功能</a:t>
            </a:r>
            <a:endParaRPr lang="zh-CN" altLang="en-US" sz="2400" dirty="0" smtClean="0">
              <a:solidFill>
                <a:srgbClr val="2F5597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15030" y="3646170"/>
            <a:ext cx="14871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>
                <a:latin typeface="+mn-ea"/>
                <a:sym typeface="+mn-ea"/>
              </a:rPr>
              <a:t>2</a:t>
            </a:r>
            <a:r>
              <a:rPr lang="zh-CN" altLang="en-US" sz="1400" dirty="0">
                <a:latin typeface="+mn-ea"/>
                <a:sym typeface="+mn-ea"/>
              </a:rPr>
              <a:t>、</a:t>
            </a:r>
            <a:r>
              <a:rPr lang="zh-CN" altLang="en-US" sz="1400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实时通讯</a:t>
            </a:r>
            <a:endParaRPr lang="zh-CN" altLang="en-US" sz="1400" dirty="0">
              <a:latin typeface="+mn-ea"/>
              <a:sym typeface="+mn-ea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3011170" y="4060825"/>
            <a:ext cx="1892300" cy="215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defRPr sz="1200"/>
            </a:lvl1pPr>
          </a:lstStyle>
          <a:p>
            <a:r>
              <a:rPr lang="zh-CN" altLang="en-US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以往网站由于</a:t>
            </a:r>
            <a:r>
              <a:rPr lang="en-US" altLang="zh-CN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HTTP</a:t>
            </a:r>
            <a:r>
              <a:rPr lang="zh-CN" altLang="en-US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协议以及浏览器的设计，实时的互动性相当的受限，只能使用一些技巧来“仿真”实时的通讯效果，但</a:t>
            </a:r>
            <a:r>
              <a:rPr lang="en-US" altLang="zh-CN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HTML5</a:t>
            </a:r>
            <a:r>
              <a:rPr lang="zh-CN" altLang="en-US">
                <a:solidFill>
                  <a:srgbClr val="000000"/>
                </a:solidFill>
                <a:latin typeface="+mn-ea"/>
                <a:cs typeface="宋体" panose="02010600030101010101" pitchFamily="2" charset="-122"/>
                <a:sym typeface="+mn-ea"/>
              </a:rPr>
              <a:t>提供了完善的实时通讯支持。</a:t>
            </a:r>
            <a:endParaRPr lang="zh-CN" alt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6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6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68" grpId="0"/>
      <p:bldP spid="69" grpId="0"/>
      <p:bldP spid="70" grpId="0"/>
      <p:bldP spid="73" grpId="0"/>
      <p:bldP spid="6" grpId="0"/>
      <p:bldP spid="16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6860" y="2136696"/>
            <a:ext cx="3265332" cy="3284931"/>
          </a:xfrm>
          <a:prstGeom prst="ellipse">
            <a:avLst/>
          </a:prstGeom>
          <a:noFill/>
          <a:ln w="53975" cmpd="dbl">
            <a:solidFill>
              <a:srgbClr val="404040"/>
            </a:solidFill>
            <a:bevel/>
          </a:ln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zh-CN" sz="8000">
              <a:solidFill>
                <a:schemeClr val="bg1"/>
              </a:solidFill>
              <a:sym typeface="Calibri" panose="020F050202020403020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94941" y="2091617"/>
            <a:ext cx="1025072" cy="1030951"/>
            <a:chOff x="4394941" y="2091617"/>
            <a:chExt cx="1025072" cy="1030951"/>
          </a:xfrm>
        </p:grpSpPr>
        <p:sp>
          <p:nvSpPr>
            <p:cNvPr id="7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394941" y="2091617"/>
              <a:ext cx="1025072" cy="103095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8" name="MH_Other_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39856" y="2626692"/>
              <a:ext cx="101919" cy="101919"/>
            </a:xfrm>
            <a:custGeom>
              <a:avLst/>
              <a:gdLst>
                <a:gd name="T0" fmla="*/ 89848 w 36"/>
                <a:gd name="T1" fmla="*/ 49916 h 36"/>
                <a:gd name="T2" fmla="*/ 39932 w 36"/>
                <a:gd name="T3" fmla="*/ 0 h 36"/>
                <a:gd name="T4" fmla="*/ 39932 w 36"/>
                <a:gd name="T5" fmla="*/ 0 h 36"/>
                <a:gd name="T6" fmla="*/ 0 w 36"/>
                <a:gd name="T7" fmla="*/ 89848 h 36"/>
                <a:gd name="T8" fmla="*/ 89848 w 36"/>
                <a:gd name="T9" fmla="*/ 4991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36" y="20"/>
                  </a:move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9" name="MH_Other_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41777" y="2683530"/>
              <a:ext cx="1959" cy="1961"/>
            </a:xfrm>
            <a:prstGeom prst="rect">
              <a:avLst/>
            </a:prstGeom>
            <a:solidFill>
              <a:srgbClr val="FEFFFF"/>
            </a:solidFill>
            <a:ln w="9525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zh-CN" sz="1600">
                <a:sym typeface="Calibri" panose="020F0502020204030204" charset="0"/>
              </a:endParaRPr>
            </a:p>
          </p:txBody>
        </p:sp>
        <p:sp>
          <p:nvSpPr>
            <p:cNvPr id="10" name="MH_Other_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98656" y="2381693"/>
              <a:ext cx="258718" cy="252838"/>
            </a:xfrm>
            <a:custGeom>
              <a:avLst/>
              <a:gdLst>
                <a:gd name="T0" fmla="*/ 202159 w 91"/>
                <a:gd name="T1" fmla="*/ 0 h 89"/>
                <a:gd name="T2" fmla="*/ 0 w 91"/>
                <a:gd name="T3" fmla="*/ 202159 h 89"/>
                <a:gd name="T4" fmla="*/ 19966 w 91"/>
                <a:gd name="T5" fmla="*/ 222125 h 89"/>
                <a:gd name="T6" fmla="*/ 227117 w 91"/>
                <a:gd name="T7" fmla="*/ 19966 h 89"/>
                <a:gd name="T8" fmla="*/ 202159 w 91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89"/>
                <a:gd name="T17" fmla="*/ 91 w 91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89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11" name="MH_Other_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33935" y="2416974"/>
              <a:ext cx="256757" cy="254798"/>
            </a:xfrm>
            <a:custGeom>
              <a:avLst/>
              <a:gdLst>
                <a:gd name="T0" fmla="*/ 0 w 91"/>
                <a:gd name="T1" fmla="*/ 204654 h 90"/>
                <a:gd name="T2" fmla="*/ 19966 w 91"/>
                <a:gd name="T3" fmla="*/ 224620 h 90"/>
                <a:gd name="T4" fmla="*/ 227117 w 91"/>
                <a:gd name="T5" fmla="*/ 19966 h 90"/>
                <a:gd name="T6" fmla="*/ 207151 w 91"/>
                <a:gd name="T7" fmla="*/ 0 h 90"/>
                <a:gd name="T8" fmla="*/ 0 w 91"/>
                <a:gd name="T9" fmla="*/ 204654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12" name="MH_Other_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145615" y="2348375"/>
              <a:ext cx="80359" cy="74479"/>
            </a:xfrm>
            <a:custGeom>
              <a:avLst/>
              <a:gdLst>
                <a:gd name="T0" fmla="*/ 46588 w 21"/>
                <a:gd name="T1" fmla="*/ 19467 h 20"/>
                <a:gd name="T2" fmla="*/ 0 w 21"/>
                <a:gd name="T3" fmla="*/ 19467 h 20"/>
                <a:gd name="T4" fmla="*/ 49916 w 21"/>
                <a:gd name="T5" fmla="*/ 64890 h 20"/>
                <a:gd name="T6" fmla="*/ 46588 w 21"/>
                <a:gd name="T7" fmla="*/ 1946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0"/>
                <a:gd name="T14" fmla="*/ 21 w 2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13" name="MH_Other_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659539" y="2360134"/>
              <a:ext cx="474316" cy="468435"/>
            </a:xfrm>
            <a:custGeom>
              <a:avLst/>
              <a:gdLst>
                <a:gd name="T0" fmla="*/ 366880 w 167"/>
                <a:gd name="T1" fmla="*/ 361889 h 165"/>
                <a:gd name="T2" fmla="*/ 49916 w 167"/>
                <a:gd name="T3" fmla="*/ 361889 h 165"/>
                <a:gd name="T4" fmla="*/ 49916 w 167"/>
                <a:gd name="T5" fmla="*/ 49916 h 165"/>
                <a:gd name="T6" fmla="*/ 346914 w 167"/>
                <a:gd name="T7" fmla="*/ 49916 h 165"/>
                <a:gd name="T8" fmla="*/ 399326 w 167"/>
                <a:gd name="T9" fmla="*/ 0 h 165"/>
                <a:gd name="T10" fmla="*/ 0 w 167"/>
                <a:gd name="T11" fmla="*/ 0 h 165"/>
                <a:gd name="T12" fmla="*/ 0 w 167"/>
                <a:gd name="T13" fmla="*/ 411805 h 165"/>
                <a:gd name="T14" fmla="*/ 416796 w 167"/>
                <a:gd name="T15" fmla="*/ 411805 h 165"/>
                <a:gd name="T16" fmla="*/ 416796 w 167"/>
                <a:gd name="T17" fmla="*/ 152243 h 165"/>
                <a:gd name="T18" fmla="*/ 366880 w 167"/>
                <a:gd name="T19" fmla="*/ 202159 h 165"/>
                <a:gd name="T20" fmla="*/ 366880 w 167"/>
                <a:gd name="T21" fmla="*/ 361889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65"/>
                <a:gd name="T35" fmla="*/ 167 w 167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65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sz="16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22584" y="3263687"/>
            <a:ext cx="1025071" cy="1030951"/>
            <a:chOff x="3922584" y="3263687"/>
            <a:chExt cx="1025071" cy="1030951"/>
          </a:xfrm>
        </p:grpSpPr>
        <p:sp>
          <p:nvSpPr>
            <p:cNvPr id="15" name="MH_Other_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22584" y="3263687"/>
              <a:ext cx="1025071" cy="1030951"/>
            </a:xfrm>
            <a:prstGeom prst="ellipse">
              <a:avLst/>
            </a:prstGeom>
            <a:solidFill>
              <a:srgbClr val="404040"/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16" name="MH_Other_14"/>
            <p:cNvSpPr>
              <a:spLocks noEditPoints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57782" y="3528284"/>
              <a:ext cx="531155" cy="525275"/>
            </a:xfrm>
            <a:custGeom>
              <a:avLst/>
              <a:gdLst>
                <a:gd name="T0" fmla="*/ 271436 w 95"/>
                <a:gd name="T1" fmla="*/ 189679 h 93"/>
                <a:gd name="T2" fmla="*/ 314468 w 95"/>
                <a:gd name="T3" fmla="*/ 169713 h 93"/>
                <a:gd name="T4" fmla="*/ 314468 w 95"/>
                <a:gd name="T5" fmla="*/ 136436 h 93"/>
                <a:gd name="T6" fmla="*/ 271436 w 95"/>
                <a:gd name="T7" fmla="*/ 119798 h 93"/>
                <a:gd name="T8" fmla="*/ 264815 w 95"/>
                <a:gd name="T9" fmla="*/ 99831 h 93"/>
                <a:gd name="T10" fmla="*/ 281366 w 95"/>
                <a:gd name="T11" fmla="*/ 56571 h 93"/>
                <a:gd name="T12" fmla="*/ 254885 w 95"/>
                <a:gd name="T13" fmla="*/ 33277 h 93"/>
                <a:gd name="T14" fmla="*/ 211852 w 95"/>
                <a:gd name="T15" fmla="*/ 49916 h 93"/>
                <a:gd name="T16" fmla="*/ 195301 w 95"/>
                <a:gd name="T17" fmla="*/ 43260 h 93"/>
                <a:gd name="T18" fmla="*/ 175440 w 95"/>
                <a:gd name="T19" fmla="*/ 0 h 93"/>
                <a:gd name="T20" fmla="*/ 139028 w 95"/>
                <a:gd name="T21" fmla="*/ 0 h 93"/>
                <a:gd name="T22" fmla="*/ 122477 w 95"/>
                <a:gd name="T23" fmla="*/ 43260 h 93"/>
                <a:gd name="T24" fmla="*/ 102616 w 95"/>
                <a:gd name="T25" fmla="*/ 49916 h 93"/>
                <a:gd name="T26" fmla="*/ 59583 w 95"/>
                <a:gd name="T27" fmla="*/ 33277 h 93"/>
                <a:gd name="T28" fmla="*/ 33102 w 95"/>
                <a:gd name="T29" fmla="*/ 56571 h 93"/>
                <a:gd name="T30" fmla="*/ 52963 w 95"/>
                <a:gd name="T31" fmla="*/ 99831 h 93"/>
                <a:gd name="T32" fmla="*/ 43032 w 95"/>
                <a:gd name="T33" fmla="*/ 119798 h 93"/>
                <a:gd name="T34" fmla="*/ 0 w 95"/>
                <a:gd name="T35" fmla="*/ 136436 h 93"/>
                <a:gd name="T36" fmla="*/ 0 w 95"/>
                <a:gd name="T37" fmla="*/ 173041 h 93"/>
                <a:gd name="T38" fmla="*/ 43032 w 95"/>
                <a:gd name="T39" fmla="*/ 189679 h 93"/>
                <a:gd name="T40" fmla="*/ 52963 w 95"/>
                <a:gd name="T41" fmla="*/ 209646 h 93"/>
                <a:gd name="T42" fmla="*/ 36412 w 95"/>
                <a:gd name="T43" fmla="*/ 252906 h 93"/>
                <a:gd name="T44" fmla="*/ 59583 w 95"/>
                <a:gd name="T45" fmla="*/ 276200 h 93"/>
                <a:gd name="T46" fmla="*/ 102616 w 95"/>
                <a:gd name="T47" fmla="*/ 259561 h 93"/>
                <a:gd name="T48" fmla="*/ 122477 w 95"/>
                <a:gd name="T49" fmla="*/ 266217 h 93"/>
                <a:gd name="T50" fmla="*/ 142338 w 95"/>
                <a:gd name="T51" fmla="*/ 309477 h 93"/>
                <a:gd name="T52" fmla="*/ 175440 w 95"/>
                <a:gd name="T53" fmla="*/ 309477 h 93"/>
                <a:gd name="T54" fmla="*/ 195301 w 95"/>
                <a:gd name="T55" fmla="*/ 266217 h 93"/>
                <a:gd name="T56" fmla="*/ 211852 w 95"/>
                <a:gd name="T57" fmla="*/ 259561 h 93"/>
                <a:gd name="T58" fmla="*/ 258195 w 95"/>
                <a:gd name="T59" fmla="*/ 276200 h 93"/>
                <a:gd name="T60" fmla="*/ 281366 w 95"/>
                <a:gd name="T61" fmla="*/ 249578 h 93"/>
                <a:gd name="T62" fmla="*/ 264815 w 95"/>
                <a:gd name="T63" fmla="*/ 209646 h 93"/>
                <a:gd name="T64" fmla="*/ 271436 w 95"/>
                <a:gd name="T65" fmla="*/ 189679 h 93"/>
                <a:gd name="T66" fmla="*/ 158889 w 95"/>
                <a:gd name="T67" fmla="*/ 202990 h 93"/>
                <a:gd name="T68" fmla="*/ 109236 w 95"/>
                <a:gd name="T69" fmla="*/ 153075 h 93"/>
                <a:gd name="T70" fmla="*/ 158889 w 95"/>
                <a:gd name="T71" fmla="*/ 106487 h 93"/>
                <a:gd name="T72" fmla="*/ 208542 w 95"/>
                <a:gd name="T73" fmla="*/ 153075 h 93"/>
                <a:gd name="T74" fmla="*/ 158889 w 95"/>
                <a:gd name="T75" fmla="*/ 20299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17" name="MH_Other_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67500" y="3736043"/>
              <a:ext cx="109759" cy="105839"/>
            </a:xfrm>
            <a:prstGeom prst="ellipse">
              <a:avLst/>
            </a:prstGeom>
            <a:solidFill>
              <a:srgbClr val="FEFFFF"/>
            </a:solidFill>
            <a:ln w="9525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zh-CN" sz="1600">
                <a:sym typeface="Calibri" panose="020F05020202040302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64355" y="3263687"/>
            <a:ext cx="1027031" cy="1030951"/>
            <a:chOff x="7264355" y="3263687"/>
            <a:chExt cx="1027031" cy="1030951"/>
          </a:xfrm>
        </p:grpSpPr>
        <p:sp>
          <p:nvSpPr>
            <p:cNvPr id="19" name="MH_Other_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264355" y="3263687"/>
              <a:ext cx="1027031" cy="1030951"/>
            </a:xfrm>
            <a:prstGeom prst="ellipse">
              <a:avLst/>
            </a:prstGeom>
            <a:solidFill>
              <a:srgbClr val="C75050"/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20" name="MH_Other_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560314" y="3479285"/>
              <a:ext cx="435116" cy="546836"/>
            </a:xfrm>
            <a:custGeom>
              <a:avLst/>
              <a:gdLst>
                <a:gd name="connsiteX0" fmla="*/ 7193 w 352425"/>
                <a:gd name="connsiteY0" fmla="*/ 298450 h 442913"/>
                <a:gd name="connsiteX1" fmla="*/ 176213 w 352425"/>
                <a:gd name="connsiteY1" fmla="*/ 352624 h 442913"/>
                <a:gd name="connsiteX2" fmla="*/ 345233 w 352425"/>
                <a:gd name="connsiteY2" fmla="*/ 298450 h 442913"/>
                <a:gd name="connsiteX3" fmla="*/ 352425 w 352425"/>
                <a:gd name="connsiteY3" fmla="*/ 312896 h 442913"/>
                <a:gd name="connsiteX4" fmla="*/ 352425 w 352425"/>
                <a:gd name="connsiteY4" fmla="*/ 367070 h 442913"/>
                <a:gd name="connsiteX5" fmla="*/ 176213 w 352425"/>
                <a:gd name="connsiteY5" fmla="*/ 442913 h 442913"/>
                <a:gd name="connsiteX6" fmla="*/ 0 w 352425"/>
                <a:gd name="connsiteY6" fmla="*/ 367070 h 442913"/>
                <a:gd name="connsiteX7" fmla="*/ 0 w 352425"/>
                <a:gd name="connsiteY7" fmla="*/ 312896 h 442913"/>
                <a:gd name="connsiteX8" fmla="*/ 7193 w 352425"/>
                <a:gd name="connsiteY8" fmla="*/ 298450 h 442913"/>
                <a:gd name="connsiteX9" fmla="*/ 7193 w 352425"/>
                <a:gd name="connsiteY9" fmla="*/ 184150 h 442913"/>
                <a:gd name="connsiteX10" fmla="*/ 176213 w 352425"/>
                <a:gd name="connsiteY10" fmla="*/ 243205 h 442913"/>
                <a:gd name="connsiteX11" fmla="*/ 345233 w 352425"/>
                <a:gd name="connsiteY11" fmla="*/ 184150 h 442913"/>
                <a:gd name="connsiteX12" fmla="*/ 352425 w 352425"/>
                <a:gd name="connsiteY12" fmla="*/ 202605 h 442913"/>
                <a:gd name="connsiteX13" fmla="*/ 352425 w 352425"/>
                <a:gd name="connsiteY13" fmla="*/ 257969 h 442913"/>
                <a:gd name="connsiteX14" fmla="*/ 176213 w 352425"/>
                <a:gd name="connsiteY14" fmla="*/ 331788 h 442913"/>
                <a:gd name="connsiteX15" fmla="*/ 0 w 352425"/>
                <a:gd name="connsiteY15" fmla="*/ 257969 h 442913"/>
                <a:gd name="connsiteX16" fmla="*/ 0 w 352425"/>
                <a:gd name="connsiteY16" fmla="*/ 202605 h 442913"/>
                <a:gd name="connsiteX17" fmla="*/ 7193 w 352425"/>
                <a:gd name="connsiteY17" fmla="*/ 184150 h 442913"/>
                <a:gd name="connsiteX18" fmla="*/ 7193 w 352425"/>
                <a:gd name="connsiteY18" fmla="*/ 76200 h 442913"/>
                <a:gd name="connsiteX19" fmla="*/ 176213 w 352425"/>
                <a:gd name="connsiteY19" fmla="*/ 130795 h 442913"/>
                <a:gd name="connsiteX20" fmla="*/ 345233 w 352425"/>
                <a:gd name="connsiteY20" fmla="*/ 76200 h 442913"/>
                <a:gd name="connsiteX21" fmla="*/ 352425 w 352425"/>
                <a:gd name="connsiteY21" fmla="*/ 94398 h 442913"/>
                <a:gd name="connsiteX22" fmla="*/ 352425 w 352425"/>
                <a:gd name="connsiteY22" fmla="*/ 148993 h 442913"/>
                <a:gd name="connsiteX23" fmla="*/ 176213 w 352425"/>
                <a:gd name="connsiteY23" fmla="*/ 225425 h 442913"/>
                <a:gd name="connsiteX24" fmla="*/ 0 w 352425"/>
                <a:gd name="connsiteY24" fmla="*/ 148993 h 442913"/>
                <a:gd name="connsiteX25" fmla="*/ 0 w 352425"/>
                <a:gd name="connsiteY25" fmla="*/ 94398 h 442913"/>
                <a:gd name="connsiteX26" fmla="*/ 7193 w 352425"/>
                <a:gd name="connsiteY26" fmla="*/ 76200 h 442913"/>
                <a:gd name="connsiteX27" fmla="*/ 177006 w 352425"/>
                <a:gd name="connsiteY27" fmla="*/ 0 h 442913"/>
                <a:gd name="connsiteX28" fmla="*/ 349250 w 352425"/>
                <a:gd name="connsiteY28" fmla="*/ 57944 h 442913"/>
                <a:gd name="connsiteX29" fmla="*/ 177006 w 352425"/>
                <a:gd name="connsiteY29" fmla="*/ 115888 h 442913"/>
                <a:gd name="connsiteX30" fmla="*/ 4762 w 352425"/>
                <a:gd name="connsiteY30" fmla="*/ 57944 h 442913"/>
                <a:gd name="connsiteX31" fmla="*/ 177006 w 352425"/>
                <a:gd name="connsiteY31" fmla="*/ 0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2425" h="442913">
                  <a:moveTo>
                    <a:pt x="7193" y="298450"/>
                  </a:moveTo>
                  <a:cubicBezTo>
                    <a:pt x="25173" y="330954"/>
                    <a:pt x="93501" y="352624"/>
                    <a:pt x="176213" y="352624"/>
                  </a:cubicBezTo>
                  <a:cubicBezTo>
                    <a:pt x="258925" y="352624"/>
                    <a:pt x="327252" y="330954"/>
                    <a:pt x="345233" y="298450"/>
                  </a:cubicBezTo>
                  <a:cubicBezTo>
                    <a:pt x="348829" y="302062"/>
                    <a:pt x="352425" y="309285"/>
                    <a:pt x="352425" y="312896"/>
                  </a:cubicBezTo>
                  <a:cubicBezTo>
                    <a:pt x="352425" y="312896"/>
                    <a:pt x="352425" y="312896"/>
                    <a:pt x="352425" y="367070"/>
                  </a:cubicBezTo>
                  <a:cubicBezTo>
                    <a:pt x="352425" y="410409"/>
                    <a:pt x="273309" y="442913"/>
                    <a:pt x="176213" y="442913"/>
                  </a:cubicBezTo>
                  <a:cubicBezTo>
                    <a:pt x="79116" y="442913"/>
                    <a:pt x="0" y="410409"/>
                    <a:pt x="0" y="367070"/>
                  </a:cubicBezTo>
                  <a:cubicBezTo>
                    <a:pt x="0" y="367070"/>
                    <a:pt x="0" y="367070"/>
                    <a:pt x="0" y="312896"/>
                  </a:cubicBezTo>
                  <a:cubicBezTo>
                    <a:pt x="0" y="309285"/>
                    <a:pt x="3596" y="302062"/>
                    <a:pt x="7193" y="298450"/>
                  </a:cubicBezTo>
                  <a:close/>
                  <a:moveTo>
                    <a:pt x="7193" y="184150"/>
                  </a:moveTo>
                  <a:cubicBezTo>
                    <a:pt x="25173" y="217369"/>
                    <a:pt x="93501" y="243205"/>
                    <a:pt x="176213" y="243205"/>
                  </a:cubicBezTo>
                  <a:cubicBezTo>
                    <a:pt x="258925" y="243205"/>
                    <a:pt x="327252" y="217369"/>
                    <a:pt x="345233" y="184150"/>
                  </a:cubicBezTo>
                  <a:cubicBezTo>
                    <a:pt x="348829" y="191532"/>
                    <a:pt x="352425" y="195223"/>
                    <a:pt x="352425" y="202605"/>
                  </a:cubicBezTo>
                  <a:cubicBezTo>
                    <a:pt x="352425" y="202605"/>
                    <a:pt x="352425" y="202605"/>
                    <a:pt x="352425" y="257969"/>
                  </a:cubicBezTo>
                  <a:cubicBezTo>
                    <a:pt x="352425" y="298570"/>
                    <a:pt x="273309" y="331788"/>
                    <a:pt x="176213" y="331788"/>
                  </a:cubicBezTo>
                  <a:cubicBezTo>
                    <a:pt x="79116" y="331788"/>
                    <a:pt x="0" y="298570"/>
                    <a:pt x="0" y="257969"/>
                  </a:cubicBezTo>
                  <a:cubicBezTo>
                    <a:pt x="0" y="257969"/>
                    <a:pt x="0" y="257969"/>
                    <a:pt x="0" y="202605"/>
                  </a:cubicBezTo>
                  <a:cubicBezTo>
                    <a:pt x="0" y="195223"/>
                    <a:pt x="3596" y="191532"/>
                    <a:pt x="7193" y="184150"/>
                  </a:cubicBezTo>
                  <a:close/>
                  <a:moveTo>
                    <a:pt x="7193" y="76200"/>
                  </a:moveTo>
                  <a:cubicBezTo>
                    <a:pt x="10789" y="108957"/>
                    <a:pt x="86308" y="130795"/>
                    <a:pt x="176213" y="130795"/>
                  </a:cubicBezTo>
                  <a:cubicBezTo>
                    <a:pt x="269713" y="130795"/>
                    <a:pt x="341637" y="108957"/>
                    <a:pt x="345233" y="76200"/>
                  </a:cubicBezTo>
                  <a:cubicBezTo>
                    <a:pt x="348829" y="83479"/>
                    <a:pt x="352425" y="87119"/>
                    <a:pt x="352425" y="94398"/>
                  </a:cubicBezTo>
                  <a:cubicBezTo>
                    <a:pt x="352425" y="94398"/>
                    <a:pt x="352425" y="94398"/>
                    <a:pt x="352425" y="148993"/>
                  </a:cubicBezTo>
                  <a:cubicBezTo>
                    <a:pt x="352425" y="189029"/>
                    <a:pt x="273309" y="225425"/>
                    <a:pt x="176213" y="225425"/>
                  </a:cubicBezTo>
                  <a:cubicBezTo>
                    <a:pt x="79116" y="225425"/>
                    <a:pt x="0" y="189029"/>
                    <a:pt x="0" y="148993"/>
                  </a:cubicBezTo>
                  <a:cubicBezTo>
                    <a:pt x="0" y="148993"/>
                    <a:pt x="0" y="148993"/>
                    <a:pt x="0" y="94398"/>
                  </a:cubicBezTo>
                  <a:cubicBezTo>
                    <a:pt x="0" y="87119"/>
                    <a:pt x="3596" y="83479"/>
                    <a:pt x="7193" y="76200"/>
                  </a:cubicBezTo>
                  <a:close/>
                  <a:moveTo>
                    <a:pt x="177006" y="0"/>
                  </a:moveTo>
                  <a:cubicBezTo>
                    <a:pt x="272134" y="0"/>
                    <a:pt x="349250" y="25942"/>
                    <a:pt x="349250" y="57944"/>
                  </a:cubicBezTo>
                  <a:cubicBezTo>
                    <a:pt x="349250" y="89946"/>
                    <a:pt x="272134" y="115888"/>
                    <a:pt x="177006" y="115888"/>
                  </a:cubicBezTo>
                  <a:cubicBezTo>
                    <a:pt x="81878" y="115888"/>
                    <a:pt x="4762" y="89946"/>
                    <a:pt x="4762" y="57944"/>
                  </a:cubicBezTo>
                  <a:cubicBezTo>
                    <a:pt x="4762" y="25942"/>
                    <a:pt x="81878" y="0"/>
                    <a:pt x="177006" y="0"/>
                  </a:cubicBezTo>
                  <a:close/>
                </a:path>
              </a:pathLst>
            </a:custGeom>
            <a:solidFill>
              <a:srgbClr val="FEFFFF"/>
            </a:solidFill>
            <a:ln w="9525">
              <a:noFill/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600">
                <a:sym typeface="Calibri" panose="020F05020202040302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94941" y="4494556"/>
            <a:ext cx="1025072" cy="1032911"/>
            <a:chOff x="4394941" y="4494556"/>
            <a:chExt cx="1025072" cy="1032911"/>
          </a:xfrm>
        </p:grpSpPr>
        <p:sp>
          <p:nvSpPr>
            <p:cNvPr id="22" name="MH_Other_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94941" y="4494556"/>
              <a:ext cx="1025072" cy="10329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23" name="MH_Other_17"/>
            <p:cNvSpPr>
              <a:spLocks noEditPoints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12498" y="4761113"/>
              <a:ext cx="509596" cy="499796"/>
            </a:xfrm>
            <a:custGeom>
              <a:avLst/>
              <a:gdLst>
                <a:gd name="T0" fmla="*/ 2147483646 w 113"/>
                <a:gd name="T1" fmla="*/ 2147483646 h 112"/>
                <a:gd name="T2" fmla="*/ 2147483646 w 113"/>
                <a:gd name="T3" fmla="*/ 2147483646 h 112"/>
                <a:gd name="T4" fmla="*/ 2147483646 w 113"/>
                <a:gd name="T5" fmla="*/ 2147483646 h 112"/>
                <a:gd name="T6" fmla="*/ 2147483646 w 113"/>
                <a:gd name="T7" fmla="*/ 2147483646 h 112"/>
                <a:gd name="T8" fmla="*/ 2147483646 w 113"/>
                <a:gd name="T9" fmla="*/ 2147483646 h 112"/>
                <a:gd name="T10" fmla="*/ 2147483646 w 113"/>
                <a:gd name="T11" fmla="*/ 2147483646 h 112"/>
                <a:gd name="T12" fmla="*/ 2147483646 w 113"/>
                <a:gd name="T13" fmla="*/ 2147483646 h 112"/>
                <a:gd name="T14" fmla="*/ 2147483646 w 113"/>
                <a:gd name="T15" fmla="*/ 2147483646 h 112"/>
                <a:gd name="T16" fmla="*/ 2147483646 w 113"/>
                <a:gd name="T17" fmla="*/ 2147483646 h 112"/>
                <a:gd name="T18" fmla="*/ 2147483646 w 113"/>
                <a:gd name="T19" fmla="*/ 2147483646 h 112"/>
                <a:gd name="T20" fmla="*/ 2147483646 w 113"/>
                <a:gd name="T21" fmla="*/ 2147483646 h 112"/>
                <a:gd name="T22" fmla="*/ 2147483646 w 113"/>
                <a:gd name="T23" fmla="*/ 2147483646 h 112"/>
                <a:gd name="T24" fmla="*/ 2147483646 w 113"/>
                <a:gd name="T25" fmla="*/ 2147483646 h 112"/>
                <a:gd name="T26" fmla="*/ 2147483646 w 113"/>
                <a:gd name="T27" fmla="*/ 2147483646 h 112"/>
                <a:gd name="T28" fmla="*/ 2147483646 w 113"/>
                <a:gd name="T29" fmla="*/ 2147483646 h 112"/>
                <a:gd name="T30" fmla="*/ 2147483646 w 113"/>
                <a:gd name="T31" fmla="*/ 2147483646 h 112"/>
                <a:gd name="T32" fmla="*/ 2147483646 w 113"/>
                <a:gd name="T33" fmla="*/ 2147483646 h 112"/>
                <a:gd name="T34" fmla="*/ 2147483646 w 113"/>
                <a:gd name="T35" fmla="*/ 2147483646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54719" y="4494556"/>
            <a:ext cx="1025071" cy="1032911"/>
            <a:chOff x="6854719" y="4494556"/>
            <a:chExt cx="1025071" cy="1032911"/>
          </a:xfrm>
        </p:grpSpPr>
        <p:sp>
          <p:nvSpPr>
            <p:cNvPr id="25" name="MH_Other_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4719" y="4494556"/>
              <a:ext cx="1025071" cy="10329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26" name="MH_Other_18"/>
            <p:cNvSpPr>
              <a:spLocks noEditPoints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9717" y="4731714"/>
              <a:ext cx="537035" cy="529195"/>
            </a:xfrm>
            <a:custGeom>
              <a:avLst/>
              <a:gdLst>
                <a:gd name="T0" fmla="*/ 2147483646 w 120"/>
                <a:gd name="T1" fmla="*/ 2147483646 h 118"/>
                <a:gd name="T2" fmla="*/ 2147483646 w 120"/>
                <a:gd name="T3" fmla="*/ 2147483646 h 118"/>
                <a:gd name="T4" fmla="*/ 2147483646 w 120"/>
                <a:gd name="T5" fmla="*/ 2147483646 h 118"/>
                <a:gd name="T6" fmla="*/ 2147483646 w 120"/>
                <a:gd name="T7" fmla="*/ 2147483646 h 118"/>
                <a:gd name="T8" fmla="*/ 2147483646 w 120"/>
                <a:gd name="T9" fmla="*/ 2147483646 h 118"/>
                <a:gd name="T10" fmla="*/ 2147483646 w 120"/>
                <a:gd name="T11" fmla="*/ 2147483646 h 118"/>
                <a:gd name="T12" fmla="*/ 2147483646 w 120"/>
                <a:gd name="T13" fmla="*/ 2147483646 h 118"/>
                <a:gd name="T14" fmla="*/ 2147483646 w 120"/>
                <a:gd name="T15" fmla="*/ 2147483646 h 118"/>
                <a:gd name="T16" fmla="*/ 2147483646 w 120"/>
                <a:gd name="T17" fmla="*/ 2147483646 h 118"/>
                <a:gd name="T18" fmla="*/ 2147483646 w 120"/>
                <a:gd name="T19" fmla="*/ 2147483646 h 118"/>
                <a:gd name="T20" fmla="*/ 2147483646 w 120"/>
                <a:gd name="T21" fmla="*/ 2147483646 h 118"/>
                <a:gd name="T22" fmla="*/ 2147483646 w 120"/>
                <a:gd name="T23" fmla="*/ 2147483646 h 118"/>
                <a:gd name="T24" fmla="*/ 2147483646 w 120"/>
                <a:gd name="T25" fmla="*/ 2147483646 h 118"/>
                <a:gd name="T26" fmla="*/ 2147483646 w 120"/>
                <a:gd name="T27" fmla="*/ 2147483646 h 118"/>
                <a:gd name="T28" fmla="*/ 2147483646 w 120"/>
                <a:gd name="T29" fmla="*/ 2147483646 h 118"/>
                <a:gd name="T30" fmla="*/ 2147483646 w 120"/>
                <a:gd name="T31" fmla="*/ 2147483646 h 118"/>
                <a:gd name="T32" fmla="*/ 2147483646 w 120"/>
                <a:gd name="T33" fmla="*/ 2147483646 h 118"/>
                <a:gd name="T34" fmla="*/ 2147483646 w 120"/>
                <a:gd name="T35" fmla="*/ 2147483646 h 118"/>
                <a:gd name="T36" fmla="*/ 2147483646 w 120"/>
                <a:gd name="T37" fmla="*/ 2147483646 h 118"/>
                <a:gd name="T38" fmla="*/ 2147483646 w 120"/>
                <a:gd name="T39" fmla="*/ 2147483646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118"/>
                <a:gd name="T62" fmla="*/ 120 w 120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118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54719" y="2091617"/>
            <a:ext cx="1025071" cy="1030951"/>
            <a:chOff x="6854719" y="2091617"/>
            <a:chExt cx="1025071" cy="1030951"/>
          </a:xfrm>
        </p:grpSpPr>
        <p:sp>
          <p:nvSpPr>
            <p:cNvPr id="28" name="MH_Other_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54719" y="2091617"/>
              <a:ext cx="1025071" cy="103095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charset="0"/>
              </a:endParaRPr>
            </a:p>
          </p:txBody>
        </p:sp>
        <p:sp>
          <p:nvSpPr>
            <p:cNvPr id="29" name="MH_Other_19"/>
            <p:cNvSpPr>
              <a:spLocks noEditPoints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87958" y="2256254"/>
              <a:ext cx="248918" cy="454716"/>
            </a:xfrm>
            <a:custGeom>
              <a:avLst/>
              <a:gdLst>
                <a:gd name="T0" fmla="*/ 2147483646 w 50"/>
                <a:gd name="T1" fmla="*/ 2147483646 h 90"/>
                <a:gd name="T2" fmla="*/ 2147483646 w 50"/>
                <a:gd name="T3" fmla="*/ 2147483646 h 90"/>
                <a:gd name="T4" fmla="*/ 2147483646 w 50"/>
                <a:gd name="T5" fmla="*/ 0 h 90"/>
                <a:gd name="T6" fmla="*/ 2147483646 w 50"/>
                <a:gd name="T7" fmla="*/ 0 h 90"/>
                <a:gd name="T8" fmla="*/ 0 w 50"/>
                <a:gd name="T9" fmla="*/ 2147483646 h 90"/>
                <a:gd name="T10" fmla="*/ 0 w 50"/>
                <a:gd name="T11" fmla="*/ 2147483646 h 90"/>
                <a:gd name="T12" fmla="*/ 2147483646 w 50"/>
                <a:gd name="T13" fmla="*/ 2147483646 h 90"/>
                <a:gd name="T14" fmla="*/ 2147483646 w 50"/>
                <a:gd name="T15" fmla="*/ 2147483646 h 90"/>
                <a:gd name="T16" fmla="*/ 2147483646 w 50"/>
                <a:gd name="T17" fmla="*/ 2147483646 h 90"/>
                <a:gd name="T18" fmla="*/ 2147483646 w 50"/>
                <a:gd name="T19" fmla="*/ 2147483646 h 90"/>
                <a:gd name="T20" fmla="*/ 2147483646 w 50"/>
                <a:gd name="T21" fmla="*/ 2147483646 h 90"/>
                <a:gd name="T22" fmla="*/ 2147483646 w 50"/>
                <a:gd name="T23" fmla="*/ 2147483646 h 90"/>
                <a:gd name="T24" fmla="*/ 2147483646 w 50"/>
                <a:gd name="T25" fmla="*/ 2147483646 h 90"/>
                <a:gd name="T26" fmla="*/ 2147483646 w 50"/>
                <a:gd name="T27" fmla="*/ 2147483646 h 90"/>
                <a:gd name="T28" fmla="*/ 2147483646 w 50"/>
                <a:gd name="T29" fmla="*/ 2147483646 h 90"/>
                <a:gd name="T30" fmla="*/ 2147483646 w 50"/>
                <a:gd name="T31" fmla="*/ 2147483646 h 90"/>
                <a:gd name="T32" fmla="*/ 2147483646 w 50"/>
                <a:gd name="T33" fmla="*/ 2147483646 h 90"/>
                <a:gd name="T34" fmla="*/ 2147483646 w 50"/>
                <a:gd name="T35" fmla="*/ 2147483646 h 90"/>
                <a:gd name="T36" fmla="*/ 2147483646 w 50"/>
                <a:gd name="T37" fmla="*/ 2147483646 h 90"/>
                <a:gd name="T38" fmla="*/ 2147483646 w 50"/>
                <a:gd name="T39" fmla="*/ 2147483646 h 90"/>
                <a:gd name="T40" fmla="*/ 2147483646 w 50"/>
                <a:gd name="T41" fmla="*/ 2147483646 h 90"/>
                <a:gd name="T42" fmla="*/ 2147483646 w 50"/>
                <a:gd name="T43" fmla="*/ 2147483646 h 90"/>
                <a:gd name="T44" fmla="*/ 2147483646 w 50"/>
                <a:gd name="T45" fmla="*/ 2147483646 h 90"/>
                <a:gd name="T46" fmla="*/ 2147483646 w 50"/>
                <a:gd name="T47" fmla="*/ 2147483646 h 90"/>
                <a:gd name="T48" fmla="*/ 2147483646 w 50"/>
                <a:gd name="T49" fmla="*/ 2147483646 h 90"/>
                <a:gd name="T50" fmla="*/ 2147483646 w 50"/>
                <a:gd name="T51" fmla="*/ 2147483646 h 90"/>
                <a:gd name="T52" fmla="*/ 2147483646 w 50"/>
                <a:gd name="T53" fmla="*/ 2147483646 h 90"/>
                <a:gd name="T54" fmla="*/ 2147483646 w 50"/>
                <a:gd name="T55" fmla="*/ 2147483646 h 90"/>
                <a:gd name="T56" fmla="*/ 2147483646 w 50"/>
                <a:gd name="T57" fmla="*/ 2147483646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90"/>
                <a:gd name="T89" fmla="*/ 50 w 50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MH_Other_20"/>
            <p:cNvSpPr>
              <a:spLocks noEditPoints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379994" y="2426773"/>
              <a:ext cx="256757" cy="454716"/>
            </a:xfrm>
            <a:custGeom>
              <a:avLst/>
              <a:gdLst>
                <a:gd name="T0" fmla="*/ 2147483646 w 51"/>
                <a:gd name="T1" fmla="*/ 0 h 90"/>
                <a:gd name="T2" fmla="*/ 2147483646 w 51"/>
                <a:gd name="T3" fmla="*/ 0 h 90"/>
                <a:gd name="T4" fmla="*/ 0 w 51"/>
                <a:gd name="T5" fmla="*/ 2147483646 h 90"/>
                <a:gd name="T6" fmla="*/ 0 w 51"/>
                <a:gd name="T7" fmla="*/ 2147483646 h 90"/>
                <a:gd name="T8" fmla="*/ 2147483646 w 51"/>
                <a:gd name="T9" fmla="*/ 2147483646 h 90"/>
                <a:gd name="T10" fmla="*/ 2147483646 w 51"/>
                <a:gd name="T11" fmla="*/ 2147483646 h 90"/>
                <a:gd name="T12" fmla="*/ 2147483646 w 51"/>
                <a:gd name="T13" fmla="*/ 2147483646 h 90"/>
                <a:gd name="T14" fmla="*/ 2147483646 w 51"/>
                <a:gd name="T15" fmla="*/ 2147483646 h 90"/>
                <a:gd name="T16" fmla="*/ 2147483646 w 51"/>
                <a:gd name="T17" fmla="*/ 0 h 90"/>
                <a:gd name="T18" fmla="*/ 2147483646 w 51"/>
                <a:gd name="T19" fmla="*/ 2147483646 h 90"/>
                <a:gd name="T20" fmla="*/ 2147483646 w 51"/>
                <a:gd name="T21" fmla="*/ 2147483646 h 90"/>
                <a:gd name="T22" fmla="*/ 2147483646 w 51"/>
                <a:gd name="T23" fmla="*/ 2147483646 h 90"/>
                <a:gd name="T24" fmla="*/ 2147483646 w 51"/>
                <a:gd name="T25" fmla="*/ 2147483646 h 90"/>
                <a:gd name="T26" fmla="*/ 2147483646 w 51"/>
                <a:gd name="T27" fmla="*/ 2147483646 h 90"/>
                <a:gd name="T28" fmla="*/ 2147483646 w 51"/>
                <a:gd name="T29" fmla="*/ 2147483646 h 90"/>
                <a:gd name="T30" fmla="*/ 2147483646 w 51"/>
                <a:gd name="T31" fmla="*/ 2147483646 h 90"/>
                <a:gd name="T32" fmla="*/ 2147483646 w 51"/>
                <a:gd name="T33" fmla="*/ 2147483646 h 90"/>
                <a:gd name="T34" fmla="*/ 2147483646 w 51"/>
                <a:gd name="T35" fmla="*/ 2147483646 h 90"/>
                <a:gd name="T36" fmla="*/ 2147483646 w 51"/>
                <a:gd name="T37" fmla="*/ 2147483646 h 90"/>
                <a:gd name="T38" fmla="*/ 2147483646 w 51"/>
                <a:gd name="T39" fmla="*/ 2147483646 h 90"/>
                <a:gd name="T40" fmla="*/ 2147483646 w 51"/>
                <a:gd name="T41" fmla="*/ 2147483646 h 90"/>
                <a:gd name="T42" fmla="*/ 2147483646 w 51"/>
                <a:gd name="T43" fmla="*/ 2147483646 h 90"/>
                <a:gd name="T44" fmla="*/ 2147483646 w 51"/>
                <a:gd name="T45" fmla="*/ 2147483646 h 90"/>
                <a:gd name="T46" fmla="*/ 2147483646 w 51"/>
                <a:gd name="T47" fmla="*/ 2147483646 h 90"/>
                <a:gd name="T48" fmla="*/ 2147483646 w 51"/>
                <a:gd name="T49" fmla="*/ 2147483646 h 90"/>
                <a:gd name="T50" fmla="*/ 2147483646 w 51"/>
                <a:gd name="T51" fmla="*/ 2147483646 h 90"/>
                <a:gd name="T52" fmla="*/ 2147483646 w 51"/>
                <a:gd name="T53" fmla="*/ 2147483646 h 90"/>
                <a:gd name="T54" fmla="*/ 2147483646 w 51"/>
                <a:gd name="T55" fmla="*/ 2147483646 h 90"/>
                <a:gd name="T56" fmla="*/ 2147483646 w 51"/>
                <a:gd name="T57" fmla="*/ 2147483646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90"/>
                <a:gd name="T89" fmla="*/ 51 w 51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MH_Other_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360396" y="2283695"/>
              <a:ext cx="150918" cy="123480"/>
            </a:xfrm>
            <a:custGeom>
              <a:avLst/>
              <a:gdLst>
                <a:gd name="T0" fmla="*/ 79865 w 40"/>
                <a:gd name="T1" fmla="*/ 82362 h 33"/>
                <a:gd name="T2" fmla="*/ 99831 w 40"/>
                <a:gd name="T3" fmla="*/ 82362 h 33"/>
                <a:gd name="T4" fmla="*/ 99831 w 40"/>
                <a:gd name="T5" fmla="*/ 19967 h 33"/>
                <a:gd name="T6" fmla="*/ 99831 w 40"/>
                <a:gd name="T7" fmla="*/ 0 h 33"/>
                <a:gd name="T8" fmla="*/ 79865 w 40"/>
                <a:gd name="T9" fmla="*/ 0 h 33"/>
                <a:gd name="T10" fmla="*/ 0 w 40"/>
                <a:gd name="T11" fmla="*/ 0 h 33"/>
                <a:gd name="T12" fmla="*/ 0 w 40"/>
                <a:gd name="T13" fmla="*/ 19967 h 33"/>
                <a:gd name="T14" fmla="*/ 79865 w 40"/>
                <a:gd name="T15" fmla="*/ 19967 h 33"/>
                <a:gd name="T16" fmla="*/ 79865 w 40"/>
                <a:gd name="T17" fmla="*/ 8236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3"/>
                <a:gd name="T29" fmla="*/ 40 w 40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32" name="MH_Other_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25156" y="2738411"/>
              <a:ext cx="123480" cy="123480"/>
            </a:xfrm>
            <a:custGeom>
              <a:avLst/>
              <a:gdLst>
                <a:gd name="T0" fmla="*/ 19967 w 33"/>
                <a:gd name="T1" fmla="*/ 0 h 33"/>
                <a:gd name="T2" fmla="*/ 0 w 33"/>
                <a:gd name="T3" fmla="*/ 0 h 33"/>
                <a:gd name="T4" fmla="*/ 0 w 33"/>
                <a:gd name="T5" fmla="*/ 62395 h 33"/>
                <a:gd name="T6" fmla="*/ 0 w 33"/>
                <a:gd name="T7" fmla="*/ 82362 h 33"/>
                <a:gd name="T8" fmla="*/ 19967 w 33"/>
                <a:gd name="T9" fmla="*/ 82362 h 33"/>
                <a:gd name="T10" fmla="*/ 82362 w 33"/>
                <a:gd name="T11" fmla="*/ 82362 h 33"/>
                <a:gd name="T12" fmla="*/ 82362 w 33"/>
                <a:gd name="T13" fmla="*/ 62395 h 33"/>
                <a:gd name="T14" fmla="*/ 19967 w 33"/>
                <a:gd name="T15" fmla="*/ 62395 h 33"/>
                <a:gd name="T16" fmla="*/ 19967 w 33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3"/>
                <a:gd name="T29" fmla="*/ 33 w 3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55955" y="2045069"/>
            <a:ext cx="3154216" cy="775335"/>
            <a:chOff x="6178247" y="2101334"/>
            <a:chExt cx="3154216" cy="775335"/>
          </a:xfrm>
        </p:grpSpPr>
        <p:sp>
          <p:nvSpPr>
            <p:cNvPr id="34" name="矩形 33"/>
            <p:cNvSpPr/>
            <p:nvPr/>
          </p:nvSpPr>
          <p:spPr>
            <a:xfrm>
              <a:off x="7865395" y="2101334"/>
              <a:ext cx="1467068" cy="38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en-US" altLang="zh-CN" sz="2000" dirty="0">
                  <a:sym typeface="+mn-lt"/>
                </a:rPr>
                <a:t>1</a:t>
              </a:r>
              <a:endParaRPr lang="en-US" altLang="zh-CN" sz="2000" dirty="0"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178247" y="2490589"/>
              <a:ext cx="3148330" cy="38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提高可用性和改进用户的友好体验；</a:t>
              </a:r>
              <a:endParaRPr lang="en-US" altLang="zh-CN" sz="1400" dirty="0"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43969" y="4641132"/>
            <a:ext cx="2829188" cy="1043305"/>
            <a:chOff x="6466261" y="2128846"/>
            <a:chExt cx="2829188" cy="1043305"/>
          </a:xfrm>
        </p:grpSpPr>
        <p:sp>
          <p:nvSpPr>
            <p:cNvPr id="37" name="矩形 36"/>
            <p:cNvSpPr/>
            <p:nvPr/>
          </p:nvSpPr>
          <p:spPr>
            <a:xfrm>
              <a:off x="7828381" y="2128846"/>
              <a:ext cx="1467068" cy="38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en-US" altLang="zh-CN" sz="2000" dirty="0">
                  <a:sym typeface="+mn-lt"/>
                </a:rPr>
                <a:t>3</a:t>
              </a:r>
              <a:endParaRPr lang="en-US" altLang="zh-CN" sz="2000" dirty="0"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466261" y="2490796"/>
              <a:ext cx="2794000" cy="68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可以给站点带来更多的多媒体元素</a:t>
              </a:r>
              <a:r>
                <a:rPr lang="en-US" altLang="zh-CN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(</a:t>
              </a: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视频和音频</a:t>
              </a:r>
              <a:r>
                <a:rPr lang="en-US" altLang="zh-CN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)</a:t>
              </a: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；</a:t>
              </a:r>
              <a:endParaRPr lang="en-US" altLang="zh-CN" sz="1400" dirty="0"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4859" y="3283038"/>
            <a:ext cx="2789096" cy="1062355"/>
            <a:chOff x="6734851" y="2109641"/>
            <a:chExt cx="2789096" cy="1062355"/>
          </a:xfrm>
        </p:grpSpPr>
        <p:sp>
          <p:nvSpPr>
            <p:cNvPr id="40" name="矩形 39"/>
            <p:cNvSpPr/>
            <p:nvPr/>
          </p:nvSpPr>
          <p:spPr>
            <a:xfrm>
              <a:off x="8056879" y="2109641"/>
              <a:ext cx="1467068" cy="38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en-US" altLang="zh-CN" sz="2000" dirty="0">
                  <a:sym typeface="+mn-lt"/>
                </a:rPr>
                <a:t>2</a:t>
              </a:r>
              <a:endParaRPr lang="en-US" altLang="zh-CN" sz="2000" dirty="0"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734851" y="2490641"/>
              <a:ext cx="2788920" cy="68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有几个新的标签，这将有助开发人员定义重要的内容；</a:t>
              </a:r>
              <a:endParaRPr lang="en-US" altLang="zh-CN" sz="1400" dirty="0">
                <a:latin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37382" y="2045069"/>
            <a:ext cx="3336925" cy="775335"/>
            <a:chOff x="7054238" y="2101334"/>
            <a:chExt cx="3336925" cy="775335"/>
          </a:xfrm>
        </p:grpSpPr>
        <p:sp>
          <p:nvSpPr>
            <p:cNvPr id="43" name="矩形 42"/>
            <p:cNvSpPr/>
            <p:nvPr/>
          </p:nvSpPr>
          <p:spPr>
            <a:xfrm>
              <a:off x="7054238" y="2101334"/>
              <a:ext cx="1467068" cy="38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2000" dirty="0">
                  <a:sym typeface="+mn-lt"/>
                </a:rPr>
                <a:t>4</a:t>
              </a:r>
              <a:endParaRPr lang="en-US" altLang="zh-CN" sz="2000" dirty="0"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069478" y="2490589"/>
              <a:ext cx="3321685" cy="38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可以很好的替代</a:t>
              </a:r>
              <a:r>
                <a:rPr lang="en-US" altLang="zh-CN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FLASH</a:t>
              </a: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和</a:t>
              </a:r>
              <a:r>
                <a:rPr lang="en-US" altLang="zh-CN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Silverlight</a:t>
              </a: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；</a:t>
              </a:r>
              <a:endParaRPr lang="en-US" altLang="zh-CN" sz="1400" dirty="0">
                <a:latin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337382" y="4613620"/>
            <a:ext cx="3195955" cy="695960"/>
            <a:chOff x="7054238" y="2101334"/>
            <a:chExt cx="3195955" cy="695960"/>
          </a:xfrm>
        </p:grpSpPr>
        <p:sp>
          <p:nvSpPr>
            <p:cNvPr id="46" name="矩形 45"/>
            <p:cNvSpPr/>
            <p:nvPr/>
          </p:nvSpPr>
          <p:spPr>
            <a:xfrm>
              <a:off x="7054238" y="2101334"/>
              <a:ext cx="1467068" cy="38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2000" dirty="0">
                  <a:sym typeface="+mn-lt"/>
                </a:rPr>
                <a:t>6</a:t>
              </a:r>
              <a:endParaRPr lang="en-US" altLang="zh-CN" sz="2000" dirty="0"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069478" y="2490589"/>
              <a:ext cx="3180715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/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将被大量应用于移动应用程序和游戏。</a:t>
              </a:r>
              <a:endParaRPr lang="en-US" altLang="zh-CN" sz="1400" dirty="0"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02853" y="3274731"/>
            <a:ext cx="2813685" cy="1070610"/>
            <a:chOff x="7054238" y="2101334"/>
            <a:chExt cx="2813685" cy="1070610"/>
          </a:xfrm>
        </p:grpSpPr>
        <p:sp>
          <p:nvSpPr>
            <p:cNvPr id="49" name="矩形 48"/>
            <p:cNvSpPr/>
            <p:nvPr/>
          </p:nvSpPr>
          <p:spPr>
            <a:xfrm>
              <a:off x="7054238" y="2101334"/>
              <a:ext cx="1467068" cy="38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altLang="zh-CN" sz="2000" dirty="0">
                  <a:sym typeface="+mn-lt"/>
                </a:rPr>
                <a:t>5</a:t>
              </a:r>
              <a:endParaRPr lang="en-US" altLang="zh-CN" sz="2000" dirty="0"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069478" y="2490589"/>
              <a:ext cx="2798445" cy="681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当涉及到网站的抓取和索引的时候，对于</a:t>
              </a:r>
              <a:r>
                <a:rPr lang="en-US" altLang="zh-CN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SEO</a:t>
              </a:r>
              <a:r>
                <a:rPr lang="zh-CN" altLang="en-US" sz="1400">
                  <a:solidFill>
                    <a:srgbClr val="000000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很友好；</a:t>
              </a:r>
              <a:endParaRPr lang="en-US" altLang="zh-CN" sz="1400" dirty="0">
                <a:latin typeface="+mn-ea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5380813" y="3110807"/>
            <a:ext cx="1462148" cy="1462148"/>
          </a:xfrm>
          <a:prstGeom prst="ellipse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1109" y="254328"/>
            <a:ext cx="6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j-lt"/>
                <a:ea typeface="+mj-ea"/>
              </a:rPr>
              <a:t>03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53" name="等腰三角形 52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410335" y="254635"/>
            <a:ext cx="3752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H5 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 smtClean="0">
              <a:latin typeface="+mj-ea"/>
              <a:ea typeface="+mj-ea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540375" y="3337560"/>
            <a:ext cx="11791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 dirty="0" smtClean="0">
                <a:latin typeface="+mj-ea"/>
                <a:ea typeface="+mj-ea"/>
                <a:sym typeface="+mn-ea"/>
              </a:rPr>
              <a:t>H5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的优势</a:t>
            </a:r>
            <a:endParaRPr lang="zh-CN" altLang="en-US" sz="2400"/>
          </a:p>
        </p:txBody>
      </p:sp>
      <p:pic>
        <p:nvPicPr>
          <p:cNvPr id="57" name="图片 56" descr="201493093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651109" y="254328"/>
            <a:ext cx="6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03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53" name="等腰三角形 52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410335" y="254635"/>
            <a:ext cx="3752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H5 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 smtClean="0">
              <a:latin typeface="+mj-ea"/>
              <a:ea typeface="+mj-ea"/>
              <a:sym typeface="+mn-ea"/>
            </a:endParaRPr>
          </a:p>
        </p:txBody>
      </p:sp>
      <p:pic>
        <p:nvPicPr>
          <p:cNvPr id="57" name="图片 56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24" name="环形箭头 23"/>
          <p:cNvSpPr/>
          <p:nvPr>
            <p:custDataLst>
              <p:tags r:id="rId2"/>
            </p:custDataLst>
          </p:nvPr>
        </p:nvSpPr>
        <p:spPr>
          <a:xfrm rot="18275951">
            <a:off x="1201632" y="1979814"/>
            <a:ext cx="2814874" cy="2814874"/>
          </a:xfrm>
          <a:prstGeom prst="circularArrow">
            <a:avLst>
              <a:gd name="adj1" fmla="val 3344"/>
              <a:gd name="adj2" fmla="val 330680"/>
              <a:gd name="adj3" fmla="val 13751966"/>
              <a:gd name="adj4" fmla="val 14242613"/>
              <a:gd name="adj5" fmla="val 3240"/>
            </a:avLst>
          </a:prstGeom>
          <a:solidFill>
            <a:srgbClr val="DDDDDD"/>
          </a:solidFill>
        </p:spPr>
        <p:style>
          <a:lnRef idx="0">
            <a:srgbClr val="47B6E7">
              <a:hueOff val="0"/>
              <a:satOff val="0"/>
              <a:lumOff val="0"/>
              <a:alphaOff val="0"/>
            </a:srgbClr>
          </a:lnRef>
          <a:fillRef idx="1">
            <a:srgbClr val="47B6E7"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47B6E7">
              <a:tint val="40000"/>
              <a:hueOff val="0"/>
              <a:satOff val="0"/>
              <a:lumOff val="0"/>
              <a:alphaOff val="0"/>
            </a:srgbClr>
          </a:effectRef>
          <a:fontRef idx="minor">
            <a:sysClr val="windowText" lastClr="000000">
              <a:hueOff val="0"/>
              <a:satOff val="0"/>
              <a:lumOff val="0"/>
              <a:alphaOff val="0"/>
            </a:sysClr>
          </a:fontRef>
        </p:style>
        <p:txBody>
          <a:bodyPr/>
          <a:p>
            <a:endParaRPr lang="zh-CN" altLang="en-US"/>
          </a:p>
        </p:txBody>
      </p:sp>
      <p:sp>
        <p:nvSpPr>
          <p:cNvPr id="19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2488" y="2700301"/>
            <a:ext cx="1383123" cy="13534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normAutofit/>
          </a:bodyPr>
          <a:p>
            <a:pPr algn="ctr">
              <a:lnSpc>
                <a:spcPct val="110000"/>
              </a:lnSpc>
              <a:defRPr/>
            </a:pPr>
            <a:r>
              <a:rPr lang="zh-CN" altLang="en-US" sz="2800" dirty="0">
                <a:solidFill>
                  <a:sysClr val="window" lastClr="FFFFFF"/>
                </a:solidFill>
                <a:latin typeface="+mj-ea"/>
                <a:ea typeface="+mj-ea"/>
              </a:rPr>
              <a:t>发展前景</a:t>
            </a:r>
            <a:endParaRPr lang="zh-CN" altLang="en-US" sz="2800" dirty="0">
              <a:solidFill>
                <a:sysClr val="window" lastClr="FFFFFF"/>
              </a:solidFill>
              <a:latin typeface="+mj-ea"/>
              <a:ea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86985" y="2199640"/>
            <a:ext cx="6069965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2014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年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10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月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28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日，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W3C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的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HTML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工作组正式发布了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HTML5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的正式推荐标准（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W3C Recommendation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）。虽然大多数用户对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HTML5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和开放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Web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平台（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Open Web Platform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，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OWP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）并不熟悉，但是它们正在不断改进用户体验。到目前为止，越来越多的行业巨头正不断向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HTML5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示好。除了苹果、微软、黑莓之外，谷歌的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You tube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已部分使用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HTML5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；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Chrome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浏览器宣布全面支持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HTML5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；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Facebook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则不遗余力地为</a:t>
            </a:r>
            <a:r>
              <a:rPr lang="en-US" altLang="zh-CN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HTML5</a:t>
            </a:r>
            <a:r>
              <a:rPr lang="zh-CN" altLang="en-US" sz="1400" b="0">
                <a:solidFill>
                  <a:srgbClr val="000000"/>
                </a:solidFill>
                <a:latin typeface="+mn-ea"/>
                <a:cs typeface="宋体" panose="02010600030101010101" pitchFamily="2" charset="-122"/>
              </a:rPr>
              <a:t>进行着病毒式传播。</a:t>
            </a:r>
            <a:endParaRPr lang="zh-CN" altLang="en-US" sz="140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138703" y="820267"/>
            <a:ext cx="1914597" cy="3045017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11703" y="3318041"/>
            <a:ext cx="1568597" cy="484289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zh-CN" altLang="en-US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 四</a:t>
            </a:r>
            <a:r>
              <a:rPr lang="zh-CN" altLang="en-US" sz="2400" b="1" spc="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章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15740" y="2654935"/>
            <a:ext cx="4161155" cy="5022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600" kern="0" spc="2000">
              <a:solidFill>
                <a:srgbClr val="282728"/>
              </a:solidFill>
              <a:latin typeface="Mistral" panose="03090702030407020403" pitchFamily="66" charset="0"/>
              <a:ea typeface="幼圆" panose="020105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38702" y="6626004"/>
            <a:ext cx="1914597" cy="2319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4745624" y="2444553"/>
            <a:ext cx="270075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H5 application</a:t>
            </a:r>
            <a:endParaRPr lang="zh-CN" altLang="en-US" sz="28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1890" y="1455420"/>
            <a:ext cx="229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H5</a:t>
            </a:r>
            <a:r>
              <a:rPr lang="zh-CN" altLang="en-US" sz="3600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应用</a:t>
            </a:r>
            <a:endParaRPr lang="zh-CN" altLang="en-US" sz="3600" b="1" dirty="0" smtClean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1372235" y="2926080"/>
            <a:ext cx="9448165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en-US" altLang="zh-CN" sz="2000" dirty="0" smtClean="0"/>
              <a:t>H5</a:t>
            </a:r>
            <a:r>
              <a:rPr lang="zh-CN" altLang="en-US" sz="2000" dirty="0" smtClean="0"/>
              <a:t>的应用</a:t>
            </a:r>
            <a:endParaRPr lang="zh-CN" altLang="en-US" sz="2000" dirty="0" smtClean="0"/>
          </a:p>
          <a:p>
            <a:pPr indent="0" algn="ctr" fontAlgn="auto">
              <a:lnSpc>
                <a:spcPct val="150000"/>
              </a:lnSpc>
            </a:pPr>
            <a:r>
              <a:rPr lang="zh-CN" altLang="en-US" dirty="0" smtClean="0"/>
              <a:t>H5专题页主要有以下4大应用类型。</a:t>
            </a:r>
            <a:endParaRPr lang="zh-CN" altLang="en-US" dirty="0" smtClean="0"/>
          </a:p>
        </p:txBody>
      </p:sp>
      <p:pic>
        <p:nvPicPr>
          <p:cNvPr id="23" name="图片 2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718175" y="1720215"/>
            <a:ext cx="756285" cy="75628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50" name="齿轮"/>
          <p:cNvSpPr/>
          <p:nvPr/>
        </p:nvSpPr>
        <p:spPr bwMode="auto">
          <a:xfrm>
            <a:off x="5816600" y="1804035"/>
            <a:ext cx="558800" cy="558800"/>
          </a:xfrm>
          <a:custGeom>
            <a:avLst/>
            <a:gdLst>
              <a:gd name="T0" fmla="*/ 351815 w 2443615"/>
              <a:gd name="T1" fmla="*/ 127711 h 2406492"/>
              <a:gd name="T2" fmla="*/ 127265 w 2443615"/>
              <a:gd name="T3" fmla="*/ 352436 h 2406492"/>
              <a:gd name="T4" fmla="*/ 351815 w 2443615"/>
              <a:gd name="T5" fmla="*/ 577161 h 2406492"/>
              <a:gd name="T6" fmla="*/ 576364 w 2443615"/>
              <a:gd name="T7" fmla="*/ 352436 h 2406492"/>
              <a:gd name="T8" fmla="*/ 351815 w 2443615"/>
              <a:gd name="T9" fmla="*/ 127711 h 2406492"/>
              <a:gd name="T10" fmla="*/ 323002 w 2443615"/>
              <a:gd name="T11" fmla="*/ 0 h 2406492"/>
              <a:gd name="T12" fmla="*/ 380627 w 2443615"/>
              <a:gd name="T13" fmla="*/ 0 h 2406492"/>
              <a:gd name="T14" fmla="*/ 393151 w 2443615"/>
              <a:gd name="T15" fmla="*/ 71092 h 2406492"/>
              <a:gd name="T16" fmla="*/ 500853 w 2443615"/>
              <a:gd name="T17" fmla="*/ 110323 h 2406492"/>
              <a:gd name="T18" fmla="*/ 556109 w 2443615"/>
              <a:gd name="T19" fmla="*/ 63920 h 2406492"/>
              <a:gd name="T20" fmla="*/ 600251 w 2443615"/>
              <a:gd name="T21" fmla="*/ 100990 h 2406492"/>
              <a:gd name="T22" fmla="*/ 564182 w 2443615"/>
              <a:gd name="T23" fmla="*/ 163505 h 2406492"/>
              <a:gd name="T24" fmla="*/ 621490 w 2443615"/>
              <a:gd name="T25" fmla="*/ 262842 h 2406492"/>
              <a:gd name="T26" fmla="*/ 693623 w 2443615"/>
              <a:gd name="T27" fmla="*/ 262840 h 2406492"/>
              <a:gd name="T28" fmla="*/ 703629 w 2443615"/>
              <a:gd name="T29" fmla="*/ 319633 h 2406492"/>
              <a:gd name="T30" fmla="*/ 635846 w 2443615"/>
              <a:gd name="T31" fmla="*/ 344321 h 2406492"/>
              <a:gd name="T32" fmla="*/ 615944 w 2443615"/>
              <a:gd name="T33" fmla="*/ 457282 h 2406492"/>
              <a:gd name="T34" fmla="*/ 671201 w 2443615"/>
              <a:gd name="T35" fmla="*/ 503683 h 2406492"/>
              <a:gd name="T36" fmla="*/ 642389 w 2443615"/>
              <a:gd name="T37" fmla="*/ 553626 h 2406492"/>
              <a:gd name="T38" fmla="*/ 574608 w 2443615"/>
              <a:gd name="T39" fmla="*/ 528934 h 2406492"/>
              <a:gd name="T40" fmla="*/ 486808 w 2443615"/>
              <a:gd name="T41" fmla="*/ 602665 h 2406492"/>
              <a:gd name="T42" fmla="*/ 499336 w 2443615"/>
              <a:gd name="T43" fmla="*/ 673756 h 2406492"/>
              <a:gd name="T44" fmla="*/ 445187 w 2443615"/>
              <a:gd name="T45" fmla="*/ 693480 h 2406492"/>
              <a:gd name="T46" fmla="*/ 409122 w 2443615"/>
              <a:gd name="T47" fmla="*/ 630963 h 2406492"/>
              <a:gd name="T48" fmla="*/ 294507 w 2443615"/>
              <a:gd name="T49" fmla="*/ 630963 h 2406492"/>
              <a:gd name="T50" fmla="*/ 258443 w 2443615"/>
              <a:gd name="T51" fmla="*/ 693480 h 2406492"/>
              <a:gd name="T52" fmla="*/ 204294 w 2443615"/>
              <a:gd name="T53" fmla="*/ 673756 h 2406492"/>
              <a:gd name="T54" fmla="*/ 216821 w 2443615"/>
              <a:gd name="T55" fmla="*/ 602665 h 2406492"/>
              <a:gd name="T56" fmla="*/ 129022 w 2443615"/>
              <a:gd name="T57" fmla="*/ 528934 h 2406492"/>
              <a:gd name="T58" fmla="*/ 61240 w 2443615"/>
              <a:gd name="T59" fmla="*/ 553626 h 2406492"/>
              <a:gd name="T60" fmla="*/ 32428 w 2443615"/>
              <a:gd name="T61" fmla="*/ 503683 h 2406492"/>
              <a:gd name="T62" fmla="*/ 87685 w 2443615"/>
              <a:gd name="T63" fmla="*/ 457282 h 2406492"/>
              <a:gd name="T64" fmla="*/ 67783 w 2443615"/>
              <a:gd name="T65" fmla="*/ 344321 h 2406492"/>
              <a:gd name="T66" fmla="*/ 0 w 2443615"/>
              <a:gd name="T67" fmla="*/ 319633 h 2406492"/>
              <a:gd name="T68" fmla="*/ 10006 w 2443615"/>
              <a:gd name="T69" fmla="*/ 262840 h 2406492"/>
              <a:gd name="T70" fmla="*/ 82138 w 2443615"/>
              <a:gd name="T71" fmla="*/ 262842 h 2406492"/>
              <a:gd name="T72" fmla="*/ 139446 w 2443615"/>
              <a:gd name="T73" fmla="*/ 163505 h 2406492"/>
              <a:gd name="T74" fmla="*/ 103378 w 2443615"/>
              <a:gd name="T75" fmla="*/ 100990 h 2406492"/>
              <a:gd name="T76" fmla="*/ 147520 w 2443615"/>
              <a:gd name="T77" fmla="*/ 63920 h 2406492"/>
              <a:gd name="T78" fmla="*/ 202776 w 2443615"/>
              <a:gd name="T79" fmla="*/ 110323 h 2406492"/>
              <a:gd name="T80" fmla="*/ 310478 w 2443615"/>
              <a:gd name="T81" fmla="*/ 71092 h 24064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43615" h="2406492">
                <a:moveTo>
                  <a:pt x="1221807" y="443178"/>
                </a:moveTo>
                <a:cubicBezTo>
                  <a:pt x="791117" y="443178"/>
                  <a:pt x="441973" y="792322"/>
                  <a:pt x="441973" y="1223012"/>
                </a:cubicBezTo>
                <a:cubicBezTo>
                  <a:pt x="441973" y="1653702"/>
                  <a:pt x="791117" y="2002846"/>
                  <a:pt x="1221807" y="2002846"/>
                </a:cubicBezTo>
                <a:cubicBezTo>
                  <a:pt x="1652497" y="2002846"/>
                  <a:pt x="2001641" y="1653702"/>
                  <a:pt x="2001641" y="1223012"/>
                </a:cubicBezTo>
                <a:cubicBezTo>
                  <a:pt x="2001641" y="792322"/>
                  <a:pt x="1652497" y="443178"/>
                  <a:pt x="1221807" y="443178"/>
                </a:cubicBezTo>
                <a:close/>
                <a:moveTo>
                  <a:pt x="1121747" y="0"/>
                </a:moveTo>
                <a:lnTo>
                  <a:pt x="1321868" y="0"/>
                </a:lnTo>
                <a:lnTo>
                  <a:pt x="1365362" y="246702"/>
                </a:lnTo>
                <a:cubicBezTo>
                  <a:pt x="1497994" y="266203"/>
                  <a:pt x="1625261" y="312525"/>
                  <a:pt x="1739400" y="382840"/>
                </a:cubicBezTo>
                <a:lnTo>
                  <a:pt x="1931295" y="221813"/>
                </a:lnTo>
                <a:lnTo>
                  <a:pt x="2084596" y="350449"/>
                </a:lnTo>
                <a:lnTo>
                  <a:pt x="1959337" y="567390"/>
                </a:lnTo>
                <a:cubicBezTo>
                  <a:pt x="2048403" y="667584"/>
                  <a:pt x="2116120" y="784874"/>
                  <a:pt x="2158357" y="912104"/>
                </a:cubicBezTo>
                <a:lnTo>
                  <a:pt x="2408865" y="912098"/>
                </a:lnTo>
                <a:lnTo>
                  <a:pt x="2443615" y="1109179"/>
                </a:lnTo>
                <a:lnTo>
                  <a:pt x="2208214" y="1194851"/>
                </a:lnTo>
                <a:cubicBezTo>
                  <a:pt x="2212040" y="1328854"/>
                  <a:pt x="2188522" y="1462233"/>
                  <a:pt x="2139095" y="1586846"/>
                </a:cubicBezTo>
                <a:lnTo>
                  <a:pt x="2330998" y="1747864"/>
                </a:lnTo>
                <a:lnTo>
                  <a:pt x="2230938" y="1921175"/>
                </a:lnTo>
                <a:lnTo>
                  <a:pt x="1995541" y="1835490"/>
                </a:lnTo>
                <a:cubicBezTo>
                  <a:pt x="1912336" y="1940602"/>
                  <a:pt x="1808586" y="2027658"/>
                  <a:pt x="1690623" y="2091346"/>
                </a:cubicBezTo>
                <a:lnTo>
                  <a:pt x="1734130" y="2338046"/>
                </a:lnTo>
                <a:lnTo>
                  <a:pt x="1546077" y="2406492"/>
                </a:lnTo>
                <a:lnTo>
                  <a:pt x="1420828" y="2189544"/>
                </a:lnTo>
                <a:cubicBezTo>
                  <a:pt x="1289525" y="2216580"/>
                  <a:pt x="1154089" y="2216580"/>
                  <a:pt x="1022786" y="2189544"/>
                </a:cubicBezTo>
                <a:lnTo>
                  <a:pt x="897539" y="2406492"/>
                </a:lnTo>
                <a:lnTo>
                  <a:pt x="709486" y="2338046"/>
                </a:lnTo>
                <a:lnTo>
                  <a:pt x="752993" y="2091346"/>
                </a:lnTo>
                <a:cubicBezTo>
                  <a:pt x="635030" y="2027658"/>
                  <a:pt x="531280" y="1940601"/>
                  <a:pt x="448076" y="1835490"/>
                </a:cubicBezTo>
                <a:lnTo>
                  <a:pt x="212678" y="1921175"/>
                </a:lnTo>
                <a:lnTo>
                  <a:pt x="112617" y="1747864"/>
                </a:lnTo>
                <a:lnTo>
                  <a:pt x="304520" y="1586846"/>
                </a:lnTo>
                <a:cubicBezTo>
                  <a:pt x="255094" y="1462233"/>
                  <a:pt x="231575" y="1328854"/>
                  <a:pt x="235401" y="1194851"/>
                </a:cubicBezTo>
                <a:lnTo>
                  <a:pt x="0" y="1109179"/>
                </a:lnTo>
                <a:lnTo>
                  <a:pt x="34750" y="912098"/>
                </a:lnTo>
                <a:lnTo>
                  <a:pt x="285257" y="912104"/>
                </a:lnTo>
                <a:cubicBezTo>
                  <a:pt x="327494" y="784874"/>
                  <a:pt x="395211" y="667583"/>
                  <a:pt x="484278" y="567390"/>
                </a:cubicBezTo>
                <a:lnTo>
                  <a:pt x="359019" y="350449"/>
                </a:lnTo>
                <a:lnTo>
                  <a:pt x="512321" y="221813"/>
                </a:lnTo>
                <a:lnTo>
                  <a:pt x="704216" y="382840"/>
                </a:lnTo>
                <a:cubicBezTo>
                  <a:pt x="818353" y="312525"/>
                  <a:pt x="945621" y="266204"/>
                  <a:pt x="1078253" y="246702"/>
                </a:cubicBezTo>
                <a:lnTo>
                  <a:pt x="11217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lIns="501445" tIns="575655" rIns="501445" bIns="614746" anchor="ctr"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02304" y="241629"/>
            <a:ext cx="51364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H5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1109" y="254328"/>
            <a:ext cx="681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04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11" name="等腰三角形 1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3"/>
          <p:cNvSpPr/>
          <p:nvPr/>
        </p:nvSpPr>
        <p:spPr bwMode="auto">
          <a:xfrm>
            <a:off x="2592920" y="2235890"/>
            <a:ext cx="918633" cy="9252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Freeform 15"/>
          <p:cNvSpPr/>
          <p:nvPr/>
        </p:nvSpPr>
        <p:spPr bwMode="auto">
          <a:xfrm>
            <a:off x="7332134" y="2235890"/>
            <a:ext cx="918633" cy="925269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eform 17"/>
          <p:cNvSpPr/>
          <p:nvPr/>
        </p:nvSpPr>
        <p:spPr bwMode="auto">
          <a:xfrm>
            <a:off x="4878919" y="4537419"/>
            <a:ext cx="924983" cy="925268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19"/>
          <p:cNvSpPr/>
          <p:nvPr/>
        </p:nvSpPr>
        <p:spPr bwMode="auto">
          <a:xfrm>
            <a:off x="9687984" y="4537419"/>
            <a:ext cx="920749" cy="925268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3886200" y="2780042"/>
            <a:ext cx="2017184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zh-CN" altLang="en-US" sz="1200" dirty="0"/>
              <a:t>Step 02</a:t>
            </a:r>
            <a:endParaRPr lang="zh-CN" altLang="en-US" sz="1200" dirty="0"/>
          </a:p>
          <a:p>
            <a:pPr algn="ctr">
              <a:lnSpc>
                <a:spcPts val="2300"/>
              </a:lnSpc>
            </a:pPr>
            <a:r>
              <a:rPr lang="zh-CN" altLang="en-US" sz="1400" dirty="0"/>
              <a:t>品牌宣传型</a:t>
            </a:r>
            <a:endParaRPr lang="zh-CN" altLang="en-US" sz="1400" dirty="0"/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1583267" y="4219821"/>
            <a:ext cx="2017184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zh-CN" altLang="en-US" sz="1200" dirty="0"/>
              <a:t>Step 01</a:t>
            </a:r>
            <a:endParaRPr lang="zh-CN" altLang="en-US" sz="1200" dirty="0"/>
          </a:p>
          <a:p>
            <a:pPr algn="ctr">
              <a:lnSpc>
                <a:spcPts val="2300"/>
              </a:lnSpc>
            </a:pPr>
            <a:r>
              <a:rPr lang="zh-CN" altLang="en-US" sz="1400" dirty="0"/>
              <a:t>活动运营型</a:t>
            </a:r>
            <a:endParaRPr lang="zh-CN" altLang="en-US" sz="1400" dirty="0"/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8591553" y="2780042"/>
            <a:ext cx="2017183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zh-CN" altLang="en-US" sz="1200" dirty="0"/>
              <a:t>Step 04</a:t>
            </a:r>
            <a:endParaRPr lang="zh-CN" altLang="en-US" sz="1200" dirty="0"/>
          </a:p>
          <a:p>
            <a:pPr algn="ctr">
              <a:lnSpc>
                <a:spcPts val="2300"/>
              </a:lnSpc>
            </a:pPr>
            <a:r>
              <a:rPr lang="zh-CN" altLang="en-US" sz="1400" dirty="0"/>
              <a:t>总结报告型</a:t>
            </a:r>
            <a:endParaRPr lang="zh-CN" altLang="en-US" sz="1400" dirty="0"/>
          </a:p>
        </p:txBody>
      </p: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6288619" y="4219821"/>
            <a:ext cx="2017183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zh-CN" altLang="en-US" sz="1200" dirty="0"/>
              <a:t>Step 03</a:t>
            </a:r>
            <a:endParaRPr lang="zh-CN" altLang="en-US" sz="1200" dirty="0"/>
          </a:p>
          <a:p>
            <a:pPr algn="ctr">
              <a:lnSpc>
                <a:spcPts val="2300"/>
              </a:lnSpc>
            </a:pPr>
            <a:r>
              <a:rPr lang="zh-CN" altLang="en-US" sz="1400" dirty="0"/>
              <a:t>产品介绍型</a:t>
            </a:r>
            <a:endParaRPr lang="zh-CN" altLang="en-US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9038169" y="3887400"/>
            <a:ext cx="1301751" cy="1300035"/>
            <a:chOff x="9038169" y="3887400"/>
            <a:chExt cx="1301751" cy="1300035"/>
          </a:xfrm>
          <a:solidFill>
            <a:schemeClr val="accent1"/>
          </a:solidFill>
        </p:grpSpPr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9038169" y="3887400"/>
              <a:ext cx="1301751" cy="1300035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9502446" y="4249420"/>
              <a:ext cx="371077" cy="575997"/>
              <a:chOff x="8402638" y="-3309938"/>
              <a:chExt cx="212725" cy="330201"/>
            </a:xfrm>
            <a:grpFill/>
          </p:grpSpPr>
          <p:sp>
            <p:nvSpPr>
              <p:cNvPr id="31" name="Freeform 6"/>
              <p:cNvSpPr/>
              <p:nvPr/>
            </p:nvSpPr>
            <p:spPr bwMode="auto">
              <a:xfrm>
                <a:off x="8420100" y="-3309938"/>
                <a:ext cx="176212" cy="146050"/>
              </a:xfrm>
              <a:custGeom>
                <a:avLst/>
                <a:gdLst>
                  <a:gd name="T0" fmla="*/ 47 w 47"/>
                  <a:gd name="T1" fmla="*/ 39 h 39"/>
                  <a:gd name="T2" fmla="*/ 47 w 47"/>
                  <a:gd name="T3" fmla="*/ 21 h 39"/>
                  <a:gd name="T4" fmla="*/ 47 w 47"/>
                  <a:gd name="T5" fmla="*/ 21 h 39"/>
                  <a:gd name="T6" fmla="*/ 24 w 47"/>
                  <a:gd name="T7" fmla="*/ 0 h 39"/>
                  <a:gd name="T8" fmla="*/ 0 w 47"/>
                  <a:gd name="T9" fmla="*/ 21 h 39"/>
                  <a:gd name="T10" fmla="*/ 0 w 47"/>
                  <a:gd name="T11" fmla="*/ 26 h 39"/>
                  <a:gd name="T12" fmla="*/ 0 w 47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47" y="39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9"/>
                      <a:pt x="36" y="0"/>
                      <a:pt x="24" y="0"/>
                    </a:cubicBezTo>
                    <a:cubicBezTo>
                      <a:pt x="11" y="0"/>
                      <a:pt x="0" y="9"/>
                      <a:pt x="0" y="21"/>
                    </a:cubicBezTo>
                    <a:cubicBezTo>
                      <a:pt x="0" y="21"/>
                      <a:pt x="0" y="26"/>
                      <a:pt x="0" y="26"/>
                    </a:cubicBezTo>
                    <a:cubicBezTo>
                      <a:pt x="0" y="39"/>
                      <a:pt x="0" y="39"/>
                      <a:pt x="0" y="39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 7"/>
              <p:cNvSpPr>
                <a:spLocks noEditPoints="1"/>
              </p:cNvSpPr>
              <p:nvPr/>
            </p:nvSpPr>
            <p:spPr bwMode="auto">
              <a:xfrm>
                <a:off x="8402638" y="-3133725"/>
                <a:ext cx="212725" cy="153988"/>
              </a:xfrm>
              <a:custGeom>
                <a:avLst/>
                <a:gdLst>
                  <a:gd name="T0" fmla="*/ 55 w 57"/>
                  <a:gd name="T1" fmla="*/ 0 h 41"/>
                  <a:gd name="T2" fmla="*/ 3 w 57"/>
                  <a:gd name="T3" fmla="*/ 0 h 41"/>
                  <a:gd name="T4" fmla="*/ 0 w 57"/>
                  <a:gd name="T5" fmla="*/ 2 h 41"/>
                  <a:gd name="T6" fmla="*/ 0 w 57"/>
                  <a:gd name="T7" fmla="*/ 39 h 41"/>
                  <a:gd name="T8" fmla="*/ 3 w 57"/>
                  <a:gd name="T9" fmla="*/ 41 h 41"/>
                  <a:gd name="T10" fmla="*/ 55 w 57"/>
                  <a:gd name="T11" fmla="*/ 41 h 41"/>
                  <a:gd name="T12" fmla="*/ 57 w 57"/>
                  <a:gd name="T13" fmla="*/ 39 h 41"/>
                  <a:gd name="T14" fmla="*/ 57 w 57"/>
                  <a:gd name="T15" fmla="*/ 2 h 41"/>
                  <a:gd name="T16" fmla="*/ 55 w 57"/>
                  <a:gd name="T17" fmla="*/ 0 h 41"/>
                  <a:gd name="T18" fmla="*/ 30 w 57"/>
                  <a:gd name="T19" fmla="*/ 19 h 41"/>
                  <a:gd name="T20" fmla="*/ 32 w 57"/>
                  <a:gd name="T21" fmla="*/ 26 h 41"/>
                  <a:gd name="T22" fmla="*/ 31 w 57"/>
                  <a:gd name="T23" fmla="*/ 27 h 41"/>
                  <a:gd name="T24" fmla="*/ 30 w 57"/>
                  <a:gd name="T25" fmla="*/ 27 h 41"/>
                  <a:gd name="T26" fmla="*/ 27 w 57"/>
                  <a:gd name="T27" fmla="*/ 27 h 41"/>
                  <a:gd name="T28" fmla="*/ 26 w 57"/>
                  <a:gd name="T29" fmla="*/ 27 h 41"/>
                  <a:gd name="T30" fmla="*/ 26 w 57"/>
                  <a:gd name="T31" fmla="*/ 26 h 41"/>
                  <a:gd name="T32" fmla="*/ 27 w 57"/>
                  <a:gd name="T33" fmla="*/ 19 h 41"/>
                  <a:gd name="T34" fmla="*/ 24 w 57"/>
                  <a:gd name="T35" fmla="*/ 15 h 41"/>
                  <a:gd name="T36" fmla="*/ 29 w 57"/>
                  <a:gd name="T37" fmla="*/ 10 h 41"/>
                  <a:gd name="T38" fmla="*/ 33 w 57"/>
                  <a:gd name="T39" fmla="*/ 15 h 41"/>
                  <a:gd name="T40" fmla="*/ 30 w 57"/>
                  <a:gd name="T41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" h="41">
                    <a:moveTo>
                      <a:pt x="5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1" y="41"/>
                      <a:pt x="3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6" y="41"/>
                      <a:pt x="57" y="40"/>
                      <a:pt x="57" y="39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  <a:moveTo>
                      <a:pt x="30" y="19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7"/>
                      <a:pt x="31" y="27"/>
                    </a:cubicBezTo>
                    <a:cubicBezTo>
                      <a:pt x="31" y="27"/>
                      <a:pt x="31" y="27"/>
                      <a:pt x="30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8"/>
                      <a:pt x="24" y="17"/>
                      <a:pt x="24" y="15"/>
                    </a:cubicBezTo>
                    <a:cubicBezTo>
                      <a:pt x="24" y="12"/>
                      <a:pt x="26" y="10"/>
                      <a:pt x="29" y="10"/>
                    </a:cubicBezTo>
                    <a:cubicBezTo>
                      <a:pt x="31" y="10"/>
                      <a:pt x="33" y="12"/>
                      <a:pt x="33" y="15"/>
                    </a:cubicBezTo>
                    <a:cubicBezTo>
                      <a:pt x="33" y="17"/>
                      <a:pt x="32" y="18"/>
                      <a:pt x="30" y="19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680200" y="2511143"/>
            <a:ext cx="1295400" cy="1302152"/>
            <a:chOff x="6680200" y="2511143"/>
            <a:chExt cx="1295400" cy="130215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6680200" y="2511143"/>
              <a:ext cx="1295400" cy="1302152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7089775" y="2895795"/>
              <a:ext cx="484716" cy="520700"/>
            </a:xfrm>
            <a:custGeom>
              <a:avLst/>
              <a:gdLst>
                <a:gd name="T0" fmla="*/ 91 w 97"/>
                <a:gd name="T1" fmla="*/ 56 h 104"/>
                <a:gd name="T2" fmla="*/ 53 w 97"/>
                <a:gd name="T3" fmla="*/ 93 h 104"/>
                <a:gd name="T4" fmla="*/ 11 w 97"/>
                <a:gd name="T5" fmla="*/ 93 h 104"/>
                <a:gd name="T6" fmla="*/ 11 w 97"/>
                <a:gd name="T7" fmla="*/ 53 h 104"/>
                <a:gd name="T8" fmla="*/ 59 w 97"/>
                <a:gd name="T9" fmla="*/ 8 h 104"/>
                <a:gd name="T10" fmla="*/ 88 w 97"/>
                <a:gd name="T11" fmla="*/ 8 h 104"/>
                <a:gd name="T12" fmla="*/ 88 w 97"/>
                <a:gd name="T13" fmla="*/ 36 h 104"/>
                <a:gd name="T14" fmla="*/ 47 w 97"/>
                <a:gd name="T15" fmla="*/ 76 h 104"/>
                <a:gd name="T16" fmla="*/ 29 w 97"/>
                <a:gd name="T17" fmla="*/ 76 h 104"/>
                <a:gd name="T18" fmla="*/ 29 w 97"/>
                <a:gd name="T19" fmla="*/ 59 h 104"/>
                <a:gd name="T20" fmla="*/ 62 w 97"/>
                <a:gd name="T21" fmla="*/ 2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4">
                  <a:moveTo>
                    <a:pt x="91" y="56"/>
                  </a:moveTo>
                  <a:cubicBezTo>
                    <a:pt x="53" y="93"/>
                    <a:pt x="53" y="93"/>
                    <a:pt x="53" y="93"/>
                  </a:cubicBezTo>
                  <a:cubicBezTo>
                    <a:pt x="42" y="104"/>
                    <a:pt x="23" y="104"/>
                    <a:pt x="11" y="93"/>
                  </a:cubicBezTo>
                  <a:cubicBezTo>
                    <a:pt x="0" y="82"/>
                    <a:pt x="0" y="64"/>
                    <a:pt x="11" y="53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7" y="0"/>
                    <a:pt x="80" y="0"/>
                    <a:pt x="88" y="8"/>
                  </a:cubicBezTo>
                  <a:cubicBezTo>
                    <a:pt x="97" y="15"/>
                    <a:pt x="97" y="28"/>
                    <a:pt x="88" y="3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2" y="80"/>
                    <a:pt x="34" y="80"/>
                    <a:pt x="29" y="76"/>
                  </a:cubicBezTo>
                  <a:cubicBezTo>
                    <a:pt x="24" y="71"/>
                    <a:pt x="24" y="63"/>
                    <a:pt x="29" y="59"/>
                  </a:cubicBezTo>
                  <a:cubicBezTo>
                    <a:pt x="62" y="27"/>
                    <a:pt x="62" y="27"/>
                    <a:pt x="62" y="27"/>
                  </a:cubicBez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43102" y="2511143"/>
            <a:ext cx="1299633" cy="1302152"/>
            <a:chOff x="1943102" y="2511143"/>
            <a:chExt cx="1299633" cy="130215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1943102" y="2511143"/>
              <a:ext cx="1299633" cy="1302152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2345269" y="2934677"/>
              <a:ext cx="495300" cy="455084"/>
            </a:xfrm>
            <a:custGeom>
              <a:avLst/>
              <a:gdLst>
                <a:gd name="T0" fmla="*/ 71 w 99"/>
                <a:gd name="T1" fmla="*/ 0 h 91"/>
                <a:gd name="T2" fmla="*/ 50 w 99"/>
                <a:gd name="T3" fmla="*/ 12 h 91"/>
                <a:gd name="T4" fmla="*/ 28 w 99"/>
                <a:gd name="T5" fmla="*/ 0 h 91"/>
                <a:gd name="T6" fmla="*/ 0 w 99"/>
                <a:gd name="T7" fmla="*/ 28 h 91"/>
                <a:gd name="T8" fmla="*/ 50 w 99"/>
                <a:gd name="T9" fmla="*/ 91 h 91"/>
                <a:gd name="T10" fmla="*/ 99 w 99"/>
                <a:gd name="T11" fmla="*/ 28 h 91"/>
                <a:gd name="T12" fmla="*/ 71 w 99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1">
                  <a:moveTo>
                    <a:pt x="71" y="0"/>
                  </a:moveTo>
                  <a:cubicBezTo>
                    <a:pt x="60" y="0"/>
                    <a:pt x="50" y="12"/>
                    <a:pt x="50" y="12"/>
                  </a:cubicBezTo>
                  <a:cubicBezTo>
                    <a:pt x="50" y="12"/>
                    <a:pt x="40" y="0"/>
                    <a:pt x="28" y="0"/>
                  </a:cubicBezTo>
                  <a:cubicBezTo>
                    <a:pt x="16" y="0"/>
                    <a:pt x="0" y="8"/>
                    <a:pt x="0" y="28"/>
                  </a:cubicBezTo>
                  <a:cubicBezTo>
                    <a:pt x="0" y="52"/>
                    <a:pt x="34" y="83"/>
                    <a:pt x="50" y="91"/>
                  </a:cubicBezTo>
                  <a:cubicBezTo>
                    <a:pt x="65" y="83"/>
                    <a:pt x="99" y="52"/>
                    <a:pt x="99" y="28"/>
                  </a:cubicBezTo>
                  <a:cubicBezTo>
                    <a:pt x="99" y="8"/>
                    <a:pt x="83" y="0"/>
                    <a:pt x="71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229102" y="3887400"/>
            <a:ext cx="1299633" cy="1300035"/>
            <a:chOff x="4229102" y="3887400"/>
            <a:chExt cx="1299633" cy="1300035"/>
          </a:xfrm>
          <a:solidFill>
            <a:schemeClr val="accent1"/>
          </a:solidFill>
        </p:grpSpPr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4229102" y="3887400"/>
              <a:ext cx="1299633" cy="1300035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669367" y="4287652"/>
              <a:ext cx="419100" cy="499533"/>
              <a:chOff x="6932613" y="-3332163"/>
              <a:chExt cx="314325" cy="374650"/>
            </a:xfrm>
            <a:grpFill/>
          </p:grpSpPr>
          <p:sp>
            <p:nvSpPr>
              <p:cNvPr id="42" name="Oval 28"/>
              <p:cNvSpPr>
                <a:spLocks noChangeArrowheads="1"/>
              </p:cNvSpPr>
              <p:nvPr/>
            </p:nvSpPr>
            <p:spPr bwMode="auto">
              <a:xfrm>
                <a:off x="6932613" y="-3271838"/>
                <a:ext cx="314325" cy="314325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Line 29"/>
              <p:cNvSpPr>
                <a:spLocks noChangeShapeType="1"/>
              </p:cNvSpPr>
              <p:nvPr/>
            </p:nvSpPr>
            <p:spPr bwMode="auto">
              <a:xfrm flipV="1">
                <a:off x="7089775" y="-3241675"/>
                <a:ext cx="0" cy="127000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7089775" y="-3321050"/>
                <a:ext cx="0" cy="38100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7059613" y="-3332163"/>
                <a:ext cx="60325" cy="0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 flipV="1">
                <a:off x="7089775" y="-3208338"/>
                <a:ext cx="93662" cy="9366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 flipV="1">
                <a:off x="7213600" y="-3271838"/>
                <a:ext cx="33337" cy="33338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402304" y="241629"/>
            <a:ext cx="513648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H5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应用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1109" y="254328"/>
            <a:ext cx="681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04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9" name="等腰三角形 8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4" name="图片 13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9886" y="1434094"/>
            <a:ext cx="4212031" cy="4212031"/>
            <a:chOff x="3926386" y="1529344"/>
            <a:chExt cx="4212031" cy="4212031"/>
          </a:xfrm>
        </p:grpSpPr>
        <p:sp>
          <p:nvSpPr>
            <p:cNvPr id="3" name="椭圆 2"/>
            <p:cNvSpPr/>
            <p:nvPr/>
          </p:nvSpPr>
          <p:spPr>
            <a:xfrm>
              <a:off x="3926386" y="1529344"/>
              <a:ext cx="4212031" cy="42120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143556" y="3091444"/>
              <a:ext cx="384937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谢谢欣赏</a:t>
              </a:r>
              <a:endPara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32060" y="5022216"/>
            <a:ext cx="753746" cy="734645"/>
            <a:chOff x="1032060" y="5022216"/>
            <a:chExt cx="753746" cy="734645"/>
          </a:xfrm>
        </p:grpSpPr>
        <p:sp>
          <p:nvSpPr>
            <p:cNvPr id="25" name="等腰三角形 24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rgbClr val="0070C0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" name="等腰三角形 26"/>
          <p:cNvSpPr/>
          <p:nvPr/>
        </p:nvSpPr>
        <p:spPr>
          <a:xfrm rot="16200000" flipH="1" flipV="1">
            <a:off x="10561436" y="2089522"/>
            <a:ext cx="466193" cy="401891"/>
          </a:xfrm>
          <a:prstGeom prst="triangle">
            <a:avLst/>
          </a:prstGeom>
          <a:solidFill>
            <a:schemeClr val="accent5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5400000" flipV="1">
            <a:off x="10835395" y="2837059"/>
            <a:ext cx="312202" cy="26914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20034423" flipH="1" flipV="1">
            <a:off x="10265617" y="3528425"/>
            <a:ext cx="466193" cy="401891"/>
          </a:xfrm>
          <a:prstGeom prst="triangl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3050067" flipH="1" flipV="1">
            <a:off x="1101977" y="3288413"/>
            <a:ext cx="466193" cy="40189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rot="1320000">
            <a:off x="3597399" y="666070"/>
            <a:ext cx="5374594" cy="4630173"/>
            <a:chOff x="3404893" y="666070"/>
            <a:chExt cx="5374594" cy="4630173"/>
          </a:xfrm>
        </p:grpSpPr>
        <p:sp>
          <p:nvSpPr>
            <p:cNvPr id="5" name="等腰三角形 4"/>
            <p:cNvSpPr/>
            <p:nvPr/>
          </p:nvSpPr>
          <p:spPr>
            <a:xfrm>
              <a:off x="3466513" y="704830"/>
              <a:ext cx="5258974" cy="4533598"/>
            </a:xfrm>
            <a:prstGeom prst="triangle">
              <a:avLst/>
            </a:prstGeom>
            <a:noFill/>
            <a:ln w="127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049620" y="666070"/>
              <a:ext cx="108000" cy="108000"/>
            </a:xfrm>
            <a:prstGeom prst="ellipse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404893" y="5188243"/>
              <a:ext cx="108000" cy="108000"/>
            </a:xfrm>
            <a:prstGeom prst="ellipse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671487" y="5188243"/>
              <a:ext cx="108000" cy="108000"/>
            </a:xfrm>
            <a:prstGeom prst="ellipse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1418771"/>
            <a:ext cx="12192000" cy="40204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content"/>
          <p:cNvSpPr txBox="1"/>
          <p:nvPr/>
        </p:nvSpPr>
        <p:spPr>
          <a:xfrm>
            <a:off x="315595" y="2705735"/>
            <a:ext cx="31718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zh-CN" altLang="en-US" sz="4000" dirty="0" smtClean="0">
                <a:latin typeface="+mj-ea"/>
                <a:sym typeface="Arial" panose="020B0604020202020204" pitchFamily="34" charset="0"/>
              </a:rPr>
              <a:t>学习目标及学习重点</a:t>
            </a:r>
            <a:endParaRPr lang="zh-CN" altLang="en-US" sz="40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540760" y="2504267"/>
            <a:ext cx="0" cy="1607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820160" y="2256790"/>
            <a:ext cx="2098040" cy="583565"/>
            <a:chOff x="3207002" y="2256658"/>
            <a:chExt cx="2478405" cy="583565"/>
          </a:xfrm>
          <a:solidFill>
            <a:schemeClr val="accent5"/>
          </a:solidFill>
        </p:grpSpPr>
        <p:sp>
          <p:nvSpPr>
            <p:cNvPr id="8" name="矩形 7"/>
            <p:cNvSpPr/>
            <p:nvPr/>
          </p:nvSpPr>
          <p:spPr>
            <a:xfrm>
              <a:off x="3225809" y="2349618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07002" y="2256658"/>
              <a:ext cx="2478405" cy="5835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学习目标</a:t>
              </a:r>
              <a:endParaRPr lang="zh-CN" altLang="en-US" sz="3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288819" y="2384592"/>
            <a:ext cx="425268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H5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的相关知识和基础概念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89680" y="3700145"/>
            <a:ext cx="2123440" cy="583565"/>
            <a:chOff x="3175991" y="3700229"/>
            <a:chExt cx="657601" cy="583565"/>
          </a:xfrm>
        </p:grpSpPr>
        <p:sp>
          <p:nvSpPr>
            <p:cNvPr id="16" name="矩形 15"/>
            <p:cNvSpPr/>
            <p:nvPr/>
          </p:nvSpPr>
          <p:spPr>
            <a:xfrm>
              <a:off x="3225809" y="3782229"/>
              <a:ext cx="468000" cy="468000"/>
            </a:xfrm>
            <a:prstGeom prst="rect">
              <a:avLst/>
            </a:prstGeom>
            <a:solidFill>
              <a:srgbClr val="C7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75991" y="3700229"/>
              <a:ext cx="657601" cy="583565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学习重点</a:t>
              </a:r>
              <a:endParaRPr lang="zh-CN" altLang="en-US" sz="3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289258" y="3638615"/>
            <a:ext cx="425268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熟悉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的主要功能和移动商务技术相关知识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图片 2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138703" y="820267"/>
            <a:ext cx="1914597" cy="3045017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11703" y="3318041"/>
            <a:ext cx="1568597" cy="484289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zh-CN" altLang="en-US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 一 章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15105" y="2654935"/>
            <a:ext cx="4161155" cy="5321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800" kern="0">
                <a:solidFill>
                  <a:schemeClr val="bg1"/>
                </a:solidFill>
                <a:uFillTx/>
                <a:ea typeface="幼圆" panose="02010509060101010101" pitchFamily="49" charset="-122"/>
                <a:sym typeface="+mn-ea"/>
              </a:rPr>
              <a:t>App cognitive</a:t>
            </a:r>
            <a:endParaRPr lang="zh-CN" altLang="en-US" sz="2800" kern="0">
              <a:solidFill>
                <a:schemeClr val="bg1"/>
              </a:solidFill>
              <a:uFillTx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38702" y="6626004"/>
            <a:ext cx="1914597" cy="23199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48940" y="4236085"/>
            <a:ext cx="6308090" cy="738505"/>
          </a:xfrm>
          <a:prstGeom prst="rect">
            <a:avLst/>
          </a:prstGeom>
          <a:noFill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APP就是应用程序，英语全称是Application，狭义的APP指的是智能手机的第三方应用程序，广义的APP指所有客户端软件，现多指移动应用程序。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61890" y="1455420"/>
            <a:ext cx="229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APP</a:t>
            </a:r>
            <a:r>
              <a:rPr lang="zh-CN" altLang="en-US" sz="3600" dirty="0" smtClean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认知</a:t>
            </a:r>
            <a:endParaRPr lang="zh-CN" altLang="en-US" sz="3600" b="1" dirty="0" smtClean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64565" y="2830830"/>
            <a:ext cx="4149725" cy="3166110"/>
            <a:chOff x="651109" y="2376419"/>
            <a:chExt cx="4653448" cy="3709504"/>
          </a:xfrm>
        </p:grpSpPr>
        <p:grpSp>
          <p:nvGrpSpPr>
            <p:cNvPr id="26" name="组合 25"/>
            <p:cNvGrpSpPr/>
            <p:nvPr/>
          </p:nvGrpSpPr>
          <p:grpSpPr>
            <a:xfrm>
              <a:off x="651109" y="2376419"/>
              <a:ext cx="4653448" cy="3709504"/>
              <a:chOff x="676860" y="2373244"/>
              <a:chExt cx="4653448" cy="3709504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 bwMode="auto">
              <a:xfrm>
                <a:off x="676860" y="2373244"/>
                <a:ext cx="4653448" cy="3709504"/>
                <a:chOff x="223" y="839"/>
                <a:chExt cx="3109" cy="2530"/>
              </a:xfrm>
            </p:grpSpPr>
            <p:sp>
              <p:nvSpPr>
                <p:cNvPr id="7" name="Freeform 5"/>
                <p:cNvSpPr/>
                <p:nvPr/>
              </p:nvSpPr>
              <p:spPr bwMode="auto">
                <a:xfrm>
                  <a:off x="223" y="839"/>
                  <a:ext cx="3109" cy="1927"/>
                </a:xfrm>
                <a:custGeom>
                  <a:avLst/>
                  <a:gdLst>
                    <a:gd name="T0" fmla="*/ 0 w 1313"/>
                    <a:gd name="T1" fmla="*/ 795 h 795"/>
                    <a:gd name="T2" fmla="*/ 0 w 1313"/>
                    <a:gd name="T3" fmla="*/ 29 h 795"/>
                    <a:gd name="T4" fmla="*/ 29 w 1313"/>
                    <a:gd name="T5" fmla="*/ 0 h 795"/>
                    <a:gd name="T6" fmla="*/ 1284 w 1313"/>
                    <a:gd name="T7" fmla="*/ 0 h 795"/>
                    <a:gd name="T8" fmla="*/ 1313 w 1313"/>
                    <a:gd name="T9" fmla="*/ 29 h 795"/>
                    <a:gd name="T10" fmla="*/ 1313 w 1313"/>
                    <a:gd name="T11" fmla="*/ 795 h 795"/>
                    <a:gd name="T12" fmla="*/ 0 w 1313"/>
                    <a:gd name="T13" fmla="*/ 795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3" h="795">
                      <a:moveTo>
                        <a:pt x="0" y="795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3" y="0"/>
                        <a:pt x="29" y="0"/>
                      </a:cubicBezTo>
                      <a:cubicBezTo>
                        <a:pt x="1284" y="0"/>
                        <a:pt x="1284" y="0"/>
                        <a:pt x="1284" y="0"/>
                      </a:cubicBezTo>
                      <a:cubicBezTo>
                        <a:pt x="1300" y="0"/>
                        <a:pt x="1313" y="13"/>
                        <a:pt x="1313" y="29"/>
                      </a:cubicBezTo>
                      <a:cubicBezTo>
                        <a:pt x="1313" y="795"/>
                        <a:pt x="1313" y="795"/>
                        <a:pt x="1313" y="795"/>
                      </a:cubicBezTo>
                      <a:lnTo>
                        <a:pt x="0" y="795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223" y="2766"/>
                  <a:ext cx="3109" cy="139"/>
                </a:xfrm>
                <a:custGeom>
                  <a:avLst/>
                  <a:gdLst>
                    <a:gd name="T0" fmla="*/ 1284 w 1313"/>
                    <a:gd name="T1" fmla="*/ 118 h 118"/>
                    <a:gd name="T2" fmla="*/ 29 w 1313"/>
                    <a:gd name="T3" fmla="*/ 118 h 118"/>
                    <a:gd name="T4" fmla="*/ 0 w 1313"/>
                    <a:gd name="T5" fmla="*/ 89 h 118"/>
                    <a:gd name="T6" fmla="*/ 0 w 1313"/>
                    <a:gd name="T7" fmla="*/ 0 h 118"/>
                    <a:gd name="T8" fmla="*/ 1313 w 1313"/>
                    <a:gd name="T9" fmla="*/ 0 h 118"/>
                    <a:gd name="T10" fmla="*/ 1313 w 1313"/>
                    <a:gd name="T11" fmla="*/ 89 h 118"/>
                    <a:gd name="T12" fmla="*/ 1284 w 1313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3" h="118">
                      <a:moveTo>
                        <a:pt x="1284" y="118"/>
                      </a:moveTo>
                      <a:cubicBezTo>
                        <a:pt x="29" y="118"/>
                        <a:pt x="29" y="118"/>
                        <a:pt x="29" y="118"/>
                      </a:cubicBezTo>
                      <a:cubicBezTo>
                        <a:pt x="13" y="118"/>
                        <a:pt x="0" y="105"/>
                        <a:pt x="0" y="8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13" y="0"/>
                        <a:pt x="1313" y="0"/>
                        <a:pt x="1313" y="0"/>
                      </a:cubicBezTo>
                      <a:cubicBezTo>
                        <a:pt x="1313" y="89"/>
                        <a:pt x="1313" y="89"/>
                        <a:pt x="1313" y="89"/>
                      </a:cubicBezTo>
                      <a:cubicBezTo>
                        <a:pt x="1313" y="105"/>
                        <a:pt x="1300" y="118"/>
                        <a:pt x="1284" y="118"/>
                      </a:cubicBez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Freeform 7"/>
                <p:cNvSpPr/>
                <p:nvPr/>
              </p:nvSpPr>
              <p:spPr bwMode="auto">
                <a:xfrm>
                  <a:off x="1284" y="2905"/>
                  <a:ext cx="1041" cy="376"/>
                </a:xfrm>
                <a:custGeom>
                  <a:avLst/>
                  <a:gdLst>
                    <a:gd name="T0" fmla="*/ 0 w 1041"/>
                    <a:gd name="T1" fmla="*/ 376 h 376"/>
                    <a:gd name="T2" fmla="*/ 0 w 1041"/>
                    <a:gd name="T3" fmla="*/ 338 h 376"/>
                    <a:gd name="T4" fmla="*/ 120 w 1041"/>
                    <a:gd name="T5" fmla="*/ 324 h 376"/>
                    <a:gd name="T6" fmla="*/ 206 w 1041"/>
                    <a:gd name="T7" fmla="*/ 0 h 376"/>
                    <a:gd name="T8" fmla="*/ 833 w 1041"/>
                    <a:gd name="T9" fmla="*/ 0 h 376"/>
                    <a:gd name="T10" fmla="*/ 918 w 1041"/>
                    <a:gd name="T11" fmla="*/ 324 h 376"/>
                    <a:gd name="T12" fmla="*/ 1041 w 1041"/>
                    <a:gd name="T13" fmla="*/ 338 h 376"/>
                    <a:gd name="T14" fmla="*/ 1041 w 1041"/>
                    <a:gd name="T15" fmla="*/ 376 h 376"/>
                    <a:gd name="T16" fmla="*/ 0 w 1041"/>
                    <a:gd name="T17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1" h="376">
                      <a:moveTo>
                        <a:pt x="0" y="376"/>
                      </a:moveTo>
                      <a:lnTo>
                        <a:pt x="0" y="338"/>
                      </a:lnTo>
                      <a:lnTo>
                        <a:pt x="120" y="324"/>
                      </a:lnTo>
                      <a:lnTo>
                        <a:pt x="206" y="0"/>
                      </a:lnTo>
                      <a:lnTo>
                        <a:pt x="833" y="0"/>
                      </a:lnTo>
                      <a:lnTo>
                        <a:pt x="918" y="324"/>
                      </a:lnTo>
                      <a:lnTo>
                        <a:pt x="1041" y="338"/>
                      </a:lnTo>
                      <a:lnTo>
                        <a:pt x="1041" y="376"/>
                      </a:lnTo>
                      <a:lnTo>
                        <a:pt x="0" y="376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" name="Freeform 8"/>
                <p:cNvSpPr/>
                <p:nvPr/>
              </p:nvSpPr>
              <p:spPr bwMode="auto">
                <a:xfrm>
                  <a:off x="1284" y="2993"/>
                  <a:ext cx="1041" cy="376"/>
                </a:xfrm>
                <a:custGeom>
                  <a:avLst/>
                  <a:gdLst>
                    <a:gd name="T0" fmla="*/ 0 w 1041"/>
                    <a:gd name="T1" fmla="*/ 376 h 376"/>
                    <a:gd name="T2" fmla="*/ 0 w 1041"/>
                    <a:gd name="T3" fmla="*/ 338 h 376"/>
                    <a:gd name="T4" fmla="*/ 120 w 1041"/>
                    <a:gd name="T5" fmla="*/ 324 h 376"/>
                    <a:gd name="T6" fmla="*/ 206 w 1041"/>
                    <a:gd name="T7" fmla="*/ 0 h 376"/>
                    <a:gd name="T8" fmla="*/ 833 w 1041"/>
                    <a:gd name="T9" fmla="*/ 0 h 376"/>
                    <a:gd name="T10" fmla="*/ 918 w 1041"/>
                    <a:gd name="T11" fmla="*/ 324 h 376"/>
                    <a:gd name="T12" fmla="*/ 1041 w 1041"/>
                    <a:gd name="T13" fmla="*/ 338 h 376"/>
                    <a:gd name="T14" fmla="*/ 1041 w 1041"/>
                    <a:gd name="T15" fmla="*/ 376 h 376"/>
                    <a:gd name="T16" fmla="*/ 0 w 1041"/>
                    <a:gd name="T17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1" h="376">
                      <a:moveTo>
                        <a:pt x="0" y="376"/>
                      </a:moveTo>
                      <a:lnTo>
                        <a:pt x="0" y="338"/>
                      </a:lnTo>
                      <a:lnTo>
                        <a:pt x="120" y="324"/>
                      </a:lnTo>
                      <a:lnTo>
                        <a:pt x="206" y="0"/>
                      </a:lnTo>
                      <a:lnTo>
                        <a:pt x="833" y="0"/>
                      </a:lnTo>
                      <a:lnTo>
                        <a:pt x="918" y="324"/>
                      </a:lnTo>
                      <a:lnTo>
                        <a:pt x="1041" y="338"/>
                      </a:lnTo>
                      <a:lnTo>
                        <a:pt x="1041" y="376"/>
                      </a:lnTo>
                      <a:lnTo>
                        <a:pt x="0" y="37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1793" y="882"/>
                  <a:ext cx="30" cy="33"/>
                </a:xfrm>
                <a:prstGeom prst="ellipse">
                  <a:avLst/>
                </a:pr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" name="Rectangle 10"/>
                <p:cNvSpPr>
                  <a:spLocks noChangeArrowheads="1"/>
                </p:cNvSpPr>
                <p:nvPr/>
              </p:nvSpPr>
              <p:spPr bwMode="auto">
                <a:xfrm>
                  <a:off x="318" y="960"/>
                  <a:ext cx="2919" cy="1639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11"/>
                <p:cNvSpPr/>
                <p:nvPr/>
              </p:nvSpPr>
              <p:spPr bwMode="auto">
                <a:xfrm>
                  <a:off x="1478" y="2993"/>
                  <a:ext cx="651" cy="61"/>
                </a:xfrm>
                <a:custGeom>
                  <a:avLst/>
                  <a:gdLst>
                    <a:gd name="T0" fmla="*/ 639 w 651"/>
                    <a:gd name="T1" fmla="*/ 0 h 61"/>
                    <a:gd name="T2" fmla="*/ 12 w 651"/>
                    <a:gd name="T3" fmla="*/ 0 h 61"/>
                    <a:gd name="T4" fmla="*/ 0 w 651"/>
                    <a:gd name="T5" fmla="*/ 61 h 61"/>
                    <a:gd name="T6" fmla="*/ 651 w 651"/>
                    <a:gd name="T7" fmla="*/ 61 h 61"/>
                    <a:gd name="T8" fmla="*/ 639 w 651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61">
                      <a:moveTo>
                        <a:pt x="639" y="0"/>
                      </a:moveTo>
                      <a:lnTo>
                        <a:pt x="12" y="0"/>
                      </a:lnTo>
                      <a:lnTo>
                        <a:pt x="0" y="61"/>
                      </a:lnTo>
                      <a:lnTo>
                        <a:pt x="651" y="61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2"/>
                <p:cNvSpPr/>
                <p:nvPr/>
              </p:nvSpPr>
              <p:spPr bwMode="auto">
                <a:xfrm>
                  <a:off x="1478" y="2993"/>
                  <a:ext cx="651" cy="61"/>
                </a:xfrm>
                <a:custGeom>
                  <a:avLst/>
                  <a:gdLst>
                    <a:gd name="T0" fmla="*/ 639 w 651"/>
                    <a:gd name="T1" fmla="*/ 0 h 61"/>
                    <a:gd name="T2" fmla="*/ 12 w 651"/>
                    <a:gd name="T3" fmla="*/ 0 h 61"/>
                    <a:gd name="T4" fmla="*/ 0 w 651"/>
                    <a:gd name="T5" fmla="*/ 61 h 61"/>
                    <a:gd name="T6" fmla="*/ 651 w 651"/>
                    <a:gd name="T7" fmla="*/ 61 h 61"/>
                    <a:gd name="T8" fmla="*/ 639 w 651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1" h="61">
                      <a:moveTo>
                        <a:pt x="639" y="0"/>
                      </a:moveTo>
                      <a:lnTo>
                        <a:pt x="12" y="0"/>
                      </a:lnTo>
                      <a:lnTo>
                        <a:pt x="0" y="61"/>
                      </a:lnTo>
                      <a:lnTo>
                        <a:pt x="651" y="61"/>
                      </a:lnTo>
                      <a:lnTo>
                        <a:pt x="63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773" y="2623870"/>
                <a:ext cx="4185139" cy="2520208"/>
              </a:xfrm>
              <a:prstGeom prst="rect">
                <a:avLst/>
              </a:prstGeom>
            </p:spPr>
          </p:pic>
        </p:grpSp>
        <p:sp>
          <p:nvSpPr>
            <p:cNvPr id="2" name="同心圆 1"/>
            <p:cNvSpPr/>
            <p:nvPr/>
          </p:nvSpPr>
          <p:spPr>
            <a:xfrm>
              <a:off x="2892923" y="5500243"/>
              <a:ext cx="247650" cy="247650"/>
            </a:xfrm>
            <a:prstGeom prst="donut">
              <a:avLst>
                <a:gd name="adj" fmla="val 70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947469" y="5554789"/>
              <a:ext cx="138557" cy="1385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49620" y="1719580"/>
            <a:ext cx="755650" cy="755650"/>
            <a:chOff x="10297" y="2808"/>
            <a:chExt cx="1190" cy="1190"/>
          </a:xfrm>
        </p:grpSpPr>
        <p:sp>
          <p:nvSpPr>
            <p:cNvPr id="24" name="矩形 23"/>
            <p:cNvSpPr/>
            <p:nvPr/>
          </p:nvSpPr>
          <p:spPr>
            <a:xfrm>
              <a:off x="10297" y="2808"/>
              <a:ext cx="1191" cy="11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0542" y="3016"/>
              <a:ext cx="794" cy="794"/>
            </a:xfrm>
            <a:custGeom>
              <a:avLst/>
              <a:gdLst>
                <a:gd name="T0" fmla="*/ 140 w 145"/>
                <a:gd name="T1" fmla="*/ 124 h 144"/>
                <a:gd name="T2" fmla="*/ 106 w 145"/>
                <a:gd name="T3" fmla="*/ 89 h 144"/>
                <a:gd name="T4" fmla="*/ 105 w 145"/>
                <a:gd name="T5" fmla="*/ 88 h 144"/>
                <a:gd name="T6" fmla="*/ 114 w 145"/>
                <a:gd name="T7" fmla="*/ 57 h 144"/>
                <a:gd name="T8" fmla="*/ 57 w 145"/>
                <a:gd name="T9" fmla="*/ 0 h 144"/>
                <a:gd name="T10" fmla="*/ 0 w 145"/>
                <a:gd name="T11" fmla="*/ 57 h 144"/>
                <a:gd name="T12" fmla="*/ 57 w 145"/>
                <a:gd name="T13" fmla="*/ 114 h 144"/>
                <a:gd name="T14" fmla="*/ 88 w 145"/>
                <a:gd name="T15" fmla="*/ 105 h 144"/>
                <a:gd name="T16" fmla="*/ 89 w 145"/>
                <a:gd name="T17" fmla="*/ 106 h 144"/>
                <a:gd name="T18" fmla="*/ 124 w 145"/>
                <a:gd name="T19" fmla="*/ 140 h 144"/>
                <a:gd name="T20" fmla="*/ 132 w 145"/>
                <a:gd name="T21" fmla="*/ 144 h 144"/>
                <a:gd name="T22" fmla="*/ 140 w 145"/>
                <a:gd name="T23" fmla="*/ 140 h 144"/>
                <a:gd name="T24" fmla="*/ 140 w 145"/>
                <a:gd name="T25" fmla="*/ 124 h 144"/>
                <a:gd name="T26" fmla="*/ 57 w 145"/>
                <a:gd name="T27" fmla="*/ 96 h 144"/>
                <a:gd name="T28" fmla="*/ 18 w 145"/>
                <a:gd name="T29" fmla="*/ 57 h 144"/>
                <a:gd name="T30" fmla="*/ 57 w 145"/>
                <a:gd name="T31" fmla="*/ 18 h 144"/>
                <a:gd name="T32" fmla="*/ 96 w 145"/>
                <a:gd name="T33" fmla="*/ 57 h 144"/>
                <a:gd name="T34" fmla="*/ 57 w 145"/>
                <a:gd name="T35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144">
                  <a:moveTo>
                    <a:pt x="140" y="124"/>
                  </a:move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105" y="88"/>
                    <a:pt x="105" y="88"/>
                  </a:cubicBezTo>
                  <a:cubicBezTo>
                    <a:pt x="111" y="79"/>
                    <a:pt x="114" y="6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68" y="114"/>
                    <a:pt x="79" y="111"/>
                    <a:pt x="88" y="105"/>
                  </a:cubicBezTo>
                  <a:cubicBezTo>
                    <a:pt x="88" y="105"/>
                    <a:pt x="89" y="106"/>
                    <a:pt x="89" y="106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6" y="143"/>
                    <a:pt x="129" y="144"/>
                    <a:pt x="132" y="144"/>
                  </a:cubicBezTo>
                  <a:cubicBezTo>
                    <a:pt x="135" y="144"/>
                    <a:pt x="138" y="143"/>
                    <a:pt x="140" y="140"/>
                  </a:cubicBezTo>
                  <a:cubicBezTo>
                    <a:pt x="145" y="136"/>
                    <a:pt x="145" y="128"/>
                    <a:pt x="140" y="124"/>
                  </a:cubicBezTo>
                  <a:moveTo>
                    <a:pt x="57" y="96"/>
                  </a:moveTo>
                  <a:cubicBezTo>
                    <a:pt x="36" y="96"/>
                    <a:pt x="18" y="78"/>
                    <a:pt x="18" y="57"/>
                  </a:cubicBezTo>
                  <a:cubicBezTo>
                    <a:pt x="18" y="35"/>
                    <a:pt x="36" y="18"/>
                    <a:pt x="57" y="18"/>
                  </a:cubicBezTo>
                  <a:cubicBezTo>
                    <a:pt x="78" y="18"/>
                    <a:pt x="96" y="35"/>
                    <a:pt x="96" y="57"/>
                  </a:cubicBezTo>
                  <a:cubicBezTo>
                    <a:pt x="96" y="78"/>
                    <a:pt x="78" y="96"/>
                    <a:pt x="57" y="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849620" y="2508885"/>
            <a:ext cx="5450205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 dirty="0" smtClean="0"/>
              <a:t>APP就是应用程序，英语全称是Application，一般指的是智能手机的第三方应用程序，然而广义上来说，APP指所有客户端软件，现多指移动应用程序。</a:t>
            </a:r>
            <a:endParaRPr lang="zh-CN" altLang="en-US" dirty="0" smtClean="0"/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 smtClean="0"/>
              <a:t>自从苹果公司的App store开创了手机软件业发展的新篇章，使得第三方软件的提供者参与其中的积极性空前高涨。随着智能手机越发普及、用户越发依赖手机软件商店，早在2012年时，APP开发已变成一片红海（红海代表现今存在的所有产业，也就是已知的市场空间）。</a:t>
            </a:r>
            <a:endParaRPr lang="zh-CN" altLang="en-US" dirty="0" smtClean="0"/>
          </a:p>
        </p:txBody>
      </p:sp>
      <p:pic>
        <p:nvPicPr>
          <p:cNvPr id="23" name="图片 22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 flipH="1">
            <a:off x="6768465" y="1957070"/>
            <a:ext cx="15982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APP的概念</a:t>
            </a:r>
            <a:endParaRPr lang="zh-CN" altLang="en-US" sz="2000"/>
          </a:p>
        </p:txBody>
      </p:sp>
      <p:sp>
        <p:nvSpPr>
          <p:cNvPr id="43" name="文本框 42"/>
          <p:cNvSpPr txBox="1"/>
          <p:nvPr/>
        </p:nvSpPr>
        <p:spPr>
          <a:xfrm>
            <a:off x="1402080" y="241935"/>
            <a:ext cx="220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01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7" name="等腰三角形 46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1462405" y="2938780"/>
            <a:ext cx="9245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000" dirty="0" smtClean="0"/>
              <a:t>APP的分类</a:t>
            </a:r>
            <a:endParaRPr lang="zh-CN" altLang="en-US" sz="2000" dirty="0" smtClean="0"/>
          </a:p>
          <a:p>
            <a:pPr indent="0" algn="ctr" fontAlgn="auto">
              <a:lnSpc>
                <a:spcPct val="150000"/>
              </a:lnSpc>
            </a:pPr>
            <a:r>
              <a:rPr lang="zh-CN" altLang="en-US" dirty="0" smtClean="0"/>
              <a:t>根据苹果软件和安卓软件平台的APP开发应用情况，现在APP移动应用大致分为五大类：工具类、社交类、生活服务类、休闲娱乐类、行业应用类。</a:t>
            </a:r>
            <a:endParaRPr lang="zh-CN" altLang="en-US" dirty="0" smtClean="0"/>
          </a:p>
        </p:txBody>
      </p:sp>
      <p:pic>
        <p:nvPicPr>
          <p:cNvPr id="23" name="图片 2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718175" y="1720215"/>
            <a:ext cx="755650" cy="755650"/>
            <a:chOff x="9212" y="2708"/>
            <a:chExt cx="1190" cy="1190"/>
          </a:xfrm>
        </p:grpSpPr>
        <p:sp>
          <p:nvSpPr>
            <p:cNvPr id="24" name="矩形 23"/>
            <p:cNvSpPr/>
            <p:nvPr/>
          </p:nvSpPr>
          <p:spPr>
            <a:xfrm>
              <a:off x="9212" y="2708"/>
              <a:ext cx="1191" cy="1191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0" name="定位"/>
            <p:cNvSpPr/>
            <p:nvPr/>
          </p:nvSpPr>
          <p:spPr>
            <a:xfrm>
              <a:off x="9535" y="2874"/>
              <a:ext cx="510" cy="850"/>
            </a:xfrm>
            <a:custGeom>
              <a:avLst/>
              <a:gdLst/>
              <a:ahLst/>
              <a:cxnLst/>
              <a:rect l="l" t="t" r="r" b="b"/>
              <a:pathLst>
                <a:path w="559792" h="955625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402080" y="241935"/>
            <a:ext cx="220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01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34" name="等腰三角形 3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0" y="3181045"/>
            <a:ext cx="12230100" cy="438150"/>
          </a:xfrm>
          <a:custGeom>
            <a:avLst/>
            <a:gdLst>
              <a:gd name="connsiteX0" fmla="*/ 0 w 12230100"/>
              <a:gd name="connsiteY0" fmla="*/ 0 h 419100"/>
              <a:gd name="connsiteX1" fmla="*/ 4248150 w 12230100"/>
              <a:gd name="connsiteY1" fmla="*/ 0 h 419100"/>
              <a:gd name="connsiteX2" fmla="*/ 4248150 w 12230100"/>
              <a:gd name="connsiteY2" fmla="*/ 419100 h 419100"/>
              <a:gd name="connsiteX3" fmla="*/ 7981950 w 12230100"/>
              <a:gd name="connsiteY3" fmla="*/ 419100 h 419100"/>
              <a:gd name="connsiteX4" fmla="*/ 7981950 w 12230100"/>
              <a:gd name="connsiteY4" fmla="*/ 95250 h 419100"/>
              <a:gd name="connsiteX5" fmla="*/ 12230100 w 12230100"/>
              <a:gd name="connsiteY5" fmla="*/ 95250 h 419100"/>
              <a:gd name="connsiteX6" fmla="*/ 12230100 w 12230100"/>
              <a:gd name="connsiteY6" fmla="*/ 133350 h 419100"/>
              <a:gd name="connsiteX0-1" fmla="*/ 0 w 12230100"/>
              <a:gd name="connsiteY0-2" fmla="*/ 0 h 419100"/>
              <a:gd name="connsiteX1-3" fmla="*/ 4248150 w 12230100"/>
              <a:gd name="connsiteY1-4" fmla="*/ 0 h 419100"/>
              <a:gd name="connsiteX2-5" fmla="*/ 4248150 w 12230100"/>
              <a:gd name="connsiteY2-6" fmla="*/ 419100 h 419100"/>
              <a:gd name="connsiteX3-7" fmla="*/ 7886700 w 12230100"/>
              <a:gd name="connsiteY3-8" fmla="*/ 419100 h 419100"/>
              <a:gd name="connsiteX4-9" fmla="*/ 7981950 w 12230100"/>
              <a:gd name="connsiteY4-10" fmla="*/ 95250 h 419100"/>
              <a:gd name="connsiteX5-11" fmla="*/ 12230100 w 12230100"/>
              <a:gd name="connsiteY5-12" fmla="*/ 95250 h 419100"/>
              <a:gd name="connsiteX6-13" fmla="*/ 12230100 w 12230100"/>
              <a:gd name="connsiteY6-14" fmla="*/ 133350 h 419100"/>
              <a:gd name="connsiteX0-15" fmla="*/ 0 w 12230100"/>
              <a:gd name="connsiteY0-16" fmla="*/ 0 h 419100"/>
              <a:gd name="connsiteX1-17" fmla="*/ 4248150 w 12230100"/>
              <a:gd name="connsiteY1-18" fmla="*/ 0 h 419100"/>
              <a:gd name="connsiteX2-19" fmla="*/ 4362450 w 12230100"/>
              <a:gd name="connsiteY2-20" fmla="*/ 400050 h 419100"/>
              <a:gd name="connsiteX3-21" fmla="*/ 7886700 w 12230100"/>
              <a:gd name="connsiteY3-22" fmla="*/ 419100 h 419100"/>
              <a:gd name="connsiteX4-23" fmla="*/ 7981950 w 12230100"/>
              <a:gd name="connsiteY4-24" fmla="*/ 95250 h 419100"/>
              <a:gd name="connsiteX5-25" fmla="*/ 12230100 w 12230100"/>
              <a:gd name="connsiteY5-26" fmla="*/ 95250 h 419100"/>
              <a:gd name="connsiteX6-27" fmla="*/ 12230100 w 12230100"/>
              <a:gd name="connsiteY6-28" fmla="*/ 133350 h 419100"/>
              <a:gd name="connsiteX0-29" fmla="*/ 0 w 12230100"/>
              <a:gd name="connsiteY0-30" fmla="*/ 0 h 438150"/>
              <a:gd name="connsiteX1-31" fmla="*/ 4248150 w 12230100"/>
              <a:gd name="connsiteY1-32" fmla="*/ 0 h 438150"/>
              <a:gd name="connsiteX2-33" fmla="*/ 4362450 w 12230100"/>
              <a:gd name="connsiteY2-34" fmla="*/ 438150 h 438150"/>
              <a:gd name="connsiteX3-35" fmla="*/ 7886700 w 12230100"/>
              <a:gd name="connsiteY3-36" fmla="*/ 419100 h 438150"/>
              <a:gd name="connsiteX4-37" fmla="*/ 7981950 w 12230100"/>
              <a:gd name="connsiteY4-38" fmla="*/ 95250 h 438150"/>
              <a:gd name="connsiteX5-39" fmla="*/ 12230100 w 12230100"/>
              <a:gd name="connsiteY5-40" fmla="*/ 95250 h 438150"/>
              <a:gd name="connsiteX6-41" fmla="*/ 12230100 w 12230100"/>
              <a:gd name="connsiteY6-42" fmla="*/ 133350 h 438150"/>
              <a:gd name="connsiteX0-43" fmla="*/ 0 w 12230100"/>
              <a:gd name="connsiteY0-44" fmla="*/ 0 h 438150"/>
              <a:gd name="connsiteX1-45" fmla="*/ 4248150 w 12230100"/>
              <a:gd name="connsiteY1-46" fmla="*/ 0 h 438150"/>
              <a:gd name="connsiteX2-47" fmla="*/ 4362450 w 12230100"/>
              <a:gd name="connsiteY2-48" fmla="*/ 438150 h 438150"/>
              <a:gd name="connsiteX3-49" fmla="*/ 7886700 w 12230100"/>
              <a:gd name="connsiteY3-50" fmla="*/ 419100 h 438150"/>
              <a:gd name="connsiteX4-51" fmla="*/ 7981950 w 12230100"/>
              <a:gd name="connsiteY4-52" fmla="*/ 95250 h 438150"/>
              <a:gd name="connsiteX5-53" fmla="*/ 12230100 w 12230100"/>
              <a:gd name="connsiteY5-54" fmla="*/ 95250 h 438150"/>
              <a:gd name="connsiteX6-55" fmla="*/ 12230100 w 12230100"/>
              <a:gd name="connsiteY6-56" fmla="*/ 133350 h 438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230100" h="438150">
                <a:moveTo>
                  <a:pt x="0" y="0"/>
                </a:moveTo>
                <a:lnTo>
                  <a:pt x="4248150" y="0"/>
                </a:lnTo>
                <a:lnTo>
                  <a:pt x="4362450" y="438150"/>
                </a:lnTo>
                <a:lnTo>
                  <a:pt x="7886700" y="419100"/>
                </a:lnTo>
                <a:lnTo>
                  <a:pt x="7981950" y="95250"/>
                </a:lnTo>
                <a:lnTo>
                  <a:pt x="12230100" y="95250"/>
                </a:lnTo>
                <a:lnTo>
                  <a:pt x="12230100" y="133350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006205" y="3281045"/>
            <a:ext cx="2383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2F5597"/>
                </a:solidFill>
              </a:rPr>
              <a:t>生活服务类APP</a:t>
            </a:r>
            <a:endParaRPr lang="zh-CN" altLang="en-US" sz="2000" dirty="0">
              <a:solidFill>
                <a:srgbClr val="2F5597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84065" y="4034155"/>
            <a:ext cx="3328670" cy="245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ts val="2300"/>
              </a:lnSpc>
            </a:pPr>
            <a:r>
              <a:rPr lang="zh-CN" altLang="en-US" sz="1400" dirty="0">
                <a:sym typeface="+mn-ea"/>
              </a:rPr>
              <a:t>社交APP是指能够支持用户之间相互通信交流的移动应用软件。通信沟通类APP主要包含可以使用户同步沟通的IM（Instant Messaging，即时通讯/实时传讯），用户可以通过应用相互传送图文、声音、视频，以及保证用户之间异步沟通的移动邮箱。目前常见的APP包括QQ、网易邮箱等。</a:t>
            </a:r>
            <a:endParaRPr lang="zh-CN" altLang="en-US" sz="1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8188960" y="3679825"/>
            <a:ext cx="3419475" cy="274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lnSpc>
                <a:spcPts val="2300"/>
              </a:lnSpc>
            </a:pPr>
            <a:r>
              <a:rPr lang="zh-CN" altLang="en-US" sz="1400" dirty="0"/>
              <a:t>生活辅助类的APP作为智能“生活助理”的角色，为人们的日常生活提供便利。生活服务类APP又分为生活信息处理和生活智能助理两部分，生活信息处理为用户提供生活中衣食住行等方面的信息</a:t>
            </a:r>
            <a:r>
              <a:rPr lang="en-US" altLang="zh-CN" sz="1400" dirty="0"/>
              <a:t>;</a:t>
            </a:r>
            <a:r>
              <a:rPr lang="zh-CN" altLang="en-US" sz="1400" dirty="0"/>
              <a:t>而生活智能助理为用户提供时间管理、移动定位、移动支付以及一些事物的助理服务。这方面的APP目前有去哪儿、支付宝等。</a:t>
            </a:r>
            <a:endParaRPr lang="zh-CN" altLang="en-US" sz="1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1402080" y="241935"/>
            <a:ext cx="220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01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1" name="等腰三角形 2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4755" y="3194050"/>
            <a:ext cx="2821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2F5597"/>
                </a:solidFill>
                <a:sym typeface="+mn-ea"/>
              </a:rPr>
              <a:t>普适需求的工具APP</a:t>
            </a:r>
            <a:endParaRPr lang="zh-CN" altLang="en-US" sz="2000" dirty="0">
              <a:solidFill>
                <a:srgbClr val="2F5597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62830" y="3626485"/>
            <a:ext cx="2821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2F5597"/>
                </a:solidFill>
                <a:sym typeface="+mn-ea"/>
              </a:rPr>
              <a:t>人情交往的社交APP</a:t>
            </a:r>
            <a:endParaRPr lang="zh-CN" altLang="en-US" sz="2000" dirty="0">
              <a:solidFill>
                <a:srgbClr val="2F5597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2945" y="3639820"/>
            <a:ext cx="347662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l" fontAlgn="auto">
              <a:lnSpc>
                <a:spcPts val="2300"/>
              </a:lnSpc>
            </a:pPr>
            <a:r>
              <a:rPr lang="zh-CN" altLang="en-US" sz="1400" dirty="0">
                <a:sym typeface="+mn-ea"/>
              </a:rPr>
              <a:t>工具类应用，可以理解成用户在一定环境下，需要了解某事物所使用的工具，在移动客户端上就是使用工具类APP。而这种对工具的需求并不具备普适性的特征，并不是每位用户都需要此类工具，例如手电筒、安全卫士、流量监控器等等。</a:t>
            </a:r>
            <a:endParaRPr lang="en-US" altLang="zh-CN" sz="1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1484630"/>
            <a:ext cx="1532255" cy="15322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33518" t="24132" r="33378" b="8866"/>
          <a:stretch>
            <a:fillRect/>
          </a:stretch>
        </p:blipFill>
        <p:spPr>
          <a:xfrm>
            <a:off x="5424170" y="1249680"/>
            <a:ext cx="1377315" cy="1530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24163" t="27428" r="23510" b="31324"/>
          <a:stretch>
            <a:fillRect/>
          </a:stretch>
        </p:blipFill>
        <p:spPr>
          <a:xfrm>
            <a:off x="5179695" y="2780030"/>
            <a:ext cx="1866265" cy="7175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l="533" t="5050" r="-533" b="18972"/>
          <a:stretch>
            <a:fillRect/>
          </a:stretch>
        </p:blipFill>
        <p:spPr>
          <a:xfrm>
            <a:off x="9231630" y="1446530"/>
            <a:ext cx="1463675" cy="16681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9" grpId="0"/>
      <p:bldP spid="31" grpId="0"/>
      <p:bldP spid="32" grpId="0"/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文本框 30"/>
          <p:cNvSpPr txBox="1"/>
          <p:nvPr/>
        </p:nvSpPr>
        <p:spPr>
          <a:xfrm>
            <a:off x="7167245" y="3632200"/>
            <a:ext cx="4438015" cy="2451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ts val="2300"/>
              </a:lnSpc>
            </a:pPr>
            <a:r>
              <a:rPr lang="zh-CN" altLang="en-US" sz="1400" dirty="0">
                <a:sym typeface="+mn-ea"/>
              </a:rPr>
              <a:t>行业应用类APP则是能够支持用户进行指定行业工作的企业级移动应用软件。它分为一般应用和专业应用两个部分，一般应用主要是负责制定工作计划，进行项目管理的办公类APP，专业应用根据企业用户所处的行业又各不相同，在各个产业都有应用。因为其用户都是专业性很强的企事业单位，并且其设计开发具有一定的保密性，所以数量很少，如中国移动推出的蓝海领航、中国联通推出的</a:t>
            </a:r>
            <a:r>
              <a:rPr lang="zh-CN" altLang="en-US" sz="1400" dirty="0">
                <a:solidFill>
                  <a:srgbClr val="2F5597"/>
                </a:solidFill>
                <a:sym typeface="+mn-ea"/>
              </a:rPr>
              <a:t>警务新时空。</a:t>
            </a:r>
            <a:endParaRPr lang="zh-CN" altLang="en-US" sz="1400" dirty="0">
              <a:solidFill>
                <a:srgbClr val="2F5597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8230" y="3284855"/>
            <a:ext cx="2821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2F5597"/>
                </a:solidFill>
                <a:sym typeface="+mn-ea"/>
              </a:rPr>
              <a:t>解压释情的文体APP</a:t>
            </a:r>
            <a:endParaRPr lang="zh-CN" altLang="en-US" sz="2000" dirty="0">
              <a:solidFill>
                <a:srgbClr val="2F5597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69020" y="3195955"/>
            <a:ext cx="2127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2F5597"/>
                </a:solidFill>
                <a:sym typeface="+mn-ea"/>
              </a:rPr>
              <a:t>行业应用类APP</a:t>
            </a:r>
            <a:endParaRPr lang="zh-CN" altLang="en-US" sz="2000" dirty="0">
              <a:solidFill>
                <a:srgbClr val="2F5597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9460" y="3721100"/>
            <a:ext cx="3518535" cy="2155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ts val="2300"/>
              </a:lnSpc>
            </a:pPr>
            <a:r>
              <a:rPr lang="zh-CN" altLang="en-US" sz="1400" dirty="0">
                <a:sym typeface="+mn-ea"/>
              </a:rPr>
              <a:t>休闲娱乐类APP主要指能够为用户提供休闲和精神娱乐享受的移动应用产品。休闲娱乐类APP中主要为游戏类APP，几近占据该类APP中一半的市场份额。除游戏之外，还有图文娱乐、移动音频、以及移动视频等，如电子书、网络电台、网络视频等。</a:t>
            </a:r>
            <a:endParaRPr lang="zh-CN" altLang="en-US" sz="1400" dirty="0"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02080" y="241935"/>
            <a:ext cx="1791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01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21" name="等腰三角形 20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5" name="图片 4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2041525"/>
            <a:ext cx="1626870" cy="11004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rcRect l="4821" t="12715" r="76691" b="56857"/>
          <a:stretch>
            <a:fillRect/>
          </a:stretch>
        </p:blipFill>
        <p:spPr>
          <a:xfrm>
            <a:off x="2556510" y="1782445"/>
            <a:ext cx="1343025" cy="13595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 l="54164" t="6292" r="7097" b="59729"/>
          <a:stretch>
            <a:fillRect/>
          </a:stretch>
        </p:blipFill>
        <p:spPr>
          <a:xfrm>
            <a:off x="8811260" y="1511935"/>
            <a:ext cx="1564005" cy="1570355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 flipH="1">
            <a:off x="0" y="3181045"/>
            <a:ext cx="12230100" cy="438150"/>
          </a:xfrm>
          <a:custGeom>
            <a:avLst/>
            <a:gdLst>
              <a:gd name="connsiteX0" fmla="*/ 0 w 12230100"/>
              <a:gd name="connsiteY0" fmla="*/ 0 h 419100"/>
              <a:gd name="connsiteX1" fmla="*/ 4248150 w 12230100"/>
              <a:gd name="connsiteY1" fmla="*/ 0 h 419100"/>
              <a:gd name="connsiteX2" fmla="*/ 4248150 w 12230100"/>
              <a:gd name="connsiteY2" fmla="*/ 419100 h 419100"/>
              <a:gd name="connsiteX3" fmla="*/ 7981950 w 12230100"/>
              <a:gd name="connsiteY3" fmla="*/ 419100 h 419100"/>
              <a:gd name="connsiteX4" fmla="*/ 7981950 w 12230100"/>
              <a:gd name="connsiteY4" fmla="*/ 95250 h 419100"/>
              <a:gd name="connsiteX5" fmla="*/ 12230100 w 12230100"/>
              <a:gd name="connsiteY5" fmla="*/ 95250 h 419100"/>
              <a:gd name="connsiteX6" fmla="*/ 12230100 w 12230100"/>
              <a:gd name="connsiteY6" fmla="*/ 133350 h 419100"/>
              <a:gd name="connsiteX0-1" fmla="*/ 0 w 12230100"/>
              <a:gd name="connsiteY0-2" fmla="*/ 0 h 419100"/>
              <a:gd name="connsiteX1-3" fmla="*/ 4248150 w 12230100"/>
              <a:gd name="connsiteY1-4" fmla="*/ 0 h 419100"/>
              <a:gd name="connsiteX2-5" fmla="*/ 4248150 w 12230100"/>
              <a:gd name="connsiteY2-6" fmla="*/ 419100 h 419100"/>
              <a:gd name="connsiteX3-7" fmla="*/ 7886700 w 12230100"/>
              <a:gd name="connsiteY3-8" fmla="*/ 419100 h 419100"/>
              <a:gd name="connsiteX4-9" fmla="*/ 7981950 w 12230100"/>
              <a:gd name="connsiteY4-10" fmla="*/ 95250 h 419100"/>
              <a:gd name="connsiteX5-11" fmla="*/ 12230100 w 12230100"/>
              <a:gd name="connsiteY5-12" fmla="*/ 95250 h 419100"/>
              <a:gd name="connsiteX6-13" fmla="*/ 12230100 w 12230100"/>
              <a:gd name="connsiteY6-14" fmla="*/ 133350 h 419100"/>
              <a:gd name="connsiteX0-15" fmla="*/ 0 w 12230100"/>
              <a:gd name="connsiteY0-16" fmla="*/ 0 h 419100"/>
              <a:gd name="connsiteX1-17" fmla="*/ 4248150 w 12230100"/>
              <a:gd name="connsiteY1-18" fmla="*/ 0 h 419100"/>
              <a:gd name="connsiteX2-19" fmla="*/ 4362450 w 12230100"/>
              <a:gd name="connsiteY2-20" fmla="*/ 400050 h 419100"/>
              <a:gd name="connsiteX3-21" fmla="*/ 7886700 w 12230100"/>
              <a:gd name="connsiteY3-22" fmla="*/ 419100 h 419100"/>
              <a:gd name="connsiteX4-23" fmla="*/ 7981950 w 12230100"/>
              <a:gd name="connsiteY4-24" fmla="*/ 95250 h 419100"/>
              <a:gd name="connsiteX5-25" fmla="*/ 12230100 w 12230100"/>
              <a:gd name="connsiteY5-26" fmla="*/ 95250 h 419100"/>
              <a:gd name="connsiteX6-27" fmla="*/ 12230100 w 12230100"/>
              <a:gd name="connsiteY6-28" fmla="*/ 133350 h 419100"/>
              <a:gd name="connsiteX0-29" fmla="*/ 0 w 12230100"/>
              <a:gd name="connsiteY0-30" fmla="*/ 0 h 438150"/>
              <a:gd name="connsiteX1-31" fmla="*/ 4248150 w 12230100"/>
              <a:gd name="connsiteY1-32" fmla="*/ 0 h 438150"/>
              <a:gd name="connsiteX2-33" fmla="*/ 4362450 w 12230100"/>
              <a:gd name="connsiteY2-34" fmla="*/ 438150 h 438150"/>
              <a:gd name="connsiteX3-35" fmla="*/ 7886700 w 12230100"/>
              <a:gd name="connsiteY3-36" fmla="*/ 419100 h 438150"/>
              <a:gd name="connsiteX4-37" fmla="*/ 7981950 w 12230100"/>
              <a:gd name="connsiteY4-38" fmla="*/ 95250 h 438150"/>
              <a:gd name="connsiteX5-39" fmla="*/ 12230100 w 12230100"/>
              <a:gd name="connsiteY5-40" fmla="*/ 95250 h 438150"/>
              <a:gd name="connsiteX6-41" fmla="*/ 12230100 w 12230100"/>
              <a:gd name="connsiteY6-42" fmla="*/ 133350 h 438150"/>
              <a:gd name="connsiteX0-43" fmla="*/ 0 w 12230100"/>
              <a:gd name="connsiteY0-44" fmla="*/ 0 h 438150"/>
              <a:gd name="connsiteX1-45" fmla="*/ 4248150 w 12230100"/>
              <a:gd name="connsiteY1-46" fmla="*/ 0 h 438150"/>
              <a:gd name="connsiteX2-47" fmla="*/ 4362450 w 12230100"/>
              <a:gd name="connsiteY2-48" fmla="*/ 438150 h 438150"/>
              <a:gd name="connsiteX3-49" fmla="*/ 7886700 w 12230100"/>
              <a:gd name="connsiteY3-50" fmla="*/ 419100 h 438150"/>
              <a:gd name="connsiteX4-51" fmla="*/ 7981950 w 12230100"/>
              <a:gd name="connsiteY4-52" fmla="*/ 95250 h 438150"/>
              <a:gd name="connsiteX5-53" fmla="*/ 12230100 w 12230100"/>
              <a:gd name="connsiteY5-54" fmla="*/ 95250 h 438150"/>
              <a:gd name="connsiteX6-55" fmla="*/ 12230100 w 12230100"/>
              <a:gd name="connsiteY6-56" fmla="*/ 133350 h 4381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230100" h="438150">
                <a:moveTo>
                  <a:pt x="0" y="0"/>
                </a:moveTo>
                <a:lnTo>
                  <a:pt x="4248150" y="0"/>
                </a:lnTo>
                <a:lnTo>
                  <a:pt x="4362450" y="438150"/>
                </a:lnTo>
                <a:lnTo>
                  <a:pt x="7886700" y="419100"/>
                </a:lnTo>
                <a:lnTo>
                  <a:pt x="7981950" y="95250"/>
                </a:lnTo>
                <a:lnTo>
                  <a:pt x="12230100" y="95250"/>
                </a:lnTo>
                <a:lnTo>
                  <a:pt x="12230100" y="133350"/>
                </a:lnTo>
              </a:path>
            </a:pathLst>
          </a:custGeom>
          <a:noFill/>
          <a:ln w="12700">
            <a:solidFill>
              <a:srgbClr val="40404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/>
      <p:bldP spid="7" grpId="0"/>
      <p:bldP spid="8" grpId="0"/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正方体"/>
          <p:cNvSpPr/>
          <p:nvPr/>
        </p:nvSpPr>
        <p:spPr>
          <a:xfrm flipH="1">
            <a:off x="7692390" y="27305"/>
            <a:ext cx="4504690" cy="6835775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-12700" y="-24493"/>
            <a:ext cx="9450710" cy="6907044"/>
          </a:xfrm>
          <a:custGeom>
            <a:avLst/>
            <a:gdLst>
              <a:gd name="connsiteX0" fmla="*/ 9450710 w 9450710"/>
              <a:gd name="connsiteY0" fmla="*/ 0 h 6907044"/>
              <a:gd name="connsiteX1" fmla="*/ 7020643 w 9450710"/>
              <a:gd name="connsiteY1" fmla="*/ 3483429 h 6907044"/>
              <a:gd name="connsiteX2" fmla="*/ 8945125 w 9450710"/>
              <a:gd name="connsiteY2" fmla="*/ 6894286 h 6907044"/>
              <a:gd name="connsiteX3" fmla="*/ 0 w 9450710"/>
              <a:gd name="connsiteY3" fmla="*/ 6907044 h 6907044"/>
              <a:gd name="connsiteX4" fmla="*/ 0 w 9450710"/>
              <a:gd name="connsiteY4" fmla="*/ 25682 h 6907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710" h="6907044">
                <a:moveTo>
                  <a:pt x="9450710" y="0"/>
                </a:moveTo>
                <a:cubicBezTo>
                  <a:pt x="9274027" y="1064380"/>
                  <a:pt x="7104906" y="2334381"/>
                  <a:pt x="7020643" y="3483429"/>
                </a:cubicBezTo>
                <a:cubicBezTo>
                  <a:pt x="6936379" y="4632477"/>
                  <a:pt x="8262858" y="6028268"/>
                  <a:pt x="8945125" y="6894286"/>
                </a:cubicBezTo>
                <a:lnTo>
                  <a:pt x="0" y="6907044"/>
                </a:lnTo>
                <a:lnTo>
                  <a:pt x="0" y="25682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9204168" y="270280"/>
            <a:ext cx="246542" cy="246542"/>
          </a:xfrm>
          <a:prstGeom prst="ellipse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044180" y="2816225"/>
            <a:ext cx="3626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404040"/>
                </a:solidFill>
                <a:sym typeface="+mn-ea"/>
              </a:rPr>
              <a:t>APP的优势</a:t>
            </a:r>
            <a:endParaRPr lang="zh-CN" altLang="en-US" sz="3200" dirty="0" smtClean="0">
              <a:solidFill>
                <a:srgbClr val="404040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43879" y="3447941"/>
            <a:ext cx="362666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 dirty="0" smtClean="0">
                <a:solidFill>
                  <a:srgbClr val="404040"/>
                </a:solidFill>
                <a:sym typeface="+mn-ea"/>
              </a:rPr>
              <a:t>APP开发有很大的市场需求和广阔的发展前景，一起来了解一下APP的四大优势。</a:t>
            </a:r>
            <a:endParaRPr lang="zh-CN" altLang="en-US" sz="1400" dirty="0" smtClean="0">
              <a:solidFill>
                <a:srgbClr val="404040"/>
              </a:solidFill>
              <a:sym typeface="+mn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1355" y="1583055"/>
            <a:ext cx="721360" cy="72136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489075" y="1570355"/>
            <a:ext cx="2821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精准性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89075" y="3957320"/>
            <a:ext cx="2821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互动性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15110" y="4370070"/>
            <a:ext cx="522605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2300"/>
              </a:lnSpc>
              <a:defRPr sz="1200"/>
            </a:lvl1pPr>
          </a:lstStyle>
          <a:p>
            <a:pPr indent="0" algn="l" fontAlgn="auto"/>
            <a:r>
              <a:rPr lang="zh-CN" altLang="en-US" sz="1400" dirty="0"/>
              <a:t>APP提供了比以往的媒介更丰富多彩的表现形式。移动设备的触摸屏具有很好的操作体验，文字、图画、视频等一应俱全，实现了前所未有的互动体验。而且APP还打开了人与人的互动通道，通过在内部嵌入SNS（Social Network Software，社交网络软件）平台，使正在使用同一个APP的用户可以相互交流心得，在用户的互动和口碑传播中，提升用户的品牌忠诚度。</a:t>
            </a:r>
            <a:endParaRPr lang="zh-CN" altLang="en-US" sz="1400" dirty="0"/>
          </a:p>
        </p:txBody>
      </p:sp>
      <p:sp>
        <p:nvSpPr>
          <p:cNvPr id="29" name="椭圆 28"/>
          <p:cNvSpPr/>
          <p:nvPr/>
        </p:nvSpPr>
        <p:spPr>
          <a:xfrm>
            <a:off x="666115" y="3879850"/>
            <a:ext cx="721360" cy="72136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65" y="-11430"/>
            <a:ext cx="2990300" cy="900007"/>
          </a:xfrm>
          <a:prstGeom prst="rect">
            <a:avLst/>
          </a:prstGeom>
        </p:spPr>
      </p:pic>
      <p:sp>
        <p:nvSpPr>
          <p:cNvPr id="360" name="放大镜"/>
          <p:cNvSpPr/>
          <p:nvPr/>
        </p:nvSpPr>
        <p:spPr>
          <a:xfrm>
            <a:off x="819785" y="1708785"/>
            <a:ext cx="432003" cy="468003"/>
          </a:xfrm>
          <a:custGeom>
            <a:avLst/>
            <a:gdLst/>
            <a:ahLst/>
            <a:cxnLst/>
            <a:rect l="l" t="t" r="r" b="b"/>
            <a:pathLst>
              <a:path w="3132350" h="3959240">
                <a:moveTo>
                  <a:pt x="1005872" y="679617"/>
                </a:moveTo>
                <a:lnTo>
                  <a:pt x="1142879" y="679617"/>
                </a:lnTo>
                <a:lnTo>
                  <a:pt x="1142879" y="1011617"/>
                </a:lnTo>
                <a:lnTo>
                  <a:pt x="1474879" y="1011617"/>
                </a:lnTo>
                <a:lnTo>
                  <a:pt x="1474879" y="1148624"/>
                </a:lnTo>
                <a:lnTo>
                  <a:pt x="1142879" y="1148624"/>
                </a:lnTo>
                <a:lnTo>
                  <a:pt x="1142879" y="1480624"/>
                </a:lnTo>
                <a:lnTo>
                  <a:pt x="1005872" y="1480624"/>
                </a:lnTo>
                <a:lnTo>
                  <a:pt x="1005872" y="1148624"/>
                </a:lnTo>
                <a:lnTo>
                  <a:pt x="673872" y="1148624"/>
                </a:lnTo>
                <a:lnTo>
                  <a:pt x="673872" y="1011617"/>
                </a:lnTo>
                <a:lnTo>
                  <a:pt x="1005872" y="1011617"/>
                </a:lnTo>
                <a:close/>
                <a:moveTo>
                  <a:pt x="1080120" y="151325"/>
                </a:moveTo>
                <a:cubicBezTo>
                  <a:pt x="567161" y="151325"/>
                  <a:pt x="151325" y="567161"/>
                  <a:pt x="151325" y="1080120"/>
                </a:cubicBezTo>
                <a:cubicBezTo>
                  <a:pt x="151325" y="1593079"/>
                  <a:pt x="567161" y="2008915"/>
                  <a:pt x="1080120" y="2008915"/>
                </a:cubicBezTo>
                <a:cubicBezTo>
                  <a:pt x="1593079" y="2008915"/>
                  <a:pt x="2008915" y="1593079"/>
                  <a:pt x="2008915" y="1080120"/>
                </a:cubicBezTo>
                <a:cubicBezTo>
                  <a:pt x="2008915" y="567161"/>
                  <a:pt x="1593079" y="151325"/>
                  <a:pt x="1080120" y="151325"/>
                </a:cubicBezTo>
                <a:close/>
                <a:moveTo>
                  <a:pt x="1080120" y="0"/>
                </a:moveTo>
                <a:cubicBezTo>
                  <a:pt x="1676654" y="0"/>
                  <a:pt x="2160240" y="483586"/>
                  <a:pt x="2160240" y="1080120"/>
                </a:cubicBezTo>
                <a:cubicBezTo>
                  <a:pt x="2160240" y="1427165"/>
                  <a:pt x="1996568" y="1735982"/>
                  <a:pt x="1741553" y="1932755"/>
                </a:cubicBezTo>
                <a:lnTo>
                  <a:pt x="1967917" y="2284217"/>
                </a:lnTo>
                <a:lnTo>
                  <a:pt x="2037145" y="2234618"/>
                </a:lnTo>
                <a:cubicBezTo>
                  <a:pt x="2913254" y="2995439"/>
                  <a:pt x="3181132" y="3578954"/>
                  <a:pt x="3125302" y="3789029"/>
                </a:cubicBezTo>
                <a:cubicBezTo>
                  <a:pt x="3106500" y="3931371"/>
                  <a:pt x="2976322" y="3969409"/>
                  <a:pt x="2895645" y="3957062"/>
                </a:cubicBezTo>
                <a:cubicBezTo>
                  <a:pt x="2363446" y="3830214"/>
                  <a:pt x="1961795" y="2830323"/>
                  <a:pt x="1784689" y="2415489"/>
                </a:cubicBezTo>
                <a:lnTo>
                  <a:pt x="1850702" y="2368194"/>
                </a:lnTo>
                <a:lnTo>
                  <a:pt x="1622163" y="2013355"/>
                </a:lnTo>
                <a:cubicBezTo>
                  <a:pt x="1463260" y="2107083"/>
                  <a:pt x="1277898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15110" y="1981835"/>
            <a:ext cx="5226685" cy="1271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ts val="2300"/>
              </a:lnSpc>
            </a:pPr>
            <a:r>
              <a:rPr lang="zh-CN" altLang="en-US" sz="1400" b="0" dirty="0"/>
              <a:t>APP都是用户主动下载的，至少说明下载者对品牌有兴趣。多数APP都会提供分享到微博、人人等社交网站的功能，聚集具有相似兴趣的目标群体。同时，APP还可以通过收集手机系统的信息、位置信息、行为信息等，来识别用户的兴趣、习惯。</a:t>
            </a:r>
            <a:endParaRPr lang="zh-CN" altLang="en-US" sz="1400" dirty="0"/>
          </a:p>
        </p:txBody>
      </p:sp>
      <p:sp>
        <p:nvSpPr>
          <p:cNvPr id="285" name="圆形小人"/>
          <p:cNvSpPr/>
          <p:nvPr/>
        </p:nvSpPr>
        <p:spPr>
          <a:xfrm>
            <a:off x="770255" y="3995420"/>
            <a:ext cx="468003" cy="432003"/>
          </a:xfrm>
          <a:custGeom>
            <a:avLst/>
            <a:gdLst/>
            <a:ahLst/>
            <a:cxnLst/>
            <a:rect l="l" t="t" r="r" b="b"/>
            <a:pathLst>
              <a:path w="683211" h="432048">
                <a:moveTo>
                  <a:pt x="512137" y="280189"/>
                </a:moveTo>
                <a:cubicBezTo>
                  <a:pt x="588167" y="280189"/>
                  <a:pt x="653655" y="340557"/>
                  <a:pt x="683040" y="427518"/>
                </a:cubicBezTo>
                <a:lnTo>
                  <a:pt x="683211" y="432048"/>
                </a:lnTo>
                <a:lnTo>
                  <a:pt x="518050" y="432048"/>
                </a:lnTo>
                <a:lnTo>
                  <a:pt x="517720" y="423301"/>
                </a:lnTo>
                <a:cubicBezTo>
                  <a:pt x="501526" y="375376"/>
                  <a:pt x="479652" y="331635"/>
                  <a:pt x="452572" y="294062"/>
                </a:cubicBezTo>
                <a:cubicBezTo>
                  <a:pt x="471023" y="284776"/>
                  <a:pt x="491179" y="280189"/>
                  <a:pt x="512137" y="280189"/>
                </a:cubicBezTo>
                <a:close/>
                <a:moveTo>
                  <a:pt x="242652" y="216651"/>
                </a:moveTo>
                <a:cubicBezTo>
                  <a:pt x="350494" y="216651"/>
                  <a:pt x="443383" y="302276"/>
                  <a:pt x="485063" y="425622"/>
                </a:cubicBezTo>
                <a:lnTo>
                  <a:pt x="485305" y="432048"/>
                </a:lnTo>
                <a:lnTo>
                  <a:pt x="0" y="432048"/>
                </a:lnTo>
                <a:lnTo>
                  <a:pt x="242" y="425623"/>
                </a:lnTo>
                <a:cubicBezTo>
                  <a:pt x="41922" y="302276"/>
                  <a:pt x="134811" y="216651"/>
                  <a:pt x="242652" y="216651"/>
                </a:cubicBezTo>
                <a:close/>
                <a:moveTo>
                  <a:pt x="512137" y="127447"/>
                </a:moveTo>
                <a:cubicBezTo>
                  <a:pt x="549644" y="127447"/>
                  <a:pt x="580050" y="157437"/>
                  <a:pt x="580050" y="194431"/>
                </a:cubicBezTo>
                <a:cubicBezTo>
                  <a:pt x="580050" y="231425"/>
                  <a:pt x="549644" y="261414"/>
                  <a:pt x="512137" y="261414"/>
                </a:cubicBezTo>
                <a:cubicBezTo>
                  <a:pt x="474630" y="261414"/>
                  <a:pt x="444224" y="231425"/>
                  <a:pt x="444224" y="194431"/>
                </a:cubicBezTo>
                <a:cubicBezTo>
                  <a:pt x="444224" y="157437"/>
                  <a:pt x="474630" y="127447"/>
                  <a:pt x="512137" y="127447"/>
                </a:cubicBezTo>
                <a:close/>
                <a:moveTo>
                  <a:pt x="242652" y="0"/>
                </a:moveTo>
                <a:cubicBezTo>
                  <a:pt x="295853" y="0"/>
                  <a:pt x="338980" y="42537"/>
                  <a:pt x="338980" y="95010"/>
                </a:cubicBezTo>
                <a:cubicBezTo>
                  <a:pt x="338980" y="147482"/>
                  <a:pt x="295853" y="190020"/>
                  <a:pt x="242652" y="190020"/>
                </a:cubicBezTo>
                <a:cubicBezTo>
                  <a:pt x="189452" y="190020"/>
                  <a:pt x="146324" y="147482"/>
                  <a:pt x="146324" y="95010"/>
                </a:cubicBezTo>
                <a:cubicBezTo>
                  <a:pt x="146324" y="42537"/>
                  <a:pt x="189452" y="0"/>
                  <a:pt x="242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2080" y="241935"/>
            <a:ext cx="220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ea"/>
                <a:ea typeface="+mj-ea"/>
                <a:sym typeface="+mn-ea"/>
              </a:rPr>
              <a:t>APP</a:t>
            </a:r>
            <a:r>
              <a:rPr lang="zh-CN" altLang="en-US" sz="2400" dirty="0" smtClean="0">
                <a:latin typeface="+mj-ea"/>
                <a:ea typeface="+mj-ea"/>
                <a:sym typeface="+mn-ea"/>
              </a:rPr>
              <a:t>认知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50875" y="257810"/>
            <a:ext cx="60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+mj-lt"/>
                <a:ea typeface="+mj-ea"/>
              </a:rPr>
              <a:t>01</a:t>
            </a:r>
            <a:endParaRPr lang="en-US" altLang="zh-CN" sz="2800" dirty="0">
              <a:latin typeface="+mj-lt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 flipH="1">
            <a:off x="1260834" y="270280"/>
            <a:ext cx="72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 rot="17100000">
            <a:off x="175953" y="261388"/>
            <a:ext cx="481872" cy="469661"/>
            <a:chOff x="1032060" y="5022216"/>
            <a:chExt cx="753746" cy="734645"/>
          </a:xfrm>
        </p:grpSpPr>
        <p:sp>
          <p:nvSpPr>
            <p:cNvPr id="44" name="等腰三角形 43"/>
            <p:cNvSpPr/>
            <p:nvPr/>
          </p:nvSpPr>
          <p:spPr>
            <a:xfrm rot="20627212" flipH="1" flipV="1">
              <a:off x="1032060" y="5107080"/>
              <a:ext cx="753746" cy="649781"/>
            </a:xfrm>
            <a:prstGeom prst="triangl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6289781" flipH="1" flipV="1">
              <a:off x="1003006" y="5062727"/>
              <a:ext cx="587410" cy="50638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24" grpId="0"/>
      <p:bldP spid="26" grpId="0"/>
      <p:bldP spid="27" grpId="0"/>
    </p:bldLst>
  </p:timing>
</p:sld>
</file>

<file path=ppt/tags/tag1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315165528"/>
  <p:tag name="MH_LIBRARY" val="GRAPHIC"/>
</p:tagLst>
</file>

<file path=ppt/tags/tag10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h_a"/>
  <p:tag name="KSO_WM_UNIT_INDEX" val="1_2_1"/>
  <p:tag name="KSO_WM_UNIT_ID" val="diagram160130_3*m_h_a*1_2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6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h_f"/>
  <p:tag name="KSO_WM_UNIT_INDEX" val="1_2_1"/>
  <p:tag name="KSO_WM_UNIT_ID" val="diagram160130_3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30_3*i*18"/>
  <p:tag name="KSO_WM_TEMPLATE_CATEGORY" val="diagram"/>
  <p:tag name="KSO_WM_TEMPLATE_INDEX" val="160130"/>
  <p:tag name="KSO_WM_UNIT_INDEX" val="18"/>
</p:tagLst>
</file>

<file path=ppt/tags/tag13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i"/>
  <p:tag name="KSO_WM_UNIT_INDEX" val="1_5"/>
  <p:tag name="KSO_WM_UNIT_ID" val="diagram160130_3*m_i*1_5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i"/>
  <p:tag name="KSO_WM_UNIT_INDEX" val="1_6"/>
  <p:tag name="KSO_WM_UNIT_ID" val="diagram160130_3*m_i*1_6"/>
  <p:tag name="KSO_WM_UNIT_CLEAR" val="1"/>
  <p:tag name="KSO_WM_UNIT_LAYERLEVEL" val="1_1"/>
  <p:tag name="KSO_WM_DIAGRAM_GROUP_CODE" val="m1-1"/>
  <p:tag name="KSO_WM_UNIT_LINE_FORE_SCHEMECOLOR_INDEX" val="7"/>
  <p:tag name="KSO_WM_UNIT_LINE_FILL_TYPE" val="2"/>
</p:tagLst>
</file>

<file path=ppt/tags/tag15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h_a"/>
  <p:tag name="KSO_WM_UNIT_INDEX" val="1_3_1"/>
  <p:tag name="KSO_WM_UNIT_ID" val="diagram160130_3*m_h_a*1_3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7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h_f"/>
  <p:tag name="KSO_WM_UNIT_INDEX" val="1_3_1"/>
  <p:tag name="KSO_WM_UNIT_ID" val="diagram160130_3*m_h_f*1_3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30_3*i*27"/>
  <p:tag name="KSO_WM_TEMPLATE_CATEGORY" val="diagram"/>
  <p:tag name="KSO_WM_TEMPLATE_INDEX" val="160130"/>
  <p:tag name="KSO_WM_UNIT_INDEX" val="27"/>
</p:tagLst>
</file>

<file path=ppt/tags/tag18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i"/>
  <p:tag name="KSO_WM_UNIT_INDEX" val="1_7"/>
  <p:tag name="KSO_WM_UNIT_ID" val="diagram160130_3*m_i*1_7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i"/>
  <p:tag name="KSO_WM_UNIT_INDEX" val="1_8"/>
  <p:tag name="KSO_WM_UNIT_ID" val="diagram160130_3*m_i*1_8"/>
  <p:tag name="KSO_WM_UNIT_CLEAR" val="1"/>
  <p:tag name="KSO_WM_UNIT_LAYERLEVEL" val="1_1"/>
  <p:tag name="KSO_WM_DIAGRAM_GROUP_CODE" val="m1-1"/>
  <p:tag name="KSO_WM_UNIT_LINE_FORE_SCHEMECOLOR_INDEX" val="8"/>
  <p:tag name="KSO_WM_UNIT_LINE_FILL_TYPE" val="2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30_3*i*0"/>
  <p:tag name="KSO_WM_TEMPLATE_CATEGORY" val="diagram"/>
  <p:tag name="KSO_WM_TEMPLATE_INDEX" val="160130"/>
  <p:tag name="KSO_WM_UNIT_INDEX" val="0"/>
</p:tagLst>
</file>

<file path=ppt/tags/tag20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h_a"/>
  <p:tag name="KSO_WM_UNIT_INDEX" val="1_4_1"/>
  <p:tag name="KSO_WM_UNIT_ID" val="diagram160130_3*m_h_a*1_4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8"/>
  <p:tag name="KSO_WM_UNIT_TEXT_FILL_TYPE" val="1"/>
</p:tagLst>
</file>

<file path=ppt/tags/tag21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h_f"/>
  <p:tag name="KSO_WM_UNIT_INDEX" val="1_4_1"/>
  <p:tag name="KSO_WM_UNIT_ID" val="diagram160130_3*m_h_f*1_4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MH" val="20150803134832"/>
  <p:tag name="MH_LIBRARY" val="GRAPHIC"/>
  <p:tag name="MH_TYPE" val="Other"/>
  <p:tag name="MH_ORDER" val="1"/>
</p:tagLst>
</file>

<file path=ppt/tags/tag23.xml><?xml version="1.0" encoding="utf-8"?>
<p:tagLst xmlns:p="http://schemas.openxmlformats.org/presentationml/2006/main">
  <p:tag name="MH" val="20150803134832"/>
  <p:tag name="MH_LIBRARY" val="GRAPHIC"/>
  <p:tag name="MH_TYPE" val="Other"/>
  <p:tag name="MH_ORDER" val="2"/>
</p:tagLst>
</file>

<file path=ppt/tags/tag24.xml><?xml version="1.0" encoding="utf-8"?>
<p:tagLst xmlns:p="http://schemas.openxmlformats.org/presentationml/2006/main">
  <p:tag name="MH" val="20150803134832"/>
  <p:tag name="MH_LIBRARY" val="GRAPHIC"/>
  <p:tag name="MH_TYPE" val="Other"/>
  <p:tag name="MH_ORDER" val="8"/>
</p:tagLst>
</file>

<file path=ppt/tags/tag25.xml><?xml version="1.0" encoding="utf-8"?>
<p:tagLst xmlns:p="http://schemas.openxmlformats.org/presentationml/2006/main">
  <p:tag name="MH" val="20150803134832"/>
  <p:tag name="MH_LIBRARY" val="GRAPHIC"/>
  <p:tag name="MH_TYPE" val="Other"/>
  <p:tag name="MH_ORDER" val="9"/>
</p:tagLst>
</file>

<file path=ppt/tags/tag26.xml><?xml version="1.0" encoding="utf-8"?>
<p:tagLst xmlns:p="http://schemas.openxmlformats.org/presentationml/2006/main">
  <p:tag name="MH" val="20150803134832"/>
  <p:tag name="MH_LIBRARY" val="GRAPHIC"/>
  <p:tag name="MH_TYPE" val="Other"/>
  <p:tag name="MH_ORDER" val="10"/>
</p:tagLst>
</file>

<file path=ppt/tags/tag27.xml><?xml version="1.0" encoding="utf-8"?>
<p:tagLst xmlns:p="http://schemas.openxmlformats.org/presentationml/2006/main">
  <p:tag name="MH" val="20150803134832"/>
  <p:tag name="MH_LIBRARY" val="GRAPHIC"/>
  <p:tag name="MH_TYPE" val="Other"/>
  <p:tag name="MH_ORDER" val="11"/>
</p:tagLst>
</file>

<file path=ppt/tags/tag28.xml><?xml version="1.0" encoding="utf-8"?>
<p:tagLst xmlns:p="http://schemas.openxmlformats.org/presentationml/2006/main">
  <p:tag name="MH" val="20150803134832"/>
  <p:tag name="MH_LIBRARY" val="GRAPHIC"/>
  <p:tag name="MH_TYPE" val="Other"/>
  <p:tag name="MH_ORDER" val="12"/>
</p:tagLst>
</file>

<file path=ppt/tags/tag29.xml><?xml version="1.0" encoding="utf-8"?>
<p:tagLst xmlns:p="http://schemas.openxmlformats.org/presentationml/2006/main">
  <p:tag name="MH" val="20150803134832"/>
  <p:tag name="MH_LIBRARY" val="GRAPHIC"/>
  <p:tag name="MH_TYPE" val="Other"/>
  <p:tag name="MH_ORDER" val="13"/>
</p:tagLst>
</file>

<file path=ppt/tags/tag3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i"/>
  <p:tag name="KSO_WM_UNIT_INDEX" val="1_1"/>
  <p:tag name="KSO_WM_UNIT_ID" val="diagram160130_3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0.xml><?xml version="1.0" encoding="utf-8"?>
<p:tagLst xmlns:p="http://schemas.openxmlformats.org/presentationml/2006/main">
  <p:tag name="MH" val="20150803134832"/>
  <p:tag name="MH_LIBRARY" val="GRAPHIC"/>
  <p:tag name="MH_TYPE" val="Other"/>
  <p:tag name="MH_ORDER" val="3"/>
</p:tagLst>
</file>

<file path=ppt/tags/tag31.xml><?xml version="1.0" encoding="utf-8"?>
<p:tagLst xmlns:p="http://schemas.openxmlformats.org/presentationml/2006/main">
  <p:tag name="MH" val="20150803134832"/>
  <p:tag name="MH_LIBRARY" val="GRAPHIC"/>
  <p:tag name="MH_TYPE" val="Other"/>
  <p:tag name="MH_ORDER" val="14"/>
</p:tagLst>
</file>

<file path=ppt/tags/tag32.xml><?xml version="1.0" encoding="utf-8"?>
<p:tagLst xmlns:p="http://schemas.openxmlformats.org/presentationml/2006/main">
  <p:tag name="MH" val="20150803134832"/>
  <p:tag name="MH_LIBRARY" val="GRAPHIC"/>
  <p:tag name="MH_TYPE" val="Other"/>
  <p:tag name="MH_ORDER" val="15"/>
</p:tagLst>
</file>

<file path=ppt/tags/tag33.xml><?xml version="1.0" encoding="utf-8"?>
<p:tagLst xmlns:p="http://schemas.openxmlformats.org/presentationml/2006/main">
  <p:tag name="MH" val="20150803134832"/>
  <p:tag name="MH_LIBRARY" val="GRAPHIC"/>
  <p:tag name="MH_TYPE" val="Other"/>
  <p:tag name="MH_ORDER" val="6"/>
</p:tagLst>
</file>

<file path=ppt/tags/tag34.xml><?xml version="1.0" encoding="utf-8"?>
<p:tagLst xmlns:p="http://schemas.openxmlformats.org/presentationml/2006/main">
  <p:tag name="MH" val="20150803134832"/>
  <p:tag name="MH_LIBRARY" val="GRAPHIC"/>
  <p:tag name="MH_TYPE" val="Other"/>
  <p:tag name="MH_ORDER" val="16"/>
</p:tagLst>
</file>

<file path=ppt/tags/tag35.xml><?xml version="1.0" encoding="utf-8"?>
<p:tagLst xmlns:p="http://schemas.openxmlformats.org/presentationml/2006/main">
  <p:tag name="MH" val="20150803134832"/>
  <p:tag name="MH_LIBRARY" val="GRAPHIC"/>
  <p:tag name="MH_TYPE" val="Other"/>
  <p:tag name="MH_ORDER" val="4"/>
</p:tagLst>
</file>

<file path=ppt/tags/tag36.xml><?xml version="1.0" encoding="utf-8"?>
<p:tagLst xmlns:p="http://schemas.openxmlformats.org/presentationml/2006/main">
  <p:tag name="MH" val="20150803134832"/>
  <p:tag name="MH_LIBRARY" val="GRAPHIC"/>
  <p:tag name="MH_TYPE" val="Other"/>
  <p:tag name="MH_ORDER" val="17"/>
</p:tagLst>
</file>

<file path=ppt/tags/tag37.xml><?xml version="1.0" encoding="utf-8"?>
<p:tagLst xmlns:p="http://schemas.openxmlformats.org/presentationml/2006/main">
  <p:tag name="MH" val="20150803134832"/>
  <p:tag name="MH_LIBRARY" val="GRAPHIC"/>
  <p:tag name="MH_TYPE" val="Other"/>
  <p:tag name="MH_ORDER" val="7"/>
</p:tagLst>
</file>

<file path=ppt/tags/tag38.xml><?xml version="1.0" encoding="utf-8"?>
<p:tagLst xmlns:p="http://schemas.openxmlformats.org/presentationml/2006/main">
  <p:tag name="MH" val="20150803134832"/>
  <p:tag name="MH_LIBRARY" val="GRAPHIC"/>
  <p:tag name="MH_TYPE" val="Other"/>
  <p:tag name="MH_ORDER" val="18"/>
</p:tagLst>
</file>

<file path=ppt/tags/tag39.xml><?xml version="1.0" encoding="utf-8"?>
<p:tagLst xmlns:p="http://schemas.openxmlformats.org/presentationml/2006/main">
  <p:tag name="MH" val="20150803134832"/>
  <p:tag name="MH_LIBRARY" val="GRAPHIC"/>
  <p:tag name="MH_TYPE" val="Other"/>
  <p:tag name="MH_ORDER" val="5"/>
</p:tagLst>
</file>

<file path=ppt/tags/tag4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i"/>
  <p:tag name="KSO_WM_UNIT_INDEX" val="1_2"/>
  <p:tag name="KSO_WM_UNIT_ID" val="diagram160130_3*m_i*1_2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40.xml><?xml version="1.0" encoding="utf-8"?>
<p:tagLst xmlns:p="http://schemas.openxmlformats.org/presentationml/2006/main">
  <p:tag name="MH" val="20150803134832"/>
  <p:tag name="MH_LIBRARY" val="GRAPHIC"/>
  <p:tag name="MH_TYPE" val="Other"/>
  <p:tag name="MH_ORDER" val="19"/>
</p:tagLst>
</file>

<file path=ppt/tags/tag41.xml><?xml version="1.0" encoding="utf-8"?>
<p:tagLst xmlns:p="http://schemas.openxmlformats.org/presentationml/2006/main">
  <p:tag name="MH" val="20150803134832"/>
  <p:tag name="MH_LIBRARY" val="GRAPHIC"/>
  <p:tag name="MH_TYPE" val="Other"/>
  <p:tag name="MH_ORDER" val="20"/>
</p:tagLst>
</file>

<file path=ppt/tags/tag42.xml><?xml version="1.0" encoding="utf-8"?>
<p:tagLst xmlns:p="http://schemas.openxmlformats.org/presentationml/2006/main">
  <p:tag name="MH" val="20150803134832"/>
  <p:tag name="MH_LIBRARY" val="GRAPHIC"/>
  <p:tag name="MH_TYPE" val="Other"/>
  <p:tag name="MH_ORDER" val="21"/>
</p:tagLst>
</file>

<file path=ppt/tags/tag43.xml><?xml version="1.0" encoding="utf-8"?>
<p:tagLst xmlns:p="http://schemas.openxmlformats.org/presentationml/2006/main">
  <p:tag name="MH" val="20150803134832"/>
  <p:tag name="MH_LIBRARY" val="GRAPHIC"/>
  <p:tag name="MH_TYPE" val="Other"/>
  <p:tag name="MH_ORDER" val="22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1"/>
  <p:tag name="KSO_WM_UNIT_TYPE" val="q_i"/>
  <p:tag name="KSO_WM_UNIT_INDEX" val="1_1"/>
  <p:tag name="KSO_WM_UNIT_ID" val="diagram160841_1*q_i*1_1"/>
  <p:tag name="KSO_WM_UNIT_LAYERLEVEL" val="1_1"/>
  <p:tag name="KSO_WM_DIAGRAM_GROUP_CODE" val="q1-1"/>
  <p:tag name="KSO_WM_UNIT_TEXT_FILL_FORE_SCHEMECOLOR_INDEX" val="1"/>
  <p:tag name="KSO_WM_UNIT_TEXT_FILL_TYPE" val="1"/>
</p:tagLst>
</file>

<file path=ppt/tags/tag45.xml><?xml version="1.0" encoding="utf-8"?>
<p:tagLst xmlns:p="http://schemas.openxmlformats.org/presentationml/2006/main">
  <p:tag name="MH" val="20160217171536"/>
  <p:tag name="MH_LIBRARY" val="GRAPHIC"/>
  <p:tag name="MH_TYPE" val="SubTitle"/>
  <p:tag name="MH_ORDER" val="2"/>
  <p:tag name="KSO_WM_TAG_VERSION" val="1.0"/>
  <p:tag name="KSO_WM_BEAUTIFY_FLAG" val="#wm#"/>
  <p:tag name="KSO_WM_TEMPLATE_CATEGORY" val="diagram"/>
  <p:tag name="KSO_WM_TEMPLATE_INDEX" val="160841"/>
  <p:tag name="KSO_WM_UNIT_TYPE" val="q_h_f"/>
  <p:tag name="KSO_WM_UNIT_INDEX" val="1_1_1"/>
  <p:tag name="KSO_WM_UNIT_ID" val="diagram160841_1*q_h_f*1_1_1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h_a"/>
  <p:tag name="KSO_WM_UNIT_INDEX" val="1_1_1"/>
  <p:tag name="KSO_WM_UNIT_ID" val="diagram160130_3*m_h_a*1_1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m1-1"/>
  <p:tag name="KSO_WM_UNIT_PRESET_TEXT" val="LOREM"/>
  <p:tag name="KSO_WM_UNIT_TEXT_FILL_FORE_SCHEMECOLOR_INDEX" val="5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h_f"/>
  <p:tag name="KSO_WM_UNIT_INDEX" val="1_1_1"/>
  <p:tag name="KSO_WM_UNIT_ID" val="diagram160130_3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36"/>
  <p:tag name="KSO_WM_DIAGRAM_GROUP_CODE" val="m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30_3*i*9"/>
  <p:tag name="KSO_WM_TEMPLATE_CATEGORY" val="diagram"/>
  <p:tag name="KSO_WM_TEMPLATE_INDEX" val="160130"/>
  <p:tag name="KSO_WM_UNIT_INDEX" val="9"/>
</p:tagLst>
</file>

<file path=ppt/tags/tag8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i"/>
  <p:tag name="KSO_WM_UNIT_INDEX" val="1_3"/>
  <p:tag name="KSO_WM_UNIT_ID" val="diagram160130_3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160130"/>
  <p:tag name="KSO_WM_TAG_VERSION" val="1.0"/>
  <p:tag name="KSO_WM_BEAUTIFY_FLAG" val="#wm#"/>
  <p:tag name="KSO_WM_UNIT_TYPE" val="m_i"/>
  <p:tag name="KSO_WM_UNIT_INDEX" val="1_4"/>
  <p:tag name="KSO_WM_UNIT_ID" val="diagram160130_3*m_i*1_4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gency FB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4276</Words>
  <Application>WPS 演示</Application>
  <PresentationFormat>宽屏</PresentationFormat>
  <Paragraphs>359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Agency FB</vt:lpstr>
      <vt:lpstr>黑体</vt:lpstr>
      <vt:lpstr>幼圆</vt:lpstr>
      <vt:lpstr>Calibri</vt:lpstr>
      <vt:lpstr>微软雅黑</vt:lpstr>
      <vt:lpstr>Arial Unicode MS</vt:lpstr>
      <vt:lpstr>方正兰亭细黑_GBK</vt:lpstr>
      <vt:lpstr>Mistral</vt:lpstr>
      <vt:lpstr>张海山锐线体简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mk—WS</cp:lastModifiedBy>
  <cp:revision>233</cp:revision>
  <dcterms:created xsi:type="dcterms:W3CDTF">2015-12-31T14:36:00Z</dcterms:created>
  <dcterms:modified xsi:type="dcterms:W3CDTF">2018-04-20T08:28:26Z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