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3"/>
  </p:sldMasterIdLst>
  <p:notesMasterIdLst>
    <p:notesMasterId r:id="rId5"/>
  </p:notesMasterIdLst>
  <p:sldIdLst>
    <p:sldId id="262" r:id="rId4"/>
    <p:sldId id="265" r:id="rId6"/>
    <p:sldId id="267" r:id="rId7"/>
    <p:sldId id="264" r:id="rId8"/>
    <p:sldId id="271" r:id="rId9"/>
    <p:sldId id="350" r:id="rId10"/>
    <p:sldId id="328" r:id="rId11"/>
    <p:sldId id="351" r:id="rId12"/>
    <p:sldId id="329" r:id="rId13"/>
    <p:sldId id="352" r:id="rId14"/>
    <p:sldId id="353" r:id="rId15"/>
    <p:sldId id="354" r:id="rId16"/>
    <p:sldId id="273" r:id="rId17"/>
    <p:sldId id="275" r:id="rId18"/>
    <p:sldId id="347" r:id="rId19"/>
    <p:sldId id="294"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AD66"/>
    <a:srgbClr val="87DAF8"/>
    <a:srgbClr val="38A39A"/>
    <a:srgbClr val="31939A"/>
    <a:srgbClr val="277479"/>
    <a:srgbClr val="27757A"/>
    <a:srgbClr val="27767B"/>
    <a:srgbClr val="48B39D"/>
    <a:srgbClr val="327C6F"/>
    <a:srgbClr val="DAE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114" d="100"/>
          <a:sy n="114"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FE29B-0165-4071-8AA1-F96FDF997C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42A2A0-5881-4310-B79C-032DD5E1F1F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1CEB0A-A192-456E-B819-88B8C4A39D39}"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1CEB0A-A192-456E-B819-88B8C4A39D39}"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CBF84D-EE77-4DF6-9C00-8C2FCC90D90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4D792D-E4D4-4505-8445-869BD132060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F42A2A0-5881-4310-B79C-032DD5E1F1F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ctrTitle" hasCustomPrompt="1"/>
          </p:nvPr>
        </p:nvSpPr>
        <p:spPr>
          <a:xfrm>
            <a:off x="880110" y="2971800"/>
            <a:ext cx="7102645" cy="1241358"/>
          </a:xfrm>
        </p:spPr>
        <p:txBody>
          <a:bodyPr anchor="b">
            <a:normAutofit/>
          </a:bodyPr>
          <a:lstStyle>
            <a:lvl1pPr algn="l">
              <a:defRPr sz="6000" b="1">
                <a:solidFill>
                  <a:schemeClr val="bg1"/>
                </a:solidFill>
              </a:defRPr>
            </a:lvl1pPr>
          </a:lstStyle>
          <a:p>
            <a:r>
              <a:rPr lang="zh-CN" altLang="en-US" dirty="0"/>
              <a:t>单击此处</a:t>
            </a:r>
            <a:r>
              <a:rPr lang="zh-CN" altLang="en-US" dirty="0" smtClean="0"/>
              <a:t>编辑标题</a:t>
            </a:r>
            <a:endParaRPr lang="zh-CN" altLang="en-US" dirty="0"/>
          </a:p>
        </p:txBody>
      </p:sp>
      <p:sp>
        <p:nvSpPr>
          <p:cNvPr id="3" name="副标题 2"/>
          <p:cNvSpPr>
            <a:spLocks noGrp="1"/>
          </p:cNvSpPr>
          <p:nvPr>
            <p:ph type="subTitle" idx="1"/>
          </p:nvPr>
        </p:nvSpPr>
        <p:spPr>
          <a:xfrm>
            <a:off x="880110" y="4317933"/>
            <a:ext cx="7102645" cy="808136"/>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幻灯片">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ctrTitle" hasCustomPrompt="1"/>
          </p:nvPr>
        </p:nvSpPr>
        <p:spPr>
          <a:xfrm>
            <a:off x="880110" y="3289828"/>
            <a:ext cx="7102645" cy="923330"/>
          </a:xfrm>
        </p:spPr>
        <p:txBody>
          <a:bodyPr anchor="b">
            <a:normAutofit/>
          </a:bodyPr>
          <a:lstStyle>
            <a:lvl1pPr algn="l">
              <a:defRPr sz="6000" b="1">
                <a:solidFill>
                  <a:schemeClr val="bg1"/>
                </a:solidFill>
              </a:defRPr>
            </a:lvl1pPr>
          </a:lstStyle>
          <a:p>
            <a:r>
              <a:rPr lang="zh-CN" altLang="en-US" dirty="0"/>
              <a:t>单击此处编辑标题</a:t>
            </a:r>
            <a:endParaRPr lang="zh-CN" altLang="en-US" dirty="0"/>
          </a:p>
        </p:txBody>
      </p:sp>
      <p:sp>
        <p:nvSpPr>
          <p:cNvPr id="3" name="副标题 2"/>
          <p:cNvSpPr>
            <a:spLocks noGrp="1"/>
          </p:cNvSpPr>
          <p:nvPr>
            <p:ph type="subTitle" idx="1"/>
          </p:nvPr>
        </p:nvSpPr>
        <p:spPr>
          <a:xfrm>
            <a:off x="880110" y="4317933"/>
            <a:ext cx="7102645" cy="808136"/>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节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6" name="Freeform 5"/>
          <p:cNvSpPr/>
          <p:nvPr/>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7" name="Freeform 6"/>
          <p:cNvSpPr/>
          <p:nvPr/>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dirty="0">
              <a:solidFill>
                <a:schemeClr val="bg1"/>
              </a:solidFill>
            </a:endParaRPr>
          </a:p>
        </p:txBody>
      </p:sp>
      <p:sp>
        <p:nvSpPr>
          <p:cNvPr id="8" name="Freeform 7"/>
          <p:cNvSpPr/>
          <p:nvPr/>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8"/>
          <p:cNvSpPr/>
          <p:nvPr/>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723900" y="1689101"/>
            <a:ext cx="9131300" cy="1727200"/>
          </a:xfrm>
        </p:spPr>
        <p:txBody>
          <a:bodyPr anchor="b" anchorCtr="0">
            <a:normAutofit/>
          </a:bodyPr>
          <a:lstStyle>
            <a:lvl1pPr algn="l">
              <a:defRPr sz="6600" b="1">
                <a:solidFill>
                  <a:schemeClr val="bg1"/>
                </a:solidFill>
              </a:defRPr>
            </a:lvl1pPr>
          </a:lstStyle>
          <a:p>
            <a:r>
              <a:rPr lang="zh-CN" altLang="en-US" dirty="0"/>
              <a:t>单击此处编辑标题</a:t>
            </a:r>
            <a:endParaRPr lang="zh-CN" altLang="en-US" dirty="0"/>
          </a:p>
        </p:txBody>
      </p:sp>
      <p:sp>
        <p:nvSpPr>
          <p:cNvPr id="11" name="文本占位符 10"/>
          <p:cNvSpPr>
            <a:spLocks noGrp="1"/>
          </p:cNvSpPr>
          <p:nvPr>
            <p:ph type="body" sz="quarter" idx="13" hasCustomPrompt="1"/>
          </p:nvPr>
        </p:nvSpPr>
        <p:spPr>
          <a:xfrm>
            <a:off x="723900" y="3568700"/>
            <a:ext cx="9131300" cy="1551762"/>
          </a:xfrm>
        </p:spPr>
        <p:txBody>
          <a:bodyPr>
            <a:normAutofit/>
          </a:bodyPr>
          <a:lstStyle>
            <a:lvl1pPr marL="0" indent="0">
              <a:buNone/>
              <a:defRPr sz="2000">
                <a:solidFill>
                  <a:schemeClr val="bg1"/>
                </a:solidFill>
              </a:defRPr>
            </a:lvl1pPr>
          </a:lstStyle>
          <a:p>
            <a:pPr lvl="0"/>
            <a:r>
              <a:rPr lang="zh-CN" altLang="en-US" dirty="0"/>
              <a:t>单机此处编辑文本</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仅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title" hasCustomPrompt="1"/>
          </p:nvPr>
        </p:nvSpPr>
        <p:spPr>
          <a:xfrm>
            <a:off x="762000" y="2159000"/>
            <a:ext cx="5715000" cy="1382450"/>
          </a:xfrm>
        </p:spPr>
        <p:txBody>
          <a:bodyPr anchor="b" anchorCtr="0">
            <a:normAutofit/>
          </a:bodyPr>
          <a:lstStyle>
            <a:lvl1pPr algn="l">
              <a:defRPr sz="8000" b="1">
                <a:solidFill>
                  <a:schemeClr val="bg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762000" y="3733201"/>
            <a:ext cx="5715000" cy="1185937"/>
          </a:xfrm>
        </p:spPr>
        <p:txBody>
          <a:bodyPr>
            <a:normAutofit/>
          </a:bodyPr>
          <a:lstStyle>
            <a:lvl1pPr marL="0" indent="0" algn="l">
              <a:buNone/>
              <a:defRPr sz="3200">
                <a:solidFill>
                  <a:schemeClr val="bg1"/>
                </a:solidFill>
              </a:defRPr>
            </a:lvl1pPr>
          </a:lstStyle>
          <a:p>
            <a:pPr lvl="0"/>
            <a:r>
              <a:rPr lang="zh-CN" altLang="en-US" dirty="0"/>
              <a:t>编辑文本</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6"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7"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dirty="0">
              <a:solidFill>
                <a:schemeClr val="bg1"/>
              </a:solidFill>
            </a:endParaRPr>
          </a:p>
        </p:txBody>
      </p:sp>
      <p:sp>
        <p:nvSpPr>
          <p:cNvPr id="8"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723900" y="1689101"/>
            <a:ext cx="9131300" cy="1727200"/>
          </a:xfrm>
        </p:spPr>
        <p:txBody>
          <a:bodyPr anchor="b" anchorCtr="0">
            <a:normAutofit/>
          </a:bodyPr>
          <a:lstStyle>
            <a:lvl1pPr algn="l">
              <a:defRPr sz="6600" b="1">
                <a:solidFill>
                  <a:schemeClr val="bg1"/>
                </a:solidFill>
              </a:defRPr>
            </a:lvl1pPr>
          </a:lstStyle>
          <a:p>
            <a:r>
              <a:rPr lang="zh-CN" altLang="en-US" dirty="0" smtClean="0"/>
              <a:t>单击此处编辑标题</a:t>
            </a:r>
            <a:endParaRPr lang="zh-CN" altLang="en-US" dirty="0"/>
          </a:p>
        </p:txBody>
      </p:sp>
      <p:sp>
        <p:nvSpPr>
          <p:cNvPr id="11" name="文本占位符 10"/>
          <p:cNvSpPr>
            <a:spLocks noGrp="1"/>
          </p:cNvSpPr>
          <p:nvPr>
            <p:ph type="body" sz="quarter" idx="13" hasCustomPrompt="1"/>
          </p:nvPr>
        </p:nvSpPr>
        <p:spPr>
          <a:xfrm>
            <a:off x="723900" y="3568700"/>
            <a:ext cx="9131300" cy="1551762"/>
          </a:xfrm>
        </p:spPr>
        <p:txBody>
          <a:bodyPr>
            <a:normAutofit/>
          </a:bodyPr>
          <a:lstStyle>
            <a:lvl1pPr marL="0" indent="0">
              <a:buNone/>
              <a:defRPr sz="2000">
                <a:solidFill>
                  <a:schemeClr val="bg1"/>
                </a:solidFill>
              </a:defRPr>
            </a:lvl1pPr>
          </a:lstStyle>
          <a:p>
            <a:pPr lvl="0"/>
            <a:r>
              <a:rPr lang="zh-CN" altLang="en-US" dirty="0" smtClean="0"/>
              <a:t>单机此处编辑文本</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839788" y="2615609"/>
            <a:ext cx="5157787"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title" hasCustomPrompt="1"/>
          </p:nvPr>
        </p:nvSpPr>
        <p:spPr>
          <a:xfrm>
            <a:off x="762000" y="2159000"/>
            <a:ext cx="5715000" cy="1382450"/>
          </a:xfrm>
        </p:spPr>
        <p:txBody>
          <a:bodyPr anchor="b" anchorCtr="0">
            <a:normAutofit/>
          </a:bodyPr>
          <a:lstStyle>
            <a:lvl1pPr algn="l">
              <a:defRPr sz="8000" b="1">
                <a:solidFill>
                  <a:schemeClr val="bg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762000" y="3733201"/>
            <a:ext cx="5715000" cy="1185937"/>
          </a:xfrm>
        </p:spPr>
        <p:txBody>
          <a:bodyPr>
            <a:normAutofit/>
          </a:bodyPr>
          <a:lstStyle>
            <a:lvl1pPr marL="0" indent="0" algn="l">
              <a:buNone/>
              <a:defRPr sz="3200">
                <a:solidFill>
                  <a:schemeClr val="bg1"/>
                </a:solidFill>
              </a:defRPr>
            </a:lvl1pPr>
          </a:lstStyle>
          <a:p>
            <a:pPr lvl="0"/>
            <a:r>
              <a:rPr lang="zh-CN" altLang="en-US" dirty="0"/>
              <a:t>编辑文本</a:t>
            </a:r>
            <a:endParaRPr lang="zh-CN"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smtClean="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smtClean="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4" Type="http://schemas.openxmlformats.org/officeDocument/2006/relationships/theme" Target="../theme/theme2.xml"/><Relationship Id="rId13" Type="http://schemas.openxmlformats.org/officeDocument/2006/relationships/tags" Target="../tags/tag6.xml"/><Relationship Id="rId12" Type="http://schemas.openxmlformats.org/officeDocument/2006/relationships/tags" Target="../tags/tag5.xml"/><Relationship Id="rId11" Type="http://schemas.openxmlformats.org/officeDocument/2006/relationships/tags" Target="../tags/tag4.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7.xml"/><Relationship Id="rId3" Type="http://schemas.openxmlformats.org/officeDocument/2006/relationships/tags" Target="../tags/tag53.xml"/><Relationship Id="rId2" Type="http://schemas.openxmlformats.org/officeDocument/2006/relationships/image" Target="../media/image1.jpeg"/><Relationship Id="rId1" Type="http://schemas.openxmlformats.org/officeDocument/2006/relationships/tags" Target="../tags/tag52.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7.xml"/><Relationship Id="rId3" Type="http://schemas.openxmlformats.org/officeDocument/2006/relationships/tags" Target="../tags/tag55.xml"/><Relationship Id="rId2" Type="http://schemas.openxmlformats.org/officeDocument/2006/relationships/image" Target="../media/image1.jpeg"/><Relationship Id="rId1" Type="http://schemas.openxmlformats.org/officeDocument/2006/relationships/tags" Target="../tags/tag54.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7.xml"/><Relationship Id="rId3" Type="http://schemas.openxmlformats.org/officeDocument/2006/relationships/tags" Target="../tags/tag57.xml"/><Relationship Id="rId2" Type="http://schemas.openxmlformats.org/officeDocument/2006/relationships/image" Target="../media/image1.jpeg"/><Relationship Id="rId1" Type="http://schemas.openxmlformats.org/officeDocument/2006/relationships/tags" Target="../tags/tag56.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13.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17.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7.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6.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s>
</file>

<file path=ppt/slides/_rels/slide2.xml.rels><?xml version="1.0" encoding="UTF-8" standalone="yes"?>
<Relationships xmlns="http://schemas.openxmlformats.org/package/2006/relationships"><Relationship Id="rId9" Type="http://schemas.openxmlformats.org/officeDocument/2006/relationships/tags" Target="../tags/tag18.xml"/><Relationship Id="rId8" Type="http://schemas.openxmlformats.org/officeDocument/2006/relationships/tags" Target="../tags/tag17.xml"/><Relationship Id="rId7" Type="http://schemas.openxmlformats.org/officeDocument/2006/relationships/tags" Target="../tags/tag16.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5" Type="http://schemas.openxmlformats.org/officeDocument/2006/relationships/notesSlide" Target="../notesSlides/notesSlide2.xml"/><Relationship Id="rId14" Type="http://schemas.openxmlformats.org/officeDocument/2006/relationships/slideLayout" Target="../slideLayouts/slideLayout7.xml"/><Relationship Id="rId13" Type="http://schemas.openxmlformats.org/officeDocument/2006/relationships/tags" Target="../tags/tag21.xml"/><Relationship Id="rId12" Type="http://schemas.openxmlformats.org/officeDocument/2006/relationships/image" Target="../media/image1.jpeg"/><Relationship Id="rId11" Type="http://schemas.openxmlformats.org/officeDocument/2006/relationships/tags" Target="../tags/tag20.xml"/><Relationship Id="rId10" Type="http://schemas.openxmlformats.org/officeDocument/2006/relationships/tags" Target="../tags/tag19.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slideLayout" Target="../slideLayouts/slideLayout7.xml"/><Relationship Id="rId7" Type="http://schemas.openxmlformats.org/officeDocument/2006/relationships/tags" Target="../tags/tag27.xml"/><Relationship Id="rId6" Type="http://schemas.openxmlformats.org/officeDocument/2006/relationships/image" Target="../media/image1.jpeg"/><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3.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17.xml"/><Relationship Id="rId5" Type="http://schemas.openxmlformats.org/officeDocument/2006/relationships/tags" Target="../tags/tag32.xml"/><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tags" Target="../tags/tag31.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17.xml"/><Relationship Id="rId3" Type="http://schemas.openxmlformats.org/officeDocument/2006/relationships/tags" Target="../tags/tag34.xml"/><Relationship Id="rId2" Type="http://schemas.openxmlformats.org/officeDocument/2006/relationships/image" Target="../media/image1.jpeg"/><Relationship Id="rId1" Type="http://schemas.openxmlformats.org/officeDocument/2006/relationships/tags" Target="../tags/tag33.xml"/></Relationships>
</file>

<file path=ppt/slides/_rels/slide7.xml.rels><?xml version="1.0" encoding="UTF-8" standalone="yes"?>
<Relationships xmlns="http://schemas.openxmlformats.org/package/2006/relationships"><Relationship Id="rId9" Type="http://schemas.openxmlformats.org/officeDocument/2006/relationships/tags" Target="../tags/tag42.xml"/><Relationship Id="rId8" Type="http://schemas.openxmlformats.org/officeDocument/2006/relationships/tags" Target="../tags/tag41.xml"/><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image" Target="../media/image1.jpeg"/><Relationship Id="rId16" Type="http://schemas.openxmlformats.org/officeDocument/2006/relationships/notesSlide" Target="../notesSlides/notesSlide7.xml"/><Relationship Id="rId15" Type="http://schemas.openxmlformats.org/officeDocument/2006/relationships/slideLayout" Target="../slideLayouts/slideLayout7.xml"/><Relationship Id="rId14" Type="http://schemas.openxmlformats.org/officeDocument/2006/relationships/tags" Target="../tags/tag47.xml"/><Relationship Id="rId13" Type="http://schemas.openxmlformats.org/officeDocument/2006/relationships/tags" Target="../tags/tag46.xml"/><Relationship Id="rId12" Type="http://schemas.openxmlformats.org/officeDocument/2006/relationships/tags" Target="../tags/tag45.xml"/><Relationship Id="rId11" Type="http://schemas.openxmlformats.org/officeDocument/2006/relationships/tags" Target="../tags/tag44.xml"/><Relationship Id="rId10" Type="http://schemas.openxmlformats.org/officeDocument/2006/relationships/tags" Target="../tags/tag43.xml"/><Relationship Id="rId1" Type="http://schemas.openxmlformats.org/officeDocument/2006/relationships/tags" Target="../tags/tag35.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7" Type="http://schemas.openxmlformats.org/officeDocument/2006/relationships/slideLayout" Target="../slideLayouts/slideLayout7.xml"/><Relationship Id="rId6" Type="http://schemas.openxmlformats.org/officeDocument/2006/relationships/tags" Target="../tags/tag49.xml"/><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tags" Target="../tags/tag48.xml"/></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7.xml"/><Relationship Id="rId4" Type="http://schemas.openxmlformats.org/officeDocument/2006/relationships/tags" Target="../tags/tag51.xml"/><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tags" Target="../tags/tag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custDataLst>
              <p:tags r:id="rId1"/>
            </p:custDataLst>
          </p:nvPr>
        </p:nvSpPr>
        <p:spPr>
          <a:xfrm>
            <a:off x="826770" y="2205355"/>
            <a:ext cx="3406140" cy="101473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zh-CN" altLang="en-US" sz="6000" dirty="0">
              <a:solidFill>
                <a:schemeClr val="bg1"/>
              </a:solidFill>
              <a:latin typeface="+mj-ea"/>
              <a:ea typeface="+mj-ea"/>
            </a:endParaRPr>
          </a:p>
        </p:txBody>
      </p:sp>
      <p:sp>
        <p:nvSpPr>
          <p:cNvPr id="4" name="标题 3"/>
          <p:cNvSpPr>
            <a:spLocks noGrp="1"/>
          </p:cNvSpPr>
          <p:nvPr>
            <p:ph type="ctrTitle"/>
            <p:custDataLst>
              <p:tags r:id="rId2"/>
            </p:custDataLst>
          </p:nvPr>
        </p:nvSpPr>
        <p:spPr>
          <a:xfrm>
            <a:off x="880110" y="3457575"/>
            <a:ext cx="8456295" cy="1241425"/>
          </a:xfrm>
        </p:spPr>
        <p:txBody>
          <a:bodyPr>
            <a:normAutofit/>
          </a:bodyPr>
          <a:lstStyle/>
          <a:p>
            <a:pPr algn="l"/>
            <a:r>
              <a:rPr lang="zh-CN" altLang="en-US">
                <a:sym typeface="+mn-ea"/>
              </a:rPr>
              <a:t>微博营销基础认知</a:t>
            </a:r>
            <a:endParaRPr lang="zh-CN" altLang="en-US">
              <a:sym typeface="+mn-ea"/>
            </a:endParaRPr>
          </a:p>
        </p:txBody>
      </p:sp>
      <p:sp>
        <p:nvSpPr>
          <p:cNvPr id="2" name="文本框 1"/>
          <p:cNvSpPr txBox="1"/>
          <p:nvPr/>
        </p:nvSpPr>
        <p:spPr>
          <a:xfrm>
            <a:off x="880110" y="2251710"/>
            <a:ext cx="3801110" cy="922020"/>
          </a:xfrm>
          <a:prstGeom prst="rect">
            <a:avLst/>
          </a:prstGeom>
          <a:noFill/>
        </p:spPr>
        <p:txBody>
          <a:bodyPr wrap="square" rtlCol="0">
            <a:spAutoFit/>
          </a:bodyPr>
          <a:p>
            <a:r>
              <a:rPr lang="zh-CN" altLang="en-US" sz="5400" b="1">
                <a:solidFill>
                  <a:schemeClr val="bg1"/>
                </a:solidFill>
              </a:rPr>
              <a:t>课件二十二</a:t>
            </a:r>
            <a:endParaRPr lang="zh-CN" altLang="en-US" sz="5400" b="1">
              <a:solidFill>
                <a:schemeClr val="bg1"/>
              </a:solidFill>
            </a:endParaRPr>
          </a:p>
        </p:txBody>
      </p:sp>
    </p:spTree>
    <p:custDataLst>
      <p:tags r:id="rId3"/>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600583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微博认证</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70" name="矩形 261"/>
          <p:cNvSpPr>
            <a:spLocks noChangeArrowheads="1"/>
          </p:cNvSpPr>
          <p:nvPr/>
        </p:nvSpPr>
        <p:spPr bwMode="auto">
          <a:xfrm>
            <a:off x="4999355" y="3296285"/>
            <a:ext cx="1668145" cy="9518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p>
            <a:pPr algn="ctr"/>
            <a:r>
              <a:rPr lang="zh-CN" altLang="en-US" sz="2800" b="1" dirty="0">
                <a:solidFill>
                  <a:schemeClr val="accent1">
                    <a:lumMod val="75000"/>
                  </a:schemeClr>
                </a:solidFill>
                <a:latin typeface="微软雅黑" panose="020B0503020204020204" charset="-122"/>
                <a:ea typeface="微软雅黑" panose="020B0503020204020204" charset="-122"/>
              </a:rPr>
              <a:t>微博认证好处</a:t>
            </a:r>
            <a:endParaRPr lang="zh-CN" altLang="en-US" sz="2800" b="1" dirty="0">
              <a:solidFill>
                <a:schemeClr val="accent1">
                  <a:lumMod val="75000"/>
                </a:schemeClr>
              </a:solidFill>
              <a:latin typeface="微软雅黑" panose="020B0503020204020204" charset="-122"/>
              <a:ea typeface="微软雅黑" panose="020B0503020204020204" charset="-122"/>
            </a:endParaRPr>
          </a:p>
        </p:txBody>
      </p:sp>
      <p:sp>
        <p:nvSpPr>
          <p:cNvPr id="73" name="Rectangle 13" descr="FD1DDF730CE4456e89755B07FE1653D0# #Rectangle 13"/>
          <p:cNvSpPr>
            <a:spLocks noChangeArrowheads="1"/>
          </p:cNvSpPr>
          <p:nvPr/>
        </p:nvSpPr>
        <p:spPr bwMode="auto">
          <a:xfrm>
            <a:off x="654685" y="2137410"/>
            <a:ext cx="3620770"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r" eaLnBrk="1" hangingPunct="1">
              <a:spcBef>
                <a:spcPct val="0"/>
              </a:spcBef>
              <a:buNone/>
              <a:defRPr/>
            </a:pPr>
            <a:r>
              <a:rPr lang="zh-CN" sz="1600" dirty="0">
                <a:latin typeface="微软雅黑" panose="020B0503020204020204" charset="-122"/>
                <a:ea typeface="微软雅黑" panose="020B0503020204020204" charset="-122"/>
              </a:rPr>
              <a:t>证明真实身份，诚信度更高</a:t>
            </a:r>
            <a:endParaRPr lang="en-US" altLang="zh-CN" sz="1600" dirty="0">
              <a:latin typeface="微软雅黑" panose="020B0503020204020204" charset="-122"/>
              <a:ea typeface="微软雅黑" panose="020B0503020204020204" charset="-122"/>
            </a:endParaRPr>
          </a:p>
        </p:txBody>
      </p:sp>
      <p:grpSp>
        <p:nvGrpSpPr>
          <p:cNvPr id="17" name="组合 16"/>
          <p:cNvGrpSpPr/>
          <p:nvPr/>
        </p:nvGrpSpPr>
        <p:grpSpPr>
          <a:xfrm>
            <a:off x="4130675" y="2018665"/>
            <a:ext cx="3341370" cy="3346450"/>
            <a:chOff x="6505" y="3179"/>
            <a:chExt cx="5262" cy="5270"/>
          </a:xfrm>
        </p:grpSpPr>
        <p:grpSp>
          <p:nvGrpSpPr>
            <p:cNvPr id="8" name="组合 7"/>
            <p:cNvGrpSpPr/>
            <p:nvPr/>
          </p:nvGrpSpPr>
          <p:grpSpPr>
            <a:xfrm>
              <a:off x="6505" y="3179"/>
              <a:ext cx="5262" cy="5271"/>
              <a:chOff x="6505" y="3179"/>
              <a:chExt cx="5262" cy="5271"/>
            </a:xfrm>
          </p:grpSpPr>
          <p:sp>
            <p:nvSpPr>
              <p:cNvPr id="64" name="Freeform 26"/>
              <p:cNvSpPr/>
              <p:nvPr/>
            </p:nvSpPr>
            <p:spPr bwMode="auto">
              <a:xfrm>
                <a:off x="6505" y="3179"/>
                <a:ext cx="2589" cy="2597"/>
              </a:xfrm>
              <a:custGeom>
                <a:avLst/>
                <a:gdLst>
                  <a:gd name="T0" fmla="*/ 0 w 3147"/>
                  <a:gd name="T1" fmla="*/ 1787 h 3147"/>
                  <a:gd name="T2" fmla="*/ 1787 w 3147"/>
                  <a:gd name="T3" fmla="*/ 0 h 3147"/>
                  <a:gd name="T4" fmla="*/ 3147 w 3147"/>
                  <a:gd name="T5" fmla="*/ 0 h 3147"/>
                  <a:gd name="T6" fmla="*/ 0 w 3147"/>
                  <a:gd name="T7" fmla="*/ 3147 h 3147"/>
                  <a:gd name="T8" fmla="*/ 0 w 3147"/>
                  <a:gd name="T9" fmla="*/ 1787 h 3147"/>
                </a:gdLst>
                <a:ahLst/>
                <a:cxnLst>
                  <a:cxn ang="0">
                    <a:pos x="T0" y="T1"/>
                  </a:cxn>
                  <a:cxn ang="0">
                    <a:pos x="T2" y="T3"/>
                  </a:cxn>
                  <a:cxn ang="0">
                    <a:pos x="T4" y="T5"/>
                  </a:cxn>
                  <a:cxn ang="0">
                    <a:pos x="T6" y="T7"/>
                  </a:cxn>
                  <a:cxn ang="0">
                    <a:pos x="T8" y="T9"/>
                  </a:cxn>
                </a:cxnLst>
                <a:rect l="0" t="0" r="r" b="b"/>
                <a:pathLst>
                  <a:path w="3147" h="3147">
                    <a:moveTo>
                      <a:pt x="0" y="1787"/>
                    </a:moveTo>
                    <a:lnTo>
                      <a:pt x="1787" y="0"/>
                    </a:lnTo>
                    <a:lnTo>
                      <a:pt x="3147" y="0"/>
                    </a:lnTo>
                    <a:lnTo>
                      <a:pt x="0" y="3147"/>
                    </a:lnTo>
                    <a:lnTo>
                      <a:pt x="0" y="1787"/>
                    </a:lnTo>
                    <a:close/>
                  </a:path>
                </a:pathLst>
              </a:custGeom>
              <a:solidFill>
                <a:schemeClr val="accent1"/>
              </a:solidFill>
              <a:ln w="9525">
                <a:noFill/>
                <a:round/>
              </a:ln>
            </p:spPr>
            <p:txBody>
              <a:bodyPr vert="horz" wrap="square" lIns="91438" tIns="45719" rIns="91438" bIns="45719" numCol="1" anchor="t" anchorCtr="0" compatLnSpc="1"/>
              <a:lstStyle/>
              <a:p>
                <a:endParaRPr lang="zh-CN" altLang="en-US"/>
              </a:p>
            </p:txBody>
          </p:sp>
          <p:sp>
            <p:nvSpPr>
              <p:cNvPr id="65" name="Freeform 27"/>
              <p:cNvSpPr/>
              <p:nvPr/>
            </p:nvSpPr>
            <p:spPr bwMode="auto">
              <a:xfrm>
                <a:off x="9179" y="3179"/>
                <a:ext cx="2589" cy="2597"/>
              </a:xfrm>
              <a:custGeom>
                <a:avLst/>
                <a:gdLst>
                  <a:gd name="T0" fmla="*/ 3147 w 3147"/>
                  <a:gd name="T1" fmla="*/ 1787 h 3147"/>
                  <a:gd name="T2" fmla="*/ 1360 w 3147"/>
                  <a:gd name="T3" fmla="*/ 0 h 3147"/>
                  <a:gd name="T4" fmla="*/ 0 w 3147"/>
                  <a:gd name="T5" fmla="*/ 0 h 3147"/>
                  <a:gd name="T6" fmla="*/ 3147 w 3147"/>
                  <a:gd name="T7" fmla="*/ 3147 h 3147"/>
                  <a:gd name="T8" fmla="*/ 3147 w 3147"/>
                  <a:gd name="T9" fmla="*/ 1787 h 3147"/>
                </a:gdLst>
                <a:ahLst/>
                <a:cxnLst>
                  <a:cxn ang="0">
                    <a:pos x="T0" y="T1"/>
                  </a:cxn>
                  <a:cxn ang="0">
                    <a:pos x="T2" y="T3"/>
                  </a:cxn>
                  <a:cxn ang="0">
                    <a:pos x="T4" y="T5"/>
                  </a:cxn>
                  <a:cxn ang="0">
                    <a:pos x="T6" y="T7"/>
                  </a:cxn>
                  <a:cxn ang="0">
                    <a:pos x="T8" y="T9"/>
                  </a:cxn>
                </a:cxnLst>
                <a:rect l="0" t="0" r="r" b="b"/>
                <a:pathLst>
                  <a:path w="3147" h="3147">
                    <a:moveTo>
                      <a:pt x="3147" y="1787"/>
                    </a:moveTo>
                    <a:lnTo>
                      <a:pt x="1360" y="0"/>
                    </a:lnTo>
                    <a:lnTo>
                      <a:pt x="0" y="0"/>
                    </a:lnTo>
                    <a:lnTo>
                      <a:pt x="3147" y="3147"/>
                    </a:lnTo>
                    <a:lnTo>
                      <a:pt x="3147" y="1787"/>
                    </a:lnTo>
                    <a:close/>
                  </a:path>
                </a:pathLst>
              </a:custGeom>
              <a:solidFill>
                <a:schemeClr val="accent1">
                  <a:lumMod val="75000"/>
                </a:schemeClr>
              </a:solidFill>
              <a:ln w="9525">
                <a:noFill/>
                <a:round/>
              </a:ln>
            </p:spPr>
            <p:txBody>
              <a:bodyPr vert="horz" wrap="square" lIns="91438" tIns="45719" rIns="91438" bIns="45719" numCol="1" anchor="t" anchorCtr="0" compatLnSpc="1"/>
              <a:lstStyle/>
              <a:p>
                <a:endParaRPr lang="zh-CN" altLang="en-US"/>
              </a:p>
            </p:txBody>
          </p:sp>
          <p:sp>
            <p:nvSpPr>
              <p:cNvPr id="66" name="Freeform 28"/>
              <p:cNvSpPr/>
              <p:nvPr/>
            </p:nvSpPr>
            <p:spPr bwMode="auto">
              <a:xfrm>
                <a:off x="6505" y="5860"/>
                <a:ext cx="2589" cy="2590"/>
              </a:xfrm>
              <a:custGeom>
                <a:avLst/>
                <a:gdLst>
                  <a:gd name="T0" fmla="*/ 0 w 3147"/>
                  <a:gd name="T1" fmla="*/ 1360 h 3147"/>
                  <a:gd name="T2" fmla="*/ 1787 w 3147"/>
                  <a:gd name="T3" fmla="*/ 3147 h 3147"/>
                  <a:gd name="T4" fmla="*/ 3147 w 3147"/>
                  <a:gd name="T5" fmla="*/ 3147 h 3147"/>
                  <a:gd name="T6" fmla="*/ 0 w 3147"/>
                  <a:gd name="T7" fmla="*/ 0 h 3147"/>
                  <a:gd name="T8" fmla="*/ 0 w 3147"/>
                  <a:gd name="T9" fmla="*/ 1360 h 3147"/>
                </a:gdLst>
                <a:ahLst/>
                <a:cxnLst>
                  <a:cxn ang="0">
                    <a:pos x="T0" y="T1"/>
                  </a:cxn>
                  <a:cxn ang="0">
                    <a:pos x="T2" y="T3"/>
                  </a:cxn>
                  <a:cxn ang="0">
                    <a:pos x="T4" y="T5"/>
                  </a:cxn>
                  <a:cxn ang="0">
                    <a:pos x="T6" y="T7"/>
                  </a:cxn>
                  <a:cxn ang="0">
                    <a:pos x="T8" y="T9"/>
                  </a:cxn>
                </a:cxnLst>
                <a:rect l="0" t="0" r="r" b="b"/>
                <a:pathLst>
                  <a:path w="3147" h="3147">
                    <a:moveTo>
                      <a:pt x="0" y="1360"/>
                    </a:moveTo>
                    <a:lnTo>
                      <a:pt x="1787" y="3147"/>
                    </a:lnTo>
                    <a:lnTo>
                      <a:pt x="3147" y="3147"/>
                    </a:lnTo>
                    <a:lnTo>
                      <a:pt x="0" y="0"/>
                    </a:lnTo>
                    <a:lnTo>
                      <a:pt x="0" y="1360"/>
                    </a:lnTo>
                    <a:close/>
                  </a:path>
                </a:pathLst>
              </a:custGeom>
              <a:solidFill>
                <a:schemeClr val="accent1">
                  <a:lumMod val="75000"/>
                </a:schemeClr>
              </a:solidFill>
              <a:ln w="9525">
                <a:noFill/>
                <a:round/>
              </a:ln>
            </p:spPr>
            <p:txBody>
              <a:bodyPr vert="horz" wrap="square" lIns="91438" tIns="45719" rIns="91438" bIns="45719" numCol="1" anchor="t" anchorCtr="0" compatLnSpc="1"/>
              <a:lstStyle/>
              <a:p>
                <a:endParaRPr lang="zh-CN" altLang="en-US"/>
              </a:p>
            </p:txBody>
          </p:sp>
          <p:sp>
            <p:nvSpPr>
              <p:cNvPr id="67" name="Freeform 29"/>
              <p:cNvSpPr/>
              <p:nvPr/>
            </p:nvSpPr>
            <p:spPr bwMode="auto">
              <a:xfrm>
                <a:off x="9179" y="5860"/>
                <a:ext cx="2589" cy="2590"/>
              </a:xfrm>
              <a:custGeom>
                <a:avLst/>
                <a:gdLst>
                  <a:gd name="T0" fmla="*/ 3147 w 3147"/>
                  <a:gd name="T1" fmla="*/ 1360 h 3147"/>
                  <a:gd name="T2" fmla="*/ 1360 w 3147"/>
                  <a:gd name="T3" fmla="*/ 3147 h 3147"/>
                  <a:gd name="T4" fmla="*/ 0 w 3147"/>
                  <a:gd name="T5" fmla="*/ 3147 h 3147"/>
                  <a:gd name="T6" fmla="*/ 3147 w 3147"/>
                  <a:gd name="T7" fmla="*/ 0 h 3147"/>
                  <a:gd name="T8" fmla="*/ 3147 w 3147"/>
                  <a:gd name="T9" fmla="*/ 1360 h 3147"/>
                </a:gdLst>
                <a:ahLst/>
                <a:cxnLst>
                  <a:cxn ang="0">
                    <a:pos x="T0" y="T1"/>
                  </a:cxn>
                  <a:cxn ang="0">
                    <a:pos x="T2" y="T3"/>
                  </a:cxn>
                  <a:cxn ang="0">
                    <a:pos x="T4" y="T5"/>
                  </a:cxn>
                  <a:cxn ang="0">
                    <a:pos x="T6" y="T7"/>
                  </a:cxn>
                  <a:cxn ang="0">
                    <a:pos x="T8" y="T9"/>
                  </a:cxn>
                </a:cxnLst>
                <a:rect l="0" t="0" r="r" b="b"/>
                <a:pathLst>
                  <a:path w="3147" h="3147">
                    <a:moveTo>
                      <a:pt x="3147" y="1360"/>
                    </a:moveTo>
                    <a:lnTo>
                      <a:pt x="1360" y="3147"/>
                    </a:lnTo>
                    <a:lnTo>
                      <a:pt x="0" y="3147"/>
                    </a:lnTo>
                    <a:lnTo>
                      <a:pt x="3147" y="0"/>
                    </a:lnTo>
                    <a:lnTo>
                      <a:pt x="3147" y="1360"/>
                    </a:lnTo>
                    <a:close/>
                  </a:path>
                </a:pathLst>
              </a:custGeom>
              <a:solidFill>
                <a:schemeClr val="accent1"/>
              </a:solidFill>
              <a:ln w="9525">
                <a:noFill/>
                <a:round/>
              </a:ln>
            </p:spPr>
            <p:txBody>
              <a:bodyPr vert="horz" wrap="square" lIns="91438" tIns="45719" rIns="91438" bIns="45719" numCol="1" anchor="t" anchorCtr="0" compatLnSpc="1"/>
              <a:lstStyle/>
              <a:p>
                <a:endParaRPr lang="zh-CN" altLang="en-US"/>
              </a:p>
            </p:txBody>
          </p:sp>
        </p:grpSp>
        <p:sp>
          <p:nvSpPr>
            <p:cNvPr id="77" name="矩形 76"/>
            <p:cNvSpPr/>
            <p:nvPr/>
          </p:nvSpPr>
          <p:spPr>
            <a:xfrm>
              <a:off x="7115" y="3702"/>
              <a:ext cx="1114" cy="723"/>
            </a:xfrm>
            <a:prstGeom prst="rect">
              <a:avLst/>
            </a:prstGeom>
          </p:spPr>
          <p:txBody>
            <a:bodyPr wrap="square" lIns="91438" tIns="45719" rIns="91438" bIns="45719">
              <a:spAutoFit/>
            </a:bodyPr>
            <a:lstStyle/>
            <a:p>
              <a:r>
                <a:rPr lang="en-US" altLang="zh-CN" sz="2400" dirty="0">
                  <a:solidFill>
                    <a:schemeClr val="bg1"/>
                  </a:solidFill>
                  <a:latin typeface="Swiss911 UCm BT" pitchFamily="34" charset="0"/>
                </a:rPr>
                <a:t>01</a:t>
              </a:r>
              <a:endParaRPr lang="zh-CN" altLang="en-US" sz="2400" dirty="0">
                <a:solidFill>
                  <a:schemeClr val="bg1"/>
                </a:solidFill>
                <a:latin typeface="Swiss911 UCm BT" pitchFamily="34" charset="0"/>
              </a:endParaRPr>
            </a:p>
          </p:txBody>
        </p:sp>
        <p:sp>
          <p:nvSpPr>
            <p:cNvPr id="78" name="矩形 77"/>
            <p:cNvSpPr/>
            <p:nvPr/>
          </p:nvSpPr>
          <p:spPr>
            <a:xfrm>
              <a:off x="10307" y="3702"/>
              <a:ext cx="1114" cy="723"/>
            </a:xfrm>
            <a:prstGeom prst="rect">
              <a:avLst/>
            </a:prstGeom>
          </p:spPr>
          <p:txBody>
            <a:bodyPr wrap="square" lIns="91438" tIns="45719" rIns="91438" bIns="45719">
              <a:spAutoFit/>
            </a:bodyPr>
            <a:lstStyle/>
            <a:p>
              <a:r>
                <a:rPr lang="en-US" altLang="zh-CN" sz="2400" dirty="0">
                  <a:solidFill>
                    <a:schemeClr val="bg1"/>
                  </a:solidFill>
                  <a:latin typeface="Swiss911 UCm BT" pitchFamily="34" charset="0"/>
                </a:rPr>
                <a:t>02</a:t>
              </a:r>
              <a:endParaRPr lang="zh-CN" altLang="en-US" sz="2400" dirty="0">
                <a:solidFill>
                  <a:schemeClr val="bg1"/>
                </a:solidFill>
                <a:latin typeface="Swiss911 UCm BT" pitchFamily="34" charset="0"/>
              </a:endParaRPr>
            </a:p>
          </p:txBody>
        </p:sp>
        <p:sp>
          <p:nvSpPr>
            <p:cNvPr id="79" name="矩形 78"/>
            <p:cNvSpPr/>
            <p:nvPr/>
          </p:nvSpPr>
          <p:spPr>
            <a:xfrm>
              <a:off x="7115" y="7005"/>
              <a:ext cx="1114" cy="723"/>
            </a:xfrm>
            <a:prstGeom prst="rect">
              <a:avLst/>
            </a:prstGeom>
          </p:spPr>
          <p:txBody>
            <a:bodyPr wrap="square" lIns="91438" tIns="45719" rIns="91438" bIns="45719">
              <a:spAutoFit/>
            </a:bodyPr>
            <a:lstStyle/>
            <a:p>
              <a:r>
                <a:rPr lang="en-US" altLang="zh-CN" sz="2400" dirty="0">
                  <a:solidFill>
                    <a:schemeClr val="bg1"/>
                  </a:solidFill>
                  <a:latin typeface="Swiss911 UCm BT" pitchFamily="34" charset="0"/>
                </a:rPr>
                <a:t>03</a:t>
              </a:r>
              <a:endParaRPr lang="zh-CN" altLang="en-US" sz="2400" dirty="0">
                <a:solidFill>
                  <a:schemeClr val="bg1"/>
                </a:solidFill>
                <a:latin typeface="Swiss911 UCm BT" pitchFamily="34" charset="0"/>
              </a:endParaRPr>
            </a:p>
          </p:txBody>
        </p:sp>
        <p:sp>
          <p:nvSpPr>
            <p:cNvPr id="80" name="矩形 79"/>
            <p:cNvSpPr/>
            <p:nvPr/>
          </p:nvSpPr>
          <p:spPr>
            <a:xfrm>
              <a:off x="10307" y="7005"/>
              <a:ext cx="1114" cy="723"/>
            </a:xfrm>
            <a:prstGeom prst="rect">
              <a:avLst/>
            </a:prstGeom>
          </p:spPr>
          <p:txBody>
            <a:bodyPr wrap="square" lIns="91438" tIns="45719" rIns="91438" bIns="45719">
              <a:spAutoFit/>
            </a:bodyPr>
            <a:lstStyle/>
            <a:p>
              <a:r>
                <a:rPr lang="en-US" altLang="zh-CN" sz="2400" dirty="0">
                  <a:solidFill>
                    <a:schemeClr val="bg1"/>
                  </a:solidFill>
                  <a:latin typeface="Swiss911 UCm BT" pitchFamily="34" charset="0"/>
                </a:rPr>
                <a:t>04</a:t>
              </a:r>
              <a:endParaRPr lang="zh-CN" altLang="en-US" sz="2400" dirty="0">
                <a:solidFill>
                  <a:schemeClr val="bg1"/>
                </a:solidFill>
                <a:latin typeface="Swiss911 UCm BT" pitchFamily="34" charset="0"/>
              </a:endParaRPr>
            </a:p>
          </p:txBody>
        </p:sp>
      </p:grpSp>
      <p:sp>
        <p:nvSpPr>
          <p:cNvPr id="5" name="Rectangle 13" descr="FD1DDF730CE4456e89755B07FE1653D0# #Rectangle 13"/>
          <p:cNvSpPr>
            <a:spLocks noChangeArrowheads="1"/>
          </p:cNvSpPr>
          <p:nvPr/>
        </p:nvSpPr>
        <p:spPr bwMode="auto">
          <a:xfrm>
            <a:off x="7647305" y="2018665"/>
            <a:ext cx="315468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l" eaLnBrk="1" hangingPunct="1">
              <a:spcBef>
                <a:spcPct val="0"/>
              </a:spcBef>
              <a:buNone/>
              <a:defRPr/>
            </a:pPr>
            <a:r>
              <a:rPr lang="zh-CN" sz="1600" dirty="0">
                <a:latin typeface="微软雅黑" panose="020B0503020204020204" charset="-122"/>
                <a:ea typeface="微软雅黑" panose="020B0503020204020204" charset="-122"/>
              </a:rPr>
              <a:t>可设置个性化模式，在内容发布和展示上也占据优势，更容易获得大量粉丝</a:t>
            </a:r>
            <a:endParaRPr lang="zh-CN" sz="1600" dirty="0">
              <a:latin typeface="微软雅黑" panose="020B0503020204020204" charset="-122"/>
              <a:ea typeface="微软雅黑" panose="020B0503020204020204" charset="-122"/>
            </a:endParaRPr>
          </a:p>
        </p:txBody>
      </p:sp>
      <p:sp>
        <p:nvSpPr>
          <p:cNvPr id="6" name="Rectangle 13" descr="FD1DDF730CE4456e89755B07FE1653D0# #Rectangle 13"/>
          <p:cNvSpPr>
            <a:spLocks noChangeArrowheads="1"/>
          </p:cNvSpPr>
          <p:nvPr/>
        </p:nvSpPr>
        <p:spPr bwMode="auto">
          <a:xfrm>
            <a:off x="581025" y="4907280"/>
            <a:ext cx="3620770" cy="33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r" eaLnBrk="1" hangingPunct="1">
              <a:spcBef>
                <a:spcPct val="0"/>
              </a:spcBef>
              <a:buNone/>
              <a:defRPr/>
            </a:pPr>
            <a:r>
              <a:rPr lang="zh-CN" sz="1600" dirty="0">
                <a:latin typeface="微软雅黑" panose="020B0503020204020204" charset="-122"/>
                <a:ea typeface="微软雅黑" panose="020B0503020204020204" charset="-122"/>
              </a:rPr>
              <a:t>可申请入驻名人堂，提高影响力</a:t>
            </a:r>
            <a:endParaRPr lang="zh-CN" sz="1600" dirty="0">
              <a:latin typeface="微软雅黑" panose="020B0503020204020204" charset="-122"/>
              <a:ea typeface="微软雅黑" panose="020B0503020204020204" charset="-122"/>
            </a:endParaRPr>
          </a:p>
        </p:txBody>
      </p:sp>
      <p:sp>
        <p:nvSpPr>
          <p:cNvPr id="7" name="Rectangle 13" descr="FD1DDF730CE4456e89755B07FE1653D0# #Rectangle 13"/>
          <p:cNvSpPr>
            <a:spLocks noChangeArrowheads="1"/>
          </p:cNvSpPr>
          <p:nvPr/>
        </p:nvSpPr>
        <p:spPr bwMode="auto">
          <a:xfrm>
            <a:off x="7647305" y="4784090"/>
            <a:ext cx="3154680" cy="582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l" eaLnBrk="1" hangingPunct="1">
              <a:spcBef>
                <a:spcPct val="0"/>
              </a:spcBef>
              <a:buNone/>
              <a:defRPr/>
            </a:pPr>
            <a:r>
              <a:rPr lang="zh-CN" sz="1600" dirty="0">
                <a:latin typeface="微软雅黑" panose="020B0503020204020204" charset="-122"/>
                <a:ea typeface="微软雅黑" panose="020B0503020204020204" charset="-122"/>
              </a:rPr>
              <a:t>可享受微博会员、粉丝头条专属折扣和搜索优先推荐等</a:t>
            </a:r>
            <a:endParaRPr lang="zh-CN" sz="1600" dirty="0">
              <a:latin typeface="微软雅黑" panose="020B0503020204020204" charset="-122"/>
              <a:ea typeface="微软雅黑" panose="020B0503020204020204" charset="-122"/>
            </a:endParaRPr>
          </a:p>
        </p:txBody>
      </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49"/>
                            </p:stCondLst>
                            <p:childTnLst>
                              <p:par>
                                <p:cTn id="13" presetID="2" presetClass="entr" presetSubtype="4" fill="hold" grpId="0" nodeType="after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additive="base">
                                        <p:cTn id="15" dur="500" fill="hold"/>
                                        <p:tgtEl>
                                          <p:spTgt spid="70"/>
                                        </p:tgtEl>
                                        <p:attrNameLst>
                                          <p:attrName>ppt_x</p:attrName>
                                        </p:attrNameLst>
                                      </p:cBhvr>
                                      <p:tavLst>
                                        <p:tav tm="0">
                                          <p:val>
                                            <p:strVal val="#ppt_x"/>
                                          </p:val>
                                        </p:tav>
                                        <p:tav tm="100000">
                                          <p:val>
                                            <p:strVal val="#ppt_x"/>
                                          </p:val>
                                        </p:tav>
                                      </p:tavLst>
                                    </p:anim>
                                    <p:anim calcmode="lin" valueType="num">
                                      <p:cBhvr additive="base">
                                        <p:cTn id="16" dur="500" fill="hold"/>
                                        <p:tgtEl>
                                          <p:spTgt spid="70"/>
                                        </p:tgtEl>
                                        <p:attrNameLst>
                                          <p:attrName>ppt_y</p:attrName>
                                        </p:attrNameLst>
                                      </p:cBhvr>
                                      <p:tavLst>
                                        <p:tav tm="0">
                                          <p:val>
                                            <p:strVal val="1+#ppt_h/2"/>
                                          </p:val>
                                        </p:tav>
                                        <p:tav tm="100000">
                                          <p:val>
                                            <p:strVal val="#ppt_y"/>
                                          </p:val>
                                        </p:tav>
                                      </p:tavLst>
                                    </p:anim>
                                  </p:childTnLst>
                                </p:cTn>
                              </p:par>
                            </p:childTnLst>
                          </p:cTn>
                        </p:par>
                        <p:par>
                          <p:cTn id="17" fill="hold">
                            <p:stCondLst>
                              <p:cond delay="1149"/>
                            </p:stCondLst>
                            <p:childTnLst>
                              <p:par>
                                <p:cTn id="18" presetID="53" presetClass="entr" presetSubtype="16"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p:cTn id="20" dur="500" fill="hold"/>
                                        <p:tgtEl>
                                          <p:spTgt spid="17"/>
                                        </p:tgtEl>
                                        <p:attrNameLst>
                                          <p:attrName>ppt_w</p:attrName>
                                        </p:attrNameLst>
                                      </p:cBhvr>
                                      <p:tavLst>
                                        <p:tav tm="0">
                                          <p:val>
                                            <p:fltVal val="0"/>
                                          </p:val>
                                        </p:tav>
                                        <p:tav tm="100000">
                                          <p:val>
                                            <p:strVal val="#ppt_w"/>
                                          </p:val>
                                        </p:tav>
                                      </p:tavLst>
                                    </p:anim>
                                    <p:anim calcmode="lin" valueType="num">
                                      <p:cBhvr>
                                        <p:cTn id="21" dur="500" fill="hold"/>
                                        <p:tgtEl>
                                          <p:spTgt spid="17"/>
                                        </p:tgtEl>
                                        <p:attrNameLst>
                                          <p:attrName>ppt_h</p:attrName>
                                        </p:attrNameLst>
                                      </p:cBhvr>
                                      <p:tavLst>
                                        <p:tav tm="0">
                                          <p:val>
                                            <p:fltVal val="0"/>
                                          </p:val>
                                        </p:tav>
                                        <p:tav tm="100000">
                                          <p:val>
                                            <p:strVal val="#ppt_h"/>
                                          </p:val>
                                        </p:tav>
                                      </p:tavLst>
                                    </p:anim>
                                    <p:animEffect transition="in" filter="fade">
                                      <p:cBhvr>
                                        <p:cTn id="22" dur="500"/>
                                        <p:tgtEl>
                                          <p:spTgt spid="17"/>
                                        </p:tgtEl>
                                      </p:cBhvr>
                                    </p:animEffect>
                                  </p:childTnLst>
                                </p:cTn>
                              </p:par>
                            </p:childTnLst>
                          </p:cTn>
                        </p:par>
                        <p:par>
                          <p:cTn id="23" fill="hold">
                            <p:stCondLst>
                              <p:cond delay="1649"/>
                            </p:stCondLst>
                            <p:childTnLst>
                              <p:par>
                                <p:cTn id="24" presetID="10" presetClass="entr" presetSubtype="0" fill="hold" grpId="0" nodeType="afterEffect">
                                  <p:stCondLst>
                                    <p:cond delay="0"/>
                                  </p:stCondLst>
                                  <p:childTnLst>
                                    <p:set>
                                      <p:cBhvr>
                                        <p:cTn id="25" dur="1" fill="hold">
                                          <p:stCondLst>
                                            <p:cond delay="0"/>
                                          </p:stCondLst>
                                        </p:cTn>
                                        <p:tgtEl>
                                          <p:spTgt spid="73"/>
                                        </p:tgtEl>
                                        <p:attrNameLst>
                                          <p:attrName>style.visibility</p:attrName>
                                        </p:attrNameLst>
                                      </p:cBhvr>
                                      <p:to>
                                        <p:strVal val="visible"/>
                                      </p:to>
                                    </p:set>
                                    <p:animEffect transition="in" filter="fade">
                                      <p:cBhvr>
                                        <p:cTn id="26" dur="500"/>
                                        <p:tgtEl>
                                          <p:spTgt spid="73"/>
                                        </p:tgtEl>
                                      </p:cBhvr>
                                    </p:animEffect>
                                  </p:childTnLst>
                                </p:cTn>
                              </p:par>
                            </p:childTnLst>
                          </p:cTn>
                        </p:par>
                        <p:par>
                          <p:cTn id="27" fill="hold">
                            <p:stCondLst>
                              <p:cond delay="2149"/>
                            </p:stCondLst>
                            <p:childTnLst>
                              <p:par>
                                <p:cTn id="28" presetID="10"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par>
                          <p:cTn id="31" fill="hold">
                            <p:stCondLst>
                              <p:cond delay="2649"/>
                            </p:stCondLst>
                            <p:childTnLst>
                              <p:par>
                                <p:cTn id="32" presetID="10"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par>
                          <p:cTn id="35" fill="hold">
                            <p:stCondLst>
                              <p:cond delay="3149"/>
                            </p:stCondLst>
                            <p:childTnLst>
                              <p:par>
                                <p:cTn id="36" presetID="10" presetClass="entr" presetSubtype="0"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0" grpId="0"/>
      <p:bldP spid="73"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600583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微博认证</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20" name="TextBox 19"/>
          <p:cNvSpPr txBox="1"/>
          <p:nvPr/>
        </p:nvSpPr>
        <p:spPr>
          <a:xfrm>
            <a:off x="3802380" y="1713865"/>
            <a:ext cx="5530215" cy="897890"/>
          </a:xfrm>
          <a:prstGeom prst="rect">
            <a:avLst/>
          </a:prstGeom>
          <a:noFill/>
        </p:spPr>
        <p:txBody>
          <a:bodyPr wrap="square" lIns="68560" tIns="34279" rIns="68560" bIns="34279" rtlCol="0">
            <a:spAutoFit/>
          </a:bodyPr>
          <a:lstStyle/>
          <a:p>
            <a:pPr fontAlgn="base">
              <a:lnSpc>
                <a:spcPct val="150000"/>
              </a:lnSpc>
              <a:spcBef>
                <a:spcPct val="0"/>
              </a:spcBef>
              <a:spcAft>
                <a:spcPct val="0"/>
              </a:spcAft>
            </a:pPr>
            <a:r>
              <a:rPr lang="zh-CN" altLang="en-US" dirty="0">
                <a:latin typeface="微软雅黑" panose="020B0503020204020204" charset="-122"/>
                <a:ea typeface="微软雅黑" panose="020B0503020204020204" charset="-122"/>
              </a:rPr>
              <a:t>包括：兴趣认证（垂直领域知名博主认证）、自媒体认证（优质内容作者）、身份认证（个人认证）</a:t>
            </a:r>
            <a:endParaRPr lang="zh-CN" altLang="en-US" dirty="0">
              <a:latin typeface="微软雅黑" panose="020B0503020204020204" charset="-122"/>
              <a:ea typeface="微软雅黑" panose="020B0503020204020204" charset="-122"/>
            </a:endParaRPr>
          </a:p>
        </p:txBody>
      </p:sp>
      <p:cxnSp>
        <p:nvCxnSpPr>
          <p:cNvPr id="21" name="直接连接符 20"/>
          <p:cNvCxnSpPr/>
          <p:nvPr/>
        </p:nvCxnSpPr>
        <p:spPr bwMode="auto">
          <a:xfrm flipV="1">
            <a:off x="1976755" y="3706495"/>
            <a:ext cx="8345805" cy="1905"/>
          </a:xfrm>
          <a:prstGeom prst="line">
            <a:avLst/>
          </a:prstGeom>
          <a:noFill/>
          <a:ln w="9525" cap="flat" cmpd="sng" algn="ctr">
            <a:solidFill>
              <a:srgbClr val="327C6F"/>
            </a:solidFill>
            <a:prstDash val="dash"/>
            <a:headEnd type="oval" w="med" len="med"/>
            <a:tailEnd type="oval" w="med" len="med"/>
          </a:ln>
          <a:effectLst>
            <a:outerShdw blurRad="12700" dist="6350" dir="5400000" rotWithShape="0">
              <a:srgbClr val="000000">
                <a:alpha val="38000"/>
              </a:srgbClr>
            </a:outerShdw>
          </a:effectLst>
        </p:spPr>
      </p:cxnSp>
      <p:sp>
        <p:nvSpPr>
          <p:cNvPr id="22" name="TextBox 21"/>
          <p:cNvSpPr txBox="1"/>
          <p:nvPr/>
        </p:nvSpPr>
        <p:spPr>
          <a:xfrm>
            <a:off x="3802380" y="4091940"/>
            <a:ext cx="5529580" cy="897890"/>
          </a:xfrm>
          <a:prstGeom prst="rect">
            <a:avLst/>
          </a:prstGeom>
          <a:noFill/>
        </p:spPr>
        <p:txBody>
          <a:bodyPr wrap="square" lIns="68560" tIns="34279" rIns="68560" bIns="34279" rtlCol="0">
            <a:spAutoFit/>
          </a:bodyPr>
          <a:lstStyle/>
          <a:p>
            <a:pPr fontAlgn="base">
              <a:lnSpc>
                <a:spcPct val="150000"/>
              </a:lnSpc>
              <a:spcBef>
                <a:spcPct val="0"/>
              </a:spcBef>
              <a:spcAft>
                <a:spcPct val="0"/>
              </a:spcAft>
            </a:pPr>
            <a:r>
              <a:rPr lang="zh-CN" altLang="en-US" dirty="0">
                <a:latin typeface="微软雅黑" panose="020B0503020204020204" charset="-122"/>
                <a:ea typeface="微软雅黑" panose="020B0503020204020204" charset="-122"/>
              </a:rPr>
              <a:t>包括：企业认证、政府认证、媒体认证、机构认证、校园认证、公益认证等。</a:t>
            </a:r>
            <a:endParaRPr lang="zh-CN" altLang="en-US" dirty="0">
              <a:latin typeface="微软雅黑" panose="020B0503020204020204" charset="-122"/>
              <a:ea typeface="微软雅黑" panose="020B0503020204020204" charset="-122"/>
            </a:endParaRPr>
          </a:p>
        </p:txBody>
      </p:sp>
      <p:grpSp>
        <p:nvGrpSpPr>
          <p:cNvPr id="25" name="组合 24"/>
          <p:cNvGrpSpPr/>
          <p:nvPr/>
        </p:nvGrpSpPr>
        <p:grpSpPr>
          <a:xfrm rot="0">
            <a:off x="1696721" y="1720850"/>
            <a:ext cx="1807210" cy="1588770"/>
            <a:chOff x="779104" y="1866166"/>
            <a:chExt cx="1333073" cy="1152128"/>
          </a:xfrm>
          <a:solidFill>
            <a:srgbClr val="E25C36"/>
          </a:solidFill>
        </p:grpSpPr>
        <p:sp>
          <p:nvSpPr>
            <p:cNvPr id="26" name="等腰三角形 2"/>
            <p:cNvSpPr/>
            <p:nvPr/>
          </p:nvSpPr>
          <p:spPr bwMode="auto">
            <a:xfrm rot="2747878">
              <a:off x="869576" y="1775693"/>
              <a:ext cx="1152128" cy="1333073"/>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rgbClr val="31939A"/>
            </a:solidFill>
            <a:ln>
              <a:noFill/>
            </a:ln>
          </p:spPr>
          <p:txBody>
            <a:bodyPr wrap="none" anchor="ctr"/>
            <a:lstStyle/>
            <a:p>
              <a:pPr algn="ctr" fontAlgn="base">
                <a:spcBef>
                  <a:spcPct val="0"/>
                </a:spcBef>
                <a:spcAft>
                  <a:spcPct val="0"/>
                </a:spcAft>
                <a:defRPr/>
              </a:pPr>
              <a:endParaRPr lang="zh-CN" altLang="en-US" sz="1500" kern="0" dirty="0">
                <a:latin typeface="微软雅黑" panose="020B0503020204020204" charset="-122"/>
                <a:ea typeface="微软雅黑" panose="020B0503020204020204" charset="-122"/>
              </a:endParaRPr>
            </a:p>
          </p:txBody>
        </p:sp>
        <p:sp>
          <p:nvSpPr>
            <p:cNvPr id="27" name="TextBox 26"/>
            <p:cNvSpPr txBox="1"/>
            <p:nvPr/>
          </p:nvSpPr>
          <p:spPr>
            <a:xfrm>
              <a:off x="1057821" y="2311247"/>
              <a:ext cx="697627" cy="400110"/>
            </a:xfrm>
            <a:prstGeom prst="rect">
              <a:avLst/>
            </a:prstGeom>
            <a:noFill/>
            <a:ln>
              <a:noFill/>
            </a:ln>
          </p:spPr>
          <p:txBody>
            <a:bodyPr wrap="none" anchor="ctr"/>
            <a:lstStyle>
              <a:defPPr>
                <a:defRPr lang="zh-CN"/>
              </a:defPPr>
              <a:lvl1pPr algn="ctr">
                <a:defRPr sz="2000" kern="0">
                  <a:solidFill>
                    <a:srgbClr val="FFFFFF"/>
                  </a:solidFill>
                  <a:latin typeface="微软雅黑" panose="020B0503020204020204" charset="-122"/>
                  <a:ea typeface="微软雅黑" panose="020B0503020204020204" charset="-122"/>
                </a:defRPr>
              </a:lvl1pPr>
            </a:lstStyle>
            <a:p>
              <a:pPr fontAlgn="base">
                <a:spcBef>
                  <a:spcPct val="0"/>
                </a:spcBef>
                <a:spcAft>
                  <a:spcPct val="0"/>
                </a:spcAft>
                <a:defRPr/>
              </a:pPr>
              <a:r>
                <a:rPr lang="zh-CN" altLang="en-US" sz="2400" b="1" dirty="0">
                  <a:solidFill>
                    <a:schemeClr val="bg1"/>
                  </a:solidFill>
                </a:rPr>
                <a:t>个人认证</a:t>
              </a:r>
              <a:endParaRPr lang="zh-CN" altLang="en-US" sz="2400" b="1" dirty="0">
                <a:solidFill>
                  <a:schemeClr val="bg1"/>
                </a:solidFill>
              </a:endParaRPr>
            </a:p>
          </p:txBody>
        </p:sp>
      </p:grpSp>
      <p:grpSp>
        <p:nvGrpSpPr>
          <p:cNvPr id="28" name="组合 27"/>
          <p:cNvGrpSpPr/>
          <p:nvPr/>
        </p:nvGrpSpPr>
        <p:grpSpPr>
          <a:xfrm rot="0">
            <a:off x="1696720" y="4243705"/>
            <a:ext cx="1807210" cy="1588770"/>
            <a:chOff x="779102" y="3694966"/>
            <a:chExt cx="1333073" cy="1152128"/>
          </a:xfrm>
          <a:solidFill>
            <a:srgbClr val="37CCCE"/>
          </a:solidFill>
        </p:grpSpPr>
        <p:sp>
          <p:nvSpPr>
            <p:cNvPr id="29" name="等腰三角形 2"/>
            <p:cNvSpPr/>
            <p:nvPr/>
          </p:nvSpPr>
          <p:spPr bwMode="auto">
            <a:xfrm rot="3036074">
              <a:off x="869575" y="3604493"/>
              <a:ext cx="1152128" cy="1333073"/>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grpFill/>
            <a:ln>
              <a:noFill/>
            </a:ln>
          </p:spPr>
          <p:txBody>
            <a:bodyPr wrap="none" anchor="ctr"/>
            <a:lstStyle/>
            <a:p>
              <a:pPr algn="ctr" fontAlgn="base">
                <a:spcBef>
                  <a:spcPct val="0"/>
                </a:spcBef>
                <a:spcAft>
                  <a:spcPct val="0"/>
                </a:spcAft>
                <a:defRPr/>
              </a:pPr>
              <a:endParaRPr lang="zh-CN" altLang="en-US" sz="1500" kern="0">
                <a:latin typeface="微软雅黑" panose="020B0503020204020204" charset="-122"/>
                <a:ea typeface="微软雅黑" panose="020B0503020204020204" charset="-122"/>
              </a:endParaRPr>
            </a:p>
          </p:txBody>
        </p:sp>
        <p:sp>
          <p:nvSpPr>
            <p:cNvPr id="30" name="TextBox 29"/>
            <p:cNvSpPr txBox="1"/>
            <p:nvPr/>
          </p:nvSpPr>
          <p:spPr>
            <a:xfrm>
              <a:off x="1057821" y="4123089"/>
              <a:ext cx="697627" cy="400110"/>
            </a:xfrm>
            <a:prstGeom prst="rect">
              <a:avLst/>
            </a:prstGeom>
            <a:grpFill/>
            <a:ln>
              <a:noFill/>
            </a:ln>
          </p:spPr>
          <p:txBody>
            <a:bodyPr wrap="none" anchor="ctr"/>
            <a:lstStyle>
              <a:defPPr>
                <a:defRPr lang="zh-CN"/>
              </a:defPPr>
              <a:lvl1pPr algn="ctr">
                <a:defRPr sz="2000" kern="0">
                  <a:solidFill>
                    <a:srgbClr val="FFFFFF"/>
                  </a:solidFill>
                  <a:latin typeface="微软雅黑" panose="020B0503020204020204" charset="-122"/>
                  <a:ea typeface="微软雅黑" panose="020B0503020204020204" charset="-122"/>
                </a:defRPr>
              </a:lvl1pPr>
            </a:lstStyle>
            <a:p>
              <a:pPr fontAlgn="base">
                <a:spcBef>
                  <a:spcPct val="0"/>
                </a:spcBef>
                <a:spcAft>
                  <a:spcPct val="0"/>
                </a:spcAft>
                <a:defRPr/>
              </a:pPr>
              <a:r>
                <a:rPr lang="zh-CN" altLang="en-US" sz="2400" b="1" dirty="0">
                  <a:solidFill>
                    <a:schemeClr val="bg1"/>
                  </a:solidFill>
                </a:rPr>
                <a:t>官方认证</a:t>
              </a:r>
              <a:endParaRPr lang="zh-CN" altLang="en-US" sz="2400" b="1" dirty="0">
                <a:solidFill>
                  <a:schemeClr val="bg1"/>
                </a:solidFill>
              </a:endParaRPr>
            </a:p>
          </p:txBody>
        </p:sp>
      </p:gr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49"/>
                            </p:stCondLst>
                            <p:childTnLst>
                              <p:par>
                                <p:cTn id="13" presetID="2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149"/>
                            </p:stCondLst>
                            <p:childTnLst>
                              <p:par>
                                <p:cTn id="17" presetID="49" presetClass="entr" presetSubtype="0" decel="10000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500" fill="hold"/>
                                        <p:tgtEl>
                                          <p:spTgt spid="25"/>
                                        </p:tgtEl>
                                        <p:attrNameLst>
                                          <p:attrName>ppt_w</p:attrName>
                                        </p:attrNameLst>
                                      </p:cBhvr>
                                      <p:tavLst>
                                        <p:tav tm="0">
                                          <p:val>
                                            <p:fltVal val="0"/>
                                          </p:val>
                                        </p:tav>
                                        <p:tav tm="100000">
                                          <p:val>
                                            <p:strVal val="#ppt_w"/>
                                          </p:val>
                                        </p:tav>
                                      </p:tavLst>
                                    </p:anim>
                                    <p:anim calcmode="lin" valueType="num">
                                      <p:cBhvr>
                                        <p:cTn id="20" dur="500" fill="hold"/>
                                        <p:tgtEl>
                                          <p:spTgt spid="25"/>
                                        </p:tgtEl>
                                        <p:attrNameLst>
                                          <p:attrName>ppt_h</p:attrName>
                                        </p:attrNameLst>
                                      </p:cBhvr>
                                      <p:tavLst>
                                        <p:tav tm="0">
                                          <p:val>
                                            <p:fltVal val="0"/>
                                          </p:val>
                                        </p:tav>
                                        <p:tav tm="100000">
                                          <p:val>
                                            <p:strVal val="#ppt_h"/>
                                          </p:val>
                                        </p:tav>
                                      </p:tavLst>
                                    </p:anim>
                                    <p:anim calcmode="lin" valueType="num">
                                      <p:cBhvr>
                                        <p:cTn id="21" dur="500" fill="hold"/>
                                        <p:tgtEl>
                                          <p:spTgt spid="25"/>
                                        </p:tgtEl>
                                        <p:attrNameLst>
                                          <p:attrName>style.rotation</p:attrName>
                                        </p:attrNameLst>
                                      </p:cBhvr>
                                      <p:tavLst>
                                        <p:tav tm="0">
                                          <p:val>
                                            <p:fltVal val="360"/>
                                          </p:val>
                                        </p:tav>
                                        <p:tav tm="100000">
                                          <p:val>
                                            <p:fltVal val="0"/>
                                          </p:val>
                                        </p:tav>
                                      </p:tavLst>
                                    </p:anim>
                                    <p:animEffect transition="in" filter="fade">
                                      <p:cBhvr>
                                        <p:cTn id="22" dur="500"/>
                                        <p:tgtEl>
                                          <p:spTgt spid="25"/>
                                        </p:tgtEl>
                                      </p:cBhvr>
                                    </p:animEffect>
                                  </p:childTnLst>
                                </p:cTn>
                              </p:par>
                            </p:childTnLst>
                          </p:cTn>
                        </p:par>
                        <p:par>
                          <p:cTn id="23" fill="hold">
                            <p:stCondLst>
                              <p:cond delay="1649"/>
                            </p:stCondLst>
                            <p:childTnLst>
                              <p:par>
                                <p:cTn id="24" presetID="22" presetClass="entr" presetSubtype="8"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childTnLst>
                          </p:cTn>
                        </p:par>
                        <p:par>
                          <p:cTn id="27" fill="hold">
                            <p:stCondLst>
                              <p:cond delay="2149"/>
                            </p:stCondLst>
                            <p:childTnLst>
                              <p:par>
                                <p:cTn id="28" presetID="49" presetClass="entr" presetSubtype="0" decel="100000"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p:cTn id="30" dur="500" fill="hold"/>
                                        <p:tgtEl>
                                          <p:spTgt spid="28"/>
                                        </p:tgtEl>
                                        <p:attrNameLst>
                                          <p:attrName>ppt_w</p:attrName>
                                        </p:attrNameLst>
                                      </p:cBhvr>
                                      <p:tavLst>
                                        <p:tav tm="0">
                                          <p:val>
                                            <p:fltVal val="0"/>
                                          </p:val>
                                        </p:tav>
                                        <p:tav tm="100000">
                                          <p:val>
                                            <p:strVal val="#ppt_w"/>
                                          </p:val>
                                        </p:tav>
                                      </p:tavLst>
                                    </p:anim>
                                    <p:anim calcmode="lin" valueType="num">
                                      <p:cBhvr>
                                        <p:cTn id="31" dur="500" fill="hold"/>
                                        <p:tgtEl>
                                          <p:spTgt spid="28"/>
                                        </p:tgtEl>
                                        <p:attrNameLst>
                                          <p:attrName>ppt_h</p:attrName>
                                        </p:attrNameLst>
                                      </p:cBhvr>
                                      <p:tavLst>
                                        <p:tav tm="0">
                                          <p:val>
                                            <p:fltVal val="0"/>
                                          </p:val>
                                        </p:tav>
                                        <p:tav tm="100000">
                                          <p:val>
                                            <p:strVal val="#ppt_h"/>
                                          </p:val>
                                        </p:tav>
                                      </p:tavLst>
                                    </p:anim>
                                    <p:anim calcmode="lin" valueType="num">
                                      <p:cBhvr>
                                        <p:cTn id="32" dur="500" fill="hold"/>
                                        <p:tgtEl>
                                          <p:spTgt spid="28"/>
                                        </p:tgtEl>
                                        <p:attrNameLst>
                                          <p:attrName>style.rotation</p:attrName>
                                        </p:attrNameLst>
                                      </p:cBhvr>
                                      <p:tavLst>
                                        <p:tav tm="0">
                                          <p:val>
                                            <p:fltVal val="360"/>
                                          </p:val>
                                        </p:tav>
                                        <p:tav tm="100000">
                                          <p:val>
                                            <p:fltVal val="0"/>
                                          </p:val>
                                        </p:tav>
                                      </p:tavLst>
                                    </p:anim>
                                    <p:animEffect transition="in" filter="fade">
                                      <p:cBhvr>
                                        <p:cTn id="33" dur="500"/>
                                        <p:tgtEl>
                                          <p:spTgt spid="28"/>
                                        </p:tgtEl>
                                      </p:cBhvr>
                                    </p:animEffect>
                                  </p:childTnLst>
                                </p:cTn>
                              </p:par>
                            </p:childTnLst>
                          </p:cTn>
                        </p:par>
                        <p:par>
                          <p:cTn id="34" fill="hold">
                            <p:stCondLst>
                              <p:cond delay="2649"/>
                            </p:stCondLst>
                            <p:childTnLst>
                              <p:par>
                                <p:cTn id="35" presetID="22" presetClass="entr" presetSubtype="8"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600583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微博认证</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11" name="Freeform 6"/>
          <p:cNvSpPr/>
          <p:nvPr/>
        </p:nvSpPr>
        <p:spPr bwMode="auto">
          <a:xfrm>
            <a:off x="2471102" y="1596563"/>
            <a:ext cx="1584176" cy="1458617"/>
          </a:xfrm>
          <a:custGeom>
            <a:avLst/>
            <a:gdLst>
              <a:gd name="T0" fmla="*/ 593 w 593"/>
              <a:gd name="T1" fmla="*/ 248 h 546"/>
              <a:gd name="T2" fmla="*/ 295 w 593"/>
              <a:gd name="T3" fmla="*/ 546 h 546"/>
              <a:gd name="T4" fmla="*/ 0 w 593"/>
              <a:gd name="T5" fmla="*/ 248 h 546"/>
              <a:gd name="T6" fmla="*/ 0 w 593"/>
              <a:gd name="T7" fmla="*/ 0 h 546"/>
              <a:gd name="T8" fmla="*/ 295 w 593"/>
              <a:gd name="T9" fmla="*/ 298 h 546"/>
              <a:gd name="T10" fmla="*/ 593 w 593"/>
              <a:gd name="T11" fmla="*/ 0 h 546"/>
              <a:gd name="T12" fmla="*/ 593 w 593"/>
              <a:gd name="T13" fmla="*/ 248 h 546"/>
            </a:gdLst>
            <a:ahLst/>
            <a:cxnLst>
              <a:cxn ang="0">
                <a:pos x="T0" y="T1"/>
              </a:cxn>
              <a:cxn ang="0">
                <a:pos x="T2" y="T3"/>
              </a:cxn>
              <a:cxn ang="0">
                <a:pos x="T4" y="T5"/>
              </a:cxn>
              <a:cxn ang="0">
                <a:pos x="T6" y="T7"/>
              </a:cxn>
              <a:cxn ang="0">
                <a:pos x="T8" y="T9"/>
              </a:cxn>
              <a:cxn ang="0">
                <a:pos x="T10" y="T11"/>
              </a:cxn>
              <a:cxn ang="0">
                <a:pos x="T12" y="T13"/>
              </a:cxn>
            </a:cxnLst>
            <a:rect l="0" t="0" r="r" b="b"/>
            <a:pathLst>
              <a:path w="593" h="546">
                <a:moveTo>
                  <a:pt x="593" y="248"/>
                </a:moveTo>
                <a:lnTo>
                  <a:pt x="295" y="546"/>
                </a:lnTo>
                <a:lnTo>
                  <a:pt x="0" y="248"/>
                </a:lnTo>
                <a:lnTo>
                  <a:pt x="0" y="0"/>
                </a:lnTo>
                <a:lnTo>
                  <a:pt x="295" y="298"/>
                </a:lnTo>
                <a:lnTo>
                  <a:pt x="593" y="0"/>
                </a:lnTo>
                <a:lnTo>
                  <a:pt x="593" y="248"/>
                </a:lnTo>
                <a:close/>
              </a:path>
            </a:pathLst>
          </a:custGeom>
          <a:solidFill>
            <a:srgbClr val="38A39A"/>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800">
              <a:solidFill>
                <a:srgbClr val="FEFABC"/>
              </a:solidFill>
              <a:latin typeface="Bebas" pitchFamily="2" charset="0"/>
              <a:ea typeface="微软雅黑" panose="020B0503020204020204" charset="-122"/>
              <a:sym typeface="Bebas" pitchFamily="2" charset="0"/>
            </a:endParaRPr>
          </a:p>
        </p:txBody>
      </p:sp>
      <p:sp>
        <p:nvSpPr>
          <p:cNvPr id="12" name="Freeform 7"/>
          <p:cNvSpPr/>
          <p:nvPr/>
        </p:nvSpPr>
        <p:spPr bwMode="auto">
          <a:xfrm>
            <a:off x="2471102" y="3316862"/>
            <a:ext cx="1584176" cy="1455946"/>
          </a:xfrm>
          <a:custGeom>
            <a:avLst/>
            <a:gdLst>
              <a:gd name="T0" fmla="*/ 593 w 593"/>
              <a:gd name="T1" fmla="*/ 248 h 545"/>
              <a:gd name="T2" fmla="*/ 295 w 593"/>
              <a:gd name="T3" fmla="*/ 545 h 545"/>
              <a:gd name="T4" fmla="*/ 0 w 593"/>
              <a:gd name="T5" fmla="*/ 248 h 545"/>
              <a:gd name="T6" fmla="*/ 0 w 593"/>
              <a:gd name="T7" fmla="*/ 0 h 545"/>
              <a:gd name="T8" fmla="*/ 295 w 593"/>
              <a:gd name="T9" fmla="*/ 297 h 545"/>
              <a:gd name="T10" fmla="*/ 593 w 593"/>
              <a:gd name="T11" fmla="*/ 0 h 545"/>
              <a:gd name="T12" fmla="*/ 593 w 593"/>
              <a:gd name="T13" fmla="*/ 248 h 545"/>
            </a:gdLst>
            <a:ahLst/>
            <a:cxnLst>
              <a:cxn ang="0">
                <a:pos x="T0" y="T1"/>
              </a:cxn>
              <a:cxn ang="0">
                <a:pos x="T2" y="T3"/>
              </a:cxn>
              <a:cxn ang="0">
                <a:pos x="T4" y="T5"/>
              </a:cxn>
              <a:cxn ang="0">
                <a:pos x="T6" y="T7"/>
              </a:cxn>
              <a:cxn ang="0">
                <a:pos x="T8" y="T9"/>
              </a:cxn>
              <a:cxn ang="0">
                <a:pos x="T10" y="T11"/>
              </a:cxn>
              <a:cxn ang="0">
                <a:pos x="T12" y="T13"/>
              </a:cxn>
            </a:cxnLst>
            <a:rect l="0" t="0" r="r" b="b"/>
            <a:pathLst>
              <a:path w="593" h="545">
                <a:moveTo>
                  <a:pt x="593" y="248"/>
                </a:moveTo>
                <a:lnTo>
                  <a:pt x="295" y="545"/>
                </a:lnTo>
                <a:lnTo>
                  <a:pt x="0" y="248"/>
                </a:lnTo>
                <a:lnTo>
                  <a:pt x="0" y="0"/>
                </a:lnTo>
                <a:lnTo>
                  <a:pt x="295" y="297"/>
                </a:lnTo>
                <a:lnTo>
                  <a:pt x="593" y="0"/>
                </a:lnTo>
                <a:lnTo>
                  <a:pt x="593" y="248"/>
                </a:lnTo>
                <a:close/>
              </a:path>
            </a:pathLst>
          </a:custGeom>
          <a:solidFill>
            <a:srgbClr val="31939A"/>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800">
              <a:solidFill>
                <a:srgbClr val="FEFABC"/>
              </a:solidFill>
              <a:latin typeface="Bebas" pitchFamily="2" charset="0"/>
              <a:ea typeface="微软雅黑" panose="020B0503020204020204" charset="-122"/>
              <a:sym typeface="Bebas" pitchFamily="2" charset="0"/>
            </a:endParaRPr>
          </a:p>
        </p:txBody>
      </p:sp>
      <p:sp>
        <p:nvSpPr>
          <p:cNvPr id="13" name="Freeform 8"/>
          <p:cNvSpPr/>
          <p:nvPr/>
        </p:nvSpPr>
        <p:spPr bwMode="auto">
          <a:xfrm>
            <a:off x="2471102" y="5034490"/>
            <a:ext cx="1584176" cy="1458617"/>
          </a:xfrm>
          <a:custGeom>
            <a:avLst/>
            <a:gdLst>
              <a:gd name="T0" fmla="*/ 593 w 593"/>
              <a:gd name="T1" fmla="*/ 248 h 546"/>
              <a:gd name="T2" fmla="*/ 295 w 593"/>
              <a:gd name="T3" fmla="*/ 546 h 546"/>
              <a:gd name="T4" fmla="*/ 0 w 593"/>
              <a:gd name="T5" fmla="*/ 248 h 546"/>
              <a:gd name="T6" fmla="*/ 0 w 593"/>
              <a:gd name="T7" fmla="*/ 0 h 546"/>
              <a:gd name="T8" fmla="*/ 295 w 593"/>
              <a:gd name="T9" fmla="*/ 298 h 546"/>
              <a:gd name="T10" fmla="*/ 593 w 593"/>
              <a:gd name="T11" fmla="*/ 0 h 546"/>
              <a:gd name="T12" fmla="*/ 593 w 593"/>
              <a:gd name="T13" fmla="*/ 248 h 546"/>
            </a:gdLst>
            <a:ahLst/>
            <a:cxnLst>
              <a:cxn ang="0">
                <a:pos x="T0" y="T1"/>
              </a:cxn>
              <a:cxn ang="0">
                <a:pos x="T2" y="T3"/>
              </a:cxn>
              <a:cxn ang="0">
                <a:pos x="T4" y="T5"/>
              </a:cxn>
              <a:cxn ang="0">
                <a:pos x="T6" y="T7"/>
              </a:cxn>
              <a:cxn ang="0">
                <a:pos x="T8" y="T9"/>
              </a:cxn>
              <a:cxn ang="0">
                <a:pos x="T10" y="T11"/>
              </a:cxn>
              <a:cxn ang="0">
                <a:pos x="T12" y="T13"/>
              </a:cxn>
            </a:cxnLst>
            <a:rect l="0" t="0" r="r" b="b"/>
            <a:pathLst>
              <a:path w="593" h="546">
                <a:moveTo>
                  <a:pt x="593" y="248"/>
                </a:moveTo>
                <a:lnTo>
                  <a:pt x="295" y="546"/>
                </a:lnTo>
                <a:lnTo>
                  <a:pt x="0" y="248"/>
                </a:lnTo>
                <a:lnTo>
                  <a:pt x="0" y="0"/>
                </a:lnTo>
                <a:lnTo>
                  <a:pt x="295" y="298"/>
                </a:lnTo>
                <a:lnTo>
                  <a:pt x="593" y="0"/>
                </a:lnTo>
                <a:lnTo>
                  <a:pt x="593" y="248"/>
                </a:lnTo>
                <a:close/>
              </a:path>
            </a:pathLst>
          </a:custGeom>
          <a:solidFill>
            <a:srgbClr val="327C6F"/>
          </a:solidFill>
          <a:ln w="25400">
            <a:noFill/>
          </a:ln>
          <a:effectLst>
            <a:outerShdw blurRad="1397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sz="2800">
              <a:solidFill>
                <a:srgbClr val="FEFABC"/>
              </a:solidFill>
              <a:latin typeface="Bebas" pitchFamily="2" charset="0"/>
              <a:ea typeface="微软雅黑" panose="020B0503020204020204" charset="-122"/>
              <a:sym typeface="Bebas" pitchFamily="2" charset="0"/>
            </a:endParaRPr>
          </a:p>
        </p:txBody>
      </p:sp>
      <p:sp>
        <p:nvSpPr>
          <p:cNvPr id="17" name="TextBox 27"/>
          <p:cNvSpPr txBox="1"/>
          <p:nvPr/>
        </p:nvSpPr>
        <p:spPr>
          <a:xfrm>
            <a:off x="4458335" y="2160270"/>
            <a:ext cx="4686935" cy="681355"/>
          </a:xfrm>
          <a:prstGeom prst="rect">
            <a:avLst/>
          </a:prstGeom>
          <a:noFill/>
        </p:spPr>
        <p:txBody>
          <a:bodyPr wrap="square" rtlCol="0">
            <a:spAutoFit/>
          </a:bodyPr>
          <a:p>
            <a:pPr>
              <a:lnSpc>
                <a:spcPct val="120000"/>
              </a:lnSpc>
              <a:spcBef>
                <a:spcPts val="0"/>
              </a:spcBef>
              <a:spcAft>
                <a:spcPts val="0"/>
              </a:spcAft>
            </a:pPr>
            <a:r>
              <a:rPr lang="zh-CN" altLang="en-US" sz="1600">
                <a:solidFill>
                  <a:schemeClr val="tx1"/>
                </a:solidFill>
                <a:latin typeface="Bebas" pitchFamily="2" charset="0"/>
                <a:ea typeface="微软雅黑" panose="020B0503020204020204" charset="-122"/>
                <a:sym typeface="Bebas" pitchFamily="2" charset="0"/>
              </a:rPr>
              <a:t>登录微博，点击首页右上角处的“齿轮”按钮，在下拉菜单中选中V认证。</a:t>
            </a:r>
            <a:endParaRPr lang="zh-CN" altLang="en-US" sz="1600">
              <a:solidFill>
                <a:schemeClr val="tx1"/>
              </a:solidFill>
              <a:latin typeface="Bebas" pitchFamily="2" charset="0"/>
              <a:ea typeface="微软雅黑" panose="020B0503020204020204" charset="-122"/>
              <a:sym typeface="Bebas" pitchFamily="2" charset="0"/>
            </a:endParaRPr>
          </a:p>
        </p:txBody>
      </p:sp>
      <p:sp>
        <p:nvSpPr>
          <p:cNvPr id="18" name="TextBox 28"/>
          <p:cNvSpPr txBox="1"/>
          <p:nvPr/>
        </p:nvSpPr>
        <p:spPr>
          <a:xfrm>
            <a:off x="4458099" y="1716039"/>
            <a:ext cx="944880" cy="461645"/>
          </a:xfrm>
          <a:prstGeom prst="rect">
            <a:avLst/>
          </a:prstGeom>
          <a:noFill/>
        </p:spPr>
        <p:txBody>
          <a:bodyPr wrap="none" tIns="0" bIns="0" rtlCol="0" anchor="t">
            <a:spAutoFit/>
          </a:bodyPr>
          <a:p>
            <a:pPr algn="l">
              <a:lnSpc>
                <a:spcPct val="150000"/>
              </a:lnSpc>
            </a:pPr>
            <a:r>
              <a:rPr lang="zh-CN" altLang="en-US" sz="2000" b="1">
                <a:solidFill>
                  <a:schemeClr val="tx1"/>
                </a:solidFill>
                <a:latin typeface="Bebas" pitchFamily="2" charset="0"/>
                <a:ea typeface="微软雅黑" panose="020B0503020204020204" charset="-122"/>
                <a:sym typeface="Bebas" pitchFamily="2" charset="0"/>
              </a:rPr>
              <a:t>第一步</a:t>
            </a:r>
            <a:endParaRPr lang="zh-CN" altLang="en-US" sz="2000" b="1" dirty="0">
              <a:solidFill>
                <a:schemeClr val="tx1"/>
              </a:solidFill>
              <a:latin typeface="Bebas" pitchFamily="2" charset="0"/>
              <a:ea typeface="微软雅黑" panose="020B0503020204020204" charset="-122"/>
              <a:cs typeface="华文黑体" pitchFamily="2" charset="-122"/>
              <a:sym typeface="Bebas" pitchFamily="2" charset="0"/>
            </a:endParaRPr>
          </a:p>
        </p:txBody>
      </p:sp>
      <p:sp>
        <p:nvSpPr>
          <p:cNvPr id="19" name="TextBox 29"/>
          <p:cNvSpPr txBox="1"/>
          <p:nvPr/>
        </p:nvSpPr>
        <p:spPr>
          <a:xfrm>
            <a:off x="4458546" y="3905011"/>
            <a:ext cx="4997332" cy="386080"/>
          </a:xfrm>
          <a:prstGeom prst="rect">
            <a:avLst/>
          </a:prstGeom>
          <a:noFill/>
        </p:spPr>
        <p:txBody>
          <a:bodyPr wrap="square" rtlCol="0">
            <a:spAutoFit/>
          </a:bodyPr>
          <a:p>
            <a:pPr>
              <a:lnSpc>
                <a:spcPct val="120000"/>
              </a:lnSpc>
              <a:spcBef>
                <a:spcPts val="0"/>
              </a:spcBef>
              <a:spcAft>
                <a:spcPts val="0"/>
              </a:spcAft>
            </a:pPr>
            <a:r>
              <a:rPr lang="zh-CN" altLang="en-US" sz="1600">
                <a:solidFill>
                  <a:schemeClr val="tx1"/>
                </a:solidFill>
                <a:latin typeface="Bebas" pitchFamily="2" charset="0"/>
                <a:ea typeface="微软雅黑" panose="020B0503020204020204" charset="-122"/>
                <a:sym typeface="Bebas" pitchFamily="2" charset="0"/>
              </a:rPr>
              <a:t>在多种认证方式中选择适合自身的认证方式进行认证。</a:t>
            </a:r>
            <a:endParaRPr lang="zh-CN" altLang="en-US" sz="1600">
              <a:solidFill>
                <a:schemeClr val="tx1"/>
              </a:solidFill>
              <a:latin typeface="Bebas" pitchFamily="2" charset="0"/>
              <a:ea typeface="微软雅黑" panose="020B0503020204020204" charset="-122"/>
              <a:sym typeface="Bebas" pitchFamily="2" charset="0"/>
            </a:endParaRPr>
          </a:p>
        </p:txBody>
      </p:sp>
      <p:sp>
        <p:nvSpPr>
          <p:cNvPr id="3" name="TextBox 30"/>
          <p:cNvSpPr txBox="1"/>
          <p:nvPr/>
        </p:nvSpPr>
        <p:spPr>
          <a:xfrm>
            <a:off x="4446669" y="3443346"/>
            <a:ext cx="944880" cy="461645"/>
          </a:xfrm>
          <a:prstGeom prst="rect">
            <a:avLst/>
          </a:prstGeom>
          <a:noFill/>
        </p:spPr>
        <p:txBody>
          <a:bodyPr wrap="none" tIns="0" bIns="0" rtlCol="0" anchor="t">
            <a:spAutoFit/>
          </a:bodyPr>
          <a:p>
            <a:pPr>
              <a:lnSpc>
                <a:spcPct val="150000"/>
              </a:lnSpc>
            </a:pPr>
            <a:r>
              <a:rPr lang="zh-CN" altLang="en-US" sz="2000" b="1" dirty="0">
                <a:solidFill>
                  <a:schemeClr val="tx1"/>
                </a:solidFill>
                <a:latin typeface="Bebas" pitchFamily="2" charset="0"/>
                <a:ea typeface="微软雅黑" panose="020B0503020204020204" charset="-122"/>
                <a:cs typeface="华文黑体" pitchFamily="2" charset="-122"/>
                <a:sym typeface="Bebas" pitchFamily="2" charset="0"/>
              </a:rPr>
              <a:t>第二步</a:t>
            </a:r>
            <a:endParaRPr lang="zh-CN" altLang="en-US" sz="2000" b="1" dirty="0">
              <a:solidFill>
                <a:schemeClr val="tx1"/>
              </a:solidFill>
              <a:latin typeface="Bebas" pitchFamily="2" charset="0"/>
              <a:ea typeface="微软雅黑" panose="020B0503020204020204" charset="-122"/>
              <a:cs typeface="华文黑体" pitchFamily="2" charset="-122"/>
              <a:sym typeface="Bebas" pitchFamily="2" charset="0"/>
            </a:endParaRPr>
          </a:p>
        </p:txBody>
      </p:sp>
      <p:sp>
        <p:nvSpPr>
          <p:cNvPr id="5" name="TextBox 31"/>
          <p:cNvSpPr txBox="1"/>
          <p:nvPr/>
        </p:nvSpPr>
        <p:spPr>
          <a:xfrm>
            <a:off x="4458546" y="5705211"/>
            <a:ext cx="4997332" cy="386080"/>
          </a:xfrm>
          <a:prstGeom prst="rect">
            <a:avLst/>
          </a:prstGeom>
          <a:noFill/>
        </p:spPr>
        <p:txBody>
          <a:bodyPr wrap="square" rtlCol="0">
            <a:spAutoFit/>
          </a:bodyPr>
          <a:p>
            <a:pPr>
              <a:lnSpc>
                <a:spcPct val="120000"/>
              </a:lnSpc>
              <a:spcBef>
                <a:spcPts val="0"/>
              </a:spcBef>
              <a:spcAft>
                <a:spcPts val="0"/>
              </a:spcAft>
            </a:pPr>
            <a:r>
              <a:rPr lang="zh-CN" altLang="en-US" sz="1600">
                <a:solidFill>
                  <a:schemeClr val="tx1"/>
                </a:solidFill>
                <a:latin typeface="Bebas" pitchFamily="2" charset="0"/>
                <a:ea typeface="微软雅黑" panose="020B0503020204020204" charset="-122"/>
                <a:sym typeface="Bebas" pitchFamily="2" charset="0"/>
              </a:rPr>
              <a:t>按照所选认证类型要求完成认证。</a:t>
            </a:r>
            <a:endParaRPr lang="zh-CN" altLang="en-US" sz="1600">
              <a:solidFill>
                <a:schemeClr val="tx1"/>
              </a:solidFill>
              <a:latin typeface="Bebas" pitchFamily="2" charset="0"/>
              <a:ea typeface="微软雅黑" panose="020B0503020204020204" charset="-122"/>
              <a:sym typeface="Bebas" pitchFamily="2" charset="0"/>
            </a:endParaRPr>
          </a:p>
        </p:txBody>
      </p:sp>
      <p:sp>
        <p:nvSpPr>
          <p:cNvPr id="6" name="TextBox 32"/>
          <p:cNvSpPr txBox="1"/>
          <p:nvPr/>
        </p:nvSpPr>
        <p:spPr>
          <a:xfrm>
            <a:off x="4446669" y="5243546"/>
            <a:ext cx="944880" cy="461645"/>
          </a:xfrm>
          <a:prstGeom prst="rect">
            <a:avLst/>
          </a:prstGeom>
          <a:noFill/>
        </p:spPr>
        <p:txBody>
          <a:bodyPr wrap="none" tIns="0" bIns="0" rtlCol="0" anchor="t">
            <a:spAutoFit/>
          </a:bodyPr>
          <a:p>
            <a:pPr>
              <a:lnSpc>
                <a:spcPct val="150000"/>
              </a:lnSpc>
            </a:pPr>
            <a:r>
              <a:rPr lang="zh-CN" altLang="en-US" sz="2000" b="1" dirty="0">
                <a:solidFill>
                  <a:schemeClr val="tx1"/>
                </a:solidFill>
                <a:latin typeface="Bebas" pitchFamily="2" charset="0"/>
                <a:ea typeface="微软雅黑" panose="020B0503020204020204" charset="-122"/>
                <a:cs typeface="华文黑体" pitchFamily="2" charset="-122"/>
                <a:sym typeface="Bebas" pitchFamily="2" charset="0"/>
              </a:rPr>
              <a:t>第三步</a:t>
            </a:r>
            <a:endParaRPr lang="zh-CN" altLang="en-US" sz="2000" b="1" dirty="0">
              <a:solidFill>
                <a:schemeClr val="tx1"/>
              </a:solidFill>
              <a:latin typeface="Bebas" pitchFamily="2" charset="0"/>
              <a:ea typeface="微软雅黑" panose="020B0503020204020204" charset="-122"/>
              <a:cs typeface="华文黑体" pitchFamily="2" charset="-122"/>
              <a:sym typeface="Bebas" pitchFamily="2" charset="0"/>
            </a:endParaRPr>
          </a:p>
        </p:txBody>
      </p:sp>
      <p:cxnSp>
        <p:nvCxnSpPr>
          <p:cNvPr id="7" name="直接箭头连接符 6"/>
          <p:cNvCxnSpPr>
            <a:stCxn id="11" idx="1"/>
          </p:cNvCxnSpPr>
          <p:nvPr/>
        </p:nvCxnSpPr>
        <p:spPr>
          <a:xfrm>
            <a:off x="3258548" y="3044385"/>
            <a:ext cx="6052679" cy="0"/>
          </a:xfrm>
          <a:prstGeom prst="straightConnector1">
            <a:avLst/>
          </a:prstGeom>
          <a:ln>
            <a:solidFill>
              <a:schemeClr val="tx2">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a:off x="3258548" y="4772808"/>
            <a:ext cx="6052679" cy="0"/>
          </a:xfrm>
          <a:prstGeom prst="straightConnector1">
            <a:avLst/>
          </a:prstGeom>
          <a:ln>
            <a:solidFill>
              <a:schemeClr val="tx2">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a:stCxn id="13" idx="1"/>
          </p:cNvCxnSpPr>
          <p:nvPr/>
        </p:nvCxnSpPr>
        <p:spPr>
          <a:xfrm>
            <a:off x="3258548" y="6482312"/>
            <a:ext cx="6052679" cy="0"/>
          </a:xfrm>
          <a:prstGeom prst="straightConnector1">
            <a:avLst/>
          </a:prstGeom>
          <a:ln>
            <a:solidFill>
              <a:schemeClr val="tx2">
                <a:lumMod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par>
                                <p:cTn id="12" presetID="2" presetClass="entr" presetSubtype="1" decel="10000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1000" fill="hold"/>
                                        <p:tgtEl>
                                          <p:spTgt spid="11"/>
                                        </p:tgtEl>
                                        <p:attrNameLst>
                                          <p:attrName>ppt_x</p:attrName>
                                        </p:attrNameLst>
                                      </p:cBhvr>
                                      <p:tavLst>
                                        <p:tav tm="0">
                                          <p:val>
                                            <p:strVal val="#ppt_x"/>
                                          </p:val>
                                        </p:tav>
                                        <p:tav tm="100000">
                                          <p:val>
                                            <p:strVal val="#ppt_x"/>
                                          </p:val>
                                        </p:tav>
                                      </p:tavLst>
                                    </p:anim>
                                    <p:anim calcmode="lin" valueType="num">
                                      <p:cBhvr additive="base">
                                        <p:cTn id="15" dur="1000" fill="hold"/>
                                        <p:tgtEl>
                                          <p:spTgt spid="11"/>
                                        </p:tgtEl>
                                        <p:attrNameLst>
                                          <p:attrName>ppt_y</p:attrName>
                                        </p:attrNameLst>
                                      </p:cBhvr>
                                      <p:tavLst>
                                        <p:tav tm="0">
                                          <p:val>
                                            <p:strVal val="0-#ppt_h/2"/>
                                          </p:val>
                                        </p:tav>
                                        <p:tav tm="100000">
                                          <p:val>
                                            <p:strVal val="#ppt_y"/>
                                          </p:val>
                                        </p:tav>
                                      </p:tavLst>
                                    </p:anim>
                                  </p:childTnLst>
                                </p:cTn>
                              </p:par>
                              <p:par>
                                <p:cTn id="16" presetID="2" presetClass="entr" presetSubtype="1" decel="10000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1000" fill="hold"/>
                                        <p:tgtEl>
                                          <p:spTgt spid="12"/>
                                        </p:tgtEl>
                                        <p:attrNameLst>
                                          <p:attrName>ppt_x</p:attrName>
                                        </p:attrNameLst>
                                      </p:cBhvr>
                                      <p:tavLst>
                                        <p:tav tm="0">
                                          <p:val>
                                            <p:strVal val="#ppt_x"/>
                                          </p:val>
                                        </p:tav>
                                        <p:tav tm="100000">
                                          <p:val>
                                            <p:strVal val="#ppt_x"/>
                                          </p:val>
                                        </p:tav>
                                      </p:tavLst>
                                    </p:anim>
                                    <p:anim calcmode="lin" valueType="num">
                                      <p:cBhvr additive="base">
                                        <p:cTn id="19" dur="1000" fill="hold"/>
                                        <p:tgtEl>
                                          <p:spTgt spid="12"/>
                                        </p:tgtEl>
                                        <p:attrNameLst>
                                          <p:attrName>ppt_y</p:attrName>
                                        </p:attrNameLst>
                                      </p:cBhvr>
                                      <p:tavLst>
                                        <p:tav tm="0">
                                          <p:val>
                                            <p:strVal val="0-#ppt_h/2"/>
                                          </p:val>
                                        </p:tav>
                                        <p:tav tm="100000">
                                          <p:val>
                                            <p:strVal val="#ppt_y"/>
                                          </p:val>
                                        </p:tav>
                                      </p:tavLst>
                                    </p:anim>
                                  </p:childTnLst>
                                </p:cTn>
                              </p:par>
                              <p:par>
                                <p:cTn id="20" presetID="2" presetClass="entr" presetSubtype="1" decel="10000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1000" fill="hold"/>
                                        <p:tgtEl>
                                          <p:spTgt spid="13"/>
                                        </p:tgtEl>
                                        <p:attrNameLst>
                                          <p:attrName>ppt_x</p:attrName>
                                        </p:attrNameLst>
                                      </p:cBhvr>
                                      <p:tavLst>
                                        <p:tav tm="0">
                                          <p:val>
                                            <p:strVal val="#ppt_x"/>
                                          </p:val>
                                        </p:tav>
                                        <p:tav tm="100000">
                                          <p:val>
                                            <p:strVal val="#ppt_x"/>
                                          </p:val>
                                        </p:tav>
                                      </p:tavLst>
                                    </p:anim>
                                    <p:anim calcmode="lin" valueType="num">
                                      <p:cBhvr additive="base">
                                        <p:cTn id="23" dur="1000" fill="hold"/>
                                        <p:tgtEl>
                                          <p:spTgt spid="13"/>
                                        </p:tgtEl>
                                        <p:attrNameLst>
                                          <p:attrName>ppt_y</p:attrName>
                                        </p:attrNameLst>
                                      </p:cBhvr>
                                      <p:tavLst>
                                        <p:tav tm="0">
                                          <p:val>
                                            <p:strVal val="0-#ppt_h/2"/>
                                          </p:val>
                                        </p:tav>
                                        <p:tav tm="100000">
                                          <p:val>
                                            <p:strVal val="#ppt_y"/>
                                          </p:val>
                                        </p:tav>
                                      </p:tavLst>
                                    </p:anim>
                                  </p:childTnLst>
                                </p:cTn>
                              </p:par>
                              <p:par>
                                <p:cTn id="24" presetID="22" presetClass="entr" presetSubtype="8"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par>
                                <p:cTn id="27" presetID="22" presetClass="entr" presetSubtype="8"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par>
                                <p:cTn id="30" presetID="22" presetClass="entr" presetSubtype="8"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1000"/>
                            </p:stCondLst>
                            <p:childTnLst>
                              <p:par>
                                <p:cTn id="34" presetID="53" presetClass="entr" presetSubtype="16"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par>
                                <p:cTn id="39" presetID="2" presetClass="entr" presetSubtype="2" decel="10000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1+#ppt_w/2"/>
                                          </p:val>
                                        </p:tav>
                                        <p:tav tm="100000">
                                          <p:val>
                                            <p:strVal val="#ppt_x"/>
                                          </p:val>
                                        </p:tav>
                                      </p:tavLst>
                                    </p:anim>
                                    <p:anim calcmode="lin" valueType="num">
                                      <p:cBhvr additive="base">
                                        <p:cTn id="42" dur="10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1500"/>
                            </p:stCondLst>
                            <p:childTnLst>
                              <p:par>
                                <p:cTn id="44" presetID="53" presetClass="entr" presetSubtype="16"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par>
                                <p:cTn id="49" presetID="2" presetClass="entr" presetSubtype="2" decel="10000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1000" fill="hold"/>
                                        <p:tgtEl>
                                          <p:spTgt spid="3"/>
                                        </p:tgtEl>
                                        <p:attrNameLst>
                                          <p:attrName>ppt_x</p:attrName>
                                        </p:attrNameLst>
                                      </p:cBhvr>
                                      <p:tavLst>
                                        <p:tav tm="0">
                                          <p:val>
                                            <p:strVal val="1+#ppt_w/2"/>
                                          </p:val>
                                        </p:tav>
                                        <p:tav tm="100000">
                                          <p:val>
                                            <p:strVal val="#ppt_x"/>
                                          </p:val>
                                        </p:tav>
                                      </p:tavLst>
                                    </p:anim>
                                    <p:anim calcmode="lin" valueType="num">
                                      <p:cBhvr additive="base">
                                        <p:cTn id="52" dur="1000" fill="hold"/>
                                        <p:tgtEl>
                                          <p:spTgt spid="3"/>
                                        </p:tgtEl>
                                        <p:attrNameLst>
                                          <p:attrName>ppt_y</p:attrName>
                                        </p:attrNameLst>
                                      </p:cBhvr>
                                      <p:tavLst>
                                        <p:tav tm="0">
                                          <p:val>
                                            <p:strVal val="#ppt_y"/>
                                          </p:val>
                                        </p:tav>
                                        <p:tav tm="100000">
                                          <p:val>
                                            <p:strVal val="#ppt_y"/>
                                          </p:val>
                                        </p:tav>
                                      </p:tavLst>
                                    </p:anim>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500" fill="hold"/>
                                        <p:tgtEl>
                                          <p:spTgt spid="5"/>
                                        </p:tgtEl>
                                        <p:attrNameLst>
                                          <p:attrName>ppt_w</p:attrName>
                                        </p:attrNameLst>
                                      </p:cBhvr>
                                      <p:tavLst>
                                        <p:tav tm="0">
                                          <p:val>
                                            <p:fltVal val="0"/>
                                          </p:val>
                                        </p:tav>
                                        <p:tav tm="100000">
                                          <p:val>
                                            <p:strVal val="#ppt_w"/>
                                          </p:val>
                                        </p:tav>
                                      </p:tavLst>
                                    </p:anim>
                                    <p:anim calcmode="lin" valueType="num">
                                      <p:cBhvr>
                                        <p:cTn id="57" dur="500" fill="hold"/>
                                        <p:tgtEl>
                                          <p:spTgt spid="5"/>
                                        </p:tgtEl>
                                        <p:attrNameLst>
                                          <p:attrName>ppt_h</p:attrName>
                                        </p:attrNameLst>
                                      </p:cBhvr>
                                      <p:tavLst>
                                        <p:tav tm="0">
                                          <p:val>
                                            <p:fltVal val="0"/>
                                          </p:val>
                                        </p:tav>
                                        <p:tav tm="100000">
                                          <p:val>
                                            <p:strVal val="#ppt_h"/>
                                          </p:val>
                                        </p:tav>
                                      </p:tavLst>
                                    </p:anim>
                                    <p:animEffect transition="in" filter="fade">
                                      <p:cBhvr>
                                        <p:cTn id="58" dur="500"/>
                                        <p:tgtEl>
                                          <p:spTgt spid="5"/>
                                        </p:tgtEl>
                                      </p:cBhvr>
                                    </p:animEffect>
                                  </p:childTnLst>
                                </p:cTn>
                              </p:par>
                              <p:par>
                                <p:cTn id="59" presetID="2" presetClass="entr" presetSubtype="2" decel="100000" fill="hold" grpId="0" nodeType="with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additive="base">
                                        <p:cTn id="61" dur="1000" fill="hold"/>
                                        <p:tgtEl>
                                          <p:spTgt spid="6"/>
                                        </p:tgtEl>
                                        <p:attrNameLst>
                                          <p:attrName>ppt_x</p:attrName>
                                        </p:attrNameLst>
                                      </p:cBhvr>
                                      <p:tavLst>
                                        <p:tav tm="0">
                                          <p:val>
                                            <p:strVal val="1+#ppt_w/2"/>
                                          </p:val>
                                        </p:tav>
                                        <p:tav tm="100000">
                                          <p:val>
                                            <p:strVal val="#ppt_x"/>
                                          </p:val>
                                        </p:tav>
                                      </p:tavLst>
                                    </p:anim>
                                    <p:anim calcmode="lin" valueType="num">
                                      <p:cBhvr additive="base">
                                        <p:cTn id="62"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ldLvl="0" animBg="1"/>
      <p:bldP spid="12" grpId="0" bldLvl="0" animBg="1"/>
      <p:bldP spid="13" grpId="0" bldLvl="0" animBg="1"/>
      <p:bldP spid="17" grpId="0"/>
      <p:bldP spid="18" grpId="0"/>
      <p:bldP spid="19" grpId="0"/>
      <p:bldP spid="3"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935480" y="2561590"/>
            <a:ext cx="4559935" cy="1104265"/>
          </a:xfrm>
        </p:spPr>
        <p:txBody>
          <a:bodyPr>
            <a:normAutofit fontScale="90000"/>
          </a:bodyPr>
          <a:lstStyle/>
          <a:p>
            <a:r>
              <a:rPr lang="zh-CN" altLang="en-US" sz="4400" dirty="0"/>
              <a:t>微博营销常用理论</a:t>
            </a:r>
            <a:endParaRPr lang="zh-CN" altLang="en-US" sz="4400" dirty="0"/>
          </a:p>
        </p:txBody>
      </p:sp>
      <p:sp>
        <p:nvSpPr>
          <p:cNvPr id="4" name="矩形 3"/>
          <p:cNvSpPr/>
          <p:nvPr>
            <p:custDataLst>
              <p:tags r:id="rId2"/>
            </p:custDataLst>
          </p:nvPr>
        </p:nvSpPr>
        <p:spPr>
          <a:xfrm>
            <a:off x="8229600" y="804333"/>
            <a:ext cx="2658533" cy="4284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700"/>
              <a:t>2</a:t>
            </a:r>
            <a:endParaRPr lang="en-US" altLang="zh-CN" sz="28700"/>
          </a:p>
        </p:txBody>
      </p:sp>
    </p:spTree>
    <p:custDataLst>
      <p:tags r:id="rId3"/>
    </p:custData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20149309313"/>
          <p:cNvPicPr>
            <a:picLocks noChangeAspect="1"/>
          </p:cNvPicPr>
          <p:nvPr/>
        </p:nvPicPr>
        <p:blipFill>
          <a:blip r:embed="rId1"/>
          <a:stretch>
            <a:fillRect/>
          </a:stretch>
        </p:blipFill>
        <p:spPr>
          <a:xfrm>
            <a:off x="9034145" y="635"/>
            <a:ext cx="2990300" cy="900007"/>
          </a:xfrm>
          <a:prstGeom prst="rect">
            <a:avLst/>
          </a:prstGeom>
        </p:spPr>
      </p:pic>
      <p:sp>
        <p:nvSpPr>
          <p:cNvPr id="8" name="文本框 7"/>
          <p:cNvSpPr txBox="1"/>
          <p:nvPr>
            <p:custDataLst>
              <p:tags r:id="rId2"/>
            </p:custDataLst>
          </p:nvPr>
        </p:nvSpPr>
        <p:spPr>
          <a:xfrm>
            <a:off x="995680" y="259715"/>
            <a:ext cx="600583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altLang="en-US" sz="3200" b="1" dirty="0">
                <a:solidFill>
                  <a:schemeClr val="tx1"/>
                </a:solidFill>
                <a:latin typeface="微软雅黑" panose="020B0503020204020204" charset="-122"/>
                <a:ea typeface="微软雅黑" panose="020B0503020204020204" charset="-122"/>
              </a:rPr>
              <a:t>微博营销中4C理论的应用</a:t>
            </a:r>
            <a:endParaRPr lang="zh-CN" altLang="en-US" sz="3200" b="1" dirty="0">
              <a:solidFill>
                <a:schemeClr val="tx1"/>
              </a:solidFill>
              <a:latin typeface="微软雅黑" panose="020B0503020204020204" charset="-122"/>
              <a:ea typeface="微软雅黑" panose="020B0503020204020204" charset="-122"/>
            </a:endParaRPr>
          </a:p>
        </p:txBody>
      </p:sp>
      <p:sp>
        <p:nvSpPr>
          <p:cNvPr id="38930" name="矩形 17"/>
          <p:cNvSpPr/>
          <p:nvPr/>
        </p:nvSpPr>
        <p:spPr>
          <a:xfrm rot="2700000">
            <a:off x="2285683" y="2545715"/>
            <a:ext cx="1535112" cy="1535113"/>
          </a:xfrm>
          <a:prstGeom prst="rect">
            <a:avLst/>
          </a:prstGeom>
          <a:solidFill>
            <a:srgbClr val="27767B"/>
          </a:solidFill>
          <a:ln w="9525" cap="flat" cmpd="sng">
            <a:solidFill>
              <a:srgbClr val="F8F8F8"/>
            </a:solidFill>
            <a:prstDash val="solid"/>
            <a:miter/>
            <a:headEnd type="none" w="med" len="med"/>
            <a:tailEnd type="none" w="med" len="med"/>
          </a:ln>
        </p:spPr>
        <p:txBody>
          <a:bodyPr anchor="t"/>
          <a:p>
            <a:endParaRPr lang="zh-CN" altLang="en-US" dirty="0">
              <a:latin typeface="Arial" panose="020B0604020202020204" pitchFamily="34" charset="0"/>
              <a:ea typeface="宋体" panose="02010600030101010101" pitchFamily="2" charset="-122"/>
            </a:endParaRPr>
          </a:p>
        </p:txBody>
      </p:sp>
      <p:sp>
        <p:nvSpPr>
          <p:cNvPr id="38935" name="TextBox 25"/>
          <p:cNvSpPr txBox="1"/>
          <p:nvPr/>
        </p:nvSpPr>
        <p:spPr>
          <a:xfrm>
            <a:off x="2334895" y="3036253"/>
            <a:ext cx="1436370" cy="553085"/>
          </a:xfrm>
          <a:prstGeom prst="rect">
            <a:avLst/>
          </a:prstGeom>
          <a:noFill/>
          <a:ln w="9525">
            <a:noFill/>
          </a:ln>
        </p:spPr>
        <p:txBody>
          <a:bodyPr wrap="none" anchor="t">
            <a:spAutoFit/>
          </a:bodyPr>
          <a:p>
            <a:r>
              <a:rPr lang="en-US" altLang="x-none" sz="3000" b="1" dirty="0">
                <a:solidFill>
                  <a:srgbClr val="F8F8F8"/>
                </a:solidFill>
                <a:latin typeface="微软雅黑" panose="020B0503020204020204" charset="-122"/>
                <a:ea typeface="微软雅黑" panose="020B0503020204020204" charset="-122"/>
              </a:rPr>
              <a:t>4C</a:t>
            </a:r>
            <a:r>
              <a:rPr lang="zh-CN" altLang="en-US" sz="3000" b="1" dirty="0">
                <a:solidFill>
                  <a:srgbClr val="F8F8F8"/>
                </a:solidFill>
                <a:latin typeface="微软雅黑" panose="020B0503020204020204" charset="-122"/>
                <a:ea typeface="微软雅黑" panose="020B0503020204020204" charset="-122"/>
              </a:rPr>
              <a:t>理论</a:t>
            </a:r>
            <a:endParaRPr lang="zh-CN" altLang="en-US" sz="3000" b="1" dirty="0">
              <a:solidFill>
                <a:srgbClr val="F8F8F8"/>
              </a:solidFill>
              <a:latin typeface="微软雅黑" panose="020B0503020204020204" charset="-122"/>
              <a:ea typeface="微软雅黑" panose="020B0503020204020204" charset="-122"/>
            </a:endParaRPr>
          </a:p>
        </p:txBody>
      </p:sp>
      <p:sp>
        <p:nvSpPr>
          <p:cNvPr id="33" name="文本框 32"/>
          <p:cNvSpPr txBox="1"/>
          <p:nvPr/>
        </p:nvSpPr>
        <p:spPr>
          <a:xfrm>
            <a:off x="1819275" y="4658360"/>
            <a:ext cx="2958465" cy="1198880"/>
          </a:xfrm>
          <a:prstGeom prst="rect">
            <a:avLst/>
          </a:prstGeom>
          <a:noFill/>
        </p:spPr>
        <p:txBody>
          <a:bodyPr wrap="square" rtlCol="0">
            <a:spAutoFit/>
          </a:bodyPr>
          <a:p>
            <a:pPr algn="l"/>
            <a:r>
              <a:rPr lang="zh-CN" altLang="en-US"/>
              <a:t>消费者（consumer）</a:t>
            </a:r>
            <a:endParaRPr lang="zh-CN" altLang="en-US"/>
          </a:p>
          <a:p>
            <a:pPr algn="l"/>
            <a:r>
              <a:rPr lang="zh-CN" altLang="en-US"/>
              <a:t>成本（cost）</a:t>
            </a:r>
            <a:endParaRPr lang="zh-CN" altLang="en-US"/>
          </a:p>
          <a:p>
            <a:pPr algn="l"/>
            <a:r>
              <a:rPr lang="zh-CN" altLang="en-US"/>
              <a:t>便利（convenience）</a:t>
            </a:r>
            <a:endParaRPr lang="zh-CN" altLang="en-US"/>
          </a:p>
          <a:p>
            <a:pPr algn="l"/>
            <a:r>
              <a:rPr lang="zh-CN" altLang="en-US"/>
              <a:t>沟通（communication）</a:t>
            </a:r>
            <a:endParaRPr lang="zh-CN" altLang="en-US"/>
          </a:p>
        </p:txBody>
      </p:sp>
      <p:sp>
        <p:nvSpPr>
          <p:cNvPr id="35" name="TextBox 20"/>
          <p:cNvSpPr txBox="1"/>
          <p:nvPr/>
        </p:nvSpPr>
        <p:spPr>
          <a:xfrm>
            <a:off x="5779135" y="1730693"/>
            <a:ext cx="441325" cy="911225"/>
          </a:xfrm>
          <a:prstGeom prst="rect">
            <a:avLst/>
          </a:prstGeom>
          <a:noFill/>
        </p:spPr>
        <p:txBody>
          <a:bodyPr wrap="none" rtlCol="0">
            <a:spAutoFit/>
          </a:bodyPr>
          <a:p>
            <a:pPr marL="0" marR="0" lvl="0" indent="0" algn="l" defTabSz="1217295" rtl="0" eaLnBrk="1" fontAlgn="auto" latinLnBrk="0" hangingPunct="1">
              <a:lnSpc>
                <a:spcPct val="100000"/>
              </a:lnSpc>
              <a:spcBef>
                <a:spcPts val="0"/>
              </a:spcBef>
              <a:spcAft>
                <a:spcPts val="0"/>
              </a:spcAft>
              <a:buClrTx/>
              <a:buSzTx/>
              <a:buFontTx/>
              <a:buNone/>
              <a:defRPr/>
            </a:pPr>
            <a:r>
              <a:rPr kumimoji="0" lang="en-US" sz="5325" b="0" i="0" u="none" strike="noStrike" kern="1200" cap="none" spc="0" normalizeH="0" baseline="0" noProof="0" dirty="0">
                <a:ln>
                  <a:noFill/>
                </a:ln>
                <a:solidFill>
                  <a:srgbClr val="445469"/>
                </a:solidFill>
                <a:effectLst/>
                <a:uLnTx/>
                <a:uFillTx/>
                <a:latin typeface="Roboto" pitchFamily="2" charset="0"/>
                <a:ea typeface="Roboto" pitchFamily="2" charset="0"/>
                <a:cs typeface="+mn-cs"/>
              </a:rPr>
              <a:t>”</a:t>
            </a:r>
            <a:endParaRPr kumimoji="0" lang="en-US" sz="3190" b="0" i="0" u="none" strike="noStrike" kern="1200" cap="none" spc="0" normalizeH="0" baseline="0" noProof="0" dirty="0">
              <a:ln>
                <a:noFill/>
              </a:ln>
              <a:solidFill>
                <a:srgbClr val="445469"/>
              </a:solidFill>
              <a:effectLst/>
              <a:uLnTx/>
              <a:uFillTx/>
              <a:latin typeface="Roboto"/>
              <a:ea typeface="+mn-ea"/>
              <a:cs typeface="+mn-cs"/>
            </a:endParaRPr>
          </a:p>
        </p:txBody>
      </p:sp>
      <p:sp>
        <p:nvSpPr>
          <p:cNvPr id="36" name="Rectangle 9"/>
          <p:cNvSpPr/>
          <p:nvPr/>
        </p:nvSpPr>
        <p:spPr>
          <a:xfrm>
            <a:off x="5544820" y="2006918"/>
            <a:ext cx="101600" cy="839788"/>
          </a:xfrm>
          <a:prstGeom prst="rect">
            <a:avLst/>
          </a:prstGeom>
          <a:solidFill>
            <a:srgbClr val="87DAF8"/>
          </a:solidFill>
          <a:ln w="25400" cap="flat" cmpd="sng" algn="ctr">
            <a:noFill/>
            <a:prstDash val="solid"/>
          </a:ln>
          <a:effectLst/>
        </p:spPr>
        <p:txBody>
          <a:bodyPr rtlCol="0" anchor="ctr"/>
          <a:p>
            <a:pPr marL="0" marR="0" lvl="0" indent="0" algn="ctr"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smtClean="0">
              <a:ln>
                <a:noFill/>
              </a:ln>
              <a:solidFill>
                <a:prstClr val="white"/>
              </a:solidFill>
              <a:effectLst/>
              <a:uLnTx/>
              <a:uFillTx/>
              <a:latin typeface="Roboto"/>
              <a:ea typeface="+mn-ea"/>
              <a:cs typeface="+mn-cs"/>
            </a:endParaRPr>
          </a:p>
        </p:txBody>
      </p:sp>
      <p:sp>
        <p:nvSpPr>
          <p:cNvPr id="37" name="文本框 36"/>
          <p:cNvSpPr txBox="1"/>
          <p:nvPr/>
        </p:nvSpPr>
        <p:spPr>
          <a:xfrm>
            <a:off x="5878830" y="2409190"/>
            <a:ext cx="4527550" cy="368300"/>
          </a:xfrm>
          <a:prstGeom prst="rect">
            <a:avLst/>
          </a:prstGeom>
          <a:noFill/>
        </p:spPr>
        <p:txBody>
          <a:bodyPr wrap="square" rtlCol="0">
            <a:spAutoFit/>
          </a:bodyPr>
          <a:p>
            <a:r>
              <a:rPr lang="zh-CN" altLang="en-US"/>
              <a:t>以消费者为导向，让粉丝成为忠实的顾客</a:t>
            </a:r>
            <a:endParaRPr lang="zh-CN" altLang="en-US"/>
          </a:p>
        </p:txBody>
      </p:sp>
      <p:sp>
        <p:nvSpPr>
          <p:cNvPr id="38" name="TextBox 20"/>
          <p:cNvSpPr txBox="1"/>
          <p:nvPr/>
        </p:nvSpPr>
        <p:spPr>
          <a:xfrm>
            <a:off x="5779135" y="3047683"/>
            <a:ext cx="441325" cy="911225"/>
          </a:xfrm>
          <a:prstGeom prst="rect">
            <a:avLst/>
          </a:prstGeom>
          <a:noFill/>
        </p:spPr>
        <p:txBody>
          <a:bodyPr wrap="none" rtlCol="0">
            <a:spAutoFit/>
          </a:bodyPr>
          <a:p>
            <a:pPr marL="0" marR="0" lvl="0" indent="0" algn="l" defTabSz="1217295" rtl="0" eaLnBrk="1" fontAlgn="auto" latinLnBrk="0" hangingPunct="1">
              <a:lnSpc>
                <a:spcPct val="100000"/>
              </a:lnSpc>
              <a:spcBef>
                <a:spcPts val="0"/>
              </a:spcBef>
              <a:spcAft>
                <a:spcPts val="0"/>
              </a:spcAft>
              <a:buClrTx/>
              <a:buSzTx/>
              <a:buFontTx/>
              <a:buNone/>
              <a:defRPr/>
            </a:pPr>
            <a:r>
              <a:rPr kumimoji="0" lang="en-US" sz="5325" b="0" i="0" u="none" strike="noStrike" kern="1200" cap="none" spc="0" normalizeH="0" baseline="0" noProof="0" dirty="0">
                <a:ln>
                  <a:noFill/>
                </a:ln>
                <a:solidFill>
                  <a:srgbClr val="445469"/>
                </a:solidFill>
                <a:effectLst/>
                <a:uLnTx/>
                <a:uFillTx/>
                <a:latin typeface="Roboto" pitchFamily="2" charset="0"/>
                <a:ea typeface="Roboto" pitchFamily="2" charset="0"/>
                <a:cs typeface="+mn-cs"/>
              </a:rPr>
              <a:t>”</a:t>
            </a:r>
            <a:endParaRPr kumimoji="0" lang="en-US" sz="3190" b="0" i="0" u="none" strike="noStrike" kern="1200" cap="none" spc="0" normalizeH="0" baseline="0" noProof="0" dirty="0">
              <a:ln>
                <a:noFill/>
              </a:ln>
              <a:solidFill>
                <a:srgbClr val="445469"/>
              </a:solidFill>
              <a:effectLst/>
              <a:uLnTx/>
              <a:uFillTx/>
              <a:latin typeface="Roboto"/>
              <a:ea typeface="+mn-ea"/>
              <a:cs typeface="+mn-cs"/>
            </a:endParaRPr>
          </a:p>
        </p:txBody>
      </p:sp>
      <p:sp>
        <p:nvSpPr>
          <p:cNvPr id="39" name="Rectangle 9"/>
          <p:cNvSpPr/>
          <p:nvPr/>
        </p:nvSpPr>
        <p:spPr>
          <a:xfrm>
            <a:off x="5544820" y="3323908"/>
            <a:ext cx="101600" cy="839788"/>
          </a:xfrm>
          <a:prstGeom prst="rect">
            <a:avLst/>
          </a:prstGeom>
          <a:solidFill>
            <a:srgbClr val="38A39A"/>
          </a:solidFill>
          <a:ln w="25400" cap="flat" cmpd="sng" algn="ctr">
            <a:noFill/>
            <a:prstDash val="solid"/>
          </a:ln>
          <a:effectLst/>
        </p:spPr>
        <p:txBody>
          <a:bodyPr rtlCol="0" anchor="ctr"/>
          <a:p>
            <a:pPr marL="0" marR="0" lvl="0" indent="0" algn="ctr"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smtClean="0">
              <a:ln>
                <a:noFill/>
              </a:ln>
              <a:solidFill>
                <a:prstClr val="white"/>
              </a:solidFill>
              <a:effectLst/>
              <a:uLnTx/>
              <a:uFillTx/>
              <a:latin typeface="Roboto"/>
              <a:ea typeface="+mn-ea"/>
              <a:cs typeface="+mn-cs"/>
            </a:endParaRPr>
          </a:p>
        </p:txBody>
      </p:sp>
      <p:sp>
        <p:nvSpPr>
          <p:cNvPr id="40" name="文本框 39"/>
          <p:cNvSpPr txBox="1"/>
          <p:nvPr/>
        </p:nvSpPr>
        <p:spPr>
          <a:xfrm>
            <a:off x="5878830" y="3726180"/>
            <a:ext cx="4527550" cy="368300"/>
          </a:xfrm>
          <a:prstGeom prst="rect">
            <a:avLst/>
          </a:prstGeom>
          <a:noFill/>
        </p:spPr>
        <p:txBody>
          <a:bodyPr wrap="square" rtlCol="0">
            <a:spAutoFit/>
          </a:bodyPr>
          <a:p>
            <a:r>
              <a:rPr lang="zh-CN" altLang="en-US"/>
              <a:t>降低产品宣传成本，让消费者真正受益</a:t>
            </a:r>
            <a:endParaRPr lang="zh-CN" altLang="en-US"/>
          </a:p>
        </p:txBody>
      </p:sp>
      <p:sp>
        <p:nvSpPr>
          <p:cNvPr id="41" name="TextBox 20"/>
          <p:cNvSpPr txBox="1"/>
          <p:nvPr/>
        </p:nvSpPr>
        <p:spPr>
          <a:xfrm>
            <a:off x="5779135" y="4398328"/>
            <a:ext cx="441325" cy="911225"/>
          </a:xfrm>
          <a:prstGeom prst="rect">
            <a:avLst/>
          </a:prstGeom>
          <a:noFill/>
        </p:spPr>
        <p:txBody>
          <a:bodyPr wrap="none" rtlCol="0">
            <a:spAutoFit/>
          </a:bodyPr>
          <a:p>
            <a:pPr marL="0" marR="0" lvl="0" indent="0" algn="l" defTabSz="1217295" rtl="0" eaLnBrk="1" fontAlgn="auto" latinLnBrk="0" hangingPunct="1">
              <a:lnSpc>
                <a:spcPct val="100000"/>
              </a:lnSpc>
              <a:spcBef>
                <a:spcPts val="0"/>
              </a:spcBef>
              <a:spcAft>
                <a:spcPts val="0"/>
              </a:spcAft>
              <a:buClrTx/>
              <a:buSzTx/>
              <a:buFontTx/>
              <a:buNone/>
              <a:defRPr/>
            </a:pPr>
            <a:r>
              <a:rPr kumimoji="0" lang="en-US" sz="5325" b="0" i="0" u="none" strike="noStrike" kern="1200" cap="none" spc="0" normalizeH="0" baseline="0" noProof="0" dirty="0">
                <a:ln>
                  <a:noFill/>
                </a:ln>
                <a:solidFill>
                  <a:srgbClr val="445469"/>
                </a:solidFill>
                <a:effectLst/>
                <a:uLnTx/>
                <a:uFillTx/>
                <a:latin typeface="Roboto" pitchFamily="2" charset="0"/>
                <a:ea typeface="Roboto" pitchFamily="2" charset="0"/>
                <a:cs typeface="+mn-cs"/>
              </a:rPr>
              <a:t>”</a:t>
            </a:r>
            <a:endParaRPr kumimoji="0" lang="en-US" sz="3190" b="0" i="0" u="none" strike="noStrike" kern="1200" cap="none" spc="0" normalizeH="0" baseline="0" noProof="0" dirty="0">
              <a:ln>
                <a:noFill/>
              </a:ln>
              <a:solidFill>
                <a:srgbClr val="445469"/>
              </a:solidFill>
              <a:effectLst/>
              <a:uLnTx/>
              <a:uFillTx/>
              <a:latin typeface="Roboto"/>
              <a:ea typeface="+mn-ea"/>
              <a:cs typeface="+mn-cs"/>
            </a:endParaRPr>
          </a:p>
        </p:txBody>
      </p:sp>
      <p:sp>
        <p:nvSpPr>
          <p:cNvPr id="42" name="Rectangle 9"/>
          <p:cNvSpPr/>
          <p:nvPr/>
        </p:nvSpPr>
        <p:spPr>
          <a:xfrm>
            <a:off x="5544820" y="4674553"/>
            <a:ext cx="101600" cy="839788"/>
          </a:xfrm>
          <a:prstGeom prst="rect">
            <a:avLst/>
          </a:prstGeom>
          <a:solidFill>
            <a:srgbClr val="27757A"/>
          </a:solidFill>
          <a:ln w="25400" cap="flat" cmpd="sng" algn="ctr">
            <a:noFill/>
            <a:prstDash val="solid"/>
          </a:ln>
          <a:effectLst/>
        </p:spPr>
        <p:txBody>
          <a:bodyPr rtlCol="0" anchor="ctr"/>
          <a:p>
            <a:pPr marL="0" marR="0" lvl="0" indent="0" algn="ctr" defTabSz="1217295" rtl="0" eaLnBrk="1" fontAlgn="auto" latinLnBrk="0" hangingPunct="1">
              <a:lnSpc>
                <a:spcPct val="100000"/>
              </a:lnSpc>
              <a:spcBef>
                <a:spcPts val="0"/>
              </a:spcBef>
              <a:spcAft>
                <a:spcPts val="0"/>
              </a:spcAft>
              <a:buClrTx/>
              <a:buSzTx/>
              <a:buFontTx/>
              <a:buNone/>
              <a:defRPr/>
            </a:pPr>
            <a:endParaRPr kumimoji="0" lang="en-US" sz="3190" b="0" i="0" u="none" strike="noStrike" kern="0" cap="none" spc="0" normalizeH="0" baseline="0" noProof="0" smtClean="0">
              <a:ln>
                <a:noFill/>
              </a:ln>
              <a:solidFill>
                <a:prstClr val="white"/>
              </a:solidFill>
              <a:effectLst/>
              <a:uLnTx/>
              <a:uFillTx/>
              <a:latin typeface="Roboto"/>
              <a:ea typeface="+mn-ea"/>
              <a:cs typeface="+mn-cs"/>
            </a:endParaRPr>
          </a:p>
        </p:txBody>
      </p:sp>
      <p:sp>
        <p:nvSpPr>
          <p:cNvPr id="43" name="文本框 42"/>
          <p:cNvSpPr txBox="1"/>
          <p:nvPr/>
        </p:nvSpPr>
        <p:spPr>
          <a:xfrm>
            <a:off x="5878830" y="5076825"/>
            <a:ext cx="5527040" cy="368300"/>
          </a:xfrm>
          <a:prstGeom prst="rect">
            <a:avLst/>
          </a:prstGeom>
          <a:noFill/>
        </p:spPr>
        <p:txBody>
          <a:bodyPr wrap="square" rtlCol="0">
            <a:spAutoFit/>
          </a:bodyPr>
          <a:p>
            <a:r>
              <a:rPr lang="zh-CN" altLang="en-US"/>
              <a:t>建立微博话题，与消费者互动，拉近与消费者的距离</a:t>
            </a:r>
            <a:endParaRPr lang="zh-CN" altLang="en-US"/>
          </a:p>
        </p:txBody>
      </p:sp>
    </p:spTree>
    <p:custDataLst>
      <p:tags r:id="rId3"/>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1049"/>
                            </p:stCondLst>
                            <p:childTnLst>
                              <p:par>
                                <p:cTn id="13" presetID="49" presetClass="entr" presetSubtype="0" decel="100000" fill="hold" grpId="0" nodeType="afterEffect">
                                  <p:stCondLst>
                                    <p:cond delay="0"/>
                                  </p:stCondLst>
                                  <p:childTnLst>
                                    <p:set>
                                      <p:cBhvr>
                                        <p:cTn id="14" dur="1" fill="hold">
                                          <p:stCondLst>
                                            <p:cond delay="0"/>
                                          </p:stCondLst>
                                        </p:cTn>
                                        <p:tgtEl>
                                          <p:spTgt spid="38935"/>
                                        </p:tgtEl>
                                        <p:attrNameLst>
                                          <p:attrName>style.visibility</p:attrName>
                                        </p:attrNameLst>
                                      </p:cBhvr>
                                      <p:to>
                                        <p:strVal val="visible"/>
                                      </p:to>
                                    </p:set>
                                    <p:anim calcmode="lin" valueType="num">
                                      <p:cBhvr>
                                        <p:cTn id="15" dur="500" fill="hold"/>
                                        <p:tgtEl>
                                          <p:spTgt spid="38935"/>
                                        </p:tgtEl>
                                        <p:attrNameLst>
                                          <p:attrName>ppt_w</p:attrName>
                                        </p:attrNameLst>
                                      </p:cBhvr>
                                      <p:tavLst>
                                        <p:tav tm="0">
                                          <p:val>
                                            <p:fltVal val="0.000000"/>
                                          </p:val>
                                        </p:tav>
                                        <p:tav tm="100000">
                                          <p:val>
                                            <p:strVal val="#ppt_w"/>
                                          </p:val>
                                        </p:tav>
                                      </p:tavLst>
                                    </p:anim>
                                    <p:anim calcmode="lin" valueType="num">
                                      <p:cBhvr>
                                        <p:cTn id="16" dur="500" fill="hold"/>
                                        <p:tgtEl>
                                          <p:spTgt spid="38935"/>
                                        </p:tgtEl>
                                        <p:attrNameLst>
                                          <p:attrName>ppt_h</p:attrName>
                                        </p:attrNameLst>
                                      </p:cBhvr>
                                      <p:tavLst>
                                        <p:tav tm="0">
                                          <p:val>
                                            <p:fltVal val="0.000000"/>
                                          </p:val>
                                        </p:tav>
                                        <p:tav tm="100000">
                                          <p:val>
                                            <p:strVal val="#ppt_h"/>
                                          </p:val>
                                        </p:tav>
                                      </p:tavLst>
                                    </p:anim>
                                    <p:anim calcmode="lin" valueType="num">
                                      <p:cBhvr>
                                        <p:cTn id="17" dur="500" fill="hold"/>
                                        <p:tgtEl>
                                          <p:spTgt spid="38935"/>
                                        </p:tgtEl>
                                        <p:attrNameLst>
                                          <p:attrName>style.rotation</p:attrName>
                                        </p:attrNameLst>
                                      </p:cBhvr>
                                      <p:tavLst>
                                        <p:tav tm="0">
                                          <p:val>
                                            <p:fltVal val="360.000000"/>
                                          </p:val>
                                        </p:tav>
                                        <p:tav tm="100000">
                                          <p:val>
                                            <p:fltVal val="0.000000"/>
                                          </p:val>
                                        </p:tav>
                                      </p:tavLst>
                                    </p:anim>
                                    <p:animEffect transition="in" filter="fade">
                                      <p:cBhvr>
                                        <p:cTn id="18" dur="500"/>
                                        <p:tgtEl>
                                          <p:spTgt spid="38935"/>
                                        </p:tgtEl>
                                      </p:cBhvr>
                                    </p:animEffect>
                                  </p:childTnLst>
                                </p:cTn>
                              </p:par>
                              <p:par>
                                <p:cTn id="19" presetID="49" presetClass="entr" presetSubtype="0" decel="100000" fill="hold" grpId="0" nodeType="withEffect">
                                  <p:stCondLst>
                                    <p:cond delay="0"/>
                                  </p:stCondLst>
                                  <p:childTnLst>
                                    <p:set>
                                      <p:cBhvr>
                                        <p:cTn id="20" dur="1" fill="hold">
                                          <p:stCondLst>
                                            <p:cond delay="0"/>
                                          </p:stCondLst>
                                        </p:cTn>
                                        <p:tgtEl>
                                          <p:spTgt spid="38930"/>
                                        </p:tgtEl>
                                        <p:attrNameLst>
                                          <p:attrName>style.visibility</p:attrName>
                                        </p:attrNameLst>
                                      </p:cBhvr>
                                      <p:to>
                                        <p:strVal val="visible"/>
                                      </p:to>
                                    </p:set>
                                    <p:anim calcmode="lin" valueType="num">
                                      <p:cBhvr>
                                        <p:cTn id="21" dur="500" fill="hold"/>
                                        <p:tgtEl>
                                          <p:spTgt spid="38930"/>
                                        </p:tgtEl>
                                        <p:attrNameLst>
                                          <p:attrName>ppt_w</p:attrName>
                                        </p:attrNameLst>
                                      </p:cBhvr>
                                      <p:tavLst>
                                        <p:tav tm="0">
                                          <p:val>
                                            <p:fltVal val="0.000000"/>
                                          </p:val>
                                        </p:tav>
                                        <p:tav tm="100000">
                                          <p:val>
                                            <p:strVal val="#ppt_w"/>
                                          </p:val>
                                        </p:tav>
                                      </p:tavLst>
                                    </p:anim>
                                    <p:anim calcmode="lin" valueType="num">
                                      <p:cBhvr>
                                        <p:cTn id="22" dur="500" fill="hold"/>
                                        <p:tgtEl>
                                          <p:spTgt spid="38930"/>
                                        </p:tgtEl>
                                        <p:attrNameLst>
                                          <p:attrName>ppt_h</p:attrName>
                                        </p:attrNameLst>
                                      </p:cBhvr>
                                      <p:tavLst>
                                        <p:tav tm="0">
                                          <p:val>
                                            <p:fltVal val="0.000000"/>
                                          </p:val>
                                        </p:tav>
                                        <p:tav tm="100000">
                                          <p:val>
                                            <p:strVal val="#ppt_h"/>
                                          </p:val>
                                        </p:tav>
                                      </p:tavLst>
                                    </p:anim>
                                    <p:anim calcmode="lin" valueType="num">
                                      <p:cBhvr>
                                        <p:cTn id="23" dur="500" fill="hold"/>
                                        <p:tgtEl>
                                          <p:spTgt spid="38930"/>
                                        </p:tgtEl>
                                        <p:attrNameLst>
                                          <p:attrName>style.rotation</p:attrName>
                                        </p:attrNameLst>
                                      </p:cBhvr>
                                      <p:tavLst>
                                        <p:tav tm="0">
                                          <p:val>
                                            <p:fltVal val="360.000000"/>
                                          </p:val>
                                        </p:tav>
                                        <p:tav tm="100000">
                                          <p:val>
                                            <p:fltVal val="0.000000"/>
                                          </p:val>
                                        </p:tav>
                                      </p:tavLst>
                                    </p:anim>
                                    <p:animEffect transition="in" filter="fade">
                                      <p:cBhvr>
                                        <p:cTn id="24" dur="500"/>
                                        <p:tgtEl>
                                          <p:spTgt spid="38930"/>
                                        </p:tgtEl>
                                      </p:cBhvr>
                                    </p:animEffect>
                                  </p:childTnLst>
                                </p:cTn>
                              </p:par>
                            </p:childTnLst>
                          </p:cTn>
                        </p:par>
                        <p:par>
                          <p:cTn id="25" fill="hold">
                            <p:stCondLst>
                              <p:cond delay="1549"/>
                            </p:stCondLst>
                            <p:childTnLst>
                              <p:par>
                                <p:cTn id="26" presetID="22" presetClass="entr" presetSubtype="1"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up)">
                                      <p:cBhvr>
                                        <p:cTn id="28" dur="500"/>
                                        <p:tgtEl>
                                          <p:spTgt spid="33"/>
                                        </p:tgtEl>
                                      </p:cBhvr>
                                    </p:animEffect>
                                  </p:childTnLst>
                                </p:cTn>
                              </p:par>
                            </p:childTnLst>
                          </p:cTn>
                        </p:par>
                        <p:par>
                          <p:cTn id="29" fill="hold">
                            <p:stCondLst>
                              <p:cond delay="2049"/>
                            </p:stCondLst>
                            <p:childTnLst>
                              <p:par>
                                <p:cTn id="30" presetID="10" presetClass="entr" presetSubtype="0" fill="hold" grpId="0" nodeType="after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childTnLst>
                          </p:cTn>
                        </p:par>
                        <p:par>
                          <p:cTn id="33" fill="hold">
                            <p:stCondLst>
                              <p:cond delay="2549"/>
                            </p:stCondLst>
                            <p:childTnLst>
                              <p:par>
                                <p:cTn id="34" presetID="12" presetClass="entr" presetSubtype="4"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additive="base">
                                        <p:cTn id="36" dur="500"/>
                                        <p:tgtEl>
                                          <p:spTgt spid="35"/>
                                        </p:tgtEl>
                                        <p:attrNameLst>
                                          <p:attrName>ppt_y</p:attrName>
                                        </p:attrNameLst>
                                      </p:cBhvr>
                                      <p:tavLst>
                                        <p:tav tm="0">
                                          <p:val>
                                            <p:strVal val="#ppt_y+#ppt_h*1.125000"/>
                                          </p:val>
                                        </p:tav>
                                        <p:tav tm="100000">
                                          <p:val>
                                            <p:strVal val="#ppt_y"/>
                                          </p:val>
                                        </p:tav>
                                      </p:tavLst>
                                    </p:anim>
                                    <p:animEffect transition="in" filter="wipe(up)">
                                      <p:cBhvr>
                                        <p:cTn id="37" dur="500"/>
                                        <p:tgtEl>
                                          <p:spTgt spid="35"/>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500"/>
                                        <p:tgtEl>
                                          <p:spTgt spid="37"/>
                                        </p:tgtEl>
                                        <p:attrNameLst>
                                          <p:attrName>ppt_y</p:attrName>
                                        </p:attrNameLst>
                                      </p:cBhvr>
                                      <p:tavLst>
                                        <p:tav tm="0">
                                          <p:val>
                                            <p:strVal val="#ppt_y+#ppt_h*1.125000"/>
                                          </p:val>
                                        </p:tav>
                                        <p:tav tm="100000">
                                          <p:val>
                                            <p:strVal val="#ppt_y"/>
                                          </p:val>
                                        </p:tav>
                                      </p:tavLst>
                                    </p:anim>
                                    <p:animEffect transition="in" filter="wipe(up)">
                                      <p:cBhvr>
                                        <p:cTn id="41" dur="500"/>
                                        <p:tgtEl>
                                          <p:spTgt spid="37"/>
                                        </p:tgtEl>
                                      </p:cBhvr>
                                    </p:animEffect>
                                  </p:childTnLst>
                                </p:cTn>
                              </p:par>
                            </p:childTnLst>
                          </p:cTn>
                        </p:par>
                        <p:par>
                          <p:cTn id="42" fill="hold">
                            <p:stCondLst>
                              <p:cond delay="3049"/>
                            </p:stCondLst>
                            <p:childTnLst>
                              <p:par>
                                <p:cTn id="43" presetID="10" presetClass="entr" presetSubtype="0" fill="hold" grpId="0" nodeType="afterEffect">
                                  <p:stCondLst>
                                    <p:cond delay="200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500"/>
                                        <p:tgtEl>
                                          <p:spTgt spid="39"/>
                                        </p:tgtEl>
                                      </p:cBhvr>
                                    </p:animEffect>
                                  </p:childTnLst>
                                </p:cTn>
                              </p:par>
                            </p:childTnLst>
                          </p:cTn>
                        </p:par>
                        <p:par>
                          <p:cTn id="46" fill="hold">
                            <p:stCondLst>
                              <p:cond delay="5549"/>
                            </p:stCondLst>
                            <p:childTnLst>
                              <p:par>
                                <p:cTn id="47" presetID="12" presetClass="entr" presetSubtype="4"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p:tgtEl>
                                          <p:spTgt spid="38"/>
                                        </p:tgtEl>
                                        <p:attrNameLst>
                                          <p:attrName>ppt_y</p:attrName>
                                        </p:attrNameLst>
                                      </p:cBhvr>
                                      <p:tavLst>
                                        <p:tav tm="0">
                                          <p:val>
                                            <p:strVal val="#ppt_y+#ppt_h*1.125000"/>
                                          </p:val>
                                        </p:tav>
                                        <p:tav tm="100000">
                                          <p:val>
                                            <p:strVal val="#ppt_y"/>
                                          </p:val>
                                        </p:tav>
                                      </p:tavLst>
                                    </p:anim>
                                    <p:animEffect transition="in" filter="wipe(up)">
                                      <p:cBhvr>
                                        <p:cTn id="50" dur="500"/>
                                        <p:tgtEl>
                                          <p:spTgt spid="38"/>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anim calcmode="lin" valueType="num">
                                      <p:cBhvr additive="base">
                                        <p:cTn id="53" dur="500"/>
                                        <p:tgtEl>
                                          <p:spTgt spid="40"/>
                                        </p:tgtEl>
                                        <p:attrNameLst>
                                          <p:attrName>ppt_y</p:attrName>
                                        </p:attrNameLst>
                                      </p:cBhvr>
                                      <p:tavLst>
                                        <p:tav tm="0">
                                          <p:val>
                                            <p:strVal val="#ppt_y+#ppt_h*1.125000"/>
                                          </p:val>
                                        </p:tav>
                                        <p:tav tm="100000">
                                          <p:val>
                                            <p:strVal val="#ppt_y"/>
                                          </p:val>
                                        </p:tav>
                                      </p:tavLst>
                                    </p:anim>
                                    <p:animEffect transition="in" filter="wipe(up)">
                                      <p:cBhvr>
                                        <p:cTn id="54" dur="500"/>
                                        <p:tgtEl>
                                          <p:spTgt spid="40"/>
                                        </p:tgtEl>
                                      </p:cBhvr>
                                    </p:animEffect>
                                  </p:childTnLst>
                                </p:cTn>
                              </p:par>
                            </p:childTnLst>
                          </p:cTn>
                        </p:par>
                        <p:par>
                          <p:cTn id="55" fill="hold">
                            <p:stCondLst>
                              <p:cond delay="6049"/>
                            </p:stCondLst>
                            <p:childTnLst>
                              <p:par>
                                <p:cTn id="56" presetID="10" presetClass="entr" presetSubtype="0" fill="hold" grpId="0" nodeType="afterEffect">
                                  <p:stCondLst>
                                    <p:cond delay="2000"/>
                                  </p:stCondLst>
                                  <p:childTnLst>
                                    <p:set>
                                      <p:cBhvr>
                                        <p:cTn id="57" dur="1" fill="hold">
                                          <p:stCondLst>
                                            <p:cond delay="0"/>
                                          </p:stCondLst>
                                        </p:cTn>
                                        <p:tgtEl>
                                          <p:spTgt spid="42"/>
                                        </p:tgtEl>
                                        <p:attrNameLst>
                                          <p:attrName>style.visibility</p:attrName>
                                        </p:attrNameLst>
                                      </p:cBhvr>
                                      <p:to>
                                        <p:strVal val="visible"/>
                                      </p:to>
                                    </p:set>
                                    <p:animEffect transition="in" filter="fade">
                                      <p:cBhvr>
                                        <p:cTn id="58" dur="500"/>
                                        <p:tgtEl>
                                          <p:spTgt spid="42"/>
                                        </p:tgtEl>
                                      </p:cBhvr>
                                    </p:animEffect>
                                  </p:childTnLst>
                                </p:cTn>
                              </p:par>
                            </p:childTnLst>
                          </p:cTn>
                        </p:par>
                        <p:par>
                          <p:cTn id="59" fill="hold">
                            <p:stCondLst>
                              <p:cond delay="8549"/>
                            </p:stCondLst>
                            <p:childTnLst>
                              <p:par>
                                <p:cTn id="60" presetID="12" presetClass="entr" presetSubtype="4"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 calcmode="lin" valueType="num">
                                      <p:cBhvr additive="base">
                                        <p:cTn id="62" dur="500"/>
                                        <p:tgtEl>
                                          <p:spTgt spid="41"/>
                                        </p:tgtEl>
                                        <p:attrNameLst>
                                          <p:attrName>ppt_y</p:attrName>
                                        </p:attrNameLst>
                                      </p:cBhvr>
                                      <p:tavLst>
                                        <p:tav tm="0">
                                          <p:val>
                                            <p:strVal val="#ppt_y+#ppt_h*1.125000"/>
                                          </p:val>
                                        </p:tav>
                                        <p:tav tm="100000">
                                          <p:val>
                                            <p:strVal val="#ppt_y"/>
                                          </p:val>
                                        </p:tav>
                                      </p:tavLst>
                                    </p:anim>
                                    <p:animEffect transition="in" filter="wipe(up)">
                                      <p:cBhvr>
                                        <p:cTn id="63" dur="500"/>
                                        <p:tgtEl>
                                          <p:spTgt spid="41"/>
                                        </p:tgtEl>
                                      </p:cBhvr>
                                    </p:animEffect>
                                  </p:childTnLst>
                                </p:cTn>
                              </p:par>
                              <p:par>
                                <p:cTn id="64" presetID="12" presetClass="entr" presetSubtype="4" fill="hold" grpId="0" nodeType="with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500"/>
                                        <p:tgtEl>
                                          <p:spTgt spid="43"/>
                                        </p:tgtEl>
                                        <p:attrNameLst>
                                          <p:attrName>ppt_y</p:attrName>
                                        </p:attrNameLst>
                                      </p:cBhvr>
                                      <p:tavLst>
                                        <p:tav tm="0">
                                          <p:val>
                                            <p:strVal val="#ppt_y+#ppt_h*1.125000"/>
                                          </p:val>
                                        </p:tav>
                                        <p:tav tm="100000">
                                          <p:val>
                                            <p:strVal val="#ppt_y"/>
                                          </p:val>
                                        </p:tav>
                                      </p:tavLst>
                                    </p:anim>
                                    <p:animEffect transition="in" filter="wipe(up)">
                                      <p:cBhvr>
                                        <p:cTn id="6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8930" grpId="0" bldLvl="0" animBg="1"/>
      <p:bldP spid="38935" grpId="0"/>
      <p:bldP spid="33" grpId="0"/>
      <p:bldP spid="36" grpId="0" animBg="1"/>
      <p:bldP spid="39" grpId="0" animBg="1"/>
      <p:bldP spid="42" grpId="0" animBg="1"/>
      <p:bldP spid="35" grpId="0"/>
      <p:bldP spid="38" grpId="0"/>
      <p:bldP spid="41" grpId="0"/>
      <p:bldP spid="37" grpId="0"/>
      <p:bldP spid="40" grpId="0"/>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20149309313"/>
          <p:cNvPicPr>
            <a:picLocks noChangeAspect="1"/>
          </p:cNvPicPr>
          <p:nvPr/>
        </p:nvPicPr>
        <p:blipFill>
          <a:blip r:embed="rId1"/>
          <a:stretch>
            <a:fillRect/>
          </a:stretch>
        </p:blipFill>
        <p:spPr>
          <a:xfrm>
            <a:off x="9034145" y="635"/>
            <a:ext cx="2990300" cy="900007"/>
          </a:xfrm>
          <a:prstGeom prst="rect">
            <a:avLst/>
          </a:prstGeom>
        </p:spPr>
      </p:pic>
      <p:sp>
        <p:nvSpPr>
          <p:cNvPr id="8" name="文本框 7"/>
          <p:cNvSpPr txBox="1"/>
          <p:nvPr>
            <p:custDataLst>
              <p:tags r:id="rId2"/>
            </p:custDataLst>
          </p:nvPr>
        </p:nvSpPr>
        <p:spPr>
          <a:xfrm>
            <a:off x="995680" y="259715"/>
            <a:ext cx="600583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altLang="en-US" sz="3200" b="1" dirty="0">
                <a:solidFill>
                  <a:schemeClr val="tx1"/>
                </a:solidFill>
                <a:latin typeface="微软雅黑" panose="020B0503020204020204" charset="-122"/>
                <a:ea typeface="微软雅黑" panose="020B0503020204020204" charset="-122"/>
              </a:rPr>
              <a:t>微博营销PRAC法则</a:t>
            </a:r>
            <a:endParaRPr lang="zh-CN" altLang="en-US" sz="3200" b="1" dirty="0">
              <a:solidFill>
                <a:schemeClr val="tx1"/>
              </a:solidFill>
              <a:latin typeface="微软雅黑" panose="020B0503020204020204" charset="-122"/>
              <a:ea typeface="微软雅黑" panose="020B0503020204020204" charset="-122"/>
            </a:endParaRPr>
          </a:p>
        </p:txBody>
      </p:sp>
      <p:sp>
        <p:nvSpPr>
          <p:cNvPr id="21509" name="矩形 4"/>
          <p:cNvSpPr/>
          <p:nvPr/>
        </p:nvSpPr>
        <p:spPr>
          <a:xfrm rot="2700000">
            <a:off x="4364038" y="2294255"/>
            <a:ext cx="2849562" cy="2849563"/>
          </a:xfrm>
          <a:prstGeom prst="rect">
            <a:avLst/>
          </a:prstGeom>
          <a:solidFill>
            <a:schemeClr val="bg1">
              <a:lumMod val="75000"/>
            </a:schemeClr>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1510" name="圆角矩形 5"/>
          <p:cNvSpPr/>
          <p:nvPr/>
        </p:nvSpPr>
        <p:spPr>
          <a:xfrm>
            <a:off x="4198938" y="2187893"/>
            <a:ext cx="1531937" cy="1530350"/>
          </a:xfrm>
          <a:prstGeom prst="roundRect">
            <a:avLst>
              <a:gd name="adj" fmla="val 16667"/>
            </a:avLst>
          </a:prstGeom>
          <a:solidFill>
            <a:srgbClr val="27767B"/>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1511" name="圆角矩形 6"/>
          <p:cNvSpPr/>
          <p:nvPr/>
        </p:nvSpPr>
        <p:spPr>
          <a:xfrm>
            <a:off x="5891213" y="2187893"/>
            <a:ext cx="1531937" cy="1530350"/>
          </a:xfrm>
          <a:prstGeom prst="roundRect">
            <a:avLst>
              <a:gd name="adj" fmla="val 16667"/>
            </a:avLst>
          </a:prstGeom>
          <a:solidFill>
            <a:schemeClr val="tx2"/>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1512" name="圆角矩形 7"/>
          <p:cNvSpPr/>
          <p:nvPr/>
        </p:nvSpPr>
        <p:spPr>
          <a:xfrm>
            <a:off x="4198938" y="3827780"/>
            <a:ext cx="1531937" cy="1531938"/>
          </a:xfrm>
          <a:prstGeom prst="roundRect">
            <a:avLst>
              <a:gd name="adj" fmla="val 16667"/>
            </a:avLst>
          </a:prstGeom>
          <a:solidFill>
            <a:schemeClr val="bg2"/>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1513" name="圆角矩形 8"/>
          <p:cNvSpPr/>
          <p:nvPr/>
        </p:nvSpPr>
        <p:spPr>
          <a:xfrm>
            <a:off x="5891213" y="3827780"/>
            <a:ext cx="1531937" cy="1531938"/>
          </a:xfrm>
          <a:prstGeom prst="roundRect">
            <a:avLst>
              <a:gd name="adj" fmla="val 16667"/>
            </a:avLst>
          </a:prstGeom>
          <a:solidFill>
            <a:srgbClr val="E4AD66"/>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21514" name="TextBox 9"/>
          <p:cNvSpPr txBox="1"/>
          <p:nvPr/>
        </p:nvSpPr>
        <p:spPr>
          <a:xfrm>
            <a:off x="4307840" y="2569210"/>
            <a:ext cx="1341755" cy="645160"/>
          </a:xfrm>
          <a:prstGeom prst="rect">
            <a:avLst/>
          </a:prstGeom>
          <a:noFill/>
          <a:ln w="9525">
            <a:noFill/>
          </a:ln>
        </p:spPr>
        <p:txBody>
          <a:bodyPr wrap="square">
            <a:spAutoFit/>
          </a:bodyPr>
          <a:p>
            <a:pPr lvl="0" algn="ctr" eaLnBrk="1" hangingPunct="1"/>
            <a:r>
              <a:rPr lang="zh-CN" altLang="en-US" b="1" dirty="0">
                <a:solidFill>
                  <a:schemeClr val="bg1"/>
                </a:solidFill>
                <a:latin typeface="微软雅黑" panose="020B0503020204020204" charset="-122"/>
                <a:ea typeface="微软雅黑" panose="020B0503020204020204" charset="-122"/>
              </a:rPr>
              <a:t>Platform（平台管理）</a:t>
            </a:r>
            <a:endParaRPr lang="zh-CN" altLang="en-US" b="1" dirty="0">
              <a:solidFill>
                <a:schemeClr val="bg1"/>
              </a:solidFill>
              <a:latin typeface="微软雅黑" panose="020B0503020204020204" charset="-122"/>
              <a:ea typeface="微软雅黑" panose="020B0503020204020204" charset="-122"/>
            </a:endParaRPr>
          </a:p>
        </p:txBody>
      </p:sp>
      <p:sp>
        <p:nvSpPr>
          <p:cNvPr id="21515" name="TextBox 10"/>
          <p:cNvSpPr txBox="1"/>
          <p:nvPr/>
        </p:nvSpPr>
        <p:spPr>
          <a:xfrm>
            <a:off x="5838190" y="2569210"/>
            <a:ext cx="1638935" cy="645160"/>
          </a:xfrm>
          <a:prstGeom prst="rect">
            <a:avLst/>
          </a:prstGeom>
          <a:noFill/>
          <a:ln w="9525">
            <a:noFill/>
          </a:ln>
        </p:spPr>
        <p:txBody>
          <a:bodyPr wrap="square">
            <a:spAutoFit/>
          </a:bodyPr>
          <a:p>
            <a:pPr lvl="0" algn="ctr" eaLnBrk="1" hangingPunct="1"/>
            <a:r>
              <a:rPr lang="zh-CN" altLang="en-US" b="1" dirty="0">
                <a:solidFill>
                  <a:schemeClr val="bg1"/>
                </a:solidFill>
                <a:latin typeface="微软雅黑" panose="020B0503020204020204" charset="-122"/>
                <a:ea typeface="微软雅黑" panose="020B0503020204020204" charset="-122"/>
              </a:rPr>
              <a:t>Relationship（关系管理）</a:t>
            </a:r>
            <a:endParaRPr lang="zh-CN" altLang="en-US" b="1" dirty="0">
              <a:solidFill>
                <a:schemeClr val="bg1"/>
              </a:solidFill>
              <a:latin typeface="微软雅黑" panose="020B0503020204020204" charset="-122"/>
              <a:ea typeface="微软雅黑" panose="020B0503020204020204" charset="-122"/>
            </a:endParaRPr>
          </a:p>
        </p:txBody>
      </p:sp>
      <p:sp>
        <p:nvSpPr>
          <p:cNvPr id="21516" name="TextBox 11"/>
          <p:cNvSpPr txBox="1"/>
          <p:nvPr/>
        </p:nvSpPr>
        <p:spPr>
          <a:xfrm>
            <a:off x="4308475" y="4223385"/>
            <a:ext cx="1341120" cy="645160"/>
          </a:xfrm>
          <a:prstGeom prst="rect">
            <a:avLst/>
          </a:prstGeom>
          <a:noFill/>
          <a:ln w="9525">
            <a:noFill/>
          </a:ln>
        </p:spPr>
        <p:txBody>
          <a:bodyPr wrap="square">
            <a:spAutoFit/>
          </a:bodyPr>
          <a:p>
            <a:pPr lvl="0" algn="ctr" eaLnBrk="1" hangingPunct="1"/>
            <a:r>
              <a:rPr lang="zh-CN" altLang="en-US" b="1" dirty="0">
                <a:solidFill>
                  <a:schemeClr val="bg1"/>
                </a:solidFill>
                <a:latin typeface="微软雅黑" panose="020B0503020204020204" charset="-122"/>
                <a:ea typeface="微软雅黑" panose="020B0503020204020204" charset="-122"/>
              </a:rPr>
              <a:t>Action（行为管理）</a:t>
            </a:r>
            <a:endParaRPr lang="zh-CN" altLang="en-US" b="1" dirty="0">
              <a:solidFill>
                <a:schemeClr val="bg1"/>
              </a:solidFill>
              <a:latin typeface="微软雅黑" panose="020B0503020204020204" charset="-122"/>
              <a:ea typeface="微软雅黑" panose="020B0503020204020204" charset="-122"/>
            </a:endParaRPr>
          </a:p>
        </p:txBody>
      </p:sp>
      <p:sp>
        <p:nvSpPr>
          <p:cNvPr id="21517" name="TextBox 12"/>
          <p:cNvSpPr txBox="1"/>
          <p:nvPr/>
        </p:nvSpPr>
        <p:spPr>
          <a:xfrm>
            <a:off x="5945505" y="4223385"/>
            <a:ext cx="1424940" cy="645160"/>
          </a:xfrm>
          <a:prstGeom prst="rect">
            <a:avLst/>
          </a:prstGeom>
          <a:noFill/>
          <a:ln w="9525">
            <a:noFill/>
          </a:ln>
        </p:spPr>
        <p:txBody>
          <a:bodyPr wrap="square">
            <a:spAutoFit/>
          </a:bodyPr>
          <a:p>
            <a:pPr lvl="0" algn="ctr" eaLnBrk="1" hangingPunct="1"/>
            <a:r>
              <a:rPr lang="zh-CN" altLang="en-US" b="1" dirty="0">
                <a:solidFill>
                  <a:schemeClr val="bg1"/>
                </a:solidFill>
                <a:latin typeface="微软雅黑" panose="020B0503020204020204" charset="-122"/>
                <a:ea typeface="微软雅黑" panose="020B0503020204020204" charset="-122"/>
              </a:rPr>
              <a:t>Crisis</a:t>
            </a:r>
            <a:endParaRPr lang="zh-CN" altLang="en-US" b="1" dirty="0">
              <a:solidFill>
                <a:schemeClr val="bg1"/>
              </a:solidFill>
              <a:latin typeface="微软雅黑" panose="020B0503020204020204" charset="-122"/>
              <a:ea typeface="微软雅黑" panose="020B0503020204020204" charset="-122"/>
            </a:endParaRPr>
          </a:p>
          <a:p>
            <a:pPr lvl="0" algn="ctr" eaLnBrk="1" hangingPunct="1"/>
            <a:r>
              <a:rPr lang="zh-CN" altLang="en-US" b="1" dirty="0">
                <a:solidFill>
                  <a:schemeClr val="bg1"/>
                </a:solidFill>
                <a:latin typeface="微软雅黑" panose="020B0503020204020204" charset="-122"/>
                <a:ea typeface="微软雅黑" panose="020B0503020204020204" charset="-122"/>
              </a:rPr>
              <a:t>（风险管理）</a:t>
            </a:r>
            <a:endParaRPr lang="zh-CN" altLang="en-US" b="1" dirty="0">
              <a:solidFill>
                <a:schemeClr val="bg1"/>
              </a:solidFill>
              <a:latin typeface="微软雅黑" panose="020B0503020204020204" charset="-122"/>
              <a:ea typeface="微软雅黑" panose="020B0503020204020204" charset="-122"/>
            </a:endParaRPr>
          </a:p>
        </p:txBody>
      </p:sp>
      <p:sp>
        <p:nvSpPr>
          <p:cNvPr id="21518" name="TextBox 13"/>
          <p:cNvSpPr txBox="1"/>
          <p:nvPr/>
        </p:nvSpPr>
        <p:spPr>
          <a:xfrm>
            <a:off x="7892415" y="2138045"/>
            <a:ext cx="2230755" cy="1222375"/>
          </a:xfrm>
          <a:prstGeom prst="rect">
            <a:avLst/>
          </a:prstGeom>
          <a:noFill/>
          <a:ln w="9525">
            <a:noFill/>
          </a:ln>
        </p:spPr>
        <p:txBody>
          <a:bodyPr wrap="square">
            <a:spAutoFit/>
          </a:bodyPr>
          <a:p>
            <a:pPr lvl="0" eaLnBrk="1" hangingPunct="1">
              <a:lnSpc>
                <a:spcPct val="115000"/>
              </a:lnSpc>
              <a:spcBef>
                <a:spcPts val="0"/>
              </a:spcBef>
              <a:spcAft>
                <a:spcPts val="0"/>
              </a:spcAft>
            </a:pPr>
            <a:r>
              <a:rPr lang="zh-CN" altLang="en-US" sz="1600" dirty="0">
                <a:solidFill>
                  <a:schemeClr val="tx1"/>
                </a:solidFill>
                <a:latin typeface="微软雅黑" panose="020B0503020204020204" charset="-122"/>
                <a:ea typeface="微软雅黑" panose="020B0503020204020204" charset="-122"/>
              </a:rPr>
              <a:t>建立好企业微博与媒体微博、与意见领袖微博及粉丝团的紧密且直接的互动关系</a:t>
            </a:r>
            <a:endParaRPr lang="zh-CN" altLang="en-US" sz="1600" dirty="0">
              <a:solidFill>
                <a:schemeClr val="tx1"/>
              </a:solidFill>
              <a:latin typeface="微软雅黑" panose="020B0503020204020204" charset="-122"/>
              <a:ea typeface="微软雅黑" panose="020B0503020204020204" charset="-122"/>
            </a:endParaRPr>
          </a:p>
        </p:txBody>
      </p:sp>
      <p:sp>
        <p:nvSpPr>
          <p:cNvPr id="21519" name="TextBox 14"/>
          <p:cNvSpPr txBox="1"/>
          <p:nvPr/>
        </p:nvSpPr>
        <p:spPr>
          <a:xfrm>
            <a:off x="7892415" y="4478655"/>
            <a:ext cx="2986405" cy="939165"/>
          </a:xfrm>
          <a:prstGeom prst="rect">
            <a:avLst/>
          </a:prstGeom>
          <a:noFill/>
          <a:ln w="9525">
            <a:noFill/>
          </a:ln>
        </p:spPr>
        <p:txBody>
          <a:bodyPr wrap="square">
            <a:spAutoFit/>
          </a:bodyPr>
          <a:p>
            <a:pPr lvl="0" eaLnBrk="1" hangingPunct="1">
              <a:lnSpc>
                <a:spcPct val="115000"/>
              </a:lnSpc>
              <a:spcBef>
                <a:spcPts val="0"/>
              </a:spcBef>
              <a:spcAft>
                <a:spcPts val="0"/>
              </a:spcAft>
            </a:pPr>
            <a:r>
              <a:rPr lang="zh-CN" altLang="en-US" sz="1600" dirty="0">
                <a:latin typeface="微软雅黑" panose="020B0503020204020204" charset="-122"/>
                <a:ea typeface="微软雅黑" panose="020B0503020204020204" charset="-122"/>
              </a:rPr>
              <a:t>建立企业在线客服中心，对负面情绪进行积极良性的引导，有助于危机的化解</a:t>
            </a:r>
            <a:endParaRPr lang="zh-CN" altLang="en-US" sz="1600" dirty="0">
              <a:latin typeface="微软雅黑" panose="020B0503020204020204" charset="-122"/>
              <a:ea typeface="微软雅黑" panose="020B0503020204020204" charset="-122"/>
            </a:endParaRPr>
          </a:p>
        </p:txBody>
      </p:sp>
      <p:sp>
        <p:nvSpPr>
          <p:cNvPr id="21520" name="TextBox 15"/>
          <p:cNvSpPr txBox="1"/>
          <p:nvPr/>
        </p:nvSpPr>
        <p:spPr>
          <a:xfrm>
            <a:off x="1198245" y="1991995"/>
            <a:ext cx="2575560" cy="1222375"/>
          </a:xfrm>
          <a:prstGeom prst="rect">
            <a:avLst/>
          </a:prstGeom>
          <a:noFill/>
          <a:ln w="9525">
            <a:noFill/>
          </a:ln>
        </p:spPr>
        <p:txBody>
          <a:bodyPr wrap="square">
            <a:spAutoFit/>
          </a:bodyPr>
          <a:p>
            <a:pPr lvl="0" algn="ctr" eaLnBrk="1" hangingPunct="1">
              <a:lnSpc>
                <a:spcPct val="115000"/>
              </a:lnSpc>
              <a:spcBef>
                <a:spcPts val="0"/>
              </a:spcBef>
              <a:spcAft>
                <a:spcPts val="0"/>
              </a:spcAft>
            </a:pPr>
            <a:r>
              <a:rPr lang="zh-CN" altLang="en-US" sz="1600" dirty="0">
                <a:solidFill>
                  <a:schemeClr val="tx1"/>
                </a:solidFill>
                <a:latin typeface="微软雅黑" panose="020B0503020204020204" charset="-122"/>
                <a:ea typeface="微软雅黑" panose="020B0503020204020204" charset="-122"/>
              </a:rPr>
              <a:t>针对多样化的用户需求，采用多身份、多域名的微博以分担不同的功能</a:t>
            </a:r>
            <a:endParaRPr lang="zh-CN" altLang="en-US" sz="1600" dirty="0">
              <a:solidFill>
                <a:schemeClr val="tx1"/>
              </a:solidFill>
              <a:latin typeface="微软雅黑" panose="020B0503020204020204" charset="-122"/>
              <a:ea typeface="微软雅黑" panose="020B0503020204020204" charset="-122"/>
            </a:endParaRPr>
          </a:p>
          <a:p>
            <a:pPr lvl="0" algn="ctr" eaLnBrk="1" hangingPunct="1">
              <a:lnSpc>
                <a:spcPct val="115000"/>
              </a:lnSpc>
              <a:spcBef>
                <a:spcPts val="0"/>
              </a:spcBef>
              <a:spcAft>
                <a:spcPts val="0"/>
              </a:spcAft>
            </a:pPr>
            <a:r>
              <a:rPr lang="zh-CN" altLang="en-US" sz="1600" dirty="0">
                <a:solidFill>
                  <a:schemeClr val="tx1"/>
                </a:solidFill>
                <a:latin typeface="微软雅黑" panose="020B0503020204020204" charset="-122"/>
                <a:ea typeface="微软雅黑" panose="020B0503020204020204" charset="-122"/>
              </a:rPr>
              <a:t>“2+N微博矩阵模式”</a:t>
            </a:r>
            <a:endParaRPr lang="zh-CN" altLang="en-US" sz="1600" dirty="0">
              <a:solidFill>
                <a:schemeClr val="tx1"/>
              </a:solidFill>
              <a:latin typeface="微软雅黑" panose="020B0503020204020204" charset="-122"/>
              <a:ea typeface="微软雅黑" panose="020B0503020204020204" charset="-122"/>
            </a:endParaRPr>
          </a:p>
        </p:txBody>
      </p:sp>
      <p:sp>
        <p:nvSpPr>
          <p:cNvPr id="21521" name="TextBox 16"/>
          <p:cNvSpPr txBox="1"/>
          <p:nvPr/>
        </p:nvSpPr>
        <p:spPr>
          <a:xfrm>
            <a:off x="1197610" y="4478655"/>
            <a:ext cx="2734945" cy="939165"/>
          </a:xfrm>
          <a:prstGeom prst="rect">
            <a:avLst/>
          </a:prstGeom>
          <a:noFill/>
          <a:ln w="9525">
            <a:noFill/>
          </a:ln>
        </p:spPr>
        <p:txBody>
          <a:bodyPr wrap="square">
            <a:spAutoFit/>
          </a:bodyPr>
          <a:p>
            <a:pPr lvl="0" fontAlgn="auto">
              <a:lnSpc>
                <a:spcPct val="115000"/>
              </a:lnSpc>
            </a:pPr>
            <a:r>
              <a:rPr lang="zh-CN" altLang="en-US" sz="1600" dirty="0">
                <a:latin typeface="微软雅黑" panose="020B0503020204020204" charset="-122"/>
                <a:ea typeface="微软雅黑" panose="020B0503020204020204" charset="-122"/>
              </a:rPr>
              <a:t>重视内部的宣传；</a:t>
            </a:r>
            <a:endParaRPr lang="zh-CN" altLang="en-US" sz="1600" dirty="0">
              <a:latin typeface="微软雅黑" panose="020B0503020204020204" charset="-122"/>
              <a:ea typeface="微软雅黑" panose="020B0503020204020204" charset="-122"/>
            </a:endParaRPr>
          </a:p>
          <a:p>
            <a:pPr lvl="0" fontAlgn="auto">
              <a:lnSpc>
                <a:spcPct val="115000"/>
              </a:lnSpc>
            </a:pPr>
            <a:r>
              <a:rPr lang="zh-CN" altLang="en-US" sz="1600" dirty="0">
                <a:latin typeface="微软雅黑" panose="020B0503020204020204" charset="-122"/>
                <a:ea typeface="微软雅黑" panose="020B0503020204020204" charset="-122"/>
              </a:rPr>
              <a:t>选择门户类网站发布广告；</a:t>
            </a:r>
            <a:endParaRPr lang="zh-CN" altLang="en-US" sz="1600" dirty="0">
              <a:latin typeface="微软雅黑" panose="020B0503020204020204" charset="-122"/>
              <a:ea typeface="微软雅黑" panose="020B0503020204020204" charset="-122"/>
            </a:endParaRPr>
          </a:p>
          <a:p>
            <a:pPr lvl="0" fontAlgn="auto">
              <a:lnSpc>
                <a:spcPct val="115000"/>
              </a:lnSpc>
            </a:pPr>
            <a:r>
              <a:rPr lang="zh-CN" altLang="en-US" sz="1600" dirty="0">
                <a:latin typeface="微软雅黑" panose="020B0503020204020204" charset="-122"/>
                <a:ea typeface="微软雅黑" panose="020B0503020204020204" charset="-122"/>
              </a:rPr>
              <a:t>开展关注有奖等营销活动</a:t>
            </a:r>
            <a:endParaRPr lang="zh-CN" altLang="en-US" dirty="0">
              <a:solidFill>
                <a:schemeClr val="accent1"/>
              </a:solidFill>
              <a:latin typeface="微软雅黑" panose="020B0503020204020204" charset="-122"/>
              <a:ea typeface="微软雅黑" panose="020B0503020204020204" charset="-122"/>
            </a:endParaRPr>
          </a:p>
        </p:txBody>
      </p:sp>
    </p:spTree>
    <p:custDataLst>
      <p:tags r:id="rId3"/>
    </p:custData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par>
                          <p:cTn id="12" fill="hold">
                            <p:stCondLst>
                              <p:cond delay="949"/>
                            </p:stCondLst>
                            <p:childTnLst>
                              <p:par>
                                <p:cTn id="13" presetID="10" presetClass="entr" presetSubtype="0" fill="hold" grpId="0" nodeType="afterEffect">
                                  <p:stCondLst>
                                    <p:cond delay="0"/>
                                  </p:stCondLst>
                                  <p:childTnLst>
                                    <p:set>
                                      <p:cBhvr>
                                        <p:cTn id="14" dur="1" fill="hold">
                                          <p:stCondLst>
                                            <p:cond delay="0"/>
                                          </p:stCondLst>
                                        </p:cTn>
                                        <p:tgtEl>
                                          <p:spTgt spid="21509"/>
                                        </p:tgtEl>
                                        <p:attrNameLst>
                                          <p:attrName>style.visibility</p:attrName>
                                        </p:attrNameLst>
                                      </p:cBhvr>
                                      <p:to>
                                        <p:strVal val="visible"/>
                                      </p:to>
                                    </p:set>
                                    <p:anim calcmode="lin" valueType="num">
                                      <p:cBhvr>
                                        <p:cTn id="15" dur="1000" fill="hold"/>
                                        <p:tgtEl>
                                          <p:spTgt spid="21509"/>
                                        </p:tgtEl>
                                        <p:attrNameLst>
                                          <p:attrName>ppt_w</p:attrName>
                                        </p:attrNameLst>
                                      </p:cBhvr>
                                      <p:tavLst>
                                        <p:tav tm="0">
                                          <p:val>
                                            <p:fltVal val="0.000000"/>
                                          </p:val>
                                        </p:tav>
                                        <p:tav tm="100000">
                                          <p:val>
                                            <p:strVal val="#ppt_w"/>
                                          </p:val>
                                        </p:tav>
                                      </p:tavLst>
                                    </p:anim>
                                    <p:anim calcmode="lin" valueType="num">
                                      <p:cBhvr>
                                        <p:cTn id="16" dur="1000" fill="hold"/>
                                        <p:tgtEl>
                                          <p:spTgt spid="21509"/>
                                        </p:tgtEl>
                                        <p:attrNameLst>
                                          <p:attrName>ppt_h</p:attrName>
                                        </p:attrNameLst>
                                      </p:cBhvr>
                                      <p:tavLst>
                                        <p:tav tm="0">
                                          <p:val>
                                            <p:fltVal val="0.000000"/>
                                          </p:val>
                                        </p:tav>
                                        <p:tav tm="100000">
                                          <p:val>
                                            <p:strVal val="#ppt_h"/>
                                          </p:val>
                                        </p:tav>
                                      </p:tavLst>
                                    </p:anim>
                                    <p:animEffect transition="in" filter="fade">
                                      <p:cBhvr>
                                        <p:cTn id="17" dur="1000"/>
                                        <p:tgtEl>
                                          <p:spTgt spid="21509"/>
                                        </p:tgtEl>
                                      </p:cBhvr>
                                    </p:animEffect>
                                  </p:childTnLst>
                                </p:cTn>
                              </p:par>
                              <p:par>
                                <p:cTn id="18" presetID="8" presetClass="emph" presetSubtype="0" fill="hold" grpId="1" nodeType="withEffect">
                                  <p:stCondLst>
                                    <p:cond delay="0"/>
                                  </p:stCondLst>
                                  <p:childTnLst>
                                    <p:animRot by="21600000">
                                      <p:cBhvr>
                                        <p:cTn id="19" dur="1000" fill="hold"/>
                                        <p:tgtEl>
                                          <p:spTgt spid="21509"/>
                                        </p:tgtEl>
                                        <p:attrNameLst>
                                          <p:attrName>r</p:attrName>
                                        </p:attrNameLst>
                                      </p:cBhvr>
                                    </p:animRot>
                                  </p:childTnLst>
                                </p:cTn>
                              </p:par>
                            </p:childTnLst>
                          </p:cTn>
                        </p:par>
                        <p:par>
                          <p:cTn id="20" fill="hold">
                            <p:stCondLst>
                              <p:cond delay="1949"/>
                            </p:stCondLst>
                            <p:childTnLst>
                              <p:par>
                                <p:cTn id="21" presetID="1" presetClass="entr" presetSubtype="0" fill="hold" grpId="0" nodeType="afterEffect">
                                  <p:stCondLst>
                                    <p:cond delay="0"/>
                                  </p:stCondLst>
                                  <p:childTnLst>
                                    <p:set>
                                      <p:cBhvr>
                                        <p:cTn id="22" dur="1" fill="hold">
                                          <p:stCondLst>
                                            <p:cond delay="0"/>
                                          </p:stCondLst>
                                        </p:cTn>
                                        <p:tgtEl>
                                          <p:spTgt spid="21510"/>
                                        </p:tgtEl>
                                        <p:attrNameLst>
                                          <p:attrName>style.visibility</p:attrName>
                                        </p:attrNameLst>
                                      </p:cBhvr>
                                      <p:to>
                                        <p:strVal val="visible"/>
                                      </p:to>
                                    </p:set>
                                  </p:childTnLst>
                                </p:cTn>
                              </p:par>
                              <p:par>
                                <p:cTn id="23" presetID="10" presetClass="entr" presetSubtype="0" fill="hold" grpId="1" nodeType="withEffect">
                                  <p:stCondLst>
                                    <p:cond delay="0"/>
                                  </p:stCondLst>
                                  <p:childTnLst>
                                    <p:set>
                                      <p:cBhvr>
                                        <p:cTn id="24" dur="1" fill="hold">
                                          <p:stCondLst>
                                            <p:cond delay="0"/>
                                          </p:stCondLst>
                                        </p:cTn>
                                        <p:tgtEl>
                                          <p:spTgt spid="21510"/>
                                        </p:tgtEl>
                                        <p:attrNameLst>
                                          <p:attrName>style.visibility</p:attrName>
                                        </p:attrNameLst>
                                      </p:cBhvr>
                                      <p:to>
                                        <p:strVal val="visible"/>
                                      </p:to>
                                    </p:set>
                                    <p:anim calcmode="lin" valueType="num">
                                      <p:cBhvr>
                                        <p:cTn id="25" dur="500" fill="hold"/>
                                        <p:tgtEl>
                                          <p:spTgt spid="21510"/>
                                        </p:tgtEl>
                                        <p:attrNameLst>
                                          <p:attrName>ppt_w</p:attrName>
                                        </p:attrNameLst>
                                      </p:cBhvr>
                                      <p:tavLst>
                                        <p:tav tm="0">
                                          <p:val>
                                            <p:fltVal val="0.000000"/>
                                          </p:val>
                                        </p:tav>
                                        <p:tav tm="100000">
                                          <p:val>
                                            <p:strVal val="#ppt_w"/>
                                          </p:val>
                                        </p:tav>
                                      </p:tavLst>
                                    </p:anim>
                                    <p:anim calcmode="lin" valueType="num">
                                      <p:cBhvr>
                                        <p:cTn id="26" dur="500" fill="hold"/>
                                        <p:tgtEl>
                                          <p:spTgt spid="21510"/>
                                        </p:tgtEl>
                                        <p:attrNameLst>
                                          <p:attrName>ppt_h</p:attrName>
                                        </p:attrNameLst>
                                      </p:cBhvr>
                                      <p:tavLst>
                                        <p:tav tm="0">
                                          <p:val>
                                            <p:fltVal val="0.000000"/>
                                          </p:val>
                                        </p:tav>
                                        <p:tav tm="100000">
                                          <p:val>
                                            <p:strVal val="#ppt_h"/>
                                          </p:val>
                                        </p:tav>
                                      </p:tavLst>
                                    </p:anim>
                                    <p:animEffect transition="in" filter="fade">
                                      <p:cBhvr>
                                        <p:cTn id="27" dur="500"/>
                                        <p:tgtEl>
                                          <p:spTgt spid="21510"/>
                                        </p:tgtEl>
                                      </p:cBhvr>
                                    </p:animEffect>
                                  </p:childTnLst>
                                </p:cTn>
                              </p:par>
                              <p:par>
                                <p:cTn id="28" presetID="49" presetClass="path" presetSubtype="0" accel="50000" decel="50000" fill="hold" grpId="2" nodeType="withEffect">
                                  <p:stCondLst>
                                    <p:cond delay="0"/>
                                  </p:stCondLst>
                                  <p:childTnLst>
                                    <p:animMotion origin="layout" path="M 1.38889E-6 -1.9334E-6 L 0.09358 0.12188 " pathEditMode="relative" rAng="0" ptsTypes="AA">
                                      <p:cBhvr>
                                        <p:cTn id="29" dur="500" spd="-99900" fill="hold"/>
                                        <p:tgtEl>
                                          <p:spTgt spid="21510"/>
                                        </p:tgtEl>
                                        <p:attrNameLst>
                                          <p:attrName>ppt_x</p:attrName>
                                          <p:attrName>ppt_y</p:attrName>
                                        </p:attrNameLst>
                                      </p:cBhvr>
                                      <p:rCtr x="4700" y="6100"/>
                                    </p:animMotion>
                                  </p:childTnLst>
                                </p:cTn>
                              </p:par>
                              <p:par>
                                <p:cTn id="30" presetID="1" presetClass="entr" presetSubtype="0" fill="hold" grpId="0" nodeType="withEffect">
                                  <p:stCondLst>
                                    <p:cond delay="0"/>
                                  </p:stCondLst>
                                  <p:childTnLst>
                                    <p:set>
                                      <p:cBhvr>
                                        <p:cTn id="31" dur="1" fill="hold">
                                          <p:stCondLst>
                                            <p:cond delay="0"/>
                                          </p:stCondLst>
                                        </p:cTn>
                                        <p:tgtEl>
                                          <p:spTgt spid="21511"/>
                                        </p:tgtEl>
                                        <p:attrNameLst>
                                          <p:attrName>style.visibility</p:attrName>
                                        </p:attrNameLst>
                                      </p:cBhvr>
                                      <p:to>
                                        <p:strVal val="visible"/>
                                      </p:to>
                                    </p:set>
                                  </p:childTnLst>
                                </p:cTn>
                              </p:par>
                              <p:par>
                                <p:cTn id="32" presetID="10" presetClass="entr" presetSubtype="0" fill="hold" grpId="1" nodeType="withEffect">
                                  <p:stCondLst>
                                    <p:cond delay="0"/>
                                  </p:stCondLst>
                                  <p:childTnLst>
                                    <p:set>
                                      <p:cBhvr>
                                        <p:cTn id="33" dur="1" fill="hold">
                                          <p:stCondLst>
                                            <p:cond delay="0"/>
                                          </p:stCondLst>
                                        </p:cTn>
                                        <p:tgtEl>
                                          <p:spTgt spid="21511"/>
                                        </p:tgtEl>
                                        <p:attrNameLst>
                                          <p:attrName>style.visibility</p:attrName>
                                        </p:attrNameLst>
                                      </p:cBhvr>
                                      <p:to>
                                        <p:strVal val="visible"/>
                                      </p:to>
                                    </p:set>
                                    <p:anim calcmode="lin" valueType="num">
                                      <p:cBhvr>
                                        <p:cTn id="34" dur="500" fill="hold"/>
                                        <p:tgtEl>
                                          <p:spTgt spid="21511"/>
                                        </p:tgtEl>
                                        <p:attrNameLst>
                                          <p:attrName>ppt_w</p:attrName>
                                        </p:attrNameLst>
                                      </p:cBhvr>
                                      <p:tavLst>
                                        <p:tav tm="0">
                                          <p:val>
                                            <p:fltVal val="0.000000"/>
                                          </p:val>
                                        </p:tav>
                                        <p:tav tm="100000">
                                          <p:val>
                                            <p:strVal val="#ppt_w"/>
                                          </p:val>
                                        </p:tav>
                                      </p:tavLst>
                                    </p:anim>
                                    <p:anim calcmode="lin" valueType="num">
                                      <p:cBhvr>
                                        <p:cTn id="35" dur="500" fill="hold"/>
                                        <p:tgtEl>
                                          <p:spTgt spid="21511"/>
                                        </p:tgtEl>
                                        <p:attrNameLst>
                                          <p:attrName>ppt_h</p:attrName>
                                        </p:attrNameLst>
                                      </p:cBhvr>
                                      <p:tavLst>
                                        <p:tav tm="0">
                                          <p:val>
                                            <p:fltVal val="0.000000"/>
                                          </p:val>
                                        </p:tav>
                                        <p:tav tm="100000">
                                          <p:val>
                                            <p:strVal val="#ppt_h"/>
                                          </p:val>
                                        </p:tav>
                                      </p:tavLst>
                                    </p:anim>
                                    <p:animEffect transition="in" filter="fade">
                                      <p:cBhvr>
                                        <p:cTn id="36" dur="500"/>
                                        <p:tgtEl>
                                          <p:spTgt spid="21511"/>
                                        </p:tgtEl>
                                      </p:cBhvr>
                                    </p:animEffect>
                                  </p:childTnLst>
                                </p:cTn>
                              </p:par>
                              <p:par>
                                <p:cTn id="37" presetID="49" presetClass="path" presetSubtype="0" accel="50000" decel="50000" fill="hold" grpId="2" nodeType="withEffect">
                                  <p:stCondLst>
                                    <p:cond delay="0"/>
                                  </p:stCondLst>
                                  <p:childTnLst>
                                    <p:animMotion origin="layout" path="M 1.94444E-6 -1.9334E-6 L -0.09149 0.12188 " pathEditMode="relative" rAng="0" ptsTypes="AA">
                                      <p:cBhvr>
                                        <p:cTn id="38" dur="500" spd="-99900" fill="hold"/>
                                        <p:tgtEl>
                                          <p:spTgt spid="21511"/>
                                        </p:tgtEl>
                                        <p:attrNameLst>
                                          <p:attrName>ppt_x</p:attrName>
                                          <p:attrName>ppt_y</p:attrName>
                                        </p:attrNameLst>
                                      </p:cBhvr>
                                      <p:rCtr x="-4500" y="6100"/>
                                    </p:animMotion>
                                  </p:childTnLst>
                                </p:cTn>
                              </p:par>
                              <p:par>
                                <p:cTn id="39" presetID="1" presetClass="entr" presetSubtype="0" fill="hold" grpId="0" nodeType="withEffect">
                                  <p:stCondLst>
                                    <p:cond delay="0"/>
                                  </p:stCondLst>
                                  <p:childTnLst>
                                    <p:set>
                                      <p:cBhvr>
                                        <p:cTn id="40" dur="1" fill="hold">
                                          <p:stCondLst>
                                            <p:cond delay="0"/>
                                          </p:stCondLst>
                                        </p:cTn>
                                        <p:tgtEl>
                                          <p:spTgt spid="21513"/>
                                        </p:tgtEl>
                                        <p:attrNameLst>
                                          <p:attrName>style.visibility</p:attrName>
                                        </p:attrNameLst>
                                      </p:cBhvr>
                                      <p:to>
                                        <p:strVal val="visible"/>
                                      </p:to>
                                    </p:set>
                                  </p:childTnLst>
                                </p:cTn>
                              </p:par>
                              <p:par>
                                <p:cTn id="41" presetID="10" presetClass="entr" presetSubtype="0" fill="hold" grpId="1" nodeType="withEffect">
                                  <p:stCondLst>
                                    <p:cond delay="0"/>
                                  </p:stCondLst>
                                  <p:childTnLst>
                                    <p:set>
                                      <p:cBhvr>
                                        <p:cTn id="42" dur="1" fill="hold">
                                          <p:stCondLst>
                                            <p:cond delay="0"/>
                                          </p:stCondLst>
                                        </p:cTn>
                                        <p:tgtEl>
                                          <p:spTgt spid="21513"/>
                                        </p:tgtEl>
                                        <p:attrNameLst>
                                          <p:attrName>style.visibility</p:attrName>
                                        </p:attrNameLst>
                                      </p:cBhvr>
                                      <p:to>
                                        <p:strVal val="visible"/>
                                      </p:to>
                                    </p:set>
                                    <p:anim calcmode="lin" valueType="num">
                                      <p:cBhvr>
                                        <p:cTn id="43" dur="500" fill="hold"/>
                                        <p:tgtEl>
                                          <p:spTgt spid="21513"/>
                                        </p:tgtEl>
                                        <p:attrNameLst>
                                          <p:attrName>ppt_w</p:attrName>
                                        </p:attrNameLst>
                                      </p:cBhvr>
                                      <p:tavLst>
                                        <p:tav tm="0">
                                          <p:val>
                                            <p:fltVal val="0.000000"/>
                                          </p:val>
                                        </p:tav>
                                        <p:tav tm="100000">
                                          <p:val>
                                            <p:strVal val="#ppt_w"/>
                                          </p:val>
                                        </p:tav>
                                      </p:tavLst>
                                    </p:anim>
                                    <p:anim calcmode="lin" valueType="num">
                                      <p:cBhvr>
                                        <p:cTn id="44" dur="500" fill="hold"/>
                                        <p:tgtEl>
                                          <p:spTgt spid="21513"/>
                                        </p:tgtEl>
                                        <p:attrNameLst>
                                          <p:attrName>ppt_h</p:attrName>
                                        </p:attrNameLst>
                                      </p:cBhvr>
                                      <p:tavLst>
                                        <p:tav tm="0">
                                          <p:val>
                                            <p:fltVal val="0.000000"/>
                                          </p:val>
                                        </p:tav>
                                        <p:tav tm="100000">
                                          <p:val>
                                            <p:strVal val="#ppt_h"/>
                                          </p:val>
                                        </p:tav>
                                      </p:tavLst>
                                    </p:anim>
                                    <p:animEffect transition="in" filter="fade">
                                      <p:cBhvr>
                                        <p:cTn id="45" dur="500"/>
                                        <p:tgtEl>
                                          <p:spTgt spid="21513"/>
                                        </p:tgtEl>
                                      </p:cBhvr>
                                    </p:animEffect>
                                  </p:childTnLst>
                                </p:cTn>
                              </p:par>
                              <p:par>
                                <p:cTn id="46" presetID="49" presetClass="path" presetSubtype="0" accel="50000" decel="50000" fill="hold" grpId="2" nodeType="withEffect">
                                  <p:stCondLst>
                                    <p:cond delay="0"/>
                                  </p:stCondLst>
                                  <p:childTnLst>
                                    <p:animMotion origin="layout" path="M 1.94444E-6 -1.10083E-6 L -0.09149 -0.11702 " pathEditMode="relative" rAng="0" ptsTypes="AA">
                                      <p:cBhvr>
                                        <p:cTn id="47" dur="500" spd="-99900" fill="hold"/>
                                        <p:tgtEl>
                                          <p:spTgt spid="21513"/>
                                        </p:tgtEl>
                                        <p:attrNameLst>
                                          <p:attrName>ppt_x</p:attrName>
                                          <p:attrName>ppt_y</p:attrName>
                                        </p:attrNameLst>
                                      </p:cBhvr>
                                      <p:rCtr x="-4500" y="-5800"/>
                                    </p:animMotion>
                                  </p:childTnLst>
                                </p:cTn>
                              </p:par>
                              <p:par>
                                <p:cTn id="48" presetID="1" presetClass="entr" presetSubtype="0" fill="hold" grpId="0" nodeType="withEffect">
                                  <p:stCondLst>
                                    <p:cond delay="0"/>
                                  </p:stCondLst>
                                  <p:childTnLst>
                                    <p:set>
                                      <p:cBhvr>
                                        <p:cTn id="49" dur="1" fill="hold">
                                          <p:stCondLst>
                                            <p:cond delay="0"/>
                                          </p:stCondLst>
                                        </p:cTn>
                                        <p:tgtEl>
                                          <p:spTgt spid="21512"/>
                                        </p:tgtEl>
                                        <p:attrNameLst>
                                          <p:attrName>style.visibility</p:attrName>
                                        </p:attrNameLst>
                                      </p:cBhvr>
                                      <p:to>
                                        <p:strVal val="visible"/>
                                      </p:to>
                                    </p:set>
                                  </p:childTnLst>
                                </p:cTn>
                              </p:par>
                              <p:par>
                                <p:cTn id="50" presetID="10" presetClass="entr" presetSubtype="0" fill="hold" grpId="1" nodeType="withEffect">
                                  <p:stCondLst>
                                    <p:cond delay="0"/>
                                  </p:stCondLst>
                                  <p:childTnLst>
                                    <p:set>
                                      <p:cBhvr>
                                        <p:cTn id="51" dur="1" fill="hold">
                                          <p:stCondLst>
                                            <p:cond delay="0"/>
                                          </p:stCondLst>
                                        </p:cTn>
                                        <p:tgtEl>
                                          <p:spTgt spid="21512"/>
                                        </p:tgtEl>
                                        <p:attrNameLst>
                                          <p:attrName>style.visibility</p:attrName>
                                        </p:attrNameLst>
                                      </p:cBhvr>
                                      <p:to>
                                        <p:strVal val="visible"/>
                                      </p:to>
                                    </p:set>
                                    <p:anim calcmode="lin" valueType="num">
                                      <p:cBhvr>
                                        <p:cTn id="52" dur="500" fill="hold"/>
                                        <p:tgtEl>
                                          <p:spTgt spid="21512"/>
                                        </p:tgtEl>
                                        <p:attrNameLst>
                                          <p:attrName>ppt_w</p:attrName>
                                        </p:attrNameLst>
                                      </p:cBhvr>
                                      <p:tavLst>
                                        <p:tav tm="0">
                                          <p:val>
                                            <p:fltVal val="0.000000"/>
                                          </p:val>
                                        </p:tav>
                                        <p:tav tm="100000">
                                          <p:val>
                                            <p:strVal val="#ppt_w"/>
                                          </p:val>
                                        </p:tav>
                                      </p:tavLst>
                                    </p:anim>
                                    <p:anim calcmode="lin" valueType="num">
                                      <p:cBhvr>
                                        <p:cTn id="53" dur="500" fill="hold"/>
                                        <p:tgtEl>
                                          <p:spTgt spid="21512"/>
                                        </p:tgtEl>
                                        <p:attrNameLst>
                                          <p:attrName>ppt_h</p:attrName>
                                        </p:attrNameLst>
                                      </p:cBhvr>
                                      <p:tavLst>
                                        <p:tav tm="0">
                                          <p:val>
                                            <p:fltVal val="0.000000"/>
                                          </p:val>
                                        </p:tav>
                                        <p:tav tm="100000">
                                          <p:val>
                                            <p:strVal val="#ppt_h"/>
                                          </p:val>
                                        </p:tav>
                                      </p:tavLst>
                                    </p:anim>
                                    <p:animEffect transition="in" filter="fade">
                                      <p:cBhvr>
                                        <p:cTn id="54" dur="500"/>
                                        <p:tgtEl>
                                          <p:spTgt spid="21512"/>
                                        </p:tgtEl>
                                      </p:cBhvr>
                                    </p:animEffect>
                                  </p:childTnLst>
                                </p:cTn>
                              </p:par>
                              <p:par>
                                <p:cTn id="55" presetID="49" presetClass="path" presetSubtype="0" accel="50000" decel="50000" fill="hold" grpId="2" nodeType="withEffect">
                                  <p:stCondLst>
                                    <p:cond delay="0"/>
                                  </p:stCondLst>
                                  <p:childTnLst>
                                    <p:animMotion origin="layout" path="M 1.38889E-6 -1.10083E-6 L 0.09358 -0.11702 " pathEditMode="relative" rAng="0" ptsTypes="AA">
                                      <p:cBhvr>
                                        <p:cTn id="56" dur="500" spd="-99900" fill="hold"/>
                                        <p:tgtEl>
                                          <p:spTgt spid="21512"/>
                                        </p:tgtEl>
                                        <p:attrNameLst>
                                          <p:attrName>ppt_x</p:attrName>
                                          <p:attrName>ppt_y</p:attrName>
                                        </p:attrNameLst>
                                      </p:cBhvr>
                                      <p:rCtr x="4700" y="-5800"/>
                                    </p:animMotion>
                                  </p:childTnLst>
                                </p:cTn>
                              </p:par>
                            </p:childTnLst>
                          </p:cTn>
                        </p:par>
                        <p:par>
                          <p:cTn id="57" fill="hold">
                            <p:stCondLst>
                              <p:cond delay="1949"/>
                            </p:stCondLst>
                            <p:childTnLst>
                              <p:par>
                                <p:cTn id="58" presetID="31" presetClass="entr" presetSubtype="0" fill="hold" grpId="0" nodeType="afterEffect">
                                  <p:stCondLst>
                                    <p:cond delay="0"/>
                                  </p:stCondLst>
                                  <p:childTnLst>
                                    <p:set>
                                      <p:cBhvr>
                                        <p:cTn id="59" dur="1" fill="hold">
                                          <p:stCondLst>
                                            <p:cond delay="0"/>
                                          </p:stCondLst>
                                        </p:cTn>
                                        <p:tgtEl>
                                          <p:spTgt spid="21514"/>
                                        </p:tgtEl>
                                        <p:attrNameLst>
                                          <p:attrName>style.visibility</p:attrName>
                                        </p:attrNameLst>
                                      </p:cBhvr>
                                      <p:to>
                                        <p:strVal val="visible"/>
                                      </p:to>
                                    </p:set>
                                    <p:anim calcmode="lin" valueType="num">
                                      <p:cBhvr>
                                        <p:cTn id="60" dur="500" fill="hold"/>
                                        <p:tgtEl>
                                          <p:spTgt spid="21514"/>
                                        </p:tgtEl>
                                        <p:attrNameLst>
                                          <p:attrName>ppt_w</p:attrName>
                                        </p:attrNameLst>
                                      </p:cBhvr>
                                      <p:tavLst>
                                        <p:tav tm="0">
                                          <p:val>
                                            <p:fltVal val="0.000000"/>
                                          </p:val>
                                        </p:tav>
                                        <p:tav tm="100000">
                                          <p:val>
                                            <p:strVal val="#ppt_w"/>
                                          </p:val>
                                        </p:tav>
                                      </p:tavLst>
                                    </p:anim>
                                    <p:anim calcmode="lin" valueType="num">
                                      <p:cBhvr>
                                        <p:cTn id="61" dur="500" fill="hold"/>
                                        <p:tgtEl>
                                          <p:spTgt spid="21514"/>
                                        </p:tgtEl>
                                        <p:attrNameLst>
                                          <p:attrName>ppt_h</p:attrName>
                                        </p:attrNameLst>
                                      </p:cBhvr>
                                      <p:tavLst>
                                        <p:tav tm="0">
                                          <p:val>
                                            <p:fltVal val="0.000000"/>
                                          </p:val>
                                        </p:tav>
                                        <p:tav tm="100000">
                                          <p:val>
                                            <p:strVal val="#ppt_h"/>
                                          </p:val>
                                        </p:tav>
                                      </p:tavLst>
                                    </p:anim>
                                    <p:anim calcmode="lin" valueType="num">
                                      <p:cBhvr>
                                        <p:cTn id="62" dur="500" fill="hold"/>
                                        <p:tgtEl>
                                          <p:spTgt spid="21514"/>
                                        </p:tgtEl>
                                        <p:attrNameLst>
                                          <p:attrName>style.rotation</p:attrName>
                                        </p:attrNameLst>
                                      </p:cBhvr>
                                      <p:tavLst>
                                        <p:tav tm="0">
                                          <p:val>
                                            <p:fltVal val="90.000000"/>
                                          </p:val>
                                        </p:tav>
                                        <p:tav tm="100000">
                                          <p:val>
                                            <p:fltVal val="0.000000"/>
                                          </p:val>
                                        </p:tav>
                                      </p:tavLst>
                                    </p:anim>
                                    <p:animEffect transition="in" filter="fade">
                                      <p:cBhvr>
                                        <p:cTn id="63" dur="500"/>
                                        <p:tgtEl>
                                          <p:spTgt spid="21514"/>
                                        </p:tgtEl>
                                      </p:cBhvr>
                                    </p:animEffect>
                                  </p:childTnLst>
                                </p:cTn>
                              </p:par>
                            </p:childTnLst>
                          </p:cTn>
                        </p:par>
                        <p:par>
                          <p:cTn id="64" fill="hold">
                            <p:stCondLst>
                              <p:cond delay="2449"/>
                            </p:stCondLst>
                            <p:childTnLst>
                              <p:par>
                                <p:cTn id="65" presetID="22" presetClass="entr" presetSubtype="2" fill="hold" grpId="0" nodeType="afterEffect">
                                  <p:stCondLst>
                                    <p:cond delay="0"/>
                                  </p:stCondLst>
                                  <p:childTnLst>
                                    <p:set>
                                      <p:cBhvr>
                                        <p:cTn id="66" dur="1" fill="hold">
                                          <p:stCondLst>
                                            <p:cond delay="0"/>
                                          </p:stCondLst>
                                        </p:cTn>
                                        <p:tgtEl>
                                          <p:spTgt spid="21520"/>
                                        </p:tgtEl>
                                        <p:attrNameLst>
                                          <p:attrName>style.visibility</p:attrName>
                                        </p:attrNameLst>
                                      </p:cBhvr>
                                      <p:to>
                                        <p:strVal val="visible"/>
                                      </p:to>
                                    </p:set>
                                    <p:animEffect transition="in" filter="wipe(right)">
                                      <p:cBhvr>
                                        <p:cTn id="67" dur="500"/>
                                        <p:tgtEl>
                                          <p:spTgt spid="21520"/>
                                        </p:tgtEl>
                                      </p:cBhvr>
                                    </p:animEffect>
                                  </p:childTnLst>
                                </p:cTn>
                              </p:par>
                            </p:childTnLst>
                          </p:cTn>
                        </p:par>
                        <p:par>
                          <p:cTn id="68" fill="hold">
                            <p:stCondLst>
                              <p:cond delay="2949"/>
                            </p:stCondLst>
                            <p:childTnLst>
                              <p:par>
                                <p:cTn id="69" presetID="31" presetClass="entr" presetSubtype="0" fill="hold" grpId="0" nodeType="afterEffect">
                                  <p:stCondLst>
                                    <p:cond delay="0"/>
                                  </p:stCondLst>
                                  <p:childTnLst>
                                    <p:set>
                                      <p:cBhvr>
                                        <p:cTn id="70" dur="1" fill="hold">
                                          <p:stCondLst>
                                            <p:cond delay="0"/>
                                          </p:stCondLst>
                                        </p:cTn>
                                        <p:tgtEl>
                                          <p:spTgt spid="21515"/>
                                        </p:tgtEl>
                                        <p:attrNameLst>
                                          <p:attrName>style.visibility</p:attrName>
                                        </p:attrNameLst>
                                      </p:cBhvr>
                                      <p:to>
                                        <p:strVal val="visible"/>
                                      </p:to>
                                    </p:set>
                                    <p:anim calcmode="lin" valueType="num">
                                      <p:cBhvr>
                                        <p:cTn id="71" dur="500" fill="hold"/>
                                        <p:tgtEl>
                                          <p:spTgt spid="21515"/>
                                        </p:tgtEl>
                                        <p:attrNameLst>
                                          <p:attrName>ppt_w</p:attrName>
                                        </p:attrNameLst>
                                      </p:cBhvr>
                                      <p:tavLst>
                                        <p:tav tm="0">
                                          <p:val>
                                            <p:fltVal val="0.000000"/>
                                          </p:val>
                                        </p:tav>
                                        <p:tav tm="100000">
                                          <p:val>
                                            <p:strVal val="#ppt_w"/>
                                          </p:val>
                                        </p:tav>
                                      </p:tavLst>
                                    </p:anim>
                                    <p:anim calcmode="lin" valueType="num">
                                      <p:cBhvr>
                                        <p:cTn id="72" dur="500" fill="hold"/>
                                        <p:tgtEl>
                                          <p:spTgt spid="21515"/>
                                        </p:tgtEl>
                                        <p:attrNameLst>
                                          <p:attrName>ppt_h</p:attrName>
                                        </p:attrNameLst>
                                      </p:cBhvr>
                                      <p:tavLst>
                                        <p:tav tm="0">
                                          <p:val>
                                            <p:fltVal val="0.000000"/>
                                          </p:val>
                                        </p:tav>
                                        <p:tav tm="100000">
                                          <p:val>
                                            <p:strVal val="#ppt_h"/>
                                          </p:val>
                                        </p:tav>
                                      </p:tavLst>
                                    </p:anim>
                                    <p:anim calcmode="lin" valueType="num">
                                      <p:cBhvr>
                                        <p:cTn id="73" dur="500" fill="hold"/>
                                        <p:tgtEl>
                                          <p:spTgt spid="21515"/>
                                        </p:tgtEl>
                                        <p:attrNameLst>
                                          <p:attrName>style.rotation</p:attrName>
                                        </p:attrNameLst>
                                      </p:cBhvr>
                                      <p:tavLst>
                                        <p:tav tm="0">
                                          <p:val>
                                            <p:fltVal val="90.000000"/>
                                          </p:val>
                                        </p:tav>
                                        <p:tav tm="100000">
                                          <p:val>
                                            <p:fltVal val="0.000000"/>
                                          </p:val>
                                        </p:tav>
                                      </p:tavLst>
                                    </p:anim>
                                    <p:animEffect transition="in" filter="fade">
                                      <p:cBhvr>
                                        <p:cTn id="74" dur="500"/>
                                        <p:tgtEl>
                                          <p:spTgt spid="21515"/>
                                        </p:tgtEl>
                                      </p:cBhvr>
                                    </p:animEffect>
                                  </p:childTnLst>
                                </p:cTn>
                              </p:par>
                            </p:childTnLst>
                          </p:cTn>
                        </p:par>
                        <p:par>
                          <p:cTn id="75" fill="hold">
                            <p:stCondLst>
                              <p:cond delay="3449"/>
                            </p:stCondLst>
                            <p:childTnLst>
                              <p:par>
                                <p:cTn id="76" presetID="22" presetClass="entr" presetSubtype="8" fill="hold" grpId="0" nodeType="afterEffect">
                                  <p:stCondLst>
                                    <p:cond delay="0"/>
                                  </p:stCondLst>
                                  <p:childTnLst>
                                    <p:set>
                                      <p:cBhvr>
                                        <p:cTn id="77" dur="1" fill="hold">
                                          <p:stCondLst>
                                            <p:cond delay="0"/>
                                          </p:stCondLst>
                                        </p:cTn>
                                        <p:tgtEl>
                                          <p:spTgt spid="21518"/>
                                        </p:tgtEl>
                                        <p:attrNameLst>
                                          <p:attrName>style.visibility</p:attrName>
                                        </p:attrNameLst>
                                      </p:cBhvr>
                                      <p:to>
                                        <p:strVal val="visible"/>
                                      </p:to>
                                    </p:set>
                                    <p:animEffect transition="in" filter="wipe(left)">
                                      <p:cBhvr>
                                        <p:cTn id="78" dur="500"/>
                                        <p:tgtEl>
                                          <p:spTgt spid="21518"/>
                                        </p:tgtEl>
                                      </p:cBhvr>
                                    </p:animEffect>
                                  </p:childTnLst>
                                </p:cTn>
                              </p:par>
                            </p:childTnLst>
                          </p:cTn>
                        </p:par>
                        <p:par>
                          <p:cTn id="79" fill="hold">
                            <p:stCondLst>
                              <p:cond delay="3949"/>
                            </p:stCondLst>
                            <p:childTnLst>
                              <p:par>
                                <p:cTn id="80" presetID="31" presetClass="entr" presetSubtype="0" fill="hold" grpId="0" nodeType="afterEffect">
                                  <p:stCondLst>
                                    <p:cond delay="0"/>
                                  </p:stCondLst>
                                  <p:childTnLst>
                                    <p:set>
                                      <p:cBhvr>
                                        <p:cTn id="81" dur="1" fill="hold">
                                          <p:stCondLst>
                                            <p:cond delay="0"/>
                                          </p:stCondLst>
                                        </p:cTn>
                                        <p:tgtEl>
                                          <p:spTgt spid="21516"/>
                                        </p:tgtEl>
                                        <p:attrNameLst>
                                          <p:attrName>style.visibility</p:attrName>
                                        </p:attrNameLst>
                                      </p:cBhvr>
                                      <p:to>
                                        <p:strVal val="visible"/>
                                      </p:to>
                                    </p:set>
                                    <p:anim calcmode="lin" valueType="num">
                                      <p:cBhvr>
                                        <p:cTn id="82" dur="500" fill="hold"/>
                                        <p:tgtEl>
                                          <p:spTgt spid="21516"/>
                                        </p:tgtEl>
                                        <p:attrNameLst>
                                          <p:attrName>ppt_w</p:attrName>
                                        </p:attrNameLst>
                                      </p:cBhvr>
                                      <p:tavLst>
                                        <p:tav tm="0">
                                          <p:val>
                                            <p:fltVal val="0.000000"/>
                                          </p:val>
                                        </p:tav>
                                        <p:tav tm="100000">
                                          <p:val>
                                            <p:strVal val="#ppt_w"/>
                                          </p:val>
                                        </p:tav>
                                      </p:tavLst>
                                    </p:anim>
                                    <p:anim calcmode="lin" valueType="num">
                                      <p:cBhvr>
                                        <p:cTn id="83" dur="500" fill="hold"/>
                                        <p:tgtEl>
                                          <p:spTgt spid="21516"/>
                                        </p:tgtEl>
                                        <p:attrNameLst>
                                          <p:attrName>ppt_h</p:attrName>
                                        </p:attrNameLst>
                                      </p:cBhvr>
                                      <p:tavLst>
                                        <p:tav tm="0">
                                          <p:val>
                                            <p:fltVal val="0.000000"/>
                                          </p:val>
                                        </p:tav>
                                        <p:tav tm="100000">
                                          <p:val>
                                            <p:strVal val="#ppt_h"/>
                                          </p:val>
                                        </p:tav>
                                      </p:tavLst>
                                    </p:anim>
                                    <p:anim calcmode="lin" valueType="num">
                                      <p:cBhvr>
                                        <p:cTn id="84" dur="500" fill="hold"/>
                                        <p:tgtEl>
                                          <p:spTgt spid="21516"/>
                                        </p:tgtEl>
                                        <p:attrNameLst>
                                          <p:attrName>style.rotation</p:attrName>
                                        </p:attrNameLst>
                                      </p:cBhvr>
                                      <p:tavLst>
                                        <p:tav tm="0">
                                          <p:val>
                                            <p:fltVal val="90.000000"/>
                                          </p:val>
                                        </p:tav>
                                        <p:tav tm="100000">
                                          <p:val>
                                            <p:fltVal val="0.000000"/>
                                          </p:val>
                                        </p:tav>
                                      </p:tavLst>
                                    </p:anim>
                                    <p:animEffect transition="in" filter="fade">
                                      <p:cBhvr>
                                        <p:cTn id="85" dur="500"/>
                                        <p:tgtEl>
                                          <p:spTgt spid="21516"/>
                                        </p:tgtEl>
                                      </p:cBhvr>
                                    </p:animEffect>
                                  </p:childTnLst>
                                </p:cTn>
                              </p:par>
                            </p:childTnLst>
                          </p:cTn>
                        </p:par>
                        <p:par>
                          <p:cTn id="86" fill="hold">
                            <p:stCondLst>
                              <p:cond delay="4449"/>
                            </p:stCondLst>
                            <p:childTnLst>
                              <p:par>
                                <p:cTn id="87" presetID="22" presetClass="entr" presetSubtype="2" fill="hold" grpId="0" nodeType="afterEffect">
                                  <p:stCondLst>
                                    <p:cond delay="0"/>
                                  </p:stCondLst>
                                  <p:childTnLst>
                                    <p:set>
                                      <p:cBhvr>
                                        <p:cTn id="88" dur="1" fill="hold">
                                          <p:stCondLst>
                                            <p:cond delay="0"/>
                                          </p:stCondLst>
                                        </p:cTn>
                                        <p:tgtEl>
                                          <p:spTgt spid="21521"/>
                                        </p:tgtEl>
                                        <p:attrNameLst>
                                          <p:attrName>style.visibility</p:attrName>
                                        </p:attrNameLst>
                                      </p:cBhvr>
                                      <p:to>
                                        <p:strVal val="visible"/>
                                      </p:to>
                                    </p:set>
                                    <p:animEffect transition="in" filter="wipe(right)">
                                      <p:cBhvr>
                                        <p:cTn id="89" dur="500"/>
                                        <p:tgtEl>
                                          <p:spTgt spid="21521"/>
                                        </p:tgtEl>
                                      </p:cBhvr>
                                    </p:animEffect>
                                  </p:childTnLst>
                                </p:cTn>
                              </p:par>
                            </p:childTnLst>
                          </p:cTn>
                        </p:par>
                        <p:par>
                          <p:cTn id="90" fill="hold">
                            <p:stCondLst>
                              <p:cond delay="4949"/>
                            </p:stCondLst>
                            <p:childTnLst>
                              <p:par>
                                <p:cTn id="91" presetID="31" presetClass="entr" presetSubtype="0" fill="hold" grpId="0" nodeType="afterEffect">
                                  <p:stCondLst>
                                    <p:cond delay="0"/>
                                  </p:stCondLst>
                                  <p:childTnLst>
                                    <p:set>
                                      <p:cBhvr>
                                        <p:cTn id="92" dur="1" fill="hold">
                                          <p:stCondLst>
                                            <p:cond delay="0"/>
                                          </p:stCondLst>
                                        </p:cTn>
                                        <p:tgtEl>
                                          <p:spTgt spid="21517"/>
                                        </p:tgtEl>
                                        <p:attrNameLst>
                                          <p:attrName>style.visibility</p:attrName>
                                        </p:attrNameLst>
                                      </p:cBhvr>
                                      <p:to>
                                        <p:strVal val="visible"/>
                                      </p:to>
                                    </p:set>
                                    <p:anim calcmode="lin" valueType="num">
                                      <p:cBhvr>
                                        <p:cTn id="93" dur="500" fill="hold"/>
                                        <p:tgtEl>
                                          <p:spTgt spid="21517"/>
                                        </p:tgtEl>
                                        <p:attrNameLst>
                                          <p:attrName>ppt_w</p:attrName>
                                        </p:attrNameLst>
                                      </p:cBhvr>
                                      <p:tavLst>
                                        <p:tav tm="0">
                                          <p:val>
                                            <p:fltVal val="0.000000"/>
                                          </p:val>
                                        </p:tav>
                                        <p:tav tm="100000">
                                          <p:val>
                                            <p:strVal val="#ppt_w"/>
                                          </p:val>
                                        </p:tav>
                                      </p:tavLst>
                                    </p:anim>
                                    <p:anim calcmode="lin" valueType="num">
                                      <p:cBhvr>
                                        <p:cTn id="94" dur="500" fill="hold"/>
                                        <p:tgtEl>
                                          <p:spTgt spid="21517"/>
                                        </p:tgtEl>
                                        <p:attrNameLst>
                                          <p:attrName>ppt_h</p:attrName>
                                        </p:attrNameLst>
                                      </p:cBhvr>
                                      <p:tavLst>
                                        <p:tav tm="0">
                                          <p:val>
                                            <p:fltVal val="0.000000"/>
                                          </p:val>
                                        </p:tav>
                                        <p:tav tm="100000">
                                          <p:val>
                                            <p:strVal val="#ppt_h"/>
                                          </p:val>
                                        </p:tav>
                                      </p:tavLst>
                                    </p:anim>
                                    <p:anim calcmode="lin" valueType="num">
                                      <p:cBhvr>
                                        <p:cTn id="95" dur="500" fill="hold"/>
                                        <p:tgtEl>
                                          <p:spTgt spid="21517"/>
                                        </p:tgtEl>
                                        <p:attrNameLst>
                                          <p:attrName>style.rotation</p:attrName>
                                        </p:attrNameLst>
                                      </p:cBhvr>
                                      <p:tavLst>
                                        <p:tav tm="0">
                                          <p:val>
                                            <p:fltVal val="90.000000"/>
                                          </p:val>
                                        </p:tav>
                                        <p:tav tm="100000">
                                          <p:val>
                                            <p:fltVal val="0.000000"/>
                                          </p:val>
                                        </p:tav>
                                      </p:tavLst>
                                    </p:anim>
                                    <p:animEffect transition="in" filter="fade">
                                      <p:cBhvr>
                                        <p:cTn id="96" dur="500"/>
                                        <p:tgtEl>
                                          <p:spTgt spid="21517"/>
                                        </p:tgtEl>
                                      </p:cBhvr>
                                    </p:animEffect>
                                  </p:childTnLst>
                                </p:cTn>
                              </p:par>
                            </p:childTnLst>
                          </p:cTn>
                        </p:par>
                        <p:par>
                          <p:cTn id="97" fill="hold">
                            <p:stCondLst>
                              <p:cond delay="5449"/>
                            </p:stCondLst>
                            <p:childTnLst>
                              <p:par>
                                <p:cTn id="98" presetID="22" presetClass="entr" presetSubtype="8" fill="hold" grpId="0" nodeType="afterEffect">
                                  <p:stCondLst>
                                    <p:cond delay="0"/>
                                  </p:stCondLst>
                                  <p:childTnLst>
                                    <p:set>
                                      <p:cBhvr>
                                        <p:cTn id="99" dur="1" fill="hold">
                                          <p:stCondLst>
                                            <p:cond delay="0"/>
                                          </p:stCondLst>
                                        </p:cTn>
                                        <p:tgtEl>
                                          <p:spTgt spid="21519"/>
                                        </p:tgtEl>
                                        <p:attrNameLst>
                                          <p:attrName>style.visibility</p:attrName>
                                        </p:attrNameLst>
                                      </p:cBhvr>
                                      <p:to>
                                        <p:strVal val="visible"/>
                                      </p:to>
                                    </p:set>
                                    <p:animEffect transition="in" filter="wipe(left)">
                                      <p:cBhvr>
                                        <p:cTn id="100" dur="500"/>
                                        <p:tgtEl>
                                          <p:spTgt spid="21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509" grpId="0" bldLvl="0" animBg="1"/>
      <p:bldP spid="21509" grpId="1" bldLvl="0" animBg="1"/>
      <p:bldP spid="21510" grpId="0" bldLvl="0" animBg="1"/>
      <p:bldP spid="21510" grpId="1" bldLvl="0" animBg="1"/>
      <p:bldP spid="21510" grpId="2" bldLvl="0" animBg="1"/>
      <p:bldP spid="21511" grpId="0" bldLvl="0" animBg="1"/>
      <p:bldP spid="21511" grpId="1" bldLvl="0" animBg="1"/>
      <p:bldP spid="21511" grpId="2" bldLvl="0" animBg="1"/>
      <p:bldP spid="21512" grpId="0" bldLvl="0" animBg="1"/>
      <p:bldP spid="21512" grpId="1" bldLvl="0" animBg="1"/>
      <p:bldP spid="21512" grpId="2" bldLvl="0" animBg="1"/>
      <p:bldP spid="21513" grpId="0" bldLvl="0" animBg="1"/>
      <p:bldP spid="21513" grpId="1" bldLvl="0" animBg="1"/>
      <p:bldP spid="21513" grpId="2" bldLvl="0" animBg="1"/>
      <p:bldP spid="21514" grpId="0"/>
      <p:bldP spid="21515" grpId="0"/>
      <p:bldP spid="21516" grpId="0"/>
      <p:bldP spid="21517" grpId="0"/>
      <p:bldP spid="21518" grpId="0"/>
      <p:bldP spid="21519" grpId="0"/>
      <p:bldP spid="21520" grpId="0"/>
      <p:bldP spid="215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p:txBody>
          <a:bodyPr/>
          <a:lstStyle/>
          <a:p>
            <a:r>
              <a:rPr lang="zh-CN" altLang="en-US" sz="7200"/>
              <a:t>谢谢观看</a:t>
            </a:r>
            <a:endParaRPr lang="zh-CN" altLang="en-US" sz="7200"/>
          </a:p>
        </p:txBody>
      </p:sp>
      <p:sp>
        <p:nvSpPr>
          <p:cNvPr id="4" name="内容占位符 3"/>
          <p:cNvSpPr>
            <a:spLocks noGrp="1"/>
          </p:cNvSpPr>
          <p:nvPr>
            <p:ph sz="quarter" idx="13"/>
            <p:custDataLst>
              <p:tags r:id="rId2"/>
            </p:custDataLst>
          </p:nvPr>
        </p:nvSpPr>
        <p:spPr/>
        <p:txBody>
          <a:bodyPr/>
          <a:lstStyle/>
          <a:p>
            <a:r>
              <a:rPr lang="en-US" altLang="zh-CN"/>
              <a:t>THANK YOU</a:t>
            </a:r>
            <a:endParaRPr lang="en-US" altLang="zh-CN"/>
          </a:p>
        </p:txBody>
      </p:sp>
    </p:spTree>
    <p:custDataLst>
      <p:tags r:id="rId3"/>
    </p:custData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custDataLst>
              <p:tags r:id="rId1"/>
            </p:custDataLst>
          </p:nvPr>
        </p:nvGrpSpPr>
        <p:grpSpPr>
          <a:xfrm>
            <a:off x="2334895" y="3505835"/>
            <a:ext cx="2874646" cy="1466850"/>
            <a:chOff x="878204" y="2914650"/>
            <a:chExt cx="2874646" cy="1466850"/>
          </a:xfrm>
        </p:grpSpPr>
        <p:sp>
          <p:nvSpPr>
            <p:cNvPr id="6" name="椭圆 5"/>
            <p:cNvSpPr/>
            <p:nvPr>
              <p:custDataLst>
                <p:tags r:id="rId2"/>
              </p:custDataLst>
            </p:nvPr>
          </p:nvSpPr>
          <p:spPr>
            <a:xfrm>
              <a:off x="878204" y="3102610"/>
              <a:ext cx="1080008" cy="10800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2" name="五角星 1"/>
            <p:cNvSpPr/>
            <p:nvPr>
              <p:custDataLst>
                <p:tags r:id="rId3"/>
              </p:custDataLst>
            </p:nvPr>
          </p:nvSpPr>
          <p:spPr>
            <a:xfrm>
              <a:off x="989964" y="3200083"/>
              <a:ext cx="828006" cy="828006"/>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US" altLang="zh-CN" dirty="0" smtClean="0">
                  <a:solidFill>
                    <a:schemeClr val="accent1"/>
                  </a:solidFill>
                </a:rPr>
                <a:t>1</a:t>
              </a:r>
              <a:endParaRPr lang="zh-CN" altLang="en-US" dirty="0">
                <a:solidFill>
                  <a:schemeClr val="accent1"/>
                </a:solidFill>
              </a:endParaRPr>
            </a:p>
          </p:txBody>
        </p:sp>
        <p:cxnSp>
          <p:nvCxnSpPr>
            <p:cNvPr id="10" name="直接连接符 9"/>
            <p:cNvCxnSpPr/>
            <p:nvPr>
              <p:custDataLst>
                <p:tags r:id="rId4"/>
              </p:custDataLst>
            </p:nvPr>
          </p:nvCxnSpPr>
          <p:spPr>
            <a:xfrm>
              <a:off x="2076450" y="2914650"/>
              <a:ext cx="0" cy="1466850"/>
            </a:xfrm>
            <a:prstGeom prst="line">
              <a:avLst/>
            </a:prstGeom>
          </p:spPr>
          <p:style>
            <a:lnRef idx="1">
              <a:schemeClr val="accent1"/>
            </a:lnRef>
            <a:fillRef idx="0">
              <a:schemeClr val="accent1"/>
            </a:fillRef>
            <a:effectRef idx="0">
              <a:schemeClr val="accent1"/>
            </a:effectRef>
            <a:fontRef idx="minor">
              <a:schemeClr val="tx1"/>
            </a:fontRef>
          </p:style>
        </p:cxnSp>
        <p:sp>
          <p:nvSpPr>
            <p:cNvPr id="12" name="文本框 11"/>
            <p:cNvSpPr txBox="1"/>
            <p:nvPr>
              <p:custDataLst>
                <p:tags r:id="rId5"/>
              </p:custDataLst>
            </p:nvPr>
          </p:nvSpPr>
          <p:spPr>
            <a:xfrm>
              <a:off x="2184279" y="3004309"/>
              <a:ext cx="1568571" cy="1287532"/>
            </a:xfrm>
            <a:prstGeom prst="rect">
              <a:avLst/>
            </a:prstGeom>
            <a:noFill/>
          </p:spPr>
          <p:txBody>
            <a:bodyPr wrap="square" rtlCol="0" anchor="ctr">
              <a:normAutofit lnSpcReduction="10000"/>
            </a:bodyPr>
            <a:lstStyle/>
            <a:p>
              <a:pPr>
                <a:lnSpc>
                  <a:spcPct val="150000"/>
                </a:lnSpc>
              </a:pPr>
              <a:r>
                <a:rPr lang="zh-CN" altLang="en-US" dirty="0"/>
                <a:t>微博营销概述</a:t>
              </a:r>
              <a:endParaRPr lang="zh-CN" altLang="en-US" dirty="0"/>
            </a:p>
          </p:txBody>
        </p:sp>
      </p:grpSp>
      <p:grpSp>
        <p:nvGrpSpPr>
          <p:cNvPr id="14" name="组合 13"/>
          <p:cNvGrpSpPr/>
          <p:nvPr>
            <p:custDataLst>
              <p:tags r:id="rId6"/>
            </p:custDataLst>
          </p:nvPr>
        </p:nvGrpSpPr>
        <p:grpSpPr>
          <a:xfrm>
            <a:off x="6640195" y="3505835"/>
            <a:ext cx="3338830" cy="1466850"/>
            <a:chOff x="914399" y="2914650"/>
            <a:chExt cx="3338830" cy="1466850"/>
          </a:xfrm>
        </p:grpSpPr>
        <p:sp>
          <p:nvSpPr>
            <p:cNvPr id="15" name="椭圆 14"/>
            <p:cNvSpPr/>
            <p:nvPr>
              <p:custDataLst>
                <p:tags r:id="rId7"/>
              </p:custDataLst>
            </p:nvPr>
          </p:nvSpPr>
          <p:spPr>
            <a:xfrm>
              <a:off x="914399" y="3138488"/>
              <a:ext cx="1080008" cy="10800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6" name="五角星 15"/>
            <p:cNvSpPr/>
            <p:nvPr>
              <p:custDataLst>
                <p:tags r:id="rId8"/>
              </p:custDataLst>
            </p:nvPr>
          </p:nvSpPr>
          <p:spPr>
            <a:xfrm>
              <a:off x="1038224" y="3224213"/>
              <a:ext cx="828006" cy="828006"/>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US" altLang="zh-CN" dirty="0" smtClean="0">
                  <a:solidFill>
                    <a:schemeClr val="accent1"/>
                  </a:solidFill>
                </a:rPr>
                <a:t>2</a:t>
              </a:r>
              <a:endParaRPr lang="zh-CN" altLang="en-US" dirty="0">
                <a:solidFill>
                  <a:schemeClr val="accent1"/>
                </a:solidFill>
              </a:endParaRPr>
            </a:p>
          </p:txBody>
        </p:sp>
        <p:cxnSp>
          <p:nvCxnSpPr>
            <p:cNvPr id="17" name="直接连接符 16"/>
            <p:cNvCxnSpPr/>
            <p:nvPr>
              <p:custDataLst>
                <p:tags r:id="rId9"/>
              </p:custDataLst>
            </p:nvPr>
          </p:nvCxnSpPr>
          <p:spPr>
            <a:xfrm>
              <a:off x="2076450" y="2914650"/>
              <a:ext cx="0" cy="1466850"/>
            </a:xfrm>
            <a:prstGeom prst="line">
              <a:avLst/>
            </a:prstGeom>
          </p:spPr>
          <p:style>
            <a:lnRef idx="1">
              <a:schemeClr val="accent1"/>
            </a:lnRef>
            <a:fillRef idx="0">
              <a:schemeClr val="accent1"/>
            </a:fillRef>
            <a:effectRef idx="0">
              <a:schemeClr val="accent1"/>
            </a:effectRef>
            <a:fontRef idx="minor">
              <a:schemeClr val="tx1"/>
            </a:fontRef>
          </p:style>
        </p:cxnSp>
        <p:sp>
          <p:nvSpPr>
            <p:cNvPr id="18" name="文本框 17"/>
            <p:cNvSpPr txBox="1"/>
            <p:nvPr>
              <p:custDataLst>
                <p:tags r:id="rId10"/>
              </p:custDataLst>
            </p:nvPr>
          </p:nvSpPr>
          <p:spPr>
            <a:xfrm>
              <a:off x="2184399" y="3004185"/>
              <a:ext cx="2068830" cy="1287780"/>
            </a:xfrm>
            <a:prstGeom prst="rect">
              <a:avLst/>
            </a:prstGeom>
            <a:noFill/>
          </p:spPr>
          <p:txBody>
            <a:bodyPr wrap="square" rtlCol="0" anchor="ctr">
              <a:normAutofit lnSpcReduction="10000"/>
            </a:bodyPr>
            <a:lstStyle/>
            <a:p>
              <a:pPr>
                <a:lnSpc>
                  <a:spcPct val="150000"/>
                </a:lnSpc>
              </a:pPr>
              <a:r>
                <a:rPr lang="zh-CN" altLang="en-US" dirty="0"/>
                <a:t>微博营销常用理论</a:t>
              </a:r>
              <a:endParaRPr lang="zh-CN" altLang="en-US" dirty="0"/>
            </a:p>
          </p:txBody>
        </p:sp>
      </p:grpSp>
      <p:sp>
        <p:nvSpPr>
          <p:cNvPr id="40" name="文本框 39"/>
          <p:cNvSpPr txBox="1"/>
          <p:nvPr>
            <p:custDataLst>
              <p:tags r:id="rId11"/>
            </p:custDataLst>
          </p:nvPr>
        </p:nvSpPr>
        <p:spPr>
          <a:xfrm>
            <a:off x="3658235" y="915035"/>
            <a:ext cx="4644390" cy="1638935"/>
          </a:xfrm>
          <a:prstGeom prst="rect">
            <a:avLst/>
          </a:prstGeom>
          <a:noFill/>
        </p:spPr>
        <p:txBody>
          <a:bodyPr wrap="square" rtlCol="0" anchor="ctr">
            <a:normAutofit/>
          </a:bodyPr>
          <a:lstStyle/>
          <a:p>
            <a:pPr algn="ctr" fontAlgn="auto">
              <a:lnSpc>
                <a:spcPct val="100000"/>
              </a:lnSpc>
            </a:pPr>
            <a:r>
              <a:rPr lang="zh-CN" altLang="en-US" sz="3200" dirty="0" smtClean="0">
                <a:latin typeface="+mj-ea"/>
                <a:ea typeface="+mj-ea"/>
                <a:sym typeface="+mn-ea"/>
              </a:rPr>
              <a:t>目 录</a:t>
            </a:r>
            <a:br>
              <a:rPr lang="en-US" altLang="zh-CN" sz="2400" dirty="0" smtClean="0">
                <a:latin typeface="黑体" panose="02010609060101010101" pitchFamily="49" charset="-122"/>
                <a:ea typeface="黑体" panose="02010609060101010101" pitchFamily="49" charset="-122"/>
                <a:sym typeface="+mn-ea"/>
              </a:rPr>
            </a:br>
            <a:r>
              <a:rPr lang="en-US" altLang="zh-CN" sz="2400" dirty="0" smtClean="0">
                <a:solidFill>
                  <a:srgbClr val="01A49F"/>
                </a:solidFill>
                <a:sym typeface="+mn-ea"/>
              </a:rPr>
              <a:t>contents </a:t>
            </a:r>
            <a:endParaRPr lang="en-US" altLang="zh-CN" sz="2400" dirty="0"/>
          </a:p>
        </p:txBody>
      </p:sp>
      <p:pic>
        <p:nvPicPr>
          <p:cNvPr id="7" name="图片 6" descr="20149309313"/>
          <p:cNvPicPr>
            <a:picLocks noChangeAspect="1"/>
          </p:cNvPicPr>
          <p:nvPr/>
        </p:nvPicPr>
        <p:blipFill>
          <a:blip r:embed="rId12"/>
          <a:stretch>
            <a:fillRect/>
          </a:stretch>
        </p:blipFill>
        <p:spPr>
          <a:xfrm>
            <a:off x="9034145" y="635"/>
            <a:ext cx="2990300" cy="900007"/>
          </a:xfrm>
          <a:prstGeom prst="rect">
            <a:avLst/>
          </a:prstGeom>
        </p:spPr>
      </p:pic>
    </p:spTree>
    <p:custDataLst>
      <p:tags r:id="rId13"/>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0"/>
                                        </p:tgtEl>
                                        <p:attrNameLst>
                                          <p:attrName>ppt_y</p:attrName>
                                        </p:attrNameLst>
                                      </p:cBhvr>
                                      <p:tavLst>
                                        <p:tav tm="0">
                                          <p:val>
                                            <p:strVal val="#ppt_y"/>
                                          </p:val>
                                        </p:tav>
                                        <p:tav tm="100000">
                                          <p:val>
                                            <p:strVal val="#ppt_y"/>
                                          </p:val>
                                        </p:tav>
                                      </p:tavLst>
                                    </p:anim>
                                    <p:anim calcmode="lin" valueType="num">
                                      <p:cBhvr>
                                        <p:cTn id="9"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0"/>
                                        </p:tgtEl>
                                      </p:cBhvr>
                                    </p:animEffect>
                                  </p:childTnLst>
                                </p:cTn>
                              </p:par>
                            </p:childTnLst>
                          </p:cTn>
                        </p:par>
                        <p:par>
                          <p:cTn id="12" fill="hold">
                            <p:stCondLst>
                              <p:cond delay="1049"/>
                            </p:stCondLst>
                            <p:childTnLst>
                              <p:par>
                                <p:cTn id="13" presetID="37"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900" decel="100000" fill="hold"/>
                                        <p:tgtEl>
                                          <p:spTgt spid="1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19" fill="hold">
                            <p:stCondLst>
                              <p:cond delay="2049"/>
                            </p:stCondLst>
                            <p:childTnLst>
                              <p:par>
                                <p:cTn id="20" presetID="37" presetClass="entr" presetSubtype="0"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900" decel="100000" fill="hold"/>
                                        <p:tgtEl>
                                          <p:spTgt spid="14"/>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任意多边形 10"/>
          <p:cNvSpPr/>
          <p:nvPr>
            <p:custDataLst>
              <p:tags r:id="rId1"/>
            </p:custDataLst>
          </p:nvPr>
        </p:nvSpPr>
        <p:spPr>
          <a:xfrm flipH="1">
            <a:off x="3221578" y="3145396"/>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chemeClr val="accent1"/>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sz="2000" b="1" kern="0" dirty="0">
                <a:solidFill>
                  <a:schemeClr val="bg1"/>
                </a:solidFill>
                <a:latin typeface="+mj-lt"/>
                <a:ea typeface="+mj-ea"/>
                <a:cs typeface="+mj-cs"/>
                <a:sym typeface="Arial" panose="020B0604020202020204" pitchFamily="34" charset="0"/>
              </a:rPr>
              <a:t>学习目标</a:t>
            </a:r>
            <a:endParaRPr lang="zh-CN" altLang="da-DK" sz="2000" b="1" kern="0" dirty="0">
              <a:solidFill>
                <a:schemeClr val="bg1"/>
              </a:solidFill>
              <a:latin typeface="+mj-lt"/>
              <a:ea typeface="+mj-ea"/>
              <a:cs typeface="+mj-cs"/>
              <a:sym typeface="Arial" panose="020B0604020202020204" pitchFamily="34" charset="0"/>
            </a:endParaRPr>
          </a:p>
        </p:txBody>
      </p:sp>
      <p:sp>
        <p:nvSpPr>
          <p:cNvPr id="47" name="矩形 46"/>
          <p:cNvSpPr/>
          <p:nvPr>
            <p:custDataLst>
              <p:tags r:id="rId2"/>
            </p:custDataLst>
          </p:nvPr>
        </p:nvSpPr>
        <p:spPr>
          <a:xfrm>
            <a:off x="808355" y="3069590"/>
            <a:ext cx="2413000" cy="1229995"/>
          </a:xfrm>
          <a:prstGeom prst="rect">
            <a:avLst/>
          </a:prstGeom>
        </p:spPr>
        <p:txBody>
          <a:bodyPr wrap="square" anchor="ctr">
            <a:normAutofit/>
          </a:bodyPr>
          <a:lstStyle/>
          <a:p>
            <a:pPr algn="just">
              <a:lnSpc>
                <a:spcPct val="130000"/>
              </a:lnSpc>
            </a:pPr>
            <a:r>
              <a:rPr lang="zh-CN" altLang="en-US" sz="1600" dirty="0">
                <a:sym typeface="Arial" panose="020B0604020202020204" pitchFamily="34" charset="0"/>
              </a:rPr>
              <a:t>理解微博营销的概念；了解微博营销的价值</a:t>
            </a:r>
            <a:endParaRPr lang="zh-CN" altLang="en-US" sz="1600" dirty="0">
              <a:sym typeface="Arial" panose="020B0604020202020204" pitchFamily="34" charset="0"/>
            </a:endParaRPr>
          </a:p>
        </p:txBody>
      </p:sp>
      <p:sp>
        <p:nvSpPr>
          <p:cNvPr id="50" name="矩形 49"/>
          <p:cNvSpPr/>
          <p:nvPr>
            <p:custDataLst>
              <p:tags r:id="rId3"/>
            </p:custDataLst>
          </p:nvPr>
        </p:nvSpPr>
        <p:spPr>
          <a:xfrm>
            <a:off x="8994775" y="3927475"/>
            <a:ext cx="2682875" cy="372110"/>
          </a:xfrm>
          <a:prstGeom prst="rect">
            <a:avLst/>
          </a:prstGeom>
        </p:spPr>
        <p:txBody>
          <a:bodyPr wrap="square" anchor="ctr">
            <a:normAutofit lnSpcReduction="20000"/>
          </a:bodyPr>
          <a:lstStyle/>
          <a:p>
            <a:pPr algn="just">
              <a:lnSpc>
                <a:spcPct val="130000"/>
              </a:lnSpc>
            </a:pPr>
            <a:r>
              <a:rPr lang="zh-CN" altLang="en-US" sz="1600" dirty="0">
                <a:sym typeface="Arial" panose="020B0604020202020204" pitchFamily="34" charset="0"/>
              </a:rPr>
              <a:t>理解微博营销的概念</a:t>
            </a:r>
            <a:endParaRPr lang="zh-CN" altLang="en-US" sz="1600" dirty="0">
              <a:sym typeface="Arial" panose="020B0604020202020204" pitchFamily="34" charset="0"/>
            </a:endParaRPr>
          </a:p>
        </p:txBody>
      </p:sp>
      <p:sp>
        <p:nvSpPr>
          <p:cNvPr id="12" name="任意多边形 11"/>
          <p:cNvSpPr/>
          <p:nvPr>
            <p:custDataLst>
              <p:tags r:id="rId4"/>
            </p:custDataLst>
          </p:nvPr>
        </p:nvSpPr>
        <p:spPr>
          <a:xfrm>
            <a:off x="4041778" y="3780397"/>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chemeClr val="accent2"/>
          </a:solidFill>
        </p:spPr>
        <p:txBody>
          <a:bodyPr rot="0" spcFirstLastPara="0" vertOverflow="overflow" horzOverflow="overflow" vert="horz" wrap="square" lIns="216000" tIns="45720" rIns="91440" bIns="45720" numCol="1" spcCol="0" rtlCol="0" fromWordArt="0" anchor="ctr" anchorCtr="0" forceAA="0" compatLnSpc="1">
            <a:normAutofit/>
          </a:bodyPr>
          <a:lstStyle/>
          <a:p>
            <a:pPr algn="ctr"/>
            <a:r>
              <a:rPr lang="zh-CN" altLang="da-DK" sz="2000" b="1" kern="0" dirty="0">
                <a:solidFill>
                  <a:schemeClr val="bg1"/>
                </a:solidFill>
                <a:latin typeface="+mj-lt"/>
                <a:ea typeface="+mj-ea"/>
                <a:cs typeface="+mj-cs"/>
                <a:sym typeface="Arial" panose="020B0604020202020204" pitchFamily="34" charset="0"/>
              </a:rPr>
              <a:t>学习重点</a:t>
            </a:r>
            <a:endParaRPr lang="zh-CN" altLang="da-DK" sz="2000" b="1" kern="0" dirty="0">
              <a:solidFill>
                <a:schemeClr val="bg1"/>
              </a:solidFill>
              <a:latin typeface="+mj-lt"/>
              <a:ea typeface="+mj-ea"/>
              <a:cs typeface="+mj-cs"/>
              <a:sym typeface="Arial" panose="020B0604020202020204" pitchFamily="34" charset="0"/>
            </a:endParaRPr>
          </a:p>
        </p:txBody>
      </p:sp>
      <p:sp>
        <p:nvSpPr>
          <p:cNvPr id="7" name="标题 1"/>
          <p:cNvSpPr txBox="1"/>
          <p:nvPr>
            <p:custDataLst>
              <p:tags r:id="rId5"/>
            </p:custDataLst>
          </p:nvPr>
        </p:nvSpPr>
        <p:spPr>
          <a:xfrm>
            <a:off x="892175" y="695960"/>
            <a:ext cx="10515600" cy="1216025"/>
          </a:xfrm>
          <a:prstGeom prst="rect">
            <a:avLst/>
          </a:prstGeom>
        </p:spPr>
        <p:txBody>
          <a:bodyPr vert="horz" wrap="square" lIns="91440" tIns="45720" rIns="91440" bIns="45720" rtlCol="0" anchor="ctr"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2800" b="1" dirty="0" smtClean="0">
                <a:latin typeface="微软雅黑" panose="020B0503020204020204" charset="-122"/>
                <a:ea typeface="微软雅黑" panose="020B0503020204020204" charset="-122"/>
                <a:sym typeface="Arial" panose="020B0604020202020204" pitchFamily="34" charset="0"/>
              </a:rPr>
              <a:t>学习目标及学习重点</a:t>
            </a:r>
            <a:endParaRPr lang="zh-CN" altLang="en-US" sz="2800" b="1" dirty="0" smtClean="0">
              <a:latin typeface="微软雅黑" panose="020B0503020204020204" charset="-122"/>
              <a:ea typeface="微软雅黑" panose="020B0503020204020204" charset="-122"/>
              <a:sym typeface="Arial" panose="020B0604020202020204" pitchFamily="34" charset="0"/>
            </a:endParaRPr>
          </a:p>
          <a:p>
            <a:pPr algn="ctr"/>
            <a:r>
              <a:rPr lang="en-US" altLang="zh-CN" sz="2400">
                <a:solidFill>
                  <a:srgbClr val="38A39A"/>
                </a:solidFill>
                <a:latin typeface="微软雅黑" panose="020B0503020204020204" charset="-122"/>
                <a:ea typeface="微软雅黑" panose="020B0503020204020204" charset="-122"/>
              </a:rPr>
              <a:t>Learning objectives and key learning points</a:t>
            </a:r>
            <a:endParaRPr lang="en-US" altLang="zh-CN" sz="2400">
              <a:solidFill>
                <a:srgbClr val="38A39A"/>
              </a:solidFill>
              <a:latin typeface="微软雅黑" panose="020B0503020204020204" charset="-122"/>
              <a:ea typeface="微软雅黑" panose="020B0503020204020204" charset="-122"/>
            </a:endParaRPr>
          </a:p>
        </p:txBody>
      </p:sp>
      <p:pic>
        <p:nvPicPr>
          <p:cNvPr id="2" name="图片 1" descr="20149309313"/>
          <p:cNvPicPr>
            <a:picLocks noChangeAspect="1"/>
          </p:cNvPicPr>
          <p:nvPr/>
        </p:nvPicPr>
        <p:blipFill>
          <a:blip r:embed="rId6"/>
          <a:stretch>
            <a:fillRect/>
          </a:stretch>
        </p:blipFill>
        <p:spPr>
          <a:xfrm>
            <a:off x="9034145" y="635"/>
            <a:ext cx="2990300" cy="900007"/>
          </a:xfrm>
          <a:prstGeom prst="rect">
            <a:avLst/>
          </a:prstGeom>
        </p:spPr>
      </p:pic>
    </p:spTree>
    <p:custDataLst>
      <p:tags r:id="rId7"/>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3049"/>
                            </p:stCondLst>
                            <p:childTnLst>
                              <p:par>
                                <p:cTn id="13" presetID="2" presetClass="entr" presetSubtype="2"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par>
                          <p:cTn id="17" fill="hold">
                            <p:stCondLst>
                              <p:cond delay="3549"/>
                            </p:stCondLst>
                            <p:childTnLst>
                              <p:par>
                                <p:cTn id="18" presetID="10" presetClass="entr" presetSubtype="0" fill="hold" grpId="0" nodeType="after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500"/>
                                        <p:tgtEl>
                                          <p:spTgt spid="47"/>
                                        </p:tgtEl>
                                      </p:cBhvr>
                                    </p:animEffect>
                                  </p:childTnLst>
                                </p:cTn>
                              </p:par>
                            </p:childTnLst>
                          </p:cTn>
                        </p:par>
                        <p:par>
                          <p:cTn id="21" fill="hold">
                            <p:stCondLst>
                              <p:cond delay="4049"/>
                            </p:stCondLst>
                            <p:childTnLst>
                              <p:par>
                                <p:cTn id="22" presetID="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0-#ppt_w/2"/>
                                          </p:val>
                                        </p:tav>
                                        <p:tav tm="100000">
                                          <p:val>
                                            <p:strVal val="#ppt_x"/>
                                          </p:val>
                                        </p:tav>
                                      </p:tavLst>
                                    </p:anim>
                                    <p:anim calcmode="lin" valueType="num">
                                      <p:cBhvr additive="base">
                                        <p:cTn id="25" dur="500" fill="hold"/>
                                        <p:tgtEl>
                                          <p:spTgt spid="12"/>
                                        </p:tgtEl>
                                        <p:attrNameLst>
                                          <p:attrName>ppt_y</p:attrName>
                                        </p:attrNameLst>
                                      </p:cBhvr>
                                      <p:tavLst>
                                        <p:tav tm="0">
                                          <p:val>
                                            <p:strVal val="#ppt_y"/>
                                          </p:val>
                                        </p:tav>
                                        <p:tav tm="100000">
                                          <p:val>
                                            <p:strVal val="#ppt_y"/>
                                          </p:val>
                                        </p:tav>
                                      </p:tavLst>
                                    </p:anim>
                                  </p:childTnLst>
                                </p:cTn>
                              </p:par>
                            </p:childTnLst>
                          </p:cTn>
                        </p:par>
                        <p:par>
                          <p:cTn id="26" fill="hold">
                            <p:stCondLst>
                              <p:cond delay="4549"/>
                            </p:stCondLst>
                            <p:childTnLst>
                              <p:par>
                                <p:cTn id="27" presetID="10" presetClass="entr" presetSubtype="0" fill="hold" grpId="0"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47" grpId="0"/>
      <p:bldP spid="12" grpId="0" animBg="1"/>
      <p:bldP spid="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2115185" y="2642870"/>
            <a:ext cx="3469640" cy="995680"/>
          </a:xfrm>
        </p:spPr>
        <p:txBody>
          <a:bodyPr>
            <a:normAutofit fontScale="90000"/>
          </a:bodyPr>
          <a:lstStyle/>
          <a:p>
            <a:pPr algn="ctr"/>
            <a:r>
              <a:rPr lang="zh-CN" altLang="en-US" sz="4400" dirty="0">
                <a:sym typeface="+mn-ea"/>
              </a:rPr>
              <a:t>微博营销概述</a:t>
            </a:r>
            <a:endParaRPr lang="zh-CN" altLang="en-US" sz="4400" dirty="0">
              <a:sym typeface="+mn-ea"/>
            </a:endParaRPr>
          </a:p>
        </p:txBody>
      </p:sp>
      <p:sp>
        <p:nvSpPr>
          <p:cNvPr id="4" name="矩形 3"/>
          <p:cNvSpPr/>
          <p:nvPr>
            <p:custDataLst>
              <p:tags r:id="rId2"/>
            </p:custDataLst>
          </p:nvPr>
        </p:nvSpPr>
        <p:spPr>
          <a:xfrm>
            <a:off x="8229600" y="804333"/>
            <a:ext cx="2658533" cy="4284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700"/>
              <a:t>1</a:t>
            </a:r>
            <a:endParaRPr lang="en-US" altLang="zh-CN" sz="28700"/>
          </a:p>
        </p:txBody>
      </p:sp>
    </p:spTree>
    <p:custDataLst>
      <p:tags r:id="rId3"/>
    </p:custData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438912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sz="3200" b="1" dirty="0">
                <a:solidFill>
                  <a:schemeClr val="tx1"/>
                </a:solidFill>
                <a:latin typeface="微软雅黑" panose="020B0503020204020204" charset="-122"/>
                <a:ea typeface="微软雅黑" panose="020B0503020204020204" charset="-122"/>
              </a:rPr>
              <a:t>微博及常见微博平台</a:t>
            </a:r>
            <a:endParaRPr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pic>
        <p:nvPicPr>
          <p:cNvPr id="341" name="图片 341" descr="http://img.anfone.com/outside/20150131/201501312275549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7777480" y="3164205"/>
            <a:ext cx="2500630" cy="939165"/>
          </a:xfrm>
          <a:prstGeom prst="rect">
            <a:avLst/>
          </a:prstGeom>
          <a:noFill/>
          <a:ln>
            <a:noFill/>
          </a:ln>
        </p:spPr>
      </p:pic>
      <p:pic>
        <p:nvPicPr>
          <p:cNvPr id="342" name="图片 342" descr="http://pic.baike.soso.com/p/20131204/20131204114906-170355601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7777480" y="4292600"/>
            <a:ext cx="2500630" cy="768985"/>
          </a:xfrm>
          <a:prstGeom prst="rect">
            <a:avLst/>
          </a:prstGeom>
          <a:noFill/>
          <a:ln>
            <a:noFill/>
          </a:ln>
        </p:spPr>
      </p:pic>
      <p:sp>
        <p:nvSpPr>
          <p:cNvPr id="3" name="矩形 2"/>
          <p:cNvSpPr/>
          <p:nvPr/>
        </p:nvSpPr>
        <p:spPr>
          <a:xfrm>
            <a:off x="-7620" y="2037715"/>
            <a:ext cx="6395720" cy="3192780"/>
          </a:xfrm>
          <a:prstGeom prst="rect">
            <a:avLst/>
          </a:prstGeom>
          <a:ln>
            <a:noFill/>
          </a:ln>
          <a:effectLst>
            <a:outerShdw blurRad="101600" dist="50800" dir="5400000" sx="97000" sy="97000" algn="ctr" rotWithShape="0">
              <a:schemeClr val="tx1">
                <a:lumMod val="65000"/>
                <a:lumOff val="35000"/>
                <a:alpha val="10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781685" y="2722880"/>
            <a:ext cx="5128260" cy="1822450"/>
          </a:xfrm>
          <a:prstGeom prst="rect">
            <a:avLst/>
          </a:prstGeom>
          <a:noFill/>
        </p:spPr>
        <p:txBody>
          <a:bodyPr wrap="square" rtlCol="0">
            <a:spAutoFit/>
          </a:bodyPr>
          <a:p>
            <a:pPr>
              <a:lnSpc>
                <a:spcPct val="125000"/>
              </a:lnSpc>
              <a:spcBef>
                <a:spcPts val="0"/>
              </a:spcBef>
              <a:spcAft>
                <a:spcPts val="0"/>
              </a:spcAft>
            </a:pPr>
            <a:r>
              <a:rPr lang="zh-CN" altLang="en-US">
                <a:solidFill>
                  <a:schemeClr val="bg1"/>
                </a:solidFill>
                <a:latin typeface="微软雅黑" panose="020B0503020204020204" charset="-122"/>
                <a:ea typeface="微软雅黑" panose="020B0503020204020204" charset="-122"/>
              </a:rPr>
              <a:t>微博，即微型博客（MicroBlog）的简称，也是博客的一种，是一种通过关注机制分享简短实时信息的广播式的社交网络平台。微博是一个基于用户关系信息分享、传播以及获取的平台。微博的关注机制分为可单向、可双向两种。</a:t>
            </a:r>
            <a:endParaRPr lang="zh-CN" altLang="en-US">
              <a:solidFill>
                <a:schemeClr val="bg1"/>
              </a:solidFill>
              <a:latin typeface="微软雅黑" panose="020B0503020204020204" charset="-122"/>
              <a:ea typeface="微软雅黑" panose="020B0503020204020204" charset="-122"/>
            </a:endParaRPr>
          </a:p>
        </p:txBody>
      </p:sp>
      <p:sp>
        <p:nvSpPr>
          <p:cNvPr id="6" name="文本框 5"/>
          <p:cNvSpPr txBox="1"/>
          <p:nvPr/>
        </p:nvSpPr>
        <p:spPr>
          <a:xfrm>
            <a:off x="6548120" y="2138045"/>
            <a:ext cx="5128260" cy="783590"/>
          </a:xfrm>
          <a:prstGeom prst="rect">
            <a:avLst/>
          </a:prstGeom>
          <a:noFill/>
        </p:spPr>
        <p:txBody>
          <a:bodyPr wrap="square" rtlCol="0">
            <a:spAutoFit/>
          </a:bodyPr>
          <a:p>
            <a:pPr>
              <a:lnSpc>
                <a:spcPct val="125000"/>
              </a:lnSpc>
              <a:spcBef>
                <a:spcPts val="0"/>
              </a:spcBef>
              <a:spcAft>
                <a:spcPts val="0"/>
              </a:spcAft>
            </a:pPr>
            <a:r>
              <a:rPr lang="zh-CN" altLang="en-US">
                <a:solidFill>
                  <a:schemeClr val="tx1"/>
                </a:solidFill>
                <a:latin typeface="微软雅黑" panose="020B0503020204020204" charset="-122"/>
                <a:ea typeface="微软雅黑" panose="020B0503020204020204" charset="-122"/>
              </a:rPr>
              <a:t>常见的微博平台包括国外的Twitter，在国内没有特别说明，微博一般指新浪微博。</a:t>
            </a:r>
            <a:endParaRPr lang="zh-CN" altLang="en-US">
              <a:solidFill>
                <a:schemeClr val="tx1"/>
              </a:solidFill>
              <a:latin typeface="微软雅黑" panose="020B0503020204020204" charset="-122"/>
              <a:ea typeface="微软雅黑" panose="020B0503020204020204" charset="-122"/>
            </a:endParaRPr>
          </a:p>
        </p:txBody>
      </p:sp>
    </p:spTree>
    <p:custDataLst>
      <p:tags r:id="rId5"/>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99"/>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par>
                          <p:cTn id="17" fill="hold">
                            <p:stCondLst>
                              <p:cond delay="1399"/>
                            </p:stCondLst>
                            <p:childTnLst>
                              <p:par>
                                <p:cTn id="18" presetID="2" presetClass="entr" presetSubtype="4" fill="hold" grpId="0" nodeType="afterEffect">
                                  <p:stCondLst>
                                    <p:cond delay="200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par>
                          <p:cTn id="22" fill="hold">
                            <p:stCondLst>
                              <p:cond delay="3899"/>
                            </p:stCondLst>
                            <p:childTnLst>
                              <p:par>
                                <p:cTn id="23" presetID="30" presetClass="entr" presetSubtype="0" fill="hold" nodeType="afterEffect">
                                  <p:stCondLst>
                                    <p:cond delay="0"/>
                                  </p:stCondLst>
                                  <p:childTnLst>
                                    <p:set>
                                      <p:cBhvr>
                                        <p:cTn id="24" dur="1" fill="hold">
                                          <p:stCondLst>
                                            <p:cond delay="0"/>
                                          </p:stCondLst>
                                        </p:cTn>
                                        <p:tgtEl>
                                          <p:spTgt spid="341"/>
                                        </p:tgtEl>
                                        <p:attrNameLst>
                                          <p:attrName>style.visibility</p:attrName>
                                        </p:attrNameLst>
                                      </p:cBhvr>
                                      <p:to>
                                        <p:strVal val="visible"/>
                                      </p:to>
                                    </p:set>
                                    <p:animEffect transition="in" filter="fade">
                                      <p:cBhvr>
                                        <p:cTn id="25" dur="800" decel="100000"/>
                                        <p:tgtEl>
                                          <p:spTgt spid="341"/>
                                        </p:tgtEl>
                                      </p:cBhvr>
                                    </p:animEffect>
                                    <p:anim calcmode="lin" valueType="num">
                                      <p:cBhvr>
                                        <p:cTn id="26" dur="800" decel="100000" fill="hold"/>
                                        <p:tgtEl>
                                          <p:spTgt spid="341"/>
                                        </p:tgtEl>
                                        <p:attrNameLst>
                                          <p:attrName>style.rotation</p:attrName>
                                        </p:attrNameLst>
                                      </p:cBhvr>
                                      <p:tavLst>
                                        <p:tav tm="0">
                                          <p:val>
                                            <p:fltVal val="-90"/>
                                          </p:val>
                                        </p:tav>
                                        <p:tav tm="100000">
                                          <p:val>
                                            <p:fltVal val="0"/>
                                          </p:val>
                                        </p:tav>
                                      </p:tavLst>
                                    </p:anim>
                                    <p:anim calcmode="lin" valueType="num">
                                      <p:cBhvr>
                                        <p:cTn id="27" dur="800" decel="100000" fill="hold"/>
                                        <p:tgtEl>
                                          <p:spTgt spid="341"/>
                                        </p:tgtEl>
                                        <p:attrNameLst>
                                          <p:attrName>ppt_x</p:attrName>
                                        </p:attrNameLst>
                                      </p:cBhvr>
                                      <p:tavLst>
                                        <p:tav tm="0">
                                          <p:val>
                                            <p:strVal val="#ppt_x+0.4"/>
                                          </p:val>
                                        </p:tav>
                                        <p:tav tm="100000">
                                          <p:val>
                                            <p:strVal val="#ppt_x-0.05"/>
                                          </p:val>
                                        </p:tav>
                                      </p:tavLst>
                                    </p:anim>
                                    <p:anim calcmode="lin" valueType="num">
                                      <p:cBhvr>
                                        <p:cTn id="28" dur="800" decel="100000" fill="hold"/>
                                        <p:tgtEl>
                                          <p:spTgt spid="341"/>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41"/>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41"/>
                                        </p:tgtEl>
                                        <p:attrNameLst>
                                          <p:attrName>ppt_y</p:attrName>
                                        </p:attrNameLst>
                                      </p:cBhvr>
                                      <p:tavLst>
                                        <p:tav tm="0">
                                          <p:val>
                                            <p:strVal val="#ppt_y+0.1"/>
                                          </p:val>
                                        </p:tav>
                                        <p:tav tm="100000">
                                          <p:val>
                                            <p:strVal val="#ppt_y"/>
                                          </p:val>
                                        </p:tav>
                                      </p:tavLst>
                                    </p:anim>
                                  </p:childTnLst>
                                </p:cTn>
                              </p:par>
                            </p:childTnLst>
                          </p:cTn>
                        </p:par>
                        <p:par>
                          <p:cTn id="31" fill="hold">
                            <p:stCondLst>
                              <p:cond delay="4899"/>
                            </p:stCondLst>
                            <p:childTnLst>
                              <p:par>
                                <p:cTn id="32" presetID="30" presetClass="entr" presetSubtype="0" fill="hold" nodeType="afterEffect">
                                  <p:stCondLst>
                                    <p:cond delay="0"/>
                                  </p:stCondLst>
                                  <p:childTnLst>
                                    <p:set>
                                      <p:cBhvr>
                                        <p:cTn id="33" dur="1" fill="hold">
                                          <p:stCondLst>
                                            <p:cond delay="0"/>
                                          </p:stCondLst>
                                        </p:cTn>
                                        <p:tgtEl>
                                          <p:spTgt spid="342"/>
                                        </p:tgtEl>
                                        <p:attrNameLst>
                                          <p:attrName>style.visibility</p:attrName>
                                        </p:attrNameLst>
                                      </p:cBhvr>
                                      <p:to>
                                        <p:strVal val="visible"/>
                                      </p:to>
                                    </p:set>
                                    <p:animEffect transition="in" filter="fade">
                                      <p:cBhvr>
                                        <p:cTn id="34" dur="800" decel="100000"/>
                                        <p:tgtEl>
                                          <p:spTgt spid="342"/>
                                        </p:tgtEl>
                                      </p:cBhvr>
                                    </p:animEffect>
                                    <p:anim calcmode="lin" valueType="num">
                                      <p:cBhvr>
                                        <p:cTn id="35" dur="800" decel="100000" fill="hold"/>
                                        <p:tgtEl>
                                          <p:spTgt spid="342"/>
                                        </p:tgtEl>
                                        <p:attrNameLst>
                                          <p:attrName>style.rotation</p:attrName>
                                        </p:attrNameLst>
                                      </p:cBhvr>
                                      <p:tavLst>
                                        <p:tav tm="0">
                                          <p:val>
                                            <p:fltVal val="-90"/>
                                          </p:val>
                                        </p:tav>
                                        <p:tav tm="100000">
                                          <p:val>
                                            <p:fltVal val="0"/>
                                          </p:val>
                                        </p:tav>
                                      </p:tavLst>
                                    </p:anim>
                                    <p:anim calcmode="lin" valueType="num">
                                      <p:cBhvr>
                                        <p:cTn id="36" dur="800" decel="100000" fill="hold"/>
                                        <p:tgtEl>
                                          <p:spTgt spid="342"/>
                                        </p:tgtEl>
                                        <p:attrNameLst>
                                          <p:attrName>ppt_x</p:attrName>
                                        </p:attrNameLst>
                                      </p:cBhvr>
                                      <p:tavLst>
                                        <p:tav tm="0">
                                          <p:val>
                                            <p:strVal val="#ppt_x+0.4"/>
                                          </p:val>
                                        </p:tav>
                                        <p:tav tm="100000">
                                          <p:val>
                                            <p:strVal val="#ppt_x-0.05"/>
                                          </p:val>
                                        </p:tav>
                                      </p:tavLst>
                                    </p:anim>
                                    <p:anim calcmode="lin" valueType="num">
                                      <p:cBhvr>
                                        <p:cTn id="37" dur="800" decel="100000" fill="hold"/>
                                        <p:tgtEl>
                                          <p:spTgt spid="342"/>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342"/>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3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345440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en-US" altLang="zh-CN" sz="3200" b="1" dirty="0">
                <a:solidFill>
                  <a:schemeClr val="tx1"/>
                </a:solidFill>
                <a:latin typeface="微软雅黑" panose="020B0503020204020204" charset="-122"/>
                <a:ea typeface="微软雅黑" panose="020B0503020204020204" charset="-122"/>
              </a:rPr>
              <a:t>微博营销认知</a:t>
            </a:r>
            <a:endParaRPr lang="en-US" alt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37" name="矩形 36"/>
          <p:cNvSpPr/>
          <p:nvPr/>
        </p:nvSpPr>
        <p:spPr>
          <a:xfrm>
            <a:off x="1855470" y="2194560"/>
            <a:ext cx="178435" cy="17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文本框 37"/>
          <p:cNvSpPr txBox="1"/>
          <p:nvPr/>
        </p:nvSpPr>
        <p:spPr>
          <a:xfrm>
            <a:off x="2188210" y="2066925"/>
            <a:ext cx="8242300" cy="1087755"/>
          </a:xfrm>
          <a:prstGeom prst="rect">
            <a:avLst/>
          </a:prstGeom>
          <a:noFill/>
        </p:spPr>
        <p:txBody>
          <a:bodyPr wrap="square" rtlCol="0">
            <a:spAutoFit/>
          </a:bodyPr>
          <a:p>
            <a:pPr>
              <a:lnSpc>
                <a:spcPct val="120000"/>
              </a:lnSpc>
              <a:spcBef>
                <a:spcPts val="0"/>
              </a:spcBef>
              <a:spcAft>
                <a:spcPts val="0"/>
              </a:spcAft>
            </a:pPr>
            <a:r>
              <a:rPr lang="zh-CN" altLang="en-US"/>
              <a:t>微博营销（Microblog Marketing）是指通过微博平台为商家、个人等创造价值而执行的一种营销方式，也是指商家或个人通过微博平台发现并满足用户的各类需求的商业行为方式。</a:t>
            </a:r>
            <a:endParaRPr lang="zh-CN" altLang="en-US"/>
          </a:p>
        </p:txBody>
      </p:sp>
      <p:sp>
        <p:nvSpPr>
          <p:cNvPr id="39" name="矩形 38"/>
          <p:cNvSpPr/>
          <p:nvPr/>
        </p:nvSpPr>
        <p:spPr>
          <a:xfrm>
            <a:off x="1855470" y="3839845"/>
            <a:ext cx="178435" cy="17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文本框 39"/>
          <p:cNvSpPr txBox="1"/>
          <p:nvPr/>
        </p:nvSpPr>
        <p:spPr>
          <a:xfrm>
            <a:off x="2188210" y="3703320"/>
            <a:ext cx="8242300" cy="810260"/>
          </a:xfrm>
          <a:prstGeom prst="rect">
            <a:avLst/>
          </a:prstGeom>
          <a:noFill/>
        </p:spPr>
        <p:txBody>
          <a:bodyPr wrap="square" rtlCol="0">
            <a:spAutoFit/>
          </a:bodyPr>
          <a:p>
            <a:pPr>
              <a:lnSpc>
                <a:spcPct val="130000"/>
              </a:lnSpc>
              <a:spcBef>
                <a:spcPts val="0"/>
              </a:spcBef>
              <a:spcAft>
                <a:spcPts val="0"/>
              </a:spcAft>
            </a:pPr>
            <a:r>
              <a:rPr lang="zh-CN" altLang="en-US"/>
              <a:t>微博营销的本质是社交化媒体（SNS）营销，其注重价值的传递、内容的互动、系统的布局、准确的定位，微博的火热发展也使得其营销效果尤为显著。</a:t>
            </a:r>
            <a:endParaRPr lang="zh-CN" altLang="en-US"/>
          </a:p>
        </p:txBody>
      </p:sp>
      <p:sp>
        <p:nvSpPr>
          <p:cNvPr id="3" name="矩形 2"/>
          <p:cNvSpPr/>
          <p:nvPr/>
        </p:nvSpPr>
        <p:spPr>
          <a:xfrm>
            <a:off x="1855470" y="5165090"/>
            <a:ext cx="178435" cy="17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188210" y="4996180"/>
            <a:ext cx="8242300" cy="810260"/>
          </a:xfrm>
          <a:prstGeom prst="rect">
            <a:avLst/>
          </a:prstGeom>
          <a:noFill/>
        </p:spPr>
        <p:txBody>
          <a:bodyPr wrap="square" rtlCol="0">
            <a:spAutoFit/>
          </a:bodyPr>
          <a:p>
            <a:pPr>
              <a:lnSpc>
                <a:spcPct val="130000"/>
              </a:lnSpc>
              <a:spcBef>
                <a:spcPts val="0"/>
              </a:spcBef>
              <a:spcAft>
                <a:spcPts val="0"/>
              </a:spcAft>
            </a:pPr>
            <a:r>
              <a:rPr lang="zh-CN" altLang="en-US">
                <a:sym typeface="+mn-ea"/>
              </a:rPr>
              <a:t>微博营销涉及的范围包括认证、有效粉丝、朋友、话题、名博、开放平台、整体运营等。</a:t>
            </a:r>
            <a:endParaRPr lang="zh-CN" altLang="en-US"/>
          </a:p>
        </p:txBody>
      </p:sp>
    </p:spTree>
    <p:custDataLst>
      <p:tags r:id="rId3"/>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750"/>
                            </p:stCondLst>
                            <p:childTnLst>
                              <p:par>
                                <p:cTn id="13" presetID="12" presetClass="entr" presetSubtype="4"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p:tgtEl>
                                          <p:spTgt spid="37"/>
                                        </p:tgtEl>
                                        <p:attrNameLst>
                                          <p:attrName>ppt_y</p:attrName>
                                        </p:attrNameLst>
                                      </p:cBhvr>
                                      <p:tavLst>
                                        <p:tav tm="0">
                                          <p:val>
                                            <p:strVal val="#ppt_y+#ppt_h*1.125000"/>
                                          </p:val>
                                        </p:tav>
                                        <p:tav tm="100000">
                                          <p:val>
                                            <p:strVal val="#ppt_y"/>
                                          </p:val>
                                        </p:tav>
                                      </p:tavLst>
                                    </p:anim>
                                    <p:animEffect transition="in" filter="wipe(up)">
                                      <p:cBhvr>
                                        <p:cTn id="16" dur="500"/>
                                        <p:tgtEl>
                                          <p:spTgt spid="37"/>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p:tgtEl>
                                          <p:spTgt spid="38"/>
                                        </p:tgtEl>
                                        <p:attrNameLst>
                                          <p:attrName>ppt_y</p:attrName>
                                        </p:attrNameLst>
                                      </p:cBhvr>
                                      <p:tavLst>
                                        <p:tav tm="0">
                                          <p:val>
                                            <p:strVal val="#ppt_y+#ppt_h*1.125000"/>
                                          </p:val>
                                        </p:tav>
                                        <p:tav tm="100000">
                                          <p:val>
                                            <p:strVal val="#ppt_y"/>
                                          </p:val>
                                        </p:tav>
                                      </p:tavLst>
                                    </p:anim>
                                    <p:animEffect transition="in" filter="wipe(up)">
                                      <p:cBhvr>
                                        <p:cTn id="20" dur="500"/>
                                        <p:tgtEl>
                                          <p:spTgt spid="38"/>
                                        </p:tgtEl>
                                      </p:cBhvr>
                                    </p:animEffect>
                                  </p:childTnLst>
                                </p:cTn>
                              </p:par>
                            </p:childTnLst>
                          </p:cTn>
                        </p:par>
                        <p:par>
                          <p:cTn id="21" fill="hold">
                            <p:stCondLst>
                              <p:cond delay="1250"/>
                            </p:stCondLst>
                            <p:childTnLst>
                              <p:par>
                                <p:cTn id="22" presetID="12" presetClass="entr" presetSubtype="4"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additive="base">
                                        <p:cTn id="24" dur="500"/>
                                        <p:tgtEl>
                                          <p:spTgt spid="39"/>
                                        </p:tgtEl>
                                        <p:attrNameLst>
                                          <p:attrName>ppt_y</p:attrName>
                                        </p:attrNameLst>
                                      </p:cBhvr>
                                      <p:tavLst>
                                        <p:tav tm="0">
                                          <p:val>
                                            <p:strVal val="#ppt_y+#ppt_h*1.125000"/>
                                          </p:val>
                                        </p:tav>
                                        <p:tav tm="100000">
                                          <p:val>
                                            <p:strVal val="#ppt_y"/>
                                          </p:val>
                                        </p:tav>
                                      </p:tavLst>
                                    </p:anim>
                                    <p:animEffect transition="in" filter="wipe(up)">
                                      <p:cBhvr>
                                        <p:cTn id="25" dur="500"/>
                                        <p:tgtEl>
                                          <p:spTgt spid="39"/>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additive="base">
                                        <p:cTn id="28" dur="500"/>
                                        <p:tgtEl>
                                          <p:spTgt spid="40"/>
                                        </p:tgtEl>
                                        <p:attrNameLst>
                                          <p:attrName>ppt_y</p:attrName>
                                        </p:attrNameLst>
                                      </p:cBhvr>
                                      <p:tavLst>
                                        <p:tav tm="0">
                                          <p:val>
                                            <p:strVal val="#ppt_y+#ppt_h*1.125000"/>
                                          </p:val>
                                        </p:tav>
                                        <p:tav tm="100000">
                                          <p:val>
                                            <p:strVal val="#ppt_y"/>
                                          </p:val>
                                        </p:tav>
                                      </p:tavLst>
                                    </p:anim>
                                    <p:animEffect transition="in" filter="wipe(up)">
                                      <p:cBhvr>
                                        <p:cTn id="29" dur="500"/>
                                        <p:tgtEl>
                                          <p:spTgt spid="40"/>
                                        </p:tgtEl>
                                      </p:cBhvr>
                                    </p:animEffect>
                                  </p:childTnLst>
                                </p:cTn>
                              </p:par>
                            </p:childTnLst>
                          </p:cTn>
                        </p:par>
                        <p:par>
                          <p:cTn id="30" fill="hold">
                            <p:stCondLst>
                              <p:cond delay="1750"/>
                            </p:stCondLst>
                            <p:childTnLst>
                              <p:par>
                                <p:cTn id="31" presetID="12" presetClass="entr" presetSubtype="4"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p:tgtEl>
                                          <p:spTgt spid="3"/>
                                        </p:tgtEl>
                                        <p:attrNameLst>
                                          <p:attrName>ppt_y</p:attrName>
                                        </p:attrNameLst>
                                      </p:cBhvr>
                                      <p:tavLst>
                                        <p:tav tm="0">
                                          <p:val>
                                            <p:strVal val="#ppt_y+#ppt_h*1.125000"/>
                                          </p:val>
                                        </p:tav>
                                        <p:tav tm="100000">
                                          <p:val>
                                            <p:strVal val="#ppt_y"/>
                                          </p:val>
                                        </p:tav>
                                      </p:tavLst>
                                    </p:anim>
                                    <p:animEffect transition="in" filter="wipe(up)">
                                      <p:cBhvr>
                                        <p:cTn id="34" dur="500"/>
                                        <p:tgtEl>
                                          <p:spTgt spid="3"/>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7" grpId="0" bldLvl="0" animBg="1"/>
      <p:bldP spid="38" grpId="0"/>
      <p:bldP spid="39" grpId="0" bldLvl="0" animBg="1"/>
      <p:bldP spid="40" grpId="0"/>
      <p:bldP spid="3" grpId="0" bldLvl="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407225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sz="3200" b="1" dirty="0">
                <a:solidFill>
                  <a:schemeClr val="tx1"/>
                </a:solidFill>
                <a:latin typeface="微软雅黑" panose="020B0503020204020204" charset="-122"/>
                <a:ea typeface="微软雅黑" panose="020B0503020204020204" charset="-122"/>
              </a:rPr>
              <a:t>微博营销的价值</a:t>
            </a:r>
            <a:endParaRPr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40" name="MH_SubTitle_1"/>
          <p:cNvSpPr/>
          <p:nvPr>
            <p:custDataLst>
              <p:tags r:id="rId3"/>
            </p:custDataLst>
          </p:nvPr>
        </p:nvSpPr>
        <p:spPr>
          <a:xfrm>
            <a:off x="513080" y="3970655"/>
            <a:ext cx="2412365" cy="578485"/>
          </a:xfrm>
          <a:prstGeom prst="rect">
            <a:avLst/>
          </a:prstGeom>
          <a:solidFill>
            <a:schemeClr val="accent1"/>
          </a:solidFill>
          <a:ln w="12700" cap="flat" cmpd="sng" algn="ctr">
            <a:noFill/>
            <a:prstDash val="solid"/>
            <a:miter lim="800000"/>
          </a:ln>
          <a:effectLst/>
        </p:spPr>
        <p:txBody>
          <a:bodyPr anchor="ctr">
            <a:norm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solidFill>
                  <a:srgbClr val="FFFFFF"/>
                </a:solidFill>
                <a:effectLst/>
                <a:uLnTx/>
                <a:uFillTx/>
                <a:latin typeface="+mn-lt"/>
                <a:ea typeface="+mn-ea"/>
                <a:cs typeface="+mn-cs"/>
              </a:rPr>
              <a:t>深入了解目标消费者</a:t>
            </a:r>
            <a:endParaRPr kumimoji="0" lang="zh-CN" altLang="en-US" b="1" i="0" u="none" strike="noStrike" kern="0" cap="none" spc="0" normalizeH="0" baseline="0" noProof="0" dirty="0" smtClean="0">
              <a:ln>
                <a:noFill/>
              </a:ln>
              <a:solidFill>
                <a:srgbClr val="FFFFFF"/>
              </a:solidFill>
              <a:effectLst/>
              <a:uLnTx/>
              <a:uFillTx/>
              <a:latin typeface="+mn-lt"/>
              <a:ea typeface="+mn-ea"/>
              <a:cs typeface="+mn-cs"/>
            </a:endParaRPr>
          </a:p>
        </p:txBody>
      </p:sp>
      <p:sp>
        <p:nvSpPr>
          <p:cNvPr id="41" name="MH_Other_1"/>
          <p:cNvSpPr/>
          <p:nvPr>
            <p:custDataLst>
              <p:tags r:id="rId4"/>
            </p:custDataLst>
          </p:nvPr>
        </p:nvSpPr>
        <p:spPr>
          <a:xfrm rot="18865419">
            <a:off x="2607945" y="3810000"/>
            <a:ext cx="1106805" cy="392430"/>
          </a:xfrm>
          <a:custGeom>
            <a:avLst/>
            <a:gdLst>
              <a:gd name="connsiteX0" fmla="*/ 731515 w 731515"/>
              <a:gd name="connsiteY0" fmla="*/ 0 h 267350"/>
              <a:gd name="connsiteX1" fmla="*/ 458731 w 731515"/>
              <a:gd name="connsiteY1" fmla="*/ 267350 h 267350"/>
              <a:gd name="connsiteX2" fmla="*/ 0 w 731515"/>
              <a:gd name="connsiteY2" fmla="*/ 267350 h 267350"/>
              <a:gd name="connsiteX3" fmla="*/ 270527 w 731515"/>
              <a:gd name="connsiteY3" fmla="*/ 2211 h 267350"/>
              <a:gd name="connsiteX4" fmla="*/ 268360 w 731515"/>
              <a:gd name="connsiteY4" fmla="*/ 0 h 267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515" h="267350">
                <a:moveTo>
                  <a:pt x="731515" y="0"/>
                </a:moveTo>
                <a:lnTo>
                  <a:pt x="458731" y="267350"/>
                </a:lnTo>
                <a:lnTo>
                  <a:pt x="0" y="267350"/>
                </a:lnTo>
                <a:lnTo>
                  <a:pt x="270527" y="2211"/>
                </a:lnTo>
                <a:lnTo>
                  <a:pt x="268360" y="0"/>
                </a:lnTo>
                <a:close/>
              </a:path>
            </a:pathLst>
          </a:custGeom>
          <a:solidFill>
            <a:schemeClr val="accent1">
              <a:lumMod val="20000"/>
              <a:lumOff val="80000"/>
            </a:schemeClr>
          </a:solidFill>
          <a:ln w="12700" cap="flat" cmpd="sng" algn="ctr">
            <a:noFill/>
            <a:prstDash val="solid"/>
            <a:miter lim="800000"/>
          </a:ln>
          <a:effec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a:ln>
                <a:noFill/>
              </a:ln>
              <a:solidFill>
                <a:srgbClr val="55595B"/>
              </a:solidFill>
              <a:effectLst/>
              <a:uLnTx/>
              <a:uFillTx/>
              <a:latin typeface="Times New Roman" panose="02020603050405020304"/>
              <a:ea typeface="幼圆" panose="02010509060101010101"/>
              <a:cs typeface="+mn-cs"/>
            </a:endParaRPr>
          </a:p>
        </p:txBody>
      </p:sp>
      <p:sp>
        <p:nvSpPr>
          <p:cNvPr id="42" name="MH_SubTitle_2"/>
          <p:cNvSpPr/>
          <p:nvPr>
            <p:custDataLst>
              <p:tags r:id="rId5"/>
            </p:custDataLst>
          </p:nvPr>
        </p:nvSpPr>
        <p:spPr>
          <a:xfrm>
            <a:off x="3397250" y="3468370"/>
            <a:ext cx="2412365" cy="576580"/>
          </a:xfrm>
          <a:prstGeom prst="rect">
            <a:avLst/>
          </a:prstGeom>
          <a:solidFill>
            <a:schemeClr val="accent2"/>
          </a:solidFill>
          <a:ln w="12700" cap="flat" cmpd="sng" algn="ctr">
            <a:noFill/>
            <a:prstDash val="solid"/>
            <a:miter lim="800000"/>
          </a:ln>
          <a:effectLst/>
        </p:spPr>
        <p:txBody>
          <a:bodyPr anchor="ctr">
            <a:norm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solidFill>
                  <a:srgbClr val="FFFFFF"/>
                </a:solidFill>
                <a:effectLst/>
                <a:uLnTx/>
                <a:uFillTx/>
                <a:latin typeface="+mn-lt"/>
                <a:ea typeface="+mn-ea"/>
                <a:cs typeface="+mn-cs"/>
              </a:rPr>
              <a:t>节约营销成本</a:t>
            </a:r>
            <a:endParaRPr kumimoji="0" lang="zh-CN" altLang="en-US" b="1" i="0" u="none" strike="noStrike" kern="0" cap="none" spc="0" normalizeH="0" baseline="0" noProof="0" dirty="0" smtClean="0">
              <a:ln>
                <a:noFill/>
              </a:ln>
              <a:solidFill>
                <a:srgbClr val="FFFFFF"/>
              </a:solidFill>
              <a:effectLst/>
              <a:uLnTx/>
              <a:uFillTx/>
              <a:latin typeface="+mn-lt"/>
              <a:ea typeface="+mn-ea"/>
              <a:cs typeface="+mn-cs"/>
            </a:endParaRPr>
          </a:p>
        </p:txBody>
      </p:sp>
      <p:sp>
        <p:nvSpPr>
          <p:cNvPr id="43" name="MH_SubTitle_3"/>
          <p:cNvSpPr/>
          <p:nvPr>
            <p:custDataLst>
              <p:tags r:id="rId6"/>
            </p:custDataLst>
          </p:nvPr>
        </p:nvSpPr>
        <p:spPr>
          <a:xfrm>
            <a:off x="6282690" y="3970655"/>
            <a:ext cx="2412365" cy="578485"/>
          </a:xfrm>
          <a:prstGeom prst="rect">
            <a:avLst/>
          </a:prstGeom>
          <a:solidFill>
            <a:schemeClr val="accent1"/>
          </a:solidFill>
          <a:ln w="12700" cap="flat" cmpd="sng" algn="ctr">
            <a:noFill/>
            <a:prstDash val="solid"/>
            <a:miter lim="800000"/>
          </a:ln>
          <a:effectLst/>
        </p:spPr>
        <p:txBody>
          <a:bodyPr anchor="ctr">
            <a:norm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solidFill>
                  <a:srgbClr val="FFFFFF"/>
                </a:solidFill>
                <a:effectLst/>
                <a:uLnTx/>
                <a:uFillTx/>
                <a:latin typeface="+mn-lt"/>
                <a:ea typeface="+mn-ea"/>
                <a:cs typeface="+mn-cs"/>
              </a:rPr>
              <a:t>提高客户满意度</a:t>
            </a:r>
            <a:endParaRPr kumimoji="0" lang="zh-CN" altLang="en-US" b="1" i="0" u="none" strike="noStrike" kern="0" cap="none" spc="0" normalizeH="0" baseline="0" noProof="0" dirty="0" smtClean="0">
              <a:ln>
                <a:noFill/>
              </a:ln>
              <a:solidFill>
                <a:srgbClr val="FFFFFF"/>
              </a:solidFill>
              <a:effectLst/>
              <a:uLnTx/>
              <a:uFillTx/>
              <a:latin typeface="+mn-lt"/>
              <a:ea typeface="+mn-ea"/>
              <a:cs typeface="+mn-cs"/>
            </a:endParaRPr>
          </a:p>
        </p:txBody>
      </p:sp>
      <p:sp>
        <p:nvSpPr>
          <p:cNvPr id="44" name="MH_Other_2"/>
          <p:cNvSpPr/>
          <p:nvPr>
            <p:custDataLst>
              <p:tags r:id="rId7"/>
            </p:custDataLst>
          </p:nvPr>
        </p:nvSpPr>
        <p:spPr>
          <a:xfrm rot="18865419">
            <a:off x="8366125" y="3810000"/>
            <a:ext cx="1106805" cy="392430"/>
          </a:xfrm>
          <a:custGeom>
            <a:avLst/>
            <a:gdLst>
              <a:gd name="connsiteX0" fmla="*/ 731515 w 731515"/>
              <a:gd name="connsiteY0" fmla="*/ 0 h 267350"/>
              <a:gd name="connsiteX1" fmla="*/ 458731 w 731515"/>
              <a:gd name="connsiteY1" fmla="*/ 267350 h 267350"/>
              <a:gd name="connsiteX2" fmla="*/ 0 w 731515"/>
              <a:gd name="connsiteY2" fmla="*/ 267350 h 267350"/>
              <a:gd name="connsiteX3" fmla="*/ 270527 w 731515"/>
              <a:gd name="connsiteY3" fmla="*/ 2211 h 267350"/>
              <a:gd name="connsiteX4" fmla="*/ 268360 w 731515"/>
              <a:gd name="connsiteY4" fmla="*/ 0 h 267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515" h="267350">
                <a:moveTo>
                  <a:pt x="731515" y="0"/>
                </a:moveTo>
                <a:lnTo>
                  <a:pt x="458731" y="267350"/>
                </a:lnTo>
                <a:lnTo>
                  <a:pt x="0" y="267350"/>
                </a:lnTo>
                <a:lnTo>
                  <a:pt x="270527" y="2211"/>
                </a:lnTo>
                <a:lnTo>
                  <a:pt x="268360" y="0"/>
                </a:lnTo>
                <a:close/>
              </a:path>
            </a:pathLst>
          </a:custGeom>
          <a:solidFill>
            <a:schemeClr val="accent1">
              <a:lumMod val="20000"/>
              <a:lumOff val="80000"/>
            </a:schemeClr>
          </a:solidFill>
          <a:ln w="12700" cap="flat" cmpd="sng" algn="ctr">
            <a:noFill/>
            <a:prstDash val="solid"/>
            <a:miter lim="800000"/>
          </a:ln>
          <a:effec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a:ln>
                <a:noFill/>
              </a:ln>
              <a:solidFill>
                <a:srgbClr val="55595B"/>
              </a:solidFill>
              <a:effectLst/>
              <a:uLnTx/>
              <a:uFillTx/>
              <a:latin typeface="Times New Roman" panose="02020603050405020304"/>
              <a:ea typeface="幼圆" panose="02010509060101010101"/>
              <a:cs typeface="+mn-cs"/>
            </a:endParaRPr>
          </a:p>
        </p:txBody>
      </p:sp>
      <p:sp>
        <p:nvSpPr>
          <p:cNvPr id="45" name="MH_SubTitle_4"/>
          <p:cNvSpPr/>
          <p:nvPr>
            <p:custDataLst>
              <p:tags r:id="rId8"/>
            </p:custDataLst>
          </p:nvPr>
        </p:nvSpPr>
        <p:spPr>
          <a:xfrm>
            <a:off x="9167495" y="3468370"/>
            <a:ext cx="2412365" cy="576580"/>
          </a:xfrm>
          <a:prstGeom prst="rect">
            <a:avLst/>
          </a:prstGeom>
          <a:solidFill>
            <a:schemeClr val="accent2"/>
          </a:solidFill>
          <a:ln w="12700" cap="flat" cmpd="sng" algn="ctr">
            <a:noFill/>
            <a:prstDash val="solid"/>
            <a:miter lim="800000"/>
          </a:ln>
          <a:effectLst/>
        </p:spPr>
        <p:txBody>
          <a:bodyPr anchor="ctr">
            <a:normAutofit/>
          </a:body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zh-CN" altLang="en-US" b="1" i="0" u="none" strike="noStrike" kern="0" cap="none" spc="0" normalizeH="0" baseline="0" noProof="0" dirty="0" smtClean="0">
                <a:ln>
                  <a:noFill/>
                </a:ln>
                <a:solidFill>
                  <a:srgbClr val="FFFFFF"/>
                </a:solidFill>
                <a:effectLst/>
                <a:uLnTx/>
                <a:uFillTx/>
                <a:latin typeface="+mn-lt"/>
                <a:ea typeface="+mn-ea"/>
                <a:cs typeface="+mn-cs"/>
              </a:rPr>
              <a:t>应对危机公关</a:t>
            </a:r>
            <a:endParaRPr kumimoji="0" lang="zh-CN" altLang="en-US" b="1" i="0" u="none" strike="noStrike" kern="0" cap="none" spc="0" normalizeH="0" baseline="0" noProof="0" dirty="0" smtClean="0">
              <a:ln>
                <a:noFill/>
              </a:ln>
              <a:solidFill>
                <a:srgbClr val="FFFFFF"/>
              </a:solidFill>
              <a:effectLst/>
              <a:uLnTx/>
              <a:uFillTx/>
              <a:latin typeface="+mn-lt"/>
              <a:ea typeface="+mn-ea"/>
              <a:cs typeface="+mn-cs"/>
            </a:endParaRPr>
          </a:p>
        </p:txBody>
      </p:sp>
      <p:sp>
        <p:nvSpPr>
          <p:cNvPr id="46" name="MH_Other_3"/>
          <p:cNvSpPr/>
          <p:nvPr>
            <p:custDataLst>
              <p:tags r:id="rId9"/>
            </p:custDataLst>
          </p:nvPr>
        </p:nvSpPr>
        <p:spPr>
          <a:xfrm rot="2734581" flipH="1">
            <a:off x="5492750" y="3810000"/>
            <a:ext cx="1106805" cy="392430"/>
          </a:xfrm>
          <a:custGeom>
            <a:avLst/>
            <a:gdLst>
              <a:gd name="connsiteX0" fmla="*/ 731515 w 731515"/>
              <a:gd name="connsiteY0" fmla="*/ 0 h 267350"/>
              <a:gd name="connsiteX1" fmla="*/ 458731 w 731515"/>
              <a:gd name="connsiteY1" fmla="*/ 267350 h 267350"/>
              <a:gd name="connsiteX2" fmla="*/ 0 w 731515"/>
              <a:gd name="connsiteY2" fmla="*/ 267350 h 267350"/>
              <a:gd name="connsiteX3" fmla="*/ 270527 w 731515"/>
              <a:gd name="connsiteY3" fmla="*/ 2211 h 267350"/>
              <a:gd name="connsiteX4" fmla="*/ 268360 w 731515"/>
              <a:gd name="connsiteY4" fmla="*/ 0 h 267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515" h="267350">
                <a:moveTo>
                  <a:pt x="731515" y="0"/>
                </a:moveTo>
                <a:lnTo>
                  <a:pt x="458731" y="267350"/>
                </a:lnTo>
                <a:lnTo>
                  <a:pt x="0" y="267350"/>
                </a:lnTo>
                <a:lnTo>
                  <a:pt x="270527" y="2211"/>
                </a:lnTo>
                <a:lnTo>
                  <a:pt x="268360" y="0"/>
                </a:lnTo>
                <a:close/>
              </a:path>
            </a:pathLst>
          </a:custGeom>
          <a:solidFill>
            <a:schemeClr val="accent2">
              <a:lumMod val="20000"/>
              <a:lumOff val="80000"/>
            </a:schemeClr>
          </a:solidFill>
          <a:ln w="12700" cap="flat" cmpd="sng" algn="ctr">
            <a:noFill/>
            <a:prstDash val="solid"/>
            <a:miter lim="800000"/>
          </a:ln>
          <a:effectLst/>
        </p:spPr>
        <p:txBody>
          <a:bodyPr anchor="ctr"/>
          <a:lstStyle/>
          <a:p>
            <a:pPr marL="0" marR="0" lvl="0" indent="0" algn="ctr" defTabSz="685165" rtl="0" eaLnBrk="1" fontAlgn="auto" latinLnBrk="0" hangingPunct="1">
              <a:lnSpc>
                <a:spcPct val="100000"/>
              </a:lnSpc>
              <a:spcBef>
                <a:spcPts val="0"/>
              </a:spcBef>
              <a:spcAft>
                <a:spcPts val="0"/>
              </a:spcAft>
              <a:buClrTx/>
              <a:buSzTx/>
              <a:buFontTx/>
              <a:buNone/>
              <a:defRPr/>
            </a:pPr>
            <a:endParaRPr kumimoji="0" lang="zh-CN" altLang="en-US" sz="1050" b="0" i="0" u="none" strike="noStrike" kern="0" cap="none" spc="0" normalizeH="0" baseline="0" noProof="0">
              <a:ln>
                <a:noFill/>
              </a:ln>
              <a:solidFill>
                <a:srgbClr val="55595B"/>
              </a:solidFill>
              <a:effectLst/>
              <a:uLnTx/>
              <a:uFillTx/>
              <a:latin typeface="Times New Roman" panose="02020603050405020304"/>
              <a:ea typeface="幼圆" panose="02010509060101010101"/>
              <a:cs typeface="+mn-cs"/>
            </a:endParaRPr>
          </a:p>
        </p:txBody>
      </p:sp>
      <p:sp>
        <p:nvSpPr>
          <p:cNvPr id="3082" name="MH_Other_4"/>
          <p:cNvSpPr txBox="1">
            <a:spLocks noChangeArrowheads="1"/>
          </p:cNvSpPr>
          <p:nvPr>
            <p:custDataLst>
              <p:tags r:id="rId10"/>
            </p:custDataLst>
          </p:nvPr>
        </p:nvSpPr>
        <p:spPr bwMode="auto">
          <a:xfrm>
            <a:off x="513080" y="3412490"/>
            <a:ext cx="241236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幼圆" panose="02010509060101010101" pitchFamily="49" charset="-122"/>
                <a:cs typeface="+mn-cs"/>
              </a:rPr>
              <a:t>1</a:t>
            </a:r>
            <a:endParaRPr kumimoji="0" lang="zh-CN" altLang="en-US" sz="3600" b="1"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ea typeface="幼圆" panose="02010509060101010101" pitchFamily="49" charset="-122"/>
              <a:cs typeface="+mn-cs"/>
            </a:endParaRPr>
          </a:p>
        </p:txBody>
      </p:sp>
      <p:sp>
        <p:nvSpPr>
          <p:cNvPr id="3084" name="MH_Other_5"/>
          <p:cNvSpPr txBox="1">
            <a:spLocks noChangeArrowheads="1"/>
          </p:cNvSpPr>
          <p:nvPr>
            <p:custDataLst>
              <p:tags r:id="rId11"/>
            </p:custDataLst>
          </p:nvPr>
        </p:nvSpPr>
        <p:spPr bwMode="auto">
          <a:xfrm>
            <a:off x="6282690" y="3412490"/>
            <a:ext cx="241236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schemeClr val="accent1">
                    <a:lumMod val="75000"/>
                  </a:schemeClr>
                </a:solidFill>
                <a:effectLst/>
                <a:uLnTx/>
                <a:uFillTx/>
                <a:latin typeface="Times New Roman" panose="02020603050405020304" pitchFamily="18" charset="0"/>
                <a:ea typeface="幼圆" panose="02010509060101010101" pitchFamily="49" charset="-122"/>
                <a:cs typeface="+mn-cs"/>
              </a:rPr>
              <a:t>3</a:t>
            </a:r>
            <a:endParaRPr kumimoji="0" lang="zh-CN" altLang="en-US" sz="3600" b="1" i="0" u="none" strike="noStrike" kern="1200" cap="none" spc="0" normalizeH="0" baseline="0" noProof="0">
              <a:ln>
                <a:noFill/>
              </a:ln>
              <a:solidFill>
                <a:schemeClr val="accent1">
                  <a:lumMod val="75000"/>
                </a:schemeClr>
              </a:solidFill>
              <a:effectLst/>
              <a:uLnTx/>
              <a:uFillTx/>
              <a:latin typeface="Times New Roman" panose="02020603050405020304" pitchFamily="18" charset="0"/>
              <a:ea typeface="幼圆" panose="02010509060101010101" pitchFamily="49" charset="-122"/>
              <a:cs typeface="+mn-cs"/>
            </a:endParaRPr>
          </a:p>
        </p:txBody>
      </p:sp>
      <p:sp>
        <p:nvSpPr>
          <p:cNvPr id="3087" name="MH_Other_6"/>
          <p:cNvSpPr txBox="1">
            <a:spLocks noChangeArrowheads="1"/>
          </p:cNvSpPr>
          <p:nvPr>
            <p:custDataLst>
              <p:tags r:id="rId12"/>
            </p:custDataLst>
          </p:nvPr>
        </p:nvSpPr>
        <p:spPr bwMode="auto">
          <a:xfrm>
            <a:off x="3397250" y="4062095"/>
            <a:ext cx="241236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schemeClr val="accent2">
                    <a:lumMod val="75000"/>
                  </a:schemeClr>
                </a:solidFill>
                <a:effectLst/>
                <a:uLnTx/>
                <a:uFillTx/>
                <a:latin typeface="Times New Roman" panose="02020603050405020304" pitchFamily="18" charset="0"/>
                <a:ea typeface="幼圆" panose="02010509060101010101" pitchFamily="49" charset="-122"/>
                <a:cs typeface="+mn-cs"/>
              </a:rPr>
              <a:t>2</a:t>
            </a:r>
            <a:endParaRPr kumimoji="0" lang="zh-CN" altLang="en-US" sz="3600" b="1" i="0" u="none" strike="noStrike" kern="1200" cap="none" spc="0" normalizeH="0" baseline="0" noProof="0">
              <a:ln>
                <a:noFill/>
              </a:ln>
              <a:solidFill>
                <a:schemeClr val="accent2">
                  <a:lumMod val="75000"/>
                </a:schemeClr>
              </a:solidFill>
              <a:effectLst/>
              <a:uLnTx/>
              <a:uFillTx/>
              <a:latin typeface="Times New Roman" panose="02020603050405020304" pitchFamily="18" charset="0"/>
              <a:ea typeface="幼圆" panose="02010509060101010101" pitchFamily="49" charset="-122"/>
              <a:cs typeface="+mn-cs"/>
            </a:endParaRPr>
          </a:p>
        </p:txBody>
      </p:sp>
      <p:sp>
        <p:nvSpPr>
          <p:cNvPr id="3089" name="MH_Other_7"/>
          <p:cNvSpPr txBox="1">
            <a:spLocks noChangeArrowheads="1"/>
          </p:cNvSpPr>
          <p:nvPr>
            <p:custDataLst>
              <p:tags r:id="rId13"/>
            </p:custDataLst>
          </p:nvPr>
        </p:nvSpPr>
        <p:spPr bwMode="auto">
          <a:xfrm>
            <a:off x="9167495" y="4062095"/>
            <a:ext cx="241236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ctr" defTabSz="685165"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schemeClr val="accent2">
                    <a:lumMod val="75000"/>
                  </a:schemeClr>
                </a:solidFill>
                <a:effectLst/>
                <a:uLnTx/>
                <a:uFillTx/>
                <a:latin typeface="Times New Roman" panose="02020603050405020304" pitchFamily="18" charset="0"/>
                <a:ea typeface="幼圆" panose="02010509060101010101" pitchFamily="49" charset="-122"/>
                <a:cs typeface="+mn-cs"/>
              </a:rPr>
              <a:t>4</a:t>
            </a:r>
            <a:endParaRPr kumimoji="0" lang="zh-CN" altLang="en-US" sz="3600" b="1" i="0" u="none" strike="noStrike" kern="1200" cap="none" spc="0" normalizeH="0" baseline="0" noProof="0">
              <a:ln>
                <a:noFill/>
              </a:ln>
              <a:solidFill>
                <a:schemeClr val="accent2">
                  <a:lumMod val="75000"/>
                </a:schemeClr>
              </a:solidFill>
              <a:effectLst/>
              <a:uLnTx/>
              <a:uFillTx/>
              <a:latin typeface="Times New Roman" panose="02020603050405020304" pitchFamily="18" charset="0"/>
              <a:ea typeface="幼圆" panose="02010509060101010101" pitchFamily="49" charset="-122"/>
              <a:cs typeface="+mn-cs"/>
            </a:endParaRPr>
          </a:p>
        </p:txBody>
      </p:sp>
      <p:sp>
        <p:nvSpPr>
          <p:cNvPr id="23" name="Text Box 10"/>
          <p:cNvSpPr txBox="1">
            <a:spLocks noChangeArrowheads="1"/>
          </p:cNvSpPr>
          <p:nvPr/>
        </p:nvSpPr>
        <p:spPr bwMode="auto">
          <a:xfrm>
            <a:off x="431800" y="4754880"/>
            <a:ext cx="2476500" cy="1430655"/>
          </a:xfrm>
          <a:prstGeom prst="rect">
            <a:avLst/>
          </a:prstGeom>
          <a:noFill/>
          <a:ln w="9525">
            <a:noFill/>
            <a:miter lim="800000"/>
          </a:ln>
        </p:spPr>
        <p:txBody>
          <a:bodyPr wrap="square" lIns="45720" tIns="22860" rIns="45720" bIns="22860">
            <a:spAutoFit/>
          </a:bodyPr>
          <a:lstStyle/>
          <a:p>
            <a:pPr marR="0" algn="ctr"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企业可以通过微博互动来获取更多的消费者反馈信息，更有效地了解消费者行为，从而为企业的产品策略和营销策略提供有价值的信息。</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p:txBody>
      </p:sp>
      <p:sp>
        <p:nvSpPr>
          <p:cNvPr id="24" name="Text Box 10"/>
          <p:cNvSpPr txBox="1">
            <a:spLocks noChangeArrowheads="1"/>
          </p:cNvSpPr>
          <p:nvPr/>
        </p:nvSpPr>
        <p:spPr bwMode="auto">
          <a:xfrm>
            <a:off x="6263640" y="4754880"/>
            <a:ext cx="2376805" cy="1153160"/>
          </a:xfrm>
          <a:prstGeom prst="rect">
            <a:avLst/>
          </a:prstGeom>
          <a:noFill/>
          <a:ln w="9525">
            <a:noFill/>
            <a:miter lim="800000"/>
          </a:ln>
        </p:spPr>
        <p:txBody>
          <a:bodyPr wrap="square" lIns="45720" tIns="22860" rIns="45720" bIns="22860">
            <a:spAutoFit/>
          </a:bodyPr>
          <a:lstStyle/>
          <a:p>
            <a:pPr marR="0" algn="ctr"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企业可以通过微博倾听消费者最真实的意见和想法，及时地调整相关策略，提高客户满意度</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p:txBody>
      </p:sp>
      <p:sp>
        <p:nvSpPr>
          <p:cNvPr id="25" name="Text Box 10"/>
          <p:cNvSpPr txBox="1">
            <a:spLocks noChangeArrowheads="1"/>
          </p:cNvSpPr>
          <p:nvPr/>
        </p:nvSpPr>
        <p:spPr bwMode="auto">
          <a:xfrm>
            <a:off x="3173730" y="1567815"/>
            <a:ext cx="2938780" cy="1707515"/>
          </a:xfrm>
          <a:prstGeom prst="rect">
            <a:avLst/>
          </a:prstGeom>
          <a:noFill/>
          <a:ln w="9525">
            <a:noFill/>
            <a:miter lim="800000"/>
          </a:ln>
        </p:spPr>
        <p:txBody>
          <a:bodyPr wrap="square" lIns="45720" tIns="22860" rIns="45720" bIns="22860">
            <a:spAutoFit/>
          </a:bodyPr>
          <a:lstStyle/>
          <a:p>
            <a:pPr marR="0" algn="ctr"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企业可以通过微博平台将新产品、促销等信息传递给消费者，同时倾听他们的声音，拉近与消费者之间的距离。企业可以降低信息传播以及维系客户关系的成本，同时实现理想的营销传播效果</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p:txBody>
      </p:sp>
      <p:sp>
        <p:nvSpPr>
          <p:cNvPr id="26" name="Text Box 10"/>
          <p:cNvSpPr txBox="1">
            <a:spLocks noChangeArrowheads="1"/>
          </p:cNvSpPr>
          <p:nvPr/>
        </p:nvSpPr>
        <p:spPr bwMode="auto">
          <a:xfrm>
            <a:off x="9043670" y="1567815"/>
            <a:ext cx="2660650" cy="1707515"/>
          </a:xfrm>
          <a:prstGeom prst="rect">
            <a:avLst/>
          </a:prstGeom>
          <a:noFill/>
          <a:ln w="9525">
            <a:noFill/>
            <a:miter lim="800000"/>
          </a:ln>
        </p:spPr>
        <p:txBody>
          <a:bodyPr wrap="square" lIns="45720" tIns="22860" rIns="45720" bIns="22860">
            <a:spAutoFit/>
          </a:bodyPr>
          <a:lstStyle/>
          <a:p>
            <a:pPr marR="0" algn="ctr" defTabSz="685165" eaLnBrk="1" fontAlgn="auto" hangingPunct="1">
              <a:lnSpc>
                <a:spcPct val="120000"/>
              </a:lnSpc>
              <a:spcBef>
                <a:spcPts val="0"/>
              </a:spcBef>
              <a:spcAft>
                <a:spcPts val="0"/>
              </a:spcAft>
              <a:buClrTx/>
              <a:buSzTx/>
              <a:buFontTx/>
              <a:buNone/>
              <a:defRPr/>
            </a:pPr>
            <a:r>
              <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rPr>
              <a:t>当危机事件发生后，企业可以通过微博了解公众对危机事件的态度，从而迅速采取适当的处理措施，针对其中的误解和问题进行主动、透明、公开的回应，控制事态扩大。</a:t>
            </a:r>
            <a:endParaRPr kumimoji="0" lang="zh-CN" altLang="en-US" sz="1500" kern="1200" cap="none" spc="0" normalizeH="0" baseline="0" noProof="0" dirty="0">
              <a:solidFill>
                <a:schemeClr val="tx1">
                  <a:lumMod val="95000"/>
                  <a:lumOff val="5000"/>
                </a:schemeClr>
              </a:solidFill>
              <a:latin typeface="微软雅黑" panose="020B0503020204020204" charset="-122"/>
              <a:ea typeface="+mn-ea"/>
              <a:cs typeface="+mn-cs"/>
            </a:endParaRPr>
          </a:p>
        </p:txBody>
      </p:sp>
    </p:spTree>
    <p:custDataLst>
      <p:tags r:id="rId14"/>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00"/>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082"/>
                                        </p:tgtEl>
                                        <p:attrNameLst>
                                          <p:attrName>style.visibility</p:attrName>
                                        </p:attrNameLst>
                                      </p:cBhvr>
                                      <p:to>
                                        <p:strVal val="visible"/>
                                      </p:to>
                                    </p:set>
                                    <p:animEffect transition="in" filter="wipe(left)">
                                      <p:cBhvr>
                                        <p:cTn id="18" dur="500"/>
                                        <p:tgtEl>
                                          <p:spTgt spid="3082"/>
                                        </p:tgtEl>
                                      </p:cBhvr>
                                    </p:animEffect>
                                  </p:childTnLst>
                                </p:cTn>
                              </p:par>
                            </p:childTnLst>
                          </p:cTn>
                        </p:par>
                        <p:par>
                          <p:cTn id="19" fill="hold">
                            <p:stCondLst>
                              <p:cond delay="1300"/>
                            </p:stCondLst>
                            <p:childTnLst>
                              <p:par>
                                <p:cTn id="20" presetID="10" presetClass="entr" presetSubtype="0"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par>
                          <p:cTn id="23" fill="hold">
                            <p:stCondLst>
                              <p:cond delay="1800"/>
                            </p:stCondLst>
                            <p:childTnLst>
                              <p:par>
                                <p:cTn id="24" presetID="22" presetClass="entr" presetSubtype="8" fill="hold" grpId="0" nodeType="after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wipe(left)">
                                      <p:cBhvr>
                                        <p:cTn id="26" dur="500"/>
                                        <p:tgtEl>
                                          <p:spTgt spid="41"/>
                                        </p:tgtEl>
                                      </p:cBhvr>
                                    </p:animEffect>
                                  </p:childTnLst>
                                </p:cTn>
                              </p:par>
                            </p:childTnLst>
                          </p:cTn>
                        </p:par>
                        <p:par>
                          <p:cTn id="27" fill="hold">
                            <p:stCondLst>
                              <p:cond delay="2300"/>
                            </p:stCondLst>
                            <p:childTnLst>
                              <p:par>
                                <p:cTn id="28" presetID="22" presetClass="entr" presetSubtype="8"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087"/>
                                        </p:tgtEl>
                                        <p:attrNameLst>
                                          <p:attrName>style.visibility</p:attrName>
                                        </p:attrNameLst>
                                      </p:cBhvr>
                                      <p:to>
                                        <p:strVal val="visible"/>
                                      </p:to>
                                    </p:set>
                                    <p:animEffect transition="in" filter="wipe(left)">
                                      <p:cBhvr>
                                        <p:cTn id="33" dur="500"/>
                                        <p:tgtEl>
                                          <p:spTgt spid="3087"/>
                                        </p:tgtEl>
                                      </p:cBhvr>
                                    </p:animEffect>
                                  </p:childTnLst>
                                </p:cTn>
                              </p:par>
                            </p:childTnLst>
                          </p:cTn>
                        </p:par>
                        <p:par>
                          <p:cTn id="34" fill="hold">
                            <p:stCondLst>
                              <p:cond delay="2800"/>
                            </p:stCondLst>
                            <p:childTnLst>
                              <p:par>
                                <p:cTn id="35" presetID="10"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par>
                          <p:cTn id="38" fill="hold">
                            <p:stCondLst>
                              <p:cond delay="3300"/>
                            </p:stCondLst>
                            <p:childTnLst>
                              <p:par>
                                <p:cTn id="39" presetID="22" presetClass="entr" presetSubtype="8" fill="hold" grpId="0"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wipe(left)">
                                      <p:cBhvr>
                                        <p:cTn id="41" dur="500"/>
                                        <p:tgtEl>
                                          <p:spTgt spid="46"/>
                                        </p:tgtEl>
                                      </p:cBhvr>
                                    </p:animEffect>
                                  </p:childTnLst>
                                </p:cTn>
                              </p:par>
                            </p:childTnLst>
                          </p:cTn>
                        </p:par>
                        <p:par>
                          <p:cTn id="42" fill="hold">
                            <p:stCondLst>
                              <p:cond delay="3800"/>
                            </p:stCondLst>
                            <p:childTnLst>
                              <p:par>
                                <p:cTn id="43" presetID="22" presetClass="entr" presetSubtype="8" fill="hold" grpId="0"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500"/>
                                        <p:tgtEl>
                                          <p:spTgt spid="43"/>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084"/>
                                        </p:tgtEl>
                                        <p:attrNameLst>
                                          <p:attrName>style.visibility</p:attrName>
                                        </p:attrNameLst>
                                      </p:cBhvr>
                                      <p:to>
                                        <p:strVal val="visible"/>
                                      </p:to>
                                    </p:set>
                                    <p:animEffect transition="in" filter="wipe(left)">
                                      <p:cBhvr>
                                        <p:cTn id="48" dur="500"/>
                                        <p:tgtEl>
                                          <p:spTgt spid="3084"/>
                                        </p:tgtEl>
                                      </p:cBhvr>
                                    </p:animEffect>
                                  </p:childTnLst>
                                </p:cTn>
                              </p:par>
                            </p:childTnLst>
                          </p:cTn>
                        </p:par>
                        <p:par>
                          <p:cTn id="49" fill="hold">
                            <p:stCondLst>
                              <p:cond delay="4300"/>
                            </p:stCondLst>
                            <p:childTnLst>
                              <p:par>
                                <p:cTn id="50" presetID="10" presetClass="entr" presetSubtype="0" fill="hold" grpId="0"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par>
                          <p:cTn id="53" fill="hold">
                            <p:stCondLst>
                              <p:cond delay="4800"/>
                            </p:stCondLst>
                            <p:childTnLst>
                              <p:par>
                                <p:cTn id="54" presetID="22" presetClass="entr" presetSubtype="8" fill="hold" grpId="0" nodeType="after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left)">
                                      <p:cBhvr>
                                        <p:cTn id="56" dur="500"/>
                                        <p:tgtEl>
                                          <p:spTgt spid="44"/>
                                        </p:tgtEl>
                                      </p:cBhvr>
                                    </p:animEffect>
                                  </p:childTnLst>
                                </p:cTn>
                              </p:par>
                            </p:childTnLst>
                          </p:cTn>
                        </p:par>
                        <p:par>
                          <p:cTn id="57" fill="hold">
                            <p:stCondLst>
                              <p:cond delay="5300"/>
                            </p:stCondLst>
                            <p:childTnLst>
                              <p:par>
                                <p:cTn id="58" presetID="22" presetClass="entr" presetSubtype="8"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animEffect transition="in" filter="wipe(left)">
                                      <p:cBhvr>
                                        <p:cTn id="60" dur="500"/>
                                        <p:tgtEl>
                                          <p:spTgt spid="45"/>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3089"/>
                                        </p:tgtEl>
                                        <p:attrNameLst>
                                          <p:attrName>style.visibility</p:attrName>
                                        </p:attrNameLst>
                                      </p:cBhvr>
                                      <p:to>
                                        <p:strVal val="visible"/>
                                      </p:to>
                                    </p:set>
                                    <p:animEffect transition="in" filter="wipe(left)">
                                      <p:cBhvr>
                                        <p:cTn id="63" dur="500"/>
                                        <p:tgtEl>
                                          <p:spTgt spid="3089"/>
                                        </p:tgtEl>
                                      </p:cBhvr>
                                    </p:animEffect>
                                  </p:childTnLst>
                                </p:cTn>
                              </p:par>
                            </p:childTnLst>
                          </p:cTn>
                        </p:par>
                        <p:par>
                          <p:cTn id="64" fill="hold">
                            <p:stCondLst>
                              <p:cond delay="5800"/>
                            </p:stCondLst>
                            <p:childTnLst>
                              <p:par>
                                <p:cTn id="65" presetID="10" presetClass="entr" presetSubtype="0"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bldLvl="0" animBg="1"/>
      <p:bldP spid="41" grpId="0" bldLvl="0" animBg="1"/>
      <p:bldP spid="42" grpId="0" bldLvl="0" animBg="1"/>
      <p:bldP spid="43" grpId="0" bldLvl="0" animBg="1"/>
      <p:bldP spid="44" grpId="0" bldLvl="0" animBg="1"/>
      <p:bldP spid="45" grpId="0" bldLvl="0" animBg="1"/>
      <p:bldP spid="46" grpId="0" bldLvl="0" animBg="1"/>
      <p:bldP spid="3082" grpId="0"/>
      <p:bldP spid="3084" grpId="0"/>
      <p:bldP spid="3087" grpId="0"/>
      <p:bldP spid="3089" grpId="0"/>
      <p:bldP spid="23" grpId="0"/>
      <p:bldP spid="25" grpId="0"/>
      <p:bldP spid="24"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4072255"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sz="3200" b="1" dirty="0">
                <a:solidFill>
                  <a:schemeClr val="tx1"/>
                </a:solidFill>
                <a:latin typeface="微软雅黑" panose="020B0503020204020204" charset="-122"/>
                <a:ea typeface="微软雅黑" panose="020B0503020204020204" charset="-122"/>
              </a:rPr>
              <a:t>微博</a:t>
            </a:r>
            <a:r>
              <a:rPr lang="zh-CN" sz="3200" b="1" dirty="0">
                <a:solidFill>
                  <a:schemeClr val="tx1"/>
                </a:solidFill>
                <a:latin typeface="微软雅黑" panose="020B0503020204020204" charset="-122"/>
                <a:ea typeface="微软雅黑" panose="020B0503020204020204" charset="-122"/>
              </a:rPr>
              <a:t>申请</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cxnSp>
        <p:nvCxnSpPr>
          <p:cNvPr id="34" name="直接连接符 33"/>
          <p:cNvCxnSpPr/>
          <p:nvPr/>
        </p:nvCxnSpPr>
        <p:spPr>
          <a:xfrm>
            <a:off x="1387475" y="2751138"/>
            <a:ext cx="31289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4516438" y="2751138"/>
            <a:ext cx="0" cy="1136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516438" y="3887788"/>
            <a:ext cx="31289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7645400" y="3887788"/>
            <a:ext cx="0" cy="11382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7645400" y="5026025"/>
            <a:ext cx="3071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643" name="TextBox 35"/>
          <p:cNvSpPr txBox="1"/>
          <p:nvPr/>
        </p:nvSpPr>
        <p:spPr>
          <a:xfrm>
            <a:off x="2500313" y="1506538"/>
            <a:ext cx="2249487" cy="1076325"/>
          </a:xfrm>
          <a:prstGeom prst="rect">
            <a:avLst/>
          </a:prstGeom>
          <a:noFill/>
          <a:ln w="9525">
            <a:noFill/>
          </a:ln>
        </p:spPr>
        <p:txBody>
          <a:bodyPr>
            <a:spAutoFit/>
          </a:bodyPr>
          <a:p>
            <a:pPr algn="just" eaLnBrk="1" hangingPunct="1"/>
            <a:r>
              <a:rPr sz="1600" dirty="0">
                <a:latin typeface="微软雅黑" panose="020B0503020204020204" charset="-122"/>
                <a:ea typeface="微软雅黑" panose="020B0503020204020204" charset="-122"/>
              </a:rPr>
              <a:t>通过互联网搜索微博或者直接输入新浪微博官网（www.weibo.com）进行访问</a:t>
            </a:r>
            <a:r>
              <a:rPr lang="zh-CN" altLang="en-US" sz="1600" dirty="0">
                <a:latin typeface="微软雅黑" panose="020B0503020204020204" charset="-122"/>
                <a:ea typeface="微软雅黑" panose="020B0503020204020204" charset="-122"/>
              </a:rPr>
              <a:t>。</a:t>
            </a:r>
            <a:endParaRPr lang="zh-CN" altLang="en-US" sz="1600" dirty="0">
              <a:latin typeface="微软雅黑" panose="020B0503020204020204" charset="-122"/>
              <a:ea typeface="微软雅黑" panose="020B0503020204020204" charset="-122"/>
            </a:endParaRPr>
          </a:p>
        </p:txBody>
      </p:sp>
      <p:sp>
        <p:nvSpPr>
          <p:cNvPr id="26645" name="TextBox 35"/>
          <p:cNvSpPr txBox="1"/>
          <p:nvPr/>
        </p:nvSpPr>
        <p:spPr>
          <a:xfrm>
            <a:off x="5746750" y="2562225"/>
            <a:ext cx="2419350" cy="1322070"/>
          </a:xfrm>
          <a:prstGeom prst="rect">
            <a:avLst/>
          </a:prstGeom>
          <a:noFill/>
          <a:ln w="9525">
            <a:noFill/>
          </a:ln>
        </p:spPr>
        <p:txBody>
          <a:bodyPr wrap="square">
            <a:spAutoFit/>
          </a:bodyPr>
          <a:p>
            <a:pPr algn="just" eaLnBrk="1" hangingPunct="1"/>
            <a:r>
              <a:rPr sz="1600" dirty="0">
                <a:latin typeface="微软雅黑" panose="020B0503020204020204" charset="-122"/>
                <a:ea typeface="微软雅黑" panose="020B0503020204020204" charset="-122"/>
              </a:rPr>
              <a:t>点击右上角“注册”按钮，或者点击登陆框下方的“立即注册”进入注册页面，可以使用手机号或者邮箱注册新浪微博</a:t>
            </a:r>
            <a:r>
              <a:rPr lang="zh-CN" altLang="en-US" sz="1600" dirty="0">
                <a:latin typeface="微软雅黑" panose="020B0503020204020204" charset="-122"/>
                <a:ea typeface="微软雅黑" panose="020B0503020204020204" charset="-122"/>
              </a:rPr>
              <a:t>。</a:t>
            </a:r>
            <a:endParaRPr lang="zh-CN" altLang="en-US" sz="1600" dirty="0">
              <a:latin typeface="微软雅黑" panose="020B0503020204020204" charset="-122"/>
              <a:ea typeface="微软雅黑" panose="020B0503020204020204" charset="-122"/>
            </a:endParaRPr>
          </a:p>
        </p:txBody>
      </p:sp>
      <p:sp>
        <p:nvSpPr>
          <p:cNvPr id="26647" name="TextBox 35"/>
          <p:cNvSpPr txBox="1"/>
          <p:nvPr/>
        </p:nvSpPr>
        <p:spPr>
          <a:xfrm>
            <a:off x="9034145" y="4042093"/>
            <a:ext cx="2233613" cy="829945"/>
          </a:xfrm>
          <a:prstGeom prst="rect">
            <a:avLst/>
          </a:prstGeom>
          <a:noFill/>
          <a:ln w="9525">
            <a:noFill/>
          </a:ln>
        </p:spPr>
        <p:txBody>
          <a:bodyPr>
            <a:spAutoFit/>
          </a:bodyPr>
          <a:p>
            <a:pPr algn="just" eaLnBrk="1" hangingPunct="1"/>
            <a:r>
              <a:rPr sz="1600" dirty="0">
                <a:latin typeface="微软雅黑" panose="020B0503020204020204" charset="-122"/>
                <a:ea typeface="微软雅黑" panose="020B0503020204020204" charset="-122"/>
              </a:rPr>
              <a:t>按照系统要求提示，用注册时使用的手机号发送短信认证即可</a:t>
            </a:r>
            <a:r>
              <a:rPr lang="zh-CN" altLang="en-US" sz="1600" dirty="0">
                <a:latin typeface="微软雅黑" panose="020B0503020204020204" charset="-122"/>
                <a:ea typeface="微软雅黑" panose="020B0503020204020204" charset="-122"/>
              </a:rPr>
              <a:t>。</a:t>
            </a:r>
            <a:endParaRPr lang="zh-CN" altLang="en-US" sz="1600" dirty="0">
              <a:latin typeface="微软雅黑" panose="020B0503020204020204" charset="-122"/>
              <a:ea typeface="微软雅黑" panose="020B0503020204020204" charset="-122"/>
            </a:endParaRPr>
          </a:p>
        </p:txBody>
      </p:sp>
      <p:grpSp>
        <p:nvGrpSpPr>
          <p:cNvPr id="8" name="组合 7"/>
          <p:cNvGrpSpPr/>
          <p:nvPr/>
        </p:nvGrpSpPr>
        <p:grpSpPr>
          <a:xfrm>
            <a:off x="1387475" y="1387475"/>
            <a:ext cx="1066800" cy="1065530"/>
            <a:chOff x="2185" y="2185"/>
            <a:chExt cx="1680" cy="1678"/>
          </a:xfrm>
        </p:grpSpPr>
        <p:sp>
          <p:nvSpPr>
            <p:cNvPr id="22" name="椭圆 21"/>
            <p:cNvSpPr/>
            <p:nvPr/>
          </p:nvSpPr>
          <p:spPr>
            <a:xfrm>
              <a:off x="2185" y="2185"/>
              <a:ext cx="1680" cy="1678"/>
            </a:xfrm>
            <a:prstGeom prst="ellipse">
              <a:avLst/>
            </a:prstGeom>
            <a:gradFill flip="none" rotWithShape="1">
              <a:gsLst>
                <a:gs pos="0">
                  <a:schemeClr val="bg1"/>
                </a:gs>
                <a:gs pos="100000">
                  <a:schemeClr val="bg1">
                    <a:lumMod val="85000"/>
                  </a:schemeClr>
                </a:gs>
              </a:gsLst>
              <a:lin ang="16200000" scaled="1"/>
              <a:tileRect/>
            </a:gra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190" b="0" i="0" u="none" strike="noStrike" kern="1200" cap="none" spc="0" normalizeH="0" baseline="0" noProof="0">
                <a:ln>
                  <a:noFill/>
                </a:ln>
                <a:solidFill>
                  <a:schemeClr val="lt1"/>
                </a:solidFill>
                <a:effectLst/>
                <a:uLnTx/>
                <a:uFillTx/>
                <a:latin typeface="+mn-lt"/>
                <a:ea typeface="+mn-ea"/>
                <a:cs typeface="+mn-cs"/>
              </a:endParaRPr>
            </a:p>
          </p:txBody>
        </p:sp>
        <p:sp>
          <p:nvSpPr>
            <p:cNvPr id="3" name="椭圆 2"/>
            <p:cNvSpPr/>
            <p:nvPr/>
          </p:nvSpPr>
          <p:spPr>
            <a:xfrm>
              <a:off x="2375" y="2373"/>
              <a:ext cx="1300" cy="1303"/>
            </a:xfrm>
            <a:prstGeom prst="ellipse">
              <a:avLst/>
            </a:prstGeom>
            <a:solidFill>
              <a:srgbClr val="DDAA19"/>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190" b="0" i="0" u="none" strike="noStrike" kern="1200" cap="none" spc="0" normalizeH="0" baseline="0" noProof="0">
                <a:ln>
                  <a:noFill/>
                </a:ln>
                <a:solidFill>
                  <a:schemeClr val="lt1"/>
                </a:solidFill>
                <a:effectLst/>
                <a:uLnTx/>
                <a:uFillTx/>
                <a:latin typeface="+mn-lt"/>
                <a:ea typeface="+mn-ea"/>
                <a:cs typeface="+mn-cs"/>
              </a:endParaRPr>
            </a:p>
          </p:txBody>
        </p:sp>
        <p:sp>
          <p:nvSpPr>
            <p:cNvPr id="5" name="文本框 4"/>
            <p:cNvSpPr txBox="1"/>
            <p:nvPr/>
          </p:nvSpPr>
          <p:spPr>
            <a:xfrm>
              <a:off x="2341" y="2718"/>
              <a:ext cx="1489" cy="580"/>
            </a:xfrm>
            <a:prstGeom prst="rect">
              <a:avLst/>
            </a:prstGeom>
            <a:noFill/>
          </p:spPr>
          <p:txBody>
            <a:bodyPr wrap="square" rtlCol="0">
              <a:spAutoFit/>
            </a:bodyPr>
            <a:p>
              <a:r>
                <a:rPr lang="zh-CN" altLang="en-US" b="1"/>
                <a:t>第一步</a:t>
              </a:r>
              <a:endParaRPr lang="zh-CN" altLang="en-US" b="1"/>
            </a:p>
          </p:txBody>
        </p:sp>
      </p:grpSp>
      <p:grpSp>
        <p:nvGrpSpPr>
          <p:cNvPr id="9" name="组合 8"/>
          <p:cNvGrpSpPr/>
          <p:nvPr/>
        </p:nvGrpSpPr>
        <p:grpSpPr>
          <a:xfrm>
            <a:off x="4629150" y="2751455"/>
            <a:ext cx="1066800" cy="1065530"/>
            <a:chOff x="7290" y="4333"/>
            <a:chExt cx="1680" cy="1678"/>
          </a:xfrm>
        </p:grpSpPr>
        <p:sp>
          <p:nvSpPr>
            <p:cNvPr id="27" name="椭圆 26"/>
            <p:cNvSpPr/>
            <p:nvPr/>
          </p:nvSpPr>
          <p:spPr>
            <a:xfrm>
              <a:off x="7290" y="4333"/>
              <a:ext cx="1680" cy="1678"/>
            </a:xfrm>
            <a:prstGeom prst="ellipse">
              <a:avLst/>
            </a:prstGeom>
            <a:gradFill flip="none" rotWithShape="1">
              <a:gsLst>
                <a:gs pos="0">
                  <a:schemeClr val="bg1"/>
                </a:gs>
                <a:gs pos="100000">
                  <a:schemeClr val="bg1">
                    <a:lumMod val="85000"/>
                  </a:schemeClr>
                </a:gs>
              </a:gsLst>
              <a:lin ang="16200000" scaled="1"/>
              <a:tileRect/>
            </a:gra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190" b="0" i="0" u="none" strike="noStrike" kern="1200" cap="none" spc="0" normalizeH="0" baseline="0" noProof="0">
                <a:ln>
                  <a:noFill/>
                </a:ln>
                <a:solidFill>
                  <a:schemeClr val="lt1"/>
                </a:solidFill>
                <a:effectLst/>
                <a:uLnTx/>
                <a:uFillTx/>
                <a:latin typeface="+mn-lt"/>
                <a:ea typeface="+mn-ea"/>
                <a:cs typeface="+mn-cs"/>
              </a:endParaRPr>
            </a:p>
          </p:txBody>
        </p:sp>
        <p:sp>
          <p:nvSpPr>
            <p:cNvPr id="28" name="椭圆 27"/>
            <p:cNvSpPr/>
            <p:nvPr/>
          </p:nvSpPr>
          <p:spPr>
            <a:xfrm>
              <a:off x="7480" y="4520"/>
              <a:ext cx="1300" cy="1303"/>
            </a:xfrm>
            <a:prstGeom prst="ellipse">
              <a:avLst/>
            </a:prstGeom>
            <a:solidFill>
              <a:srgbClr val="38874E"/>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190" b="0" i="0" u="none" strike="noStrike" kern="1200" cap="none" spc="0" normalizeH="0" baseline="0" noProof="0">
                <a:ln>
                  <a:noFill/>
                </a:ln>
                <a:solidFill>
                  <a:schemeClr val="lt1"/>
                </a:solidFill>
                <a:effectLst/>
                <a:uLnTx/>
                <a:uFillTx/>
                <a:latin typeface="+mn-lt"/>
                <a:ea typeface="+mn-ea"/>
                <a:cs typeface="+mn-cs"/>
              </a:endParaRPr>
            </a:p>
          </p:txBody>
        </p:sp>
        <p:sp>
          <p:nvSpPr>
            <p:cNvPr id="6" name="文本框 5"/>
            <p:cNvSpPr txBox="1"/>
            <p:nvPr/>
          </p:nvSpPr>
          <p:spPr>
            <a:xfrm>
              <a:off x="7419" y="4881"/>
              <a:ext cx="1489" cy="580"/>
            </a:xfrm>
            <a:prstGeom prst="rect">
              <a:avLst/>
            </a:prstGeom>
            <a:noFill/>
          </p:spPr>
          <p:txBody>
            <a:bodyPr wrap="square" rtlCol="0">
              <a:spAutoFit/>
            </a:bodyPr>
            <a:p>
              <a:r>
                <a:rPr lang="zh-CN" altLang="en-US" b="1"/>
                <a:t>第二步</a:t>
              </a:r>
              <a:endParaRPr lang="zh-CN" altLang="en-US" b="1"/>
            </a:p>
          </p:txBody>
        </p:sp>
      </p:grpSp>
      <p:grpSp>
        <p:nvGrpSpPr>
          <p:cNvPr id="10" name="组合 9"/>
          <p:cNvGrpSpPr/>
          <p:nvPr/>
        </p:nvGrpSpPr>
        <p:grpSpPr>
          <a:xfrm>
            <a:off x="7880350" y="3854450"/>
            <a:ext cx="1065530" cy="1065530"/>
            <a:chOff x="12410" y="6070"/>
            <a:chExt cx="1678" cy="1678"/>
          </a:xfrm>
        </p:grpSpPr>
        <p:sp>
          <p:nvSpPr>
            <p:cNvPr id="32" name="椭圆 31"/>
            <p:cNvSpPr/>
            <p:nvPr/>
          </p:nvSpPr>
          <p:spPr>
            <a:xfrm>
              <a:off x="12410" y="6070"/>
              <a:ext cx="1678" cy="1678"/>
            </a:xfrm>
            <a:prstGeom prst="ellipse">
              <a:avLst/>
            </a:prstGeom>
            <a:gradFill flip="none" rotWithShape="1">
              <a:gsLst>
                <a:gs pos="0">
                  <a:schemeClr val="bg1"/>
                </a:gs>
                <a:gs pos="100000">
                  <a:schemeClr val="bg1">
                    <a:lumMod val="85000"/>
                  </a:schemeClr>
                </a:gs>
              </a:gsLst>
              <a:lin ang="16200000" scaled="1"/>
              <a:tileRect/>
            </a:gra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190" b="0" i="0" u="none" strike="noStrike" kern="1200" cap="none" spc="0" normalizeH="0" baseline="0" noProof="0">
                <a:ln>
                  <a:noFill/>
                </a:ln>
                <a:solidFill>
                  <a:schemeClr val="lt1"/>
                </a:solidFill>
                <a:effectLst/>
                <a:uLnTx/>
                <a:uFillTx/>
                <a:latin typeface="+mn-lt"/>
                <a:ea typeface="+mn-ea"/>
                <a:cs typeface="+mn-cs"/>
              </a:endParaRPr>
            </a:p>
          </p:txBody>
        </p:sp>
        <p:sp>
          <p:nvSpPr>
            <p:cNvPr id="33" name="椭圆 32"/>
            <p:cNvSpPr/>
            <p:nvPr/>
          </p:nvSpPr>
          <p:spPr>
            <a:xfrm>
              <a:off x="12598" y="6258"/>
              <a:ext cx="1303" cy="1303"/>
            </a:xfrm>
            <a:prstGeom prst="ellipse">
              <a:avLst/>
            </a:prstGeom>
            <a:solidFill>
              <a:srgbClr val="DDAA19"/>
            </a:solidFill>
            <a:ln w="12700">
              <a:solidFill>
                <a:schemeClr val="bg1"/>
              </a:solidFill>
            </a:ln>
            <a:effectLst>
              <a:outerShdw blurRad="152400" dist="635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3190" b="0" i="0" u="none" strike="noStrike" kern="1200" cap="none" spc="0" normalizeH="0" baseline="0" noProof="0">
                <a:ln>
                  <a:noFill/>
                </a:ln>
                <a:solidFill>
                  <a:schemeClr val="lt1"/>
                </a:solidFill>
                <a:effectLst/>
                <a:uLnTx/>
                <a:uFillTx/>
                <a:latin typeface="+mn-lt"/>
                <a:ea typeface="+mn-ea"/>
                <a:cs typeface="+mn-cs"/>
              </a:endParaRPr>
            </a:p>
          </p:txBody>
        </p:sp>
        <p:sp>
          <p:nvSpPr>
            <p:cNvPr id="7" name="文本框 6"/>
            <p:cNvSpPr txBox="1"/>
            <p:nvPr/>
          </p:nvSpPr>
          <p:spPr>
            <a:xfrm>
              <a:off x="12573" y="6620"/>
              <a:ext cx="1489" cy="580"/>
            </a:xfrm>
            <a:prstGeom prst="rect">
              <a:avLst/>
            </a:prstGeom>
            <a:noFill/>
          </p:spPr>
          <p:txBody>
            <a:bodyPr wrap="square" rtlCol="0">
              <a:spAutoFit/>
            </a:bodyPr>
            <a:p>
              <a:r>
                <a:rPr lang="zh-CN" altLang="en-US" b="1"/>
                <a:t>第三步</a:t>
              </a:r>
              <a:endParaRPr lang="zh-CN" altLang="en-US" b="1"/>
            </a:p>
          </p:txBody>
        </p:sp>
      </p:grpSp>
      <p:pic>
        <p:nvPicPr>
          <p:cNvPr id="696" name="图片 696" descr="微博申请1"/>
          <p:cNvPicPr>
            <a:picLocks noChangeAspect="1"/>
          </p:cNvPicPr>
          <p:nvPr/>
        </p:nvPicPr>
        <p:blipFill>
          <a:blip r:embed="rId3"/>
          <a:stretch>
            <a:fillRect/>
          </a:stretch>
        </p:blipFill>
        <p:spPr>
          <a:xfrm>
            <a:off x="1387475" y="2853690"/>
            <a:ext cx="3007360" cy="984885"/>
          </a:xfrm>
          <a:prstGeom prst="rect">
            <a:avLst/>
          </a:prstGeom>
        </p:spPr>
      </p:pic>
      <p:pic>
        <p:nvPicPr>
          <p:cNvPr id="697" name="图片 697" descr="微博申请2"/>
          <p:cNvPicPr>
            <a:picLocks noChangeAspect="1"/>
          </p:cNvPicPr>
          <p:nvPr/>
        </p:nvPicPr>
        <p:blipFill>
          <a:blip r:embed="rId4"/>
          <a:srcRect b="44333"/>
          <a:stretch>
            <a:fillRect/>
          </a:stretch>
        </p:blipFill>
        <p:spPr>
          <a:xfrm>
            <a:off x="4516755" y="4012565"/>
            <a:ext cx="2945765" cy="1013460"/>
          </a:xfrm>
          <a:prstGeom prst="rect">
            <a:avLst/>
          </a:prstGeom>
        </p:spPr>
      </p:pic>
      <p:pic>
        <p:nvPicPr>
          <p:cNvPr id="698" name="图片 698" descr="微博申请3"/>
          <p:cNvPicPr>
            <a:picLocks noChangeAspect="1"/>
          </p:cNvPicPr>
          <p:nvPr/>
        </p:nvPicPr>
        <p:blipFill>
          <a:blip r:embed="rId5"/>
          <a:srcRect t="28301" b="9695"/>
          <a:stretch>
            <a:fillRect/>
          </a:stretch>
        </p:blipFill>
        <p:spPr>
          <a:xfrm>
            <a:off x="7646035" y="5177790"/>
            <a:ext cx="3071495" cy="1036320"/>
          </a:xfrm>
          <a:prstGeom prst="rect">
            <a:avLst/>
          </a:prstGeom>
        </p:spPr>
      </p:pic>
    </p:spTree>
    <p:custDataLst>
      <p:tags r:id="rId6"/>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49"/>
                            </p:stCondLst>
                            <p:childTnLst>
                              <p:par>
                                <p:cTn id="13" presetID="22" presetClass="entr" presetSubtype="8"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500"/>
                                        <p:tgtEl>
                                          <p:spTgt spid="34"/>
                                        </p:tgtEl>
                                      </p:cBhvr>
                                    </p:animEffect>
                                  </p:childTnLst>
                                </p:cTn>
                              </p:par>
                            </p:childTnLst>
                          </p:cTn>
                        </p:par>
                        <p:par>
                          <p:cTn id="16" fill="hold">
                            <p:stCondLst>
                              <p:cond delay="1149"/>
                            </p:stCondLst>
                            <p:childTnLst>
                              <p:par>
                                <p:cTn id="17" presetID="49" presetClass="entr" presetSubtype="0" decel="10000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 calcmode="lin" valueType="num">
                                      <p:cBhvr>
                                        <p:cTn id="21" dur="500" fill="hold"/>
                                        <p:tgtEl>
                                          <p:spTgt spid="8"/>
                                        </p:tgtEl>
                                        <p:attrNameLst>
                                          <p:attrName>style.rotation</p:attrName>
                                        </p:attrNameLst>
                                      </p:cBhvr>
                                      <p:tavLst>
                                        <p:tav tm="0">
                                          <p:val>
                                            <p:fltVal val="360"/>
                                          </p:val>
                                        </p:tav>
                                        <p:tav tm="100000">
                                          <p:val>
                                            <p:fltVal val="0"/>
                                          </p:val>
                                        </p:tav>
                                      </p:tavLst>
                                    </p:anim>
                                    <p:animEffect transition="in" filter="fade">
                                      <p:cBhvr>
                                        <p:cTn id="22" dur="500"/>
                                        <p:tgtEl>
                                          <p:spTgt spid="8"/>
                                        </p:tgtEl>
                                      </p:cBhvr>
                                    </p:animEffect>
                                  </p:childTnLst>
                                </p:cTn>
                              </p:par>
                            </p:childTnLst>
                          </p:cTn>
                        </p:par>
                        <p:par>
                          <p:cTn id="23" fill="hold">
                            <p:stCondLst>
                              <p:cond delay="1649"/>
                            </p:stCondLst>
                            <p:childTnLst>
                              <p:par>
                                <p:cTn id="24" presetID="12" presetClass="entr" presetSubtype="4" fill="hold" nodeType="afterEffect">
                                  <p:stCondLst>
                                    <p:cond delay="0"/>
                                  </p:stCondLst>
                                  <p:childTnLst>
                                    <p:set>
                                      <p:cBhvr>
                                        <p:cTn id="25" dur="1" fill="hold">
                                          <p:stCondLst>
                                            <p:cond delay="0"/>
                                          </p:stCondLst>
                                        </p:cTn>
                                        <p:tgtEl>
                                          <p:spTgt spid="696"/>
                                        </p:tgtEl>
                                        <p:attrNameLst>
                                          <p:attrName>style.visibility</p:attrName>
                                        </p:attrNameLst>
                                      </p:cBhvr>
                                      <p:to>
                                        <p:strVal val="visible"/>
                                      </p:to>
                                    </p:set>
                                    <p:anim calcmode="lin" valueType="num">
                                      <p:cBhvr additive="base">
                                        <p:cTn id="26" dur="500"/>
                                        <p:tgtEl>
                                          <p:spTgt spid="696"/>
                                        </p:tgtEl>
                                        <p:attrNameLst>
                                          <p:attrName>ppt_y</p:attrName>
                                        </p:attrNameLst>
                                      </p:cBhvr>
                                      <p:tavLst>
                                        <p:tav tm="0">
                                          <p:val>
                                            <p:strVal val="#ppt_y+#ppt_h*1.125000"/>
                                          </p:val>
                                        </p:tav>
                                        <p:tav tm="100000">
                                          <p:val>
                                            <p:strVal val="#ppt_y"/>
                                          </p:val>
                                        </p:tav>
                                      </p:tavLst>
                                    </p:anim>
                                    <p:animEffect transition="in" filter="wipe(up)">
                                      <p:cBhvr>
                                        <p:cTn id="27" dur="500"/>
                                        <p:tgtEl>
                                          <p:spTgt spid="69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643"/>
                                        </p:tgtEl>
                                        <p:attrNameLst>
                                          <p:attrName>style.visibility</p:attrName>
                                        </p:attrNameLst>
                                      </p:cBhvr>
                                      <p:to>
                                        <p:strVal val="visible"/>
                                      </p:to>
                                    </p:set>
                                    <p:animEffect transition="in" filter="fade">
                                      <p:cBhvr>
                                        <p:cTn id="30" dur="500"/>
                                        <p:tgtEl>
                                          <p:spTgt spid="26643"/>
                                        </p:tgtEl>
                                      </p:cBhvr>
                                    </p:animEffect>
                                  </p:childTnLst>
                                </p:cTn>
                              </p:par>
                            </p:childTnLst>
                          </p:cTn>
                        </p:par>
                        <p:par>
                          <p:cTn id="31" fill="hold">
                            <p:stCondLst>
                              <p:cond delay="2149"/>
                            </p:stCondLst>
                            <p:childTnLst>
                              <p:par>
                                <p:cTn id="32" presetID="22" presetClass="entr" presetSubtype="1" fill="hold" nodeType="afterEffect">
                                  <p:stCondLst>
                                    <p:cond delay="2000"/>
                                  </p:stCondLst>
                                  <p:childTnLst>
                                    <p:set>
                                      <p:cBhvr>
                                        <p:cTn id="33" dur="1" fill="hold">
                                          <p:stCondLst>
                                            <p:cond delay="0"/>
                                          </p:stCondLst>
                                        </p:cTn>
                                        <p:tgtEl>
                                          <p:spTgt spid="35"/>
                                        </p:tgtEl>
                                        <p:attrNameLst>
                                          <p:attrName>style.visibility</p:attrName>
                                        </p:attrNameLst>
                                      </p:cBhvr>
                                      <p:to>
                                        <p:strVal val="visible"/>
                                      </p:to>
                                    </p:set>
                                    <p:animEffect transition="in" filter="wipe(up)">
                                      <p:cBhvr>
                                        <p:cTn id="34" dur="500"/>
                                        <p:tgtEl>
                                          <p:spTgt spid="35"/>
                                        </p:tgtEl>
                                      </p:cBhvr>
                                    </p:animEffect>
                                  </p:childTnLst>
                                </p:cTn>
                              </p:par>
                            </p:childTnLst>
                          </p:cTn>
                        </p:par>
                        <p:par>
                          <p:cTn id="35" fill="hold">
                            <p:stCondLst>
                              <p:cond delay="4649"/>
                            </p:stCondLst>
                            <p:childTnLst>
                              <p:par>
                                <p:cTn id="36" presetID="22" presetClass="entr" presetSubtype="8" fill="hold" nodeType="after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wipe(left)">
                                      <p:cBhvr>
                                        <p:cTn id="38" dur="500"/>
                                        <p:tgtEl>
                                          <p:spTgt spid="36"/>
                                        </p:tgtEl>
                                      </p:cBhvr>
                                    </p:animEffect>
                                  </p:childTnLst>
                                </p:cTn>
                              </p:par>
                            </p:childTnLst>
                          </p:cTn>
                        </p:par>
                        <p:par>
                          <p:cTn id="39" fill="hold">
                            <p:stCondLst>
                              <p:cond delay="5149"/>
                            </p:stCondLst>
                            <p:childTnLst>
                              <p:par>
                                <p:cTn id="40" presetID="49" presetClass="entr" presetSubtype="0" decel="100000"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 calcmode="lin" valueType="num">
                                      <p:cBhvr>
                                        <p:cTn id="44" dur="500" fill="hold"/>
                                        <p:tgtEl>
                                          <p:spTgt spid="9"/>
                                        </p:tgtEl>
                                        <p:attrNameLst>
                                          <p:attrName>style.rotation</p:attrName>
                                        </p:attrNameLst>
                                      </p:cBhvr>
                                      <p:tavLst>
                                        <p:tav tm="0">
                                          <p:val>
                                            <p:fltVal val="360"/>
                                          </p:val>
                                        </p:tav>
                                        <p:tav tm="100000">
                                          <p:val>
                                            <p:fltVal val="0"/>
                                          </p:val>
                                        </p:tav>
                                      </p:tavLst>
                                    </p:anim>
                                    <p:animEffect transition="in" filter="fade">
                                      <p:cBhvr>
                                        <p:cTn id="45" dur="500"/>
                                        <p:tgtEl>
                                          <p:spTgt spid="9"/>
                                        </p:tgtEl>
                                      </p:cBhvr>
                                    </p:animEffect>
                                  </p:childTnLst>
                                </p:cTn>
                              </p:par>
                            </p:childTnLst>
                          </p:cTn>
                        </p:par>
                        <p:par>
                          <p:cTn id="46" fill="hold">
                            <p:stCondLst>
                              <p:cond delay="5649"/>
                            </p:stCondLst>
                            <p:childTnLst>
                              <p:par>
                                <p:cTn id="47" presetID="12" presetClass="entr" presetSubtype="4" fill="hold" nodeType="afterEffect">
                                  <p:stCondLst>
                                    <p:cond delay="0"/>
                                  </p:stCondLst>
                                  <p:childTnLst>
                                    <p:set>
                                      <p:cBhvr>
                                        <p:cTn id="48" dur="1" fill="hold">
                                          <p:stCondLst>
                                            <p:cond delay="0"/>
                                          </p:stCondLst>
                                        </p:cTn>
                                        <p:tgtEl>
                                          <p:spTgt spid="697"/>
                                        </p:tgtEl>
                                        <p:attrNameLst>
                                          <p:attrName>style.visibility</p:attrName>
                                        </p:attrNameLst>
                                      </p:cBhvr>
                                      <p:to>
                                        <p:strVal val="visible"/>
                                      </p:to>
                                    </p:set>
                                    <p:anim calcmode="lin" valueType="num">
                                      <p:cBhvr additive="base">
                                        <p:cTn id="49" dur="500"/>
                                        <p:tgtEl>
                                          <p:spTgt spid="697"/>
                                        </p:tgtEl>
                                        <p:attrNameLst>
                                          <p:attrName>ppt_y</p:attrName>
                                        </p:attrNameLst>
                                      </p:cBhvr>
                                      <p:tavLst>
                                        <p:tav tm="0">
                                          <p:val>
                                            <p:strVal val="#ppt_y+#ppt_h*1.125000"/>
                                          </p:val>
                                        </p:tav>
                                        <p:tav tm="100000">
                                          <p:val>
                                            <p:strVal val="#ppt_y"/>
                                          </p:val>
                                        </p:tav>
                                      </p:tavLst>
                                    </p:anim>
                                    <p:animEffect transition="in" filter="wipe(up)">
                                      <p:cBhvr>
                                        <p:cTn id="50" dur="500"/>
                                        <p:tgtEl>
                                          <p:spTgt spid="69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6645"/>
                                        </p:tgtEl>
                                        <p:attrNameLst>
                                          <p:attrName>style.visibility</p:attrName>
                                        </p:attrNameLst>
                                      </p:cBhvr>
                                      <p:to>
                                        <p:strVal val="visible"/>
                                      </p:to>
                                    </p:set>
                                    <p:animEffect transition="in" filter="fade">
                                      <p:cBhvr>
                                        <p:cTn id="53" dur="500"/>
                                        <p:tgtEl>
                                          <p:spTgt spid="26645"/>
                                        </p:tgtEl>
                                      </p:cBhvr>
                                    </p:animEffect>
                                  </p:childTnLst>
                                </p:cTn>
                              </p:par>
                            </p:childTnLst>
                          </p:cTn>
                        </p:par>
                        <p:par>
                          <p:cTn id="54" fill="hold">
                            <p:stCondLst>
                              <p:cond delay="6149"/>
                            </p:stCondLst>
                            <p:childTnLst>
                              <p:par>
                                <p:cTn id="55" presetID="22" presetClass="entr" presetSubtype="1" fill="hold" nodeType="afterEffect">
                                  <p:stCondLst>
                                    <p:cond delay="200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500"/>
                                        <p:tgtEl>
                                          <p:spTgt spid="37"/>
                                        </p:tgtEl>
                                      </p:cBhvr>
                                    </p:animEffect>
                                  </p:childTnLst>
                                </p:cTn>
                              </p:par>
                            </p:childTnLst>
                          </p:cTn>
                        </p:par>
                        <p:par>
                          <p:cTn id="58" fill="hold">
                            <p:stCondLst>
                              <p:cond delay="8649"/>
                            </p:stCondLst>
                            <p:childTnLst>
                              <p:par>
                                <p:cTn id="59" presetID="22" presetClass="entr" presetSubtype="8" fill="hold" nodeType="after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wipe(left)">
                                      <p:cBhvr>
                                        <p:cTn id="61" dur="500"/>
                                        <p:tgtEl>
                                          <p:spTgt spid="38"/>
                                        </p:tgtEl>
                                      </p:cBhvr>
                                    </p:animEffect>
                                  </p:childTnLst>
                                </p:cTn>
                              </p:par>
                            </p:childTnLst>
                          </p:cTn>
                        </p:par>
                        <p:par>
                          <p:cTn id="62" fill="hold">
                            <p:stCondLst>
                              <p:cond delay="9149"/>
                            </p:stCondLst>
                            <p:childTnLst>
                              <p:par>
                                <p:cTn id="63" presetID="49" presetClass="entr" presetSubtype="0" decel="100000" fill="hold"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500" fill="hold"/>
                                        <p:tgtEl>
                                          <p:spTgt spid="10"/>
                                        </p:tgtEl>
                                        <p:attrNameLst>
                                          <p:attrName>ppt_w</p:attrName>
                                        </p:attrNameLst>
                                      </p:cBhvr>
                                      <p:tavLst>
                                        <p:tav tm="0">
                                          <p:val>
                                            <p:fltVal val="0"/>
                                          </p:val>
                                        </p:tav>
                                        <p:tav tm="100000">
                                          <p:val>
                                            <p:strVal val="#ppt_w"/>
                                          </p:val>
                                        </p:tav>
                                      </p:tavLst>
                                    </p:anim>
                                    <p:anim calcmode="lin" valueType="num">
                                      <p:cBhvr>
                                        <p:cTn id="66" dur="500" fill="hold"/>
                                        <p:tgtEl>
                                          <p:spTgt spid="10"/>
                                        </p:tgtEl>
                                        <p:attrNameLst>
                                          <p:attrName>ppt_h</p:attrName>
                                        </p:attrNameLst>
                                      </p:cBhvr>
                                      <p:tavLst>
                                        <p:tav tm="0">
                                          <p:val>
                                            <p:fltVal val="0"/>
                                          </p:val>
                                        </p:tav>
                                        <p:tav tm="100000">
                                          <p:val>
                                            <p:strVal val="#ppt_h"/>
                                          </p:val>
                                        </p:tav>
                                      </p:tavLst>
                                    </p:anim>
                                    <p:anim calcmode="lin" valueType="num">
                                      <p:cBhvr>
                                        <p:cTn id="67" dur="500" fill="hold"/>
                                        <p:tgtEl>
                                          <p:spTgt spid="10"/>
                                        </p:tgtEl>
                                        <p:attrNameLst>
                                          <p:attrName>style.rotation</p:attrName>
                                        </p:attrNameLst>
                                      </p:cBhvr>
                                      <p:tavLst>
                                        <p:tav tm="0">
                                          <p:val>
                                            <p:fltVal val="360"/>
                                          </p:val>
                                        </p:tav>
                                        <p:tav tm="100000">
                                          <p:val>
                                            <p:fltVal val="0"/>
                                          </p:val>
                                        </p:tav>
                                      </p:tavLst>
                                    </p:anim>
                                    <p:animEffect transition="in" filter="fade">
                                      <p:cBhvr>
                                        <p:cTn id="68" dur="500"/>
                                        <p:tgtEl>
                                          <p:spTgt spid="10"/>
                                        </p:tgtEl>
                                      </p:cBhvr>
                                    </p:animEffect>
                                  </p:childTnLst>
                                </p:cTn>
                              </p:par>
                            </p:childTnLst>
                          </p:cTn>
                        </p:par>
                        <p:par>
                          <p:cTn id="69" fill="hold">
                            <p:stCondLst>
                              <p:cond delay="9649"/>
                            </p:stCondLst>
                            <p:childTnLst>
                              <p:par>
                                <p:cTn id="70" presetID="12" presetClass="entr" presetSubtype="4" fill="hold" nodeType="afterEffect">
                                  <p:stCondLst>
                                    <p:cond delay="0"/>
                                  </p:stCondLst>
                                  <p:childTnLst>
                                    <p:set>
                                      <p:cBhvr>
                                        <p:cTn id="71" dur="1" fill="hold">
                                          <p:stCondLst>
                                            <p:cond delay="0"/>
                                          </p:stCondLst>
                                        </p:cTn>
                                        <p:tgtEl>
                                          <p:spTgt spid="698"/>
                                        </p:tgtEl>
                                        <p:attrNameLst>
                                          <p:attrName>style.visibility</p:attrName>
                                        </p:attrNameLst>
                                      </p:cBhvr>
                                      <p:to>
                                        <p:strVal val="visible"/>
                                      </p:to>
                                    </p:set>
                                    <p:anim calcmode="lin" valueType="num">
                                      <p:cBhvr additive="base">
                                        <p:cTn id="72" dur="500"/>
                                        <p:tgtEl>
                                          <p:spTgt spid="698"/>
                                        </p:tgtEl>
                                        <p:attrNameLst>
                                          <p:attrName>ppt_y</p:attrName>
                                        </p:attrNameLst>
                                      </p:cBhvr>
                                      <p:tavLst>
                                        <p:tav tm="0">
                                          <p:val>
                                            <p:strVal val="#ppt_y+#ppt_h*1.125000"/>
                                          </p:val>
                                        </p:tav>
                                        <p:tav tm="100000">
                                          <p:val>
                                            <p:strVal val="#ppt_y"/>
                                          </p:val>
                                        </p:tav>
                                      </p:tavLst>
                                    </p:anim>
                                    <p:animEffect transition="in" filter="wipe(up)">
                                      <p:cBhvr>
                                        <p:cTn id="73" dur="500"/>
                                        <p:tgtEl>
                                          <p:spTgt spid="69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6647"/>
                                        </p:tgtEl>
                                        <p:attrNameLst>
                                          <p:attrName>style.visibility</p:attrName>
                                        </p:attrNameLst>
                                      </p:cBhvr>
                                      <p:to>
                                        <p:strVal val="visible"/>
                                      </p:to>
                                    </p:set>
                                    <p:animEffect transition="in" filter="fade">
                                      <p:cBhvr>
                                        <p:cTn id="76" dur="500"/>
                                        <p:tgtEl>
                                          <p:spTgt spid="266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643" grpId="0"/>
      <p:bldP spid="26645" grpId="0"/>
      <p:bldP spid="266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995680" y="259715"/>
            <a:ext cx="6005830" cy="1111885"/>
          </a:xfrm>
          <a:prstGeom prst="rect">
            <a:avLst/>
          </a:prstGeom>
        </p:spPr>
        <p:txBody>
          <a:bodyPr vert="horz" wrap="square" lIns="91440" tIns="45720" rIns="91440" bIns="45720" rtlCol="0" anchor="ctr">
            <a:normAutofit/>
          </a:bodyPr>
          <a:lstStyle>
            <a:lvl1pPr>
              <a:lnSpc>
                <a:spcPct val="90000"/>
              </a:lnSpc>
              <a:spcBef>
                <a:spcPct val="0"/>
              </a:spcBef>
              <a:buNone/>
              <a:defRPr sz="4000">
                <a:solidFill>
                  <a:srgbClr val="00B0F0"/>
                </a:solidFill>
                <a:latin typeface="+mj-lt"/>
                <a:ea typeface="+mj-ea"/>
                <a:cs typeface="+mj-cs"/>
              </a:defRPr>
            </a:lvl1pPr>
          </a:lstStyle>
          <a:p>
            <a:r>
              <a:rPr lang="zh-CN" sz="3200" b="1" dirty="0">
                <a:solidFill>
                  <a:schemeClr val="tx1"/>
                </a:solidFill>
                <a:latin typeface="微软雅黑" panose="020B0503020204020204" charset="-122"/>
                <a:ea typeface="微软雅黑" panose="020B0503020204020204" charset="-122"/>
              </a:rPr>
              <a:t>微博设置</a:t>
            </a:r>
            <a:endParaRPr lang="zh-CN" sz="3200" b="1" dirty="0">
              <a:solidFill>
                <a:schemeClr val="tx1"/>
              </a:solidFill>
              <a:latin typeface="微软雅黑" panose="020B0503020204020204" charset="-122"/>
              <a:ea typeface="微软雅黑" panose="020B0503020204020204" charset="-122"/>
            </a:endParaRPr>
          </a:p>
        </p:txBody>
      </p:sp>
      <p:pic>
        <p:nvPicPr>
          <p:cNvPr id="4" name="图片 3" descr="20149309313"/>
          <p:cNvPicPr>
            <a:picLocks noChangeAspect="1"/>
          </p:cNvPicPr>
          <p:nvPr/>
        </p:nvPicPr>
        <p:blipFill>
          <a:blip r:embed="rId2"/>
          <a:stretch>
            <a:fillRect/>
          </a:stretch>
        </p:blipFill>
        <p:spPr>
          <a:xfrm>
            <a:off x="9034145" y="635"/>
            <a:ext cx="2990300" cy="900007"/>
          </a:xfrm>
          <a:prstGeom prst="rect">
            <a:avLst/>
          </a:prstGeom>
        </p:spPr>
      </p:pic>
      <p:sp>
        <p:nvSpPr>
          <p:cNvPr id="37" name="矩形 36"/>
          <p:cNvSpPr/>
          <p:nvPr/>
        </p:nvSpPr>
        <p:spPr>
          <a:xfrm>
            <a:off x="4773930" y="2649220"/>
            <a:ext cx="6883400" cy="2647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01" name="Content Placeholder 2"/>
          <p:cNvSpPr txBox="1"/>
          <p:nvPr/>
        </p:nvSpPr>
        <p:spPr>
          <a:xfrm>
            <a:off x="5407025" y="3053715"/>
            <a:ext cx="6217920" cy="183832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1087755" rtl="0" eaLnBrk="1" fontAlgn="auto" latinLnBrk="0" hangingPunct="1">
              <a:lnSpc>
                <a:spcPct val="150000"/>
              </a:lnSpc>
              <a:spcBef>
                <a:spcPts val="0"/>
              </a:spcBef>
              <a:spcAft>
                <a:spcPts val="0"/>
              </a:spcAft>
              <a:buClrTx/>
              <a:buSzTx/>
              <a:buFont typeface="Arial" panose="020B0604020202020204" pitchFamily="34" charset="0"/>
              <a:buNone/>
              <a:defRPr/>
            </a:pPr>
            <a:r>
              <a:rPr kumimoji="0" sz="1800" b="1"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微博名称（昵称）</a:t>
            </a:r>
            <a:r>
              <a:rPr kumimoji="0" lang="zh-CN" sz="1800" b="1"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：企业名称或产品品牌</a:t>
            </a:r>
            <a:endParaRPr kumimoji="0" lang="zh-CN" sz="1800" b="1"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a:p>
            <a:pPr marL="0" marR="0" lvl="0" indent="0" algn="l" defTabSz="1087755"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sz="1800" b="1"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个性域名：品牌名称的全拼</a:t>
            </a:r>
            <a:endParaRPr kumimoji="0" lang="zh-CN" sz="1800" b="1"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a:p>
            <a:pPr marL="0" marR="0" lvl="0" indent="0" algn="l" defTabSz="1087755"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sz="1800" b="1"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个人标签：描述自己的职业、兴趣爱好等方面的词语</a:t>
            </a:r>
            <a:endParaRPr kumimoji="0" lang="zh-CN" sz="1800" b="1"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a:p>
            <a:pPr marL="0" marR="0" lvl="0" indent="0" algn="l" defTabSz="1087755" rtl="0" eaLnBrk="1" fontAlgn="auto" latinLnBrk="0" hangingPunct="1">
              <a:lnSpc>
                <a:spcPct val="150000"/>
              </a:lnSpc>
              <a:spcBef>
                <a:spcPts val="0"/>
              </a:spcBef>
              <a:spcAft>
                <a:spcPts val="0"/>
              </a:spcAft>
              <a:buClrTx/>
              <a:buSzTx/>
              <a:buFont typeface="Arial" panose="020B0604020202020204" pitchFamily="34" charset="0"/>
              <a:buNone/>
              <a:defRPr/>
            </a:pPr>
            <a:r>
              <a:rPr kumimoji="0" lang="zh-CN" sz="1800" b="1"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rPr>
              <a:t>企业标签：靠近品牌产品或展示企业的服务项目和产品属性</a:t>
            </a:r>
            <a:endParaRPr kumimoji="0" lang="zh-CN" sz="1800" b="1" i="0" u="none" strike="noStrike" kern="1200" cap="none" spc="0" normalizeH="0" baseline="0" noProof="0" dirty="0">
              <a:ln>
                <a:noFill/>
              </a:ln>
              <a:solidFill>
                <a:schemeClr val="bg1"/>
              </a:solidFill>
              <a:effectLst/>
              <a:uLnTx/>
              <a:uFillTx/>
              <a:latin typeface="微软雅黑" panose="020B0503020204020204" charset="-122"/>
              <a:ea typeface="微软雅黑" panose="020B0503020204020204" charset="-122"/>
              <a:cs typeface="+mn-cs"/>
            </a:endParaRPr>
          </a:p>
        </p:txBody>
      </p:sp>
      <p:pic>
        <p:nvPicPr>
          <p:cNvPr id="699" name="图片 699" descr="微博设置1"/>
          <p:cNvPicPr>
            <a:picLocks noChangeAspect="1"/>
          </p:cNvPicPr>
          <p:nvPr/>
        </p:nvPicPr>
        <p:blipFill>
          <a:blip r:embed="rId3"/>
          <a:stretch>
            <a:fillRect/>
          </a:stretch>
        </p:blipFill>
        <p:spPr>
          <a:xfrm>
            <a:off x="391160" y="1664335"/>
            <a:ext cx="4803140" cy="2639060"/>
          </a:xfrm>
          <a:prstGeom prst="rect">
            <a:avLst/>
          </a:prstGeom>
          <a:effectLst>
            <a:outerShdw blurRad="139700" dist="76200" dir="5400000" sx="99000" sy="99000" algn="ctr" rotWithShape="0">
              <a:schemeClr val="bg1">
                <a:lumMod val="75000"/>
                <a:alpha val="100000"/>
              </a:schemeClr>
            </a:outerShdw>
          </a:effectLst>
        </p:spPr>
      </p:pic>
    </p:spTree>
    <p:custDataLst>
      <p:tags r:id="rId4"/>
    </p:custData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649"/>
                            </p:stCondLst>
                            <p:childTnLst>
                              <p:par>
                                <p:cTn id="13" presetID="30" presetClass="entr" presetSubtype="0" fill="hold" nodeType="afterEffect">
                                  <p:stCondLst>
                                    <p:cond delay="0"/>
                                  </p:stCondLst>
                                  <p:childTnLst>
                                    <p:set>
                                      <p:cBhvr>
                                        <p:cTn id="14" dur="1" fill="hold">
                                          <p:stCondLst>
                                            <p:cond delay="0"/>
                                          </p:stCondLst>
                                        </p:cTn>
                                        <p:tgtEl>
                                          <p:spTgt spid="699"/>
                                        </p:tgtEl>
                                        <p:attrNameLst>
                                          <p:attrName>style.visibility</p:attrName>
                                        </p:attrNameLst>
                                      </p:cBhvr>
                                      <p:to>
                                        <p:strVal val="visible"/>
                                      </p:to>
                                    </p:set>
                                    <p:animEffect transition="in" filter="fade">
                                      <p:cBhvr>
                                        <p:cTn id="15" dur="800" decel="100000"/>
                                        <p:tgtEl>
                                          <p:spTgt spid="699"/>
                                        </p:tgtEl>
                                      </p:cBhvr>
                                    </p:animEffect>
                                    <p:anim calcmode="lin" valueType="num">
                                      <p:cBhvr>
                                        <p:cTn id="16" dur="800" decel="100000" fill="hold"/>
                                        <p:tgtEl>
                                          <p:spTgt spid="699"/>
                                        </p:tgtEl>
                                        <p:attrNameLst>
                                          <p:attrName>style.rotation</p:attrName>
                                        </p:attrNameLst>
                                      </p:cBhvr>
                                      <p:tavLst>
                                        <p:tav tm="0">
                                          <p:val>
                                            <p:fltVal val="-90"/>
                                          </p:val>
                                        </p:tav>
                                        <p:tav tm="100000">
                                          <p:val>
                                            <p:fltVal val="0"/>
                                          </p:val>
                                        </p:tav>
                                      </p:tavLst>
                                    </p:anim>
                                    <p:anim calcmode="lin" valueType="num">
                                      <p:cBhvr>
                                        <p:cTn id="17" dur="800" decel="100000" fill="hold"/>
                                        <p:tgtEl>
                                          <p:spTgt spid="699"/>
                                        </p:tgtEl>
                                        <p:attrNameLst>
                                          <p:attrName>ppt_x</p:attrName>
                                        </p:attrNameLst>
                                      </p:cBhvr>
                                      <p:tavLst>
                                        <p:tav tm="0">
                                          <p:val>
                                            <p:strVal val="#ppt_x+0.4"/>
                                          </p:val>
                                        </p:tav>
                                        <p:tav tm="100000">
                                          <p:val>
                                            <p:strVal val="#ppt_x-0.05"/>
                                          </p:val>
                                        </p:tav>
                                      </p:tavLst>
                                    </p:anim>
                                    <p:anim calcmode="lin" valueType="num">
                                      <p:cBhvr>
                                        <p:cTn id="18" dur="800" decel="100000" fill="hold"/>
                                        <p:tgtEl>
                                          <p:spTgt spid="699"/>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99"/>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99"/>
                                        </p:tgtEl>
                                        <p:attrNameLst>
                                          <p:attrName>ppt_y</p:attrName>
                                        </p:attrNameLst>
                                      </p:cBhvr>
                                      <p:tavLst>
                                        <p:tav tm="0">
                                          <p:val>
                                            <p:strVal val="#ppt_y+0.1"/>
                                          </p:val>
                                        </p:tav>
                                        <p:tav tm="100000">
                                          <p:val>
                                            <p:strVal val="#ppt_y"/>
                                          </p:val>
                                        </p:tav>
                                      </p:tavLst>
                                    </p:anim>
                                  </p:childTnLst>
                                </p:cTn>
                              </p:par>
                            </p:childTnLst>
                          </p:cTn>
                        </p:par>
                        <p:par>
                          <p:cTn id="21" fill="hold">
                            <p:stCondLst>
                              <p:cond delay="1649"/>
                            </p:stCondLst>
                            <p:childTnLst>
                              <p:par>
                                <p:cTn id="22" presetID="22" presetClass="entr" presetSubtype="8" fill="hold" grpId="0" nodeType="after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wipe(left)">
                                      <p:cBhvr>
                                        <p:cTn id="24" dur="500"/>
                                        <p:tgtEl>
                                          <p:spTgt spid="37"/>
                                        </p:tgtEl>
                                      </p:cBhvr>
                                    </p:animEffect>
                                  </p:childTnLst>
                                </p:cTn>
                              </p:par>
                              <p:par>
                                <p:cTn id="25" presetID="2" presetClass="entr" presetSubtype="2" decel="100000" fill="hold" grpId="0" nodeType="withEffect">
                                  <p:stCondLst>
                                    <p:cond delay="250"/>
                                  </p:stCondLst>
                                  <p:childTnLst>
                                    <p:set>
                                      <p:cBhvr>
                                        <p:cTn id="26" dur="1" fill="hold">
                                          <p:stCondLst>
                                            <p:cond delay="0"/>
                                          </p:stCondLst>
                                        </p:cTn>
                                        <p:tgtEl>
                                          <p:spTgt spid="601"/>
                                        </p:tgtEl>
                                        <p:attrNameLst>
                                          <p:attrName>style.visibility</p:attrName>
                                        </p:attrNameLst>
                                      </p:cBhvr>
                                      <p:to>
                                        <p:strVal val="visible"/>
                                      </p:to>
                                    </p:set>
                                    <p:anim calcmode="lin" valueType="num">
                                      <p:cBhvr additive="base">
                                        <p:cTn id="27" dur="500" fill="hold"/>
                                        <p:tgtEl>
                                          <p:spTgt spid="601"/>
                                        </p:tgtEl>
                                        <p:attrNameLst>
                                          <p:attrName>ppt_x</p:attrName>
                                        </p:attrNameLst>
                                      </p:cBhvr>
                                      <p:tavLst>
                                        <p:tav tm="0">
                                          <p:val>
                                            <p:strVal val="1+#ppt_w/2"/>
                                          </p:val>
                                        </p:tav>
                                        <p:tav tm="100000">
                                          <p:val>
                                            <p:strVal val="#ppt_x"/>
                                          </p:val>
                                        </p:tav>
                                      </p:tavLst>
                                    </p:anim>
                                    <p:anim calcmode="lin" valueType="num">
                                      <p:cBhvr additive="base">
                                        <p:cTn id="28" dur="500" fill="hold"/>
                                        <p:tgtEl>
                                          <p:spTgt spid="6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01" grpId="0"/>
      <p:bldP spid="37" grpId="0" bldLvl="0" animBg="1"/>
    </p:bldLst>
  </p:timing>
</p:sld>
</file>

<file path=ppt/tags/tag1.xml><?xml version="1.0" encoding="utf-8"?>
<p:tagLst xmlns:p="http://schemas.openxmlformats.org/presentationml/2006/main">
  <p:tag name="KSO_WM_TAG_VERSION" val="1.0"/>
  <p:tag name="KSO_WM_TEMPLATE_CATEGORY" val="custom"/>
  <p:tag name="KSO_WM_TEMPLATE_INDEX" val="20185054"/>
</p:tagLst>
</file>

<file path=ppt/tags/tag10.xml><?xml version="1.0" encoding="utf-8"?>
<p:tagLst xmlns:p="http://schemas.openxmlformats.org/presentationml/2006/main">
  <p:tag name="KSO_WM_TAG_VERSION" val="1.0"/>
  <p:tag name="KSO_WM_BEAUTIFY_FLAG" val="#wm#"/>
  <p:tag name="KSO_WM_UNIT_TYPE" val="i"/>
  <p:tag name="KSO_WM_UNIT_ID" val="diagram719_3*i*0"/>
  <p:tag name="KSO_WM_TEMPLATE_CATEGORY" val="diagram"/>
  <p:tag name="KSO_WM_TEMPLATE_INDEX" val="719"/>
  <p:tag name="KSO_WM_UNIT_INDEX" val="0"/>
</p:tagLst>
</file>

<file path=ppt/tags/tag11.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1"/>
  <p:tag name="KSO_WM_UNIT_ID" val="diagram719_3*l_i*1_1"/>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12.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2"/>
  <p:tag name="KSO_WM_UNIT_ID" val="diagram719_3*l_i*1_2"/>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 name="KSO_WM_UNIT_USESOURCEFORMAT_APPLY" val="0"/>
</p:tagLst>
</file>

<file path=ppt/tags/tag13.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3"/>
  <p:tag name="KSO_WM_UNIT_ID" val="diagram719_3*l_i*1_3"/>
  <p:tag name="KSO_WM_UNIT_CLEAR" val="1"/>
  <p:tag name="KSO_WM_UNIT_LAYERLEVEL" val="1_1"/>
  <p:tag name="KSO_WM_DIAGRAM_GROUP_CODE" val="l1-1"/>
  <p:tag name="KSO_WM_UNIT_LINE_FORE_SCHEMECOLOR_INDEX" val="5"/>
  <p:tag name="KSO_WM_UNIT_LINE_FILL_TYPE" val="2"/>
  <p:tag name="KSO_WM_UNIT_USESOURCEFORMAT_APPLY" val="0"/>
</p:tagLst>
</file>

<file path=ppt/tags/tag14.xml><?xml version="1.0" encoding="utf-8"?>
<p:tagLst xmlns:p="http://schemas.openxmlformats.org/presentationml/2006/main">
  <p:tag name="KSO_WM_TAG_VERSION" val="1.0"/>
  <p:tag name="KSO_WM_BEAUTIFY_FLAG" val="#wm#"/>
  <p:tag name="KSO_WM_TEMPLATE_CATEGORY" val="diagram"/>
  <p:tag name="KSO_WM_TEMPLATE_INDEX" val="719"/>
  <p:tag name="KSO_WM_UNIT_TYPE" val="l_h_f"/>
  <p:tag name="KSO_WM_UNIT_INDEX" val="1_1_1"/>
  <p:tag name="KSO_WM_UNIT_ID" val="diagram719_3*l_h_f*1_1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 name="KSO_WM_UNIT_USESOURCEFORMAT_APPLY" val="0"/>
</p:tagLst>
</file>

<file path=ppt/tags/tag15.xml><?xml version="1.0" encoding="utf-8"?>
<p:tagLst xmlns:p="http://schemas.openxmlformats.org/presentationml/2006/main">
  <p:tag name="KSO_WM_TAG_VERSION" val="1.0"/>
  <p:tag name="KSO_WM_BEAUTIFY_FLAG" val="#wm#"/>
  <p:tag name="KSO_WM_UNIT_TYPE" val="i"/>
  <p:tag name="KSO_WM_UNIT_ID" val="diagram719_3*i*9"/>
  <p:tag name="KSO_WM_TEMPLATE_CATEGORY" val="diagram"/>
  <p:tag name="KSO_WM_TEMPLATE_INDEX" val="719"/>
  <p:tag name="KSO_WM_UNIT_INDEX" val="9"/>
</p:tagLst>
</file>

<file path=ppt/tags/tag16.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4"/>
  <p:tag name="KSO_WM_UNIT_ID" val="diagram719_3*l_i*1_4"/>
  <p:tag name="KSO_WM_UNIT_CLEAR" val="1"/>
  <p:tag name="KSO_WM_UNIT_LAYERLEVEL" val="1_1"/>
  <p:tag name="KSO_WM_DIAGRAM_GROUP_CODE" val="l1-1"/>
  <p:tag name="KSO_WM_UNIT_FILL_FORE_SCHEMECOLOR_INDEX" val="5"/>
  <p:tag name="KSO_WM_UNIT_FILL_TYPE" val="1"/>
  <p:tag name="KSO_WM_UNIT_TEXT_FILL_FORE_SCHEMECOLOR_INDEX" val="2"/>
  <p:tag name="KSO_WM_UNIT_TEXT_FILL_TYPE" val="1"/>
  <p:tag name="KSO_WM_UNIT_USESOURCEFORMAT_APPLY" val="0"/>
</p:tagLst>
</file>

<file path=ppt/tags/tag17.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5"/>
  <p:tag name="KSO_WM_UNIT_ID" val="diagram719_3*l_i*1_5"/>
  <p:tag name="KSO_WM_UNIT_CLEAR" val="1"/>
  <p:tag name="KSO_WM_UNIT_LAYERLEVEL" val="1_1"/>
  <p:tag name="KSO_WM_DIAGRAM_GROUP_CODE" val="l1-1"/>
  <p:tag name="KSO_WM_UNIT_FILL_FORE_SCHEMECOLOR_INDEX" val="14"/>
  <p:tag name="KSO_WM_UNIT_FILL_TYPE" val="1"/>
  <p:tag name="KSO_WM_UNIT_TEXT_FILL_FORE_SCHEMECOLOR_INDEX" val="5"/>
  <p:tag name="KSO_WM_UNIT_TEXT_FILL_TYPE" val="1"/>
  <p:tag name="KSO_WM_UNIT_USESOURCEFORMAT_APPLY" val="0"/>
</p:tagLst>
</file>

<file path=ppt/tags/tag18.xml><?xml version="1.0" encoding="utf-8"?>
<p:tagLst xmlns:p="http://schemas.openxmlformats.org/presentationml/2006/main">
  <p:tag name="KSO_WM_TAG_VERSION" val="1.0"/>
  <p:tag name="KSO_WM_BEAUTIFY_FLAG" val="#wm#"/>
  <p:tag name="KSO_WM_TEMPLATE_CATEGORY" val="diagram"/>
  <p:tag name="KSO_WM_TEMPLATE_INDEX" val="719"/>
  <p:tag name="KSO_WM_UNIT_TYPE" val="l_i"/>
  <p:tag name="KSO_WM_UNIT_INDEX" val="1_6"/>
  <p:tag name="KSO_WM_UNIT_ID" val="diagram719_3*l_i*1_6"/>
  <p:tag name="KSO_WM_UNIT_CLEAR" val="1"/>
  <p:tag name="KSO_WM_UNIT_LAYERLEVEL" val="1_1"/>
  <p:tag name="KSO_WM_DIAGRAM_GROUP_CODE" val="l1-1"/>
  <p:tag name="KSO_WM_UNIT_LINE_FORE_SCHEMECOLOR_INDEX" val="5"/>
  <p:tag name="KSO_WM_UNIT_LINE_FILL_TYPE" val="2"/>
  <p:tag name="KSO_WM_UNIT_USESOURCEFORMAT_APPLY" val="0"/>
</p:tagLst>
</file>

<file path=ppt/tags/tag19.xml><?xml version="1.0" encoding="utf-8"?>
<p:tagLst xmlns:p="http://schemas.openxmlformats.org/presentationml/2006/main">
  <p:tag name="KSO_WM_TAG_VERSION" val="1.0"/>
  <p:tag name="KSO_WM_BEAUTIFY_FLAG" val="#wm#"/>
  <p:tag name="KSO_WM_TEMPLATE_CATEGORY" val="diagram"/>
  <p:tag name="KSO_WM_TEMPLATE_INDEX" val="719"/>
  <p:tag name="KSO_WM_UNIT_TYPE" val="l_h_f"/>
  <p:tag name="KSO_WM_UNIT_INDEX" val="1_2_1"/>
  <p:tag name="KSO_WM_UNIT_ID" val="diagram719_3*l_h_f*1_2_1"/>
  <p:tag name="KSO_WM_UNIT_CLEAR" val="1"/>
  <p:tag name="KSO_WM_UNIT_LAYERLEVEL" val="1_1_1"/>
  <p:tag name="KSO_WM_UNIT_VALUE" val="18"/>
  <p:tag name="KSO_WM_UNIT_HIGHLIGHT" val="0"/>
  <p:tag name="KSO_WM_UNIT_COMPATIBLE" val="0"/>
  <p:tag name="KSO_WM_UNIT_PRESET_TEXT_INDEX" val="4"/>
  <p:tag name="KSO_WM_UNIT_PRESET_TEXT_LEN" val="35"/>
  <p:tag name="KSO_WM_DIAGRAM_GROUP_CODE" val="l1-1"/>
  <p:tag name="KSO_WM_UNIT_TEXT_FILL_FORE_SCHEMECOLOR_INDEX" val="13"/>
  <p:tag name="KSO_WM_UNIT_TEXT_FILL_TYPE" val="1"/>
  <p:tag name="KSO_WM_UNIT_USESOURCEFORMAT_APPLY" val="0"/>
</p:tagLst>
</file>

<file path=ppt/tags/tag2.xml><?xml version="1.0" encoding="utf-8"?>
<p:tagLst xmlns:p="http://schemas.openxmlformats.org/presentationml/2006/main">
  <p:tag name="KSO_WM_TAG_VERSION" val="1.0"/>
  <p:tag name="KSO_WM_TEMPLATE_CATEGORY" val="custom"/>
  <p:tag name="KSO_WM_TEMPLATE_INDEX" val="20185054"/>
</p:tagLst>
</file>

<file path=ppt/tags/tag20.xml><?xml version="1.0" encoding="utf-8"?>
<p:tagLst xmlns:p="http://schemas.openxmlformats.org/presentationml/2006/main">
  <p:tag name="KSO_WM_TAG_VERSION" val="1.0"/>
  <p:tag name="KSO_WM_BEAUTIFY_FLAG" val="#wm#"/>
  <p:tag name="KSO_WM_TEMPLATE_CATEGORY" val="diagram"/>
  <p:tag name="KSO_WM_TEMPLATE_INDEX" val="719"/>
  <p:tag name="KSO_WM_UNIT_TYPE" val="g"/>
  <p:tag name="KSO_WM_UNIT_INDEX" val="1"/>
  <p:tag name="KSO_WM_UNIT_ID" val="diagram719_3*g*1"/>
  <p:tag name="KSO_WM_UNIT_CLEAR" val="1"/>
  <p:tag name="KSO_WM_UNIT_LAYERLEVEL" val="1"/>
  <p:tag name="KSO_WM_UNIT_VALUE" val="15"/>
  <p:tag name="KSO_WM_UNIT_HIGHLIGHT" val="0"/>
  <p:tag name="KSO_WM_UNIT_COMPATIBLE" val="1"/>
  <p:tag name="KSO_WM_UNIT_RELATE_UNITID" val="diagram719_3*l*1"/>
  <p:tag name="KSO_WM_UNIT_PRESET_TEXT_INDEX" val="3"/>
  <p:tag name="KSO_WM_UNIT_PRESET_TEXT_LEN" val="17"/>
</p:tagLst>
</file>

<file path=ppt/tags/tag21.xml><?xml version="1.0" encoding="utf-8"?>
<p:tagLst xmlns:p="http://schemas.openxmlformats.org/presentationml/2006/main">
  <p:tag name="KSO_WM_SLIDE_ID" val="diagram719_3"/>
  <p:tag name="KSO_WM_SLIDE_INDEX" val="3"/>
  <p:tag name="KSO_WM_SLIDE_ITEM_CNT" val="3"/>
  <p:tag name="KSO_WM_SLIDE_LAYOUT" val="l_g"/>
  <p:tag name="KSO_WM_SLIDE_LAYOUT_CNT" val="1_1"/>
  <p:tag name="KSO_WM_SLIDE_TYPE" val="text"/>
  <p:tag name="KSO_WM_BEAUTIFY_FLAG" val="#wm#"/>
  <p:tag name="KSO_WM_SLIDE_POSITION" val="89*156"/>
  <p:tag name="KSO_WM_SLIDE_SIZE" val="782*226"/>
  <p:tag name="KSO_WM_TEMPLATE_CATEGORY" val="custom"/>
  <p:tag name="KSO_WM_TEMPLATE_INDEX" val="20185054"/>
  <p:tag name="KSO_WM_TAG_VERSION" val="1.0"/>
  <p:tag name="KSO_WM_DIAGRAM_GROUP_CODE" val="l1-1"/>
</p:tagLst>
</file>

<file path=ppt/tags/tag22.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1_1"/>
  <p:tag name="KSO_WM_UNIT_ID" val="custom20185054_14*l_h_a*1_1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0"/>
</p:tagLst>
</file>

<file path=ppt/tags/tag23.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1_1"/>
  <p:tag name="KSO_WM_UNIT_ID" val="custom20185054_14*l_h_f*1_1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24.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2_1"/>
  <p:tag name="KSO_WM_UNIT_ID" val="custom20185054_14*l_h_f*1_2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25.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2_1"/>
  <p:tag name="KSO_WM_UNIT_ID" val="custom20185054_14*l_h_a*1_2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6"/>
  <p:tag name="KSO_WM_UNIT_FILL_TYPE" val="1"/>
  <p:tag name="KSO_WM_UNIT_TEXT_FILL_FORE_SCHEMECOLOR_INDEX" val="14"/>
  <p:tag name="KSO_WM_UNIT_TEXT_FILL_TYPE" val="1"/>
  <p:tag name="KSO_WM_UNIT_USESOURCEFORMAT_APPLY" val="0"/>
</p:tagLst>
</file>

<file path=ppt/tags/tag26.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14*a*1"/>
  <p:tag name="KSO_WM_UNIT_LAYERLEVEL" val="1"/>
  <p:tag name="KSO_WM_UNIT_VALUE" val="25"/>
  <p:tag name="KSO_WM_UNIT_ISCONTENTSTITLE" val="0"/>
  <p:tag name="KSO_WM_UNIT_HIGHLIGHT" val="0"/>
  <p:tag name="KSO_WM_UNIT_COMPATIBLE" val="0"/>
  <p:tag name="KSO_WM_UNIT_CLEAR" val="0"/>
  <p:tag name="KSO_WM_BEAUTIFY_FLAG" val="#wm#"/>
  <p:tag name="KSO_WM_TAG_VERSION" val="1.0"/>
  <p:tag name="KSO_WM_UNIT_PRESET_TEXT" val="LOREM IPSUM DOLOR"/>
</p:tagLst>
</file>

<file path=ppt/tags/tag27.xml><?xml version="1.0" encoding="utf-8"?>
<p:tagLst xmlns:p="http://schemas.openxmlformats.org/presentationml/2006/main">
  <p:tag name="KSO_WM_SLIDE_ID" val="custom20185054_14"/>
  <p:tag name="KSO_WM_SLIDE_INDEX" val="14"/>
  <p:tag name="KSO_WM_SLIDE_ITEM_CNT" val="2"/>
  <p:tag name="KSO_WM_SLIDE_LAYOUT" val="l_a"/>
  <p:tag name="KSO_WM_SLIDE_LAYOUT_CNT" val="1_1"/>
  <p:tag name="KSO_WM_SLIDE_TYPE" val="text"/>
  <p:tag name="KSO_WM_BEAUTIFY_FLAG" val="#wm#"/>
  <p:tag name="KSO_WM_SLIDE_POSITION" val="62*203"/>
  <p:tag name="KSO_WM_SLIDE_SIZE" val="835*111"/>
  <p:tag name="KSO_WM_TEMPLATE_CATEGORY" val="custom"/>
  <p:tag name="KSO_WM_TEMPLATE_INDEX" val="20185054"/>
  <p:tag name="KSO_WM_TAG_VERSION" val="1.0"/>
  <p:tag name="KSO_WM_DIAGRAM_GROUP_CODE" val="l1-2"/>
  <p:tag name="KSO_WM_SLIDE_SUBTYPE" val="diag"/>
</p:tagLst>
</file>

<file path=ppt/tags/tag28.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6*a*1"/>
  <p:tag name="KSO_WM_UNIT_LAYERLEVEL" val="1"/>
  <p:tag name="KSO_WM_UNIT_VALUE" val="22"/>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29.xml><?xml version="1.0" encoding="utf-8"?>
<p:tagLst xmlns:p="http://schemas.openxmlformats.org/presentationml/2006/main">
  <p:tag name="KSO_WM_TEMPLATE_CATEGORY" val="custom"/>
  <p:tag name="KSO_WM_TEMPLATE_INDEX" val="20185054"/>
  <p:tag name="KSO_WM_UNIT_TYPE" val="e"/>
  <p:tag name="KSO_WM_UNIT_INDEX" val="1"/>
  <p:tag name="KSO_WM_UNIT_ID" val="custom20185054_6*e*1"/>
  <p:tag name="KSO_WM_UNIT_LAYERLEVEL" val="1"/>
  <p:tag name="KSO_WM_UNIT_VALUE" val="2"/>
  <p:tag name="KSO_WM_UNIT_HIGHLIGHT" val="0"/>
  <p:tag name="KSO_WM_UNIT_COMPATIBLE" val="1"/>
  <p:tag name="KSO_WM_UNIT_CLEAR" val="0"/>
  <p:tag name="KSO_WM_BEAUTIFY_FLAG" val="#wm#"/>
  <p:tag name="KSO_WM_TAG_VERSION" val="1.0"/>
  <p:tag name="KSO_WM_UNIT_PRESET_TEXT" val="1"/>
</p:tagLst>
</file>

<file path=ppt/tags/tag3.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4"/>
  <p:tag name="KSO_WM_TAG_VERSION" val="1.0"/>
  <p:tag name="KSO_WM_TEMPLATE_THUMBS_INDEX" val="1"/>
  <p:tag name="KSO_WM_BEAUTIFY_FLAG" val="#wm#"/>
</p:tagLst>
</file>

<file path=ppt/tags/tag30.xml><?xml version="1.0" encoding="utf-8"?>
<p:tagLst xmlns:p="http://schemas.openxmlformats.org/presentationml/2006/main">
  <p:tag name="KSO_WM_TEMPLATE_CATEGORY" val="custom"/>
  <p:tag name="KSO_WM_TEMPLATE_INDEX" val="20185054"/>
  <p:tag name="KSO_WM_TAG_VERSION" val="1.0"/>
  <p:tag name="KSO_WM_SLIDE_ID" val="custom20185054_6"/>
  <p:tag name="KSO_WM_SLIDE_INDEX" val="6"/>
  <p:tag name="KSO_WM_SLIDE_ITEM_CNT" val="2"/>
  <p:tag name="KSO_WM_SLIDE_LAYOUT" val="a_f_e"/>
  <p:tag name="KSO_WM_SLIDE_LAYOUT_CNT" val="1_1_1"/>
  <p:tag name="KSO_WM_SLIDE_TYPE" val="sectionTitle"/>
  <p:tag name="KSO_WM_BEAUTIFY_FLAG" val="#wm#"/>
  <p:tag name="KSO_WM_SLIDE_SUBTYPE" val="pureTxt"/>
</p:tagLst>
</file>

<file path=ppt/tags/tag31.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32.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33.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34.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35.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36.xml><?xml version="1.0" encoding="utf-8"?>
<p:tagLst xmlns:p="http://schemas.openxmlformats.org/presentationml/2006/main">
  <p:tag name="MH" val="20151008135026"/>
  <p:tag name="MH_LIBRARY" val="GRAPHIC"/>
  <p:tag name="MH_TYPE" val="SubTitle"/>
  <p:tag name="MH_ORDER" val="1"/>
</p:tagLst>
</file>

<file path=ppt/tags/tag37.xml><?xml version="1.0" encoding="utf-8"?>
<p:tagLst xmlns:p="http://schemas.openxmlformats.org/presentationml/2006/main">
  <p:tag name="MH" val="20151008135026"/>
  <p:tag name="MH_LIBRARY" val="GRAPHIC"/>
  <p:tag name="MH_TYPE" val="Other"/>
  <p:tag name="MH_ORDER" val="1"/>
</p:tagLst>
</file>

<file path=ppt/tags/tag38.xml><?xml version="1.0" encoding="utf-8"?>
<p:tagLst xmlns:p="http://schemas.openxmlformats.org/presentationml/2006/main">
  <p:tag name="MH" val="20151008135026"/>
  <p:tag name="MH_LIBRARY" val="GRAPHIC"/>
  <p:tag name="MH_TYPE" val="SubTitle"/>
  <p:tag name="MH_ORDER" val="2"/>
</p:tagLst>
</file>

<file path=ppt/tags/tag39.xml><?xml version="1.0" encoding="utf-8"?>
<p:tagLst xmlns:p="http://schemas.openxmlformats.org/presentationml/2006/main">
  <p:tag name="MH" val="20151008135026"/>
  <p:tag name="MH_LIBRARY" val="GRAPHIC"/>
  <p:tag name="MH_TYPE" val="SubTitle"/>
  <p:tag name="MH_ORDER" val="3"/>
</p:tagLst>
</file>

<file path=ppt/tags/tag4.xml><?xml version="1.0" encoding="utf-8"?>
<p:tagLst xmlns:p="http://schemas.openxmlformats.org/presentationml/2006/main">
  <p:tag name="KSO_WM_TAG_VERSION" val="1.0"/>
  <p:tag name="KSO_WM_TEMPLATE_CATEGORY" val="custom"/>
  <p:tag name="KSO_WM_TEMPLATE_INDEX" val="20185054"/>
</p:tagLst>
</file>

<file path=ppt/tags/tag40.xml><?xml version="1.0" encoding="utf-8"?>
<p:tagLst xmlns:p="http://schemas.openxmlformats.org/presentationml/2006/main">
  <p:tag name="MH" val="20151008135026"/>
  <p:tag name="MH_LIBRARY" val="GRAPHIC"/>
  <p:tag name="MH_TYPE" val="Other"/>
  <p:tag name="MH_ORDER" val="2"/>
</p:tagLst>
</file>

<file path=ppt/tags/tag41.xml><?xml version="1.0" encoding="utf-8"?>
<p:tagLst xmlns:p="http://schemas.openxmlformats.org/presentationml/2006/main">
  <p:tag name="MH" val="20151008135026"/>
  <p:tag name="MH_LIBRARY" val="GRAPHIC"/>
  <p:tag name="MH_TYPE" val="SubTitle"/>
  <p:tag name="MH_ORDER" val="4"/>
</p:tagLst>
</file>

<file path=ppt/tags/tag42.xml><?xml version="1.0" encoding="utf-8"?>
<p:tagLst xmlns:p="http://schemas.openxmlformats.org/presentationml/2006/main">
  <p:tag name="MH" val="20151008135026"/>
  <p:tag name="MH_LIBRARY" val="GRAPHIC"/>
  <p:tag name="MH_TYPE" val="Other"/>
  <p:tag name="MH_ORDER" val="3"/>
</p:tagLst>
</file>

<file path=ppt/tags/tag43.xml><?xml version="1.0" encoding="utf-8"?>
<p:tagLst xmlns:p="http://schemas.openxmlformats.org/presentationml/2006/main">
  <p:tag name="MH" val="20151008135026"/>
  <p:tag name="MH_LIBRARY" val="GRAPHIC"/>
  <p:tag name="MH_TYPE" val="Other"/>
  <p:tag name="MH_ORDER" val="4"/>
</p:tagLst>
</file>

<file path=ppt/tags/tag44.xml><?xml version="1.0" encoding="utf-8"?>
<p:tagLst xmlns:p="http://schemas.openxmlformats.org/presentationml/2006/main">
  <p:tag name="MH" val="20151008135026"/>
  <p:tag name="MH_LIBRARY" val="GRAPHIC"/>
  <p:tag name="MH_TYPE" val="Other"/>
  <p:tag name="MH_ORDER" val="5"/>
</p:tagLst>
</file>

<file path=ppt/tags/tag45.xml><?xml version="1.0" encoding="utf-8"?>
<p:tagLst xmlns:p="http://schemas.openxmlformats.org/presentationml/2006/main">
  <p:tag name="MH" val="20151008135026"/>
  <p:tag name="MH_LIBRARY" val="GRAPHIC"/>
  <p:tag name="MH_TYPE" val="Other"/>
  <p:tag name="MH_ORDER" val="6"/>
</p:tagLst>
</file>

<file path=ppt/tags/tag46.xml><?xml version="1.0" encoding="utf-8"?>
<p:tagLst xmlns:p="http://schemas.openxmlformats.org/presentationml/2006/main">
  <p:tag name="MH" val="20151008135026"/>
  <p:tag name="MH_LIBRARY" val="GRAPHIC"/>
  <p:tag name="MH_TYPE" val="Other"/>
  <p:tag name="MH_ORDER" val="7"/>
</p:tagLst>
</file>

<file path=ppt/tags/tag47.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48.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49.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5.xml><?xml version="1.0" encoding="utf-8"?>
<p:tagLst xmlns:p="http://schemas.openxmlformats.org/presentationml/2006/main">
  <p:tag name="KSO_WM_TAG_VERSION" val="1.0"/>
  <p:tag name="KSO_WM_TEMPLATE_CATEGORY" val="custom"/>
  <p:tag name="KSO_WM_TEMPLATE_INDEX" val="20185054"/>
</p:tagLst>
</file>

<file path=ppt/tags/tag50.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51.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52.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53.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54.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55.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56.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57.xml><?xml version="1.0" encoding="utf-8"?>
<p:tagLst xmlns:p="http://schemas.openxmlformats.org/presentationml/2006/main">
  <p:tag name="KSO_WM_SLIDE_SIZE" val="790*387"/>
  <p:tag name="KSO_WM_SLIDE_POSITION" val="84*127"/>
  <p:tag name="KSO_WM_SLIDE_LAYOUT_CNT" val="1_1_1"/>
  <p:tag name="KSO_WM_SLIDE_LAYOUT" val="a_f_d"/>
  <p:tag name="KSO_WM_BEAUTIFY_FLAG" val="#wm#"/>
  <p:tag name="KSO_WM_SLIDE_TYPE" val="text"/>
  <p:tag name="KSO_WM_SLIDE_ITEM_CNT" val="2"/>
  <p:tag name="KSO_WM_SLIDE_INDEX" val="5"/>
  <p:tag name="KSO_WM_SLIDE_ID" val="custom20185054_5"/>
  <p:tag name="KSO_WM_TAG_VERSION" val="1.0"/>
  <p:tag name="KSO_WM_TEMPLATE_INDEX" val="20185054"/>
  <p:tag name="KSO_WM_TEMPLATE_CATEGORY" val="custom"/>
  <p:tag name="KSO_WM_SLIDE_SUBTYPE" val="picTxt"/>
</p:tagLst>
</file>

<file path=ppt/tags/tag58.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6*a*1"/>
  <p:tag name="KSO_WM_UNIT_LAYERLEVEL" val="1"/>
  <p:tag name="KSO_WM_UNIT_VALUE" val="22"/>
  <p:tag name="KSO_WM_UNIT_ISCONTENTSTITLE" val="0"/>
  <p:tag name="KSO_WM_UNIT_HIGHLIGHT" val="0"/>
  <p:tag name="KSO_WM_UNIT_COMPATIBLE" val="0"/>
  <p:tag name="KSO_WM_UNIT_CLEAR" val="0"/>
  <p:tag name="KSO_WM_BEAUTIFY_FLAG" val="#wm#"/>
  <p:tag name="KSO_WM_TAG_VERSION" val="1.0"/>
  <p:tag name="KSO_WM_UNIT_PRESET_TEXT" val="SECTION TITLE"/>
</p:tagLst>
</file>

<file path=ppt/tags/tag59.xml><?xml version="1.0" encoding="utf-8"?>
<p:tagLst xmlns:p="http://schemas.openxmlformats.org/presentationml/2006/main">
  <p:tag name="KSO_WM_TEMPLATE_CATEGORY" val="custom"/>
  <p:tag name="KSO_WM_TEMPLATE_INDEX" val="20185054"/>
  <p:tag name="KSO_WM_UNIT_TYPE" val="e"/>
  <p:tag name="KSO_WM_UNIT_INDEX" val="1"/>
  <p:tag name="KSO_WM_UNIT_ID" val="custom20185054_6*e*1"/>
  <p:tag name="KSO_WM_UNIT_LAYERLEVEL" val="1"/>
  <p:tag name="KSO_WM_UNIT_VALUE" val="2"/>
  <p:tag name="KSO_WM_UNIT_HIGHLIGHT" val="0"/>
  <p:tag name="KSO_WM_UNIT_COMPATIBLE" val="1"/>
  <p:tag name="KSO_WM_UNIT_CLEAR" val="0"/>
  <p:tag name="KSO_WM_BEAUTIFY_FLAG" val="#wm#"/>
  <p:tag name="KSO_WM_TAG_VERSION" val="1.0"/>
  <p:tag name="KSO_WM_UNIT_PRESET_TEXT" val="1"/>
</p:tagLst>
</file>

<file path=ppt/tags/tag6.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4"/>
  <p:tag name="KSO_WM_TAG_VERSION" val="1.0"/>
  <p:tag name="KSO_WM_TEMPLATE_THUMBS_INDEX" val="1、6、10、17、19、22、"/>
  <p:tag name="KSO_WM_BEAUTIFY_FLAG" val="#wm#"/>
</p:tagLst>
</file>

<file path=ppt/tags/tag60.xml><?xml version="1.0" encoding="utf-8"?>
<p:tagLst xmlns:p="http://schemas.openxmlformats.org/presentationml/2006/main">
  <p:tag name="KSO_WM_TEMPLATE_CATEGORY" val="custom"/>
  <p:tag name="KSO_WM_TEMPLATE_INDEX" val="20185054"/>
  <p:tag name="KSO_WM_TAG_VERSION" val="1.0"/>
  <p:tag name="KSO_WM_SLIDE_ID" val="custom20185054_6"/>
  <p:tag name="KSO_WM_SLIDE_INDEX" val="6"/>
  <p:tag name="KSO_WM_SLIDE_ITEM_CNT" val="2"/>
  <p:tag name="KSO_WM_SLIDE_LAYOUT" val="a_f_e"/>
  <p:tag name="KSO_WM_SLIDE_LAYOUT_CNT" val="1_1_1"/>
  <p:tag name="KSO_WM_SLIDE_TYPE" val="sectionTitle"/>
  <p:tag name="KSO_WM_BEAUTIFY_FLAG" val="#wm#"/>
  <p:tag name="KSO_WM_SLIDE_SUBTYPE" val="pureTxt"/>
</p:tagLst>
</file>

<file path=ppt/tags/tag61.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62.xml><?xml version="1.0" encoding="utf-8"?>
<p:tagLst xmlns:p="http://schemas.openxmlformats.org/presentationml/2006/main">
  <p:tag name="KSO_WM_SLIDE_ID" val="custom20185054_12"/>
  <p:tag name="KSO_WM_SLIDE_INDEX" val="12"/>
  <p:tag name="KSO_WM_SLIDE_ITEM_CNT" val="6"/>
  <p:tag name="KSO_WM_SLIDE_LAYOUT" val="l_a"/>
  <p:tag name="KSO_WM_SLIDE_LAYOUT_CNT" val="1_1"/>
  <p:tag name="KSO_WM_SLIDE_TYPE" val="text"/>
  <p:tag name="KSO_WM_BEAUTIFY_FLAG" val="#wm#"/>
  <p:tag name="KSO_WM_SLIDE_POSITION" val="64*214"/>
  <p:tag name="KSO_WM_SLIDE_SIZE" val="833*188"/>
  <p:tag name="KSO_WM_TEMPLATE_CATEGORY" val="custom"/>
  <p:tag name="KSO_WM_TEMPLATE_INDEX" val="20185054"/>
  <p:tag name="KSO_WM_TAG_VERSION" val="1.0"/>
  <p:tag name="KSO_WM_DIAGRAM_GROUP_CODE" val="l1-1"/>
  <p:tag name="KSO_WM_SLIDE_SUBTYPE" val="diag"/>
</p:tagLst>
</file>

<file path=ppt/tags/tag63.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8"/>
  <p:tag name="KSO_WM_UNIT_LAYERLEVEL" val="1"/>
  <p:tag name="KSO_WM_UNIT_INDEX" val="1"/>
  <p:tag name="KSO_WM_UNIT_ID" val="custom20185054_5*a*1"/>
  <p:tag name="KSO_WM_UNIT_TYPE" val="a"/>
</p:tagLst>
</file>

<file path=ppt/tags/tag64.xml><?xml version="1.0" encoding="utf-8"?>
<p:tagLst xmlns:p="http://schemas.openxmlformats.org/presentationml/2006/main">
  <p:tag name="KSO_WM_SLIDE_ID" val="custom20185054_12"/>
  <p:tag name="KSO_WM_SLIDE_INDEX" val="12"/>
  <p:tag name="KSO_WM_SLIDE_ITEM_CNT" val="6"/>
  <p:tag name="KSO_WM_SLIDE_LAYOUT" val="l_a"/>
  <p:tag name="KSO_WM_SLIDE_LAYOUT_CNT" val="1_1"/>
  <p:tag name="KSO_WM_SLIDE_TYPE" val="text"/>
  <p:tag name="KSO_WM_BEAUTIFY_FLAG" val="#wm#"/>
  <p:tag name="KSO_WM_SLIDE_POSITION" val="64*214"/>
  <p:tag name="KSO_WM_SLIDE_SIZE" val="833*188"/>
  <p:tag name="KSO_WM_TEMPLATE_CATEGORY" val="custom"/>
  <p:tag name="KSO_WM_TEMPLATE_INDEX" val="20185054"/>
  <p:tag name="KSO_WM_TAG_VERSION" val="1.0"/>
  <p:tag name="KSO_WM_DIAGRAM_GROUP_CODE" val="l1-1"/>
  <p:tag name="KSO_WM_SLIDE_SUBTYPE" val="diag"/>
</p:tagLst>
</file>

<file path=ppt/tags/tag65.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22*a*1"/>
  <p:tag name="KSO_WM_UNIT_LAYERLEVEL" val="1"/>
  <p:tag name="KSO_WM_UNIT_VALUE" val="6"/>
  <p:tag name="KSO_WM_UNIT_ISCONTENTSTITLE" val="0"/>
  <p:tag name="KSO_WM_UNIT_HIGHLIGHT" val="0"/>
  <p:tag name="KSO_WM_UNIT_COMPATIBLE" val="0"/>
  <p:tag name="KSO_WM_UNIT_CLEAR" val="0"/>
  <p:tag name="KSO_WM_BEAUTIFY_FLAG" val="#wm#"/>
  <p:tag name="KSO_WM_TAG_VERSION" val="1.0"/>
  <p:tag name="KSO_WM_UNIT_PRESET_TEXT" val="谢谢观看"/>
</p:tagLst>
</file>

<file path=ppt/tags/tag66.xml><?xml version="1.0" encoding="utf-8"?>
<p:tagLst xmlns:p="http://schemas.openxmlformats.org/presentationml/2006/main">
  <p:tag name="KSO_WM_TEMPLATE_CATEGORY" val="custom"/>
  <p:tag name="KSO_WM_TEMPLATE_INDEX" val="20185054"/>
  <p:tag name="KSO_WM_UNIT_TYPE" val="b"/>
  <p:tag name="KSO_WM_UNIT_INDEX" val="1"/>
  <p:tag name="KSO_WM_UNIT_ID" val="custom20185054_22*b*1"/>
  <p:tag name="KSO_WM_UNIT_LAYERLEVEL" val="1"/>
  <p:tag name="KSO_WM_UNIT_VALUE" val="30"/>
  <p:tag name="KSO_WM_UNIT_ISCONTENTSTITLE" val="0"/>
  <p:tag name="KSO_WM_UNIT_HIGHLIGHT" val="0"/>
  <p:tag name="KSO_WM_UNIT_COMPATIBLE" val="0"/>
  <p:tag name="KSO_WM_UNIT_CLEAR" val="0"/>
  <p:tag name="KSO_WM_BEAUTIFY_FLAG" val="#wm#"/>
  <p:tag name="KSO_WM_TAG_VERSION" val="1.0"/>
  <p:tag name="KSO_WM_UNIT_PRESET_TEXT" val="THANK YOU"/>
</p:tagLst>
</file>

<file path=ppt/tags/tag67.xml><?xml version="1.0" encoding="utf-8"?>
<p:tagLst xmlns:p="http://schemas.openxmlformats.org/presentationml/2006/main">
  <p:tag name="KSO_WM_TEMPLATE_CATEGORY" val="custom"/>
  <p:tag name="KSO_WM_TEMPLATE_INDEX" val="20185054"/>
  <p:tag name="KSO_WM_TAG_VERSION" val="1.0"/>
  <p:tag name="KSO_WM_SLIDE_ID" val="custom20185054_22"/>
  <p:tag name="KSO_WM_SLIDE_INDEX" val="22"/>
  <p:tag name="KSO_WM_SLIDE_ITEM_CNT" val="2"/>
  <p:tag name="KSO_WM_SLIDE_LAYOUT" val="a_b"/>
  <p:tag name="KSO_WM_SLIDE_LAYOUT_CNT" val="1_1"/>
  <p:tag name="KSO_WM_SLIDE_TYPE" val="endPage"/>
  <p:tag name="KSO_WM_BEAUTIFY_FLAG" val="#wm#"/>
  <p:tag name="KSO_WM_SLIDE_SUBTYPE" val="pureTxt"/>
</p:tagLst>
</file>

<file path=ppt/tags/tag7.xml><?xml version="1.0" encoding="utf-8"?>
<p:tagLst xmlns:p="http://schemas.openxmlformats.org/presentationml/2006/main">
  <p:tag name="KSO_WM_TAG_VERSION" val="1.0"/>
  <p:tag name="KSO_WM_BEAUTIFY_FLAG" val="#wm#"/>
  <p:tag name="KSO_WM_UNIT_TYPE" val="i"/>
  <p:tag name="KSO_WM_UNIT_ID" val="custom20185054_1*i*0"/>
  <p:tag name="KSO_WM_TEMPLATE_CATEGORY" val="custom"/>
  <p:tag name="KSO_WM_TEMPLATE_INDEX" val="20185054"/>
  <p:tag name="KSO_WM_UNIT_INDEX" val="0"/>
</p:tagLst>
</file>

<file path=ppt/tags/tag8.xml><?xml version="1.0" encoding="utf-8"?>
<p:tagLst xmlns:p="http://schemas.openxmlformats.org/presentationml/2006/main">
  <p:tag name="KSO_WM_TEMPLATE_CATEGORY" val="custom"/>
  <p:tag name="KSO_WM_TEMPLATE_INDEX" val="20185054"/>
  <p:tag name="KSO_WM_UNIT_TYPE" val="a"/>
  <p:tag name="KSO_WM_UNIT_INDEX" val="1"/>
  <p:tag name="KSO_WM_UNIT_ID" val="custom20185054_1*a*1"/>
  <p:tag name="KSO_WM_UNIT_LAYERLEVEL" val="1"/>
  <p:tag name="KSO_WM_UNIT_VALUE" val="10"/>
  <p:tag name="KSO_WM_UNIT_ISCONTENTSTITLE" val="0"/>
  <p:tag name="KSO_WM_UNIT_HIGHLIGHT" val="0"/>
  <p:tag name="KSO_WM_UNIT_COMPATIBLE" val="0"/>
  <p:tag name="KSO_WM_UNIT_CLEAR" val="0"/>
  <p:tag name="KSO_WM_BEAUTIFY_FLAG" val="#wm#"/>
  <p:tag name="KSO_WM_TAG_VERSION" val="1.0"/>
  <p:tag name="KSO_WM_UNIT_PRESET_TEXT" val="绿色渐变简约模板"/>
</p:tagLst>
</file>

<file path=ppt/tags/tag9.xml><?xml version="1.0" encoding="utf-8"?>
<p:tagLst xmlns:p="http://schemas.openxmlformats.org/presentationml/2006/main">
  <p:tag name="KSO_WM_TEMPLATE_CATEGORY" val="custom"/>
  <p:tag name="KSO_WM_TEMPLATE_INDEX" val="20185054"/>
  <p:tag name="KSO_WM_TAG_VERSION" val="1.0"/>
  <p:tag name="KSO_WM_SLIDE_ID" val="custom20185054_1"/>
  <p:tag name="KSO_WM_SLIDE_INDEX" val="1"/>
  <p:tag name="KSO_WM_SLIDE_ITEM_CNT" val="2"/>
  <p:tag name="KSO_WM_SLIDE_LAYOUT" val="a_b"/>
  <p:tag name="KSO_WM_SLIDE_LAYOUT_CNT" val="1_1"/>
  <p:tag name="KSO_WM_SLIDE_TYPE" val="title"/>
  <p:tag name="KSO_WM_TEMPLATE_THUMBS_INDEX" val="1"/>
  <p:tag name="KSO_WM_BEAUTIFY_FLAG" val="#wm#"/>
  <p:tag name="KSO_WM_SLIDE_SUBTYPE" val="pureTxt"/>
</p:tagLst>
</file>

<file path=ppt/theme/theme1.xml><?xml version="1.0" encoding="utf-8"?>
<a:theme xmlns:a="http://schemas.openxmlformats.org/drawingml/2006/main" name="Office 主题">
  <a:themeElements>
    <a:clrScheme name="自定义 127">
      <a:dk1>
        <a:srgbClr val="000000"/>
      </a:dk1>
      <a:lt1>
        <a:srgbClr val="FFFFFF"/>
      </a:lt1>
      <a:dk2>
        <a:srgbClr val="46B3BB"/>
      </a:dk2>
      <a:lt2>
        <a:srgbClr val="44ADDB"/>
      </a:lt2>
      <a:accent1>
        <a:srgbClr val="38A39A"/>
      </a:accent1>
      <a:accent2>
        <a:srgbClr val="31939A"/>
      </a:accent2>
      <a:accent3>
        <a:srgbClr val="48B39D"/>
      </a:accent3>
      <a:accent4>
        <a:srgbClr val="31939A"/>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127">
      <a:dk1>
        <a:srgbClr val="000000"/>
      </a:dk1>
      <a:lt1>
        <a:srgbClr val="FFFFFF"/>
      </a:lt1>
      <a:dk2>
        <a:srgbClr val="46B3BB"/>
      </a:dk2>
      <a:lt2>
        <a:srgbClr val="44ADDB"/>
      </a:lt2>
      <a:accent1>
        <a:srgbClr val="38A39A"/>
      </a:accent1>
      <a:accent2>
        <a:srgbClr val="31939A"/>
      </a:accent2>
      <a:accent3>
        <a:srgbClr val="48B39D"/>
      </a:accent3>
      <a:accent4>
        <a:srgbClr val="31939A"/>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1645</Words>
  <Application>WPS 演示</Application>
  <PresentationFormat>宽屏</PresentationFormat>
  <Paragraphs>185</Paragraphs>
  <Slides>16</Slides>
  <Notes>1</Notes>
  <HiddenSlides>0</HiddenSlides>
  <MMClips>0</MMClips>
  <ScaleCrop>false</ScaleCrop>
  <HeadingPairs>
    <vt:vector size="6" baseType="variant">
      <vt:variant>
        <vt:lpstr>已用的字体</vt:lpstr>
      </vt:variant>
      <vt:variant>
        <vt:i4>22</vt:i4>
      </vt:variant>
      <vt:variant>
        <vt:lpstr>主题</vt:lpstr>
      </vt:variant>
      <vt:variant>
        <vt:i4>2</vt:i4>
      </vt:variant>
      <vt:variant>
        <vt:lpstr>幻灯片标题</vt:lpstr>
      </vt:variant>
      <vt:variant>
        <vt:i4>16</vt:i4>
      </vt:variant>
    </vt:vector>
  </HeadingPairs>
  <TitlesOfParts>
    <vt:vector size="40" baseType="lpstr">
      <vt:lpstr>Arial</vt:lpstr>
      <vt:lpstr>宋体</vt:lpstr>
      <vt:lpstr>Wingdings</vt:lpstr>
      <vt:lpstr>黑体</vt:lpstr>
      <vt:lpstr>微软雅黑</vt:lpstr>
      <vt:lpstr>Calibri</vt:lpstr>
      <vt:lpstr>Arial Unicode MS</vt:lpstr>
      <vt:lpstr>Arial Unicode MS</vt:lpstr>
      <vt:lpstr>Arial Narrow</vt:lpstr>
      <vt:lpstr>Times New Roman</vt:lpstr>
      <vt:lpstr>Times New Roman</vt:lpstr>
      <vt:lpstr>幼圆</vt:lpstr>
      <vt:lpstr>幼圆</vt:lpstr>
      <vt:lpstr>方正兰亭纤黑简体</vt:lpstr>
      <vt:lpstr>方正兰亭准黑_GBK</vt:lpstr>
      <vt:lpstr>方正兰亭粗黑_GBK</vt:lpstr>
      <vt:lpstr>Swiss911 UCm BT</vt:lpstr>
      <vt:lpstr>Segoe Print</vt:lpstr>
      <vt:lpstr>Bebas</vt:lpstr>
      <vt:lpstr>华文黑体</vt:lpstr>
      <vt:lpstr>Roboto</vt:lpstr>
      <vt:lpstr>Roboto</vt:lpstr>
      <vt:lpstr>Office 主题</vt:lpstr>
      <vt:lpstr>1_Office 主题</vt:lpstr>
      <vt:lpstr>淘宝头条应用</vt:lpstr>
      <vt:lpstr>PowerPoint 演示文稿</vt:lpstr>
      <vt:lpstr>PowerPoint 演示文稿</vt:lpstr>
      <vt:lpstr>认识淘宝头条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淘宝头条应用</vt:lpstr>
      <vt:lpstr>PowerPoint 演示文稿</vt:lpstr>
      <vt:lpstr>PowerPoint 演示文稿</vt:lpstr>
      <vt:lpstr>谢谢观看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MK</cp:lastModifiedBy>
  <cp:revision>18</cp:revision>
  <dcterms:created xsi:type="dcterms:W3CDTF">2018-03-08T10:22:00Z</dcterms:created>
  <dcterms:modified xsi:type="dcterms:W3CDTF">2018-05-04T09:23:09Z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